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theme/themeOverride2.xml" ContentType="application/vnd.openxmlformats-officedocument.themeOverr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Lst>
  <p:notesMasterIdLst>
    <p:notesMasterId r:id="rId118"/>
  </p:notesMasterIdLst>
  <p:handoutMasterIdLst>
    <p:handoutMasterId r:id="rId119"/>
  </p:handoutMasterIdLst>
  <p:sldIdLst>
    <p:sldId id="256" r:id="rId2"/>
    <p:sldId id="512" r:id="rId3"/>
    <p:sldId id="385" r:id="rId4"/>
    <p:sldId id="386" r:id="rId5"/>
    <p:sldId id="387" r:id="rId6"/>
    <p:sldId id="519" r:id="rId7"/>
    <p:sldId id="520" r:id="rId8"/>
    <p:sldId id="521" r:id="rId9"/>
    <p:sldId id="522" r:id="rId10"/>
    <p:sldId id="523" r:id="rId11"/>
    <p:sldId id="524" r:id="rId12"/>
    <p:sldId id="525" r:id="rId13"/>
    <p:sldId id="526" r:id="rId14"/>
    <p:sldId id="655" r:id="rId15"/>
    <p:sldId id="607" r:id="rId16"/>
    <p:sldId id="608" r:id="rId17"/>
    <p:sldId id="609" r:id="rId18"/>
    <p:sldId id="532" r:id="rId19"/>
    <p:sldId id="533" r:id="rId20"/>
    <p:sldId id="534" r:id="rId21"/>
    <p:sldId id="535" r:id="rId22"/>
    <p:sldId id="536" r:id="rId23"/>
    <p:sldId id="611" r:id="rId24"/>
    <p:sldId id="399" r:id="rId25"/>
    <p:sldId id="400" r:id="rId26"/>
    <p:sldId id="402" r:id="rId27"/>
    <p:sldId id="404" r:id="rId28"/>
    <p:sldId id="403" r:id="rId29"/>
    <p:sldId id="605" r:id="rId30"/>
    <p:sldId id="442" r:id="rId31"/>
    <p:sldId id="441" r:id="rId32"/>
    <p:sldId id="542" r:id="rId33"/>
    <p:sldId id="543" r:id="rId34"/>
    <p:sldId id="545" r:id="rId35"/>
    <p:sldId id="544" r:id="rId36"/>
    <p:sldId id="546" r:id="rId37"/>
    <p:sldId id="410" r:id="rId38"/>
    <p:sldId id="558" r:id="rId39"/>
    <p:sldId id="557" r:id="rId40"/>
    <p:sldId id="409" r:id="rId41"/>
    <p:sldId id="547" r:id="rId42"/>
    <p:sldId id="411" r:id="rId43"/>
    <p:sldId id="412" r:id="rId44"/>
    <p:sldId id="413" r:id="rId45"/>
    <p:sldId id="414" r:id="rId46"/>
    <p:sldId id="415" r:id="rId47"/>
    <p:sldId id="559" r:id="rId48"/>
    <p:sldId id="560" r:id="rId49"/>
    <p:sldId id="561" r:id="rId50"/>
    <p:sldId id="563" r:id="rId51"/>
    <p:sldId id="648" r:id="rId52"/>
    <p:sldId id="564" r:id="rId53"/>
    <p:sldId id="549" r:id="rId54"/>
    <p:sldId id="550" r:id="rId55"/>
    <p:sldId id="565" r:id="rId56"/>
    <p:sldId id="551" r:id="rId57"/>
    <p:sldId id="649" r:id="rId58"/>
    <p:sldId id="650" r:id="rId59"/>
    <p:sldId id="651" r:id="rId60"/>
    <p:sldId id="652" r:id="rId61"/>
    <p:sldId id="570" r:id="rId62"/>
    <p:sldId id="571" r:id="rId63"/>
    <p:sldId id="573" r:id="rId64"/>
    <p:sldId id="574" r:id="rId65"/>
    <p:sldId id="575" r:id="rId66"/>
    <p:sldId id="576" r:id="rId67"/>
    <p:sldId id="577" r:id="rId68"/>
    <p:sldId id="578" r:id="rId69"/>
    <p:sldId id="579" r:id="rId70"/>
    <p:sldId id="580" r:id="rId71"/>
    <p:sldId id="581" r:id="rId72"/>
    <p:sldId id="582" r:id="rId73"/>
    <p:sldId id="583" r:id="rId74"/>
    <p:sldId id="584" r:id="rId75"/>
    <p:sldId id="585" r:id="rId76"/>
    <p:sldId id="586" r:id="rId77"/>
    <p:sldId id="587" r:id="rId78"/>
    <p:sldId id="588" r:id="rId79"/>
    <p:sldId id="589" r:id="rId80"/>
    <p:sldId id="555" r:id="rId81"/>
    <p:sldId id="423" r:id="rId82"/>
    <p:sldId id="474" r:id="rId83"/>
    <p:sldId id="590" r:id="rId84"/>
    <p:sldId id="591" r:id="rId85"/>
    <p:sldId id="592" r:id="rId86"/>
    <p:sldId id="593" r:id="rId87"/>
    <p:sldId id="594" r:id="rId88"/>
    <p:sldId id="595" r:id="rId89"/>
    <p:sldId id="425" r:id="rId90"/>
    <p:sldId id="424" r:id="rId91"/>
    <p:sldId id="566" r:id="rId92"/>
    <p:sldId id="567" r:id="rId93"/>
    <p:sldId id="596" r:id="rId94"/>
    <p:sldId id="597" r:id="rId95"/>
    <p:sldId id="598" r:id="rId96"/>
    <p:sldId id="599" r:id="rId97"/>
    <p:sldId id="600" r:id="rId98"/>
    <p:sldId id="601" r:id="rId99"/>
    <p:sldId id="656" r:id="rId100"/>
    <p:sldId id="657" r:id="rId101"/>
    <p:sldId id="556" r:id="rId102"/>
    <p:sldId id="426" r:id="rId103"/>
    <p:sldId id="427" r:id="rId104"/>
    <p:sldId id="430" r:id="rId105"/>
    <p:sldId id="431" r:id="rId106"/>
    <p:sldId id="604" r:id="rId107"/>
    <p:sldId id="513" r:id="rId108"/>
    <p:sldId id="654" r:id="rId109"/>
    <p:sldId id="633" r:id="rId110"/>
    <p:sldId id="632" r:id="rId111"/>
    <p:sldId id="610" r:id="rId112"/>
    <p:sldId id="612" r:id="rId113"/>
    <p:sldId id="615" r:id="rId114"/>
    <p:sldId id="614" r:id="rId115"/>
    <p:sldId id="616" r:id="rId116"/>
    <p:sldId id="281" r:id="rId1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FFFFCC"/>
    <a:srgbClr val="F5E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96" autoAdjust="0"/>
    <p:restoredTop sz="82053" autoAdjust="0"/>
  </p:normalViewPr>
  <p:slideViewPr>
    <p:cSldViewPr>
      <p:cViewPr varScale="1">
        <p:scale>
          <a:sx n="94" d="100"/>
          <a:sy n="94" d="100"/>
        </p:scale>
        <p:origin x="1866" y="57"/>
      </p:cViewPr>
      <p:guideLst>
        <p:guide orient="horz" pos="2160"/>
        <p:guide pos="2880"/>
      </p:guideLst>
    </p:cSldViewPr>
  </p:slideViewPr>
  <p:outlineViewPr>
    <p:cViewPr>
      <p:scale>
        <a:sx n="33" d="100"/>
        <a:sy n="33" d="100"/>
      </p:scale>
      <p:origin x="0" y="23184"/>
    </p:cViewPr>
  </p:outlineViewPr>
  <p:notesTextViewPr>
    <p:cViewPr>
      <p:scale>
        <a:sx n="100" d="100"/>
        <a:sy n="100"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9E4ABB15-50C4-40DC-95CF-8B1AC1B142F4}" type="datetimeFigureOut">
              <a:rPr lang="zh-CN" altLang="en-US"/>
              <a:pPr>
                <a:defRPr/>
              </a:pPr>
              <a:t>2022/11/7</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pPr>
              <a:defRPr/>
            </a:pPr>
            <a:fld id="{4504A0A3-7373-458D-8590-FCB078CB952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pPr>
              <a:defRPr/>
            </a:pPr>
            <a:fld id="{4DF67F5C-661C-4611-9722-59F2815423B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7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F709015-8DAD-47B5-B3E1-4B0D603A2B3C}" type="slidenum">
              <a:rPr lang="zh-CN" altLang="en-US" smtClean="0">
                <a:latin typeface="Arial" panose="020B0604020202020204" pitchFamily="34" charset="0"/>
              </a:rPr>
              <a:pPr/>
              <a:t>1</a:t>
            </a:fld>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21</a:t>
            </a:fld>
            <a:endParaRPr lang="en-US" altLang="zh-CN" sz="1000" i="1">
              <a:ea typeface="宋体" charset="0"/>
              <a:cs typeface="宋体" charset="0"/>
            </a:endParaRPr>
          </a:p>
        </p:txBody>
      </p:sp>
    </p:spTree>
    <p:extLst>
      <p:ext uri="{BB962C8B-B14F-4D97-AF65-F5344CB8AC3E}">
        <p14:creationId xmlns:p14="http://schemas.microsoft.com/office/powerpoint/2010/main" val="3606948918"/>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dirty="0"/>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22</a:t>
            </a:fld>
            <a:endParaRPr lang="en-US" altLang="zh-CN" sz="1000" i="1">
              <a:ea typeface="宋体" charset="0"/>
              <a:cs typeface="宋体" charset="0"/>
            </a:endParaRPr>
          </a:p>
        </p:txBody>
      </p:sp>
    </p:spTree>
    <p:extLst>
      <p:ext uri="{BB962C8B-B14F-4D97-AF65-F5344CB8AC3E}">
        <p14:creationId xmlns:p14="http://schemas.microsoft.com/office/powerpoint/2010/main" val="2926145127"/>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88720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32</a:t>
            </a:fld>
            <a:endParaRPr lang="en-US" altLang="zh-CN"/>
          </a:p>
        </p:txBody>
      </p:sp>
    </p:spTree>
    <p:extLst>
      <p:ext uri="{BB962C8B-B14F-4D97-AF65-F5344CB8AC3E}">
        <p14:creationId xmlns:p14="http://schemas.microsoft.com/office/powerpoint/2010/main" val="748463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2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B2EC2A0-6CE8-46C2-A634-8EE786004A27}" type="slidenum">
              <a:rPr lang="zh-CN" altLang="en-US" smtClean="0">
                <a:latin typeface="Arial" panose="020B0604020202020204" pitchFamily="34" charset="0"/>
              </a:rPr>
              <a:pPr/>
              <a:t>2</a:t>
            </a:fld>
            <a:endParaRPr lang="en-US" altLang="zh-CN">
              <a:latin typeface="Arial" panose="020B0604020202020204" pitchFamily="34" charset="0"/>
            </a:endParaRPr>
          </a:p>
        </p:txBody>
      </p:sp>
    </p:spTree>
    <p:extLst>
      <p:ext uri="{BB962C8B-B14F-4D97-AF65-F5344CB8AC3E}">
        <p14:creationId xmlns:p14="http://schemas.microsoft.com/office/powerpoint/2010/main" val="2675391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33</a:t>
            </a:fld>
            <a:endParaRPr lang="en-US" altLang="zh-CN"/>
          </a:p>
        </p:txBody>
      </p:sp>
    </p:spTree>
    <p:extLst>
      <p:ext uri="{BB962C8B-B14F-4D97-AF65-F5344CB8AC3E}">
        <p14:creationId xmlns:p14="http://schemas.microsoft.com/office/powerpoint/2010/main" val="398654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60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96F756C-1F91-466B-84A4-98DE4795CC02}" type="slidenum">
              <a:rPr lang="zh-CN" altLang="en-US" smtClean="0">
                <a:latin typeface="Arial" panose="020B0604020202020204" pitchFamily="34" charset="0"/>
              </a:rPr>
              <a:pPr/>
              <a:t>34</a:t>
            </a:fld>
            <a:endParaRPr lang="en-US" altLang="zh-CN">
              <a:latin typeface="Arial" panose="020B0604020202020204" pitchFamily="34" charset="0"/>
            </a:endParaRPr>
          </a:p>
        </p:txBody>
      </p:sp>
    </p:spTree>
    <p:extLst>
      <p:ext uri="{BB962C8B-B14F-4D97-AF65-F5344CB8AC3E}">
        <p14:creationId xmlns:p14="http://schemas.microsoft.com/office/powerpoint/2010/main" val="1875259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35</a:t>
            </a:fld>
            <a:endParaRPr lang="en-US" altLang="zh-CN"/>
          </a:p>
        </p:txBody>
      </p:sp>
    </p:spTree>
    <p:extLst>
      <p:ext uri="{BB962C8B-B14F-4D97-AF65-F5344CB8AC3E}">
        <p14:creationId xmlns:p14="http://schemas.microsoft.com/office/powerpoint/2010/main" val="933401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extLst>
      <p:ext uri="{BB962C8B-B14F-4D97-AF65-F5344CB8AC3E}">
        <p14:creationId xmlns:p14="http://schemas.microsoft.com/office/powerpoint/2010/main" val="2229770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2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DE207DA-5206-441D-B03F-303C562593AD}" type="slidenum">
              <a:rPr lang="zh-CN" altLang="en-US" smtClean="0">
                <a:latin typeface="Arial" panose="020B0604020202020204" pitchFamily="34" charset="0"/>
              </a:rPr>
              <a:pPr/>
              <a:t>43</a:t>
            </a:fld>
            <a:endParaRPr lang="en-US"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47597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222282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4159098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41494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DF67F5C-661C-4611-9722-59F2815423B1}" type="slidenum">
              <a:rPr lang="zh-CN" altLang="en-US" smtClean="0"/>
              <a:pPr>
                <a:defRPr/>
              </a:pPr>
              <a:t>55</a:t>
            </a:fld>
            <a:endParaRPr lang="en-US" altLang="zh-CN"/>
          </a:p>
        </p:txBody>
      </p:sp>
    </p:spTree>
    <p:extLst>
      <p:ext uri="{BB962C8B-B14F-4D97-AF65-F5344CB8AC3E}">
        <p14:creationId xmlns:p14="http://schemas.microsoft.com/office/powerpoint/2010/main" val="31663421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73139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a:ln/>
        </p:spPr>
      </p:sp>
      <p:sp>
        <p:nvSpPr>
          <p:cNvPr id="1996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96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E3514B6F-B614-40EE-89F8-3C380B2953C1}" type="slidenum">
              <a:rPr lang="zh-CN" altLang="en-US" smtClean="0">
                <a:latin typeface="Arial" panose="020B0604020202020204" pitchFamily="34" charset="0"/>
              </a:rPr>
              <a:pPr/>
              <a:t>61</a:t>
            </a:fld>
            <a:endParaRPr lang="en-US" altLang="zh-CN">
              <a:latin typeface="Arial" panose="020B0604020202020204" pitchFamily="34" charset="0"/>
            </a:endParaRPr>
          </a:p>
        </p:txBody>
      </p:sp>
    </p:spTree>
    <p:extLst>
      <p:ext uri="{BB962C8B-B14F-4D97-AF65-F5344CB8AC3E}">
        <p14:creationId xmlns:p14="http://schemas.microsoft.com/office/powerpoint/2010/main" val="1905409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2538443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965473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a:ln/>
        </p:spPr>
      </p:sp>
      <p:sp>
        <p:nvSpPr>
          <p:cNvPr id="1904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4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3983FE9-4769-42ED-BF93-33DBE885109D}" type="slidenum">
              <a:rPr lang="zh-CN" altLang="en-US" smtClean="0">
                <a:latin typeface="Arial" panose="020B0604020202020204" pitchFamily="34" charset="0"/>
              </a:rPr>
              <a:pPr/>
              <a:t>81</a:t>
            </a:fld>
            <a:endParaRPr lang="en-US"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8D144A9-B314-4DFF-85F0-61FEC0C3C31F}" type="slidenum">
              <a:rPr lang="zh-CN" altLang="en-US" smtClean="0">
                <a:latin typeface="Arial" panose="020B0604020202020204" pitchFamily="34" charset="0"/>
              </a:rPr>
              <a:pPr/>
              <a:t>89</a:t>
            </a:fld>
            <a:endParaRPr lang="en-US"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86A1FB7-65E8-4B6B-A961-201133C88BDA}" type="slidenum">
              <a:rPr lang="zh-CN" altLang="en-US" smtClean="0">
                <a:latin typeface="Arial" panose="020B0604020202020204" pitchFamily="34" charset="0"/>
              </a:rPr>
              <a:pPr/>
              <a:t>92</a:t>
            </a:fld>
            <a:endParaRPr lang="en-US" altLang="zh-CN">
              <a:latin typeface="Arial" panose="020B0604020202020204" pitchFamily="34" charset="0"/>
            </a:endParaRPr>
          </a:p>
        </p:txBody>
      </p:sp>
    </p:spTree>
    <p:extLst>
      <p:ext uri="{BB962C8B-B14F-4D97-AF65-F5344CB8AC3E}">
        <p14:creationId xmlns:p14="http://schemas.microsoft.com/office/powerpoint/2010/main" val="25774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F67F5C-661C-4611-9722-59F2815423B1}" type="slidenum">
              <a:rPr lang="zh-CN" altLang="en-US" smtClean="0"/>
              <a:pPr>
                <a:defRPr/>
              </a:pPr>
              <a:t>99</a:t>
            </a:fld>
            <a:endParaRPr lang="en-US" altLang="zh-CN"/>
          </a:p>
        </p:txBody>
      </p:sp>
    </p:spTree>
    <p:extLst>
      <p:ext uri="{BB962C8B-B14F-4D97-AF65-F5344CB8AC3E}">
        <p14:creationId xmlns:p14="http://schemas.microsoft.com/office/powerpoint/2010/main" val="1184259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F67F5C-661C-4611-9722-59F2815423B1}" type="slidenum">
              <a:rPr lang="zh-CN" altLang="en-US" smtClean="0"/>
              <a:pPr>
                <a:defRPr/>
              </a:pPr>
              <a:t>100</a:t>
            </a:fld>
            <a:endParaRPr lang="en-US" altLang="zh-CN"/>
          </a:p>
        </p:txBody>
      </p:sp>
    </p:spTree>
    <p:extLst>
      <p:ext uri="{BB962C8B-B14F-4D97-AF65-F5344CB8AC3E}">
        <p14:creationId xmlns:p14="http://schemas.microsoft.com/office/powerpoint/2010/main" val="3948966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758796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93147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47849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18</a:t>
            </a:fld>
            <a:endParaRPr lang="en-US" altLang="zh-CN" sz="1000" i="1">
              <a:ea typeface="宋体" charset="0"/>
              <a:cs typeface="宋体" charset="0"/>
            </a:endParaRPr>
          </a:p>
        </p:txBody>
      </p:sp>
    </p:spTree>
    <p:extLst>
      <p:ext uri="{BB962C8B-B14F-4D97-AF65-F5344CB8AC3E}">
        <p14:creationId xmlns:p14="http://schemas.microsoft.com/office/powerpoint/2010/main" val="3329406204"/>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19</a:t>
            </a:fld>
            <a:endParaRPr lang="en-US" altLang="zh-CN" sz="1000" i="1">
              <a:ea typeface="宋体" charset="0"/>
              <a:cs typeface="宋体" charset="0"/>
            </a:endParaRPr>
          </a:p>
        </p:txBody>
      </p:sp>
    </p:spTree>
    <p:extLst>
      <p:ext uri="{BB962C8B-B14F-4D97-AF65-F5344CB8AC3E}">
        <p14:creationId xmlns:p14="http://schemas.microsoft.com/office/powerpoint/2010/main" val="319760566"/>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p:sp>
      <p:sp>
        <p:nvSpPr>
          <p:cNvPr id="30723" name="备注占位符 2"/>
          <p:cNvSpPr>
            <a:spLocks noGrp="1" noChangeArrowheads="1"/>
          </p:cNvSpPr>
          <p:nvPr>
            <p:ph type="body" idx="1"/>
          </p:nvPr>
        </p:nvSpPr>
        <p:spPr>
          <a:noFill/>
        </p:spPr>
        <p:txBody>
          <a:bodyPr/>
          <a:lstStyle/>
          <a:p>
            <a:endParaRPr lang="zh-CN" altLang="en-US"/>
          </a:p>
        </p:txBody>
      </p:sp>
      <p:sp>
        <p:nvSpPr>
          <p:cNvPr id="30724" name="灯片编号占位符 3"/>
          <p:cNvSpPr txBox="1">
            <a:spLocks noGrp="1" noChangeArrowheads="1"/>
          </p:cNvSpPr>
          <p:nvPr/>
        </p:nvSpPr>
        <p:spPr bwMode="auto">
          <a:xfrm>
            <a:off x="3878461" y="8699500"/>
            <a:ext cx="2992934" cy="4550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8737" tIns="0" rIns="18737" bIns="0" anchor="b"/>
          <a:lstStyle>
            <a:lvl1pPr defTabSz="947738">
              <a:defRPr sz="1200">
                <a:solidFill>
                  <a:schemeClr val="tx1"/>
                </a:solidFill>
                <a:latin typeface="Times New Roman" charset="0"/>
                <a:ea typeface="MS PGothic" charset="0"/>
                <a:cs typeface="MS PGothic" charset="0"/>
              </a:defRPr>
            </a:lvl1pPr>
            <a:lvl2pPr marL="742950" indent="-285750" defTabSz="947738">
              <a:defRPr sz="1200">
                <a:solidFill>
                  <a:schemeClr val="tx1"/>
                </a:solidFill>
                <a:latin typeface="Times New Roman" charset="0"/>
                <a:ea typeface="MS PGothic" charset="0"/>
                <a:cs typeface="MS PGothic" charset="0"/>
              </a:defRPr>
            </a:lvl2pPr>
            <a:lvl3pPr marL="1143000" indent="-228600" defTabSz="947738">
              <a:defRPr sz="1200">
                <a:solidFill>
                  <a:schemeClr val="tx1"/>
                </a:solidFill>
                <a:latin typeface="Times New Roman" charset="0"/>
                <a:ea typeface="MS PGothic" charset="0"/>
                <a:cs typeface="MS PGothic" charset="0"/>
              </a:defRPr>
            </a:lvl3pPr>
            <a:lvl4pPr marL="1600200" indent="-228600" defTabSz="947738">
              <a:defRPr sz="1200">
                <a:solidFill>
                  <a:schemeClr val="tx1"/>
                </a:solidFill>
                <a:latin typeface="Times New Roman" charset="0"/>
                <a:ea typeface="MS PGothic" charset="0"/>
                <a:cs typeface="MS PGothic" charset="0"/>
              </a:defRPr>
            </a:lvl4pPr>
            <a:lvl5pPr marL="2057400" indent="-228600" defTabSz="947738">
              <a:defRPr sz="1200">
                <a:solidFill>
                  <a:schemeClr val="tx1"/>
                </a:solidFill>
                <a:latin typeface="Times New Roman" charset="0"/>
                <a:ea typeface="MS PGothic" charset="0"/>
                <a:cs typeface="MS PGothic" charset="0"/>
              </a:defRPr>
            </a:lvl5pPr>
            <a:lvl6pPr marL="25146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6pPr>
            <a:lvl7pPr marL="29718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7pPr>
            <a:lvl8pPr marL="34290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8pPr>
            <a:lvl9pPr marL="3886200" indent="-228600" defTabSz="947738" eaLnBrk="0" fontAlgn="base" hangingPunct="0">
              <a:spcBef>
                <a:spcPct val="30000"/>
              </a:spcBef>
              <a:spcAft>
                <a:spcPct val="0"/>
              </a:spcAft>
              <a:defRPr sz="1200">
                <a:solidFill>
                  <a:schemeClr val="tx1"/>
                </a:solidFill>
                <a:latin typeface="Times New Roman" charset="0"/>
                <a:ea typeface="MS PGothic" charset="0"/>
                <a:cs typeface="MS PGothic" charset="0"/>
              </a:defRPr>
            </a:lvl9pPr>
          </a:lstStyle>
          <a:p>
            <a:pPr algn="r"/>
            <a:fld id="{FE277008-7650-C446-8624-0C522A40D063}" type="slidenum">
              <a:rPr lang="zh-CN" altLang="en-US" sz="1000" i="1">
                <a:ea typeface="宋体" charset="0"/>
                <a:cs typeface="宋体" charset="0"/>
              </a:rPr>
              <a:pPr algn="r"/>
              <a:t>20</a:t>
            </a:fld>
            <a:endParaRPr lang="en-US" altLang="zh-CN" sz="1000" i="1">
              <a:ea typeface="宋体" charset="0"/>
              <a:cs typeface="宋体" charset="0"/>
            </a:endParaRPr>
          </a:p>
        </p:txBody>
      </p:sp>
    </p:spTree>
    <p:extLst>
      <p:ext uri="{BB962C8B-B14F-4D97-AF65-F5344CB8AC3E}">
        <p14:creationId xmlns:p14="http://schemas.microsoft.com/office/powerpoint/2010/main" val="209636052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D4D886C4-3F9F-4FA8-AC55-4D025BDCE63B}" type="slidenum">
              <a:rPr lang="ko-KR" altLang="en-US"/>
              <a:pPr>
                <a:defRPr/>
              </a:pPr>
              <a:t>‹#›</a:t>
            </a:fld>
            <a:endParaRPr lang="en-US" altLang="ko-KR"/>
          </a:p>
        </p:txBody>
      </p:sp>
    </p:spTree>
    <p:extLst>
      <p:ext uri="{BB962C8B-B14F-4D97-AF65-F5344CB8AC3E}">
        <p14:creationId xmlns:p14="http://schemas.microsoft.com/office/powerpoint/2010/main" val="199903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6F6A2EBF-6055-449F-99EE-9C06F5875DB7}" type="slidenum">
              <a:rPr lang="en-US" altLang="ko-KR"/>
              <a:pPr>
                <a:defRPr/>
              </a:pPr>
              <a:t>‹#›</a:t>
            </a:fld>
            <a:endParaRPr lang="en-US" altLang="ko-KR"/>
          </a:p>
        </p:txBody>
      </p:sp>
    </p:spTree>
    <p:extLst>
      <p:ext uri="{BB962C8B-B14F-4D97-AF65-F5344CB8AC3E}">
        <p14:creationId xmlns:p14="http://schemas.microsoft.com/office/powerpoint/2010/main" val="249117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C771EBB3-3E84-49FA-B91F-7EF666384BB3}" type="slidenum">
              <a:rPr lang="en-US" altLang="ko-KR"/>
              <a:pPr>
                <a:defRPr/>
              </a:pPr>
              <a:t>‹#›</a:t>
            </a:fld>
            <a:endParaRPr lang="en-US" altLang="ko-KR"/>
          </a:p>
        </p:txBody>
      </p:sp>
    </p:spTree>
    <p:extLst>
      <p:ext uri="{BB962C8B-B14F-4D97-AF65-F5344CB8AC3E}">
        <p14:creationId xmlns:p14="http://schemas.microsoft.com/office/powerpoint/2010/main" val="2955092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A03282E1-CAC2-4021-9FE3-D87A9FFFE49C}" type="slidenum">
              <a:rPr lang="en-US" altLang="ko-KR"/>
              <a:pPr>
                <a:defRPr/>
              </a:pPr>
              <a:t>‹#›</a:t>
            </a:fld>
            <a:endParaRPr lang="en-US" altLang="ko-KR"/>
          </a:p>
        </p:txBody>
      </p:sp>
    </p:spTree>
    <p:extLst>
      <p:ext uri="{BB962C8B-B14F-4D97-AF65-F5344CB8AC3E}">
        <p14:creationId xmlns:p14="http://schemas.microsoft.com/office/powerpoint/2010/main" val="670627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B40D5C89-3F50-4E78-90D8-3CB123F8C3B8}" type="slidenum">
              <a:rPr lang="en-US" altLang="ko-KR"/>
              <a:pPr>
                <a:defRPr/>
              </a:pPr>
              <a:t>‹#›</a:t>
            </a:fld>
            <a:endParaRPr lang="en-US" altLang="ko-KR"/>
          </a:p>
        </p:txBody>
      </p:sp>
    </p:spTree>
    <p:extLst>
      <p:ext uri="{BB962C8B-B14F-4D97-AF65-F5344CB8AC3E}">
        <p14:creationId xmlns:p14="http://schemas.microsoft.com/office/powerpoint/2010/main" val="1661860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735FD82A-B7E6-45EF-A6AD-CFE05C0DE389}" type="slidenum">
              <a:rPr lang="en-US" altLang="ko-KR"/>
              <a:pPr>
                <a:defRPr/>
              </a:pPr>
              <a:t>‹#›</a:t>
            </a:fld>
            <a:endParaRPr lang="en-US" altLang="ko-KR"/>
          </a:p>
        </p:txBody>
      </p:sp>
    </p:spTree>
    <p:extLst>
      <p:ext uri="{BB962C8B-B14F-4D97-AF65-F5344CB8AC3E}">
        <p14:creationId xmlns:p14="http://schemas.microsoft.com/office/powerpoint/2010/main" val="195333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9F5D17A3-338B-46E6-9BFC-B9FDA1C7C19F}" type="slidenum">
              <a:rPr lang="en-US" altLang="ko-KR"/>
              <a:pPr>
                <a:defRPr/>
              </a:pPr>
              <a:t>‹#›</a:t>
            </a:fld>
            <a:endParaRPr lang="en-US" altLang="ko-KR"/>
          </a:p>
        </p:txBody>
      </p:sp>
    </p:spTree>
    <p:extLst>
      <p:ext uri="{BB962C8B-B14F-4D97-AF65-F5344CB8AC3E}">
        <p14:creationId xmlns:p14="http://schemas.microsoft.com/office/powerpoint/2010/main" val="2605109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53EAEF3E-19BA-4213-A85B-1F689728CECF}" type="slidenum">
              <a:rPr lang="en-US" altLang="ko-KR"/>
              <a:pPr>
                <a:defRPr/>
              </a:pPr>
              <a:t>‹#›</a:t>
            </a:fld>
            <a:endParaRPr lang="en-US" altLang="ko-KR"/>
          </a:p>
        </p:txBody>
      </p:sp>
    </p:spTree>
    <p:extLst>
      <p:ext uri="{BB962C8B-B14F-4D97-AF65-F5344CB8AC3E}">
        <p14:creationId xmlns:p14="http://schemas.microsoft.com/office/powerpoint/2010/main" val="2752272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7AF9EF51-6B99-4AD4-83F1-F6D419B391EC}" type="slidenum">
              <a:rPr lang="en-US" altLang="ko-KR"/>
              <a:pPr>
                <a:defRPr/>
              </a:pPr>
              <a:t>‹#›</a:t>
            </a:fld>
            <a:endParaRPr lang="en-US" altLang="ko-KR"/>
          </a:p>
        </p:txBody>
      </p:sp>
    </p:spTree>
    <p:extLst>
      <p:ext uri="{BB962C8B-B14F-4D97-AF65-F5344CB8AC3E}">
        <p14:creationId xmlns:p14="http://schemas.microsoft.com/office/powerpoint/2010/main" val="18179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A5E20DB9-B0E4-4A81-988C-FBBB732D6F5C}" type="slidenum">
              <a:rPr lang="en-US" altLang="ko-KR"/>
              <a:pPr>
                <a:defRPr/>
              </a:pPr>
              <a:t>‹#›</a:t>
            </a:fld>
            <a:endParaRPr lang="en-US" altLang="ko-KR"/>
          </a:p>
        </p:txBody>
      </p:sp>
    </p:spTree>
    <p:extLst>
      <p:ext uri="{BB962C8B-B14F-4D97-AF65-F5344CB8AC3E}">
        <p14:creationId xmlns:p14="http://schemas.microsoft.com/office/powerpoint/2010/main" val="1411340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7FB35390-FBD5-4AD1-9630-7751BB08F3CC}" type="slidenum">
              <a:rPr lang="en-US" altLang="ko-KR"/>
              <a:pPr>
                <a:defRPr/>
              </a:pPr>
              <a:t>‹#›</a:t>
            </a:fld>
            <a:endParaRPr lang="en-US" altLang="ko-KR"/>
          </a:p>
        </p:txBody>
      </p:sp>
    </p:spTree>
    <p:extLst>
      <p:ext uri="{BB962C8B-B14F-4D97-AF65-F5344CB8AC3E}">
        <p14:creationId xmlns:p14="http://schemas.microsoft.com/office/powerpoint/2010/main" val="186602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15DEC0BD-1C9B-4238-BAF6-47B27DB7924E}" type="slidenum">
              <a:rPr lang="en-US" altLang="ko-KR"/>
              <a:pPr>
                <a:defRPr/>
              </a:pPr>
              <a:t>‹#›</a:t>
            </a:fld>
            <a:endParaRPr lang="en-US" altLang="ko-KR"/>
          </a:p>
        </p:txBody>
      </p:sp>
    </p:spTree>
    <p:extLst>
      <p:ext uri="{BB962C8B-B14F-4D97-AF65-F5344CB8AC3E}">
        <p14:creationId xmlns:p14="http://schemas.microsoft.com/office/powerpoint/2010/main" val="300053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6D0AC306-6975-496A-BFBA-CFB773CDDF28}" type="slidenum">
              <a:rPr lang="en-US" altLang="ko-KR"/>
              <a:pPr>
                <a:defRPr/>
              </a:pPr>
              <a:t>‹#›</a:t>
            </a:fld>
            <a:endParaRPr lang="en-US" altLang="ko-KR"/>
          </a:p>
        </p:txBody>
      </p:sp>
    </p:spTree>
    <p:extLst>
      <p:ext uri="{BB962C8B-B14F-4D97-AF65-F5344CB8AC3E}">
        <p14:creationId xmlns:p14="http://schemas.microsoft.com/office/powerpoint/2010/main" val="141801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1027" name="Picture 34" descr="psh3_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anose="020B0600000101010101" pitchFamily="34" charset="-127"/>
              </a:defRPr>
            </a:lvl1pPr>
          </a:lstStyle>
          <a:p>
            <a:pPr>
              <a:defRPr/>
            </a:pPr>
            <a:fld id="{6A922F74-DD4B-4007-99AF-183CB5DDA5BD}"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015"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zh-CN">
                <a:ea typeface="굴림" pitchFamily="34" charset="-127"/>
              </a:rPr>
              <a:t>Operating System</a:t>
            </a:r>
            <a:endParaRPr lang="ko-KR" altLang="en-US">
              <a:ea typeface="굴림" pitchFamily="34" charset="-127"/>
            </a:endParaRPr>
          </a:p>
        </p:txBody>
      </p:sp>
      <p:sp>
        <p:nvSpPr>
          <p:cNvPr id="6147" name="Rectangle 3"/>
          <p:cNvSpPr>
            <a:spLocks noGrp="1" noChangeArrowheads="1"/>
          </p:cNvSpPr>
          <p:nvPr>
            <p:ph type="subTitle" idx="1"/>
          </p:nvPr>
        </p:nvSpPr>
        <p:spPr>
          <a:xfrm>
            <a:off x="1079500" y="2420938"/>
            <a:ext cx="7885113" cy="4248150"/>
          </a:xfrm>
        </p:spPr>
        <p:txBody>
          <a:bodyPr/>
          <a:lstStyle/>
          <a:p>
            <a:pPr eaLnBrk="1" hangingPunct="1"/>
            <a:r>
              <a:rPr lang="en-US" altLang="zh-CN" sz="3600" i="0">
                <a:latin typeface="Arial" panose="020B0604020202020204" pitchFamily="34" charset="0"/>
                <a:ea typeface="굴림" pitchFamily="34" charset="-127"/>
              </a:rPr>
              <a:t>Chapter 2: Processes and Threads</a:t>
            </a:r>
            <a:endParaRPr lang="zh-CN" altLang="en-US" sz="3600" i="0">
              <a:latin typeface="Arial" panose="020B0604020202020204" pitchFamily="34" charset="0"/>
              <a:ea typeface="굴림" pitchFamily="34" charset="-127"/>
            </a:endParaRPr>
          </a:p>
          <a:p>
            <a:pPr eaLnBrk="1" hangingPunct="1"/>
            <a:endParaRPr lang="zh-CN" altLang="en-US" sz="3600">
              <a:latin typeface="Arial" panose="020B0604020202020204" pitchFamily="34" charset="0"/>
              <a:ea typeface="굴림" pitchFamily="34" charset="-127"/>
            </a:endParaRPr>
          </a:p>
          <a:p>
            <a:pPr eaLnBrk="1" hangingPunct="1"/>
            <a:endParaRPr lang="en-US" altLang="zh-CN" sz="3600">
              <a:latin typeface="Arial" panose="020B0604020202020204" pitchFamily="34" charset="0"/>
              <a:ea typeface="굴림" pitchFamily="34" charset="-127"/>
            </a:endParaRPr>
          </a:p>
          <a:p>
            <a:pPr eaLnBrk="1" hangingPunct="1"/>
            <a:endParaRPr lang="zh-CN" altLang="en-US" sz="3600">
              <a:latin typeface="Arial" panose="020B0604020202020204" pitchFamily="34" charset="0"/>
              <a:ea typeface="굴림" pitchFamily="34" charset="-127"/>
            </a:endParaRPr>
          </a:p>
          <a:p>
            <a:pPr eaLnBrk="1" hangingPunct="1"/>
            <a:r>
              <a:rPr lang="zh-CN" altLang="en-US" sz="2000" i="0">
                <a:latin typeface="Arial" panose="020B0604020202020204" pitchFamily="34" charset="0"/>
                <a:ea typeface="굴림" pitchFamily="34" charset="-127"/>
              </a:rPr>
              <a:t>宫晓利</a:t>
            </a:r>
          </a:p>
          <a:p>
            <a:pPr eaLnBrk="1" hangingPunct="1"/>
            <a:r>
              <a:rPr lang="en-US" altLang="zh-CN" sz="2000">
                <a:latin typeface="Arial" panose="020B0604020202020204" pitchFamily="34" charset="0"/>
                <a:ea typeface="굴림" pitchFamily="34" charset="-127"/>
              </a:rPr>
              <a:t>Department of Computer Science, NanKai University</a:t>
            </a:r>
          </a:p>
          <a:p>
            <a:pPr eaLnBrk="1" hangingPunct="1"/>
            <a:r>
              <a:rPr lang="en-US" altLang="zh-CN" sz="2000">
                <a:latin typeface="Arial" panose="020B0604020202020204" pitchFamily="34" charset="0"/>
                <a:ea typeface="굴림" pitchFamily="34" charset="-127"/>
              </a:rPr>
              <a:t>Email: gongxiaoli@nankai.edu.cn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332656"/>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方案二</a:t>
            </a:r>
            <a:endParaRPr lang="zh-CN" altLang="en-US" dirty="0">
              <a:cs typeface="+mj-cs"/>
            </a:endParaRPr>
          </a:p>
        </p:txBody>
      </p:sp>
      <p:grpSp>
        <p:nvGrpSpPr>
          <p:cNvPr id="2" name="组合 1"/>
          <p:cNvGrpSpPr/>
          <p:nvPr/>
        </p:nvGrpSpPr>
        <p:grpSpPr>
          <a:xfrm>
            <a:off x="2005309" y="1340768"/>
            <a:ext cx="4084297" cy="432048"/>
            <a:chOff x="844893" y="1000114"/>
            <a:chExt cx="4084297" cy="432048"/>
          </a:xfrm>
        </p:grpSpPr>
        <p:sp>
          <p:nvSpPr>
            <p:cNvPr id="9" name="内容占位符 2"/>
            <p:cNvSpPr txBox="1">
              <a:spLocks/>
            </p:cNvSpPr>
            <p:nvPr/>
          </p:nvSpPr>
          <p:spPr>
            <a:xfrm>
              <a:off x="1142976" y="1003534"/>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solidFill>
                    <a:srgbClr val="C00000"/>
                  </a:solidFill>
                </a:rPr>
                <a:t>先留便签，后检查面包和便签。</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942630" y="5301208"/>
            <a:ext cx="2012595" cy="428628"/>
            <a:chOff x="853732" y="4013613"/>
            <a:chExt cx="2012595" cy="428628"/>
          </a:xfrm>
        </p:grpSpPr>
        <p:sp>
          <p:nvSpPr>
            <p:cNvPr id="33" name="内容占位符 2"/>
            <p:cNvSpPr txBox="1">
              <a:spLocks/>
            </p:cNvSpPr>
            <p:nvPr/>
          </p:nvSpPr>
          <p:spPr>
            <a:xfrm>
              <a:off x="1151815" y="4013613"/>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会发生什么？</a:t>
              </a:r>
            </a:p>
          </p:txBody>
        </p:sp>
        <p:sp>
          <p:nvSpPr>
            <p:cNvPr id="34" name="TextBox 21"/>
            <p:cNvSpPr txBox="1"/>
            <p:nvPr/>
          </p:nvSpPr>
          <p:spPr>
            <a:xfrm>
              <a:off x="853732" y="401361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8" name="组合 37"/>
          <p:cNvGrpSpPr/>
          <p:nvPr/>
        </p:nvGrpSpPr>
        <p:grpSpPr>
          <a:xfrm>
            <a:off x="2350250" y="5607598"/>
            <a:ext cx="5390102" cy="407990"/>
            <a:chOff x="1261353" y="4320003"/>
            <a:chExt cx="2319354" cy="407990"/>
          </a:xfrm>
        </p:grpSpPr>
        <p:pic>
          <p:nvPicPr>
            <p:cNvPr id="35" name="图片 34" descr="小点1.png"/>
            <p:cNvPicPr>
              <a:picLocks noChangeAspect="1"/>
            </p:cNvPicPr>
            <p:nvPr/>
          </p:nvPicPr>
          <p:blipFill>
            <a:blip r:embed="rId2" cstate="print"/>
            <a:stretch>
              <a:fillRect/>
            </a:stretch>
          </p:blipFill>
          <p:spPr>
            <a:xfrm>
              <a:off x="1261353" y="4449499"/>
              <a:ext cx="151066" cy="148997"/>
            </a:xfrm>
            <a:prstGeom prst="rect">
              <a:avLst/>
            </a:prstGeom>
            <a:effectLst/>
          </p:spPr>
        </p:pic>
        <p:sp>
          <p:nvSpPr>
            <p:cNvPr id="36" name="内容占位符 2"/>
            <p:cNvSpPr txBox="1">
              <a:spLocks/>
            </p:cNvSpPr>
            <p:nvPr/>
          </p:nvSpPr>
          <p:spPr>
            <a:xfrm>
              <a:off x="1393917" y="4320003"/>
              <a:ext cx="218679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不会有人买面包，因为这个方案是错误的</a:t>
              </a:r>
            </a:p>
          </p:txBody>
        </p:sp>
      </p:grpSp>
      <p:sp>
        <p:nvSpPr>
          <p:cNvPr id="42" name="内容占位符 2"/>
          <p:cNvSpPr txBox="1">
            <a:spLocks/>
          </p:cNvSpPr>
          <p:nvPr/>
        </p:nvSpPr>
        <p:spPr>
          <a:xfrm>
            <a:off x="2485033" y="2198623"/>
            <a:ext cx="2160240" cy="193297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a:t>
            </a:r>
            <a:r>
              <a:rPr lang="en-US" altLang="zh-CN" sz="1600" dirty="0" err="1">
                <a:solidFill>
                  <a:schemeClr val="tx1"/>
                </a:solidFill>
                <a:latin typeface="Courier New" panose="02070309020205020404" pitchFamily="49" charset="0"/>
                <a:cs typeface="Courier New" panose="02070309020205020404" pitchFamily="49" charset="0"/>
              </a:rPr>
              <a:t>nobread</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if (</a:t>
            </a:r>
            <a:r>
              <a:rPr lang="en-US" altLang="zh-CN" sz="1600" dirty="0" err="1">
                <a:solidFill>
                  <a:schemeClr val="tx1"/>
                </a:solidFill>
                <a:latin typeface="Courier New" panose="02070309020205020404" pitchFamily="49" charset="0"/>
                <a:cs typeface="Courier New" panose="02070309020205020404" pitchFamily="49" charset="0"/>
              </a:rPr>
              <a:t>noNote</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buy bread;</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p>
          <a:p>
            <a:pPr marL="0" indent="0">
              <a:spcBef>
                <a:spcPct val="20000"/>
              </a:spcBef>
            </a:pPr>
            <a:endParaRPr lang="zh-CN" altLang="en-US"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44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left)">
                                      <p:cBhvr>
                                        <p:cTn id="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8810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a:t>
            </a:r>
            <a:r>
              <a:rPr lang="en-US" altLang="zh-CN" dirty="0"/>
              <a:t>-</a:t>
            </a:r>
            <a:r>
              <a:rPr lang="zh-CN" altLang="en-US" dirty="0"/>
              <a:t>实现细节</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708920"/>
            <a:ext cx="2428892" cy="3348953"/>
            <a:chOff x="6715140" y="1643056"/>
            <a:chExt cx="2428892" cy="3348953"/>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4" name="Text Box 4"/>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7" name="Text Box 4"/>
            <p:cNvSpPr txBox="1">
              <a:spLocks noChangeArrowheads="1"/>
            </p:cNvSpPr>
            <p:nvPr/>
          </p:nvSpPr>
          <p:spPr bwMode="auto">
            <a:xfrm>
              <a:off x="6858016" y="3882000"/>
              <a:ext cx="135732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0" name="Text Box 4"/>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5" name="矩形 4">
            <a:extLst>
              <a:ext uri="{FF2B5EF4-FFF2-40B4-BE49-F238E27FC236}">
                <a16:creationId xmlns:a16="http://schemas.microsoft.com/office/drawing/2014/main" id="{21F93A1E-DBE3-7D15-FF22-56AA3CB2CBBE}"/>
              </a:ext>
            </a:extLst>
          </p:cNvPr>
          <p:cNvSpPr/>
          <p:nvPr/>
        </p:nvSpPr>
        <p:spPr>
          <a:xfrm>
            <a:off x="1064698" y="2519686"/>
            <a:ext cx="2643206" cy="386164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pSp>
        <p:nvGrpSpPr>
          <p:cNvPr id="6" name="组合 60">
            <a:extLst>
              <a:ext uri="{FF2B5EF4-FFF2-40B4-BE49-F238E27FC236}">
                <a16:creationId xmlns:a16="http://schemas.microsoft.com/office/drawing/2014/main" id="{3192BAFE-710D-46E7-C19E-1CECD926F3DB}"/>
              </a:ext>
            </a:extLst>
          </p:cNvPr>
          <p:cNvGrpSpPr/>
          <p:nvPr/>
        </p:nvGrpSpPr>
        <p:grpSpPr>
          <a:xfrm>
            <a:off x="1136136" y="2519686"/>
            <a:ext cx="2428892" cy="3348953"/>
            <a:chOff x="6715140" y="1643056"/>
            <a:chExt cx="2428892" cy="3348953"/>
          </a:xfrm>
        </p:grpSpPr>
        <p:sp>
          <p:nvSpPr>
            <p:cNvPr id="7" name="Text Box 4">
              <a:extLst>
                <a:ext uri="{FF2B5EF4-FFF2-40B4-BE49-F238E27FC236}">
                  <a16:creationId xmlns:a16="http://schemas.microsoft.com/office/drawing/2014/main" id="{0F82D11B-DD18-77AF-39D3-61BDB9538385}"/>
                </a:ext>
              </a:extLst>
            </p:cNvPr>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9" name="Text Box 4">
              <a:extLst>
                <a:ext uri="{FF2B5EF4-FFF2-40B4-BE49-F238E27FC236}">
                  <a16:creationId xmlns:a16="http://schemas.microsoft.com/office/drawing/2014/main" id="{B9E8A392-7264-2A0B-79A2-8D9704E637A1}"/>
                </a:ext>
              </a:extLst>
            </p:cNvPr>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0" name="Text Box 4">
              <a:extLst>
                <a:ext uri="{FF2B5EF4-FFF2-40B4-BE49-F238E27FC236}">
                  <a16:creationId xmlns:a16="http://schemas.microsoft.com/office/drawing/2014/main" id="{D4116ABC-49D8-42C6-0814-9CC881BBAC3C}"/>
                </a:ext>
              </a:extLst>
            </p:cNvPr>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11" name="Text Box 4">
              <a:extLst>
                <a:ext uri="{FF2B5EF4-FFF2-40B4-BE49-F238E27FC236}">
                  <a16:creationId xmlns:a16="http://schemas.microsoft.com/office/drawing/2014/main" id="{089662CA-0C9A-1FA2-CFFE-74FAED760DAE}"/>
                </a:ext>
              </a:extLst>
            </p:cNvPr>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2" name="Text Box 4">
              <a:extLst>
                <a:ext uri="{FF2B5EF4-FFF2-40B4-BE49-F238E27FC236}">
                  <a16:creationId xmlns:a16="http://schemas.microsoft.com/office/drawing/2014/main" id="{9931DE48-2EAC-1DA1-AEBA-E05F13537E2F}"/>
                </a:ext>
              </a:extLst>
            </p:cNvPr>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3" name="Text Box 4">
              <a:extLst>
                <a:ext uri="{FF2B5EF4-FFF2-40B4-BE49-F238E27FC236}">
                  <a16:creationId xmlns:a16="http://schemas.microsoft.com/office/drawing/2014/main" id="{D870D43F-212A-4D09-F818-D1A92E1E517E}"/>
                </a:ext>
              </a:extLst>
            </p:cNvPr>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14" name="Text Box 4">
              <a:extLst>
                <a:ext uri="{FF2B5EF4-FFF2-40B4-BE49-F238E27FC236}">
                  <a16:creationId xmlns:a16="http://schemas.microsoft.com/office/drawing/2014/main" id="{2FC37322-CA9B-4951-6AC5-84D13F403277}"/>
                </a:ext>
              </a:extLst>
            </p:cNvPr>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5" name="Text Box 4">
              <a:extLst>
                <a:ext uri="{FF2B5EF4-FFF2-40B4-BE49-F238E27FC236}">
                  <a16:creationId xmlns:a16="http://schemas.microsoft.com/office/drawing/2014/main" id="{DF9B0F08-8B24-7D96-95B7-EBD8BA37B3F6}"/>
                </a:ext>
              </a:extLst>
            </p:cNvPr>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6" name="Text Box 4">
              <a:extLst>
                <a:ext uri="{FF2B5EF4-FFF2-40B4-BE49-F238E27FC236}">
                  <a16:creationId xmlns:a16="http://schemas.microsoft.com/office/drawing/2014/main" id="{3557FFFA-CF8A-BF32-F1E5-44018DA6D90D}"/>
                </a:ext>
              </a:extLst>
            </p:cNvPr>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7" name="Text Box 4">
              <a:extLst>
                <a:ext uri="{FF2B5EF4-FFF2-40B4-BE49-F238E27FC236}">
                  <a16:creationId xmlns:a16="http://schemas.microsoft.com/office/drawing/2014/main" id="{CC0B81DB-A311-83FE-2D35-A3D832A781CC}"/>
                </a:ext>
              </a:extLst>
            </p:cNvPr>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18" name="Text Box 4">
              <a:extLst>
                <a:ext uri="{FF2B5EF4-FFF2-40B4-BE49-F238E27FC236}">
                  <a16:creationId xmlns:a16="http://schemas.microsoft.com/office/drawing/2014/main" id="{9AA34EA4-B41F-6EAC-0397-3832F527C30A}"/>
                </a:ext>
              </a:extLst>
            </p:cNvPr>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3" name="Text Box 4">
            <a:extLst>
              <a:ext uri="{FF2B5EF4-FFF2-40B4-BE49-F238E27FC236}">
                <a16:creationId xmlns:a16="http://schemas.microsoft.com/office/drawing/2014/main" id="{C5D0DC87-2320-F24E-8164-788EAB524375}"/>
              </a:ext>
            </a:extLst>
          </p:cNvPr>
          <p:cNvSpPr txBox="1">
            <a:spLocks noChangeArrowheads="1"/>
          </p:cNvSpPr>
          <p:nvPr/>
        </p:nvSpPr>
        <p:spPr bwMode="auto">
          <a:xfrm>
            <a:off x="1131537" y="3788571"/>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4" name="Text Box 4">
            <a:extLst>
              <a:ext uri="{FF2B5EF4-FFF2-40B4-BE49-F238E27FC236}">
                <a16:creationId xmlns:a16="http://schemas.microsoft.com/office/drawing/2014/main" id="{17CF68B9-9F53-2987-BA9C-2E614F45EB4F}"/>
              </a:ext>
            </a:extLst>
          </p:cNvPr>
          <p:cNvSpPr txBox="1">
            <a:spLocks noChangeArrowheads="1"/>
          </p:cNvSpPr>
          <p:nvPr/>
        </p:nvSpPr>
        <p:spPr bwMode="auto">
          <a:xfrm>
            <a:off x="1171855" y="4258469"/>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19" name="Text Box 4">
            <a:extLst>
              <a:ext uri="{FF2B5EF4-FFF2-40B4-BE49-F238E27FC236}">
                <a16:creationId xmlns:a16="http://schemas.microsoft.com/office/drawing/2014/main" id="{9625AF8D-3EAC-110F-42DA-E73C375115B2}"/>
              </a:ext>
            </a:extLst>
          </p:cNvPr>
          <p:cNvSpPr txBox="1">
            <a:spLocks noChangeArrowheads="1"/>
          </p:cNvSpPr>
          <p:nvPr/>
        </p:nvSpPr>
        <p:spPr bwMode="auto">
          <a:xfrm>
            <a:off x="4143372" y="2496541"/>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20" name="Text Box 4">
            <a:extLst>
              <a:ext uri="{FF2B5EF4-FFF2-40B4-BE49-F238E27FC236}">
                <a16:creationId xmlns:a16="http://schemas.microsoft.com/office/drawing/2014/main" id="{FCE95EE4-24D1-2227-48B0-8CD7CAE71EDC}"/>
              </a:ext>
            </a:extLst>
          </p:cNvPr>
          <p:cNvSpPr txBox="1">
            <a:spLocks noChangeArrowheads="1"/>
          </p:cNvSpPr>
          <p:nvPr/>
        </p:nvSpPr>
        <p:spPr bwMode="auto">
          <a:xfrm>
            <a:off x="4143372" y="3946677"/>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7030A0"/>
                </a:solidFill>
                <a:latin typeface="Courier New" panose="02070309020205020404" pitchFamily="49" charset="0"/>
                <a:ea typeface="+mn-ea"/>
                <a:cs typeface="Courier New" panose="02070309020205020404" pitchFamily="49" charset="0"/>
              </a:rPr>
              <a:t>Read</a:t>
            </a:r>
            <a:r>
              <a:rPr lang="zh-CN" altLang="en-US" sz="1800" b="1" dirty="0">
                <a:solidFill>
                  <a:srgbClr val="7030A0"/>
                </a:solidFill>
                <a:latin typeface="Courier New" panose="02070309020205020404" pitchFamily="49" charset="0"/>
                <a:ea typeface="+mn-ea"/>
                <a:cs typeface="Courier New" panose="02070309020205020404" pitchFamily="49" charset="0"/>
              </a:rPr>
              <a:t>Mutex</a:t>
            </a:r>
            <a:r>
              <a:rPr lang="zh-CN" altLang="en-US" sz="1800" b="1" dirty="0">
                <a:latin typeface="Courier New" panose="02070309020205020404" pitchFamily="49" charset="0"/>
                <a:ea typeface="+mn-ea"/>
                <a:cs typeface="Courier New" panose="02070309020205020404" pitchFamily="49" charset="0"/>
              </a:rPr>
              <a:t>);</a:t>
            </a:r>
          </a:p>
        </p:txBody>
      </p:sp>
      <p:sp>
        <p:nvSpPr>
          <p:cNvPr id="21" name="文本框 20">
            <a:extLst>
              <a:ext uri="{FF2B5EF4-FFF2-40B4-BE49-F238E27FC236}">
                <a16:creationId xmlns:a16="http://schemas.microsoft.com/office/drawing/2014/main" id="{AE4F2657-B8AA-D499-8172-27145B704F28}"/>
              </a:ext>
            </a:extLst>
          </p:cNvPr>
          <p:cNvSpPr txBox="1"/>
          <p:nvPr/>
        </p:nvSpPr>
        <p:spPr>
          <a:xfrm>
            <a:off x="6744035" y="2466974"/>
            <a:ext cx="2357422" cy="3693319"/>
          </a:xfrm>
          <a:prstGeom prst="rect">
            <a:avLst/>
          </a:prstGeom>
          <a:noFill/>
        </p:spPr>
        <p:txBody>
          <a:bodyPr wrap="square" rtlCol="0">
            <a:spAutoFit/>
          </a:bodyPr>
          <a:lstStyle/>
          <a:p>
            <a:r>
              <a:rPr lang="zh-CN" altLang="en-US" dirty="0"/>
              <a:t>思考：</a:t>
            </a:r>
            <a:endParaRPr lang="en-US" altLang="zh-CN" dirty="0"/>
          </a:p>
          <a:p>
            <a:r>
              <a:rPr lang="en-US" altLang="zh-CN" dirty="0"/>
              <a:t>1.</a:t>
            </a:r>
            <a:r>
              <a:rPr lang="zh-CN" altLang="en-US" dirty="0"/>
              <a:t>读者连续到来，则后续读者不必重新申请锁</a:t>
            </a:r>
            <a:r>
              <a:rPr lang="en-US" altLang="zh-CN" dirty="0" err="1"/>
              <a:t>WriteMutex</a:t>
            </a:r>
            <a:r>
              <a:rPr lang="zh-CN" altLang="en-US" dirty="0"/>
              <a:t>，就能连续读取</a:t>
            </a:r>
            <a:endParaRPr lang="en-US" altLang="zh-CN" dirty="0"/>
          </a:p>
          <a:p>
            <a:r>
              <a:rPr lang="en-US" altLang="zh-CN" dirty="0"/>
              <a:t>2.</a:t>
            </a:r>
            <a:r>
              <a:rPr lang="zh-CN" altLang="en-US" dirty="0"/>
              <a:t>同理，写者连续到来时，写者也不必申请</a:t>
            </a:r>
            <a:r>
              <a:rPr lang="en-US" altLang="zh-CN" dirty="0" err="1"/>
              <a:t>ReadMutex</a:t>
            </a:r>
            <a:r>
              <a:rPr lang="zh-CN" altLang="en-US" dirty="0"/>
              <a:t>，就能连续写入</a:t>
            </a:r>
            <a:endParaRPr lang="en-US" altLang="zh-CN" dirty="0"/>
          </a:p>
          <a:p>
            <a:r>
              <a:rPr lang="en-US" altLang="zh-CN" dirty="0"/>
              <a:t>3.</a:t>
            </a:r>
            <a:r>
              <a:rPr lang="zh-CN" altLang="en-US" dirty="0"/>
              <a:t>如果读者连绵不断而写者到来，写者能否打断读者并夺回控制权？</a:t>
            </a:r>
          </a:p>
        </p:txBody>
      </p:sp>
    </p:spTree>
    <p:extLst>
      <p:ext uri="{BB962C8B-B14F-4D97-AF65-F5344CB8AC3E}">
        <p14:creationId xmlns:p14="http://schemas.microsoft.com/office/powerpoint/2010/main" val="42794098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p:cNvSpPr>
            <a:spLocks noGrp="1"/>
          </p:cNvSpPr>
          <p:nvPr>
            <p:ph type="title"/>
          </p:nvPr>
        </p:nvSpPr>
        <p:spPr/>
        <p:txBody>
          <a:bodyPr/>
          <a:lstStyle/>
          <a:p>
            <a:r>
              <a:rPr lang="en-US" altLang="zh-CN">
                <a:ea typeface="宋体" panose="02010600030101010101" pitchFamily="2" charset="-122"/>
              </a:rPr>
              <a:t>IPC problem: Sleeping Barber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3005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0C0DBBB-BA6B-4059-9B20-E1A0D8AE692B}" type="slidenum">
              <a:rPr lang="en-US" altLang="ko-KR" sz="1200" smtClean="0">
                <a:solidFill>
                  <a:schemeClr val="bg1"/>
                </a:solidFill>
              </a:rPr>
              <a:pPr>
                <a:spcBef>
                  <a:spcPct val="0"/>
                </a:spcBef>
                <a:buClrTx/>
                <a:buSzTx/>
                <a:buFontTx/>
                <a:buNone/>
              </a:pPr>
              <a:t>101</a:t>
            </a:fld>
            <a:endParaRPr lang="en-US" altLang="ko-KR" sz="1200">
              <a:solidFill>
                <a:schemeClr val="bg1"/>
              </a:solidFill>
            </a:endParaRPr>
          </a:p>
        </p:txBody>
      </p:sp>
      <p:sp>
        <p:nvSpPr>
          <p:cNvPr id="130054" name="内容占位符 2"/>
          <p:cNvSpPr>
            <a:spLocks noGrp="1"/>
          </p:cNvSpPr>
          <p:nvPr>
            <p:ph idx="1"/>
          </p:nvPr>
        </p:nvSpPr>
        <p:spPr>
          <a:xfrm>
            <a:off x="785813" y="1371600"/>
            <a:ext cx="4643437" cy="4986338"/>
          </a:xfrm>
        </p:spPr>
        <p:txBody>
          <a:bodyPr/>
          <a:lstStyle/>
          <a:p>
            <a:pPr>
              <a:lnSpc>
                <a:spcPct val="110000"/>
              </a:lnSpc>
            </a:pPr>
            <a:r>
              <a:rPr lang="en-US" altLang="zh-CN">
                <a:ea typeface="宋体" panose="02010600030101010101" pitchFamily="2" charset="-122"/>
              </a:rPr>
              <a:t>Problem description</a:t>
            </a:r>
          </a:p>
          <a:p>
            <a:pPr lvl="1">
              <a:lnSpc>
                <a:spcPct val="110000"/>
              </a:lnSpc>
            </a:pPr>
            <a:r>
              <a:rPr lang="en-US" altLang="zh-CN">
                <a:ea typeface="宋体" panose="02010600030101010101" pitchFamily="2" charset="-122"/>
              </a:rPr>
              <a:t>One chair for barbering, and N chairs for waiting</a:t>
            </a:r>
          </a:p>
          <a:p>
            <a:pPr lvl="1">
              <a:lnSpc>
                <a:spcPct val="110000"/>
              </a:lnSpc>
            </a:pPr>
            <a:r>
              <a:rPr lang="en-US" altLang="zh-CN">
                <a:ea typeface="宋体" panose="02010600030101010101" pitchFamily="2" charset="-122"/>
              </a:rPr>
              <a:t>Customer: occupy barbering chair, or sit on waiting chair, or leaving when all chairs are full</a:t>
            </a:r>
          </a:p>
          <a:p>
            <a:pPr lvl="1">
              <a:lnSpc>
                <a:spcPct val="110000"/>
              </a:lnSpc>
            </a:pPr>
            <a:r>
              <a:rPr lang="en-US" altLang="zh-CN">
                <a:ea typeface="宋体" panose="02010600030101010101" pitchFamily="2" charset="-122"/>
              </a:rPr>
              <a:t>Barber: 0 customer sleeping, or working</a:t>
            </a:r>
          </a:p>
        </p:txBody>
      </p:sp>
      <p:pic>
        <p:nvPicPr>
          <p:cNvPr id="8" name="Picture 6" descr="睡眠理发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613" y="2143125"/>
            <a:ext cx="4751387"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9016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标题 1"/>
          <p:cNvSpPr>
            <a:spLocks noGrp="1"/>
          </p:cNvSpPr>
          <p:nvPr>
            <p:ph type="title"/>
          </p:nvPr>
        </p:nvSpPr>
        <p:spPr/>
        <p:txBody>
          <a:bodyPr/>
          <a:lstStyle/>
          <a:p>
            <a:r>
              <a:rPr lang="en-US" altLang="zh-CN">
                <a:ea typeface="宋体" panose="02010600030101010101" pitchFamily="2" charset="-122"/>
              </a:rPr>
              <a:t>Analysis of “Sleeping Barber”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55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C04A739-7D65-4C56-AD09-F32264E640C1}" type="slidenum">
              <a:rPr lang="en-US" altLang="ko-KR" sz="1200" smtClean="0">
                <a:solidFill>
                  <a:schemeClr val="bg1"/>
                </a:solidFill>
              </a:rPr>
              <a:pPr>
                <a:spcBef>
                  <a:spcPct val="0"/>
                </a:spcBef>
                <a:buClrTx/>
                <a:buSzTx/>
                <a:buFontTx/>
                <a:buNone/>
              </a:pPr>
              <a:t>102</a:t>
            </a:fld>
            <a:endParaRPr lang="en-US" altLang="ko-KR" sz="1200">
              <a:solidFill>
                <a:schemeClr val="bg1"/>
              </a:solidFill>
            </a:endParaRPr>
          </a:p>
        </p:txBody>
      </p:sp>
      <p:sp>
        <p:nvSpPr>
          <p:cNvPr id="195590"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Mutual exclusion</a:t>
            </a:r>
          </a:p>
          <a:p>
            <a:pPr lvl="1">
              <a:lnSpc>
                <a:spcPct val="110000"/>
              </a:lnSpc>
            </a:pPr>
            <a:r>
              <a:rPr lang="en-US" altLang="zh-CN">
                <a:ea typeface="宋体" panose="02010600030101010101" pitchFamily="2" charset="-122"/>
              </a:rPr>
              <a:t>Barbing chair: only one customer can use it</a:t>
            </a:r>
          </a:p>
          <a:p>
            <a:pPr>
              <a:lnSpc>
                <a:spcPct val="110000"/>
              </a:lnSpc>
            </a:pPr>
            <a:r>
              <a:rPr lang="en-US" altLang="zh-CN">
                <a:ea typeface="宋体" panose="02010600030101010101" pitchFamily="2" charset="-122"/>
              </a:rPr>
              <a:t>Synchronism</a:t>
            </a:r>
          </a:p>
          <a:p>
            <a:pPr lvl="1">
              <a:lnSpc>
                <a:spcPct val="110000"/>
              </a:lnSpc>
            </a:pPr>
            <a:r>
              <a:rPr lang="en-US" altLang="zh-CN">
                <a:ea typeface="宋体" panose="02010600030101010101" pitchFamily="2" charset="-122"/>
              </a:rPr>
              <a:t>Barber will sleep until customer appeared</a:t>
            </a:r>
          </a:p>
          <a:p>
            <a:pPr lvl="1">
              <a:lnSpc>
                <a:spcPct val="110000"/>
              </a:lnSpc>
            </a:pPr>
            <a:r>
              <a:rPr lang="en-US" altLang="zh-CN">
                <a:ea typeface="宋体" panose="02010600030101010101" pitchFamily="2" charset="-122"/>
              </a:rPr>
              <a:t>The waiting chair is a “producer-consumer” problem</a:t>
            </a:r>
          </a:p>
          <a:p>
            <a:pPr lvl="1">
              <a:lnSpc>
                <a:spcPct val="110000"/>
              </a:lnSpc>
            </a:pPr>
            <a:endParaRPr lang="en-US" altLang="zh-CN">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1"/>
          <p:cNvSpPr>
            <a:spLocks noGrp="1"/>
          </p:cNvSpPr>
          <p:nvPr>
            <p:ph type="title"/>
          </p:nvPr>
        </p:nvSpPr>
        <p:spPr/>
        <p:txBody>
          <a:bodyPr/>
          <a:lstStyle/>
          <a:p>
            <a:r>
              <a:rPr lang="en-US" altLang="zh-CN">
                <a:ea typeface="宋体" panose="02010600030101010101" pitchFamily="2" charset="-122"/>
              </a:rPr>
              <a:t>Solution of “Sleeping barber”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66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29AE28D-8CC5-4AB4-BB11-44D7CA871B6E}" type="slidenum">
              <a:rPr lang="en-US" altLang="ko-KR" sz="1200" smtClean="0">
                <a:solidFill>
                  <a:schemeClr val="bg1"/>
                </a:solidFill>
              </a:rPr>
              <a:pPr>
                <a:spcBef>
                  <a:spcPct val="0"/>
                </a:spcBef>
                <a:buClrTx/>
                <a:buSzTx/>
                <a:buFontTx/>
                <a:buNone/>
              </a:pPr>
              <a:t>103</a:t>
            </a:fld>
            <a:endParaRPr lang="en-US" altLang="ko-KR" sz="1200">
              <a:solidFill>
                <a:schemeClr val="bg1"/>
              </a:solidFill>
            </a:endParaRPr>
          </a:p>
        </p:txBody>
      </p:sp>
      <p:sp>
        <p:nvSpPr>
          <p:cNvPr id="8" name="Text Box 4"/>
          <p:cNvSpPr txBox="1">
            <a:spLocks noChangeArrowheads="1"/>
          </p:cNvSpPr>
          <p:nvPr/>
        </p:nvSpPr>
        <p:spPr bwMode="auto">
          <a:xfrm>
            <a:off x="428625" y="1844675"/>
            <a:ext cx="2662238" cy="1889125"/>
          </a:xfrm>
          <a:prstGeom prst="rect">
            <a:avLst/>
          </a:prstGeom>
          <a:solidFill>
            <a:schemeClr val="bg1"/>
          </a:solid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CHAIRS    N</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typedef</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semph</a:t>
            </a:r>
            <a:endParaRPr lang="en-US" altLang="zh-CN" sz="1600" b="1" dirty="0">
              <a:solidFill>
                <a:schemeClr val="accent5">
                  <a:lumMod val="50000"/>
                </a:schemeClr>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customer = 0;</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barer = 0;</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mutex</a:t>
            </a:r>
            <a:r>
              <a:rPr lang="en-US" altLang="zh-CN" sz="1600" b="1" dirty="0">
                <a:solidFill>
                  <a:schemeClr val="accent5">
                    <a:lumMod val="50000"/>
                  </a:schemeClr>
                </a:solidFill>
                <a:effectLst>
                  <a:outerShdw blurRad="38100" dist="38100" dir="2700000" algn="tl">
                    <a:srgbClr val="C0C0C0"/>
                  </a:outerShdw>
                </a:effectLst>
              </a:rPr>
              <a:t> = 1;</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waiting = 0;</a:t>
            </a:r>
          </a:p>
        </p:txBody>
      </p:sp>
      <p:sp>
        <p:nvSpPr>
          <p:cNvPr id="9" name="Text Box 5"/>
          <p:cNvSpPr txBox="1">
            <a:spLocks noChangeArrowheads="1"/>
          </p:cNvSpPr>
          <p:nvPr/>
        </p:nvSpPr>
        <p:spPr bwMode="auto">
          <a:xfrm>
            <a:off x="3143250" y="1331913"/>
            <a:ext cx="2833688" cy="377666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barber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P(customer);</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P(</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waiting = waiting </a:t>
            </a:r>
            <a:r>
              <a:rPr lang="en-US" altLang="zh-CN" b="1" dirty="0">
                <a:solidFill>
                  <a:srgbClr val="9C4E00"/>
                </a:solidFill>
                <a:effectLst>
                  <a:outerShdw blurRad="38100" dist="38100" dir="2700000" algn="tl">
                    <a:srgbClr val="C0C0C0"/>
                  </a:outerShdw>
                </a:effectLst>
                <a:latin typeface="Arial"/>
              </a:rPr>
              <a:t>–</a:t>
            </a:r>
            <a:r>
              <a:rPr lang="en-US" altLang="zh-CN" b="1" dirty="0">
                <a:solidFill>
                  <a:srgbClr val="9C4E00"/>
                </a:solidFill>
                <a:effectLst>
                  <a:outerShdw blurRad="38100" dist="38100" dir="2700000" algn="tl">
                    <a:srgbClr val="C0C0C0"/>
                  </a:outerShdw>
                </a:effectLst>
              </a:rPr>
              <a:t> 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V(barbers);</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V(</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barbering();</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
        <p:nvSpPr>
          <p:cNvPr id="10" name="Text Box 6"/>
          <p:cNvSpPr txBox="1">
            <a:spLocks noChangeArrowheads="1"/>
          </p:cNvSpPr>
          <p:nvPr/>
        </p:nvSpPr>
        <p:spPr bwMode="auto">
          <a:xfrm>
            <a:off x="6072188" y="1341438"/>
            <a:ext cx="3000375" cy="466248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customer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P(</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if(waiting &lt; CHAIRS)</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waiting += 1;</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V(customer);</a:t>
            </a:r>
          </a:p>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       V(</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 </a:t>
            </a:r>
          </a:p>
          <a:p>
            <a:pPr>
              <a:lnSpc>
                <a:spcPct val="80000"/>
              </a:lnSpc>
              <a:spcBef>
                <a:spcPct val="20000"/>
              </a:spcBef>
              <a:buSzPct val="80000"/>
              <a:buFont typeface="Wingdings" panose="05000000000000000000" pitchFamily="2" charset="2"/>
              <a:buNone/>
              <a:defRPr/>
            </a:pPr>
            <a:r>
              <a:rPr lang="en-US" altLang="zh-CN" b="1" dirty="0">
                <a:solidFill>
                  <a:schemeClr val="bg1"/>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P(barber);</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p>
          <a:p>
            <a:pPr>
              <a:lnSpc>
                <a:spcPct val="80000"/>
              </a:lnSpc>
              <a:spcBef>
                <a:spcPct val="2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else</a:t>
            </a:r>
          </a:p>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    {V(</a:t>
            </a:r>
            <a:r>
              <a:rPr lang="en-US" altLang="zh-CN" b="1" dirty="0" err="1">
                <a:solidFill>
                  <a:schemeClr val="accent5">
                    <a:lumMod val="50000"/>
                  </a:schemeClr>
                </a:solidFill>
                <a:effectLst>
                  <a:outerShdw blurRad="38100" dist="38100" dir="2700000" algn="tl">
                    <a:srgbClr val="C0C0C0"/>
                  </a:outerShdw>
                </a:effectLst>
              </a:rPr>
              <a:t>mutex</a:t>
            </a:r>
            <a:r>
              <a:rPr lang="en-US" altLang="zh-CN"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标题 1"/>
          <p:cNvSpPr>
            <a:spLocks noGrp="1"/>
          </p:cNvSpPr>
          <p:nvPr>
            <p:ph type="title"/>
          </p:nvPr>
        </p:nvSpPr>
        <p:spPr/>
        <p:txBody>
          <a:bodyPr/>
          <a:lstStyle/>
          <a:p>
            <a:r>
              <a:rPr lang="en-US" altLang="zh-CN">
                <a:ea typeface="宋体" panose="02010600030101010101" pitchFamily="2" charset="-122"/>
              </a:rPr>
              <a:t>Message Passing</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480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B8F8CE8-4BFE-4491-ACA6-9BE59F3D0EBA}" type="slidenum">
              <a:rPr lang="en-US" altLang="ko-KR" sz="1200" smtClean="0">
                <a:solidFill>
                  <a:schemeClr val="bg1"/>
                </a:solidFill>
              </a:rPr>
              <a:pPr>
                <a:spcBef>
                  <a:spcPct val="0"/>
                </a:spcBef>
                <a:buClrTx/>
                <a:buSzTx/>
                <a:buFontTx/>
                <a:buNone/>
              </a:pPr>
              <a:t>104</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77500" lnSpcReduction="2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Semaphore mechanism depends on CPU, under distributed environment, this mechanism is useless</a:t>
            </a:r>
          </a:p>
          <a:p>
            <a:pPr lvl="1">
              <a:lnSpc>
                <a:spcPct val="110000"/>
              </a:lnSpc>
              <a:defRPr/>
            </a:pPr>
            <a:r>
              <a:rPr lang="en-US" altLang="zh-CN" dirty="0">
                <a:ea typeface="宋体" pitchFamily="2" charset="-122"/>
              </a:rPr>
              <a:t>All mentioned method is designed for mutual exclusion and synchronism, general information transferring between processes need more simple and efficient mechanism</a:t>
            </a:r>
          </a:p>
          <a:p>
            <a:pPr>
              <a:lnSpc>
                <a:spcPct val="110000"/>
              </a:lnSpc>
              <a:defRPr/>
            </a:pPr>
            <a:r>
              <a:rPr lang="en-US" altLang="zh-CN" dirty="0">
                <a:ea typeface="宋体" pitchFamily="2" charset="-122"/>
              </a:rPr>
              <a:t>Key issues</a:t>
            </a:r>
          </a:p>
          <a:p>
            <a:pPr lvl="1">
              <a:lnSpc>
                <a:spcPct val="110000"/>
              </a:lnSpc>
              <a:defRPr/>
            </a:pPr>
            <a:r>
              <a:rPr lang="en-US" altLang="zh-CN" dirty="0">
                <a:ea typeface="宋体" pitchFamily="2" charset="-122"/>
              </a:rPr>
              <a:t>Stability: avoid data/information losing</a:t>
            </a:r>
          </a:p>
          <a:p>
            <a:pPr lvl="1">
              <a:lnSpc>
                <a:spcPct val="110000"/>
              </a:lnSpc>
              <a:defRPr/>
            </a:pPr>
            <a:r>
              <a:rPr lang="en-US" altLang="zh-CN" dirty="0">
                <a:ea typeface="宋体" pitchFamily="2" charset="-122"/>
              </a:rPr>
              <a:t>Consistency: assure the target is correct</a:t>
            </a:r>
          </a:p>
          <a:p>
            <a:pPr lvl="1">
              <a:lnSpc>
                <a:spcPct val="110000"/>
              </a:lnSpc>
              <a:defRPr/>
            </a:pPr>
            <a:r>
              <a:rPr lang="en-US" altLang="zh-CN" dirty="0">
                <a:ea typeface="宋体" pitchFamily="2" charset="-122"/>
              </a:rPr>
              <a:t>Efficiency: unified format of message and transferring transaction</a:t>
            </a:r>
          </a:p>
          <a:p>
            <a:pPr>
              <a:lnSpc>
                <a:spcPct val="110000"/>
              </a:lnSpc>
              <a:defRPr/>
            </a:pPr>
            <a:r>
              <a:rPr lang="en-US" altLang="zh-CN" dirty="0">
                <a:ea typeface="宋体" pitchFamily="2" charset="-122"/>
              </a:rPr>
              <a:t>Method</a:t>
            </a:r>
          </a:p>
          <a:p>
            <a:pPr lvl="1">
              <a:lnSpc>
                <a:spcPct val="110000"/>
              </a:lnSpc>
              <a:defRPr/>
            </a:pPr>
            <a:r>
              <a:rPr lang="en-US" altLang="zh-CN" dirty="0">
                <a:ea typeface="宋体" pitchFamily="2" charset="-122"/>
              </a:rPr>
              <a:t>Simple message passing: send and receive primitive</a:t>
            </a:r>
          </a:p>
          <a:p>
            <a:pPr lvl="1">
              <a:lnSpc>
                <a:spcPct val="110000"/>
              </a:lnSpc>
              <a:defRPr/>
            </a:pPr>
            <a:r>
              <a:rPr lang="en-US" altLang="zh-CN" dirty="0">
                <a:ea typeface="宋体" pitchFamily="2" charset="-122"/>
              </a:rPr>
              <a:t>Mail box: supported by OS</a:t>
            </a:r>
          </a:p>
          <a:p>
            <a:pPr lvl="1">
              <a:lnSpc>
                <a:spcPct val="110000"/>
              </a:lnSpc>
              <a:defRPr/>
            </a:pPr>
            <a:r>
              <a:rPr lang="en-US" altLang="zh-CN" dirty="0">
                <a:ea typeface="宋体" pitchFamily="2" charset="-122"/>
              </a:rPr>
              <a:t>Rendezvous: without intermediate buffer</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标题 1"/>
          <p:cNvSpPr>
            <a:spLocks noGrp="1"/>
          </p:cNvSpPr>
          <p:nvPr>
            <p:ph type="title"/>
          </p:nvPr>
        </p:nvSpPr>
        <p:spPr/>
        <p:txBody>
          <a:bodyPr/>
          <a:lstStyle/>
          <a:p>
            <a:r>
              <a:rPr lang="en-US" altLang="zh-CN">
                <a:ea typeface="宋体" panose="02010600030101010101" pitchFamily="2" charset="-122"/>
              </a:rPr>
              <a:t>Solution of “Producer-Consumer”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dirty="0"/>
              <a:t>CITS, </a:t>
            </a:r>
            <a:r>
              <a:rPr lang="en-US" altLang="zh-CN" dirty="0" err="1"/>
              <a:t>NanKai</a:t>
            </a:r>
            <a:r>
              <a:rPr lang="en-US" altLang="zh-CN" dirty="0"/>
              <a:t> University</a:t>
            </a:r>
            <a:endParaRPr lang="en-US" altLang="ko-KR" dirty="0"/>
          </a:p>
        </p:txBody>
      </p:sp>
      <p:sp>
        <p:nvSpPr>
          <p:cNvPr id="20685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A0B18E09-DBC4-4C8E-892F-9319ED0645AC}" type="slidenum">
              <a:rPr lang="en-US" altLang="ko-KR" sz="1200" smtClean="0">
                <a:solidFill>
                  <a:schemeClr val="bg1"/>
                </a:solidFill>
              </a:rPr>
              <a:pPr>
                <a:spcBef>
                  <a:spcPct val="0"/>
                </a:spcBef>
                <a:buClrTx/>
                <a:buSzTx/>
                <a:buFontTx/>
                <a:buNone/>
              </a:pPr>
              <a:t>105</a:t>
            </a:fld>
            <a:endParaRPr lang="en-US" altLang="ko-KR" sz="1200">
              <a:solidFill>
                <a:schemeClr val="bg1"/>
              </a:solidFill>
            </a:endParaRPr>
          </a:p>
        </p:txBody>
      </p:sp>
      <p:sp>
        <p:nvSpPr>
          <p:cNvPr id="10" name="Text Box 4"/>
          <p:cNvSpPr txBox="1">
            <a:spLocks noChangeArrowheads="1"/>
          </p:cNvSpPr>
          <p:nvPr/>
        </p:nvSpPr>
        <p:spPr bwMode="auto">
          <a:xfrm>
            <a:off x="2786063" y="1773238"/>
            <a:ext cx="3143250" cy="317023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Producer</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item;</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message m;</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Produce-Item(&amp;item);</a:t>
            </a:r>
          </a:p>
          <a:p>
            <a:pPr>
              <a:lnSpc>
                <a:spcPct val="80000"/>
              </a:lnSpc>
              <a:spcBef>
                <a:spcPct val="50000"/>
              </a:spcBef>
              <a:buSzPct val="80000"/>
              <a:buFont typeface="Wingdings" panose="05000000000000000000" pitchFamily="2" charset="2"/>
              <a:buNone/>
              <a:defRPr/>
            </a:pPr>
            <a:r>
              <a:rPr lang="en-US" altLang="zh-CN" sz="1600" b="1" dirty="0" err="1">
                <a:solidFill>
                  <a:srgbClr val="FF0000"/>
                </a:solidFill>
                <a:effectLst>
                  <a:outerShdw blurRad="38100" dist="38100" dir="2700000" algn="tl">
                    <a:srgbClr val="C0C0C0"/>
                  </a:outerShdw>
                </a:effectLst>
              </a:rPr>
              <a:t>recieve</a:t>
            </a:r>
            <a:r>
              <a:rPr lang="en-US" altLang="zh-CN" sz="1600" b="1" dirty="0">
                <a:solidFill>
                  <a:srgbClr val="FF0000"/>
                </a:solidFill>
                <a:effectLst>
                  <a:outerShdw blurRad="38100" dist="38100" dir="2700000" algn="tl">
                    <a:srgbClr val="C0C0C0"/>
                  </a:outerShdw>
                </a:effectLst>
              </a:rPr>
              <a:t>(</a:t>
            </a:r>
            <a:r>
              <a:rPr lang="en-US" altLang="zh-CN" sz="1600" b="1" dirty="0" err="1">
                <a:solidFill>
                  <a:srgbClr val="FF0000"/>
                </a:solidFill>
                <a:effectLst>
                  <a:outerShdw blurRad="38100" dist="38100" dir="2700000" algn="tl">
                    <a:srgbClr val="C0C0C0"/>
                  </a:outerShdw>
                </a:effectLst>
              </a:rPr>
              <a:t>consumer,&amp;m</a:t>
            </a:r>
            <a:r>
              <a:rPr lang="en-US" altLang="zh-CN" sz="1600" b="1" dirty="0">
                <a:solidFill>
                  <a:srgbClr val="FF0000"/>
                </a:solidFill>
                <a:effectLst>
                  <a:outerShdw blurRad="38100" dist="38100" dir="2700000" algn="tl">
                    <a:srgbClr val="C0C0C0"/>
                  </a:outerShdw>
                </a:effectLst>
              </a:rPr>
              <a:t>);</a:t>
            </a:r>
            <a:r>
              <a:rPr lang="en-US" altLang="zh-CN" sz="1600"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build-message(&amp;</a:t>
            </a:r>
            <a:r>
              <a:rPr lang="en-US" altLang="zh-CN" sz="1600" b="1" dirty="0" err="1">
                <a:solidFill>
                  <a:srgbClr val="9C4E00"/>
                </a:solidFill>
                <a:effectLst>
                  <a:outerShdw blurRad="38100" dist="38100" dir="2700000" algn="tl">
                    <a:srgbClr val="C0C0C0"/>
                  </a:outerShdw>
                </a:effectLst>
              </a:rPr>
              <a:t>m,item</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send(</a:t>
            </a:r>
            <a:r>
              <a:rPr lang="en-US" altLang="zh-CN" sz="1600" b="1" dirty="0" err="1">
                <a:solidFill>
                  <a:srgbClr val="FF0000"/>
                </a:solidFill>
                <a:effectLst>
                  <a:outerShdw blurRad="38100" dist="38100" dir="2700000" algn="tl">
                    <a:srgbClr val="C0C0C0"/>
                  </a:outerShdw>
                </a:effectLst>
              </a:rPr>
              <a:t>consumer,&amp;m</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15" name="Text Box 5"/>
          <p:cNvSpPr txBox="1">
            <a:spLocks noChangeArrowheads="1"/>
          </p:cNvSpPr>
          <p:nvPr/>
        </p:nvSpPr>
        <p:spPr bwMode="auto">
          <a:xfrm>
            <a:off x="866775" y="1844675"/>
            <a:ext cx="1847850" cy="2889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zh-CN" altLang="en-US" sz="1600" b="1" dirty="0">
                <a:solidFill>
                  <a:schemeClr val="accent5">
                    <a:lumMod val="50000"/>
                  </a:schemeClr>
                </a:solidFill>
                <a:effectLst>
                  <a:outerShdw blurRad="38100" dist="38100" dir="2700000" algn="tl">
                    <a:srgbClr val="C0C0C0"/>
                  </a:outerShdw>
                </a:effectLst>
              </a:rPr>
              <a:t>＃</a:t>
            </a:r>
            <a:r>
              <a:rPr lang="en-US" altLang="zh-CN" sz="1600" b="1" dirty="0">
                <a:solidFill>
                  <a:schemeClr val="accent5">
                    <a:lumMod val="50000"/>
                  </a:schemeClr>
                </a:solidFill>
                <a:effectLst>
                  <a:outerShdw blurRad="38100" dist="38100" dir="2700000" algn="tl">
                    <a:srgbClr val="C0C0C0"/>
                  </a:outerShdw>
                </a:effectLst>
              </a:rPr>
              <a:t>define N 100</a:t>
            </a:r>
          </a:p>
        </p:txBody>
      </p:sp>
      <p:sp>
        <p:nvSpPr>
          <p:cNvPr id="16" name="Text Box 6"/>
          <p:cNvSpPr txBox="1">
            <a:spLocks noChangeArrowheads="1"/>
          </p:cNvSpPr>
          <p:nvPr/>
        </p:nvSpPr>
        <p:spPr bwMode="auto">
          <a:xfrm>
            <a:off x="6000750" y="1714500"/>
            <a:ext cx="3071813" cy="3643313"/>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Comsumer</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item,i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message m;</a:t>
            </a:r>
          </a:p>
          <a:p>
            <a:pPr>
              <a:lnSpc>
                <a:spcPct val="80000"/>
              </a:lnSpc>
              <a:spcBef>
                <a:spcPct val="50000"/>
              </a:spcBef>
              <a:buSzPct val="80000"/>
              <a:buFont typeface="Wingdings" panose="05000000000000000000" pitchFamily="2" charset="2"/>
              <a:buChar char="•"/>
              <a:defRPr/>
            </a:pPr>
            <a:endParaRPr lang="en-US" altLang="zh-CN" sz="1600" b="1" dirty="0">
              <a:solidFill>
                <a:srgbClr val="9C4E00"/>
              </a:solidFill>
              <a:effectLst>
                <a:outerShdw blurRad="38100" dist="38100" dir="2700000" algn="tl">
                  <a:srgbClr val="C0C0C0"/>
                </a:outerShdw>
              </a:effectLst>
            </a:endParaRPr>
          </a:p>
          <a:p>
            <a:pPr>
              <a:lnSpc>
                <a:spcPct val="80000"/>
              </a:lnSpc>
              <a:spcBef>
                <a:spcPct val="2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for(</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 = 0; </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 &lt; N; </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a:t>
            </a:r>
          </a:p>
          <a:p>
            <a:pPr>
              <a:lnSpc>
                <a:spcPct val="80000"/>
              </a:lnSpc>
              <a:spcBef>
                <a:spcPct val="2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send(</a:t>
            </a:r>
            <a:r>
              <a:rPr lang="en-US" altLang="zh-CN" sz="1600" b="1" dirty="0" err="1">
                <a:solidFill>
                  <a:srgbClr val="FF0000"/>
                </a:solidFill>
                <a:effectLst>
                  <a:outerShdw blurRad="38100" dist="38100" dir="2700000" algn="tl">
                    <a:srgbClr val="C0C0C0"/>
                  </a:outerShdw>
                </a:effectLst>
              </a:rPr>
              <a:t>producer,&amp;m</a:t>
            </a:r>
            <a:r>
              <a:rPr lang="en-US" altLang="zh-CN" sz="1600" b="1" dirty="0">
                <a:solidFill>
                  <a:srgbClr val="FF0000"/>
                </a:solidFill>
                <a:effectLst>
                  <a:outerShdw blurRad="38100" dist="38100" dir="2700000" algn="tl">
                    <a:srgbClr val="C0C0C0"/>
                  </a:outerShdw>
                </a:effectLst>
              </a:rPr>
              <a:t>);</a:t>
            </a:r>
            <a:r>
              <a:rPr lang="en-US" altLang="zh-CN" dirty="0"/>
              <a:t> </a:t>
            </a:r>
            <a:r>
              <a:rPr lang="en-US" altLang="zh-CN" sz="1600"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receive(</a:t>
            </a:r>
            <a:r>
              <a:rPr lang="en-US" altLang="zh-CN" sz="1600" b="1" dirty="0" err="1">
                <a:solidFill>
                  <a:srgbClr val="9C4E00"/>
                </a:solidFill>
                <a:effectLst>
                  <a:outerShdw blurRad="38100" dist="38100" dir="2700000" algn="tl">
                    <a:srgbClr val="C0C0C0"/>
                  </a:outerShdw>
                </a:effectLst>
              </a:rPr>
              <a:t>producer,&amp;m</a:t>
            </a:r>
            <a:r>
              <a:rPr lang="en-US" altLang="zh-CN" sz="1600" b="1" dirty="0">
                <a:solidFill>
                  <a:srgbClr val="9C4E00"/>
                </a:solidFill>
                <a:effectLst>
                  <a:outerShdw blurRad="38100" dist="38100" dir="2700000" algn="tl">
                    <a:srgbClr val="C0C0C0"/>
                  </a:outerShdw>
                </a:effectLst>
              </a:rPr>
              <a:t>); extract-item(&amp;</a:t>
            </a:r>
            <a:r>
              <a:rPr lang="en-US" altLang="zh-CN" sz="1600" b="1" dirty="0" err="1">
                <a:solidFill>
                  <a:srgbClr val="9C4E00"/>
                </a:solidFill>
                <a:effectLst>
                  <a:outerShdw blurRad="38100" dist="38100" dir="2700000" algn="tl">
                    <a:srgbClr val="C0C0C0"/>
                  </a:outerShdw>
                </a:effectLst>
              </a:rPr>
              <a:t>m,&amp;item</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send(</a:t>
            </a:r>
            <a:r>
              <a:rPr lang="en-US" altLang="zh-CN" sz="1600" b="1" dirty="0" err="1">
                <a:solidFill>
                  <a:srgbClr val="FF0000"/>
                </a:solidFill>
                <a:effectLst>
                  <a:outerShdw blurRad="38100" dist="38100" dir="2700000" algn="tl">
                    <a:srgbClr val="C0C0C0"/>
                  </a:outerShdw>
                </a:effectLst>
              </a:rPr>
              <a:t>producer,&amp;m</a:t>
            </a:r>
            <a:r>
              <a:rPr lang="en-US" altLang="zh-CN" sz="1600" b="1" dirty="0">
                <a:solidFill>
                  <a:srgbClr val="FF0000"/>
                </a:solidFill>
                <a:effectLst>
                  <a:outerShdw blurRad="38100" dist="38100" dir="2700000" algn="tl">
                    <a:srgbClr val="C0C0C0"/>
                  </a:outerShdw>
                </a:effectLst>
              </a:rPr>
              <a:t>);</a:t>
            </a:r>
            <a:r>
              <a:rPr lang="en-US" altLang="zh-CN" sz="1600" b="1" dirty="0">
                <a:solidFill>
                  <a:srgbClr val="9C4E00"/>
                </a:solidFill>
                <a:effectLst>
                  <a:outerShdw blurRad="38100" dist="38100" dir="2700000" algn="tl">
                    <a:srgbClr val="C0C0C0"/>
                  </a:outerShdw>
                </a:effectLst>
              </a:rPr>
              <a:t> Consume-item(item);</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2" name="文本框 1">
            <a:extLst>
              <a:ext uri="{FF2B5EF4-FFF2-40B4-BE49-F238E27FC236}">
                <a16:creationId xmlns:a16="http://schemas.microsoft.com/office/drawing/2014/main" id="{50E2E2F9-212E-2707-2807-7367D3F3E342}"/>
              </a:ext>
            </a:extLst>
          </p:cNvPr>
          <p:cNvSpPr txBox="1"/>
          <p:nvPr/>
        </p:nvSpPr>
        <p:spPr>
          <a:xfrm>
            <a:off x="1043608" y="5517232"/>
            <a:ext cx="4104456" cy="923330"/>
          </a:xfrm>
          <a:prstGeom prst="rect">
            <a:avLst/>
          </a:prstGeom>
          <a:noFill/>
        </p:spPr>
        <p:txBody>
          <a:bodyPr wrap="square" rtlCol="0">
            <a:spAutoFit/>
          </a:bodyPr>
          <a:lstStyle/>
          <a:p>
            <a:r>
              <a:rPr lang="en-US" altLang="zh-CN" dirty="0"/>
              <a:t>Send</a:t>
            </a:r>
            <a:r>
              <a:rPr lang="zh-CN" altLang="en-US" dirty="0"/>
              <a:t>和</a:t>
            </a:r>
            <a:r>
              <a:rPr lang="en-US" altLang="zh-CN" dirty="0"/>
              <a:t>Receive</a:t>
            </a:r>
            <a:r>
              <a:rPr lang="zh-CN" altLang="en-US" dirty="0"/>
              <a:t>是内核提供的函数，能够保证不丢失、不乱序、不被中途打断等特性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6"/>
          <p:cNvSpPr>
            <a:spLocks noChangeAspect="1" noChangeArrowheads="1"/>
          </p:cNvSpPr>
          <p:nvPr/>
        </p:nvSpPr>
        <p:spPr bwMode="auto">
          <a:xfrm>
            <a:off x="4981754" y="3357562"/>
            <a:ext cx="692769"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锁</a:t>
            </a:r>
            <a:endParaRPr lang="en-US" altLang="zh-CN" b="1" dirty="0">
              <a:solidFill>
                <a:srgbClr val="11576A"/>
              </a:solidFill>
              <a:latin typeface="+mn-ea"/>
              <a:cs typeface="宋体" charset="0"/>
            </a:endParaRPr>
          </a:p>
        </p:txBody>
      </p:sp>
      <p:sp>
        <p:nvSpPr>
          <p:cNvPr id="24" name="Rectangle 14"/>
          <p:cNvSpPr>
            <a:spLocks noChangeAspect="1" noChangeArrowheads="1"/>
          </p:cNvSpPr>
          <p:nvPr/>
        </p:nvSpPr>
        <p:spPr bwMode="auto">
          <a:xfrm>
            <a:off x="5821664" y="3357562"/>
            <a:ext cx="1167259"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a:solidFill>
                  <a:srgbClr val="11576A"/>
                </a:solidFill>
                <a:latin typeface="+mn-ea"/>
                <a:cs typeface="宋体" charset="0"/>
              </a:rPr>
              <a:t>条件变量</a:t>
            </a:r>
            <a:endParaRPr lang="en-US" altLang="zh-CN" b="1">
              <a:solidFill>
                <a:srgbClr val="11576A"/>
              </a:solidFill>
              <a:latin typeface="+mn-ea"/>
              <a:cs typeface="宋体" charset="0"/>
            </a:endParaRPr>
          </a:p>
        </p:txBody>
      </p:sp>
      <p:sp>
        <p:nvSpPr>
          <p:cNvPr id="31" name="Rectangle 6"/>
          <p:cNvSpPr>
            <a:spLocks noChangeAspect="1" noChangeArrowheads="1"/>
          </p:cNvSpPr>
          <p:nvPr/>
        </p:nvSpPr>
        <p:spPr bwMode="auto">
          <a:xfrm>
            <a:off x="3901634" y="3357562"/>
            <a:ext cx="936104"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1" hangingPunct="1">
              <a:buFont typeface="Monotype Sorts" charset="0"/>
              <a:buNone/>
            </a:pPr>
            <a:r>
              <a:rPr lang="zh-CN" altLang="en-US" b="1" dirty="0">
                <a:solidFill>
                  <a:srgbClr val="11576A"/>
                </a:solidFill>
                <a:latin typeface="+mn-ea"/>
                <a:cs typeface="宋体" charset="0"/>
              </a:rPr>
              <a:t>信号量</a:t>
            </a:r>
            <a:endParaRPr lang="en-US" altLang="zh-CN" b="1" dirty="0">
              <a:solidFill>
                <a:srgbClr val="11576A"/>
              </a:solidFill>
              <a:latin typeface="+mn-ea"/>
              <a:cs typeface="宋体" charset="0"/>
            </a:endParaRPr>
          </a:p>
        </p:txBody>
      </p:sp>
      <p:grpSp>
        <p:nvGrpSpPr>
          <p:cNvPr id="20" name="组合 19"/>
          <p:cNvGrpSpPr/>
          <p:nvPr/>
        </p:nvGrpSpPr>
        <p:grpSpPr>
          <a:xfrm>
            <a:off x="4212153" y="4173542"/>
            <a:ext cx="2447199" cy="684218"/>
            <a:chOff x="3451414" y="3316292"/>
            <a:chExt cx="2447199" cy="684218"/>
          </a:xfrm>
        </p:grpSpPr>
        <p:sp>
          <p:nvSpPr>
            <p:cNvPr id="32" name="AutoShape 7"/>
            <p:cNvSpPr>
              <a:spLocks noChangeArrowheads="1"/>
            </p:cNvSpPr>
            <p:nvPr/>
          </p:nvSpPr>
          <p:spPr bwMode="auto">
            <a:xfrm>
              <a:off x="4652948" y="3316292"/>
              <a:ext cx="294377" cy="612000"/>
            </a:xfrm>
            <a:prstGeom prst="upArrow">
              <a:avLst>
                <a:gd name="adj1" fmla="val 50000"/>
                <a:gd name="adj2" fmla="val 58088"/>
              </a:avLst>
            </a:prstGeom>
            <a:gradFill>
              <a:gsLst>
                <a:gs pos="100000">
                  <a:srgbClr val="11576A"/>
                </a:gs>
                <a:gs pos="0">
                  <a:srgbClr val="0EB1C8"/>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eaLnBrk="1" hangingPunct="1">
                <a:buFont typeface="Monotype Sorts" charset="0"/>
                <a:buNone/>
              </a:pPr>
              <a:endParaRPr lang="zh-CN" altLang="en-US" b="1">
                <a:latin typeface="+mn-ea"/>
                <a:cs typeface="宋体" charset="0"/>
              </a:endParaRPr>
            </a:p>
          </p:txBody>
        </p:sp>
        <p:sp>
          <p:nvSpPr>
            <p:cNvPr id="33" name="Text Box 8"/>
            <p:cNvSpPr txBox="1">
              <a:spLocks noChangeArrowheads="1"/>
            </p:cNvSpPr>
            <p:nvPr/>
          </p:nvSpPr>
          <p:spPr bwMode="auto">
            <a:xfrm>
              <a:off x="4867261" y="3354179"/>
              <a:ext cx="103135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zh-CN" altLang="en-US" sz="1800" b="1" dirty="0">
                  <a:solidFill>
                    <a:srgbClr val="11576A"/>
                  </a:solidFill>
                  <a:latin typeface="+mn-ea"/>
                  <a:ea typeface="+mn-ea"/>
                  <a:cs typeface="宋体" charset="0"/>
                </a:rPr>
                <a:t>忙等</a:t>
              </a:r>
              <a:endParaRPr lang="en-US" altLang="zh-CN" sz="1800" b="1" dirty="0">
                <a:solidFill>
                  <a:srgbClr val="11576A"/>
                </a:solidFill>
                <a:latin typeface="+mn-ea"/>
                <a:ea typeface="+mn-ea"/>
                <a:cs typeface="宋体" charset="0"/>
              </a:endParaRPr>
            </a:p>
            <a:p>
              <a:pPr eaLnBrk="1" hangingPunct="1">
                <a:buFont typeface="Monotype Sorts" charset="0"/>
                <a:buNone/>
              </a:pPr>
              <a:r>
                <a:rPr lang="en-US" altLang="zh-CN" sz="1800" b="1" dirty="0">
                  <a:solidFill>
                    <a:srgbClr val="11576A"/>
                  </a:solidFill>
                  <a:latin typeface="+mn-ea"/>
                  <a:ea typeface="+mn-ea"/>
                  <a:cs typeface="宋体" charset="0"/>
                </a:rPr>
                <a:t>(</a:t>
              </a:r>
              <a:r>
                <a:rPr lang="zh-CN" altLang="en-US" sz="1800" b="1" dirty="0">
                  <a:solidFill>
                    <a:srgbClr val="11576A"/>
                  </a:solidFill>
                  <a:latin typeface="+mn-ea"/>
                  <a:ea typeface="+mn-ea"/>
                  <a:cs typeface="宋体" charset="0"/>
                </a:rPr>
                <a:t>自旋锁</a:t>
              </a:r>
              <a:r>
                <a:rPr lang="en-US" altLang="zh-CN" sz="1800" b="1" dirty="0">
                  <a:solidFill>
                    <a:srgbClr val="11576A"/>
                  </a:solidFill>
                  <a:latin typeface="+mn-ea"/>
                  <a:ea typeface="+mn-ea"/>
                  <a:cs typeface="宋体" charset="0"/>
                </a:rPr>
                <a:t>)</a:t>
              </a:r>
            </a:p>
          </p:txBody>
        </p:sp>
        <p:sp>
          <p:nvSpPr>
            <p:cNvPr id="34" name="Text Box 9"/>
            <p:cNvSpPr txBox="1">
              <a:spLocks noChangeArrowheads="1"/>
            </p:cNvSpPr>
            <p:nvPr/>
          </p:nvSpPr>
          <p:spPr bwMode="auto">
            <a:xfrm>
              <a:off x="3451414" y="3354179"/>
              <a:ext cx="128753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eaLnBrk="1" hangingPunct="1">
                <a:buFont typeface="Monotype Sorts" charset="0"/>
                <a:buNone/>
              </a:pPr>
              <a:r>
                <a:rPr lang="zh-CN" altLang="en-US" sz="1800" b="1" dirty="0">
                  <a:solidFill>
                    <a:srgbClr val="11576A"/>
                  </a:solidFill>
                  <a:latin typeface="+mn-ea"/>
                  <a:ea typeface="+mn-ea"/>
                  <a:cs typeface="宋体" charset="0"/>
                </a:rPr>
                <a:t>阻塞</a:t>
              </a:r>
              <a:endParaRPr lang="en-US" altLang="zh-CN" sz="1800" b="1" dirty="0">
                <a:solidFill>
                  <a:srgbClr val="11576A"/>
                </a:solidFill>
                <a:latin typeface="+mn-ea"/>
                <a:ea typeface="+mn-ea"/>
                <a:cs typeface="宋体" charset="0"/>
              </a:endParaRPr>
            </a:p>
            <a:p>
              <a:pPr algn="r" eaLnBrk="1" hangingPunct="1">
                <a:buFont typeface="Monotype Sorts" charset="0"/>
                <a:buNone/>
              </a:pPr>
              <a:r>
                <a:rPr lang="en-US" altLang="zh-CN" sz="1800" b="1" dirty="0">
                  <a:solidFill>
                    <a:srgbClr val="11576A"/>
                  </a:solidFill>
                  <a:latin typeface="+mn-ea"/>
                  <a:ea typeface="+mn-ea"/>
                  <a:cs typeface="宋体" charset="0"/>
                </a:rPr>
                <a:t>(</a:t>
              </a:r>
              <a:r>
                <a:rPr lang="zh-CN" altLang="en-US" sz="1800" b="1" dirty="0">
                  <a:solidFill>
                    <a:srgbClr val="11576A"/>
                  </a:solidFill>
                  <a:latin typeface="+mn-ea"/>
                  <a:ea typeface="+mn-ea"/>
                  <a:cs typeface="宋体" charset="0"/>
                </a:rPr>
                <a:t>等待队列</a:t>
              </a:r>
              <a:r>
                <a:rPr lang="en-US" altLang="zh-CN" sz="1800" b="1" dirty="0">
                  <a:solidFill>
                    <a:srgbClr val="11576A"/>
                  </a:solidFill>
                  <a:latin typeface="+mn-ea"/>
                  <a:ea typeface="+mn-ea"/>
                  <a:cs typeface="宋体" charset="0"/>
                </a:rPr>
                <a:t>)</a:t>
              </a:r>
            </a:p>
          </p:txBody>
        </p:sp>
      </p:grpSp>
      <p:sp>
        <p:nvSpPr>
          <p:cNvPr id="35" name="内容占位符 2"/>
          <p:cNvSpPr txBox="1">
            <a:spLocks/>
          </p:cNvSpPr>
          <p:nvPr/>
        </p:nvSpPr>
        <p:spPr>
          <a:xfrm>
            <a:off x="1403648" y="2071678"/>
            <a:ext cx="14287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spcBef>
                <a:spcPct val="20000"/>
              </a:spcBef>
              <a:spcAft>
                <a:spcPts val="0"/>
              </a:spcAft>
              <a:defRPr/>
            </a:pPr>
            <a:r>
              <a:rPr lang="zh-CN" altLang="en-US" dirty="0"/>
              <a:t>并发编程</a:t>
            </a:r>
          </a:p>
        </p:txBody>
      </p:sp>
      <p:sp>
        <p:nvSpPr>
          <p:cNvPr id="37" name="内容占位符 2"/>
          <p:cNvSpPr txBox="1">
            <a:spLocks/>
          </p:cNvSpPr>
          <p:nvPr/>
        </p:nvSpPr>
        <p:spPr>
          <a:xfrm>
            <a:off x="1403648" y="5000636"/>
            <a:ext cx="12144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硬件支持</a:t>
            </a:r>
          </a:p>
        </p:txBody>
      </p:sp>
      <p:sp>
        <p:nvSpPr>
          <p:cNvPr id="38" name="Rectangle 6"/>
          <p:cNvSpPr>
            <a:spLocks noChangeAspect="1" noChangeArrowheads="1"/>
          </p:cNvSpPr>
          <p:nvPr/>
        </p:nvSpPr>
        <p:spPr bwMode="auto">
          <a:xfrm>
            <a:off x="2806755" y="4833938"/>
            <a:ext cx="1380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禁用中断</a:t>
            </a:r>
            <a:endParaRPr lang="en-US" altLang="zh-CN" b="1" dirty="0">
              <a:solidFill>
                <a:srgbClr val="11576A"/>
              </a:solidFill>
              <a:latin typeface="+mn-ea"/>
              <a:cs typeface="宋体" charset="0"/>
            </a:endParaRPr>
          </a:p>
        </p:txBody>
      </p:sp>
      <p:sp>
        <p:nvSpPr>
          <p:cNvPr id="39" name="Rectangle 7"/>
          <p:cNvSpPr>
            <a:spLocks noChangeAspect="1" noChangeArrowheads="1"/>
          </p:cNvSpPr>
          <p:nvPr/>
        </p:nvSpPr>
        <p:spPr bwMode="auto">
          <a:xfrm>
            <a:off x="4363842" y="4833938"/>
            <a:ext cx="2400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原子操作</a:t>
            </a:r>
            <a:endParaRPr lang="en-US" altLang="zh-CN" b="1" dirty="0">
              <a:solidFill>
                <a:srgbClr val="11576A"/>
              </a:solidFill>
              <a:latin typeface="+mn-ea"/>
              <a:cs typeface="宋体" charset="0"/>
            </a:endParaRPr>
          </a:p>
          <a:p>
            <a:pPr algn="ctr" eaLnBrk="1" hangingPunct="1">
              <a:buFont typeface="Monotype Sorts" charset="0"/>
              <a:buNone/>
            </a:pPr>
            <a:r>
              <a:rPr lang="en-US" altLang="zh-CN" b="1" dirty="0">
                <a:solidFill>
                  <a:srgbClr val="11576A"/>
                </a:solidFill>
                <a:latin typeface="+mn-ea"/>
                <a:cs typeface="宋体" charset="0"/>
              </a:rPr>
              <a:t>(</a:t>
            </a:r>
            <a:r>
              <a:rPr lang="zh-CN" altLang="en-US" b="1" dirty="0">
                <a:solidFill>
                  <a:srgbClr val="11576A"/>
                </a:solidFill>
                <a:latin typeface="+mn-ea"/>
                <a:cs typeface="宋体" charset="0"/>
              </a:rPr>
              <a:t>如</a:t>
            </a:r>
            <a:r>
              <a:rPr lang="en-US" altLang="zh-CN" b="1" dirty="0">
                <a:solidFill>
                  <a:srgbClr val="11576A"/>
                </a:solidFill>
                <a:latin typeface="+mn-ea"/>
                <a:cs typeface="宋体" charset="0"/>
              </a:rPr>
              <a:t>TS</a:t>
            </a:r>
            <a:r>
              <a:rPr lang="zh-CN" altLang="en-US" b="1" dirty="0">
                <a:solidFill>
                  <a:srgbClr val="11576A"/>
                </a:solidFill>
                <a:latin typeface="+mn-ea"/>
                <a:cs typeface="宋体" charset="0"/>
              </a:rPr>
              <a:t>指令</a:t>
            </a:r>
            <a:r>
              <a:rPr lang="en-US" altLang="zh-CN" b="1" dirty="0">
                <a:solidFill>
                  <a:srgbClr val="11576A"/>
                </a:solidFill>
                <a:latin typeface="+mn-ea"/>
                <a:cs typeface="宋体" charset="0"/>
              </a:rPr>
              <a:t>)</a:t>
            </a:r>
          </a:p>
        </p:txBody>
      </p:sp>
      <p:sp>
        <p:nvSpPr>
          <p:cNvPr id="40" name="Rectangle 6"/>
          <p:cNvSpPr>
            <a:spLocks noChangeAspect="1" noChangeArrowheads="1"/>
          </p:cNvSpPr>
          <p:nvPr/>
        </p:nvSpPr>
        <p:spPr bwMode="auto">
          <a:xfrm>
            <a:off x="6940929" y="4833938"/>
            <a:ext cx="1380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原子</a:t>
            </a:r>
            <a:endParaRPr lang="en-US" altLang="zh-CN" b="1" dirty="0">
              <a:solidFill>
                <a:srgbClr val="11576A"/>
              </a:solidFill>
              <a:latin typeface="+mn-ea"/>
              <a:cs typeface="宋体" charset="0"/>
            </a:endParaRPr>
          </a:p>
          <a:p>
            <a:pPr algn="ctr" eaLnBrk="1" hangingPunct="1">
              <a:buFont typeface="Monotype Sorts" charset="0"/>
              <a:buNone/>
            </a:pPr>
            <a:r>
              <a:rPr lang="en-US" altLang="zh-CN" b="1" dirty="0">
                <a:solidFill>
                  <a:srgbClr val="11576A"/>
                </a:solidFill>
                <a:latin typeface="+mn-ea"/>
                <a:cs typeface="宋体" charset="0"/>
              </a:rPr>
              <a:t>Load/Store</a:t>
            </a:r>
          </a:p>
        </p:txBody>
      </p:sp>
      <p:sp>
        <p:nvSpPr>
          <p:cNvPr id="41" name="内容占位符 2"/>
          <p:cNvSpPr txBox="1">
            <a:spLocks/>
          </p:cNvSpPr>
          <p:nvPr/>
        </p:nvSpPr>
        <p:spPr>
          <a:xfrm>
            <a:off x="1403648" y="3490128"/>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高层抽象</a:t>
            </a:r>
          </a:p>
        </p:txBody>
      </p:sp>
      <p:sp>
        <p:nvSpPr>
          <p:cNvPr id="42" name="AutoShape 7"/>
          <p:cNvSpPr>
            <a:spLocks noChangeArrowheads="1"/>
          </p:cNvSpPr>
          <p:nvPr/>
        </p:nvSpPr>
        <p:spPr bwMode="auto">
          <a:xfrm>
            <a:off x="5413687" y="2735258"/>
            <a:ext cx="294377" cy="612000"/>
          </a:xfrm>
          <a:prstGeom prst="upArrow">
            <a:avLst>
              <a:gd name="adj1" fmla="val 50000"/>
              <a:gd name="adj2" fmla="val 58088"/>
            </a:avLst>
          </a:prstGeom>
          <a:gradFill>
            <a:gsLst>
              <a:gs pos="100000">
                <a:srgbClr val="11576A"/>
              </a:gs>
              <a:gs pos="0">
                <a:srgbClr val="0EB1C8"/>
              </a:gs>
              <a:gs pos="100000">
                <a:schemeClr val="accent1">
                  <a:tint val="23500"/>
                  <a:satMod val="160000"/>
                </a:schemeClr>
              </a:gs>
            </a:gsLst>
            <a:lin ang="5400000" scaled="0"/>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pPr eaLnBrk="1" hangingPunct="1">
              <a:buFont typeface="Monotype Sorts" charset="0"/>
              <a:buNone/>
            </a:pPr>
            <a:endParaRPr lang="zh-CN" altLang="en-US" b="1">
              <a:latin typeface="+mn-ea"/>
              <a:cs typeface="宋体" charset="0"/>
            </a:endParaRPr>
          </a:p>
        </p:txBody>
      </p:sp>
      <p:sp>
        <p:nvSpPr>
          <p:cNvPr id="21"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基本同步方法</a:t>
            </a:r>
          </a:p>
        </p:txBody>
      </p:sp>
      <p:sp>
        <p:nvSpPr>
          <p:cNvPr id="22" name="任意多边形 21"/>
          <p:cNvSpPr/>
          <p:nvPr/>
        </p:nvSpPr>
        <p:spPr>
          <a:xfrm>
            <a:off x="3298622" y="3740150"/>
            <a:ext cx="592445" cy="1041400"/>
          </a:xfrm>
          <a:custGeom>
            <a:avLst/>
            <a:gdLst>
              <a:gd name="connsiteX0" fmla="*/ 27517 w 1030817"/>
              <a:gd name="connsiteY0" fmla="*/ 1041400 h 1041400"/>
              <a:gd name="connsiteX1" fmla="*/ 167217 w 1030817"/>
              <a:gd name="connsiteY1" fmla="*/ 317500 h 1041400"/>
              <a:gd name="connsiteX2" fmla="*/ 1030817 w 1030817"/>
              <a:gd name="connsiteY2" fmla="*/ 0 h 1041400"/>
            </a:gdLst>
            <a:ahLst/>
            <a:cxnLst>
              <a:cxn ang="0">
                <a:pos x="connsiteX0" y="connsiteY0"/>
              </a:cxn>
              <a:cxn ang="0">
                <a:pos x="connsiteX1" y="connsiteY1"/>
              </a:cxn>
              <a:cxn ang="0">
                <a:pos x="connsiteX2" y="connsiteY2"/>
              </a:cxn>
            </a:cxnLst>
            <a:rect l="l" t="t" r="r" b="b"/>
            <a:pathLst>
              <a:path w="1030817" h="1041400">
                <a:moveTo>
                  <a:pt x="27517" y="1041400"/>
                </a:moveTo>
                <a:cubicBezTo>
                  <a:pt x="13758" y="766233"/>
                  <a:pt x="0" y="491067"/>
                  <a:pt x="167217" y="317500"/>
                </a:cubicBezTo>
                <a:cubicBezTo>
                  <a:pt x="334434" y="143933"/>
                  <a:pt x="682625" y="71966"/>
                  <a:pt x="1030817" y="0"/>
                </a:cubicBezTo>
              </a:path>
            </a:pathLst>
          </a:custGeom>
          <a:ln w="76200">
            <a:gradFill>
              <a:gsLst>
                <a:gs pos="100000">
                  <a:srgbClr val="11576A"/>
                </a:gs>
                <a:gs pos="0">
                  <a:srgbClr val="0EB1C8"/>
                </a:gs>
                <a:gs pos="100000">
                  <a:schemeClr val="accent1">
                    <a:tint val="23500"/>
                    <a:satMod val="160000"/>
                  </a:schemeClr>
                </a:gs>
              </a:gsLst>
              <a:lin ang="5400000" scaled="0"/>
            </a:gra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6" name="组合 25"/>
          <p:cNvGrpSpPr/>
          <p:nvPr/>
        </p:nvGrpSpPr>
        <p:grpSpPr>
          <a:xfrm>
            <a:off x="6806493" y="3740151"/>
            <a:ext cx="1701845" cy="1062557"/>
            <a:chOff x="6045754" y="2882900"/>
            <a:chExt cx="1701845" cy="1062557"/>
          </a:xfrm>
        </p:grpSpPr>
        <p:sp>
          <p:nvSpPr>
            <p:cNvPr id="27" name="任意多边形 26"/>
            <p:cNvSpPr/>
            <p:nvPr/>
          </p:nvSpPr>
          <p:spPr>
            <a:xfrm>
              <a:off x="6045754" y="2882900"/>
              <a:ext cx="804847" cy="1041400"/>
            </a:xfrm>
            <a:custGeom>
              <a:avLst/>
              <a:gdLst>
                <a:gd name="connsiteX0" fmla="*/ 27517 w 1030817"/>
                <a:gd name="connsiteY0" fmla="*/ 1041400 h 1041400"/>
                <a:gd name="connsiteX1" fmla="*/ 167217 w 1030817"/>
                <a:gd name="connsiteY1" fmla="*/ 317500 h 1041400"/>
                <a:gd name="connsiteX2" fmla="*/ 1030817 w 1030817"/>
                <a:gd name="connsiteY2" fmla="*/ 0 h 1041400"/>
              </a:gdLst>
              <a:ahLst/>
              <a:cxnLst>
                <a:cxn ang="0">
                  <a:pos x="connsiteX0" y="connsiteY0"/>
                </a:cxn>
                <a:cxn ang="0">
                  <a:pos x="connsiteX1" y="connsiteY1"/>
                </a:cxn>
                <a:cxn ang="0">
                  <a:pos x="connsiteX2" y="connsiteY2"/>
                </a:cxn>
              </a:cxnLst>
              <a:rect l="l" t="t" r="r" b="b"/>
              <a:pathLst>
                <a:path w="1030817" h="1041400">
                  <a:moveTo>
                    <a:pt x="27517" y="1041400"/>
                  </a:moveTo>
                  <a:cubicBezTo>
                    <a:pt x="13758" y="766233"/>
                    <a:pt x="0" y="491067"/>
                    <a:pt x="167217" y="317500"/>
                  </a:cubicBezTo>
                  <a:cubicBezTo>
                    <a:pt x="334434" y="143933"/>
                    <a:pt x="682625" y="71966"/>
                    <a:pt x="1030817" y="0"/>
                  </a:cubicBezTo>
                </a:path>
              </a:pathLst>
            </a:custGeom>
            <a:ln w="76200">
              <a:gradFill>
                <a:gsLst>
                  <a:gs pos="100000">
                    <a:srgbClr val="11576A"/>
                  </a:gs>
                  <a:gs pos="0">
                    <a:srgbClr val="0EB1C8"/>
                  </a:gs>
                  <a:gs pos="100000">
                    <a:schemeClr val="accent1">
                      <a:tint val="23500"/>
                      <a:satMod val="160000"/>
                    </a:schemeClr>
                  </a:gs>
                </a:gsLst>
                <a:lin ang="5400000" scaled="0"/>
              </a:gradFill>
              <a:tailEnd type="triangle"/>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 Box 8"/>
            <p:cNvSpPr txBox="1">
              <a:spLocks noChangeArrowheads="1"/>
            </p:cNvSpPr>
            <p:nvPr/>
          </p:nvSpPr>
          <p:spPr bwMode="auto">
            <a:xfrm>
              <a:off x="7101268" y="3299126"/>
              <a:ext cx="64633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zh-CN" altLang="en-US" sz="1800" b="1" dirty="0">
                  <a:solidFill>
                    <a:srgbClr val="11576A"/>
                  </a:solidFill>
                  <a:latin typeface="+mn-ea"/>
                  <a:ea typeface="+mn-ea"/>
                  <a:cs typeface="宋体" charset="0"/>
                </a:rPr>
                <a:t>软件</a:t>
              </a:r>
              <a:endParaRPr lang="en-US" altLang="zh-CN" sz="1800" b="1" dirty="0">
                <a:solidFill>
                  <a:srgbClr val="11576A"/>
                </a:solidFill>
                <a:latin typeface="+mn-ea"/>
                <a:ea typeface="+mn-ea"/>
                <a:cs typeface="宋体" charset="0"/>
              </a:endParaRPr>
            </a:p>
            <a:p>
              <a:pPr eaLnBrk="1" hangingPunct="1">
                <a:buFont typeface="Monotype Sorts" charset="0"/>
                <a:buNone/>
              </a:pPr>
              <a:r>
                <a:rPr lang="zh-CN" altLang="en-US" sz="1800" b="1" dirty="0">
                  <a:solidFill>
                    <a:srgbClr val="11576A"/>
                  </a:solidFill>
                  <a:latin typeface="+mn-ea"/>
                  <a:ea typeface="+mn-ea"/>
                  <a:cs typeface="宋体" charset="0"/>
                </a:rPr>
                <a:t>解决</a:t>
              </a:r>
              <a:endParaRPr lang="en-US" altLang="zh-CN" sz="1800" b="1" dirty="0">
                <a:solidFill>
                  <a:srgbClr val="11576A"/>
                </a:solidFill>
                <a:latin typeface="+mn-ea"/>
                <a:ea typeface="+mn-ea"/>
                <a:cs typeface="宋体" charset="0"/>
              </a:endParaRPr>
            </a:p>
          </p:txBody>
        </p:sp>
      </p:grpSp>
      <p:sp>
        <p:nvSpPr>
          <p:cNvPr id="29" name="Rectangle 13"/>
          <p:cNvSpPr>
            <a:spLocks noChangeAspect="1" noChangeArrowheads="1"/>
          </p:cNvSpPr>
          <p:nvPr/>
        </p:nvSpPr>
        <p:spPr bwMode="auto">
          <a:xfrm>
            <a:off x="4385498" y="1924050"/>
            <a:ext cx="1163264" cy="79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临界区</a:t>
            </a:r>
            <a:endParaRPr lang="en-US" altLang="zh-CN" b="1" dirty="0">
              <a:solidFill>
                <a:srgbClr val="11576A"/>
              </a:solidFill>
              <a:latin typeface="+mn-ea"/>
              <a:cs typeface="宋体" charset="0"/>
            </a:endParaRPr>
          </a:p>
        </p:txBody>
      </p:sp>
      <p:sp>
        <p:nvSpPr>
          <p:cNvPr id="30" name="Rectangle 15"/>
          <p:cNvSpPr>
            <a:spLocks noChangeAspect="1" noChangeArrowheads="1"/>
          </p:cNvSpPr>
          <p:nvPr/>
        </p:nvSpPr>
        <p:spPr bwMode="auto">
          <a:xfrm>
            <a:off x="5708063" y="1924050"/>
            <a:ext cx="1053434" cy="792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管程</a:t>
            </a:r>
            <a:endParaRPr lang="en-US" altLang="zh-CN" b="1" dirty="0">
              <a:solidFill>
                <a:srgbClr val="11576A"/>
              </a:solidFill>
              <a:latin typeface="+mn-ea"/>
              <a:cs typeface="宋体" charset="0"/>
            </a:endParaRPr>
          </a:p>
        </p:txBody>
      </p:sp>
    </p:spTree>
    <p:extLst>
      <p:ext uri="{BB962C8B-B14F-4D97-AF65-F5344CB8AC3E}">
        <p14:creationId xmlns:p14="http://schemas.microsoft.com/office/powerpoint/2010/main" val="86542340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你需要知道的一些事</a:t>
            </a:r>
          </a:p>
        </p:txBody>
      </p:sp>
      <p:sp>
        <p:nvSpPr>
          <p:cNvPr id="3" name="内容占位符 2"/>
          <p:cNvSpPr>
            <a:spLocks noGrp="1"/>
          </p:cNvSpPr>
          <p:nvPr>
            <p:ph idx="1"/>
          </p:nvPr>
        </p:nvSpPr>
        <p:spPr>
          <a:xfrm>
            <a:off x="971550" y="1371600"/>
            <a:ext cx="8064500" cy="5153744"/>
          </a:xfrm>
        </p:spPr>
        <p:txBody>
          <a:bodyPr>
            <a:normAutofit fontScale="92500" lnSpcReduction="10000"/>
          </a:bodyPr>
          <a:lstStyle/>
          <a:p>
            <a:r>
              <a:rPr lang="zh-CN" altLang="en-US" dirty="0"/>
              <a:t>没有任何一个哲学家因操作系统的研究被饿死</a:t>
            </a:r>
            <a:endParaRPr lang="en-US" altLang="zh-CN" dirty="0"/>
          </a:p>
          <a:p>
            <a:r>
              <a:rPr lang="zh-CN" altLang="en-US" dirty="0"/>
              <a:t>哲学家就餐问题，或类似问题，极少在工程问题中出现</a:t>
            </a:r>
            <a:endParaRPr lang="en-US" altLang="zh-CN" dirty="0"/>
          </a:p>
          <a:p>
            <a:r>
              <a:rPr lang="zh-CN" altLang="en-US" dirty="0">
                <a:solidFill>
                  <a:srgbClr val="FF0000"/>
                </a:solidFill>
              </a:rPr>
              <a:t>锁机制的使用远超过信号量</a:t>
            </a:r>
            <a:endParaRPr lang="en-US" altLang="zh-CN" dirty="0">
              <a:solidFill>
                <a:srgbClr val="FF0000"/>
              </a:solidFill>
            </a:endParaRPr>
          </a:p>
          <a:p>
            <a:r>
              <a:rPr lang="zh-CN" altLang="en-US" dirty="0"/>
              <a:t>操作系统通常仅向用户提供最简单的同步机制，其他内容由用户自主开发或第三方完成</a:t>
            </a:r>
            <a:endParaRPr lang="en-US" altLang="zh-CN" dirty="0"/>
          </a:p>
          <a:p>
            <a:r>
              <a:rPr lang="zh-CN" altLang="en-US" dirty="0"/>
              <a:t>操作系统的内核代码中反而缺少好的管理</a:t>
            </a:r>
            <a:endParaRPr lang="en-US" altLang="zh-CN" dirty="0"/>
          </a:p>
          <a:p>
            <a:r>
              <a:rPr lang="zh-CN" altLang="en-US" dirty="0"/>
              <a:t>并发与同步引起的错误是极难发现和消除的，目前没有很好的工具和手段</a:t>
            </a:r>
            <a:endParaRPr lang="en-US" altLang="zh-CN" dirty="0"/>
          </a:p>
          <a:p>
            <a:r>
              <a:rPr lang="zh-CN" altLang="en-US" dirty="0"/>
              <a:t>管程在</a:t>
            </a:r>
            <a:r>
              <a:rPr lang="en-US" altLang="zh-CN" dirty="0"/>
              <a:t>C++</a:t>
            </a:r>
            <a:r>
              <a:rPr lang="zh-CN" altLang="en-US" dirty="0"/>
              <a:t>中没有支持，在</a:t>
            </a:r>
            <a:r>
              <a:rPr lang="en-US" altLang="zh-CN" dirty="0"/>
              <a:t>JAVA</a:t>
            </a:r>
            <a:r>
              <a:rPr lang="zh-CN" altLang="en-US" dirty="0"/>
              <a:t>中也没有完整的实现</a:t>
            </a:r>
            <a:endParaRPr lang="en-US" altLang="zh-CN" dirty="0"/>
          </a:p>
          <a:p>
            <a:r>
              <a:rPr lang="zh-CN" altLang="en-US" dirty="0"/>
              <a:t>锁是一种消极的机制，改进的方案是</a:t>
            </a:r>
            <a:r>
              <a:rPr lang="zh-CN" altLang="en-US" dirty="0">
                <a:solidFill>
                  <a:srgbClr val="FF0000"/>
                </a:solidFill>
              </a:rPr>
              <a:t>事务型内存</a:t>
            </a:r>
            <a:endParaRPr lang="en-US" altLang="zh-CN" dirty="0">
              <a:solidFill>
                <a:srgbClr val="FF0000"/>
              </a:solidFill>
            </a:endParaRP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107</a:t>
            </a:fld>
            <a:endParaRPr lang="en-US" altLang="ko-KR"/>
          </a:p>
        </p:txBody>
      </p:sp>
    </p:spTree>
    <p:extLst>
      <p:ext uri="{BB962C8B-B14F-4D97-AF65-F5344CB8AC3E}">
        <p14:creationId xmlns:p14="http://schemas.microsoft.com/office/powerpoint/2010/main" val="395637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关于锁机制的实现</a:t>
            </a:r>
          </a:p>
        </p:txBody>
      </p:sp>
      <p:sp>
        <p:nvSpPr>
          <p:cNvPr id="3" name="内容占位符 2"/>
          <p:cNvSpPr>
            <a:spLocks noGrp="1"/>
          </p:cNvSpPr>
          <p:nvPr>
            <p:ph idx="1"/>
          </p:nvPr>
        </p:nvSpPr>
        <p:spPr/>
        <p:txBody>
          <a:bodyPr/>
          <a:lstStyle/>
          <a:p>
            <a:r>
              <a:rPr lang="en-US" altLang="zh-CN" dirty="0"/>
              <a:t>Test-and-Set</a:t>
            </a:r>
            <a:r>
              <a:rPr lang="zh-CN" altLang="en-US" dirty="0"/>
              <a:t>是两个内存操作</a:t>
            </a:r>
            <a:endParaRPr lang="en-US" altLang="zh-CN" dirty="0"/>
          </a:p>
          <a:p>
            <a:r>
              <a:rPr lang="zh-CN" altLang="en-US" dirty="0"/>
              <a:t>如何在</a:t>
            </a:r>
            <a:r>
              <a:rPr lang="en-US" altLang="zh-CN" dirty="0"/>
              <a:t>RISC</a:t>
            </a:r>
            <a:r>
              <a:rPr lang="zh-CN" altLang="en-US" dirty="0"/>
              <a:t>指令中实现？</a:t>
            </a:r>
            <a:endParaRPr lang="en-US" altLang="zh-CN" dirty="0"/>
          </a:p>
          <a:p>
            <a:r>
              <a:rPr lang="en-US" altLang="zh-CN" dirty="0"/>
              <a:t>Exclusive Monitor</a:t>
            </a:r>
          </a:p>
          <a:p>
            <a:r>
              <a:rPr lang="en-US" altLang="zh-CN" dirty="0"/>
              <a:t>Load-Exclusive &amp;&amp; Store-Conditional</a:t>
            </a:r>
          </a:p>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108</a:t>
            </a:fld>
            <a:endParaRPr lang="en-US" altLang="ko-KR"/>
          </a:p>
        </p:txBody>
      </p:sp>
      <p:pic>
        <p:nvPicPr>
          <p:cNvPr id="1026" name="Picture 2" descr="http://5b0988e595225.cdn.sohucs.com/images/20180818/21d6dae6505248329d06cbca1ce224e2.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4959" y="3861049"/>
            <a:ext cx="6289352" cy="2952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71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ctrTitle"/>
          </p:nvPr>
        </p:nvSpPr>
        <p:spPr/>
        <p:txBody>
          <a:bodyPr/>
          <a:lstStyle/>
          <a:p>
            <a:r>
              <a:rPr lang="zh-CN" altLang="en-US" dirty="0"/>
              <a:t>为什么程序员倾向于锁</a:t>
            </a:r>
            <a:r>
              <a:rPr lang="en-US" altLang="zh-CN" dirty="0"/>
              <a:t/>
            </a:r>
            <a:br>
              <a:rPr lang="en-US" altLang="zh-CN" dirty="0"/>
            </a:br>
            <a:r>
              <a:rPr lang="zh-CN" altLang="en-US" dirty="0"/>
              <a:t>而不是信号量</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109</a:t>
            </a:fld>
            <a:endParaRPr lang="en-US" altLang="ko-KR"/>
          </a:p>
        </p:txBody>
      </p:sp>
      <p:sp>
        <p:nvSpPr>
          <p:cNvPr id="12" name="副标题 11"/>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31259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方案三</a:t>
            </a:r>
            <a:endParaRPr lang="zh-CN" altLang="en-US" dirty="0">
              <a:cs typeface="+mj-cs"/>
            </a:endParaRPr>
          </a:p>
        </p:txBody>
      </p:sp>
      <p:grpSp>
        <p:nvGrpSpPr>
          <p:cNvPr id="2" name="组合 1"/>
          <p:cNvGrpSpPr/>
          <p:nvPr/>
        </p:nvGrpSpPr>
        <p:grpSpPr>
          <a:xfrm>
            <a:off x="1564974" y="1596112"/>
            <a:ext cx="5084429" cy="428628"/>
            <a:chOff x="844893" y="738862"/>
            <a:chExt cx="5084429" cy="428628"/>
          </a:xfrm>
        </p:grpSpPr>
        <p:sp>
          <p:nvSpPr>
            <p:cNvPr id="9" name="内容占位符 2"/>
            <p:cNvSpPr txBox="1">
              <a:spLocks/>
            </p:cNvSpPr>
            <p:nvPr/>
          </p:nvSpPr>
          <p:spPr>
            <a:xfrm>
              <a:off x="1142976" y="738862"/>
              <a:ext cx="478634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solidFill>
                    <a:srgbClr val="C00000"/>
                  </a:solidFill>
                </a:rPr>
                <a:t>为便签增加标记，以区别不同人的便签</a:t>
              </a:r>
            </a:p>
          </p:txBody>
        </p:sp>
        <p:sp>
          <p:nvSpPr>
            <p:cNvPr id="12" name="TextBox 11"/>
            <p:cNvSpPr txBox="1"/>
            <p:nvPr/>
          </p:nvSpPr>
          <p:spPr>
            <a:xfrm>
              <a:off x="844893" y="73886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971262" y="2035998"/>
            <a:ext cx="3748114" cy="407990"/>
            <a:chOff x="1252514" y="1024614"/>
            <a:chExt cx="3748114" cy="407990"/>
          </a:xfrm>
        </p:grpSpPr>
        <p:pic>
          <p:nvPicPr>
            <p:cNvPr id="11" name="图片 10" descr="小点1.png"/>
            <p:cNvPicPr>
              <a:picLocks noChangeAspect="1"/>
            </p:cNvPicPr>
            <p:nvPr/>
          </p:nvPicPr>
          <p:blipFill>
            <a:blip r:embed="rId2" cstate="print"/>
            <a:stretch>
              <a:fillRect/>
            </a:stretch>
          </p:blipFill>
          <p:spPr>
            <a:xfrm>
              <a:off x="1252514" y="1129390"/>
              <a:ext cx="151066" cy="148997"/>
            </a:xfrm>
            <a:prstGeom prst="rect">
              <a:avLst/>
            </a:prstGeom>
            <a:effectLst/>
          </p:spPr>
        </p:pic>
        <p:sp>
          <p:nvSpPr>
            <p:cNvPr id="13" name="内容占位符 2"/>
            <p:cNvSpPr txBox="1">
              <a:spLocks/>
            </p:cNvSpPr>
            <p:nvPr/>
          </p:nvSpPr>
          <p:spPr>
            <a:xfrm>
              <a:off x="1385078" y="1024614"/>
              <a:ext cx="361555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现在可在检查之前留便签</a:t>
              </a:r>
            </a:p>
          </p:txBody>
        </p:sp>
      </p:grpSp>
      <p:sp>
        <p:nvSpPr>
          <p:cNvPr id="20" name="内容占位符 2"/>
          <p:cNvSpPr txBox="1">
            <a:spLocks/>
          </p:cNvSpPr>
          <p:nvPr/>
        </p:nvSpPr>
        <p:spPr>
          <a:xfrm>
            <a:off x="1157325" y="2761495"/>
            <a:ext cx="1800200" cy="297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ts val="1500"/>
              </a:lnSpc>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_1</a:t>
            </a:r>
            <a:r>
              <a:rPr lang="en-US" altLang="zh-CN" sz="1600" dirty="0">
                <a:solidFill>
                  <a:schemeClr val="tx1"/>
                </a:solidFill>
                <a:latin typeface="Courier New" panose="02070309020205020404" pitchFamily="49" charset="0"/>
                <a:cs typeface="Courier New" panose="02070309020205020404" pitchFamily="49" charset="0"/>
              </a:rPr>
              <a:t>;</a:t>
            </a:r>
            <a:endParaRPr lang="zh-CN" altLang="en-US" sz="1600" dirty="0">
              <a:solidFill>
                <a:schemeClr val="tx1"/>
              </a:solidFill>
              <a:latin typeface="Courier New" panose="02070309020205020404" pitchFamily="49" charset="0"/>
              <a:cs typeface="Courier New" panose="02070309020205020404" pitchFamily="49" charset="0"/>
            </a:endParaRPr>
          </a:p>
        </p:txBody>
      </p:sp>
      <p:sp>
        <p:nvSpPr>
          <p:cNvPr id="21" name="内容占位符 2"/>
          <p:cNvSpPr txBox="1">
            <a:spLocks/>
          </p:cNvSpPr>
          <p:nvPr/>
        </p:nvSpPr>
        <p:spPr>
          <a:xfrm>
            <a:off x="1115616" y="3278783"/>
            <a:ext cx="2481332" cy="13719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(no</a:t>
            </a:r>
            <a:r>
              <a:rPr lang="zh-CN" altLang="en-US" sz="1600" dirty="0">
                <a:solidFill>
                  <a:schemeClr val="tx1"/>
                </a:solidFill>
                <a:latin typeface="Courier New" panose="02070309020205020404" pitchFamily="49" charset="0"/>
                <a:cs typeface="Courier New" panose="02070309020205020404" pitchFamily="49" charset="0"/>
              </a:rPr>
              <a:t> n</a:t>
            </a:r>
            <a:r>
              <a:rPr lang="en-US" altLang="zh-CN" sz="1600" dirty="0" err="1">
                <a:solidFill>
                  <a:schemeClr val="tx1"/>
                </a:solidFill>
                <a:latin typeface="Courier New" panose="02070309020205020404" pitchFamily="49" charset="0"/>
                <a:cs typeface="Courier New" panose="02070309020205020404" pitchFamily="49" charset="0"/>
              </a:rPr>
              <a:t>ote</a:t>
            </a:r>
            <a:r>
              <a:rPr lang="zh-CN" altLang="en-US" sz="1600" dirty="0">
                <a:solidFill>
                  <a:schemeClr val="tx1"/>
                </a:solidFill>
                <a:latin typeface="Courier New" panose="02070309020205020404" pitchFamily="49" charset="0"/>
                <a:cs typeface="Courier New" panose="02070309020205020404" pitchFamily="49" charset="0"/>
              </a:rPr>
              <a:t>_2</a:t>
            </a: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if (no</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bread) {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buy bread;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p:txBody>
      </p:sp>
      <p:cxnSp>
        <p:nvCxnSpPr>
          <p:cNvPr id="23" name="直接箭头连接符 22"/>
          <p:cNvCxnSpPr/>
          <p:nvPr/>
        </p:nvCxnSpPr>
        <p:spPr>
          <a:xfrm flipH="1">
            <a:off x="3427353" y="2761496"/>
            <a:ext cx="793" cy="2977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3427352" y="3059238"/>
            <a:ext cx="934516"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4361075" y="3059238"/>
            <a:ext cx="0" cy="3571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3428146" y="3425036"/>
            <a:ext cx="933723"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436166" y="3425036"/>
            <a:ext cx="0" cy="9994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内容占位符 2"/>
          <p:cNvSpPr txBox="1">
            <a:spLocks/>
          </p:cNvSpPr>
          <p:nvPr/>
        </p:nvSpPr>
        <p:spPr>
          <a:xfrm>
            <a:off x="4390621" y="3102962"/>
            <a:ext cx="1892248" cy="32207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ts val="1500"/>
              </a:lnSpc>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2;</a:t>
            </a:r>
            <a:endParaRPr lang="zh-CN" altLang="en-US" sz="1600" dirty="0">
              <a:solidFill>
                <a:schemeClr val="tx1"/>
              </a:solidFill>
              <a:latin typeface="Courier New" panose="02070309020205020404" pitchFamily="49" charset="0"/>
              <a:cs typeface="Courier New" panose="02070309020205020404" pitchFamily="49" charset="0"/>
            </a:endParaRPr>
          </a:p>
        </p:txBody>
      </p:sp>
      <p:cxnSp>
        <p:nvCxnSpPr>
          <p:cNvPr id="32" name="直接箭头连接符 31"/>
          <p:cNvCxnSpPr/>
          <p:nvPr/>
        </p:nvCxnSpPr>
        <p:spPr>
          <a:xfrm>
            <a:off x="3434580" y="4424514"/>
            <a:ext cx="934516"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55629" y="4424514"/>
            <a:ext cx="0" cy="10081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内容占位符 2"/>
          <p:cNvSpPr txBox="1">
            <a:spLocks/>
          </p:cNvSpPr>
          <p:nvPr/>
        </p:nvSpPr>
        <p:spPr>
          <a:xfrm>
            <a:off x="4390621" y="4337959"/>
            <a:ext cx="2641874" cy="10842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(no</a:t>
            </a:r>
            <a:r>
              <a:rPr lang="zh-CN" altLang="en-US" sz="1600" dirty="0">
                <a:solidFill>
                  <a:schemeClr val="tx1"/>
                </a:solidFill>
                <a:latin typeface="Courier New" panose="02070309020205020404" pitchFamily="49" charset="0"/>
                <a:cs typeface="Courier New" panose="02070309020205020404" pitchFamily="49" charset="0"/>
              </a:rPr>
              <a:t> n</a:t>
            </a:r>
            <a:r>
              <a:rPr lang="en-US" altLang="zh-CN" sz="1600" dirty="0" err="1">
                <a:solidFill>
                  <a:schemeClr val="tx1"/>
                </a:solidFill>
                <a:latin typeface="Courier New" panose="02070309020205020404" pitchFamily="49" charset="0"/>
                <a:cs typeface="Courier New" panose="02070309020205020404" pitchFamily="49" charset="0"/>
              </a:rPr>
              <a:t>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1)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if (no</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bread) {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buy bread;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2;	 </a:t>
            </a:r>
          </a:p>
        </p:txBody>
      </p:sp>
      <p:grpSp>
        <p:nvGrpSpPr>
          <p:cNvPr id="35" name="组合 34"/>
          <p:cNvGrpSpPr/>
          <p:nvPr/>
        </p:nvGrpSpPr>
        <p:grpSpPr>
          <a:xfrm>
            <a:off x="1703903" y="2492896"/>
            <a:ext cx="3880934" cy="428628"/>
            <a:chOff x="363522" y="1851670"/>
            <a:chExt cx="3880934" cy="428628"/>
          </a:xfrm>
        </p:grpSpPr>
        <p:sp>
          <p:nvSpPr>
            <p:cNvPr id="36" name="内容占位符 2"/>
            <p:cNvSpPr txBox="1">
              <a:spLocks/>
            </p:cNvSpPr>
            <p:nvPr/>
          </p:nvSpPr>
          <p:spPr>
            <a:xfrm>
              <a:off x="363522" y="1851670"/>
              <a:ext cx="9286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A</a:t>
              </a:r>
              <a:endParaRPr lang="zh-CN" altLang="en-US" sz="1800" dirty="0"/>
            </a:p>
          </p:txBody>
        </p:sp>
        <p:sp>
          <p:nvSpPr>
            <p:cNvPr id="37" name="内容占位符 2"/>
            <p:cNvSpPr txBox="1">
              <a:spLocks/>
            </p:cNvSpPr>
            <p:nvPr/>
          </p:nvSpPr>
          <p:spPr>
            <a:xfrm>
              <a:off x="3244324" y="1851670"/>
              <a:ext cx="10001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B</a:t>
              </a:r>
              <a:endParaRPr lang="zh-CN" altLang="en-US" sz="1800" dirty="0"/>
            </a:p>
          </p:txBody>
        </p:sp>
      </p:grpSp>
      <p:grpSp>
        <p:nvGrpSpPr>
          <p:cNvPr id="10" name="组合 9"/>
          <p:cNvGrpSpPr/>
          <p:nvPr/>
        </p:nvGrpSpPr>
        <p:grpSpPr>
          <a:xfrm>
            <a:off x="2236413" y="2166466"/>
            <a:ext cx="3600400" cy="407990"/>
            <a:chOff x="1626448" y="4680620"/>
            <a:chExt cx="3600400" cy="407990"/>
          </a:xfrm>
        </p:grpSpPr>
        <p:pic>
          <p:nvPicPr>
            <p:cNvPr id="42" name="图片 41" descr="小点1.png"/>
            <p:cNvPicPr>
              <a:picLocks noChangeAspect="1"/>
            </p:cNvPicPr>
            <p:nvPr/>
          </p:nvPicPr>
          <p:blipFill>
            <a:blip r:embed="rId2" cstate="print"/>
            <a:stretch>
              <a:fillRect/>
            </a:stretch>
          </p:blipFill>
          <p:spPr>
            <a:xfrm>
              <a:off x="1626448" y="4813512"/>
              <a:ext cx="151066" cy="148997"/>
            </a:xfrm>
            <a:prstGeom prst="rect">
              <a:avLst/>
            </a:prstGeom>
            <a:effectLst/>
          </p:spPr>
        </p:pic>
        <p:sp>
          <p:nvSpPr>
            <p:cNvPr id="43" name="内容占位符 2"/>
            <p:cNvSpPr txBox="1">
              <a:spLocks/>
            </p:cNvSpPr>
            <p:nvPr/>
          </p:nvSpPr>
          <p:spPr>
            <a:xfrm>
              <a:off x="1755378" y="4680620"/>
              <a:ext cx="347147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每个人都认为另外一个去买面包</a:t>
              </a:r>
            </a:p>
          </p:txBody>
        </p:sp>
      </p:grpSp>
      <p:grpSp>
        <p:nvGrpSpPr>
          <p:cNvPr id="6" name="组合 5"/>
          <p:cNvGrpSpPr/>
          <p:nvPr/>
        </p:nvGrpSpPr>
        <p:grpSpPr>
          <a:xfrm>
            <a:off x="1564974" y="1589428"/>
            <a:ext cx="2012595" cy="428628"/>
            <a:chOff x="844893" y="4011910"/>
            <a:chExt cx="2012595" cy="428628"/>
          </a:xfrm>
        </p:grpSpPr>
        <p:sp>
          <p:nvSpPr>
            <p:cNvPr id="44" name="内容占位符 2"/>
            <p:cNvSpPr txBox="1">
              <a:spLocks/>
            </p:cNvSpPr>
            <p:nvPr/>
          </p:nvSpPr>
          <p:spPr>
            <a:xfrm>
              <a:off x="1142976" y="4011910"/>
              <a:ext cx="17145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会发生什么？</a:t>
              </a:r>
            </a:p>
          </p:txBody>
        </p:sp>
        <p:sp>
          <p:nvSpPr>
            <p:cNvPr id="45" name="TextBox 21"/>
            <p:cNvSpPr txBox="1"/>
            <p:nvPr/>
          </p:nvSpPr>
          <p:spPr>
            <a:xfrm>
              <a:off x="844893" y="401191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46" name="内容占位符 2"/>
          <p:cNvSpPr txBox="1">
            <a:spLocks/>
          </p:cNvSpPr>
          <p:nvPr/>
        </p:nvSpPr>
        <p:spPr>
          <a:xfrm>
            <a:off x="1191041" y="2831713"/>
            <a:ext cx="2160240" cy="23597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_1</a:t>
            </a:r>
            <a:r>
              <a:rPr lang="en-US" altLang="zh-CN" sz="1600" dirty="0">
                <a:solidFill>
                  <a:schemeClr val="tx1"/>
                </a:solidFill>
                <a:latin typeface="Courier New" panose="02070309020205020404" pitchFamily="49" charset="0"/>
                <a:cs typeface="Courier New" panose="02070309020205020404" pitchFamily="49" charset="0"/>
              </a:rPr>
              <a:t>;</a:t>
            </a:r>
            <a:endParaRPr lang="zh-CN" altLang="en-US" sz="1600" dirty="0">
              <a:solidFill>
                <a:schemeClr val="tx1"/>
              </a:solidFill>
              <a:latin typeface="Courier New" panose="02070309020205020404" pitchFamily="49" charset="0"/>
              <a:cs typeface="Courier New" panose="02070309020205020404" pitchFamily="49" charset="0"/>
            </a:endParaRP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(no</a:t>
            </a:r>
            <a:r>
              <a:rPr lang="zh-CN" altLang="en-US" sz="1600" dirty="0">
                <a:solidFill>
                  <a:schemeClr val="tx1"/>
                </a:solidFill>
                <a:latin typeface="Courier New" panose="02070309020205020404" pitchFamily="49" charset="0"/>
                <a:cs typeface="Courier New" panose="02070309020205020404" pitchFamily="49" charset="0"/>
              </a:rPr>
              <a:t> n</a:t>
            </a:r>
            <a:r>
              <a:rPr lang="en-US" altLang="zh-CN" sz="1600" dirty="0" err="1">
                <a:solidFill>
                  <a:schemeClr val="tx1"/>
                </a:solidFill>
                <a:latin typeface="Courier New" panose="02070309020205020404" pitchFamily="49" charset="0"/>
                <a:cs typeface="Courier New" panose="02070309020205020404" pitchFamily="49" charset="0"/>
              </a:rPr>
              <a:t>ote</a:t>
            </a:r>
            <a:r>
              <a:rPr lang="zh-CN" altLang="en-US" sz="1600" dirty="0">
                <a:solidFill>
                  <a:schemeClr val="tx1"/>
                </a:solidFill>
                <a:latin typeface="Courier New" panose="02070309020205020404" pitchFamily="49" charset="0"/>
                <a:cs typeface="Courier New" panose="02070309020205020404" pitchFamily="49" charset="0"/>
              </a:rPr>
              <a:t>_2</a:t>
            </a: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if (no</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bread) {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buy bread;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r>
              <a:rPr lang="zh-CN" altLang="en-US" sz="1600" dirty="0">
                <a:solidFill>
                  <a:schemeClr val="tx1"/>
                </a:solidFill>
                <a:latin typeface="Courier New" panose="02070309020205020404" pitchFamily="49" charset="0"/>
                <a:cs typeface="Courier New" panose="02070309020205020404" pitchFamily="49" charset="0"/>
              </a:rPr>
              <a:t>_1</a:t>
            </a:r>
            <a:r>
              <a:rPr lang="en-US" altLang="zh-CN" sz="1600" dirty="0">
                <a:solidFill>
                  <a:schemeClr val="tx1"/>
                </a:solidFill>
                <a:latin typeface="Courier New" panose="02070309020205020404" pitchFamily="49" charset="0"/>
                <a:cs typeface="Courier New" panose="02070309020205020404" pitchFamily="49" charset="0"/>
              </a:rPr>
              <a:t>;	</a:t>
            </a:r>
          </a:p>
          <a:p>
            <a:pPr marL="0" indent="0">
              <a:spcBef>
                <a:spcPct val="20000"/>
              </a:spcBef>
            </a:pPr>
            <a:endParaRPr lang="zh-CN" altLang="en-US" sz="1600" dirty="0">
              <a:solidFill>
                <a:schemeClr val="tx1"/>
              </a:solidFill>
              <a:latin typeface="Courier New" panose="02070309020205020404" pitchFamily="49" charset="0"/>
              <a:cs typeface="Courier New" panose="02070309020205020404" pitchFamily="49" charset="0"/>
            </a:endParaRPr>
          </a:p>
        </p:txBody>
      </p:sp>
      <p:sp>
        <p:nvSpPr>
          <p:cNvPr id="47" name="内容占位符 2"/>
          <p:cNvSpPr txBox="1">
            <a:spLocks/>
          </p:cNvSpPr>
          <p:nvPr/>
        </p:nvSpPr>
        <p:spPr>
          <a:xfrm>
            <a:off x="3963571" y="2831713"/>
            <a:ext cx="2160240" cy="235974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2;</a:t>
            </a:r>
            <a:endParaRPr lang="zh-CN" altLang="en-US" sz="1600" dirty="0">
              <a:solidFill>
                <a:schemeClr val="tx1"/>
              </a:solidFill>
              <a:latin typeface="Courier New" panose="02070309020205020404" pitchFamily="49" charset="0"/>
              <a:cs typeface="Courier New" panose="02070309020205020404" pitchFamily="49" charset="0"/>
            </a:endParaRP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if (no</a:t>
            </a:r>
            <a:r>
              <a:rPr lang="zh-CN" altLang="en-US" sz="1600" dirty="0">
                <a:solidFill>
                  <a:schemeClr val="tx1"/>
                </a:solidFill>
                <a:latin typeface="Courier New" panose="02070309020205020404" pitchFamily="49" charset="0"/>
                <a:cs typeface="Courier New" panose="02070309020205020404" pitchFamily="49" charset="0"/>
              </a:rPr>
              <a:t> n</a:t>
            </a:r>
            <a:r>
              <a:rPr lang="en-US" altLang="zh-CN" sz="1600" dirty="0" err="1">
                <a:solidFill>
                  <a:schemeClr val="tx1"/>
                </a:solidFill>
                <a:latin typeface="Courier New" panose="02070309020205020404" pitchFamily="49" charset="0"/>
                <a:cs typeface="Courier New" panose="02070309020205020404" pitchFamily="49" charset="0"/>
              </a:rPr>
              <a:t>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1)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if (no</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bread) {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buy bread;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 </a:t>
            </a:r>
          </a:p>
          <a:p>
            <a:pPr marL="342900" lvl="1" indent="-342900">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r>
              <a:rPr lang="zh-CN" altLang="en-US" sz="1600" dirty="0">
                <a:solidFill>
                  <a:schemeClr val="tx1"/>
                </a:solidFill>
                <a:latin typeface="Courier New" panose="02070309020205020404" pitchFamily="49" charset="0"/>
                <a:cs typeface="Courier New" panose="02070309020205020404" pitchFamily="49" charset="0"/>
              </a:rPr>
              <a:t>_</a:t>
            </a:r>
            <a:r>
              <a:rPr lang="en-US" altLang="zh-CN" sz="1600" dirty="0">
                <a:solidFill>
                  <a:schemeClr val="tx1"/>
                </a:solidFill>
                <a:latin typeface="Courier New" panose="02070309020205020404" pitchFamily="49" charset="0"/>
                <a:cs typeface="Courier New" panose="02070309020205020404" pitchFamily="49" charset="0"/>
              </a:rPr>
              <a:t>2;	</a:t>
            </a:r>
          </a:p>
          <a:p>
            <a:pPr marL="0" indent="0">
              <a:spcBef>
                <a:spcPct val="20000"/>
              </a:spcBef>
            </a:pPr>
            <a:endParaRPr lang="zh-CN" altLang="en-US" sz="1600" dirty="0">
              <a:solidFill>
                <a:schemeClr val="tx1"/>
              </a:solidFill>
              <a:latin typeface="Courier New" panose="02070309020205020404" pitchFamily="49" charset="0"/>
              <a:cs typeface="Courier New" panose="02070309020205020404" pitchFamily="49" charset="0"/>
            </a:endParaRPr>
          </a:p>
        </p:txBody>
      </p:sp>
      <p:sp>
        <p:nvSpPr>
          <p:cNvPr id="48" name="内容占位符 2"/>
          <p:cNvSpPr txBox="1">
            <a:spLocks/>
          </p:cNvSpPr>
          <p:nvPr/>
        </p:nvSpPr>
        <p:spPr>
          <a:xfrm>
            <a:off x="1157325" y="5504728"/>
            <a:ext cx="2481332" cy="2264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r>
              <a:rPr lang="zh-CN" altLang="en-US" sz="1600" dirty="0">
                <a:solidFill>
                  <a:schemeClr val="tx1"/>
                </a:solidFill>
                <a:latin typeface="Courier New" panose="02070309020205020404" pitchFamily="49" charset="0"/>
                <a:cs typeface="Courier New" panose="02070309020205020404" pitchFamily="49" charset="0"/>
              </a:rPr>
              <a:t>_1</a:t>
            </a:r>
            <a:r>
              <a:rPr lang="en-US" altLang="zh-CN" sz="1600" dirty="0">
                <a:solidFill>
                  <a:schemeClr val="tx1"/>
                </a:solidFill>
                <a:latin typeface="Courier New" panose="02070309020205020404" pitchFamily="49" charset="0"/>
                <a:cs typeface="Courier New" panose="02070309020205020404" pitchFamily="49" charset="0"/>
              </a:rPr>
              <a:t>;	 </a:t>
            </a:r>
          </a:p>
        </p:txBody>
      </p:sp>
      <p:cxnSp>
        <p:nvCxnSpPr>
          <p:cNvPr id="49" name="直接箭头连接符 48"/>
          <p:cNvCxnSpPr/>
          <p:nvPr/>
        </p:nvCxnSpPr>
        <p:spPr>
          <a:xfrm flipH="1">
            <a:off x="3421907" y="5416609"/>
            <a:ext cx="933723"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3434580" y="5416610"/>
            <a:ext cx="0" cy="4516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内容占位符 2"/>
          <p:cNvSpPr txBox="1">
            <a:spLocks/>
          </p:cNvSpPr>
          <p:nvPr/>
        </p:nvSpPr>
        <p:spPr>
          <a:xfrm>
            <a:off x="1480782" y="3480013"/>
            <a:ext cx="2116167" cy="6015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if (no</a:t>
            </a:r>
            <a:r>
              <a:rPr lang="zh-CN" altLang="en-US" sz="1600" dirty="0">
                <a:solidFill>
                  <a:srgbClr val="C00000"/>
                </a:solidFill>
                <a:latin typeface="Courier New" panose="02070309020205020404" pitchFamily="49" charset="0"/>
                <a:cs typeface="Courier New" panose="02070309020205020404" pitchFamily="49" charset="0"/>
              </a:rPr>
              <a:t> </a:t>
            </a:r>
            <a:r>
              <a:rPr lang="en-US" altLang="zh-CN" sz="1600" dirty="0">
                <a:solidFill>
                  <a:srgbClr val="C00000"/>
                </a:solidFill>
                <a:latin typeface="Courier New" panose="02070309020205020404" pitchFamily="49" charset="0"/>
                <a:cs typeface="Courier New" panose="02070309020205020404" pitchFamily="49" charset="0"/>
              </a:rPr>
              <a:t>bread) {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buy bread;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a:t>
            </a:r>
          </a:p>
        </p:txBody>
      </p:sp>
      <p:sp>
        <p:nvSpPr>
          <p:cNvPr id="53" name="内容占位符 2"/>
          <p:cNvSpPr txBox="1">
            <a:spLocks/>
          </p:cNvSpPr>
          <p:nvPr/>
        </p:nvSpPr>
        <p:spPr>
          <a:xfrm>
            <a:off x="4757245" y="4530202"/>
            <a:ext cx="2116167" cy="60154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if (no</a:t>
            </a:r>
            <a:r>
              <a:rPr lang="zh-CN" altLang="en-US" sz="1600" dirty="0">
                <a:solidFill>
                  <a:srgbClr val="C00000"/>
                </a:solidFill>
                <a:latin typeface="Courier New" panose="02070309020205020404" pitchFamily="49" charset="0"/>
                <a:cs typeface="Courier New" panose="02070309020205020404" pitchFamily="49" charset="0"/>
              </a:rPr>
              <a:t> </a:t>
            </a:r>
            <a:r>
              <a:rPr lang="en-US" altLang="zh-CN" sz="1600" dirty="0">
                <a:solidFill>
                  <a:srgbClr val="C00000"/>
                </a:solidFill>
                <a:latin typeface="Courier New" panose="02070309020205020404" pitchFamily="49" charset="0"/>
                <a:cs typeface="Courier New" panose="02070309020205020404" pitchFamily="49" charset="0"/>
              </a:rPr>
              <a:t>bread) {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buy bread;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a:t>
            </a:r>
          </a:p>
          <a:p>
            <a:pPr marL="342900" lvl="1" indent="-342900">
              <a:lnSpc>
                <a:spcPct val="6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	 </a:t>
            </a:r>
          </a:p>
        </p:txBody>
      </p:sp>
      <p:grpSp>
        <p:nvGrpSpPr>
          <p:cNvPr id="55" name="组合 54"/>
          <p:cNvGrpSpPr/>
          <p:nvPr/>
        </p:nvGrpSpPr>
        <p:grpSpPr>
          <a:xfrm>
            <a:off x="1967800" y="1916929"/>
            <a:ext cx="3341715" cy="428628"/>
            <a:chOff x="5748023" y="1410870"/>
            <a:chExt cx="3341715" cy="428628"/>
          </a:xfrm>
        </p:grpSpPr>
        <p:sp>
          <p:nvSpPr>
            <p:cNvPr id="40" name="内容占位符 2"/>
            <p:cNvSpPr txBox="1">
              <a:spLocks/>
            </p:cNvSpPr>
            <p:nvPr/>
          </p:nvSpPr>
          <p:spPr>
            <a:xfrm>
              <a:off x="5885533" y="1410870"/>
              <a:ext cx="3204205"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可能导致没有人去买面包</a:t>
              </a:r>
            </a:p>
          </p:txBody>
        </p:sp>
        <p:pic>
          <p:nvPicPr>
            <p:cNvPr id="54" name="图片 53" descr="小点1.png"/>
            <p:cNvPicPr>
              <a:picLocks noChangeAspect="1"/>
            </p:cNvPicPr>
            <p:nvPr/>
          </p:nvPicPr>
          <p:blipFill>
            <a:blip r:embed="rId2" cstate="print"/>
            <a:stretch>
              <a:fillRect/>
            </a:stretch>
          </p:blipFill>
          <p:spPr>
            <a:xfrm>
              <a:off x="5748023" y="1534273"/>
              <a:ext cx="151066" cy="148997"/>
            </a:xfrm>
            <a:prstGeom prst="rect">
              <a:avLst/>
            </a:prstGeom>
            <a:effectLst/>
          </p:spPr>
        </p:pic>
      </p:grpSp>
    </p:spTree>
    <p:extLst>
      <p:ext uri="{BB962C8B-B14F-4D97-AF65-F5344CB8AC3E}">
        <p14:creationId xmlns:p14="http://schemas.microsoft.com/office/powerpoint/2010/main" val="325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500"/>
                                        <p:tgtEl>
                                          <p:spTgt spid="4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left)">
                                      <p:cBhvr>
                                        <p:cTn id="18" dur="500"/>
                                        <p:tgtEl>
                                          <p:spTgt spid="47"/>
                                        </p:tgtEl>
                                      </p:cBhvr>
                                    </p:animEffect>
                                  </p:childTnLst>
                                </p:cTn>
                              </p:par>
                              <p:par>
                                <p:cTn id="19" presetID="10"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grpId="1" nodeType="clickEffect">
                                  <p:stCondLst>
                                    <p:cond delay="0"/>
                                  </p:stCondLst>
                                  <p:childTnLst>
                                    <p:animEffect transition="out" filter="wipe(left)">
                                      <p:cBhvr>
                                        <p:cTn id="25" dur="500"/>
                                        <p:tgtEl>
                                          <p:spTgt spid="46"/>
                                        </p:tgtEl>
                                      </p:cBhvr>
                                    </p:animEffect>
                                    <p:set>
                                      <p:cBhvr>
                                        <p:cTn id="26" dur="1" fill="hold">
                                          <p:stCondLst>
                                            <p:cond delay="499"/>
                                          </p:stCondLst>
                                        </p:cTn>
                                        <p:tgtEl>
                                          <p:spTgt spid="46"/>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500"/>
                                        <p:tgtEl>
                                          <p:spTgt spid="20"/>
                                        </p:tgtEl>
                                      </p:cBhvr>
                                    </p:animEffect>
                                  </p:childTnLst>
                                </p:cTn>
                              </p:par>
                              <p:par>
                                <p:cTn id="34" presetID="22" presetClass="entr" presetSubtype="1"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up)">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up)">
                                      <p:cBhvr>
                                        <p:cTn id="45" dur="500"/>
                                        <p:tgtEl>
                                          <p:spTgt spid="2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up)">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wipe(right)">
                                      <p:cBhvr>
                                        <p:cTn id="53" dur="500"/>
                                        <p:tgtEl>
                                          <p:spTgt spid="2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left)">
                                      <p:cBhvr>
                                        <p:cTn id="65" dur="500"/>
                                        <p:tgtEl>
                                          <p:spTgt spid="32"/>
                                        </p:tgtEl>
                                      </p:cBhvr>
                                    </p:animEffect>
                                  </p:childTnLst>
                                </p:cTn>
                              </p:par>
                            </p:childTnLst>
                          </p:cTn>
                        </p:par>
                        <p:par>
                          <p:cTn id="66" fill="hold">
                            <p:stCondLst>
                              <p:cond delay="500"/>
                            </p:stCondLst>
                            <p:childTnLst>
                              <p:par>
                                <p:cTn id="67" presetID="22" presetClass="entr" presetSubtype="1" fill="hold" nodeType="after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wipe(up)">
                                      <p:cBhvr>
                                        <p:cTn id="69" dur="500"/>
                                        <p:tgtEl>
                                          <p:spTgt spid="33"/>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up)">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wipe(right)">
                                      <p:cBhvr>
                                        <p:cTn id="77" dur="500"/>
                                        <p:tgtEl>
                                          <p:spTgt spid="49"/>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wipe(up)">
                                      <p:cBhvr>
                                        <p:cTn id="81" dur="500"/>
                                        <p:tgtEl>
                                          <p:spTgt spid="48"/>
                                        </p:tgtEl>
                                      </p:cBhvr>
                                    </p:animEffect>
                                  </p:childTnLst>
                                </p:cTn>
                              </p:par>
                              <p:par>
                                <p:cTn id="82" presetID="22" presetClass="entr" presetSubtype="1" fill="hold"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wipe(up)">
                                      <p:cBhvr>
                                        <p:cTn id="84" dur="500"/>
                                        <p:tgtEl>
                                          <p:spTgt spid="5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nodeType="clickEffect">
                                  <p:stCondLst>
                                    <p:cond delay="0"/>
                                  </p:stCondLst>
                                  <p:childTnLst>
                                    <p:animEffect transition="out" filter="wipe(left)">
                                      <p:cBhvr>
                                        <p:cTn id="88" dur="500"/>
                                        <p:tgtEl>
                                          <p:spTgt spid="2"/>
                                        </p:tgtEl>
                                      </p:cBhvr>
                                    </p:animEffect>
                                    <p:set>
                                      <p:cBhvr>
                                        <p:cTn id="89" dur="1" fill="hold">
                                          <p:stCondLst>
                                            <p:cond delay="499"/>
                                          </p:stCondLst>
                                        </p:cTn>
                                        <p:tgtEl>
                                          <p:spTgt spid="2"/>
                                        </p:tgtEl>
                                        <p:attrNameLst>
                                          <p:attrName>style.visibility</p:attrName>
                                        </p:attrNameLst>
                                      </p:cBhvr>
                                      <p:to>
                                        <p:strVal val="hidden"/>
                                      </p:to>
                                    </p:set>
                                  </p:childTnLst>
                                </p:cTn>
                              </p:par>
                              <p:par>
                                <p:cTn id="90" presetID="22" presetClass="exit" presetSubtype="8" fill="hold" nodeType="withEffect">
                                  <p:stCondLst>
                                    <p:cond delay="0"/>
                                  </p:stCondLst>
                                  <p:childTnLst>
                                    <p:animEffect transition="out" filter="wipe(left)">
                                      <p:cBhvr>
                                        <p:cTn id="91" dur="500"/>
                                        <p:tgtEl>
                                          <p:spTgt spid="3"/>
                                        </p:tgtEl>
                                      </p:cBhvr>
                                    </p:animEffect>
                                    <p:set>
                                      <p:cBhvr>
                                        <p:cTn id="92" dur="1" fill="hold">
                                          <p:stCondLst>
                                            <p:cond delay="499"/>
                                          </p:stCondLst>
                                        </p:cTn>
                                        <p:tgtEl>
                                          <p:spTgt spid="3"/>
                                        </p:tgtEl>
                                        <p:attrNameLst>
                                          <p:attrName>style.visibility</p:attrName>
                                        </p:attrNameLst>
                                      </p:cBhvr>
                                      <p:to>
                                        <p:strVal val="hidden"/>
                                      </p:to>
                                    </p:se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wipe(left)">
                                      <p:cBhvr>
                                        <p:cTn id="96" dur="500"/>
                                        <p:tgtEl>
                                          <p:spTgt spid="6"/>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55"/>
                                        </p:tgtEl>
                                        <p:attrNameLst>
                                          <p:attrName>style.visibility</p:attrName>
                                        </p:attrNameLst>
                                      </p:cBhvr>
                                      <p:to>
                                        <p:strVal val="visible"/>
                                      </p:to>
                                    </p:set>
                                    <p:animEffect transition="in" filter="wipe(left)">
                                      <p:cBhvr>
                                        <p:cTn id="101" dur="500"/>
                                        <p:tgtEl>
                                          <p:spTgt spid="55"/>
                                        </p:tgtEl>
                                      </p:cBhvr>
                                    </p:animEffect>
                                  </p:childTnLst>
                                </p:cTn>
                              </p:par>
                            </p:childTnLst>
                          </p:cTn>
                        </p:par>
                        <p:par>
                          <p:cTn id="102" fill="hold">
                            <p:stCondLst>
                              <p:cond delay="500"/>
                            </p:stCondLst>
                            <p:childTnLst>
                              <p:par>
                                <p:cTn id="103" presetID="22" presetClass="entr" presetSubtype="8" fill="hold" nodeType="afterEffect">
                                  <p:stCondLst>
                                    <p:cond delay="0"/>
                                  </p:stCondLst>
                                  <p:childTnLst>
                                    <p:set>
                                      <p:cBhvr>
                                        <p:cTn id="104" dur="1" fill="hold">
                                          <p:stCondLst>
                                            <p:cond delay="0"/>
                                          </p:stCondLst>
                                        </p:cTn>
                                        <p:tgtEl>
                                          <p:spTgt spid="10"/>
                                        </p:tgtEl>
                                        <p:attrNameLst>
                                          <p:attrName>style.visibility</p:attrName>
                                        </p:attrNameLst>
                                      </p:cBhvr>
                                      <p:to>
                                        <p:strVal val="visible"/>
                                      </p:to>
                                    </p:set>
                                    <p:animEffect transition="in" filter="wipe(left)">
                                      <p:cBhvr>
                                        <p:cTn id="105" dur="500"/>
                                        <p:tgtEl>
                                          <p:spTgt spid="10"/>
                                        </p:tgtEl>
                                      </p:cBhvr>
                                    </p:animEffect>
                                  </p:childTnLst>
                                </p:cTn>
                              </p:par>
                              <p:par>
                                <p:cTn id="106" presetID="1" presetClass="entr" presetSubtype="0"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childTnLst>
                                </p:cTn>
                              </p:par>
                              <p:par>
                                <p:cTn id="108" presetID="35" presetClass="emph" presetSubtype="0" repeatCount="indefinite" fill="hold" grpId="1" nodeType="withEffect">
                                  <p:stCondLst>
                                    <p:cond delay="0"/>
                                  </p:stCondLst>
                                  <p:childTnLst>
                                    <p:anim calcmode="discrete" valueType="str">
                                      <p:cBhvr>
                                        <p:cTn id="109" dur="500" fill="hold"/>
                                        <p:tgtEl>
                                          <p:spTgt spid="52"/>
                                        </p:tgtEl>
                                        <p:attrNameLst>
                                          <p:attrName>style.visibility</p:attrName>
                                        </p:attrNameLst>
                                      </p:cBhvr>
                                      <p:tavLst>
                                        <p:tav tm="0">
                                          <p:val>
                                            <p:strVal val="hidden"/>
                                          </p:val>
                                        </p:tav>
                                        <p:tav tm="50000">
                                          <p:val>
                                            <p:strVal val="visible"/>
                                          </p:val>
                                        </p:tav>
                                      </p:tavLst>
                                    </p:anim>
                                  </p:childTnLst>
                                </p:cTn>
                              </p:par>
                              <p:par>
                                <p:cTn id="110" presetID="1"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childTnLst>
                                </p:cTn>
                              </p:par>
                              <p:par>
                                <p:cTn id="112" presetID="35" presetClass="emph" presetSubtype="0" repeatCount="indefinite" fill="hold" grpId="1" nodeType="withEffect">
                                  <p:stCondLst>
                                    <p:cond delay="0"/>
                                  </p:stCondLst>
                                  <p:childTnLst>
                                    <p:anim calcmode="discrete" valueType="str">
                                      <p:cBhvr>
                                        <p:cTn id="1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31" grpId="0"/>
      <p:bldP spid="34" grpId="0"/>
      <p:bldP spid="46" grpId="0" animBg="1"/>
      <p:bldP spid="46" grpId="1" animBg="1"/>
      <p:bldP spid="47" grpId="0" animBg="1"/>
      <p:bldP spid="47" grpId="1" animBg="1"/>
      <p:bldP spid="48" grpId="0"/>
      <p:bldP spid="52" grpId="0"/>
      <p:bldP spid="52" grpId="1"/>
      <p:bldP spid="53" grpId="0"/>
      <p:bldP spid="53"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214546" y="1071563"/>
            <a:ext cx="5143536" cy="553998"/>
          </a:xfrm>
          <a:prstGeom prst="rect">
            <a:avLst/>
          </a:prstGeom>
          <a:noFill/>
          <a:ln w="9525">
            <a:noFill/>
            <a:miter lim="800000"/>
            <a:headEnd/>
            <a:tailEnd/>
          </a:ln>
        </p:spPr>
        <p:txBody>
          <a:bodyPr wrap="square">
            <a:spAutoFit/>
          </a:bodyPr>
          <a:lstStyle/>
          <a:p>
            <a:pPr>
              <a:buFont typeface="Monotype Sorts" charset="0"/>
              <a:buNone/>
            </a:pPr>
            <a:r>
              <a:rPr lang="zh-CN" altLang="en-US" sz="3000" b="1" dirty="0">
                <a:solidFill>
                  <a:srgbClr val="11576A"/>
                </a:solidFill>
                <a:latin typeface="微软雅黑" pitchFamily="34" charset="-122"/>
                <a:ea typeface="微软雅黑" pitchFamily="34" charset="-122"/>
              </a:rPr>
              <a:t>中断、异常和系统调用的开销</a:t>
            </a:r>
          </a:p>
        </p:txBody>
      </p:sp>
      <p:grpSp>
        <p:nvGrpSpPr>
          <p:cNvPr id="4" name="组合 3"/>
          <p:cNvGrpSpPr/>
          <p:nvPr/>
        </p:nvGrpSpPr>
        <p:grpSpPr>
          <a:xfrm>
            <a:off x="1475657" y="1844824"/>
            <a:ext cx="5143536" cy="707886"/>
            <a:chOff x="1475656" y="987574"/>
            <a:chExt cx="4195319" cy="707886"/>
          </a:xfrm>
        </p:grpSpPr>
        <p:sp>
          <p:nvSpPr>
            <p:cNvPr id="24584" name="TextBox 4"/>
            <p:cNvSpPr txBox="1">
              <a:spLocks noChangeArrowheads="1"/>
            </p:cNvSpPr>
            <p:nvPr/>
          </p:nvSpPr>
          <p:spPr bwMode="auto">
            <a:xfrm>
              <a:off x="1867107" y="987574"/>
              <a:ext cx="3803868" cy="707886"/>
            </a:xfrm>
            <a:prstGeom prst="rect">
              <a:avLst/>
            </a:prstGeom>
            <a:noFill/>
            <a:ln w="9525">
              <a:noFill/>
              <a:miter lim="800000"/>
              <a:headEnd/>
              <a:tailEnd/>
            </a:ln>
          </p:spPr>
          <p:txBody>
            <a:bodyPr wrap="square">
              <a:spAutoFit/>
            </a:bodyPr>
            <a:lstStyle/>
            <a:p>
              <a:pPr>
                <a:buNone/>
              </a:pPr>
              <a:r>
                <a:rPr lang="en-US" altLang="zh-CN" sz="2000" b="1" dirty="0">
                  <a:solidFill>
                    <a:srgbClr val="11576A"/>
                  </a:solidFill>
                  <a:latin typeface="微软雅黑" pitchFamily="34" charset="-122"/>
                  <a:ea typeface="微软雅黑" pitchFamily="34" charset="-122"/>
                  <a:cs typeface="宋体" charset="0"/>
                </a:rPr>
                <a:t>PC</a:t>
              </a:r>
              <a:r>
                <a:rPr lang="zh-CN" altLang="en-US" sz="2000" b="1" dirty="0">
                  <a:solidFill>
                    <a:srgbClr val="11576A"/>
                  </a:solidFill>
                  <a:latin typeface="微软雅黑" pitchFamily="34" charset="-122"/>
                  <a:ea typeface="微软雅黑" pitchFamily="34" charset="-122"/>
                  <a:cs typeface="宋体" charset="0"/>
                </a:rPr>
                <a:t>跳转，但代价远超过函数调用</a:t>
              </a:r>
            </a:p>
          </p:txBody>
        </p:sp>
        <p:sp>
          <p:nvSpPr>
            <p:cNvPr id="24585" name="矩形 6"/>
            <p:cNvSpPr>
              <a:spLocks noChangeArrowheads="1"/>
            </p:cNvSpPr>
            <p:nvPr/>
          </p:nvSpPr>
          <p:spPr bwMode="auto">
            <a:xfrm>
              <a:off x="1475656" y="987574"/>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5" name="组合 4"/>
          <p:cNvGrpSpPr/>
          <p:nvPr/>
        </p:nvGrpSpPr>
        <p:grpSpPr>
          <a:xfrm>
            <a:off x="1403649" y="2196968"/>
            <a:ext cx="3931091" cy="3268281"/>
            <a:chOff x="1403648" y="1339717"/>
            <a:chExt cx="3931091" cy="3268281"/>
          </a:xfrm>
        </p:grpSpPr>
        <p:sp>
          <p:nvSpPr>
            <p:cNvPr id="24" name="TextBox 7"/>
            <p:cNvSpPr txBox="1">
              <a:spLocks noChangeArrowheads="1"/>
            </p:cNvSpPr>
            <p:nvPr/>
          </p:nvSpPr>
          <p:spPr bwMode="auto">
            <a:xfrm>
              <a:off x="1403648" y="1339717"/>
              <a:ext cx="3508584" cy="400110"/>
            </a:xfrm>
            <a:prstGeom prst="rect">
              <a:avLst/>
            </a:prstGeom>
            <a:noFill/>
            <a:ln w="9525">
              <a:noFill/>
              <a:miter lim="800000"/>
              <a:headEnd/>
              <a:tailEnd/>
            </a:ln>
          </p:spPr>
          <p:txBody>
            <a:bodyPr wrap="square">
              <a:spAutoFit/>
            </a:bodyPr>
            <a:lstStyle/>
            <a:p>
              <a:pPr lvl="1">
                <a:buNone/>
              </a:pPr>
              <a:r>
                <a:rPr lang="zh-CN" altLang="en-US" sz="2000" b="1" dirty="0">
                  <a:solidFill>
                    <a:srgbClr val="11576A"/>
                  </a:solidFill>
                  <a:latin typeface="微软雅黑" pitchFamily="34" charset="-122"/>
                  <a:ea typeface="微软雅黑" pitchFamily="34" charset="-122"/>
                  <a:cs typeface="宋体" charset="0"/>
                </a:rPr>
                <a:t>开销：</a:t>
              </a:r>
            </a:p>
          </p:txBody>
        </p:sp>
        <p:sp>
          <p:nvSpPr>
            <p:cNvPr id="43" name="TextBox 7"/>
            <p:cNvSpPr txBox="1">
              <a:spLocks noChangeArrowheads="1"/>
            </p:cNvSpPr>
            <p:nvPr/>
          </p:nvSpPr>
          <p:spPr bwMode="auto">
            <a:xfrm>
              <a:off x="2161199" y="1718800"/>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引导机制</a:t>
              </a:r>
            </a:p>
          </p:txBody>
        </p:sp>
        <p:pic>
          <p:nvPicPr>
            <p:cNvPr id="44" name="图片 8" descr="小点1.png"/>
            <p:cNvPicPr>
              <a:picLocks noChangeAspect="1"/>
            </p:cNvPicPr>
            <p:nvPr/>
          </p:nvPicPr>
          <p:blipFill>
            <a:blip r:embed="rId2"/>
            <a:srcRect/>
            <a:stretch>
              <a:fillRect/>
            </a:stretch>
          </p:blipFill>
          <p:spPr bwMode="auto">
            <a:xfrm>
              <a:off x="1979712" y="1833102"/>
              <a:ext cx="149225" cy="149225"/>
            </a:xfrm>
            <a:prstGeom prst="rect">
              <a:avLst/>
            </a:prstGeom>
            <a:noFill/>
            <a:ln w="9525">
              <a:noFill/>
              <a:miter lim="800000"/>
              <a:headEnd/>
              <a:tailEnd/>
            </a:ln>
          </p:spPr>
        </p:pic>
        <p:sp>
          <p:nvSpPr>
            <p:cNvPr id="51" name="TextBox 7"/>
            <p:cNvSpPr txBox="1">
              <a:spLocks noChangeArrowheads="1"/>
            </p:cNvSpPr>
            <p:nvPr/>
          </p:nvSpPr>
          <p:spPr bwMode="auto">
            <a:xfrm>
              <a:off x="2162685" y="2075990"/>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建立内核堆栈</a:t>
              </a:r>
            </a:p>
          </p:txBody>
        </p:sp>
        <p:pic>
          <p:nvPicPr>
            <p:cNvPr id="52" name="图片 8" descr="小点1.png"/>
            <p:cNvPicPr>
              <a:picLocks noChangeAspect="1"/>
            </p:cNvPicPr>
            <p:nvPr/>
          </p:nvPicPr>
          <p:blipFill>
            <a:blip r:embed="rId2"/>
            <a:srcRect/>
            <a:stretch>
              <a:fillRect/>
            </a:stretch>
          </p:blipFill>
          <p:spPr bwMode="auto">
            <a:xfrm>
              <a:off x="1981198" y="2190292"/>
              <a:ext cx="149225" cy="149225"/>
            </a:xfrm>
            <a:prstGeom prst="rect">
              <a:avLst/>
            </a:prstGeom>
            <a:noFill/>
            <a:ln w="9525">
              <a:noFill/>
              <a:miter lim="800000"/>
              <a:headEnd/>
              <a:tailEnd/>
            </a:ln>
          </p:spPr>
        </p:pic>
        <p:sp>
          <p:nvSpPr>
            <p:cNvPr id="53" name="TextBox 7"/>
            <p:cNvSpPr txBox="1">
              <a:spLocks noChangeArrowheads="1"/>
            </p:cNvSpPr>
            <p:nvPr/>
          </p:nvSpPr>
          <p:spPr bwMode="auto">
            <a:xfrm>
              <a:off x="2161199" y="2426784"/>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验证参数</a:t>
              </a:r>
            </a:p>
          </p:txBody>
        </p:sp>
        <p:pic>
          <p:nvPicPr>
            <p:cNvPr id="54" name="图片 8" descr="小点1.png"/>
            <p:cNvPicPr>
              <a:picLocks noChangeAspect="1"/>
            </p:cNvPicPr>
            <p:nvPr/>
          </p:nvPicPr>
          <p:blipFill>
            <a:blip r:embed="rId2"/>
            <a:srcRect/>
            <a:stretch>
              <a:fillRect/>
            </a:stretch>
          </p:blipFill>
          <p:spPr bwMode="auto">
            <a:xfrm>
              <a:off x="1979712" y="2541086"/>
              <a:ext cx="149225" cy="149225"/>
            </a:xfrm>
            <a:prstGeom prst="rect">
              <a:avLst/>
            </a:prstGeom>
            <a:noFill/>
            <a:ln w="9525">
              <a:noFill/>
              <a:miter lim="800000"/>
              <a:headEnd/>
              <a:tailEnd/>
            </a:ln>
          </p:spPr>
        </p:pic>
        <p:sp>
          <p:nvSpPr>
            <p:cNvPr id="55" name="TextBox 7"/>
            <p:cNvSpPr txBox="1">
              <a:spLocks noChangeArrowheads="1"/>
            </p:cNvSpPr>
            <p:nvPr/>
          </p:nvSpPr>
          <p:spPr bwMode="auto">
            <a:xfrm>
              <a:off x="2162685" y="2783974"/>
              <a:ext cx="3172054" cy="707886"/>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内核态映射到用户态的地址空间</a:t>
              </a:r>
            </a:p>
          </p:txBody>
        </p:sp>
        <p:pic>
          <p:nvPicPr>
            <p:cNvPr id="56" name="图片 8" descr="小点1.png"/>
            <p:cNvPicPr>
              <a:picLocks noChangeAspect="1"/>
            </p:cNvPicPr>
            <p:nvPr/>
          </p:nvPicPr>
          <p:blipFill>
            <a:blip r:embed="rId2"/>
            <a:srcRect/>
            <a:stretch>
              <a:fillRect/>
            </a:stretch>
          </p:blipFill>
          <p:spPr bwMode="auto">
            <a:xfrm>
              <a:off x="1981198" y="2898276"/>
              <a:ext cx="149225" cy="149225"/>
            </a:xfrm>
            <a:prstGeom prst="rect">
              <a:avLst/>
            </a:prstGeom>
            <a:noFill/>
            <a:ln w="9525">
              <a:noFill/>
              <a:miter lim="800000"/>
              <a:headEnd/>
              <a:tailEnd/>
            </a:ln>
          </p:spPr>
        </p:pic>
        <p:sp>
          <p:nvSpPr>
            <p:cNvPr id="57" name="TextBox 7"/>
            <p:cNvSpPr txBox="1">
              <a:spLocks noChangeArrowheads="1"/>
            </p:cNvSpPr>
            <p:nvPr/>
          </p:nvSpPr>
          <p:spPr bwMode="auto">
            <a:xfrm>
              <a:off x="2162685" y="3865994"/>
              <a:ext cx="3172054" cy="400110"/>
            </a:xfrm>
            <a:prstGeom prst="rect">
              <a:avLst/>
            </a:prstGeom>
            <a:noFill/>
            <a:ln w="9525">
              <a:noFill/>
              <a:miter lim="800000"/>
              <a:headEnd/>
              <a:tailEnd/>
            </a:ln>
          </p:spPr>
          <p:txBody>
            <a:bodyPr wrap="square">
              <a:spAutoFit/>
            </a:bodyPr>
            <a:lstStyle/>
            <a:p>
              <a:pPr marL="0" lvl="2"/>
              <a:r>
                <a:rPr lang="zh-CN" altLang="en-US" sz="2000" b="1" dirty="0">
                  <a:solidFill>
                    <a:srgbClr val="11576A"/>
                  </a:solidFill>
                  <a:latin typeface="微软雅黑" pitchFamily="34" charset="-122"/>
                  <a:ea typeface="微软雅黑" pitchFamily="34" charset="-122"/>
                  <a:cs typeface="宋体" charset="0"/>
                </a:rPr>
                <a:t>内核态独立地址空间</a:t>
              </a:r>
            </a:p>
          </p:txBody>
        </p:sp>
        <p:pic>
          <p:nvPicPr>
            <p:cNvPr id="58" name="图片 8" descr="小点1.png"/>
            <p:cNvPicPr>
              <a:picLocks noChangeAspect="1"/>
            </p:cNvPicPr>
            <p:nvPr/>
          </p:nvPicPr>
          <p:blipFill>
            <a:blip r:embed="rId2"/>
            <a:srcRect/>
            <a:stretch>
              <a:fillRect/>
            </a:stretch>
          </p:blipFill>
          <p:spPr bwMode="auto">
            <a:xfrm>
              <a:off x="1981198" y="3980296"/>
              <a:ext cx="149225" cy="149225"/>
            </a:xfrm>
            <a:prstGeom prst="rect">
              <a:avLst/>
            </a:prstGeom>
            <a:noFill/>
            <a:ln w="9525">
              <a:noFill/>
              <a:miter lim="800000"/>
              <a:headEnd/>
              <a:tailEnd/>
            </a:ln>
          </p:spPr>
        </p:pic>
        <p:sp>
          <p:nvSpPr>
            <p:cNvPr id="59" name="TextBox 7"/>
            <p:cNvSpPr txBox="1">
              <a:spLocks noChangeArrowheads="1"/>
            </p:cNvSpPr>
            <p:nvPr/>
          </p:nvSpPr>
          <p:spPr bwMode="auto">
            <a:xfrm>
              <a:off x="2195736" y="3468490"/>
              <a:ext cx="2560462" cy="369332"/>
            </a:xfrm>
            <a:prstGeom prst="rect">
              <a:avLst/>
            </a:prstGeom>
            <a:noFill/>
            <a:ln w="9525">
              <a:noFill/>
              <a:miter lim="800000"/>
              <a:headEnd/>
              <a:tailEnd/>
            </a:ln>
          </p:spPr>
          <p:txBody>
            <a:bodyPr wrap="square">
              <a:spAutoFit/>
            </a:bodyPr>
            <a:lstStyle/>
            <a:p>
              <a:pPr marL="0" lvl="2"/>
              <a:r>
                <a:rPr lang="en-US" altLang="zh-CN" b="1" dirty="0">
                  <a:solidFill>
                    <a:srgbClr val="0070C0"/>
                  </a:solidFill>
                  <a:latin typeface="微软雅黑" pitchFamily="34" charset="-122"/>
                  <a:ea typeface="微软雅黑" pitchFamily="34" charset="-122"/>
                  <a:cs typeface="宋体" charset="0"/>
                </a:rPr>
                <a:t>· </a:t>
              </a:r>
              <a:r>
                <a:rPr lang="zh-CN" altLang="en-US" b="1" dirty="0">
                  <a:solidFill>
                    <a:srgbClr val="0070C0"/>
                  </a:solidFill>
                  <a:latin typeface="微软雅黑" pitchFamily="34" charset="-122"/>
                  <a:ea typeface="微软雅黑" pitchFamily="34" charset="-122"/>
                  <a:cs typeface="宋体" charset="0"/>
                </a:rPr>
                <a:t>更新页面映射权限</a:t>
              </a:r>
            </a:p>
          </p:txBody>
        </p:sp>
        <p:sp>
          <p:nvSpPr>
            <p:cNvPr id="60" name="TextBox 7"/>
            <p:cNvSpPr txBox="1">
              <a:spLocks noChangeArrowheads="1"/>
            </p:cNvSpPr>
            <p:nvPr/>
          </p:nvSpPr>
          <p:spPr bwMode="auto">
            <a:xfrm>
              <a:off x="2209384" y="4238666"/>
              <a:ext cx="884552" cy="369332"/>
            </a:xfrm>
            <a:prstGeom prst="rect">
              <a:avLst/>
            </a:prstGeom>
            <a:noFill/>
            <a:ln w="9525">
              <a:noFill/>
              <a:miter lim="800000"/>
              <a:headEnd/>
              <a:tailEnd/>
            </a:ln>
          </p:spPr>
          <p:txBody>
            <a:bodyPr wrap="square">
              <a:spAutoFit/>
            </a:bodyPr>
            <a:lstStyle/>
            <a:p>
              <a:pPr marL="0" lvl="2"/>
              <a:r>
                <a:rPr lang="en-US" altLang="zh-CN" b="1" dirty="0">
                  <a:solidFill>
                    <a:srgbClr val="0070C0"/>
                  </a:solidFill>
                  <a:latin typeface="微软雅黑" pitchFamily="34" charset="-122"/>
                  <a:ea typeface="微软雅黑" pitchFamily="34" charset="-122"/>
                  <a:cs typeface="宋体" charset="0"/>
                </a:rPr>
                <a:t>· TLB</a:t>
              </a:r>
              <a:endParaRPr lang="zh-CN" altLang="en-US" b="1" dirty="0">
                <a:solidFill>
                  <a:srgbClr val="0070C0"/>
                </a:solidFill>
                <a:latin typeface="微软雅黑" pitchFamily="34" charset="-122"/>
                <a:ea typeface="微软雅黑" pitchFamily="34" charset="-122"/>
                <a:cs typeface="宋体" charset="0"/>
              </a:endParaRPr>
            </a:p>
          </p:txBody>
        </p:sp>
        <p:sp>
          <p:nvSpPr>
            <p:cNvPr id="70" name="矩形 6"/>
            <p:cNvSpPr>
              <a:spLocks noChangeArrowheads="1"/>
            </p:cNvSpPr>
            <p:nvPr/>
          </p:nvSpPr>
          <p:spPr bwMode="auto">
            <a:xfrm>
              <a:off x="1475656" y="135298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spTree>
    <p:extLst>
      <p:ext uri="{BB962C8B-B14F-4D97-AF65-F5344CB8AC3E}">
        <p14:creationId xmlns:p14="http://schemas.microsoft.com/office/powerpoint/2010/main" val="34057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让我们来思考一下多核</a:t>
            </a:r>
          </a:p>
        </p:txBody>
      </p:sp>
      <p:sp>
        <p:nvSpPr>
          <p:cNvPr id="3" name="内容占位符 2"/>
          <p:cNvSpPr>
            <a:spLocks noGrp="1"/>
          </p:cNvSpPr>
          <p:nvPr>
            <p:ph idx="1"/>
          </p:nvPr>
        </p:nvSpPr>
        <p:spPr/>
        <p:txBody>
          <a:bodyPr/>
          <a:lstStyle/>
          <a:p>
            <a:r>
              <a:rPr lang="zh-CN" altLang="en-US" dirty="0"/>
              <a:t>如何让关中断方法有效？</a:t>
            </a:r>
            <a:endParaRPr lang="en-US" altLang="zh-CN" dirty="0"/>
          </a:p>
          <a:p>
            <a:r>
              <a:rPr lang="zh-CN" altLang="en-US" dirty="0"/>
              <a:t>如何让</a:t>
            </a:r>
            <a:r>
              <a:rPr lang="en-US" altLang="zh-CN" dirty="0"/>
              <a:t>TSL</a:t>
            </a:r>
            <a:r>
              <a:rPr lang="zh-CN" altLang="en-US" dirty="0"/>
              <a:t>方法有效？</a:t>
            </a:r>
            <a:endParaRPr lang="en-US" altLang="zh-CN" dirty="0"/>
          </a:p>
          <a:p>
            <a:r>
              <a:rPr lang="zh-CN" altLang="en-US" dirty="0"/>
              <a:t>核间的数据交换的额外代价是什么？</a:t>
            </a:r>
            <a:endParaRPr lang="en-US" altLang="zh-CN" dirty="0"/>
          </a:p>
          <a:p>
            <a:r>
              <a:rPr lang="zh-CN" altLang="en-US"/>
              <a:t>核间的进程调度会带来什么问题？</a:t>
            </a:r>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111</a:t>
            </a:fld>
            <a:endParaRPr lang="en-US" altLang="ko-KR"/>
          </a:p>
        </p:txBody>
      </p:sp>
    </p:spTree>
    <p:extLst>
      <p:ext uri="{BB962C8B-B14F-4D97-AF65-F5344CB8AC3E}">
        <p14:creationId xmlns:p14="http://schemas.microsoft.com/office/powerpoint/2010/main" val="31330786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pLock</a:t>
            </a:r>
            <a:r>
              <a:rPr lang="zh-CN" altLang="en-US" dirty="0"/>
              <a:t>：神威太湖之光上的锁机制</a:t>
            </a:r>
          </a:p>
        </p:txBody>
      </p:sp>
      <p:pic>
        <p:nvPicPr>
          <p:cNvPr id="7" name="内容占位符 6"/>
          <p:cNvPicPr>
            <a:picLocks noGrp="1" noChangeAspect="1"/>
          </p:cNvPicPr>
          <p:nvPr>
            <p:ph idx="1"/>
          </p:nvPr>
        </p:nvPicPr>
        <p:blipFill>
          <a:blip r:embed="rId2"/>
          <a:stretch>
            <a:fillRect/>
          </a:stretch>
        </p:blipFill>
        <p:spPr>
          <a:xfrm>
            <a:off x="916199" y="1484784"/>
            <a:ext cx="8064500" cy="4289912"/>
          </a:xfrm>
          <a:prstGeom prst="rect">
            <a:avLst/>
          </a:prstGeom>
        </p:spPr>
      </p:pic>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112</a:t>
            </a:fld>
            <a:endParaRPr lang="en-US" altLang="ko-KR"/>
          </a:p>
        </p:txBody>
      </p:sp>
      <p:sp>
        <p:nvSpPr>
          <p:cNvPr id="3" name="矩形 2"/>
          <p:cNvSpPr/>
          <p:nvPr/>
        </p:nvSpPr>
        <p:spPr>
          <a:xfrm>
            <a:off x="899592" y="5877272"/>
            <a:ext cx="8058150" cy="738664"/>
          </a:xfrm>
          <a:prstGeom prst="rect">
            <a:avLst/>
          </a:prstGeom>
        </p:spPr>
        <p:txBody>
          <a:bodyPr wrap="square">
            <a:spAutoFit/>
          </a:bodyPr>
          <a:lstStyle/>
          <a:p>
            <a:r>
              <a:rPr lang="en-US" altLang="zh-CN" sz="1400" i="1" dirty="0" err="1">
                <a:solidFill>
                  <a:srgbClr val="333333"/>
                </a:solidFill>
                <a:latin typeface="Courier New" panose="02070309020205020404" pitchFamily="49" charset="0"/>
              </a:rPr>
              <a:t>Xiongchao</a:t>
            </a:r>
            <a:r>
              <a:rPr lang="en-US" altLang="zh-CN" sz="1400" i="1" dirty="0">
                <a:solidFill>
                  <a:srgbClr val="333333"/>
                </a:solidFill>
                <a:latin typeface="Courier New" panose="02070309020205020404" pitchFamily="49" charset="0"/>
              </a:rPr>
              <a:t> Tang, </a:t>
            </a:r>
            <a:r>
              <a:rPr lang="en-US" altLang="zh-CN" sz="1400" i="1" dirty="0" err="1">
                <a:solidFill>
                  <a:srgbClr val="333333"/>
                </a:solidFill>
                <a:latin typeface="Courier New" panose="02070309020205020404" pitchFamily="49" charset="0"/>
              </a:rPr>
              <a:t>Jidong</a:t>
            </a:r>
            <a:r>
              <a:rPr lang="en-US" altLang="zh-CN" sz="1400" i="1" dirty="0">
                <a:solidFill>
                  <a:srgbClr val="333333"/>
                </a:solidFill>
                <a:latin typeface="Courier New" panose="02070309020205020404" pitchFamily="49" charset="0"/>
              </a:rPr>
              <a:t> </a:t>
            </a:r>
            <a:r>
              <a:rPr lang="en-US" altLang="zh-CN" sz="1400" i="1" dirty="0" err="1">
                <a:solidFill>
                  <a:srgbClr val="333333"/>
                </a:solidFill>
                <a:latin typeface="Courier New" panose="02070309020205020404" pitchFamily="49" charset="0"/>
              </a:rPr>
              <a:t>Zhai</a:t>
            </a:r>
            <a:r>
              <a:rPr lang="en-US" altLang="zh-CN" sz="1400" i="1" dirty="0">
                <a:solidFill>
                  <a:srgbClr val="333333"/>
                </a:solidFill>
                <a:latin typeface="Courier New" panose="02070309020205020404" pitchFamily="49" charset="0"/>
              </a:rPr>
              <a:t>, </a:t>
            </a:r>
            <a:r>
              <a:rPr lang="en-US" altLang="zh-CN" sz="1400" i="1" dirty="0" err="1">
                <a:solidFill>
                  <a:srgbClr val="333333"/>
                </a:solidFill>
                <a:latin typeface="Courier New" panose="02070309020205020404" pitchFamily="49" charset="0"/>
              </a:rPr>
              <a:t>Xuehai</a:t>
            </a:r>
            <a:r>
              <a:rPr lang="en-US" altLang="zh-CN" sz="1400" i="1" dirty="0">
                <a:solidFill>
                  <a:srgbClr val="333333"/>
                </a:solidFill>
                <a:latin typeface="Courier New" panose="02070309020205020404" pitchFamily="49" charset="0"/>
              </a:rPr>
              <a:t> Qian, and </a:t>
            </a:r>
            <a:r>
              <a:rPr lang="en-US" altLang="zh-CN" sz="1400" i="1" dirty="0" err="1">
                <a:solidFill>
                  <a:srgbClr val="333333"/>
                </a:solidFill>
                <a:latin typeface="Courier New" panose="02070309020205020404" pitchFamily="49" charset="0"/>
              </a:rPr>
              <a:t>Wenguang</a:t>
            </a:r>
            <a:r>
              <a:rPr lang="en-US" altLang="zh-CN" sz="1400" i="1" dirty="0">
                <a:solidFill>
                  <a:srgbClr val="333333"/>
                </a:solidFill>
                <a:latin typeface="Courier New" panose="02070309020205020404" pitchFamily="49" charset="0"/>
              </a:rPr>
              <a:t> Chen. 2019. </a:t>
            </a:r>
            <a:r>
              <a:rPr lang="en-US" altLang="zh-CN" sz="1400" i="1" dirty="0" err="1">
                <a:solidFill>
                  <a:srgbClr val="333333"/>
                </a:solidFill>
                <a:latin typeface="Courier New" panose="02070309020205020404" pitchFamily="49" charset="0"/>
              </a:rPr>
              <a:t>PLock</a:t>
            </a:r>
            <a:r>
              <a:rPr lang="en-US" altLang="zh-CN" sz="1400" i="1" dirty="0">
                <a:solidFill>
                  <a:srgbClr val="333333"/>
                </a:solidFill>
                <a:latin typeface="Courier New" panose="02070309020205020404" pitchFamily="49" charset="0"/>
              </a:rPr>
              <a:t>: A Fast Lock for Architectures with Explicit Inter-core Message Passing. (ASPLOS '19).</a:t>
            </a:r>
            <a:endParaRPr lang="zh-CN" altLang="en-US" sz="1400" dirty="0"/>
          </a:p>
        </p:txBody>
      </p:sp>
    </p:spTree>
    <p:extLst>
      <p:ext uri="{BB962C8B-B14F-4D97-AF65-F5344CB8AC3E}">
        <p14:creationId xmlns:p14="http://schemas.microsoft.com/office/powerpoint/2010/main" val="17198051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pLock</a:t>
            </a:r>
            <a:r>
              <a:rPr lang="zh-CN" altLang="en-US" dirty="0"/>
              <a:t>：神威太湖之光上的锁机制</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113</a:t>
            </a:fld>
            <a:endParaRPr lang="en-US" altLang="ko-KR"/>
          </a:p>
        </p:txBody>
      </p:sp>
      <p:pic>
        <p:nvPicPr>
          <p:cNvPr id="8" name="内容占位符 7"/>
          <p:cNvPicPr>
            <a:picLocks noGrp="1" noChangeAspect="1"/>
          </p:cNvPicPr>
          <p:nvPr>
            <p:ph idx="1"/>
          </p:nvPr>
        </p:nvPicPr>
        <p:blipFill>
          <a:blip r:embed="rId2"/>
          <a:stretch>
            <a:fillRect/>
          </a:stretch>
        </p:blipFill>
        <p:spPr>
          <a:xfrm>
            <a:off x="1029899" y="1371600"/>
            <a:ext cx="7947802" cy="5010150"/>
          </a:xfrm>
          <a:prstGeom prst="rect">
            <a:avLst/>
          </a:prstGeom>
        </p:spPr>
      </p:pic>
    </p:spTree>
    <p:extLst>
      <p:ext uri="{BB962C8B-B14F-4D97-AF65-F5344CB8AC3E}">
        <p14:creationId xmlns:p14="http://schemas.microsoft.com/office/powerpoint/2010/main" val="29222632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pLock</a:t>
            </a:r>
            <a:r>
              <a:rPr lang="zh-CN" altLang="en-US" dirty="0"/>
              <a:t>：神威太湖之光上的锁机制</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114</a:t>
            </a:fld>
            <a:endParaRPr lang="en-US" altLang="ko-KR"/>
          </a:p>
        </p:txBody>
      </p:sp>
      <p:pic>
        <p:nvPicPr>
          <p:cNvPr id="8" name="内容占位符 7"/>
          <p:cNvPicPr>
            <a:picLocks noGrp="1" noChangeAspect="1"/>
          </p:cNvPicPr>
          <p:nvPr>
            <p:ph idx="1"/>
          </p:nvPr>
        </p:nvPicPr>
        <p:blipFill>
          <a:blip r:embed="rId2"/>
          <a:stretch>
            <a:fillRect/>
          </a:stretch>
        </p:blipFill>
        <p:spPr>
          <a:xfrm>
            <a:off x="1067679" y="1371600"/>
            <a:ext cx="7872242" cy="5010150"/>
          </a:xfrm>
          <a:prstGeom prst="rect">
            <a:avLst/>
          </a:prstGeom>
        </p:spPr>
      </p:pic>
    </p:spTree>
    <p:extLst>
      <p:ext uri="{BB962C8B-B14F-4D97-AF65-F5344CB8AC3E}">
        <p14:creationId xmlns:p14="http://schemas.microsoft.com/office/powerpoint/2010/main" val="14289165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pLock</a:t>
            </a:r>
            <a:r>
              <a:rPr lang="zh-CN" altLang="en-US" dirty="0"/>
              <a:t>：神威太湖之光上的锁机制</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735FD82A-B7E6-45EF-A6AD-CFE05C0DE389}" type="slidenum">
              <a:rPr lang="en-US" altLang="ko-KR" smtClean="0"/>
              <a:pPr>
                <a:defRPr/>
              </a:pPr>
              <a:t>115</a:t>
            </a:fld>
            <a:endParaRPr lang="en-US" altLang="ko-KR"/>
          </a:p>
        </p:txBody>
      </p:sp>
      <p:pic>
        <p:nvPicPr>
          <p:cNvPr id="7" name="内容占位符 6"/>
          <p:cNvPicPr>
            <a:picLocks noGrp="1" noChangeAspect="1"/>
          </p:cNvPicPr>
          <p:nvPr>
            <p:ph idx="1"/>
          </p:nvPr>
        </p:nvPicPr>
        <p:blipFill>
          <a:blip r:embed="rId2"/>
          <a:stretch>
            <a:fillRect/>
          </a:stretch>
        </p:blipFill>
        <p:spPr>
          <a:xfrm>
            <a:off x="1684943" y="1371600"/>
            <a:ext cx="6637713" cy="5010150"/>
          </a:xfrm>
          <a:prstGeom prst="rect">
            <a:avLst/>
          </a:prstGeom>
        </p:spPr>
      </p:pic>
    </p:spTree>
    <p:extLst>
      <p:ext uri="{BB962C8B-B14F-4D97-AF65-F5344CB8AC3E}">
        <p14:creationId xmlns:p14="http://schemas.microsoft.com/office/powerpoint/2010/main" val="38697630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787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65519BF-A620-483B-B46A-700B43256B0A}" type="slidenum">
              <a:rPr lang="en-US" altLang="ko-KR" sz="1200" smtClean="0">
                <a:solidFill>
                  <a:schemeClr val="bg1"/>
                </a:solidFill>
              </a:rPr>
              <a:pPr>
                <a:spcBef>
                  <a:spcPct val="0"/>
                </a:spcBef>
                <a:buClrTx/>
                <a:buSzTx/>
                <a:buFontTx/>
                <a:buNone/>
              </a:pPr>
              <a:t>116</a:t>
            </a:fld>
            <a:endParaRPr lang="en-US" altLang="ko-KR" sz="1200">
              <a:solidFill>
                <a:schemeClr val="bg1"/>
              </a:solidFill>
            </a:endParaRPr>
          </a:p>
        </p:txBody>
      </p:sp>
      <p:sp>
        <p:nvSpPr>
          <p:cNvPr id="207877" name="Rectangle 2"/>
          <p:cNvSpPr>
            <a:spLocks noGrp="1" noChangeArrowheads="1"/>
          </p:cNvSpPr>
          <p:nvPr>
            <p:ph type="title"/>
          </p:nvPr>
        </p:nvSpPr>
        <p:spPr>
          <a:xfrm>
            <a:off x="900113" y="2060575"/>
            <a:ext cx="7777162" cy="892175"/>
          </a:xfrm>
        </p:spPr>
        <p:txBody>
          <a:bodyPr/>
          <a:lstStyle/>
          <a:p>
            <a:pPr eaLnBrk="1" hangingPunct="1"/>
            <a:r>
              <a:rPr lang="en-US" altLang="zh-CN" sz="5400" i="1">
                <a:solidFill>
                  <a:srgbClr val="993300"/>
                </a:solidFill>
                <a:ea typeface="宋体" panose="02010600030101010101" pitchFamily="2" charset="-122"/>
              </a:rPr>
              <a:t>Thanks for your time!</a:t>
            </a:r>
            <a:br>
              <a:rPr lang="en-US" altLang="zh-CN" sz="5400" i="1">
                <a:solidFill>
                  <a:srgbClr val="993300"/>
                </a:solidFill>
                <a:ea typeface="宋体" panose="02010600030101010101" pitchFamily="2" charset="-122"/>
              </a:rPr>
            </a:br>
            <a:r>
              <a:rPr lang="en-US" altLang="zh-CN" sz="5400" i="1">
                <a:solidFill>
                  <a:srgbClr val="993300"/>
                </a:solidFill>
                <a:ea typeface="宋体" panose="02010600030101010101" pitchFamily="2" charset="-122"/>
              </a:rPr>
              <a:t>Questions &amp; Answers</a:t>
            </a:r>
            <a:endParaRPr lang="en-US" altLang="ko-KR" sz="5400" i="1">
              <a:solidFill>
                <a:srgbClr val="993300"/>
              </a:solidFill>
              <a:ea typeface="굴림" pitchFamily="34" charset="-127"/>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53884" y="1988840"/>
            <a:ext cx="5370180" cy="2411342"/>
            <a:chOff x="844894" y="1240528"/>
            <a:chExt cx="5370180" cy="2411342"/>
          </a:xfrm>
        </p:grpSpPr>
        <p:sp>
          <p:nvSpPr>
            <p:cNvPr id="29" name="矩形 28"/>
            <p:cNvSpPr/>
            <p:nvPr/>
          </p:nvSpPr>
          <p:spPr>
            <a:xfrm>
              <a:off x="844894" y="1589767"/>
              <a:ext cx="2062016" cy="2062103"/>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1"/>
              <a:r>
                <a:rPr lang="en-US" altLang="zh-CN" sz="1600" b="1" dirty="0">
                  <a:latin typeface="Courier New" panose="02070309020205020404" pitchFamily="49" charset="0"/>
                  <a:ea typeface="微软雅黑" pitchFamily="34" charset="-122"/>
                  <a:cs typeface="Courier New" panose="02070309020205020404" pitchFamily="49" charset="0"/>
                </a:rPr>
                <a:t>leave note</a:t>
              </a:r>
              <a:r>
                <a:rPr lang="zh-CN" altLang="en-US" sz="1600" b="1" dirty="0">
                  <a:latin typeface="Courier New" panose="02070309020205020404" pitchFamily="49" charset="0"/>
                  <a:ea typeface="微软雅黑" pitchFamily="34" charset="-122"/>
                  <a:cs typeface="Courier New" panose="02070309020205020404" pitchFamily="49" charset="0"/>
                </a:rPr>
                <a:t>_1</a:t>
              </a:r>
              <a:r>
                <a:rPr lang="en-US" altLang="zh-CN" sz="1600" b="1" dirty="0">
                  <a:latin typeface="Courier New" panose="02070309020205020404" pitchFamily="49" charset="0"/>
                  <a:ea typeface="微软雅黑" pitchFamily="34" charset="-122"/>
                  <a:cs typeface="Courier New" panose="02070309020205020404" pitchFamily="49" charset="0"/>
                </a:rPr>
                <a:t>;</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while(</a:t>
              </a:r>
              <a:r>
                <a:rPr lang="zh-CN" altLang="en-US" sz="1600" b="1" dirty="0">
                  <a:latin typeface="Courier New" panose="02070309020205020404" pitchFamily="49" charset="0"/>
                  <a:ea typeface="微软雅黑" pitchFamily="34" charset="-122"/>
                  <a:cs typeface="Courier New" panose="02070309020205020404" pitchFamily="49" charset="0"/>
                </a:rPr>
                <a:t>n</a:t>
              </a:r>
              <a:r>
                <a:rPr lang="en-US" altLang="zh-CN" sz="1600" b="1" dirty="0" err="1">
                  <a:latin typeface="Courier New" panose="02070309020205020404" pitchFamily="49" charset="0"/>
                  <a:ea typeface="微软雅黑" pitchFamily="34" charset="-122"/>
                  <a:cs typeface="Courier New" panose="02070309020205020404" pitchFamily="49" charset="0"/>
                </a:rPr>
                <a:t>ote</a:t>
              </a:r>
              <a:r>
                <a:rPr lang="zh-CN" altLang="en-US" sz="1600" b="1" dirty="0">
                  <a:latin typeface="Courier New" panose="02070309020205020404" pitchFamily="49" charset="0"/>
                  <a:ea typeface="微软雅黑" pitchFamily="34" charset="-122"/>
                  <a:cs typeface="Courier New" panose="02070309020205020404" pitchFamily="49" charset="0"/>
                </a:rPr>
                <a:t>_2</a:t>
              </a:r>
              <a:r>
                <a:rPr lang="en-US" altLang="zh-CN" sz="1600" b="1" dirty="0">
                  <a:latin typeface="Courier New" panose="02070309020205020404" pitchFamily="49" charset="0"/>
                  <a:ea typeface="微软雅黑" pitchFamily="34" charset="-122"/>
                  <a:cs typeface="Courier New" panose="02070309020205020404" pitchFamily="49" charset="0"/>
                </a:rPr>
                <a:t>)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do nothing;</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if(no bread){</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buy bread;</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remove note</a:t>
              </a:r>
              <a:r>
                <a:rPr lang="zh-CN" altLang="en-US" sz="1600" b="1" dirty="0">
                  <a:latin typeface="Courier New" panose="02070309020205020404" pitchFamily="49" charset="0"/>
                  <a:ea typeface="微软雅黑" pitchFamily="34" charset="-122"/>
                  <a:cs typeface="Courier New" panose="02070309020205020404" pitchFamily="49" charset="0"/>
                </a:rPr>
                <a:t>_1</a:t>
              </a: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
          <p:nvSpPr>
            <p:cNvPr id="15" name="矩形 14"/>
            <p:cNvSpPr/>
            <p:nvPr/>
          </p:nvSpPr>
          <p:spPr>
            <a:xfrm>
              <a:off x="4063341" y="1589767"/>
              <a:ext cx="2151733" cy="181588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1"/>
              <a:r>
                <a:rPr lang="en-US" altLang="zh-CN" sz="1600" b="1" dirty="0">
                  <a:latin typeface="Courier New" panose="02070309020205020404" pitchFamily="49" charset="0"/>
                  <a:ea typeface="微软雅黑" pitchFamily="34" charset="-122"/>
                  <a:cs typeface="Courier New" panose="02070309020205020404" pitchFamily="49" charset="0"/>
                </a:rPr>
                <a:t>leave note</a:t>
              </a:r>
              <a:r>
                <a:rPr lang="zh-CN" altLang="en-US" sz="1600" b="1" dirty="0">
                  <a:latin typeface="Courier New" panose="02070309020205020404" pitchFamily="49" charset="0"/>
                  <a:ea typeface="微软雅黑" pitchFamily="34" charset="-122"/>
                  <a:cs typeface="Courier New" panose="02070309020205020404" pitchFamily="49" charset="0"/>
                </a:rPr>
                <a:t>_</a:t>
              </a:r>
              <a:r>
                <a:rPr lang="en-US" altLang="zh-CN" sz="1600" b="1" dirty="0">
                  <a:latin typeface="Courier New" panose="02070309020205020404" pitchFamily="49" charset="0"/>
                  <a:ea typeface="微软雅黑" pitchFamily="34" charset="-122"/>
                  <a:cs typeface="Courier New" panose="02070309020205020404" pitchFamily="49" charset="0"/>
                </a:rPr>
                <a:t>2;</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if(no </a:t>
              </a:r>
              <a:r>
                <a:rPr lang="zh-CN" altLang="en-US" sz="1600" b="1" dirty="0">
                  <a:latin typeface="Courier New" panose="02070309020205020404" pitchFamily="49" charset="0"/>
                  <a:ea typeface="微软雅黑" pitchFamily="34" charset="-122"/>
                  <a:cs typeface="Courier New" panose="02070309020205020404" pitchFamily="49" charset="0"/>
                </a:rPr>
                <a:t>n</a:t>
              </a:r>
              <a:r>
                <a:rPr lang="en-US" altLang="zh-CN" sz="1600" b="1" dirty="0" err="1">
                  <a:latin typeface="Courier New" panose="02070309020205020404" pitchFamily="49" charset="0"/>
                  <a:ea typeface="微软雅黑" pitchFamily="34" charset="-122"/>
                  <a:cs typeface="Courier New" panose="02070309020205020404" pitchFamily="49" charset="0"/>
                </a:rPr>
                <a:t>ote</a:t>
              </a:r>
              <a:r>
                <a:rPr lang="zh-CN" altLang="en-US" sz="1600" b="1" dirty="0">
                  <a:latin typeface="Courier New" panose="02070309020205020404" pitchFamily="49" charset="0"/>
                  <a:ea typeface="微软雅黑" pitchFamily="34" charset="-122"/>
                  <a:cs typeface="Courier New" panose="02070309020205020404" pitchFamily="49" charset="0"/>
                </a:rPr>
                <a:t>_</a:t>
              </a:r>
              <a:r>
                <a:rPr lang="en-US" altLang="zh-CN" sz="1600" b="1" dirty="0">
                  <a:latin typeface="Courier New" panose="02070309020205020404" pitchFamily="49" charset="0"/>
                  <a:ea typeface="微软雅黑" pitchFamily="34" charset="-122"/>
                  <a:cs typeface="Courier New" panose="02070309020205020404" pitchFamily="49" charset="0"/>
                </a:rPr>
                <a:t>1)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if(no bread){</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buy bread;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   } </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a:t>
              </a:r>
            </a:p>
            <a:p>
              <a:pPr marL="0" lvl="1"/>
              <a:r>
                <a:rPr lang="en-US" altLang="zh-CN" sz="1600" b="1" dirty="0">
                  <a:latin typeface="Courier New" panose="02070309020205020404" pitchFamily="49" charset="0"/>
                  <a:ea typeface="微软雅黑" pitchFamily="34" charset="-122"/>
                  <a:cs typeface="Courier New" panose="02070309020205020404" pitchFamily="49" charset="0"/>
                </a:rPr>
                <a:t>remove note</a:t>
              </a:r>
              <a:r>
                <a:rPr lang="zh-CN" altLang="en-US" sz="1600" b="1" dirty="0">
                  <a:latin typeface="Courier New" panose="02070309020205020404" pitchFamily="49" charset="0"/>
                  <a:ea typeface="微软雅黑" pitchFamily="34" charset="-122"/>
                  <a:cs typeface="Courier New" panose="02070309020205020404" pitchFamily="49" charset="0"/>
                </a:rPr>
                <a:t>_</a:t>
              </a:r>
              <a:r>
                <a:rPr lang="en-US" altLang="zh-CN" sz="1600" b="1" dirty="0">
                  <a:latin typeface="Courier New" panose="02070309020205020404" pitchFamily="49" charset="0"/>
                  <a:ea typeface="微软雅黑" pitchFamily="34" charset="-122"/>
                  <a:cs typeface="Courier New" panose="02070309020205020404" pitchFamily="49" charset="0"/>
                </a:rPr>
                <a:t>2;	</a:t>
              </a:r>
            </a:p>
          </p:txBody>
        </p:sp>
        <p:grpSp>
          <p:nvGrpSpPr>
            <p:cNvPr id="17" name="组合 16"/>
            <p:cNvGrpSpPr/>
            <p:nvPr/>
          </p:nvGrpSpPr>
          <p:grpSpPr>
            <a:xfrm>
              <a:off x="1373206" y="1240528"/>
              <a:ext cx="4243741" cy="428628"/>
              <a:chOff x="363522" y="1929044"/>
              <a:chExt cx="4243741" cy="428628"/>
            </a:xfrm>
          </p:grpSpPr>
          <p:sp>
            <p:nvSpPr>
              <p:cNvPr id="26" name="内容占位符 2"/>
              <p:cNvSpPr txBox="1">
                <a:spLocks/>
              </p:cNvSpPr>
              <p:nvPr/>
            </p:nvSpPr>
            <p:spPr>
              <a:xfrm>
                <a:off x="363522" y="1929044"/>
                <a:ext cx="9286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A</a:t>
                </a:r>
                <a:endParaRPr lang="zh-CN" altLang="en-US" sz="1800" dirty="0"/>
              </a:p>
            </p:txBody>
          </p:sp>
          <p:sp>
            <p:nvSpPr>
              <p:cNvPr id="30" name="内容占位符 2"/>
              <p:cNvSpPr txBox="1">
                <a:spLocks/>
              </p:cNvSpPr>
              <p:nvPr/>
            </p:nvSpPr>
            <p:spPr>
              <a:xfrm>
                <a:off x="3607131" y="1929044"/>
                <a:ext cx="10001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B</a:t>
                </a:r>
                <a:endParaRPr lang="zh-CN" altLang="en-US" sz="1800" dirty="0"/>
              </a:p>
            </p:txBody>
          </p:sp>
        </p:grpSp>
      </p:gr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方案四</a:t>
            </a:r>
            <a:endParaRPr lang="zh-CN" altLang="en-US" dirty="0">
              <a:cs typeface="+mj-cs"/>
            </a:endParaRPr>
          </a:p>
        </p:txBody>
      </p:sp>
      <p:grpSp>
        <p:nvGrpSpPr>
          <p:cNvPr id="5" name="组合 4"/>
          <p:cNvGrpSpPr/>
          <p:nvPr/>
        </p:nvGrpSpPr>
        <p:grpSpPr>
          <a:xfrm>
            <a:off x="1153884" y="1643050"/>
            <a:ext cx="3798545" cy="428628"/>
            <a:chOff x="844893" y="785800"/>
            <a:chExt cx="3798545" cy="428628"/>
          </a:xfrm>
        </p:grpSpPr>
        <p:sp>
          <p:nvSpPr>
            <p:cNvPr id="9" name="内容占位符 2"/>
            <p:cNvSpPr txBox="1">
              <a:spLocks/>
            </p:cNvSpPr>
            <p:nvPr/>
          </p:nvSpPr>
          <p:spPr>
            <a:xfrm>
              <a:off x="1142976" y="785800"/>
              <a:ext cx="350046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两个人采用不同的处理流程</a:t>
              </a:r>
            </a:p>
          </p:txBody>
        </p:sp>
        <p:sp>
          <p:nvSpPr>
            <p:cNvPr id="12" name="TextBox 11"/>
            <p:cNvSpPr txBox="1"/>
            <p:nvPr/>
          </p:nvSpPr>
          <p:spPr>
            <a:xfrm>
              <a:off x="844893" y="7858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153884" y="4527948"/>
            <a:ext cx="3298479" cy="428628"/>
            <a:chOff x="844893" y="3856502"/>
            <a:chExt cx="3298479" cy="428628"/>
          </a:xfrm>
        </p:grpSpPr>
        <p:sp>
          <p:nvSpPr>
            <p:cNvPr id="19" name="内容占位符 2"/>
            <p:cNvSpPr txBox="1">
              <a:spLocks/>
            </p:cNvSpPr>
            <p:nvPr/>
          </p:nvSpPr>
          <p:spPr>
            <a:xfrm>
              <a:off x="1142976" y="3856502"/>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现在有效吗？</a:t>
              </a:r>
            </a:p>
          </p:txBody>
        </p:sp>
        <p:sp>
          <p:nvSpPr>
            <p:cNvPr id="22" name="TextBox 21"/>
            <p:cNvSpPr txBox="1"/>
            <p:nvPr/>
          </p:nvSpPr>
          <p:spPr>
            <a:xfrm>
              <a:off x="844893" y="385650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561504" y="4834338"/>
            <a:ext cx="4962560" cy="407990"/>
            <a:chOff x="1252514" y="4162892"/>
            <a:chExt cx="4962560" cy="407990"/>
          </a:xfrm>
        </p:grpSpPr>
        <p:pic>
          <p:nvPicPr>
            <p:cNvPr id="27" name="图片 26" descr="小点1.png"/>
            <p:cNvPicPr>
              <a:picLocks noChangeAspect="1"/>
            </p:cNvPicPr>
            <p:nvPr/>
          </p:nvPicPr>
          <p:blipFill>
            <a:blip r:embed="rId2" cstate="print"/>
            <a:stretch>
              <a:fillRect/>
            </a:stretch>
          </p:blipFill>
          <p:spPr>
            <a:xfrm>
              <a:off x="1252514" y="4267668"/>
              <a:ext cx="151066" cy="148997"/>
            </a:xfrm>
            <a:prstGeom prst="rect">
              <a:avLst/>
            </a:prstGeom>
            <a:effectLst/>
          </p:spPr>
        </p:pic>
        <p:sp>
          <p:nvSpPr>
            <p:cNvPr id="28" name="内容占位符 2"/>
            <p:cNvSpPr txBox="1">
              <a:spLocks/>
            </p:cNvSpPr>
            <p:nvPr/>
          </p:nvSpPr>
          <p:spPr>
            <a:xfrm>
              <a:off x="1385078" y="4162892"/>
              <a:ext cx="482999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枚举所有可能后，可以确认它是有效的</a:t>
              </a:r>
            </a:p>
          </p:txBody>
        </p:sp>
      </p:grpSp>
      <p:grpSp>
        <p:nvGrpSpPr>
          <p:cNvPr id="4" name="组合 3"/>
          <p:cNvGrpSpPr/>
          <p:nvPr/>
        </p:nvGrpSpPr>
        <p:grpSpPr>
          <a:xfrm>
            <a:off x="1153884" y="5232620"/>
            <a:ext cx="3298479" cy="428628"/>
            <a:chOff x="844893" y="4500558"/>
            <a:chExt cx="3298479" cy="428628"/>
          </a:xfrm>
        </p:grpSpPr>
        <p:sp>
          <p:nvSpPr>
            <p:cNvPr id="18" name="内容占位符 2"/>
            <p:cNvSpPr txBox="1">
              <a:spLocks/>
            </p:cNvSpPr>
            <p:nvPr/>
          </p:nvSpPr>
          <p:spPr>
            <a:xfrm>
              <a:off x="1142976" y="4500558"/>
              <a:ext cx="30003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这种解决方案你满足吗？</a:t>
              </a:r>
            </a:p>
          </p:txBody>
        </p:sp>
        <p:sp>
          <p:nvSpPr>
            <p:cNvPr id="20" name="TextBox 19"/>
            <p:cNvSpPr txBox="1"/>
            <p:nvPr/>
          </p:nvSpPr>
          <p:spPr>
            <a:xfrm>
              <a:off x="844893" y="45005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173072" y="2554424"/>
            <a:ext cx="3198712" cy="1169551"/>
            <a:chOff x="879245" y="1644570"/>
            <a:chExt cx="3198712" cy="1169551"/>
          </a:xfrm>
        </p:grpSpPr>
        <p:sp>
          <p:nvSpPr>
            <p:cNvPr id="21" name="矩形 20"/>
            <p:cNvSpPr/>
            <p:nvPr/>
          </p:nvSpPr>
          <p:spPr>
            <a:xfrm>
              <a:off x="879245" y="1720281"/>
              <a:ext cx="2027664" cy="728039"/>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2863511" y="1644570"/>
              <a:ext cx="1214446" cy="1169551"/>
            </a:xfrm>
            <a:prstGeom prst="rect">
              <a:avLst/>
            </a:prstGeom>
            <a:noFill/>
            <a:ln>
              <a:noFill/>
            </a:ln>
          </p:spPr>
          <p:txBody>
            <a:bodyPr wrap="square" rtlCol="0">
              <a:spAutoFit/>
            </a:bodyPr>
            <a:lstStyle/>
            <a:p>
              <a:r>
                <a:rPr lang="zh-CN" altLang="en-US" sz="1400" b="1" dirty="0">
                  <a:solidFill>
                    <a:srgbClr val="C00000"/>
                  </a:solidFill>
                  <a:latin typeface="+mn-ea"/>
                </a:rPr>
                <a:t>如果没有便签</a:t>
              </a:r>
              <a:r>
                <a:rPr lang="en-US" altLang="zh-CN" sz="1400" b="1" dirty="0">
                  <a:solidFill>
                    <a:srgbClr val="C00000"/>
                  </a:solidFill>
                  <a:latin typeface="+mn-ea"/>
                </a:rPr>
                <a:t>2,</a:t>
              </a:r>
              <a:r>
                <a:rPr lang="zh-CN" altLang="en-US" sz="1400" b="1" dirty="0">
                  <a:solidFill>
                    <a:srgbClr val="C00000"/>
                  </a:solidFill>
                  <a:latin typeface="+mn-ea"/>
                </a:rPr>
                <a:t>那么</a:t>
              </a:r>
              <a:r>
                <a:rPr lang="en-US" altLang="zh-CN" sz="1400" b="1" dirty="0">
                  <a:solidFill>
                    <a:srgbClr val="C00000"/>
                  </a:solidFill>
                  <a:latin typeface="+mn-ea"/>
                </a:rPr>
                <a:t>A</a:t>
              </a:r>
              <a:r>
                <a:rPr lang="zh-CN" altLang="en-US" sz="1400" b="1" dirty="0">
                  <a:solidFill>
                    <a:srgbClr val="C00000"/>
                  </a:solidFill>
                  <a:latin typeface="+mn-ea"/>
                </a:rPr>
                <a:t>可以去买面包，否则等待</a:t>
              </a:r>
              <a:r>
                <a:rPr lang="en-US" altLang="zh-CN" sz="1400" b="1" dirty="0">
                  <a:solidFill>
                    <a:srgbClr val="C00000"/>
                  </a:solidFill>
                  <a:latin typeface="+mn-ea"/>
                </a:rPr>
                <a:t>B</a:t>
              </a:r>
              <a:r>
                <a:rPr lang="zh-CN" altLang="en-US" sz="1400" b="1" dirty="0">
                  <a:solidFill>
                    <a:srgbClr val="C00000"/>
                  </a:solidFill>
                  <a:latin typeface="+mn-ea"/>
                </a:rPr>
                <a:t>离开</a:t>
              </a:r>
            </a:p>
          </p:txBody>
        </p:sp>
      </p:grpSp>
      <p:grpSp>
        <p:nvGrpSpPr>
          <p:cNvPr id="10" name="组合 9"/>
          <p:cNvGrpSpPr/>
          <p:nvPr/>
        </p:nvGrpSpPr>
        <p:grpSpPr>
          <a:xfrm>
            <a:off x="4423368" y="2544692"/>
            <a:ext cx="3244976" cy="1384995"/>
            <a:chOff x="4092571" y="1633247"/>
            <a:chExt cx="3244976" cy="1384995"/>
          </a:xfrm>
        </p:grpSpPr>
        <p:sp>
          <p:nvSpPr>
            <p:cNvPr id="24" name="矩形 23"/>
            <p:cNvSpPr/>
            <p:nvPr/>
          </p:nvSpPr>
          <p:spPr>
            <a:xfrm>
              <a:off x="4092571" y="1714494"/>
              <a:ext cx="1969651" cy="252000"/>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TextBox 24"/>
            <p:cNvSpPr txBox="1"/>
            <p:nvPr/>
          </p:nvSpPr>
          <p:spPr>
            <a:xfrm>
              <a:off x="6123101" y="1633247"/>
              <a:ext cx="1214446" cy="1384995"/>
            </a:xfrm>
            <a:prstGeom prst="rect">
              <a:avLst/>
            </a:prstGeom>
            <a:noFill/>
          </p:spPr>
          <p:txBody>
            <a:bodyPr wrap="square" rtlCol="0">
              <a:spAutoFit/>
            </a:bodyPr>
            <a:lstStyle/>
            <a:p>
              <a:r>
                <a:rPr lang="zh-CN" altLang="en-US" sz="1400" b="1" dirty="0">
                  <a:solidFill>
                    <a:srgbClr val="C00000"/>
                  </a:solidFill>
                  <a:latin typeface="+mn-ea"/>
                </a:rPr>
                <a:t>如果没有便签</a:t>
              </a:r>
              <a:r>
                <a:rPr lang="en-US" altLang="zh-CN" sz="1400" b="1" dirty="0">
                  <a:solidFill>
                    <a:srgbClr val="C00000"/>
                  </a:solidFill>
                  <a:latin typeface="+mn-ea"/>
                </a:rPr>
                <a:t>1,</a:t>
              </a:r>
              <a:r>
                <a:rPr lang="zh-CN" altLang="en-US" sz="1400" b="1" dirty="0">
                  <a:solidFill>
                    <a:srgbClr val="C00000"/>
                  </a:solidFill>
                  <a:latin typeface="+mn-ea"/>
                </a:rPr>
                <a:t>那么</a:t>
              </a:r>
              <a:r>
                <a:rPr lang="en-US" altLang="zh-CN" sz="1400" b="1" dirty="0">
                  <a:solidFill>
                    <a:srgbClr val="C00000"/>
                  </a:solidFill>
                  <a:latin typeface="+mn-ea"/>
                </a:rPr>
                <a:t>B</a:t>
              </a:r>
              <a:r>
                <a:rPr lang="zh-CN" altLang="en-US" sz="1400" b="1" dirty="0">
                  <a:solidFill>
                    <a:srgbClr val="C00000"/>
                  </a:solidFill>
                  <a:latin typeface="+mn-ea"/>
                </a:rPr>
                <a:t>可以去买面包，否则</a:t>
              </a:r>
              <a:r>
                <a:rPr lang="en-US" altLang="zh-CN" sz="1400" b="1" dirty="0">
                  <a:solidFill>
                    <a:srgbClr val="C00000"/>
                  </a:solidFill>
                  <a:latin typeface="+mn-ea"/>
                </a:rPr>
                <a:t>B</a:t>
              </a:r>
              <a:r>
                <a:rPr lang="zh-CN" altLang="en-US" sz="1400" b="1" dirty="0">
                  <a:solidFill>
                    <a:srgbClr val="C00000"/>
                  </a:solidFill>
                  <a:latin typeface="+mn-ea"/>
                </a:rPr>
                <a:t>离开并且再试一次</a:t>
              </a:r>
            </a:p>
          </p:txBody>
        </p:sp>
      </p:grpSp>
    </p:spTree>
    <p:extLst>
      <p:ext uri="{BB962C8B-B14F-4D97-AF65-F5344CB8AC3E}">
        <p14:creationId xmlns:p14="http://schemas.microsoft.com/office/powerpoint/2010/main" val="193253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方案四分析</a:t>
            </a:r>
            <a:endParaRPr lang="zh-CN" altLang="en-US" dirty="0">
              <a:cs typeface="+mj-cs"/>
            </a:endParaRPr>
          </a:p>
        </p:txBody>
      </p:sp>
      <p:grpSp>
        <p:nvGrpSpPr>
          <p:cNvPr id="2" name="组合 1"/>
          <p:cNvGrpSpPr/>
          <p:nvPr/>
        </p:nvGrpSpPr>
        <p:grpSpPr>
          <a:xfrm>
            <a:off x="844894" y="1857364"/>
            <a:ext cx="6155999" cy="785818"/>
            <a:chOff x="844893" y="1000114"/>
            <a:chExt cx="6155999" cy="785818"/>
          </a:xfrm>
        </p:grpSpPr>
        <p:sp>
          <p:nvSpPr>
            <p:cNvPr id="9" name="内容占位符 2"/>
            <p:cNvSpPr txBox="1">
              <a:spLocks/>
            </p:cNvSpPr>
            <p:nvPr/>
          </p:nvSpPr>
          <p:spPr>
            <a:xfrm>
              <a:off x="1142976" y="1000114"/>
              <a:ext cx="25003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它有效，但太复杂</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3" name="图片 22" descr="小点1.png"/>
            <p:cNvPicPr>
              <a:picLocks noChangeAspect="1"/>
            </p:cNvPicPr>
            <p:nvPr/>
          </p:nvPicPr>
          <p:blipFill>
            <a:blip r:embed="rId2" cstate="print"/>
            <a:stretch>
              <a:fillRect/>
            </a:stretch>
          </p:blipFill>
          <p:spPr>
            <a:xfrm>
              <a:off x="1252514" y="1411280"/>
              <a:ext cx="151066" cy="148997"/>
            </a:xfrm>
            <a:prstGeom prst="rect">
              <a:avLst/>
            </a:prstGeom>
            <a:effectLst/>
          </p:spPr>
        </p:pic>
        <p:sp>
          <p:nvSpPr>
            <p:cNvPr id="24" name="内容占位符 2"/>
            <p:cNvSpPr txBox="1">
              <a:spLocks/>
            </p:cNvSpPr>
            <p:nvPr/>
          </p:nvSpPr>
          <p:spPr>
            <a:xfrm>
              <a:off x="1385078" y="1306504"/>
              <a:ext cx="5615814" cy="4794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很难验证它的有效性</a:t>
              </a:r>
            </a:p>
          </p:txBody>
        </p:sp>
      </p:grpSp>
      <p:grpSp>
        <p:nvGrpSpPr>
          <p:cNvPr id="3" name="组合 2"/>
          <p:cNvGrpSpPr/>
          <p:nvPr/>
        </p:nvGrpSpPr>
        <p:grpSpPr>
          <a:xfrm>
            <a:off x="844894" y="2580864"/>
            <a:ext cx="4155735" cy="1000132"/>
            <a:chOff x="844893" y="1643056"/>
            <a:chExt cx="4155735" cy="1000132"/>
          </a:xfrm>
        </p:grpSpPr>
        <p:sp>
          <p:nvSpPr>
            <p:cNvPr id="19" name="内容占位符 2"/>
            <p:cNvSpPr txBox="1">
              <a:spLocks/>
            </p:cNvSpPr>
            <p:nvPr/>
          </p:nvSpPr>
          <p:spPr>
            <a:xfrm>
              <a:off x="1142976" y="1643056"/>
              <a:ext cx="22860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en-US" altLang="zh-CN"/>
                <a:t>A</a:t>
              </a:r>
              <a:r>
                <a:rPr lang="zh-CN" altLang="en-US"/>
                <a:t>和</a:t>
              </a:r>
              <a:r>
                <a:rPr lang="en-US" altLang="zh-CN"/>
                <a:t>B</a:t>
              </a:r>
              <a:r>
                <a:rPr lang="zh-CN" altLang="en-US"/>
                <a:t>的代码不同</a:t>
              </a:r>
            </a:p>
          </p:txBody>
        </p:sp>
        <p:sp>
          <p:nvSpPr>
            <p:cNvPr id="22" name="TextBox 21"/>
            <p:cNvSpPr txBox="1"/>
            <p:nvPr/>
          </p:nvSpPr>
          <p:spPr>
            <a:xfrm>
              <a:off x="844893" y="164305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7" name="图片 26" descr="小点1.png"/>
            <p:cNvPicPr>
              <a:picLocks noChangeAspect="1"/>
            </p:cNvPicPr>
            <p:nvPr/>
          </p:nvPicPr>
          <p:blipFill>
            <a:blip r:embed="rId2" cstate="print"/>
            <a:stretch>
              <a:fillRect/>
            </a:stretch>
          </p:blipFill>
          <p:spPr>
            <a:xfrm>
              <a:off x="1252514" y="2054222"/>
              <a:ext cx="151066" cy="148997"/>
            </a:xfrm>
            <a:prstGeom prst="rect">
              <a:avLst/>
            </a:prstGeom>
            <a:effectLst/>
          </p:spPr>
        </p:pic>
        <p:sp>
          <p:nvSpPr>
            <p:cNvPr id="28" name="内容占位符 2"/>
            <p:cNvSpPr txBox="1">
              <a:spLocks/>
            </p:cNvSpPr>
            <p:nvPr/>
          </p:nvSpPr>
          <p:spPr>
            <a:xfrm>
              <a:off x="1385078" y="1949446"/>
              <a:ext cx="3615550"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每个进程的代码也会略有不同</a:t>
              </a:r>
            </a:p>
          </p:txBody>
        </p:sp>
        <p:pic>
          <p:nvPicPr>
            <p:cNvPr id="30" name="图片 29" descr="小点1.png"/>
            <p:cNvPicPr>
              <a:picLocks noChangeAspect="1"/>
            </p:cNvPicPr>
            <p:nvPr/>
          </p:nvPicPr>
          <p:blipFill>
            <a:blip r:embed="rId2" cstate="print"/>
            <a:stretch>
              <a:fillRect/>
            </a:stretch>
          </p:blipFill>
          <p:spPr>
            <a:xfrm>
              <a:off x="1252514" y="2339974"/>
              <a:ext cx="151066" cy="148997"/>
            </a:xfrm>
            <a:prstGeom prst="rect">
              <a:avLst/>
            </a:prstGeom>
            <a:effectLst/>
          </p:spPr>
        </p:pic>
        <p:sp>
          <p:nvSpPr>
            <p:cNvPr id="33" name="内容占位符 2"/>
            <p:cNvSpPr txBox="1">
              <a:spLocks/>
            </p:cNvSpPr>
            <p:nvPr/>
          </p:nvSpPr>
          <p:spPr>
            <a:xfrm>
              <a:off x="1385078" y="2235198"/>
              <a:ext cx="3114914"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如果进程更多，怎么办？</a:t>
              </a:r>
            </a:p>
          </p:txBody>
        </p:sp>
      </p:grpSp>
      <p:grpSp>
        <p:nvGrpSpPr>
          <p:cNvPr id="4" name="组合 3"/>
          <p:cNvGrpSpPr/>
          <p:nvPr/>
        </p:nvGrpSpPr>
        <p:grpSpPr>
          <a:xfrm>
            <a:off x="844894" y="3573016"/>
            <a:ext cx="4084297" cy="785818"/>
            <a:chOff x="844893" y="2551112"/>
            <a:chExt cx="4084297" cy="785818"/>
          </a:xfrm>
        </p:grpSpPr>
        <p:sp>
          <p:nvSpPr>
            <p:cNvPr id="15" name="内容占位符 2"/>
            <p:cNvSpPr txBox="1">
              <a:spLocks/>
            </p:cNvSpPr>
            <p:nvPr/>
          </p:nvSpPr>
          <p:spPr>
            <a:xfrm>
              <a:off x="1142976" y="2551112"/>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solidFill>
                    <a:srgbClr val="C00000"/>
                  </a:solidFill>
                </a:rPr>
                <a:t>当</a:t>
              </a:r>
              <a:r>
                <a:rPr lang="en-US" altLang="zh-CN">
                  <a:solidFill>
                    <a:srgbClr val="C00000"/>
                  </a:solidFill>
                </a:rPr>
                <a:t>A</a:t>
              </a:r>
              <a:r>
                <a:rPr lang="zh-CN" altLang="en-US">
                  <a:solidFill>
                    <a:srgbClr val="C00000"/>
                  </a:solidFill>
                </a:rPr>
                <a:t>在等待时，它不能做其他事</a:t>
              </a:r>
            </a:p>
          </p:txBody>
        </p:sp>
        <p:sp>
          <p:nvSpPr>
            <p:cNvPr id="16" name="TextBox 15"/>
            <p:cNvSpPr txBox="1"/>
            <p:nvPr/>
          </p:nvSpPr>
          <p:spPr>
            <a:xfrm>
              <a:off x="844893" y="25511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7" name="图片 16" descr="小点1.png"/>
            <p:cNvPicPr>
              <a:picLocks noChangeAspect="1"/>
            </p:cNvPicPr>
            <p:nvPr/>
          </p:nvPicPr>
          <p:blipFill>
            <a:blip r:embed="rId2" cstate="print"/>
            <a:stretch>
              <a:fillRect/>
            </a:stretch>
          </p:blipFill>
          <p:spPr>
            <a:xfrm>
              <a:off x="1252514" y="2962278"/>
              <a:ext cx="151066" cy="148997"/>
            </a:xfrm>
            <a:prstGeom prst="rect">
              <a:avLst/>
            </a:prstGeom>
            <a:effectLst/>
          </p:spPr>
        </p:pic>
        <p:sp>
          <p:nvSpPr>
            <p:cNvPr id="18" name="内容占位符 2"/>
            <p:cNvSpPr txBox="1">
              <a:spLocks/>
            </p:cNvSpPr>
            <p:nvPr/>
          </p:nvSpPr>
          <p:spPr>
            <a:xfrm>
              <a:off x="1385077" y="2857502"/>
              <a:ext cx="3402945" cy="4794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忙等待（</a:t>
              </a:r>
              <a:r>
                <a:rPr lang="en-US" altLang="zh-CN" dirty="0"/>
                <a:t>busy-waiting</a:t>
              </a:r>
              <a:r>
                <a:rPr lang="zh-CN" altLang="en-US" dirty="0"/>
                <a:t>）</a:t>
              </a:r>
            </a:p>
          </p:txBody>
        </p:sp>
      </p:grpSp>
      <p:grpSp>
        <p:nvGrpSpPr>
          <p:cNvPr id="5" name="组合 4"/>
          <p:cNvGrpSpPr/>
          <p:nvPr/>
        </p:nvGrpSpPr>
        <p:grpSpPr>
          <a:xfrm>
            <a:off x="844894" y="4296516"/>
            <a:ext cx="2798413" cy="428628"/>
            <a:chOff x="844893" y="3214692"/>
            <a:chExt cx="2441223" cy="428628"/>
          </a:xfrm>
        </p:grpSpPr>
        <p:sp>
          <p:nvSpPr>
            <p:cNvPr id="20" name="内容占位符 2"/>
            <p:cNvSpPr txBox="1">
              <a:spLocks/>
            </p:cNvSpPr>
            <p:nvPr/>
          </p:nvSpPr>
          <p:spPr>
            <a:xfrm>
              <a:off x="1142976" y="3214692"/>
              <a:ext cx="214314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有更好的方法吗？</a:t>
              </a:r>
            </a:p>
          </p:txBody>
        </p:sp>
        <p:sp>
          <p:nvSpPr>
            <p:cNvPr id="21" name="TextBox 20"/>
            <p:cNvSpPr txBox="1"/>
            <p:nvPr/>
          </p:nvSpPr>
          <p:spPr>
            <a:xfrm>
              <a:off x="844893" y="321469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7168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23C067D-D946-7C1D-3451-5F1CC21D0613}"/>
              </a:ext>
            </a:extLst>
          </p:cNvPr>
          <p:cNvSpPr>
            <a:spLocks noGrp="1"/>
          </p:cNvSpPr>
          <p:nvPr>
            <p:ph type="title"/>
          </p:nvPr>
        </p:nvSpPr>
        <p:spPr/>
        <p:txBody>
          <a:bodyPr/>
          <a:lstStyle/>
          <a:p>
            <a:r>
              <a:rPr lang="zh-CN" altLang="en-US" dirty="0"/>
              <a:t>地址空间管理的若干问题</a:t>
            </a:r>
          </a:p>
        </p:txBody>
      </p:sp>
      <p:sp>
        <p:nvSpPr>
          <p:cNvPr id="6" name="内容占位符 5">
            <a:extLst>
              <a:ext uri="{FF2B5EF4-FFF2-40B4-BE49-F238E27FC236}">
                <a16:creationId xmlns:a16="http://schemas.microsoft.com/office/drawing/2014/main" id="{EE52B0C0-DC1D-B9E6-5664-81E199C0049C}"/>
              </a:ext>
            </a:extLst>
          </p:cNvPr>
          <p:cNvSpPr>
            <a:spLocks noGrp="1"/>
          </p:cNvSpPr>
          <p:nvPr>
            <p:ph idx="1"/>
          </p:nvPr>
        </p:nvSpPr>
        <p:spPr>
          <a:xfrm>
            <a:off x="971550" y="1371600"/>
            <a:ext cx="8064500" cy="5374800"/>
          </a:xfrm>
        </p:spPr>
        <p:txBody>
          <a:bodyPr>
            <a:normAutofit fontScale="70000" lnSpcReduction="20000"/>
          </a:bodyPr>
          <a:lstStyle/>
          <a:p>
            <a:r>
              <a:rPr lang="zh-CN" altLang="en-US" dirty="0"/>
              <a:t>多个进程的地址空间是隔离的</a:t>
            </a:r>
            <a:endParaRPr lang="en-US" altLang="zh-CN" dirty="0"/>
          </a:p>
          <a:p>
            <a:pPr lvl="1"/>
            <a:r>
              <a:rPr lang="zh-CN" altLang="en-US" dirty="0"/>
              <a:t>每个进程一个页表，页表中的内容一般是不交叠的</a:t>
            </a:r>
            <a:endParaRPr lang="en-US" altLang="zh-CN" dirty="0"/>
          </a:p>
          <a:p>
            <a:r>
              <a:rPr lang="zh-CN" altLang="en-US" dirty="0"/>
              <a:t>在进程的内部，地址空间也被分成隔离的两部分（用户和内核）</a:t>
            </a:r>
            <a:endParaRPr lang="en-US" altLang="zh-CN" dirty="0"/>
          </a:p>
          <a:p>
            <a:pPr lvl="1"/>
            <a:r>
              <a:rPr lang="zh-CN" altLang="en-US" dirty="0"/>
              <a:t>使用硬件（页表）的标记位区分所需权限，使用</a:t>
            </a:r>
            <a:r>
              <a:rPr lang="en-US" altLang="zh-CN" dirty="0"/>
              <a:t>CPU</a:t>
            </a:r>
            <a:r>
              <a:rPr lang="zh-CN" altLang="en-US" dirty="0"/>
              <a:t>的状态位标识当前权限</a:t>
            </a:r>
            <a:endParaRPr lang="en-US" altLang="zh-CN" dirty="0"/>
          </a:p>
          <a:p>
            <a:r>
              <a:rPr lang="zh-CN" altLang="en-US" dirty="0"/>
              <a:t>硬件预留了“门”</a:t>
            </a:r>
            <a:r>
              <a:rPr lang="en-US" altLang="zh-CN" dirty="0"/>
              <a:t>(</a:t>
            </a:r>
            <a:r>
              <a:rPr lang="zh-CN" altLang="en-US" dirty="0"/>
              <a:t>陷阱</a:t>
            </a:r>
            <a:r>
              <a:rPr lang="en-US" altLang="zh-CN" dirty="0"/>
              <a:t>)</a:t>
            </a:r>
            <a:r>
              <a:rPr lang="zh-CN" altLang="en-US" dirty="0"/>
              <a:t>等机制可以实现权限提升的同时，跳转到预定的指令位置（用于实现中断、异常和系统调用）</a:t>
            </a:r>
            <a:endParaRPr lang="en-US" altLang="zh-CN" dirty="0"/>
          </a:p>
          <a:p>
            <a:r>
              <a:rPr lang="zh-CN" altLang="en-US" dirty="0"/>
              <a:t>因为“图省事”，多个进程的内核空间是共享的</a:t>
            </a:r>
            <a:endParaRPr lang="en-US" altLang="zh-CN" dirty="0"/>
          </a:p>
          <a:p>
            <a:r>
              <a:rPr lang="zh-CN" altLang="en-US" dirty="0"/>
              <a:t>共享的内核空间为进程间通信提供了便利（管道、消息队列等）</a:t>
            </a:r>
            <a:endParaRPr lang="en-US" altLang="zh-CN" dirty="0"/>
          </a:p>
          <a:p>
            <a:r>
              <a:rPr lang="zh-CN" altLang="en-US" dirty="0"/>
              <a:t>为了避免额外的信息复制，开发人员设置了共享内存作为一种高效的通信机制</a:t>
            </a:r>
            <a:endParaRPr lang="en-US" altLang="zh-CN" dirty="0"/>
          </a:p>
          <a:p>
            <a:r>
              <a:rPr lang="zh-CN" altLang="en-US" dirty="0"/>
              <a:t>共享内存的需求不断扩大，在应用的驱动下，出现了线程的概念（一个程序中若干个交替运行又相对独立的代码）</a:t>
            </a:r>
            <a:endParaRPr lang="en-US" altLang="zh-CN" dirty="0"/>
          </a:p>
          <a:p>
            <a:r>
              <a:rPr lang="zh-CN" altLang="en-US" dirty="0"/>
              <a:t>线程分成两部分，用户指定的程序和保存执行状态的一套数据结构（包括上下文、栈、线程状态等）</a:t>
            </a:r>
            <a:endParaRPr lang="en-US" altLang="zh-CN" dirty="0"/>
          </a:p>
          <a:p>
            <a:pPr lvl="1"/>
            <a:r>
              <a:rPr lang="zh-CN" altLang="en-US" dirty="0"/>
              <a:t>这个数据结构可以在用户态，也可以在内核态，形成不同的技术方案</a:t>
            </a:r>
            <a:endParaRPr lang="en-US" altLang="zh-CN" dirty="0"/>
          </a:p>
          <a:p>
            <a:pPr lvl="1"/>
            <a:r>
              <a:rPr lang="zh-CN" altLang="en-US" dirty="0"/>
              <a:t>软件工程的发展规律决定了应用驱动系统软件的发展</a:t>
            </a:r>
            <a:endParaRPr lang="en-US" altLang="zh-CN" dirty="0"/>
          </a:p>
          <a:p>
            <a:pPr lvl="1"/>
            <a:r>
              <a:rPr lang="zh-CN" altLang="en-US" dirty="0"/>
              <a:t>用户态线程和内核态线程各有优缺，并不是</a:t>
            </a:r>
            <a:r>
              <a:rPr lang="en-US" altLang="zh-CN" dirty="0"/>
              <a:t>OS</a:t>
            </a:r>
            <a:r>
              <a:rPr lang="zh-CN" altLang="en-US" dirty="0"/>
              <a:t>支持的就一定是好的</a:t>
            </a:r>
            <a:endParaRPr lang="en-US" altLang="zh-CN" dirty="0"/>
          </a:p>
          <a:p>
            <a:r>
              <a:rPr lang="zh-CN" altLang="en-US" dirty="0"/>
              <a:t>线程共同访问同一片内存区域，且没有办法感知调度，因此出现了很多问题</a:t>
            </a:r>
          </a:p>
        </p:txBody>
      </p:sp>
      <p:sp>
        <p:nvSpPr>
          <p:cNvPr id="2" name="日期占位符 1">
            <a:extLst>
              <a:ext uri="{FF2B5EF4-FFF2-40B4-BE49-F238E27FC236}">
                <a16:creationId xmlns:a16="http://schemas.microsoft.com/office/drawing/2014/main" id="{94F17FE5-883D-4AAC-E188-981D1D78CD27}"/>
              </a:ext>
            </a:extLst>
          </p:cNvPr>
          <p:cNvSpPr>
            <a:spLocks noGrp="1"/>
          </p:cNvSpPr>
          <p:nvPr>
            <p:ph type="dt" sz="half" idx="10"/>
          </p:nvPr>
        </p:nvSpPr>
        <p:spPr/>
        <p:txBody>
          <a:bodyPr/>
          <a:lstStyle/>
          <a:p>
            <a:pPr>
              <a:defRPr/>
            </a:pPr>
            <a:r>
              <a:rPr lang="en-US" altLang="zh-CN"/>
              <a:t>Operating System</a:t>
            </a:r>
            <a:endParaRPr lang="en-US" altLang="ko-KR"/>
          </a:p>
        </p:txBody>
      </p:sp>
      <p:sp>
        <p:nvSpPr>
          <p:cNvPr id="3" name="页脚占位符 2">
            <a:extLst>
              <a:ext uri="{FF2B5EF4-FFF2-40B4-BE49-F238E27FC236}">
                <a16:creationId xmlns:a16="http://schemas.microsoft.com/office/drawing/2014/main" id="{A7FDD696-FF6B-09A3-60EB-B8549760A174}"/>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a:extLst>
              <a:ext uri="{FF2B5EF4-FFF2-40B4-BE49-F238E27FC236}">
                <a16:creationId xmlns:a16="http://schemas.microsoft.com/office/drawing/2014/main" id="{D2400D8D-1F03-D21B-0076-D1BC66C1F75C}"/>
              </a:ext>
            </a:extLst>
          </p:cNvPr>
          <p:cNvSpPr>
            <a:spLocks noGrp="1"/>
          </p:cNvSpPr>
          <p:nvPr>
            <p:ph type="sldNum" sz="quarter" idx="12"/>
          </p:nvPr>
        </p:nvSpPr>
        <p:spPr/>
        <p:txBody>
          <a:bodyPr/>
          <a:lstStyle/>
          <a:p>
            <a:pPr>
              <a:defRPr/>
            </a:pPr>
            <a:fld id="{7FB35390-FBD5-4AD1-9630-7751BB08F3CC}" type="slidenum">
              <a:rPr lang="en-US" altLang="ko-KR" smtClean="0"/>
              <a:pPr>
                <a:defRPr/>
              </a:pPr>
              <a:t>14</a:t>
            </a:fld>
            <a:endParaRPr lang="en-US" altLang="ko-KR"/>
          </a:p>
        </p:txBody>
      </p:sp>
    </p:spTree>
    <p:extLst>
      <p:ext uri="{BB962C8B-B14F-4D97-AF65-F5344CB8AC3E}">
        <p14:creationId xmlns:p14="http://schemas.microsoft.com/office/powerpoint/2010/main" val="3587815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en-US" altLang="zh-CN">
                <a:ea typeface="宋体" panose="02010600030101010101" pitchFamily="2" charset="-122"/>
              </a:rPr>
              <a:t>Concept about mutual exclusion</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a:bodyPr>
          <a:lstStyle/>
          <a:p>
            <a:pPr>
              <a:lnSpc>
                <a:spcPct val="110000"/>
              </a:lnSpc>
              <a:defRPr/>
            </a:pPr>
            <a:r>
              <a:rPr lang="en-US" altLang="zh-CN" dirty="0">
                <a:ea typeface="宋体" pitchFamily="2" charset="-122"/>
              </a:rPr>
              <a:t>Race condition</a:t>
            </a:r>
          </a:p>
          <a:p>
            <a:pPr lvl="1">
              <a:lnSpc>
                <a:spcPct val="110000"/>
              </a:lnSpc>
              <a:defRPr/>
            </a:pPr>
            <a:r>
              <a:rPr lang="en-US" altLang="zh-CN" dirty="0">
                <a:ea typeface="宋体" pitchFamily="2" charset="-122"/>
              </a:rPr>
              <a:t>More than one processes are compete for some exclusive resource, other processes shouldn’t access the resource when a process is occupying the resource</a:t>
            </a:r>
          </a:p>
          <a:p>
            <a:pPr lvl="1">
              <a:lnSpc>
                <a:spcPct val="110000"/>
              </a:lnSpc>
              <a:defRPr/>
            </a:pPr>
            <a:r>
              <a:rPr lang="zh-CN" altLang="en-US" dirty="0">
                <a:ea typeface="宋体" pitchFamily="2" charset="-122"/>
              </a:rPr>
              <a:t>在单处理器的情况下，竞争是由一片连续的代码访问某个共享资源造成的。本该连续执行的代码，由于调度变得零碎而导致出错</a:t>
            </a:r>
            <a:endParaRPr lang="en-US" altLang="zh-CN" dirty="0">
              <a:ea typeface="宋体" pitchFamily="2" charset="-122"/>
            </a:endParaRPr>
          </a:p>
          <a:p>
            <a:pPr lvl="1">
              <a:lnSpc>
                <a:spcPct val="110000"/>
              </a:lnSpc>
              <a:defRPr/>
            </a:pPr>
            <a:r>
              <a:rPr lang="zh-CN" altLang="en-US" dirty="0">
                <a:ea typeface="宋体" pitchFamily="2" charset="-122"/>
              </a:rPr>
              <a:t>多处理器的情况下，因为有两个进程（线程）在并行执行，问题会更加严重（</a:t>
            </a:r>
            <a:r>
              <a:rPr lang="zh-CN" altLang="en-US" dirty="0">
                <a:solidFill>
                  <a:schemeClr val="tx2">
                    <a:lumMod val="60000"/>
                    <a:lumOff val="40000"/>
                  </a:schemeClr>
                </a:solidFill>
                <a:ea typeface="宋体" pitchFamily="2" charset="-122"/>
              </a:rPr>
              <a:t>本课程暂不考虑这种复杂的情况</a:t>
            </a:r>
            <a:r>
              <a:rPr lang="zh-CN" altLang="en-US" dirty="0">
                <a:ea typeface="宋体" pitchFamily="2" charset="-122"/>
              </a:rPr>
              <a:t>）</a:t>
            </a:r>
            <a:endParaRPr lang="en-US" altLang="zh-CN"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321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1EF8B03-4893-4F61-844D-3B11D9186F91}" type="slidenum">
              <a:rPr lang="en-US" altLang="ko-KR" sz="1200" smtClean="0">
                <a:solidFill>
                  <a:schemeClr val="bg1"/>
                </a:solidFill>
              </a:rPr>
              <a:pPr>
                <a:spcBef>
                  <a:spcPct val="0"/>
                </a:spcBef>
                <a:buClrTx/>
                <a:buSzTx/>
                <a:buFontTx/>
                <a:buNone/>
              </a:pPr>
              <a:t>15</a:t>
            </a:fld>
            <a:endParaRPr lang="en-US" altLang="ko-KR" sz="1200">
              <a:solidFill>
                <a:schemeClr val="bg1"/>
              </a:solidFill>
            </a:endParaRPr>
          </a:p>
        </p:txBody>
      </p:sp>
    </p:spTree>
    <p:extLst>
      <p:ext uri="{BB962C8B-B14F-4D97-AF65-F5344CB8AC3E}">
        <p14:creationId xmlns:p14="http://schemas.microsoft.com/office/powerpoint/2010/main" val="102963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683568" y="1052736"/>
            <a:ext cx="7772400" cy="628650"/>
          </a:xfrm>
        </p:spPr>
        <p:txBody>
          <a:bodyPr/>
          <a:lstStyle/>
          <a:p>
            <a:pPr>
              <a:defRPr/>
            </a:pPr>
            <a:r>
              <a:rPr lang="zh-CN" altLang="en-US" sz="3000" dirty="0">
                <a:solidFill>
                  <a:srgbClr val="11576A"/>
                </a:solidFill>
                <a:latin typeface="微软雅黑" pitchFamily="34" charset="-122"/>
                <a:ea typeface="微软雅黑" pitchFamily="34" charset="-122"/>
              </a:rPr>
              <a:t>临界区</a:t>
            </a:r>
            <a:r>
              <a:rPr lang="en-US" altLang="zh-CN" sz="3000" dirty="0">
                <a:solidFill>
                  <a:srgbClr val="11576A"/>
                </a:solidFill>
                <a:latin typeface="微软雅黑" pitchFamily="34" charset="-122"/>
                <a:ea typeface="微软雅黑" pitchFamily="34" charset="-122"/>
              </a:rPr>
              <a:t>(Critical Section)</a:t>
            </a:r>
            <a:endParaRPr lang="zh-CN" altLang="en-US" sz="3000" dirty="0">
              <a:solidFill>
                <a:srgbClr val="11576A"/>
              </a:solidFill>
              <a:latin typeface="微软雅黑" pitchFamily="34" charset="-122"/>
              <a:ea typeface="微软雅黑" pitchFamily="34" charset="-122"/>
            </a:endParaRPr>
          </a:p>
        </p:txBody>
      </p:sp>
      <p:sp>
        <p:nvSpPr>
          <p:cNvPr id="5" name="Rectangle 3"/>
          <p:cNvSpPr txBox="1">
            <a:spLocks noChangeArrowheads="1"/>
          </p:cNvSpPr>
          <p:nvPr/>
        </p:nvSpPr>
        <p:spPr bwMode="auto">
          <a:xfrm>
            <a:off x="1259632" y="2969647"/>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cs typeface="+mn-cs"/>
              </a:rPr>
              <a:t>临界区</a:t>
            </a:r>
            <a:r>
              <a:rPr lang="en-US" altLang="zh-CN" sz="2000" b="1" dirty="0">
                <a:solidFill>
                  <a:srgbClr val="11576A"/>
                </a:solidFill>
                <a:latin typeface="微软雅黑" pitchFamily="34" charset="-122"/>
                <a:ea typeface="微软雅黑" pitchFamily="34" charset="-122"/>
                <a:cs typeface="+mn-cs"/>
              </a:rPr>
              <a:t>(critical section)</a:t>
            </a:r>
          </a:p>
        </p:txBody>
      </p:sp>
      <p:sp>
        <p:nvSpPr>
          <p:cNvPr id="6" name="矩形 5"/>
          <p:cNvSpPr/>
          <p:nvPr/>
        </p:nvSpPr>
        <p:spPr>
          <a:xfrm>
            <a:off x="1702950" y="1779214"/>
            <a:ext cx="4104456" cy="109260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2700">
            <a:solidFill>
              <a:schemeClr val="tx1"/>
            </a:solidFill>
          </a:ln>
        </p:spPr>
        <p:txBody>
          <a:bodyPr wrap="square">
            <a:spAutoFit/>
          </a:bodyPr>
          <a:lstStyle/>
          <a:p>
            <a:pPr marL="0" lvl="1">
              <a:lnSpc>
                <a:spcPct val="80000"/>
              </a:lnSpc>
            </a:pPr>
            <a:r>
              <a:rPr lang="en-US" altLang="zh-CN" sz="2000" b="1" dirty="0">
                <a:latin typeface="Courier New" panose="02070309020205020404" pitchFamily="49" charset="0"/>
                <a:ea typeface="微软雅黑" pitchFamily="34" charset="-122"/>
                <a:cs typeface="Courier New" panose="02070309020205020404" pitchFamily="49" charset="0"/>
              </a:rPr>
              <a:t>entry section</a:t>
            </a:r>
          </a:p>
          <a:p>
            <a:pPr marL="0" lvl="1">
              <a:lnSpc>
                <a:spcPct val="80000"/>
              </a:lnSpc>
            </a:pPr>
            <a:r>
              <a:rPr lang="en-US" altLang="zh-CN" sz="2000" b="1" dirty="0">
                <a:latin typeface="Courier New" panose="02070309020205020404" pitchFamily="49" charset="0"/>
                <a:ea typeface="微软雅黑" pitchFamily="34" charset="-122"/>
                <a:cs typeface="Courier New" panose="02070309020205020404" pitchFamily="49" charset="0"/>
              </a:rPr>
              <a:t>   critical section</a:t>
            </a:r>
          </a:p>
          <a:p>
            <a:pPr marL="0" lvl="1">
              <a:lnSpc>
                <a:spcPct val="80000"/>
              </a:lnSpc>
            </a:pPr>
            <a:r>
              <a:rPr lang="en-US" altLang="zh-CN" sz="2000" b="1" dirty="0">
                <a:latin typeface="Courier New" panose="02070309020205020404" pitchFamily="49" charset="0"/>
                <a:ea typeface="微软雅黑" pitchFamily="34" charset="-122"/>
                <a:cs typeface="Courier New" panose="02070309020205020404" pitchFamily="49" charset="0"/>
              </a:rPr>
              <a:t>exit section</a:t>
            </a:r>
          </a:p>
          <a:p>
            <a:pPr marL="0" lvl="1">
              <a:lnSpc>
                <a:spcPct val="80000"/>
              </a:lnSpc>
            </a:pPr>
            <a:r>
              <a:rPr lang="en-US" altLang="zh-CN" sz="2000" b="1" dirty="0">
                <a:latin typeface="Courier New" panose="02070309020205020404" pitchFamily="49" charset="0"/>
                <a:ea typeface="微软雅黑" pitchFamily="34" charset="-122"/>
                <a:cs typeface="Courier New" panose="02070309020205020404" pitchFamily="49" charset="0"/>
              </a:rPr>
              <a:t>   remainder section</a:t>
            </a:r>
          </a:p>
        </p:txBody>
      </p:sp>
      <p:sp>
        <p:nvSpPr>
          <p:cNvPr id="8" name="Rectangle 3"/>
          <p:cNvSpPr txBox="1">
            <a:spLocks noChangeArrowheads="1"/>
          </p:cNvSpPr>
          <p:nvPr/>
        </p:nvSpPr>
        <p:spPr bwMode="auto">
          <a:xfrm>
            <a:off x="1260807" y="3324424"/>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进入区</a:t>
            </a:r>
            <a:r>
              <a:rPr lang="en-US" altLang="zh-CN" sz="2000" b="1" dirty="0">
                <a:solidFill>
                  <a:srgbClr val="11576A"/>
                </a:solidFill>
                <a:latin typeface="微软雅黑" pitchFamily="34" charset="-122"/>
                <a:ea typeface="微软雅黑" pitchFamily="34" charset="-122"/>
              </a:rPr>
              <a:t>(entry section)</a:t>
            </a:r>
          </a:p>
        </p:txBody>
      </p:sp>
      <p:sp>
        <p:nvSpPr>
          <p:cNvPr id="9" name="Rectangle 3"/>
          <p:cNvSpPr txBox="1">
            <a:spLocks noChangeArrowheads="1"/>
          </p:cNvSpPr>
          <p:nvPr/>
        </p:nvSpPr>
        <p:spPr bwMode="auto">
          <a:xfrm>
            <a:off x="1259632" y="3688103"/>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退出区</a:t>
            </a:r>
            <a:r>
              <a:rPr lang="en-US" altLang="zh-CN" sz="2000" b="1" dirty="0">
                <a:solidFill>
                  <a:srgbClr val="11576A"/>
                </a:solidFill>
                <a:latin typeface="微软雅黑" pitchFamily="34" charset="-122"/>
                <a:ea typeface="微软雅黑" pitchFamily="34" charset="-122"/>
              </a:rPr>
              <a:t>(exit section)</a:t>
            </a:r>
          </a:p>
        </p:txBody>
      </p:sp>
      <p:sp>
        <p:nvSpPr>
          <p:cNvPr id="10" name="Rectangle 3"/>
          <p:cNvSpPr txBox="1">
            <a:spLocks noChangeArrowheads="1"/>
          </p:cNvSpPr>
          <p:nvPr/>
        </p:nvSpPr>
        <p:spPr bwMode="auto">
          <a:xfrm>
            <a:off x="1258535" y="4058385"/>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剩余区</a:t>
            </a:r>
            <a:r>
              <a:rPr lang="en-US" altLang="zh-CN" sz="2000" b="1" dirty="0">
                <a:solidFill>
                  <a:srgbClr val="11576A"/>
                </a:solidFill>
                <a:latin typeface="微软雅黑" pitchFamily="34" charset="-122"/>
                <a:ea typeface="微软雅黑" pitchFamily="34" charset="-122"/>
              </a:rPr>
              <a:t>(remainder section)</a:t>
            </a:r>
          </a:p>
        </p:txBody>
      </p:sp>
      <p:grpSp>
        <p:nvGrpSpPr>
          <p:cNvPr id="2" name="组合 1"/>
          <p:cNvGrpSpPr/>
          <p:nvPr/>
        </p:nvGrpSpPr>
        <p:grpSpPr>
          <a:xfrm>
            <a:off x="1788142" y="3328985"/>
            <a:ext cx="6456266" cy="360040"/>
            <a:chOff x="1788142" y="2471735"/>
            <a:chExt cx="6456266" cy="360040"/>
          </a:xfrm>
        </p:grpSpPr>
        <p:sp>
          <p:nvSpPr>
            <p:cNvPr id="11" name="Rectangle 3"/>
            <p:cNvSpPr txBox="1">
              <a:spLocks noChangeArrowheads="1"/>
            </p:cNvSpPr>
            <p:nvPr/>
          </p:nvSpPr>
          <p:spPr bwMode="auto">
            <a:xfrm>
              <a:off x="1907704" y="2471735"/>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微软雅黑" pitchFamily="34" charset="-122"/>
                  <a:ea typeface="微软雅黑" pitchFamily="34" charset="-122"/>
                </a:rPr>
                <a:t>进程中访问临界资源的一段需要互斥执行的代码</a:t>
              </a:r>
              <a:endParaRPr lang="en-US" altLang="zh-CN" sz="2000" b="1" dirty="0">
                <a:solidFill>
                  <a:srgbClr val="11576A"/>
                </a:solidFill>
                <a:latin typeface="微软雅黑" pitchFamily="34" charset="-122"/>
                <a:ea typeface="微软雅黑" pitchFamily="34" charset="-122"/>
              </a:endParaRPr>
            </a:p>
          </p:txBody>
        </p:sp>
        <p:pic>
          <p:nvPicPr>
            <p:cNvPr id="15" name="图片 14" descr="小点1.png"/>
            <p:cNvPicPr>
              <a:picLocks noChangeAspect="1"/>
            </p:cNvPicPr>
            <p:nvPr/>
          </p:nvPicPr>
          <p:blipFill>
            <a:blip r:embed="rId3" cstate="print"/>
            <a:stretch>
              <a:fillRect/>
            </a:stretch>
          </p:blipFill>
          <p:spPr>
            <a:xfrm>
              <a:off x="1788142" y="2589092"/>
              <a:ext cx="151066" cy="148997"/>
            </a:xfrm>
            <a:prstGeom prst="rect">
              <a:avLst/>
            </a:prstGeom>
            <a:effectLst/>
          </p:spPr>
        </p:pic>
      </p:grpSp>
      <p:grpSp>
        <p:nvGrpSpPr>
          <p:cNvPr id="3" name="组合 2"/>
          <p:cNvGrpSpPr/>
          <p:nvPr/>
        </p:nvGrpSpPr>
        <p:grpSpPr>
          <a:xfrm>
            <a:off x="1789317" y="3671077"/>
            <a:ext cx="6456266" cy="761954"/>
            <a:chOff x="1788142" y="3180919"/>
            <a:chExt cx="6456266" cy="761954"/>
          </a:xfrm>
        </p:grpSpPr>
        <p:sp>
          <p:nvSpPr>
            <p:cNvPr id="12" name="Rectangle 3"/>
            <p:cNvSpPr txBox="1">
              <a:spLocks noChangeArrowheads="1"/>
            </p:cNvSpPr>
            <p:nvPr/>
          </p:nvSpPr>
          <p:spPr bwMode="auto">
            <a:xfrm>
              <a:off x="1907704" y="3180919"/>
              <a:ext cx="6336704" cy="7619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微软雅黑" pitchFamily="34" charset="-122"/>
                  <a:ea typeface="微软雅黑" pitchFamily="34" charset="-122"/>
                </a:rPr>
                <a:t>检查可否进入临界区的一段代码</a:t>
              </a:r>
              <a:endParaRPr lang="en-US" altLang="zh-CN" sz="2000" b="1" dirty="0">
                <a:solidFill>
                  <a:srgbClr val="11576A"/>
                </a:solidFill>
                <a:latin typeface="微软雅黑" pitchFamily="34" charset="-122"/>
                <a:ea typeface="微软雅黑" pitchFamily="34" charset="-122"/>
              </a:endParaRPr>
            </a:p>
            <a:p>
              <a:pPr marL="0" indent="0" eaLnBrk="1" hangingPunct="1">
                <a:buNone/>
              </a:pPr>
              <a:r>
                <a:rPr lang="zh-CN" altLang="en-US" sz="2000" b="1" dirty="0">
                  <a:solidFill>
                    <a:srgbClr val="11576A"/>
                  </a:solidFill>
                  <a:latin typeface="微软雅黑" pitchFamily="34" charset="-122"/>
                  <a:ea typeface="微软雅黑" pitchFamily="34" charset="-122"/>
                </a:rPr>
                <a:t>如可进入，设置相应</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正在访问临界区</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标志</a:t>
              </a:r>
              <a:endParaRPr lang="en-US" altLang="zh-CN" sz="2000" b="1" dirty="0">
                <a:solidFill>
                  <a:srgbClr val="11576A"/>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3" cstate="print"/>
            <a:stretch>
              <a:fillRect/>
            </a:stretch>
          </p:blipFill>
          <p:spPr>
            <a:xfrm>
              <a:off x="1788142" y="3297335"/>
              <a:ext cx="151066" cy="148997"/>
            </a:xfrm>
            <a:prstGeom prst="rect">
              <a:avLst/>
            </a:prstGeom>
            <a:effectLst/>
          </p:spPr>
        </p:pic>
        <p:pic>
          <p:nvPicPr>
            <p:cNvPr id="17" name="图片 16" descr="小点1.png"/>
            <p:cNvPicPr>
              <a:picLocks noChangeAspect="1"/>
            </p:cNvPicPr>
            <p:nvPr/>
          </p:nvPicPr>
          <p:blipFill>
            <a:blip r:embed="rId3" cstate="print"/>
            <a:stretch>
              <a:fillRect/>
            </a:stretch>
          </p:blipFill>
          <p:spPr>
            <a:xfrm>
              <a:off x="1788142" y="3667267"/>
              <a:ext cx="151066" cy="148997"/>
            </a:xfrm>
            <a:prstGeom prst="rect">
              <a:avLst/>
            </a:prstGeom>
            <a:effectLst/>
          </p:spPr>
        </p:pic>
      </p:grpSp>
      <p:grpSp>
        <p:nvGrpSpPr>
          <p:cNvPr id="4" name="组合 3"/>
          <p:cNvGrpSpPr/>
          <p:nvPr/>
        </p:nvGrpSpPr>
        <p:grpSpPr>
          <a:xfrm>
            <a:off x="1788143" y="4014467"/>
            <a:ext cx="6435641" cy="360040"/>
            <a:chOff x="1788142" y="4135227"/>
            <a:chExt cx="6435641" cy="360040"/>
          </a:xfrm>
        </p:grpSpPr>
        <p:sp>
          <p:nvSpPr>
            <p:cNvPr id="13" name="Rectangle 3"/>
            <p:cNvSpPr txBox="1">
              <a:spLocks noChangeArrowheads="1"/>
            </p:cNvSpPr>
            <p:nvPr/>
          </p:nvSpPr>
          <p:spPr bwMode="auto">
            <a:xfrm>
              <a:off x="1887079" y="4135227"/>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微软雅黑" pitchFamily="34" charset="-122"/>
                  <a:ea typeface="微软雅黑" pitchFamily="34" charset="-122"/>
                </a:rPr>
                <a:t>清除</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正在访问临界区</a:t>
              </a:r>
              <a:r>
                <a:rPr lang="en-US" altLang="zh-CN" sz="2000" b="1" dirty="0">
                  <a:solidFill>
                    <a:srgbClr val="11576A"/>
                  </a:solidFill>
                  <a:latin typeface="微软雅黑" pitchFamily="34" charset="-122"/>
                  <a:ea typeface="微软雅黑" pitchFamily="34" charset="-122"/>
                </a:rPr>
                <a:t>”</a:t>
              </a:r>
              <a:r>
                <a:rPr lang="zh-CN" altLang="en-US" sz="2000" b="1" dirty="0">
                  <a:solidFill>
                    <a:srgbClr val="11576A"/>
                  </a:solidFill>
                  <a:latin typeface="微软雅黑" pitchFamily="34" charset="-122"/>
                  <a:ea typeface="微软雅黑" pitchFamily="34" charset="-122"/>
                </a:rPr>
                <a:t>标志</a:t>
              </a:r>
              <a:endParaRPr lang="en-US" altLang="zh-CN" sz="2000" b="1" dirty="0">
                <a:solidFill>
                  <a:srgbClr val="11576A"/>
                </a:solidFill>
                <a:latin typeface="微软雅黑" pitchFamily="34" charset="-122"/>
                <a:ea typeface="微软雅黑" pitchFamily="34" charset="-122"/>
              </a:endParaRPr>
            </a:p>
          </p:txBody>
        </p:sp>
        <p:pic>
          <p:nvPicPr>
            <p:cNvPr id="18" name="图片 17" descr="小点1.png"/>
            <p:cNvPicPr>
              <a:picLocks noChangeAspect="1"/>
            </p:cNvPicPr>
            <p:nvPr/>
          </p:nvPicPr>
          <p:blipFill>
            <a:blip r:embed="rId3" cstate="print"/>
            <a:stretch>
              <a:fillRect/>
            </a:stretch>
          </p:blipFill>
          <p:spPr>
            <a:xfrm>
              <a:off x="1788142" y="4257586"/>
              <a:ext cx="151066" cy="148997"/>
            </a:xfrm>
            <a:prstGeom prst="rect">
              <a:avLst/>
            </a:prstGeom>
            <a:effectLst/>
          </p:spPr>
        </p:pic>
      </p:grpSp>
      <p:grpSp>
        <p:nvGrpSpPr>
          <p:cNvPr id="20" name="组合 19"/>
          <p:cNvGrpSpPr/>
          <p:nvPr/>
        </p:nvGrpSpPr>
        <p:grpSpPr>
          <a:xfrm>
            <a:off x="1788142" y="4441110"/>
            <a:ext cx="6456266" cy="360040"/>
            <a:chOff x="1788142" y="4878343"/>
            <a:chExt cx="6456266" cy="360040"/>
          </a:xfrm>
        </p:grpSpPr>
        <p:sp>
          <p:nvSpPr>
            <p:cNvPr id="14" name="Rectangle 3"/>
            <p:cNvSpPr txBox="1">
              <a:spLocks noChangeArrowheads="1"/>
            </p:cNvSpPr>
            <p:nvPr/>
          </p:nvSpPr>
          <p:spPr bwMode="auto">
            <a:xfrm>
              <a:off x="1907704" y="4878343"/>
              <a:ext cx="6336704" cy="360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Monotype Sorts" charset="0"/>
                <a:buBlip>
                  <a:blip r:embed="rId2"/>
                </a:buBlip>
                <a:defRPr sz="2400" kern="1200">
                  <a:solidFill>
                    <a:schemeClr val="tx1"/>
                  </a:solidFill>
                  <a:latin typeface="+mn-lt"/>
                  <a:ea typeface="+mn-ea"/>
                  <a:cs typeface="MS PGothic" charset="0"/>
                </a:defRPr>
              </a:lvl1pPr>
              <a:lvl2pPr marL="742950" indent="-285750" algn="l" rtl="0" eaLnBrk="0" fontAlgn="base" hangingPunct="0">
                <a:spcBef>
                  <a:spcPct val="20000"/>
                </a:spcBef>
                <a:spcAft>
                  <a:spcPct val="0"/>
                </a:spcAft>
                <a:buClr>
                  <a:schemeClr val="folHlink"/>
                </a:buClr>
                <a:buSzPct val="75000"/>
                <a:buFont typeface="Monotype Sorts" charset="0"/>
                <a:buChar char="Ø"/>
                <a:defRPr sz="2000" kern="1200">
                  <a:solidFill>
                    <a:schemeClr val="folHlink"/>
                  </a:solidFill>
                  <a:latin typeface="+mn-lt"/>
                  <a:ea typeface="+mn-ea"/>
                  <a:cs typeface="MS PGothic" charset="0"/>
                </a:defRPr>
              </a:lvl2pPr>
              <a:lvl3pPr marL="1143000" indent="-228600" algn="l" rtl="0" eaLnBrk="0" fontAlgn="base" hangingPunct="0">
                <a:spcBef>
                  <a:spcPct val="20000"/>
                </a:spcBef>
                <a:spcAft>
                  <a:spcPct val="0"/>
                </a:spcAft>
                <a:buClr>
                  <a:schemeClr val="folHlink"/>
                </a:buClr>
                <a:buSzPct val="75000"/>
                <a:buFont typeface="Monotype Sorts" charset="0"/>
                <a:buChar char=""/>
                <a:defRPr sz="2400" kern="1200">
                  <a:solidFill>
                    <a:schemeClr val="tx1"/>
                  </a:solidFill>
                  <a:latin typeface="+mn-lt"/>
                  <a:ea typeface="+mn-ea"/>
                  <a:cs typeface="MS PGothic" charset="0"/>
                </a:defRPr>
              </a:lvl3pPr>
              <a:lvl4pPr marL="1600200" indent="-228600" algn="l" rtl="0" eaLnBrk="0" fontAlgn="base" hangingPunct="0">
                <a:spcBef>
                  <a:spcPct val="20000"/>
                </a:spcBef>
                <a:spcAft>
                  <a:spcPct val="0"/>
                </a:spcAft>
                <a:buClr>
                  <a:schemeClr val="folHlink"/>
                </a:buClr>
                <a:buSzPct val="75000"/>
                <a:buFont typeface="Monotype Sorts" charset="0"/>
                <a:buChar char=""/>
                <a:defRPr sz="1600" kern="1200">
                  <a:solidFill>
                    <a:schemeClr val="tx1"/>
                  </a:solidFill>
                  <a:latin typeface="+mn-lt"/>
                  <a:ea typeface="+mn-ea"/>
                  <a:cs typeface="MS PGothic" charset="0"/>
                </a:defRPr>
              </a:lvl4pPr>
              <a:lvl5pPr marL="2057400" indent="-228600" algn="l" rtl="0" eaLnBrk="0" fontAlgn="base" hangingPunct="0">
                <a:spcBef>
                  <a:spcPct val="20000"/>
                </a:spcBef>
                <a:spcAft>
                  <a:spcPct val="0"/>
                </a:spcAft>
                <a:buClr>
                  <a:schemeClr val="folHlink"/>
                </a:buClr>
                <a:buSzPct val="75000"/>
                <a:buFont typeface="Monotype Sorts" charset="0"/>
                <a:buChar char="–"/>
                <a:defRPr sz="1400" kern="1200">
                  <a:solidFill>
                    <a:schemeClr val="tx1"/>
                  </a:solidFill>
                  <a:latin typeface="+mn-lt"/>
                  <a:ea typeface="+mn-ea"/>
                  <a:cs typeface="MS PGothic"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000" b="1" dirty="0">
                  <a:solidFill>
                    <a:srgbClr val="11576A"/>
                  </a:solidFill>
                  <a:latin typeface="微软雅黑" pitchFamily="34" charset="-122"/>
                  <a:ea typeface="微软雅黑" pitchFamily="34" charset="-122"/>
                </a:rPr>
                <a:t>代码中的其余部分</a:t>
              </a:r>
            </a:p>
          </p:txBody>
        </p:sp>
        <p:pic>
          <p:nvPicPr>
            <p:cNvPr id="19" name="图片 18" descr="小点1.png"/>
            <p:cNvPicPr>
              <a:picLocks noChangeAspect="1"/>
            </p:cNvPicPr>
            <p:nvPr/>
          </p:nvPicPr>
          <p:blipFill>
            <a:blip r:embed="rId3" cstate="print"/>
            <a:stretch>
              <a:fillRect/>
            </a:stretch>
          </p:blipFill>
          <p:spPr>
            <a:xfrm>
              <a:off x="1788142" y="4999244"/>
              <a:ext cx="151066" cy="148997"/>
            </a:xfrm>
            <a:prstGeom prst="rect">
              <a:avLst/>
            </a:prstGeom>
            <a:effectLst/>
          </p:spPr>
        </p:pic>
      </p:grpSp>
      <p:sp>
        <p:nvSpPr>
          <p:cNvPr id="23" name="矩形 22"/>
          <p:cNvSpPr/>
          <p:nvPr/>
        </p:nvSpPr>
        <p:spPr>
          <a:xfrm>
            <a:off x="2160566" y="2028401"/>
            <a:ext cx="3000004" cy="338554"/>
          </a:xfrm>
          <a:prstGeom prst="rect">
            <a:avLst/>
          </a:prstGeom>
          <a:noFill/>
          <a:ln w="12700">
            <a:noFill/>
          </a:ln>
        </p:spPr>
        <p:txBody>
          <a:bodyPr wrap="square">
            <a:spAutoFit/>
          </a:bodyPr>
          <a:lstStyle/>
          <a:p>
            <a:pPr marL="0" lvl="1">
              <a:lnSpc>
                <a:spcPct val="80000"/>
              </a:lnSpc>
            </a:pPr>
            <a:r>
              <a:rPr lang="en-US" altLang="zh-CN" sz="2000" b="1" dirty="0">
                <a:solidFill>
                  <a:srgbClr val="C00000"/>
                </a:solidFill>
                <a:latin typeface="Courier New" panose="02070309020205020404" pitchFamily="49" charset="0"/>
                <a:ea typeface="微软雅黑" pitchFamily="34" charset="-122"/>
                <a:cs typeface="Courier New" panose="02070309020205020404" pitchFamily="49" charset="0"/>
              </a:rPr>
              <a:t>critical section</a:t>
            </a:r>
          </a:p>
        </p:txBody>
      </p:sp>
      <p:sp>
        <p:nvSpPr>
          <p:cNvPr id="24" name="矩形 23"/>
          <p:cNvSpPr/>
          <p:nvPr/>
        </p:nvSpPr>
        <p:spPr>
          <a:xfrm>
            <a:off x="1702950" y="1781791"/>
            <a:ext cx="3000004" cy="338554"/>
          </a:xfrm>
          <a:prstGeom prst="rect">
            <a:avLst/>
          </a:prstGeom>
          <a:noFill/>
          <a:ln w="12700">
            <a:noFill/>
          </a:ln>
        </p:spPr>
        <p:txBody>
          <a:bodyPr wrap="square">
            <a:spAutoFit/>
          </a:bodyPr>
          <a:lstStyle/>
          <a:p>
            <a:pPr marL="0" lvl="1">
              <a:lnSpc>
                <a:spcPct val="80000"/>
              </a:lnSpc>
            </a:pPr>
            <a:r>
              <a:rPr lang="en-US" altLang="zh-CN" sz="2000" b="1" dirty="0">
                <a:solidFill>
                  <a:srgbClr val="C00000"/>
                </a:solidFill>
                <a:latin typeface="Courier New" panose="02070309020205020404" pitchFamily="49" charset="0"/>
                <a:ea typeface="微软雅黑" pitchFamily="34" charset="-122"/>
                <a:cs typeface="Courier New" panose="02070309020205020404" pitchFamily="49" charset="0"/>
              </a:rPr>
              <a:t>entry section</a:t>
            </a:r>
          </a:p>
        </p:txBody>
      </p:sp>
      <p:sp>
        <p:nvSpPr>
          <p:cNvPr id="25" name="矩形 24"/>
          <p:cNvSpPr/>
          <p:nvPr/>
        </p:nvSpPr>
        <p:spPr>
          <a:xfrm>
            <a:off x="1703233" y="2277330"/>
            <a:ext cx="3000004" cy="338554"/>
          </a:xfrm>
          <a:prstGeom prst="rect">
            <a:avLst/>
          </a:prstGeom>
          <a:noFill/>
          <a:ln w="12700">
            <a:noFill/>
          </a:ln>
        </p:spPr>
        <p:txBody>
          <a:bodyPr wrap="square">
            <a:spAutoFit/>
          </a:bodyPr>
          <a:lstStyle/>
          <a:p>
            <a:pPr marL="0" lvl="1">
              <a:lnSpc>
                <a:spcPct val="80000"/>
              </a:lnSpc>
            </a:pPr>
            <a:r>
              <a:rPr lang="en-US" altLang="zh-CN" sz="2000" b="1" dirty="0">
                <a:solidFill>
                  <a:srgbClr val="C00000"/>
                </a:solidFill>
                <a:latin typeface="Courier New" panose="02070309020205020404" pitchFamily="49" charset="0"/>
                <a:ea typeface="微软雅黑" pitchFamily="34" charset="-122"/>
                <a:cs typeface="Courier New" panose="02070309020205020404" pitchFamily="49" charset="0"/>
              </a:rPr>
              <a:t>exit section</a:t>
            </a:r>
          </a:p>
        </p:txBody>
      </p:sp>
      <p:sp>
        <p:nvSpPr>
          <p:cNvPr id="26" name="矩形 25"/>
          <p:cNvSpPr/>
          <p:nvPr/>
        </p:nvSpPr>
        <p:spPr>
          <a:xfrm>
            <a:off x="2161415" y="2511776"/>
            <a:ext cx="3000004" cy="338554"/>
          </a:xfrm>
          <a:prstGeom prst="rect">
            <a:avLst/>
          </a:prstGeom>
          <a:noFill/>
          <a:ln w="12700">
            <a:noFill/>
          </a:ln>
        </p:spPr>
        <p:txBody>
          <a:bodyPr wrap="square">
            <a:spAutoFit/>
          </a:bodyPr>
          <a:lstStyle/>
          <a:p>
            <a:pPr marL="0" lvl="1">
              <a:lnSpc>
                <a:spcPct val="80000"/>
              </a:lnSpc>
            </a:pPr>
            <a:r>
              <a:rPr lang="en-US" altLang="zh-CN" sz="2000" b="1" dirty="0">
                <a:solidFill>
                  <a:srgbClr val="C00000"/>
                </a:solidFill>
                <a:latin typeface="Courier New" panose="02070309020205020404" pitchFamily="49" charset="0"/>
                <a:ea typeface="微软雅黑" pitchFamily="34" charset="-122"/>
                <a:cs typeface="Courier New" panose="02070309020205020404" pitchFamily="49" charset="0"/>
              </a:rPr>
              <a:t>remainder section</a:t>
            </a:r>
          </a:p>
        </p:txBody>
      </p:sp>
    </p:spTree>
    <p:extLst>
      <p:ext uri="{BB962C8B-B14F-4D97-AF65-F5344CB8AC3E}">
        <p14:creationId xmlns:p14="http://schemas.microsoft.com/office/powerpoint/2010/main" val="53641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35" presetClass="emph" presetSubtype="0" repeatCount="indefinite" fill="hold" grpId="1" nodeType="withEffect">
                                  <p:stCondLst>
                                    <p:cond delay="0"/>
                                  </p:stCondLst>
                                  <p:endCondLst>
                                    <p:cond evt="onNext" delay="0">
                                      <p:tgtEl>
                                        <p:sldTgt/>
                                      </p:tgtEl>
                                    </p:cond>
                                  </p:endCondLst>
                                  <p:childTnLst>
                                    <p:anim calcmode="discrete" valueType="str">
                                      <p:cBhvr>
                                        <p:cTn id="16" dur="500" fill="hold"/>
                                        <p:tgtEl>
                                          <p:spTgt spid="23"/>
                                        </p:tgtEl>
                                        <p:attrNameLst>
                                          <p:attrName>style.visibility</p:attrName>
                                        </p:attrNameLst>
                                      </p:cBhvr>
                                      <p:tavLst>
                                        <p:tav tm="0">
                                          <p:val>
                                            <p:strVal val="hidden"/>
                                          </p:val>
                                        </p:tav>
                                        <p:tav tm="50000">
                                          <p:val>
                                            <p:strVal val="visible"/>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2" nodeType="clickEffect">
                                  <p:stCondLst>
                                    <p:cond delay="0"/>
                                  </p:stCondLst>
                                  <p:childTnLst>
                                    <p:set>
                                      <p:cBhvr>
                                        <p:cTn id="24" dur="1" fill="hold">
                                          <p:stCondLst>
                                            <p:cond delay="0"/>
                                          </p:stCondLst>
                                        </p:cTn>
                                        <p:tgtEl>
                                          <p:spTgt spid="23"/>
                                        </p:tgtEl>
                                        <p:attrNameLst>
                                          <p:attrName>style.visibility</p:attrName>
                                        </p:attrNameLst>
                                      </p:cBhvr>
                                      <p:to>
                                        <p:strVal val="hidden"/>
                                      </p:to>
                                    </p:set>
                                  </p:childTnLst>
                                </p:cTn>
                              </p:par>
                              <p:par>
                                <p:cTn id="25" presetID="22" presetClass="exit" presetSubtype="8" fill="hold" nodeType="withEffect">
                                  <p:stCondLst>
                                    <p:cond delay="0"/>
                                  </p:stCondLst>
                                  <p:childTnLst>
                                    <p:animEffect transition="out" filter="wipe(left)">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par>
                                <p:cTn id="34" presetID="35" presetClass="emph" presetSubtype="0" repeatCount="indefinite" fill="hold" grpId="1" nodeType="withEffect">
                                  <p:stCondLst>
                                    <p:cond delay="0"/>
                                  </p:stCondLst>
                                  <p:endCondLst>
                                    <p:cond evt="onNext" delay="0">
                                      <p:tgtEl>
                                        <p:sldTgt/>
                                      </p:tgtEl>
                                    </p:cond>
                                  </p:endCondLst>
                                  <p:childTnLst>
                                    <p:anim calcmode="discrete" valueType="str">
                                      <p:cBhvr>
                                        <p:cTn id="35" dur="500" fill="hold"/>
                                        <p:tgtEl>
                                          <p:spTgt spid="24"/>
                                        </p:tgtEl>
                                        <p:attrNameLst>
                                          <p:attrName>style.visibility</p:attrName>
                                        </p:attrNameLst>
                                      </p:cBhvr>
                                      <p:tavLst>
                                        <p:tav tm="0">
                                          <p:val>
                                            <p:strVal val="hidden"/>
                                          </p:val>
                                        </p:tav>
                                        <p:tav tm="50000">
                                          <p:val>
                                            <p:strVal val="visible"/>
                                          </p:val>
                                        </p:tav>
                                      </p:tavLst>
                                    </p:anim>
                                  </p:childTnLst>
                                </p:cTn>
                              </p:par>
                            </p:childTnLst>
                          </p:cTn>
                        </p:par>
                        <p:par>
                          <p:cTn id="36" fill="hold">
                            <p:stCondLst>
                              <p:cond delay="10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24"/>
                                        </p:tgtEl>
                                        <p:attrNameLst>
                                          <p:attrName>style.visibility</p:attrName>
                                        </p:attrNameLst>
                                      </p:cBhvr>
                                      <p:to>
                                        <p:strVal val="hidden"/>
                                      </p:to>
                                    </p:set>
                                  </p:childTnLst>
                                </p:cTn>
                              </p:par>
                              <p:par>
                                <p:cTn id="44" presetID="22" presetClass="exit" presetSubtype="8" fill="hold" nodeType="withEffect">
                                  <p:stCondLst>
                                    <p:cond delay="0"/>
                                  </p:stCondLst>
                                  <p:childTnLst>
                                    <p:animEffect transition="out" filter="wipe(left)">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35" presetClass="emph" presetSubtype="0" repeatCount="indefinite" fill="hold" grpId="1" nodeType="withEffect">
                                  <p:stCondLst>
                                    <p:cond delay="0"/>
                                  </p:stCondLst>
                                  <p:endCondLst>
                                    <p:cond evt="onNext" delay="0">
                                      <p:tgtEl>
                                        <p:sldTgt/>
                                      </p:tgtEl>
                                    </p:cond>
                                  </p:endCondLst>
                                  <p:childTnLst>
                                    <p:anim calcmode="discrete" valueType="str">
                                      <p:cBhvr>
                                        <p:cTn id="54" dur="500" fill="hold"/>
                                        <p:tgtEl>
                                          <p:spTgt spid="25"/>
                                        </p:tgtEl>
                                        <p:attrNameLst>
                                          <p:attrName>style.visibility</p:attrName>
                                        </p:attrNameLst>
                                      </p:cBhvr>
                                      <p:tavLst>
                                        <p:tav tm="0">
                                          <p:val>
                                            <p:strVal val="hidden"/>
                                          </p:val>
                                        </p:tav>
                                        <p:tav tm="50000">
                                          <p:val>
                                            <p:strVal val="visible"/>
                                          </p:val>
                                        </p:tav>
                                      </p:tavLst>
                                    </p:anim>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left)">
                                      <p:cBhvr>
                                        <p:cTn id="58" dur="5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25"/>
                                        </p:tgtEl>
                                        <p:attrNameLst>
                                          <p:attrName>style.visibility</p:attrName>
                                        </p:attrNameLst>
                                      </p:cBhvr>
                                      <p:to>
                                        <p:strVal val="hidden"/>
                                      </p:to>
                                    </p:set>
                                  </p:childTnLst>
                                </p:cTn>
                              </p:par>
                              <p:par>
                                <p:cTn id="63" presetID="22" presetClass="exit" presetSubtype="8" fill="hold" nodeType="withEffect">
                                  <p:stCondLst>
                                    <p:cond delay="0"/>
                                  </p:stCondLst>
                                  <p:childTnLst>
                                    <p:animEffect transition="out" filter="wipe(left)">
                                      <p:cBhvr>
                                        <p:cTn id="64" dur="500"/>
                                        <p:tgtEl>
                                          <p:spTgt spid="4"/>
                                        </p:tgtEl>
                                      </p:cBhvr>
                                    </p:animEffect>
                                    <p:set>
                                      <p:cBhvr>
                                        <p:cTn id="65" dur="1" fill="hold">
                                          <p:stCondLst>
                                            <p:cond delay="499"/>
                                          </p:stCondLst>
                                        </p:cTn>
                                        <p:tgtEl>
                                          <p:spTgt spid="4"/>
                                        </p:tgtEl>
                                        <p:attrNameLst>
                                          <p:attrName>style.visibility</p:attrName>
                                        </p:attrNameLst>
                                      </p:cBhvr>
                                      <p:to>
                                        <p:strVal val="hidden"/>
                                      </p:to>
                                    </p:se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1" presetClass="entr" presetSubtype="0"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childTnLst>
                                </p:cTn>
                              </p:par>
                              <p:par>
                                <p:cTn id="72" presetID="35" presetClass="emph" presetSubtype="0" repeatCount="indefinite" fill="hold" grpId="1" nodeType="withEffect">
                                  <p:stCondLst>
                                    <p:cond delay="0"/>
                                  </p:stCondLst>
                                  <p:endCondLst>
                                    <p:cond evt="onNext" delay="0">
                                      <p:tgtEl>
                                        <p:sldTgt/>
                                      </p:tgtEl>
                                    </p:cond>
                                  </p:endCondLst>
                                  <p:childTnLst>
                                    <p:anim calcmode="discrete" valueType="str">
                                      <p:cBhvr>
                                        <p:cTn id="73" dur="500" fill="hold"/>
                                        <p:tgtEl>
                                          <p:spTgt spid="26"/>
                                        </p:tgtEl>
                                        <p:attrNameLst>
                                          <p:attrName>style.visibility</p:attrName>
                                        </p:attrNameLst>
                                      </p:cBhvr>
                                      <p:tavLst>
                                        <p:tav tm="0">
                                          <p:val>
                                            <p:strVal val="hidden"/>
                                          </p:val>
                                        </p:tav>
                                        <p:tav tm="50000">
                                          <p:val>
                                            <p:strVal val="visible"/>
                                          </p:val>
                                        </p:tav>
                                      </p:tavLst>
                                    </p:anim>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p:bldP spid="9" grpId="0"/>
      <p:bldP spid="10" grpId="0"/>
      <p:bldP spid="23" grpId="0"/>
      <p:bldP spid="23" grpId="1"/>
      <p:bldP spid="23" grpId="2"/>
      <p:bldP spid="24" grpId="0"/>
      <p:bldP spid="24" grpId="1"/>
      <p:bldP spid="24" grpId="2"/>
      <p:bldP spid="25" grpId="0"/>
      <p:bldP spid="25" grpId="1"/>
      <p:bldP spid="25" grpId="2"/>
      <p:bldP spid="26" grpId="0"/>
      <p:bldP spid="2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1"/>
          <p:cNvSpPr>
            <a:spLocks noGrp="1"/>
          </p:cNvSpPr>
          <p:nvPr>
            <p:ph type="title"/>
          </p:nvPr>
        </p:nvSpPr>
        <p:spPr/>
        <p:txBody>
          <a:bodyPr/>
          <a:lstStyle/>
          <a:p>
            <a:r>
              <a:rPr lang="en-US" altLang="zh-CN">
                <a:ea typeface="宋体" panose="02010600030101010101" pitchFamily="2" charset="-122"/>
              </a:rPr>
              <a:t>Concept about mutual exclusion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3414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87BF9E8-BB21-414A-9B30-C28F7B25F3B1}" type="slidenum">
              <a:rPr lang="en-US" altLang="ko-KR" sz="1200" smtClean="0">
                <a:solidFill>
                  <a:schemeClr val="bg1"/>
                </a:solidFill>
              </a:rPr>
              <a:pPr>
                <a:spcBef>
                  <a:spcPct val="0"/>
                </a:spcBef>
                <a:buClrTx/>
                <a:buSzTx/>
                <a:buFontTx/>
                <a:buNone/>
              </a:pPr>
              <a:t>17</a:t>
            </a:fld>
            <a:endParaRPr lang="en-US" altLang="ko-KR" sz="1200">
              <a:solidFill>
                <a:schemeClr val="bg1"/>
              </a:solidFill>
            </a:endParaRPr>
          </a:p>
        </p:txBody>
      </p:sp>
      <p:sp>
        <p:nvSpPr>
          <p:cNvPr id="8" name="矩形 7"/>
          <p:cNvSpPr>
            <a:spLocks noChangeArrowheads="1"/>
          </p:cNvSpPr>
          <p:nvPr/>
        </p:nvSpPr>
        <p:spPr bwMode="auto">
          <a:xfrm>
            <a:off x="2643188" y="2143125"/>
            <a:ext cx="2857500" cy="285750"/>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9" name="矩形 8"/>
          <p:cNvSpPr>
            <a:spLocks noChangeArrowheads="1"/>
          </p:cNvSpPr>
          <p:nvPr/>
        </p:nvSpPr>
        <p:spPr bwMode="auto">
          <a:xfrm>
            <a:off x="5500688" y="3714750"/>
            <a:ext cx="1428750" cy="285750"/>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cxnSp>
        <p:nvCxnSpPr>
          <p:cNvPr id="11" name="直接连接符 10"/>
          <p:cNvCxnSpPr>
            <a:cxnSpLocks noChangeShapeType="1"/>
            <a:stCxn id="8" idx="1"/>
          </p:cNvCxnSpPr>
          <p:nvPr/>
        </p:nvCxnSpPr>
        <p:spPr bwMode="auto">
          <a:xfrm rot="10800000">
            <a:off x="2000250" y="2286000"/>
            <a:ext cx="6429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 name="直接连接符 11"/>
          <p:cNvCxnSpPr>
            <a:cxnSpLocks noChangeShapeType="1"/>
            <a:endCxn id="8" idx="3"/>
          </p:cNvCxnSpPr>
          <p:nvPr/>
        </p:nvCxnSpPr>
        <p:spPr bwMode="auto">
          <a:xfrm rot="10800000">
            <a:off x="5500688" y="2286000"/>
            <a:ext cx="350043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直接连接符 14"/>
          <p:cNvCxnSpPr>
            <a:cxnSpLocks noChangeShapeType="1"/>
            <a:stCxn id="9" idx="1"/>
          </p:cNvCxnSpPr>
          <p:nvPr/>
        </p:nvCxnSpPr>
        <p:spPr bwMode="auto">
          <a:xfrm rot="10800000">
            <a:off x="3786188" y="3857625"/>
            <a:ext cx="17145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 name="直接连接符 17"/>
          <p:cNvCxnSpPr>
            <a:cxnSpLocks noChangeShapeType="1"/>
            <a:stCxn id="9" idx="3"/>
          </p:cNvCxnSpPr>
          <p:nvPr/>
        </p:nvCxnSpPr>
        <p:spPr bwMode="auto">
          <a:xfrm>
            <a:off x="6929438" y="3857625"/>
            <a:ext cx="20716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42" name="TextBox 41"/>
          <p:cNvSpPr txBox="1">
            <a:spLocks noChangeArrowheads="1"/>
          </p:cNvSpPr>
          <p:nvPr/>
        </p:nvSpPr>
        <p:spPr bwMode="auto">
          <a:xfrm>
            <a:off x="1000125" y="3714750"/>
            <a:ext cx="9223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Proc B</a:t>
            </a:r>
            <a:endParaRPr lang="zh-CN" altLang="en-US" sz="1800">
              <a:solidFill>
                <a:schemeClr val="tx1"/>
              </a:solidFill>
            </a:endParaRPr>
          </a:p>
        </p:txBody>
      </p:sp>
      <p:sp>
        <p:nvSpPr>
          <p:cNvPr id="41" name="TextBox 40"/>
          <p:cNvSpPr txBox="1">
            <a:spLocks noChangeArrowheads="1"/>
          </p:cNvSpPr>
          <p:nvPr/>
        </p:nvSpPr>
        <p:spPr bwMode="auto">
          <a:xfrm>
            <a:off x="1008063" y="2143125"/>
            <a:ext cx="92075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Proc A</a:t>
            </a:r>
            <a:endParaRPr lang="zh-CN" altLang="en-US" sz="1800">
              <a:solidFill>
                <a:schemeClr val="tx1"/>
              </a:solidFill>
            </a:endParaRPr>
          </a:p>
        </p:txBody>
      </p:sp>
      <p:grpSp>
        <p:nvGrpSpPr>
          <p:cNvPr id="2" name="组合 59"/>
          <p:cNvGrpSpPr>
            <a:grpSpLocks/>
          </p:cNvGrpSpPr>
          <p:nvPr/>
        </p:nvGrpSpPr>
        <p:grpSpPr bwMode="auto">
          <a:xfrm>
            <a:off x="2428875" y="1285875"/>
            <a:ext cx="2806700" cy="785813"/>
            <a:chOff x="2428860" y="1285860"/>
            <a:chExt cx="2807179" cy="785818"/>
          </a:xfrm>
        </p:grpSpPr>
        <p:cxnSp>
          <p:nvCxnSpPr>
            <p:cNvPr id="134190" name="直接箭头连接符 32"/>
            <p:cNvCxnSpPr>
              <a:cxnSpLocks noChangeShapeType="1"/>
            </p:cNvCxnSpPr>
            <p:nvPr/>
          </p:nvCxnSpPr>
          <p:spPr bwMode="auto">
            <a:xfrm rot="10800000" flipV="1">
              <a:off x="2643174" y="1643050"/>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91" name="TextBox 42"/>
            <p:cNvSpPr txBox="1">
              <a:spLocks noChangeArrowheads="1"/>
            </p:cNvSpPr>
            <p:nvPr/>
          </p:nvSpPr>
          <p:spPr bwMode="auto">
            <a:xfrm>
              <a:off x="2428860" y="1285860"/>
              <a:ext cx="280717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 enters critical region</a:t>
              </a:r>
              <a:endParaRPr lang="zh-CN" altLang="en-US" sz="1800">
                <a:solidFill>
                  <a:schemeClr val="tx1"/>
                </a:solidFill>
              </a:endParaRPr>
            </a:p>
          </p:txBody>
        </p:sp>
      </p:grpSp>
      <p:grpSp>
        <p:nvGrpSpPr>
          <p:cNvPr id="3" name="组合 60"/>
          <p:cNvGrpSpPr>
            <a:grpSpLocks/>
          </p:cNvGrpSpPr>
          <p:nvPr/>
        </p:nvGrpSpPr>
        <p:grpSpPr bwMode="auto">
          <a:xfrm>
            <a:off x="5500688" y="1500188"/>
            <a:ext cx="2949575" cy="785812"/>
            <a:chOff x="5500694" y="1500174"/>
            <a:chExt cx="2949414" cy="785818"/>
          </a:xfrm>
        </p:grpSpPr>
        <p:cxnSp>
          <p:nvCxnSpPr>
            <p:cNvPr id="134188" name="直接箭头连接符 34"/>
            <p:cNvCxnSpPr>
              <a:cxnSpLocks noChangeShapeType="1"/>
            </p:cNvCxnSpPr>
            <p:nvPr/>
          </p:nvCxnSpPr>
          <p:spPr bwMode="auto">
            <a:xfrm rot="10800000" flipV="1">
              <a:off x="5500694" y="1857364"/>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89" name="TextBox 43"/>
            <p:cNvSpPr txBox="1">
              <a:spLocks noChangeArrowheads="1"/>
            </p:cNvSpPr>
            <p:nvPr/>
          </p:nvSpPr>
          <p:spPr bwMode="auto">
            <a:xfrm>
              <a:off x="5643570" y="1500174"/>
              <a:ext cx="2806538"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 leaves critical region</a:t>
              </a:r>
              <a:endParaRPr lang="zh-CN" altLang="en-US" sz="1800">
                <a:solidFill>
                  <a:schemeClr val="tx1"/>
                </a:solidFill>
              </a:endParaRPr>
            </a:p>
          </p:txBody>
        </p:sp>
      </p:grpSp>
      <p:grpSp>
        <p:nvGrpSpPr>
          <p:cNvPr id="7" name="组合 61"/>
          <p:cNvGrpSpPr>
            <a:grpSpLocks/>
          </p:cNvGrpSpPr>
          <p:nvPr/>
        </p:nvGrpSpPr>
        <p:grpSpPr bwMode="auto">
          <a:xfrm>
            <a:off x="3786188" y="2714625"/>
            <a:ext cx="1643062" cy="1071563"/>
            <a:chOff x="3786182" y="2714620"/>
            <a:chExt cx="1643074" cy="1071570"/>
          </a:xfrm>
        </p:grpSpPr>
        <p:cxnSp>
          <p:nvCxnSpPr>
            <p:cNvPr id="134186" name="直接箭头连接符 33"/>
            <p:cNvCxnSpPr>
              <a:cxnSpLocks noChangeShapeType="1"/>
            </p:cNvCxnSpPr>
            <p:nvPr/>
          </p:nvCxnSpPr>
          <p:spPr bwMode="auto">
            <a:xfrm rot="10800000" flipV="1">
              <a:off x="3786182" y="3357562"/>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87" name="TextBox 44"/>
            <p:cNvSpPr txBox="1">
              <a:spLocks noChangeArrowheads="1"/>
            </p:cNvSpPr>
            <p:nvPr/>
          </p:nvSpPr>
          <p:spPr bwMode="auto">
            <a:xfrm>
              <a:off x="4143372" y="2714620"/>
              <a:ext cx="1285884"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try to enter CR</a:t>
              </a:r>
              <a:endParaRPr lang="zh-CN" altLang="en-US" sz="1800">
                <a:solidFill>
                  <a:schemeClr val="tx1"/>
                </a:solidFill>
              </a:endParaRPr>
            </a:p>
          </p:txBody>
        </p:sp>
      </p:grpSp>
      <p:grpSp>
        <p:nvGrpSpPr>
          <p:cNvPr id="10" name="组合 62"/>
          <p:cNvGrpSpPr>
            <a:grpSpLocks/>
          </p:cNvGrpSpPr>
          <p:nvPr/>
        </p:nvGrpSpPr>
        <p:grpSpPr bwMode="auto">
          <a:xfrm>
            <a:off x="5500688" y="2714625"/>
            <a:ext cx="1357312" cy="1000125"/>
            <a:chOff x="5500694" y="2714620"/>
            <a:chExt cx="1357322" cy="1000132"/>
          </a:xfrm>
        </p:grpSpPr>
        <p:cxnSp>
          <p:nvCxnSpPr>
            <p:cNvPr id="134184" name="直接箭头连接符 35"/>
            <p:cNvCxnSpPr>
              <a:cxnSpLocks noChangeShapeType="1"/>
            </p:cNvCxnSpPr>
            <p:nvPr/>
          </p:nvCxnSpPr>
          <p:spPr bwMode="auto">
            <a:xfrm rot="10800000" flipV="1">
              <a:off x="5500694" y="3286124"/>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85" name="TextBox 45"/>
            <p:cNvSpPr txBox="1">
              <a:spLocks noChangeArrowheads="1"/>
            </p:cNvSpPr>
            <p:nvPr/>
          </p:nvSpPr>
          <p:spPr bwMode="auto">
            <a:xfrm>
              <a:off x="5572133" y="2714620"/>
              <a:ext cx="1285883"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enters CR</a:t>
              </a:r>
              <a:endParaRPr lang="zh-CN" altLang="en-US" sz="1800">
                <a:solidFill>
                  <a:schemeClr val="tx1"/>
                </a:solidFill>
              </a:endParaRPr>
            </a:p>
          </p:txBody>
        </p:sp>
      </p:grpSp>
      <p:grpSp>
        <p:nvGrpSpPr>
          <p:cNvPr id="13" name="组合 63"/>
          <p:cNvGrpSpPr>
            <a:grpSpLocks/>
          </p:cNvGrpSpPr>
          <p:nvPr/>
        </p:nvGrpSpPr>
        <p:grpSpPr bwMode="auto">
          <a:xfrm>
            <a:off x="6929438" y="3000375"/>
            <a:ext cx="1987550" cy="857250"/>
            <a:chOff x="6929454" y="3000372"/>
            <a:chExt cx="1988029" cy="857256"/>
          </a:xfrm>
        </p:grpSpPr>
        <p:cxnSp>
          <p:nvCxnSpPr>
            <p:cNvPr id="134182" name="直接箭头连接符 36"/>
            <p:cNvCxnSpPr>
              <a:cxnSpLocks noChangeShapeType="1"/>
            </p:cNvCxnSpPr>
            <p:nvPr/>
          </p:nvCxnSpPr>
          <p:spPr bwMode="auto">
            <a:xfrm rot="10800000" flipV="1">
              <a:off x="6929454" y="3429000"/>
              <a:ext cx="642942" cy="42862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83" name="TextBox 46"/>
            <p:cNvSpPr txBox="1">
              <a:spLocks noChangeArrowheads="1"/>
            </p:cNvSpPr>
            <p:nvPr/>
          </p:nvSpPr>
          <p:spPr bwMode="auto">
            <a:xfrm>
              <a:off x="7358082" y="3000372"/>
              <a:ext cx="1559401"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leaves CR</a:t>
              </a:r>
              <a:endParaRPr lang="zh-CN" altLang="en-US" sz="1800">
                <a:solidFill>
                  <a:schemeClr val="tx1"/>
                </a:solidFill>
              </a:endParaRPr>
            </a:p>
          </p:txBody>
        </p:sp>
      </p:grpSp>
      <p:grpSp>
        <p:nvGrpSpPr>
          <p:cNvPr id="14" name="组合 55"/>
          <p:cNvGrpSpPr>
            <a:grpSpLocks/>
          </p:cNvGrpSpPr>
          <p:nvPr/>
        </p:nvGrpSpPr>
        <p:grpSpPr bwMode="auto">
          <a:xfrm>
            <a:off x="2357438" y="2500313"/>
            <a:ext cx="474662" cy="2886075"/>
            <a:chOff x="2357422" y="2501100"/>
            <a:chExt cx="474810" cy="2884906"/>
          </a:xfrm>
        </p:grpSpPr>
        <p:cxnSp>
          <p:nvCxnSpPr>
            <p:cNvPr id="134180" name="直接连接符 24"/>
            <p:cNvCxnSpPr>
              <a:cxnSpLocks noChangeShapeType="1"/>
            </p:cNvCxnSpPr>
            <p:nvPr/>
          </p:nvCxnSpPr>
          <p:spPr bwMode="auto">
            <a:xfrm rot="5400000">
              <a:off x="1393009" y="3750471"/>
              <a:ext cx="250033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34181" name="TextBox 47"/>
            <p:cNvSpPr txBox="1">
              <a:spLocks noChangeArrowheads="1"/>
            </p:cNvSpPr>
            <p:nvPr/>
          </p:nvSpPr>
          <p:spPr bwMode="auto">
            <a:xfrm>
              <a:off x="2357422" y="5072074"/>
              <a:ext cx="474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T1</a:t>
              </a:r>
              <a:endParaRPr lang="zh-CN" altLang="en-US" sz="1800">
                <a:solidFill>
                  <a:schemeClr val="tx1"/>
                </a:solidFill>
              </a:endParaRPr>
            </a:p>
          </p:txBody>
        </p:sp>
      </p:grpSp>
      <p:grpSp>
        <p:nvGrpSpPr>
          <p:cNvPr id="16" name="组合 56"/>
          <p:cNvGrpSpPr>
            <a:grpSpLocks/>
          </p:cNvGrpSpPr>
          <p:nvPr/>
        </p:nvGrpSpPr>
        <p:grpSpPr bwMode="auto">
          <a:xfrm>
            <a:off x="3525838" y="2500313"/>
            <a:ext cx="474662" cy="2886075"/>
            <a:chOff x="3525686" y="2500306"/>
            <a:chExt cx="474810" cy="2885700"/>
          </a:xfrm>
        </p:grpSpPr>
        <p:cxnSp>
          <p:nvCxnSpPr>
            <p:cNvPr id="134178" name="直接连接符 26"/>
            <p:cNvCxnSpPr>
              <a:cxnSpLocks noChangeShapeType="1"/>
            </p:cNvCxnSpPr>
            <p:nvPr/>
          </p:nvCxnSpPr>
          <p:spPr bwMode="auto">
            <a:xfrm rot="5400000">
              <a:off x="2536811" y="3749677"/>
              <a:ext cx="250033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34179" name="TextBox 49"/>
            <p:cNvSpPr txBox="1">
              <a:spLocks noChangeArrowheads="1"/>
            </p:cNvSpPr>
            <p:nvPr/>
          </p:nvSpPr>
          <p:spPr bwMode="auto">
            <a:xfrm>
              <a:off x="3525686" y="5072074"/>
              <a:ext cx="474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T2</a:t>
              </a:r>
              <a:endParaRPr lang="zh-CN" altLang="en-US" sz="1800">
                <a:solidFill>
                  <a:schemeClr val="tx1"/>
                </a:solidFill>
              </a:endParaRPr>
            </a:p>
          </p:txBody>
        </p:sp>
      </p:grpSp>
      <p:grpSp>
        <p:nvGrpSpPr>
          <p:cNvPr id="17" name="组合 57"/>
          <p:cNvGrpSpPr>
            <a:grpSpLocks/>
          </p:cNvGrpSpPr>
          <p:nvPr/>
        </p:nvGrpSpPr>
        <p:grpSpPr bwMode="auto">
          <a:xfrm>
            <a:off x="5286375" y="2428875"/>
            <a:ext cx="474663" cy="2957513"/>
            <a:chOff x="5286380" y="2428868"/>
            <a:chExt cx="474810" cy="2957138"/>
          </a:xfrm>
        </p:grpSpPr>
        <p:cxnSp>
          <p:nvCxnSpPr>
            <p:cNvPr id="134176" name="直接连接符 25"/>
            <p:cNvCxnSpPr>
              <a:cxnSpLocks noChangeShapeType="1"/>
            </p:cNvCxnSpPr>
            <p:nvPr/>
          </p:nvCxnSpPr>
          <p:spPr bwMode="auto">
            <a:xfrm rot="5400000">
              <a:off x="4251323" y="3678239"/>
              <a:ext cx="250033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34177" name="TextBox 50"/>
            <p:cNvSpPr txBox="1">
              <a:spLocks noChangeArrowheads="1"/>
            </p:cNvSpPr>
            <p:nvPr/>
          </p:nvSpPr>
          <p:spPr bwMode="auto">
            <a:xfrm>
              <a:off x="5286380" y="5072074"/>
              <a:ext cx="474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T3</a:t>
              </a:r>
              <a:endParaRPr lang="zh-CN" altLang="en-US" sz="1800">
                <a:solidFill>
                  <a:schemeClr val="tx1"/>
                </a:solidFill>
              </a:endParaRPr>
            </a:p>
          </p:txBody>
        </p:sp>
      </p:grpSp>
      <p:grpSp>
        <p:nvGrpSpPr>
          <p:cNvPr id="19" name="组合 58"/>
          <p:cNvGrpSpPr>
            <a:grpSpLocks/>
          </p:cNvGrpSpPr>
          <p:nvPr/>
        </p:nvGrpSpPr>
        <p:grpSpPr bwMode="auto">
          <a:xfrm>
            <a:off x="6715125" y="2357438"/>
            <a:ext cx="474663" cy="3028950"/>
            <a:chOff x="6715140" y="2357430"/>
            <a:chExt cx="474810" cy="3028576"/>
          </a:xfrm>
        </p:grpSpPr>
        <p:cxnSp>
          <p:nvCxnSpPr>
            <p:cNvPr id="134174" name="直接连接符 28"/>
            <p:cNvCxnSpPr>
              <a:cxnSpLocks noChangeShapeType="1"/>
            </p:cNvCxnSpPr>
            <p:nvPr/>
          </p:nvCxnSpPr>
          <p:spPr bwMode="auto">
            <a:xfrm rot="5400000">
              <a:off x="5680083" y="3606801"/>
              <a:ext cx="2500330"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134175" name="TextBox 51"/>
            <p:cNvSpPr txBox="1">
              <a:spLocks noChangeArrowheads="1"/>
            </p:cNvSpPr>
            <p:nvPr/>
          </p:nvSpPr>
          <p:spPr bwMode="auto">
            <a:xfrm>
              <a:off x="6715140" y="5072074"/>
              <a:ext cx="4748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T4</a:t>
              </a:r>
              <a:endParaRPr lang="zh-CN" altLang="en-US" sz="1800">
                <a:solidFill>
                  <a:schemeClr val="tx1"/>
                </a:solidFill>
              </a:endParaRPr>
            </a:p>
          </p:txBody>
        </p:sp>
      </p:grpSp>
      <p:grpSp>
        <p:nvGrpSpPr>
          <p:cNvPr id="20" name="组合 53"/>
          <p:cNvGrpSpPr>
            <a:grpSpLocks/>
          </p:cNvGrpSpPr>
          <p:nvPr/>
        </p:nvGrpSpPr>
        <p:grpSpPr bwMode="auto">
          <a:xfrm>
            <a:off x="3571875" y="5857875"/>
            <a:ext cx="3500438" cy="385763"/>
            <a:chOff x="3571868" y="5857892"/>
            <a:chExt cx="3500462" cy="385370"/>
          </a:xfrm>
        </p:grpSpPr>
        <p:cxnSp>
          <p:nvCxnSpPr>
            <p:cNvPr id="134172" name="直接箭头连接符 37"/>
            <p:cNvCxnSpPr>
              <a:cxnSpLocks noChangeShapeType="1"/>
            </p:cNvCxnSpPr>
            <p:nvPr/>
          </p:nvCxnSpPr>
          <p:spPr bwMode="auto">
            <a:xfrm>
              <a:off x="3571868" y="5857892"/>
              <a:ext cx="3500462" cy="1588"/>
            </a:xfrm>
            <a:prstGeom prst="straightConnector1">
              <a:avLst/>
            </a:prstGeom>
            <a:noFill/>
            <a:ln w="1905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34173" name="TextBox 52"/>
            <p:cNvSpPr txBox="1">
              <a:spLocks noChangeArrowheads="1"/>
            </p:cNvSpPr>
            <p:nvPr/>
          </p:nvSpPr>
          <p:spPr bwMode="auto">
            <a:xfrm>
              <a:off x="4429124" y="5929330"/>
              <a:ext cx="75373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Time</a:t>
              </a:r>
              <a:endParaRPr lang="zh-CN" altLang="en-US" sz="1800">
                <a:solidFill>
                  <a:schemeClr val="tx1"/>
                </a:solidFill>
              </a:endParaRPr>
            </a:p>
          </p:txBody>
        </p:sp>
      </p:grpSp>
      <p:grpSp>
        <p:nvGrpSpPr>
          <p:cNvPr id="21" name="组合 67"/>
          <p:cNvGrpSpPr>
            <a:grpSpLocks/>
          </p:cNvGrpSpPr>
          <p:nvPr/>
        </p:nvGrpSpPr>
        <p:grpSpPr bwMode="auto">
          <a:xfrm>
            <a:off x="3857625" y="3929063"/>
            <a:ext cx="1571625" cy="814387"/>
            <a:chOff x="3857620" y="3929066"/>
            <a:chExt cx="1571636" cy="813998"/>
          </a:xfrm>
        </p:grpSpPr>
        <p:sp>
          <p:nvSpPr>
            <p:cNvPr id="134170" name="左大括号 30"/>
            <p:cNvSpPr>
              <a:spLocks/>
            </p:cNvSpPr>
            <p:nvPr/>
          </p:nvSpPr>
          <p:spPr bwMode="auto">
            <a:xfrm rot="-5400000">
              <a:off x="4429124" y="3357562"/>
              <a:ext cx="428628" cy="1571636"/>
            </a:xfrm>
            <a:prstGeom prst="leftBrace">
              <a:avLst>
                <a:gd name="adj1" fmla="val 8335"/>
                <a:gd name="adj2" fmla="val 47574"/>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34171" name="TextBox 54"/>
            <p:cNvSpPr txBox="1">
              <a:spLocks noChangeArrowheads="1"/>
            </p:cNvSpPr>
            <p:nvPr/>
          </p:nvSpPr>
          <p:spPr bwMode="auto">
            <a:xfrm>
              <a:off x="4071934" y="4429132"/>
              <a:ext cx="108331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Blocked</a:t>
              </a:r>
              <a:endParaRPr lang="zh-CN" altLang="en-US" sz="1800">
                <a:solidFill>
                  <a:schemeClr val="tx1"/>
                </a:solidFill>
              </a:endParaRPr>
            </a:p>
          </p:txBody>
        </p:sp>
      </p:grpSp>
      <p:cxnSp>
        <p:nvCxnSpPr>
          <p:cNvPr id="66" name="直接连接符 65"/>
          <p:cNvCxnSpPr>
            <a:cxnSpLocks noChangeShapeType="1"/>
          </p:cNvCxnSpPr>
          <p:nvPr/>
        </p:nvCxnSpPr>
        <p:spPr bwMode="auto">
          <a:xfrm rot="10800000">
            <a:off x="2000250" y="3857625"/>
            <a:ext cx="17859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10348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nodeType="afterGroup">
                            <p:stCondLst>
                              <p:cond delay="1000"/>
                            </p:stCondLst>
                            <p:childTnLst>
                              <p:par>
                                <p:cTn id="23" presetID="22" presetClass="entr" presetSubtype="1"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par>
                          <p:cTn id="36" fill="hold" nodeType="afterGroup">
                            <p:stCondLst>
                              <p:cond delay="500"/>
                            </p:stCondLst>
                            <p:childTnLst>
                              <p:par>
                                <p:cTn id="37" presetID="22" presetClass="entr" presetSubtype="1"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dissolve">
                                      <p:cBhvr>
                                        <p:cTn id="49" dur="500"/>
                                        <p:tgtEl>
                                          <p:spTgt spid="4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left)">
                                      <p:cBhvr>
                                        <p:cTn id="54" dur="500"/>
                                        <p:tgtEl>
                                          <p:spTgt spid="66"/>
                                        </p:tgtEl>
                                      </p:cBhvr>
                                    </p:animEffect>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up)">
                                      <p:cBhvr>
                                        <p:cTn id="58" dur="500"/>
                                        <p:tgtEl>
                                          <p:spTgt spid="16"/>
                                        </p:tgtEl>
                                      </p:cBhvr>
                                    </p:animEffect>
                                  </p:childTnLst>
                                </p:cTn>
                              </p:par>
                            </p:childTnLst>
                          </p:cTn>
                        </p:par>
                        <p:par>
                          <p:cTn id="59" fill="hold" nodeType="afterGroup">
                            <p:stCondLst>
                              <p:cond delay="1000"/>
                            </p:stCondLst>
                            <p:childTnLst>
                              <p:par>
                                <p:cTn id="60" presetID="22" presetClass="entr" presetSubtype="4"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wipe(down)">
                                      <p:cBhvr>
                                        <p:cTn id="62" dur="500"/>
                                        <p:tgtEl>
                                          <p:spTgt spid="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left)">
                                      <p:cBhvr>
                                        <p:cTn id="67" dur="500"/>
                                        <p:tgtEl>
                                          <p:spTgt spid="15"/>
                                        </p:tgtEl>
                                      </p:cBhvr>
                                    </p:animEffect>
                                  </p:childTnLst>
                                </p:cTn>
                              </p:par>
                            </p:childTnLst>
                          </p:cTn>
                        </p:par>
                        <p:par>
                          <p:cTn id="68" fill="hold" nodeType="afterGroup">
                            <p:stCondLst>
                              <p:cond delay="500"/>
                            </p:stCondLst>
                            <p:childTnLst>
                              <p:par>
                                <p:cTn id="69" presetID="22" presetClass="entr" presetSubtype="1"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up)">
                                      <p:cBhvr>
                                        <p:cTn id="71" dur="500"/>
                                        <p:tgtEl>
                                          <p:spTgt spid="2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left)">
                                      <p:cBhvr>
                                        <p:cTn id="76" dur="500"/>
                                        <p:tgtEl>
                                          <p:spTgt spid="9"/>
                                        </p:tgtEl>
                                      </p:cBhvr>
                                    </p:animEffect>
                                  </p:childTnLst>
                                </p:cTn>
                              </p:par>
                            </p:childTnLst>
                          </p:cTn>
                        </p:par>
                        <p:par>
                          <p:cTn id="77" fill="hold" nodeType="afterGroup">
                            <p:stCondLst>
                              <p:cond delay="500"/>
                            </p:stCondLst>
                            <p:childTnLst>
                              <p:par>
                                <p:cTn id="78" presetID="22" presetClass="entr" presetSubtype="4" fill="hold"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wipe(up)">
                                      <p:cBhvr>
                                        <p:cTn id="85" dur="500"/>
                                        <p:tgtEl>
                                          <p:spTgt spid="19"/>
                                        </p:tgtEl>
                                      </p:cBhvr>
                                    </p:animEffect>
                                  </p:childTnLst>
                                </p:cTn>
                              </p:par>
                            </p:childTnLst>
                          </p:cTn>
                        </p:par>
                        <p:par>
                          <p:cTn id="86" fill="hold" nodeType="afterGroup">
                            <p:stCondLst>
                              <p:cond delay="500"/>
                            </p:stCondLst>
                            <p:childTnLst>
                              <p:par>
                                <p:cTn id="87" presetID="22" presetClass="entr" presetSubtype="4" fill="hold" nodeType="after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wipe(down)">
                                      <p:cBhvr>
                                        <p:cTn id="89" dur="500"/>
                                        <p:tgtEl>
                                          <p:spTgt spid="1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18"/>
                                        </p:tgtEl>
                                        <p:attrNameLst>
                                          <p:attrName>style.visibility</p:attrName>
                                        </p:attrNameLst>
                                      </p:cBhvr>
                                      <p:to>
                                        <p:strVal val="visible"/>
                                      </p:to>
                                    </p:set>
                                    <p:animEffect transition="in" filter="wipe(left)">
                                      <p:cBhvr>
                                        <p:cTn id="9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42"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42088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2852936"/>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284984"/>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sp>
        <p:nvSpPr>
          <p:cNvPr id="7" name="Rectangle 7"/>
          <p:cNvSpPr txBox="1">
            <a:spLocks noChangeArrowheads="1"/>
          </p:cNvSpPr>
          <p:nvPr/>
        </p:nvSpPr>
        <p:spPr bwMode="auto">
          <a:xfrm>
            <a:off x="1403648" y="1916832"/>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
        <p:nvSpPr>
          <p:cNvPr id="2" name="内容占位符 1"/>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49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708920"/>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314096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573016"/>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grpSp>
        <p:nvGrpSpPr>
          <p:cNvPr id="2" name="组合 1"/>
          <p:cNvGrpSpPr/>
          <p:nvPr/>
        </p:nvGrpSpPr>
        <p:grpSpPr>
          <a:xfrm>
            <a:off x="1861587" y="2339588"/>
            <a:ext cx="5317386" cy="369332"/>
            <a:chOff x="1861587" y="1482338"/>
            <a:chExt cx="5317386" cy="369332"/>
          </a:xfrm>
        </p:grpSpPr>
        <p:sp>
          <p:nvSpPr>
            <p:cNvPr id="7" name="矩形 6"/>
            <p:cNvSpPr/>
            <p:nvPr/>
          </p:nvSpPr>
          <p:spPr>
            <a:xfrm>
              <a:off x="2012653" y="1482338"/>
              <a:ext cx="5166320" cy="369332"/>
            </a:xfrm>
            <a:prstGeom prst="rect">
              <a:avLst/>
            </a:prstGeom>
          </p:spPr>
          <p:txBody>
            <a:bodyPr wrap="square">
              <a:spAutoFit/>
            </a:bodyPr>
            <a:lstStyle/>
            <a:p>
              <a:pPr fontAlgn="base">
                <a:spcAft>
                  <a:spcPct val="0"/>
                </a:spcAft>
                <a:buClr>
                  <a:schemeClr val="folHlink"/>
                </a:buClr>
                <a:buSzPct val="75000"/>
              </a:pPr>
              <a:r>
                <a:rPr lang="zh-CN" altLang="en-US" b="1" dirty="0">
                  <a:solidFill>
                    <a:srgbClr val="11576A"/>
                  </a:solidFill>
                  <a:latin typeface="微软雅黑" pitchFamily="34" charset="-122"/>
                  <a:ea typeface="微软雅黑" pitchFamily="34" charset="-122"/>
                </a:rPr>
                <a:t>没有进程在临界区时，任何进程可进入</a:t>
              </a:r>
              <a:endParaRPr lang="en-US" altLang="zh-CN" b="1" dirty="0">
                <a:solidFill>
                  <a:srgbClr val="11576A"/>
                </a:solidFill>
                <a:latin typeface="微软雅黑" pitchFamily="34" charset="-122"/>
                <a:ea typeface="微软雅黑" pitchFamily="34" charset="-122"/>
              </a:endParaRPr>
            </a:p>
          </p:txBody>
        </p:sp>
        <p:pic>
          <p:nvPicPr>
            <p:cNvPr id="8" name="图片 7" descr="小点1.png"/>
            <p:cNvPicPr>
              <a:picLocks noChangeAspect="1"/>
            </p:cNvPicPr>
            <p:nvPr/>
          </p:nvPicPr>
          <p:blipFill>
            <a:blip r:embed="rId3" cstate="print"/>
            <a:stretch>
              <a:fillRect/>
            </a:stretch>
          </p:blipFill>
          <p:spPr>
            <a:xfrm>
              <a:off x="1861587" y="1592505"/>
              <a:ext cx="151066" cy="148997"/>
            </a:xfrm>
            <a:prstGeom prst="rect">
              <a:avLst/>
            </a:prstGeom>
            <a:effectLst/>
          </p:spPr>
        </p:pic>
      </p:grpSp>
      <p:sp>
        <p:nvSpPr>
          <p:cNvPr id="3" name="内容占位符 2"/>
          <p:cNvSpPr>
            <a:spLocks noGrp="1"/>
          </p:cNvSpPr>
          <p:nvPr>
            <p:ph idx="1"/>
          </p:nvPr>
        </p:nvSpPr>
        <p:spPr/>
        <p:txBody>
          <a:bodyPr/>
          <a:lstStyle/>
          <a:p>
            <a:endParaRPr lang="zh-CN" altLang="en-US"/>
          </a:p>
        </p:txBody>
      </p:sp>
      <p:sp>
        <p:nvSpPr>
          <p:cNvPr id="11" name="Rectangle 7"/>
          <p:cNvSpPr txBox="1">
            <a:spLocks noChangeArrowheads="1"/>
          </p:cNvSpPr>
          <p:nvPr/>
        </p:nvSpPr>
        <p:spPr bwMode="auto">
          <a:xfrm>
            <a:off x="1403648" y="1988840"/>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52298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ctrTitle"/>
          </p:nvPr>
        </p:nvSpPr>
        <p:spPr/>
        <p:txBody>
          <a:bodyPr/>
          <a:lstStyle/>
          <a:p>
            <a:r>
              <a:rPr lang="zh-CN" altLang="en-US" dirty="0">
                <a:ea typeface="宋体" panose="02010600030101010101" pitchFamily="2" charset="-122"/>
              </a:rPr>
              <a:t>经典</a:t>
            </a:r>
            <a:r>
              <a:rPr lang="en-US" altLang="zh-CN" dirty="0">
                <a:ea typeface="宋体" panose="02010600030101010101" pitchFamily="2" charset="-122"/>
              </a:rPr>
              <a:t>IPC</a:t>
            </a:r>
            <a:r>
              <a:rPr lang="zh-CN" altLang="en-US" dirty="0">
                <a:ea typeface="宋体" panose="02010600030101010101" pitchFamily="2" charset="-122"/>
              </a:rPr>
              <a:t>问题</a:t>
            </a:r>
          </a:p>
        </p:txBody>
      </p:sp>
      <p:sp>
        <p:nvSpPr>
          <p:cNvPr id="61443" name="Rectangle 5"/>
          <p:cNvSpPr>
            <a:spLocks noGrp="1" noChangeArrowheads="1"/>
          </p:cNvSpPr>
          <p:nvPr>
            <p:ph type="subTitle"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35713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42088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314096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573016"/>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grpSp>
        <p:nvGrpSpPr>
          <p:cNvPr id="7" name="组合 6"/>
          <p:cNvGrpSpPr/>
          <p:nvPr/>
        </p:nvGrpSpPr>
        <p:grpSpPr>
          <a:xfrm>
            <a:off x="1861587" y="2794745"/>
            <a:ext cx="5317386" cy="369332"/>
            <a:chOff x="1861587" y="1482338"/>
            <a:chExt cx="5317386" cy="369332"/>
          </a:xfrm>
        </p:grpSpPr>
        <p:sp>
          <p:nvSpPr>
            <p:cNvPr id="8" name="矩形 7"/>
            <p:cNvSpPr/>
            <p:nvPr/>
          </p:nvSpPr>
          <p:spPr>
            <a:xfrm>
              <a:off x="2012653" y="1482338"/>
              <a:ext cx="5166320" cy="369332"/>
            </a:xfrm>
            <a:prstGeom prst="rect">
              <a:avLst/>
            </a:prstGeom>
          </p:spPr>
          <p:txBody>
            <a:bodyPr wrap="square">
              <a:spAutoFit/>
            </a:bodyPr>
            <a:lstStyle/>
            <a:p>
              <a:pPr fontAlgn="base">
                <a:spcAft>
                  <a:spcPct val="0"/>
                </a:spcAft>
                <a:buClr>
                  <a:schemeClr val="folHlink"/>
                </a:buClr>
                <a:buSzPct val="75000"/>
              </a:pPr>
              <a:r>
                <a:rPr lang="zh-CN" altLang="en-US" b="1" dirty="0">
                  <a:solidFill>
                    <a:srgbClr val="11576A"/>
                  </a:solidFill>
                  <a:latin typeface="微软雅黑" pitchFamily="34" charset="-122"/>
                  <a:ea typeface="微软雅黑" pitchFamily="34" charset="-122"/>
                </a:rPr>
                <a:t>有进程在临界区时，其他进程均不能进入临界区</a:t>
              </a:r>
              <a:endParaRPr lang="en-US" altLang="zh-CN" b="1" dirty="0">
                <a:solidFill>
                  <a:srgbClr val="11576A"/>
                </a:solidFill>
                <a:latin typeface="微软雅黑" pitchFamily="34" charset="-122"/>
                <a:ea typeface="微软雅黑" pitchFamily="34" charset="-122"/>
              </a:endParaRPr>
            </a:p>
          </p:txBody>
        </p:sp>
        <p:pic>
          <p:nvPicPr>
            <p:cNvPr id="9" name="图片 8" descr="小点1.png"/>
            <p:cNvPicPr>
              <a:picLocks noChangeAspect="1"/>
            </p:cNvPicPr>
            <p:nvPr/>
          </p:nvPicPr>
          <p:blipFill>
            <a:blip r:embed="rId3" cstate="print"/>
            <a:stretch>
              <a:fillRect/>
            </a:stretch>
          </p:blipFill>
          <p:spPr>
            <a:xfrm>
              <a:off x="1861587" y="1592505"/>
              <a:ext cx="151066" cy="148997"/>
            </a:xfrm>
            <a:prstGeom prst="rect">
              <a:avLst/>
            </a:prstGeom>
            <a:effectLst/>
          </p:spPr>
        </p:pic>
      </p:grpSp>
      <p:sp>
        <p:nvSpPr>
          <p:cNvPr id="2" name="内容占位符 1"/>
          <p:cNvSpPr>
            <a:spLocks noGrp="1"/>
          </p:cNvSpPr>
          <p:nvPr>
            <p:ph idx="1"/>
          </p:nvPr>
        </p:nvSpPr>
        <p:spPr/>
        <p:txBody>
          <a:bodyPr/>
          <a:lstStyle/>
          <a:p>
            <a:endParaRPr lang="zh-CN" altLang="en-US"/>
          </a:p>
        </p:txBody>
      </p:sp>
      <p:sp>
        <p:nvSpPr>
          <p:cNvPr id="11" name="Rectangle 7"/>
          <p:cNvSpPr txBox="1">
            <a:spLocks noChangeArrowheads="1"/>
          </p:cNvSpPr>
          <p:nvPr/>
        </p:nvSpPr>
        <p:spPr bwMode="auto">
          <a:xfrm>
            <a:off x="1403648" y="1988840"/>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29610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42088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2852936"/>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573016"/>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grpSp>
        <p:nvGrpSpPr>
          <p:cNvPr id="7" name="组合 6"/>
          <p:cNvGrpSpPr/>
          <p:nvPr/>
        </p:nvGrpSpPr>
        <p:grpSpPr>
          <a:xfrm>
            <a:off x="1861587" y="3203684"/>
            <a:ext cx="5317386" cy="369332"/>
            <a:chOff x="1861587" y="1482338"/>
            <a:chExt cx="5317386" cy="369332"/>
          </a:xfrm>
        </p:grpSpPr>
        <p:sp>
          <p:nvSpPr>
            <p:cNvPr id="8" name="矩形 7"/>
            <p:cNvSpPr/>
            <p:nvPr/>
          </p:nvSpPr>
          <p:spPr>
            <a:xfrm>
              <a:off x="2012653" y="1482338"/>
              <a:ext cx="5166320" cy="369332"/>
            </a:xfrm>
            <a:prstGeom prst="rect">
              <a:avLst/>
            </a:prstGeom>
          </p:spPr>
          <p:txBody>
            <a:bodyPr wrap="square">
              <a:spAutoFit/>
            </a:bodyPr>
            <a:lstStyle/>
            <a:p>
              <a:pPr fontAlgn="base">
                <a:spcAft>
                  <a:spcPct val="0"/>
                </a:spcAft>
                <a:buClr>
                  <a:schemeClr val="folHlink"/>
                </a:buClr>
                <a:buSzPct val="75000"/>
              </a:pPr>
              <a:r>
                <a:rPr lang="zh-CN" altLang="en-US" b="1" dirty="0">
                  <a:solidFill>
                    <a:srgbClr val="11576A"/>
                  </a:solidFill>
                  <a:latin typeface="微软雅黑" pitchFamily="34" charset="-122"/>
                  <a:ea typeface="微软雅黑" pitchFamily="34" charset="-122"/>
                </a:rPr>
                <a:t>等待进入临界区的进程不能无限期等待</a:t>
              </a:r>
              <a:endParaRPr lang="en-US" altLang="zh-CN" b="1" dirty="0">
                <a:solidFill>
                  <a:srgbClr val="11576A"/>
                </a:solidFill>
                <a:latin typeface="微软雅黑" pitchFamily="34" charset="-122"/>
                <a:ea typeface="微软雅黑" pitchFamily="34" charset="-122"/>
              </a:endParaRPr>
            </a:p>
          </p:txBody>
        </p:sp>
        <p:pic>
          <p:nvPicPr>
            <p:cNvPr id="9" name="图片 8" descr="小点1.png"/>
            <p:cNvPicPr>
              <a:picLocks noChangeAspect="1"/>
            </p:cNvPicPr>
            <p:nvPr/>
          </p:nvPicPr>
          <p:blipFill>
            <a:blip r:embed="rId3" cstate="print"/>
            <a:stretch>
              <a:fillRect/>
            </a:stretch>
          </p:blipFill>
          <p:spPr>
            <a:xfrm>
              <a:off x="1861587" y="1592505"/>
              <a:ext cx="151066" cy="148997"/>
            </a:xfrm>
            <a:prstGeom prst="rect">
              <a:avLst/>
            </a:prstGeom>
            <a:effectLst/>
          </p:spPr>
        </p:pic>
      </p:grpSp>
      <p:sp>
        <p:nvSpPr>
          <p:cNvPr id="10" name="Rectangle 7"/>
          <p:cNvSpPr txBox="1">
            <a:spLocks noChangeArrowheads="1"/>
          </p:cNvSpPr>
          <p:nvPr/>
        </p:nvSpPr>
        <p:spPr bwMode="auto">
          <a:xfrm>
            <a:off x="1403648" y="1988840"/>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
        <p:nvSpPr>
          <p:cNvPr id="2" name="内容占位符 1"/>
          <p:cNvSpPr>
            <a:spLocks noGrp="1"/>
          </p:cNvSpPr>
          <p:nvPr>
            <p:ph idx="1"/>
          </p:nvPr>
        </p:nvSpPr>
        <p:spPr/>
        <p:txBody>
          <a:bodyPr/>
          <a:lstStyle/>
          <a:p>
            <a:endParaRPr lang="zh-CN" altLang="en-US"/>
          </a:p>
        </p:txBody>
      </p:sp>
    </p:spTree>
    <p:extLst>
      <p:ext uri="{BB962C8B-B14F-4D97-AF65-F5344CB8AC3E}">
        <p14:creationId xmlns:p14="http://schemas.microsoft.com/office/powerpoint/2010/main" val="18524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6"/>
          <p:cNvSpPr>
            <a:spLocks noGrp="1" noChangeArrowheads="1"/>
          </p:cNvSpPr>
          <p:nvPr>
            <p:ph type="title"/>
          </p:nvPr>
        </p:nvSpPr>
        <p:spPr>
          <a:prstGeom prst="rect">
            <a:avLst/>
          </a:prstGeom>
        </p:spPr>
        <p:txBody>
          <a:bodyPr/>
          <a:lstStyle/>
          <a:p>
            <a:pPr>
              <a:defRPr/>
            </a:pPr>
            <a:r>
              <a:rPr lang="zh-CN" altLang="en-US" sz="3000" dirty="0">
                <a:solidFill>
                  <a:srgbClr val="11576A"/>
                </a:solidFill>
                <a:latin typeface="微软雅黑" pitchFamily="34" charset="-122"/>
                <a:ea typeface="微软雅黑" pitchFamily="34" charset="-122"/>
              </a:rPr>
              <a:t>临界区的访问规则</a:t>
            </a:r>
            <a:endParaRPr lang="en-US" altLang="zh-CN" sz="3000" dirty="0">
              <a:solidFill>
                <a:srgbClr val="11576A"/>
              </a:solidFill>
              <a:latin typeface="微软雅黑" pitchFamily="34" charset="-122"/>
              <a:ea typeface="微软雅黑" pitchFamily="34" charset="-122"/>
            </a:endParaRPr>
          </a:p>
        </p:txBody>
      </p:sp>
      <p:sp>
        <p:nvSpPr>
          <p:cNvPr id="4" name="Rectangle 7"/>
          <p:cNvSpPr txBox="1">
            <a:spLocks noChangeArrowheads="1"/>
          </p:cNvSpPr>
          <p:nvPr/>
        </p:nvSpPr>
        <p:spPr>
          <a:xfrm>
            <a:off x="1403648" y="2420888"/>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忙则等待</a:t>
            </a:r>
            <a:endParaRPr lang="en-US" altLang="zh-CN" sz="2000" b="1" dirty="0">
              <a:solidFill>
                <a:srgbClr val="11576A"/>
              </a:solidFill>
              <a:latin typeface="微软雅黑" pitchFamily="34" charset="-122"/>
              <a:ea typeface="微软雅黑" pitchFamily="34" charset="-122"/>
            </a:endParaRPr>
          </a:p>
        </p:txBody>
      </p:sp>
      <p:sp>
        <p:nvSpPr>
          <p:cNvPr id="5" name="Rectangle 7"/>
          <p:cNvSpPr txBox="1">
            <a:spLocks noChangeArrowheads="1"/>
          </p:cNvSpPr>
          <p:nvPr/>
        </p:nvSpPr>
        <p:spPr>
          <a:xfrm>
            <a:off x="1403648" y="2852936"/>
            <a:ext cx="2088232"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有限等待</a:t>
            </a:r>
            <a:endParaRPr lang="en-US" altLang="zh-CN" sz="2000" b="1" dirty="0">
              <a:solidFill>
                <a:srgbClr val="11576A"/>
              </a:solidFill>
              <a:latin typeface="微软雅黑" pitchFamily="34" charset="-122"/>
              <a:ea typeface="微软雅黑" pitchFamily="34" charset="-122"/>
            </a:endParaRPr>
          </a:p>
        </p:txBody>
      </p:sp>
      <p:sp>
        <p:nvSpPr>
          <p:cNvPr id="6" name="Rectangle 7"/>
          <p:cNvSpPr txBox="1">
            <a:spLocks noChangeArrowheads="1"/>
          </p:cNvSpPr>
          <p:nvPr/>
        </p:nvSpPr>
        <p:spPr>
          <a:xfrm>
            <a:off x="1403648" y="3284984"/>
            <a:ext cx="3096344" cy="43204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chemeClr val="folHlink"/>
              </a:buClr>
              <a:buSzPct val="75000"/>
              <a:buNone/>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让权等待（可选）</a:t>
            </a:r>
            <a:endParaRPr lang="en-US" altLang="zh-CN" sz="2000" b="1" dirty="0">
              <a:solidFill>
                <a:srgbClr val="11576A"/>
              </a:solidFill>
              <a:latin typeface="微软雅黑" pitchFamily="34" charset="-122"/>
              <a:ea typeface="微软雅黑" pitchFamily="34" charset="-122"/>
            </a:endParaRPr>
          </a:p>
        </p:txBody>
      </p:sp>
      <p:grpSp>
        <p:nvGrpSpPr>
          <p:cNvPr id="7" name="组合 6"/>
          <p:cNvGrpSpPr/>
          <p:nvPr/>
        </p:nvGrpSpPr>
        <p:grpSpPr>
          <a:xfrm>
            <a:off x="1861588" y="3645025"/>
            <a:ext cx="6598844" cy="646331"/>
            <a:chOff x="1861587" y="1482338"/>
            <a:chExt cx="4654629" cy="646331"/>
          </a:xfrm>
        </p:grpSpPr>
        <p:sp>
          <p:nvSpPr>
            <p:cNvPr id="8" name="矩形 7"/>
            <p:cNvSpPr/>
            <p:nvPr/>
          </p:nvSpPr>
          <p:spPr>
            <a:xfrm>
              <a:off x="2012653" y="1482338"/>
              <a:ext cx="4503563" cy="646331"/>
            </a:xfrm>
            <a:prstGeom prst="rect">
              <a:avLst/>
            </a:prstGeom>
          </p:spPr>
          <p:txBody>
            <a:bodyPr wrap="square">
              <a:spAutoFit/>
            </a:bodyPr>
            <a:lstStyle/>
            <a:p>
              <a:pPr fontAlgn="base">
                <a:spcAft>
                  <a:spcPct val="0"/>
                </a:spcAft>
                <a:buClr>
                  <a:schemeClr val="folHlink"/>
                </a:buClr>
                <a:buSzPct val="75000"/>
              </a:pPr>
              <a:r>
                <a:rPr lang="zh-CN" altLang="en-US" b="1" dirty="0">
                  <a:solidFill>
                    <a:srgbClr val="11576A"/>
                  </a:solidFill>
                  <a:latin typeface="微软雅黑" pitchFamily="34" charset="-122"/>
                  <a:ea typeface="微软雅黑" pitchFamily="34" charset="-122"/>
                </a:rPr>
                <a:t>不能进入临界区的进程，应释放</a:t>
              </a:r>
              <a:r>
                <a:rPr lang="en-US" altLang="zh-CN" b="1" dirty="0">
                  <a:solidFill>
                    <a:srgbClr val="11576A"/>
                  </a:solidFill>
                  <a:latin typeface="微软雅黑" pitchFamily="34" charset="-122"/>
                  <a:ea typeface="微软雅黑" pitchFamily="34" charset="-122"/>
                </a:rPr>
                <a:t>CPU</a:t>
              </a:r>
              <a:r>
                <a:rPr lang="zh-CN" altLang="en-US" b="1" dirty="0">
                  <a:solidFill>
                    <a:srgbClr val="11576A"/>
                  </a:solidFill>
                  <a:latin typeface="微软雅黑" pitchFamily="34" charset="-122"/>
                  <a:ea typeface="微软雅黑" pitchFamily="34" charset="-122"/>
                </a:rPr>
                <a:t>（如转换到阻塞状态）</a:t>
              </a:r>
            </a:p>
          </p:txBody>
        </p:sp>
        <p:pic>
          <p:nvPicPr>
            <p:cNvPr id="9" name="图片 8" descr="小点1.png"/>
            <p:cNvPicPr>
              <a:picLocks noChangeAspect="1"/>
            </p:cNvPicPr>
            <p:nvPr/>
          </p:nvPicPr>
          <p:blipFill>
            <a:blip r:embed="rId3" cstate="print"/>
            <a:stretch>
              <a:fillRect/>
            </a:stretch>
          </p:blipFill>
          <p:spPr>
            <a:xfrm>
              <a:off x="1861587" y="1592505"/>
              <a:ext cx="151066" cy="148997"/>
            </a:xfrm>
            <a:prstGeom prst="rect">
              <a:avLst/>
            </a:prstGeom>
            <a:effectLst/>
          </p:spPr>
        </p:pic>
      </p:grpSp>
      <p:sp>
        <p:nvSpPr>
          <p:cNvPr id="10" name="Rectangle 7"/>
          <p:cNvSpPr txBox="1">
            <a:spLocks noChangeArrowheads="1"/>
          </p:cNvSpPr>
          <p:nvPr/>
        </p:nvSpPr>
        <p:spPr bwMode="auto">
          <a:xfrm>
            <a:off x="1403648" y="1988840"/>
            <a:ext cx="2088232"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a:lstStyle>
          <a:p>
            <a:pPr marL="0" indent="0">
              <a:buClr>
                <a:schemeClr val="folHlink"/>
              </a:buClr>
              <a:buSzPct val="75000"/>
              <a:buFont typeface="Wingdings" panose="05000000000000000000" pitchFamily="2" charset="2"/>
              <a:buNone/>
            </a:pPr>
            <a:r>
              <a:rPr lang="zh-CN" altLang="en-US" sz="2000" b="1" kern="0">
                <a:solidFill>
                  <a:srgbClr val="11576A"/>
                </a:solidFill>
                <a:latin typeface="张海山锐谐体2.0-授权联系：Samtype@QQ.com" pitchFamily="2" charset="-122"/>
                <a:ea typeface="张海山锐谐体2.0-授权联系：Samtype@QQ.com" pitchFamily="2" charset="-122"/>
              </a:rPr>
              <a:t>■ </a:t>
            </a:r>
            <a:r>
              <a:rPr lang="zh-CN" altLang="en-US" sz="2000" b="1" kern="0">
                <a:solidFill>
                  <a:srgbClr val="11576A"/>
                </a:solidFill>
                <a:latin typeface="微软雅黑" pitchFamily="34" charset="-122"/>
                <a:ea typeface="微软雅黑" pitchFamily="34" charset="-122"/>
              </a:rPr>
              <a:t>空闲则入</a:t>
            </a:r>
            <a:endParaRPr lang="en-US" altLang="zh-CN" sz="2000" b="1" kern="0"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5731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en-US" altLang="zh-CN">
                <a:ea typeface="宋体" panose="02010600030101010101" pitchFamily="2" charset="-122"/>
              </a:rPr>
              <a:t>Disabling interrupts</a:t>
            </a:r>
            <a:endParaRPr lang="zh-CN" altLang="en-US">
              <a:ea typeface="宋体" panose="02010600030101010101" pitchFamily="2" charset="-122"/>
            </a:endParaRPr>
          </a:p>
        </p:txBody>
      </p:sp>
      <p:sp>
        <p:nvSpPr>
          <p:cNvPr id="146435" name="内容占位符 2"/>
          <p:cNvSpPr>
            <a:spLocks noGrp="1"/>
          </p:cNvSpPr>
          <p:nvPr>
            <p:ph idx="1"/>
          </p:nvPr>
        </p:nvSpPr>
        <p:spPr>
          <a:xfrm>
            <a:off x="971550" y="3786188"/>
            <a:ext cx="8064500" cy="2643187"/>
          </a:xfrm>
        </p:spPr>
        <p:txBody>
          <a:bodyPr/>
          <a:lstStyle/>
          <a:p>
            <a:pPr>
              <a:lnSpc>
                <a:spcPct val="110000"/>
              </a:lnSpc>
            </a:pPr>
            <a:r>
              <a:rPr lang="en-US" altLang="zh-CN" dirty="0">
                <a:ea typeface="宋体" panose="02010600030101010101" pitchFamily="2" charset="-122"/>
              </a:rPr>
              <a:t>Strongpoint</a:t>
            </a:r>
          </a:p>
          <a:p>
            <a:pPr lvl="1">
              <a:lnSpc>
                <a:spcPct val="110000"/>
              </a:lnSpc>
            </a:pPr>
            <a:r>
              <a:rPr lang="en-US" altLang="zh-CN" dirty="0">
                <a:ea typeface="宋体" panose="02010600030101010101" pitchFamily="2" charset="-122"/>
              </a:rPr>
              <a:t>Solve mutual exclusion problems drastically</a:t>
            </a:r>
          </a:p>
          <a:p>
            <a:pPr>
              <a:lnSpc>
                <a:spcPct val="110000"/>
              </a:lnSpc>
            </a:pPr>
            <a:r>
              <a:rPr lang="en-US" altLang="zh-CN" dirty="0">
                <a:ea typeface="宋体" panose="02010600030101010101" pitchFamily="2" charset="-122"/>
              </a:rPr>
              <a:t>Weakness</a:t>
            </a:r>
          </a:p>
          <a:p>
            <a:pPr lvl="1">
              <a:lnSpc>
                <a:spcPct val="110000"/>
              </a:lnSpc>
            </a:pPr>
            <a:r>
              <a:rPr lang="en-US" altLang="zh-CN" dirty="0">
                <a:ea typeface="宋体" panose="02010600030101010101" pitchFamily="2" charset="-122"/>
              </a:rPr>
              <a:t>Dangerous for users can close interrupts</a:t>
            </a:r>
          </a:p>
          <a:p>
            <a:pPr lvl="1">
              <a:lnSpc>
                <a:spcPct val="110000"/>
              </a:lnSpc>
            </a:pPr>
            <a:r>
              <a:rPr lang="en-US" altLang="zh-CN" dirty="0">
                <a:ea typeface="宋体" panose="02010600030101010101" pitchFamily="2" charset="-122"/>
              </a:rPr>
              <a:t>Useless under multiple CPUs condition</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64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3D844A8-8AEF-47A5-BFFB-E2D501946569}" type="slidenum">
              <a:rPr lang="en-US" altLang="ko-KR" sz="1200" smtClean="0">
                <a:solidFill>
                  <a:schemeClr val="bg1"/>
                </a:solidFill>
              </a:rPr>
              <a:pPr>
                <a:spcBef>
                  <a:spcPct val="0"/>
                </a:spcBef>
                <a:buClrTx/>
                <a:buSzTx/>
                <a:buFontTx/>
                <a:buNone/>
              </a:pPr>
              <a:t>23</a:t>
            </a:fld>
            <a:endParaRPr lang="en-US" altLang="ko-KR" sz="1200">
              <a:solidFill>
                <a:schemeClr val="bg1"/>
              </a:solidFill>
            </a:endParaRPr>
          </a:p>
        </p:txBody>
      </p:sp>
      <p:sp>
        <p:nvSpPr>
          <p:cNvPr id="7" name="Text Box 5"/>
          <p:cNvSpPr txBox="1">
            <a:spLocks noChangeArrowheads="1"/>
          </p:cNvSpPr>
          <p:nvPr/>
        </p:nvSpPr>
        <p:spPr bwMode="auto">
          <a:xfrm>
            <a:off x="1643063" y="1643063"/>
            <a:ext cx="2519362" cy="139382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C0C0C0"/>
                  </a:outerShdw>
                </a:effectLst>
              </a:rPr>
              <a:t>Close_INT</a:t>
            </a:r>
            <a:r>
              <a:rPr lang="en-US" altLang="zh-CN"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C0C0C0"/>
                  </a:outerShdw>
                </a:effectLst>
              </a:rPr>
              <a:t>Open_INT</a:t>
            </a:r>
            <a:r>
              <a:rPr lang="en-US" altLang="zh-CN" b="1" dirty="0">
                <a:solidFill>
                  <a:srgbClr val="FF0000"/>
                </a:solidFill>
                <a:effectLst>
                  <a:outerShdw blurRad="38100" dist="38100" dir="2700000" algn="tl">
                    <a:srgbClr val="C0C0C0"/>
                  </a:outerShdw>
                </a:effectLst>
              </a:rPr>
              <a:t>;</a:t>
            </a:r>
            <a:r>
              <a:rPr lang="en-US" altLang="zh-CN" b="1" dirty="0">
                <a:solidFill>
                  <a:srgbClr val="9C4E00"/>
                </a:solidFill>
                <a:effectLst>
                  <a:outerShdw blurRad="38100" dist="38100" dir="2700000" algn="tl">
                    <a:srgbClr val="C0C0C0"/>
                  </a:outerShdw>
                </a:effectLst>
              </a:rPr>
              <a:t>	</a:t>
            </a:r>
          </a:p>
        </p:txBody>
      </p:sp>
      <p:sp>
        <p:nvSpPr>
          <p:cNvPr id="8" name="Text Box 6"/>
          <p:cNvSpPr txBox="1">
            <a:spLocks noChangeArrowheads="1"/>
          </p:cNvSpPr>
          <p:nvPr/>
        </p:nvSpPr>
        <p:spPr bwMode="auto">
          <a:xfrm>
            <a:off x="5386388" y="1643063"/>
            <a:ext cx="2614612" cy="139382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C0C0C0"/>
                  </a:outerShdw>
                </a:effectLst>
              </a:rPr>
              <a:t>Close_INT</a:t>
            </a:r>
            <a:r>
              <a:rPr lang="en-US" altLang="zh-CN"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C0C0C0"/>
                  </a:outerShdw>
                </a:effectLst>
              </a:rPr>
              <a:t>Open_INT</a:t>
            </a:r>
            <a:r>
              <a:rPr lang="en-US" altLang="zh-CN" b="1" dirty="0">
                <a:solidFill>
                  <a:srgbClr val="FF0000"/>
                </a:solidFill>
                <a:effectLst>
                  <a:outerShdw blurRad="38100" dist="38100" dir="2700000" algn="tl">
                    <a:srgbClr val="C0C0C0"/>
                  </a:outerShdw>
                </a:effectLst>
              </a:rPr>
              <a:t>;</a:t>
            </a:r>
            <a:r>
              <a:rPr lang="en-US" altLang="zh-CN" b="1" dirty="0">
                <a:solidFill>
                  <a:srgbClr val="9C4E00"/>
                </a:solidFill>
                <a:effectLst>
                  <a:outerShdw blurRad="38100" dist="38100" dir="2700000" algn="tl">
                    <a:srgbClr val="C0C0C0"/>
                  </a:outerShdw>
                </a:effectLst>
              </a:rPr>
              <a:t>	</a:t>
            </a:r>
          </a:p>
        </p:txBody>
      </p:sp>
    </p:spTree>
    <p:extLst>
      <p:ext uri="{BB962C8B-B14F-4D97-AF65-F5344CB8AC3E}">
        <p14:creationId xmlns:p14="http://schemas.microsoft.com/office/powerpoint/2010/main" val="135037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46435">
                                            <p:txEl>
                                              <p:pRg st="0" end="0"/>
                                            </p:txEl>
                                          </p:spTgt>
                                        </p:tgtEl>
                                        <p:attrNameLst>
                                          <p:attrName>style.visibility</p:attrName>
                                        </p:attrNameLst>
                                      </p:cBhvr>
                                      <p:to>
                                        <p:strVal val="visible"/>
                                      </p:to>
                                    </p:set>
                                    <p:anim calcmode="lin" valueType="num">
                                      <p:cBhvr additive="base">
                                        <p:cTn id="15" dur="500" fill="hold"/>
                                        <p:tgtEl>
                                          <p:spTgt spid="14643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6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46435">
                                            <p:txEl>
                                              <p:pRg st="1" end="1"/>
                                            </p:txEl>
                                          </p:spTgt>
                                        </p:tgtEl>
                                        <p:attrNameLst>
                                          <p:attrName>style.visibility</p:attrName>
                                        </p:attrNameLst>
                                      </p:cBhvr>
                                      <p:to>
                                        <p:strVal val="visible"/>
                                      </p:to>
                                    </p:set>
                                    <p:animEffect transition="in" filter="dissolve">
                                      <p:cBhvr>
                                        <p:cTn id="21" dur="500"/>
                                        <p:tgtEl>
                                          <p:spTgt spid="14643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46435">
                                            <p:txEl>
                                              <p:pRg st="2" end="2"/>
                                            </p:txEl>
                                          </p:spTgt>
                                        </p:tgtEl>
                                        <p:attrNameLst>
                                          <p:attrName>style.visibility</p:attrName>
                                        </p:attrNameLst>
                                      </p:cBhvr>
                                      <p:to>
                                        <p:strVal val="visible"/>
                                      </p:to>
                                    </p:set>
                                    <p:anim calcmode="lin" valueType="num">
                                      <p:cBhvr additive="base">
                                        <p:cTn id="26" dur="500" fill="hold"/>
                                        <p:tgtEl>
                                          <p:spTgt spid="14643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6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6435">
                                            <p:txEl>
                                              <p:pRg st="3" end="3"/>
                                            </p:txEl>
                                          </p:spTgt>
                                        </p:tgtEl>
                                        <p:attrNameLst>
                                          <p:attrName>style.visibility</p:attrName>
                                        </p:attrNameLst>
                                      </p:cBhvr>
                                      <p:to>
                                        <p:strVal val="visible"/>
                                      </p:to>
                                    </p:set>
                                    <p:animEffect transition="in" filter="dissolve">
                                      <p:cBhvr>
                                        <p:cTn id="32" dur="500"/>
                                        <p:tgtEl>
                                          <p:spTgt spid="14643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6435">
                                            <p:txEl>
                                              <p:pRg st="4" end="4"/>
                                            </p:txEl>
                                          </p:spTgt>
                                        </p:tgtEl>
                                        <p:attrNameLst>
                                          <p:attrName>style.visibility</p:attrName>
                                        </p:attrNameLst>
                                      </p:cBhvr>
                                      <p:to>
                                        <p:strVal val="visible"/>
                                      </p:to>
                                    </p:set>
                                    <p:animEffect transition="in" filter="dissolve">
                                      <p:cBhvr>
                                        <p:cTn id="37" dur="500"/>
                                        <p:tgtEl>
                                          <p:spTgt spid="146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a:ea typeface="宋体" panose="02010600030101010101" pitchFamily="2" charset="-122"/>
              </a:rPr>
              <a:t>Solutions of IPC problems</a:t>
            </a:r>
            <a:endParaRPr lang="zh-CN" altLang="en-US">
              <a:ea typeface="宋体" panose="02010600030101010101" pitchFamily="2" charset="-122"/>
            </a:endParaRPr>
          </a:p>
        </p:txBody>
      </p:sp>
      <p:sp>
        <p:nvSpPr>
          <p:cNvPr id="142339"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Busy waiting</a:t>
            </a:r>
          </a:p>
          <a:p>
            <a:pPr lvl="1">
              <a:lnSpc>
                <a:spcPct val="110000"/>
              </a:lnSpc>
            </a:pPr>
            <a:endParaRPr lang="en-US" altLang="zh-CN">
              <a:ea typeface="宋体" panose="02010600030101010101" pitchFamily="2" charset="-122"/>
            </a:endParaRPr>
          </a:p>
          <a:p>
            <a:pPr>
              <a:lnSpc>
                <a:spcPct val="110000"/>
              </a:lnSpc>
            </a:pPr>
            <a:r>
              <a:rPr lang="en-US" altLang="zh-CN">
                <a:ea typeface="宋体" panose="02010600030101010101" pitchFamily="2" charset="-122"/>
              </a:rPr>
              <a:t>Sleep and wakeup</a:t>
            </a:r>
          </a:p>
          <a:p>
            <a:pPr lvl="1">
              <a:lnSpc>
                <a:spcPct val="110000"/>
              </a:lnSpc>
            </a:pPr>
            <a:endParaRPr lang="en-US" altLang="zh-CN">
              <a:ea typeface="宋体" panose="02010600030101010101" pitchFamily="2" charset="-122"/>
            </a:endParaRPr>
          </a:p>
          <a:p>
            <a:pPr>
              <a:lnSpc>
                <a:spcPct val="110000"/>
              </a:lnSpc>
            </a:pPr>
            <a:r>
              <a:rPr lang="en-US" altLang="zh-CN">
                <a:ea typeface="宋体" panose="02010600030101010101" pitchFamily="2" charset="-122"/>
              </a:rPr>
              <a:t>Message passing</a:t>
            </a:r>
          </a:p>
          <a:p>
            <a:pPr lvl="1">
              <a:lnSpc>
                <a:spcPct val="110000"/>
              </a:lnSpc>
            </a:pPr>
            <a:endParaRPr lang="en-US" altLang="zh-CN">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23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9BE3DF5-C591-4EFC-986F-F4C97E3C30F1}" type="slidenum">
              <a:rPr lang="en-US" altLang="ko-KR" sz="1200" smtClean="0">
                <a:solidFill>
                  <a:schemeClr val="bg1"/>
                </a:solidFill>
              </a:rPr>
              <a:pPr>
                <a:spcBef>
                  <a:spcPct val="0"/>
                </a:spcBef>
                <a:buClrTx/>
                <a:buSzTx/>
                <a:buFontTx/>
                <a:buNone/>
              </a:pPr>
              <a:t>24</a:t>
            </a:fld>
            <a:endParaRPr lang="en-US" altLang="ko-KR" sz="120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en-US" altLang="zh-CN">
                <a:ea typeface="宋体" panose="02010600030101010101" pitchFamily="2" charset="-122"/>
              </a:rPr>
              <a:t>Busy waiting</a:t>
            </a:r>
            <a:endParaRPr lang="zh-CN" altLang="en-US">
              <a:ea typeface="宋体" panose="02010600030101010101" pitchFamily="2" charset="-122"/>
            </a:endParaRPr>
          </a:p>
        </p:txBody>
      </p:sp>
      <p:sp>
        <p:nvSpPr>
          <p:cNvPr id="144387" name="内容占位符 2"/>
          <p:cNvSpPr>
            <a:spLocks noGrp="1"/>
          </p:cNvSpPr>
          <p:nvPr>
            <p:ph idx="1"/>
          </p:nvPr>
        </p:nvSpPr>
        <p:spPr>
          <a:xfrm>
            <a:off x="971550" y="1371600"/>
            <a:ext cx="8064500" cy="5057775"/>
          </a:xfrm>
        </p:spPr>
        <p:txBody>
          <a:bodyPr/>
          <a:lstStyle/>
          <a:p>
            <a:pPr>
              <a:lnSpc>
                <a:spcPct val="110000"/>
              </a:lnSpc>
            </a:pPr>
            <a:r>
              <a:rPr lang="en-US" altLang="zh-CN" dirty="0">
                <a:ea typeface="宋体" panose="02010600030101010101" pitchFamily="2" charset="-122"/>
              </a:rPr>
              <a:t>Design rules</a:t>
            </a:r>
          </a:p>
          <a:p>
            <a:pPr lvl="1">
              <a:lnSpc>
                <a:spcPct val="110000"/>
              </a:lnSpc>
            </a:pPr>
            <a:r>
              <a:rPr lang="en-US" altLang="zh-CN" dirty="0">
                <a:ea typeface="宋体" panose="02010600030101010101" pitchFamily="2" charset="-122"/>
              </a:rPr>
              <a:t>Set a global variable to store the status of CR</a:t>
            </a:r>
          </a:p>
          <a:p>
            <a:pPr lvl="1">
              <a:lnSpc>
                <a:spcPct val="110000"/>
              </a:lnSpc>
            </a:pPr>
            <a:r>
              <a:rPr lang="en-US" altLang="zh-CN" dirty="0">
                <a:ea typeface="宋体" panose="02010600030101010101" pitchFamily="2" charset="-122"/>
              </a:rPr>
              <a:t>Process checks this variable before enters CR</a:t>
            </a:r>
          </a:p>
          <a:p>
            <a:pPr>
              <a:lnSpc>
                <a:spcPct val="110000"/>
              </a:lnSpc>
            </a:pPr>
            <a:r>
              <a:rPr lang="en-US" altLang="zh-CN" dirty="0">
                <a:ea typeface="宋体" panose="02010600030101010101" pitchFamily="2" charset="-122"/>
              </a:rPr>
              <a:t>Methods</a:t>
            </a:r>
          </a:p>
          <a:p>
            <a:pPr lvl="1">
              <a:lnSpc>
                <a:spcPct val="110000"/>
              </a:lnSpc>
            </a:pPr>
            <a:r>
              <a:rPr lang="en-US" altLang="zh-CN" dirty="0">
                <a:ea typeface="宋体" panose="02010600030101010101" pitchFamily="2" charset="-122"/>
              </a:rPr>
              <a:t>Lock variables</a:t>
            </a:r>
          </a:p>
          <a:p>
            <a:pPr lvl="1">
              <a:lnSpc>
                <a:spcPct val="110000"/>
              </a:lnSpc>
            </a:pPr>
            <a:r>
              <a:rPr lang="en-US" altLang="zh-CN" dirty="0">
                <a:ea typeface="宋体" panose="02010600030101010101" pitchFamily="2" charset="-122"/>
              </a:rPr>
              <a:t>Strict alternation</a:t>
            </a:r>
          </a:p>
          <a:p>
            <a:pPr lvl="1">
              <a:lnSpc>
                <a:spcPct val="110000"/>
              </a:lnSpc>
            </a:pPr>
            <a:r>
              <a:rPr lang="en-US" altLang="zh-CN" dirty="0">
                <a:ea typeface="宋体" panose="02010600030101010101" pitchFamily="2" charset="-122"/>
              </a:rPr>
              <a:t>Peterson’s solution</a:t>
            </a:r>
          </a:p>
          <a:p>
            <a:pPr lvl="1">
              <a:lnSpc>
                <a:spcPct val="110000"/>
              </a:lnSpc>
            </a:pPr>
            <a:r>
              <a:rPr lang="en-US" altLang="zh-CN" dirty="0">
                <a:ea typeface="宋体" panose="02010600030101010101" pitchFamily="2" charset="-122"/>
              </a:rPr>
              <a:t>TSL instruction</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43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42CD2F8-B3DB-48AC-AA63-2B96384F159F}" type="slidenum">
              <a:rPr lang="en-US" altLang="ko-KR" sz="1200" smtClean="0">
                <a:solidFill>
                  <a:schemeClr val="bg1"/>
                </a:solidFill>
              </a:rPr>
              <a:pPr>
                <a:spcBef>
                  <a:spcPct val="0"/>
                </a:spcBef>
                <a:buClrTx/>
                <a:buSzTx/>
                <a:buFontTx/>
                <a:buNone/>
              </a:pPr>
              <a:t>25</a:t>
            </a:fld>
            <a:endParaRPr lang="en-US" altLang="ko-KR" sz="12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en-US" altLang="zh-CN">
                <a:ea typeface="宋体" panose="02010600030101010101" pitchFamily="2" charset="-122"/>
              </a:rPr>
              <a:t>Lock variable</a:t>
            </a:r>
            <a:endParaRPr lang="zh-CN" altLang="en-US">
              <a:ea typeface="宋体" panose="02010600030101010101" pitchFamily="2" charset="-122"/>
            </a:endParaRPr>
          </a:p>
        </p:txBody>
      </p:sp>
      <p:sp>
        <p:nvSpPr>
          <p:cNvPr id="148483" name="内容占位符 2"/>
          <p:cNvSpPr>
            <a:spLocks noGrp="1"/>
          </p:cNvSpPr>
          <p:nvPr>
            <p:ph idx="1"/>
          </p:nvPr>
        </p:nvSpPr>
        <p:spPr>
          <a:xfrm>
            <a:off x="971550" y="5072063"/>
            <a:ext cx="8064500" cy="1357312"/>
          </a:xfrm>
        </p:spPr>
        <p:txBody>
          <a:bodyPr/>
          <a:lstStyle/>
          <a:p>
            <a:pPr>
              <a:lnSpc>
                <a:spcPct val="110000"/>
              </a:lnSpc>
            </a:pPr>
            <a:r>
              <a:rPr lang="en-US" altLang="zh-CN">
                <a:ea typeface="宋体" panose="02010600030101010101" pitchFamily="2" charset="-122"/>
              </a:rPr>
              <a:t>Weakness</a:t>
            </a:r>
          </a:p>
          <a:p>
            <a:pPr lvl="1">
              <a:lnSpc>
                <a:spcPct val="110000"/>
              </a:lnSpc>
            </a:pPr>
            <a:r>
              <a:rPr lang="en-US" altLang="zh-CN">
                <a:ea typeface="宋体" panose="02010600030101010101" pitchFamily="2" charset="-122"/>
              </a:rPr>
              <a:t>Doesn’t resolve the problem essentially </a:t>
            </a:r>
          </a:p>
          <a:p>
            <a:pPr lvl="1">
              <a:lnSpc>
                <a:spcPct val="110000"/>
              </a:lnSpc>
            </a:pPr>
            <a:endParaRPr lang="en-US" altLang="zh-CN">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84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6274C10-E96C-4F6E-8A6B-8B46A237037A}" type="slidenum">
              <a:rPr lang="en-US" altLang="ko-KR" sz="1200" smtClean="0">
                <a:solidFill>
                  <a:schemeClr val="bg1"/>
                </a:solidFill>
              </a:rPr>
              <a:pPr>
                <a:spcBef>
                  <a:spcPct val="0"/>
                </a:spcBef>
                <a:buClrTx/>
                <a:buSzTx/>
                <a:buFontTx/>
                <a:buNone/>
              </a:pPr>
              <a:t>26</a:t>
            </a:fld>
            <a:endParaRPr lang="en-US" altLang="ko-KR" sz="1200">
              <a:solidFill>
                <a:schemeClr val="bg1"/>
              </a:solidFill>
            </a:endParaRPr>
          </a:p>
        </p:txBody>
      </p:sp>
      <p:sp>
        <p:nvSpPr>
          <p:cNvPr id="9" name="Text Box 5"/>
          <p:cNvSpPr txBox="1">
            <a:spLocks noChangeArrowheads="1"/>
          </p:cNvSpPr>
          <p:nvPr/>
        </p:nvSpPr>
        <p:spPr bwMode="auto">
          <a:xfrm>
            <a:off x="2714625" y="1928813"/>
            <a:ext cx="2543175" cy="175418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While(lock != 0);</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lock </a:t>
            </a: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1;</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lock </a:t>
            </a: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0</a:t>
            </a:r>
            <a:r>
              <a:rPr lang="zh-CN" altLang="en-US" b="1" dirty="0">
                <a:solidFill>
                  <a:srgbClr val="9C4E00"/>
                </a:solidFill>
                <a:effectLst>
                  <a:outerShdw blurRad="38100" dist="38100" dir="2700000" algn="tl">
                    <a:srgbClr val="C0C0C0"/>
                  </a:outerShdw>
                </a:effectLst>
              </a:rPr>
              <a:t>；</a:t>
            </a:r>
          </a:p>
        </p:txBody>
      </p:sp>
      <p:sp>
        <p:nvSpPr>
          <p:cNvPr id="10" name="Text Box 6"/>
          <p:cNvSpPr txBox="1">
            <a:spLocks noChangeArrowheads="1"/>
          </p:cNvSpPr>
          <p:nvPr/>
        </p:nvSpPr>
        <p:spPr bwMode="auto">
          <a:xfrm>
            <a:off x="6072188" y="1928813"/>
            <a:ext cx="2714625" cy="1754187"/>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While(lock != 0);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lock = 1;	</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lock = 0;</a:t>
            </a:r>
          </a:p>
        </p:txBody>
      </p:sp>
      <p:sp>
        <p:nvSpPr>
          <p:cNvPr id="11" name="Text Box 7"/>
          <p:cNvSpPr txBox="1">
            <a:spLocks noChangeArrowheads="1"/>
          </p:cNvSpPr>
          <p:nvPr/>
        </p:nvSpPr>
        <p:spPr bwMode="auto">
          <a:xfrm>
            <a:off x="1062038" y="2043113"/>
            <a:ext cx="1366837"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Lock </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48483">
                                            <p:txEl>
                                              <p:pRg st="0" end="0"/>
                                            </p:txEl>
                                          </p:spTgt>
                                        </p:tgtEl>
                                        <p:attrNameLst>
                                          <p:attrName>style.visibility</p:attrName>
                                        </p:attrNameLst>
                                      </p:cBhvr>
                                      <p:to>
                                        <p:strVal val="visible"/>
                                      </p:to>
                                    </p:set>
                                    <p:anim calcmode="lin" valueType="num">
                                      <p:cBhvr additive="base">
                                        <p:cTn id="20" dur="500" fill="hold"/>
                                        <p:tgtEl>
                                          <p:spTgt spid="14848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8483">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48483">
                                            <p:txEl>
                                              <p:pRg st="1" end="1"/>
                                            </p:txEl>
                                          </p:spTgt>
                                        </p:tgtEl>
                                        <p:attrNameLst>
                                          <p:attrName>style.visibility</p:attrName>
                                        </p:attrNameLst>
                                      </p:cBhvr>
                                      <p:to>
                                        <p:strVal val="visible"/>
                                      </p:to>
                                    </p:set>
                                    <p:animEffect transition="in" filter="dissolve">
                                      <p:cBhvr>
                                        <p:cTn id="25" dur="500"/>
                                        <p:tgtEl>
                                          <p:spTgt spid="1484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p:txBody>
          <a:bodyPr/>
          <a:lstStyle/>
          <a:p>
            <a:r>
              <a:rPr lang="en-US" altLang="zh-CN">
                <a:ea typeface="宋体" panose="02010600030101010101" pitchFamily="2" charset="-122"/>
              </a:rPr>
              <a:t>Drawback of lock variable</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5155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D6978C0-AF7F-4455-BFB5-6D93C9E5A9BC}" type="slidenum">
              <a:rPr lang="en-US" altLang="ko-KR" sz="1200" smtClean="0">
                <a:solidFill>
                  <a:schemeClr val="bg1"/>
                </a:solidFill>
              </a:rPr>
              <a:pPr>
                <a:spcBef>
                  <a:spcPct val="0"/>
                </a:spcBef>
                <a:buClrTx/>
                <a:buSzTx/>
                <a:buFontTx/>
                <a:buNone/>
              </a:pPr>
              <a:t>27</a:t>
            </a:fld>
            <a:endParaRPr lang="en-US" altLang="ko-KR" sz="1200">
              <a:solidFill>
                <a:schemeClr val="bg1"/>
              </a:solidFill>
            </a:endParaRPr>
          </a:p>
        </p:txBody>
      </p:sp>
      <p:sp>
        <p:nvSpPr>
          <p:cNvPr id="11" name="Text Box 7"/>
          <p:cNvSpPr txBox="1">
            <a:spLocks noChangeArrowheads="1"/>
          </p:cNvSpPr>
          <p:nvPr/>
        </p:nvSpPr>
        <p:spPr bwMode="auto">
          <a:xfrm>
            <a:off x="1062038" y="1757363"/>
            <a:ext cx="1366837"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Lock </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0</a:t>
            </a:r>
          </a:p>
        </p:txBody>
      </p:sp>
      <p:sp>
        <p:nvSpPr>
          <p:cNvPr id="13" name="Text Box 5"/>
          <p:cNvSpPr txBox="1">
            <a:spLocks noChangeArrowheads="1"/>
          </p:cNvSpPr>
          <p:nvPr/>
        </p:nvSpPr>
        <p:spPr bwMode="auto">
          <a:xfrm>
            <a:off x="2643188" y="1643063"/>
            <a:ext cx="2571750" cy="674687"/>
          </a:xfrm>
          <a:prstGeom prst="rect">
            <a:avLst/>
          </a:prstGeom>
          <a:solidFill>
            <a:srgbClr val="CCFFFF"/>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Proc A</a:t>
            </a:r>
          </a:p>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While(lock != 0);</a:t>
            </a:r>
          </a:p>
        </p:txBody>
      </p:sp>
      <p:sp>
        <p:nvSpPr>
          <p:cNvPr id="14" name="Text Box 6"/>
          <p:cNvSpPr txBox="1">
            <a:spLocks noChangeArrowheads="1"/>
          </p:cNvSpPr>
          <p:nvPr/>
        </p:nvSpPr>
        <p:spPr bwMode="auto">
          <a:xfrm>
            <a:off x="2643188" y="2506663"/>
            <a:ext cx="2571750" cy="674687"/>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Proc B</a:t>
            </a:r>
          </a:p>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While(lock != 0); </a:t>
            </a:r>
          </a:p>
        </p:txBody>
      </p:sp>
      <p:sp>
        <p:nvSpPr>
          <p:cNvPr id="15" name="Text Box 9"/>
          <p:cNvSpPr txBox="1">
            <a:spLocks noChangeArrowheads="1"/>
          </p:cNvSpPr>
          <p:nvPr/>
        </p:nvSpPr>
        <p:spPr bwMode="auto">
          <a:xfrm>
            <a:off x="2643188" y="3370263"/>
            <a:ext cx="2571750" cy="1033462"/>
          </a:xfrm>
          <a:prstGeom prst="rect">
            <a:avLst/>
          </a:prstGeom>
          <a:solidFill>
            <a:srgbClr val="CCFFFF"/>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Proc A</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lock </a:t>
            </a:r>
            <a:r>
              <a:rPr lang="zh-CN" altLang="en-US"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rPr>
              <a:t>1;</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000000"/>
                  </a:outerShdw>
                </a:effectLst>
              </a:rPr>
              <a:t>Critical_Region</a:t>
            </a:r>
            <a:r>
              <a:rPr lang="en-US" altLang="zh-CN" b="1" dirty="0">
                <a:solidFill>
                  <a:srgbClr val="9C4E00"/>
                </a:solidFill>
                <a:effectLst>
                  <a:outerShdw blurRad="38100" dist="38100" dir="2700000" algn="tl">
                    <a:srgbClr val="000000"/>
                  </a:outerShdw>
                </a:effectLst>
              </a:rPr>
              <a:t>();</a:t>
            </a:r>
          </a:p>
        </p:txBody>
      </p:sp>
      <p:sp>
        <p:nvSpPr>
          <p:cNvPr id="16" name="Text Box 10"/>
          <p:cNvSpPr txBox="1">
            <a:spLocks noChangeArrowheads="1"/>
          </p:cNvSpPr>
          <p:nvPr/>
        </p:nvSpPr>
        <p:spPr bwMode="auto">
          <a:xfrm>
            <a:off x="2643188" y="4667250"/>
            <a:ext cx="2571750" cy="1033463"/>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Proc B</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lock = 1;	</a:t>
            </a:r>
          </a:p>
          <a:p>
            <a:pPr>
              <a:lnSpc>
                <a:spcPct val="80000"/>
              </a:lnSpc>
              <a:spcBef>
                <a:spcPct val="50000"/>
              </a:spcBef>
              <a:buSzPct val="80000"/>
              <a:buFont typeface="Wingdings" panose="05000000000000000000" pitchFamily="2" charset="2"/>
              <a:buNone/>
              <a:defRPr/>
            </a:pPr>
            <a:r>
              <a:rPr lang="en-US" altLang="zh-CN" b="1" dirty="0" err="1">
                <a:solidFill>
                  <a:srgbClr val="FF0000"/>
                </a:solidFill>
                <a:effectLst>
                  <a:outerShdw blurRad="38100" dist="38100" dir="2700000" algn="tl">
                    <a:srgbClr val="000000"/>
                  </a:outerShdw>
                </a:effectLst>
              </a:rPr>
              <a:t>Critical_Region</a:t>
            </a:r>
            <a:r>
              <a:rPr lang="en-US" altLang="zh-CN" b="1" dirty="0">
                <a:solidFill>
                  <a:srgbClr val="FF0000"/>
                </a:solidFill>
                <a:effectLst>
                  <a:outerShdw blurRad="38100" dist="38100" dir="2700000" algn="tl">
                    <a:srgbClr val="000000"/>
                  </a:outerShdw>
                </a:effectLst>
              </a:rPr>
              <a:t>();</a:t>
            </a:r>
          </a:p>
        </p:txBody>
      </p:sp>
      <p:sp>
        <p:nvSpPr>
          <p:cNvPr id="17" name="AutoShape 11"/>
          <p:cNvSpPr>
            <a:spLocks/>
          </p:cNvSpPr>
          <p:nvPr/>
        </p:nvSpPr>
        <p:spPr bwMode="auto">
          <a:xfrm>
            <a:off x="6051550" y="2214563"/>
            <a:ext cx="2160588" cy="363537"/>
          </a:xfrm>
          <a:prstGeom prst="borderCallout2">
            <a:avLst>
              <a:gd name="adj1" fmla="val 17648"/>
              <a:gd name="adj2" fmla="val -3528"/>
              <a:gd name="adj3" fmla="val 17648"/>
              <a:gd name="adj4" fmla="val -24981"/>
              <a:gd name="adj5" fmla="val 80639"/>
              <a:gd name="adj6" fmla="val -47245"/>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CPU switch</a:t>
            </a:r>
            <a:endParaRPr lang="zh-CN" altLang="en-US" b="1" dirty="0">
              <a:solidFill>
                <a:schemeClr val="accent1">
                  <a:lumMod val="50000"/>
                </a:schemeClr>
              </a:solidFill>
            </a:endParaRPr>
          </a:p>
        </p:txBody>
      </p:sp>
      <p:sp>
        <p:nvSpPr>
          <p:cNvPr id="18" name="AutoShape 12"/>
          <p:cNvSpPr>
            <a:spLocks/>
          </p:cNvSpPr>
          <p:nvPr/>
        </p:nvSpPr>
        <p:spPr bwMode="auto">
          <a:xfrm>
            <a:off x="6051550" y="3298825"/>
            <a:ext cx="2520950" cy="558800"/>
          </a:xfrm>
          <a:prstGeom prst="borderCallout2">
            <a:avLst>
              <a:gd name="adj1" fmla="val 17648"/>
              <a:gd name="adj2" fmla="val -3023"/>
              <a:gd name="adj3" fmla="val 17648"/>
              <a:gd name="adj4" fmla="val -19838"/>
              <a:gd name="adj5" fmla="val 8824"/>
              <a:gd name="adj6" fmla="val -37407"/>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CPU switch, Proc A enters CR</a:t>
            </a:r>
            <a:endParaRPr lang="zh-CN" altLang="en-US" b="1" dirty="0">
              <a:solidFill>
                <a:schemeClr val="accent1">
                  <a:lumMod val="50000"/>
                </a:schemeClr>
              </a:solidFill>
            </a:endParaRPr>
          </a:p>
        </p:txBody>
      </p:sp>
      <p:sp>
        <p:nvSpPr>
          <p:cNvPr id="19" name="AutoShape 13"/>
          <p:cNvSpPr>
            <a:spLocks/>
          </p:cNvSpPr>
          <p:nvPr/>
        </p:nvSpPr>
        <p:spPr bwMode="auto">
          <a:xfrm>
            <a:off x="6051550" y="4738688"/>
            <a:ext cx="2520950" cy="647700"/>
          </a:xfrm>
          <a:prstGeom prst="borderCallout2">
            <a:avLst>
              <a:gd name="adj1" fmla="val 17648"/>
              <a:gd name="adj2" fmla="val -3023"/>
              <a:gd name="adj3" fmla="val -33332"/>
              <a:gd name="adj4" fmla="val -15933"/>
              <a:gd name="adj5" fmla="val -13236"/>
              <a:gd name="adj6" fmla="val -37782"/>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CPU switch, Proc B enters CR</a:t>
            </a:r>
            <a:endParaRPr lang="zh-CN" altLang="en-US" b="1"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strips(upRight)">
                                      <p:cBhvr>
                                        <p:cTn id="21" dur="500"/>
                                        <p:tgtEl>
                                          <p:spTgt spid="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par>
                          <p:cTn id="27" fill="hold" nodeType="afterGroup">
                            <p:stCondLst>
                              <p:cond delay="500"/>
                            </p:stCondLst>
                            <p:childTnLst>
                              <p:par>
                                <p:cTn id="28" presetID="18" presetClass="entr" presetSubtype="3"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strips(upRight)">
                                      <p:cBhvr>
                                        <p:cTn id="30" dur="500"/>
                                        <p:tgtEl>
                                          <p:spTgt spid="1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par>
                          <p:cTn id="36" fill="hold" nodeType="afterGroup">
                            <p:stCondLst>
                              <p:cond delay="500"/>
                            </p:stCondLst>
                            <p:childTnLst>
                              <p:par>
                                <p:cTn id="37" presetID="18" presetClass="entr" presetSubtype="3"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trips(upRight)">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6" grpId="0" animBg="1"/>
      <p:bldP spid="17"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8" name="标题 1"/>
          <p:cNvSpPr>
            <a:spLocks noGrp="1"/>
          </p:cNvSpPr>
          <p:nvPr>
            <p:ph type="title"/>
          </p:nvPr>
        </p:nvSpPr>
        <p:spPr/>
        <p:txBody>
          <a:bodyPr/>
          <a:lstStyle/>
          <a:p>
            <a:r>
              <a:rPr lang="en-US" altLang="zh-CN">
                <a:ea typeface="宋体" panose="02010600030101010101" pitchFamily="2" charset="-122"/>
              </a:rPr>
              <a:t>Strict alternation</a:t>
            </a:r>
            <a:endParaRPr lang="zh-CN" altLang="en-US">
              <a:ea typeface="宋体" panose="02010600030101010101" pitchFamily="2" charset="-122"/>
            </a:endParaRPr>
          </a:p>
        </p:txBody>
      </p:sp>
      <p:sp>
        <p:nvSpPr>
          <p:cNvPr id="152579" name="内容占位符 2"/>
          <p:cNvSpPr>
            <a:spLocks noGrp="1"/>
          </p:cNvSpPr>
          <p:nvPr>
            <p:ph idx="1"/>
          </p:nvPr>
        </p:nvSpPr>
        <p:spPr>
          <a:xfrm>
            <a:off x="971550" y="4500563"/>
            <a:ext cx="8064500" cy="1928812"/>
          </a:xfrm>
        </p:spPr>
        <p:txBody>
          <a:bodyPr/>
          <a:lstStyle/>
          <a:p>
            <a:pPr>
              <a:lnSpc>
                <a:spcPct val="110000"/>
              </a:lnSpc>
            </a:pPr>
            <a:r>
              <a:rPr lang="en-US" altLang="zh-CN" dirty="0">
                <a:ea typeface="宋体" panose="02010600030101010101" pitchFamily="2" charset="-122"/>
              </a:rPr>
              <a:t>Weakness</a:t>
            </a:r>
          </a:p>
          <a:p>
            <a:pPr lvl="1">
              <a:lnSpc>
                <a:spcPct val="110000"/>
              </a:lnSpc>
            </a:pPr>
            <a:r>
              <a:rPr lang="en-US" altLang="zh-CN" dirty="0">
                <a:ea typeface="宋体" panose="02010600030101010101" pitchFamily="2" charset="-122"/>
              </a:rPr>
              <a:t>Waste CPU time</a:t>
            </a:r>
          </a:p>
          <a:p>
            <a:pPr lvl="1">
              <a:lnSpc>
                <a:spcPct val="110000"/>
              </a:lnSpc>
            </a:pPr>
            <a:r>
              <a:rPr lang="en-US" altLang="zh-CN" dirty="0">
                <a:ea typeface="宋体" panose="02010600030101010101" pitchFamily="2" charset="-122"/>
              </a:rPr>
              <a:t>Processes have to be running alternately</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525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C6A6C13-E7A8-4BFB-A28A-F9AF81D90977}" type="slidenum">
              <a:rPr lang="en-US" altLang="ko-KR" sz="1200" smtClean="0">
                <a:solidFill>
                  <a:schemeClr val="bg1"/>
                </a:solidFill>
              </a:rPr>
              <a:pPr>
                <a:spcBef>
                  <a:spcPct val="0"/>
                </a:spcBef>
                <a:buClrTx/>
                <a:buSzTx/>
                <a:buFontTx/>
                <a:buNone/>
              </a:pPr>
              <a:t>28</a:t>
            </a:fld>
            <a:endParaRPr lang="en-US" altLang="ko-KR" sz="1200">
              <a:solidFill>
                <a:schemeClr val="bg1"/>
              </a:solidFill>
            </a:endParaRPr>
          </a:p>
        </p:txBody>
      </p:sp>
      <p:sp>
        <p:nvSpPr>
          <p:cNvPr id="9" name="Text Box 5"/>
          <p:cNvSpPr txBox="1">
            <a:spLocks noChangeArrowheads="1"/>
          </p:cNvSpPr>
          <p:nvPr/>
        </p:nvSpPr>
        <p:spPr bwMode="auto">
          <a:xfrm>
            <a:off x="2714625" y="1520825"/>
            <a:ext cx="2749550" cy="283527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While(turn != 0);</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turn </a:t>
            </a:r>
            <a:r>
              <a:rPr lang="zh-CN" altLang="en-US" b="1" dirty="0">
                <a:solidFill>
                  <a:srgbClr val="FF00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1</a:t>
            </a:r>
            <a:r>
              <a:rPr lang="zh-CN" altLang="en-US"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Nocritical_region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
        <p:nvSpPr>
          <p:cNvPr id="10" name="Text Box 7"/>
          <p:cNvSpPr txBox="1">
            <a:spLocks noChangeArrowheads="1"/>
          </p:cNvSpPr>
          <p:nvPr/>
        </p:nvSpPr>
        <p:spPr bwMode="auto">
          <a:xfrm>
            <a:off x="1000125" y="1592263"/>
            <a:ext cx="1366838"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turn </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0</a:t>
            </a:r>
          </a:p>
        </p:txBody>
      </p:sp>
      <p:sp>
        <p:nvSpPr>
          <p:cNvPr id="11" name="Text Box 8"/>
          <p:cNvSpPr txBox="1">
            <a:spLocks noChangeArrowheads="1"/>
          </p:cNvSpPr>
          <p:nvPr/>
        </p:nvSpPr>
        <p:spPr bwMode="auto">
          <a:xfrm>
            <a:off x="5786438" y="1520825"/>
            <a:ext cx="2774950" cy="283527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While(turn != 1);</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turn </a:t>
            </a:r>
            <a:r>
              <a:rPr lang="zh-CN" altLang="en-US" b="1" dirty="0">
                <a:solidFill>
                  <a:srgbClr val="FF00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0</a:t>
            </a:r>
            <a:r>
              <a:rPr lang="zh-CN" altLang="en-US"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Nocritical_region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52579">
                                            <p:txEl>
                                              <p:pRg st="0" end="0"/>
                                            </p:txEl>
                                          </p:spTgt>
                                        </p:tgtEl>
                                        <p:attrNameLst>
                                          <p:attrName>style.visibility</p:attrName>
                                        </p:attrNameLst>
                                      </p:cBhvr>
                                      <p:to>
                                        <p:strVal val="visible"/>
                                      </p:to>
                                    </p:set>
                                    <p:anim calcmode="lin" valueType="num">
                                      <p:cBhvr additive="base">
                                        <p:cTn id="20"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52579">
                                            <p:txEl>
                                              <p:pRg st="1" end="1"/>
                                            </p:txEl>
                                          </p:spTgt>
                                        </p:tgtEl>
                                        <p:attrNameLst>
                                          <p:attrName>style.visibility</p:attrName>
                                        </p:attrNameLst>
                                      </p:cBhvr>
                                      <p:to>
                                        <p:strVal val="visible"/>
                                      </p:to>
                                    </p:set>
                                    <p:animEffect transition="in" filter="dissolve">
                                      <p:cBhvr>
                                        <p:cTn id="25" dur="500"/>
                                        <p:tgtEl>
                                          <p:spTgt spid="152579">
                                            <p:txEl>
                                              <p:pRg st="1" end="1"/>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2579">
                                            <p:txEl>
                                              <p:pRg st="2" end="2"/>
                                            </p:txEl>
                                          </p:spTgt>
                                        </p:tgtEl>
                                        <p:attrNameLst>
                                          <p:attrName>style.visibility</p:attrName>
                                        </p:attrNameLst>
                                      </p:cBhvr>
                                      <p:to>
                                        <p:strVal val="visible"/>
                                      </p:to>
                                    </p:set>
                                    <p:animEffect transition="in" filter="dissolve">
                                      <p:cBhvr>
                                        <p:cTn id="28" dur="500"/>
                                        <p:tgtEl>
                                          <p:spTgt spid="152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r>
              <a:rPr lang="en-US" altLang="zh-CN">
                <a:ea typeface="宋体" panose="02010600030101010101" pitchFamily="2" charset="-122"/>
              </a:rPr>
              <a:t>Drawback of strict alternation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5053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41E44B2-24C0-40BD-B742-ADB00DB4A1F7}" type="slidenum">
              <a:rPr lang="en-US" altLang="ko-KR" sz="1200" smtClean="0">
                <a:solidFill>
                  <a:schemeClr val="bg1"/>
                </a:solidFill>
              </a:rPr>
              <a:pPr>
                <a:spcBef>
                  <a:spcPct val="0"/>
                </a:spcBef>
                <a:buClrTx/>
                <a:buSzTx/>
                <a:buFontTx/>
                <a:buNone/>
              </a:pPr>
              <a:t>29</a:t>
            </a:fld>
            <a:endParaRPr lang="en-US" altLang="ko-KR" sz="1200">
              <a:solidFill>
                <a:schemeClr val="bg1"/>
              </a:solidFill>
            </a:endParaRPr>
          </a:p>
        </p:txBody>
      </p:sp>
      <p:sp>
        <p:nvSpPr>
          <p:cNvPr id="20" name="Text Box 5"/>
          <p:cNvSpPr txBox="1">
            <a:spLocks noChangeArrowheads="1"/>
          </p:cNvSpPr>
          <p:nvPr/>
        </p:nvSpPr>
        <p:spPr bwMode="auto">
          <a:xfrm>
            <a:off x="2571750" y="1773238"/>
            <a:ext cx="2901950" cy="103346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Enter-Leave CR;</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Nocritical_region</a:t>
            </a:r>
            <a:r>
              <a:rPr lang="en-US" altLang="zh-CN" b="1" dirty="0">
                <a:solidFill>
                  <a:srgbClr val="9C4E00"/>
                </a:solidFill>
                <a:effectLst>
                  <a:outerShdw blurRad="38100" dist="38100" dir="2700000" algn="tl">
                    <a:srgbClr val="C0C0C0"/>
                  </a:outerShdw>
                </a:effectLst>
              </a:rPr>
              <a:t>();</a:t>
            </a:r>
          </a:p>
        </p:txBody>
      </p:sp>
      <p:sp>
        <p:nvSpPr>
          <p:cNvPr id="21" name="Text Box 6"/>
          <p:cNvSpPr txBox="1">
            <a:spLocks noChangeArrowheads="1"/>
          </p:cNvSpPr>
          <p:nvPr/>
        </p:nvSpPr>
        <p:spPr bwMode="auto">
          <a:xfrm>
            <a:off x="1009650" y="1844675"/>
            <a:ext cx="1366838"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turn </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0</a:t>
            </a:r>
          </a:p>
        </p:txBody>
      </p:sp>
      <p:sp>
        <p:nvSpPr>
          <p:cNvPr id="22" name="Text Box 7"/>
          <p:cNvSpPr txBox="1">
            <a:spLocks noChangeArrowheads="1"/>
          </p:cNvSpPr>
          <p:nvPr/>
        </p:nvSpPr>
        <p:spPr bwMode="auto">
          <a:xfrm>
            <a:off x="2571750" y="3071813"/>
            <a:ext cx="2903538" cy="12557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Enter-Leave CR;</a:t>
            </a:r>
            <a:r>
              <a:rPr lang="zh-CN" altLang="en-US"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Nocritical_region</a:t>
            </a:r>
            <a:r>
              <a:rPr lang="en-US" altLang="zh-CN" b="1" dirty="0">
                <a:solidFill>
                  <a:srgbClr val="9C4E00"/>
                </a:solidFill>
                <a:effectLst>
                  <a:outerShdw blurRad="38100" dist="38100" dir="2700000" algn="tl">
                    <a:srgbClr val="C0C0C0"/>
                  </a:outerShdw>
                </a:effectLst>
              </a:rPr>
              <a:t>();</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Wait for entering CR</a:t>
            </a:r>
            <a:endParaRPr lang="zh-CN" altLang="en-US" b="1" dirty="0">
              <a:solidFill>
                <a:srgbClr val="FF0000"/>
              </a:solidFill>
              <a:effectLst>
                <a:outerShdw blurRad="38100" dist="38100" dir="2700000" algn="tl">
                  <a:srgbClr val="C0C0C0"/>
                </a:outerShdw>
              </a:effectLst>
            </a:endParaRPr>
          </a:p>
        </p:txBody>
      </p:sp>
      <p:sp>
        <p:nvSpPr>
          <p:cNvPr id="23" name="AutoShape 11"/>
          <p:cNvSpPr>
            <a:spLocks/>
          </p:cNvSpPr>
          <p:nvPr/>
        </p:nvSpPr>
        <p:spPr bwMode="auto">
          <a:xfrm>
            <a:off x="6481763" y="2781300"/>
            <a:ext cx="2376487" cy="647700"/>
          </a:xfrm>
          <a:prstGeom prst="borderCallout2">
            <a:avLst>
              <a:gd name="adj1" fmla="val 17648"/>
              <a:gd name="adj2" fmla="val -3528"/>
              <a:gd name="adj3" fmla="val 17648"/>
              <a:gd name="adj4" fmla="val -24102"/>
              <a:gd name="adj5" fmla="val 29166"/>
              <a:gd name="adj6" fmla="val -59514"/>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Proper sequence in first turn</a:t>
            </a:r>
            <a:endParaRPr lang="zh-CN" altLang="en-US" b="1" dirty="0">
              <a:solidFill>
                <a:schemeClr val="accent1">
                  <a:lumMod val="50000"/>
                </a:schemeClr>
              </a:solidFill>
            </a:endParaRPr>
          </a:p>
        </p:txBody>
      </p:sp>
      <p:sp>
        <p:nvSpPr>
          <p:cNvPr id="24" name="AutoShape 12"/>
          <p:cNvSpPr>
            <a:spLocks/>
          </p:cNvSpPr>
          <p:nvPr/>
        </p:nvSpPr>
        <p:spPr bwMode="auto">
          <a:xfrm>
            <a:off x="6265863" y="4508500"/>
            <a:ext cx="2663825" cy="1368425"/>
          </a:xfrm>
          <a:prstGeom prst="borderCallout2">
            <a:avLst>
              <a:gd name="adj1" fmla="val 8352"/>
              <a:gd name="adj2" fmla="val -2861"/>
              <a:gd name="adj3" fmla="val 8352"/>
              <a:gd name="adj4" fmla="val -28366"/>
              <a:gd name="adj5" fmla="val -14153"/>
              <a:gd name="adj6" fmla="val -54944"/>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1">
                    <a:lumMod val="50000"/>
                  </a:schemeClr>
                </a:solidFill>
              </a:rPr>
              <a:t>Proc B wait for next turn, but proc A blocked proc B while proc A is not in CR</a:t>
            </a:r>
            <a:endParaRPr lang="zh-CN" altLang="en-US" b="1" dirty="0">
              <a:solidFill>
                <a:schemeClr val="accent1">
                  <a:lumMod val="50000"/>
                </a:schemeClr>
              </a:solidFill>
            </a:endParaRPr>
          </a:p>
        </p:txBody>
      </p:sp>
    </p:spTree>
    <p:extLst>
      <p:ext uri="{BB962C8B-B14F-4D97-AF65-F5344CB8AC3E}">
        <p14:creationId xmlns:p14="http://schemas.microsoft.com/office/powerpoint/2010/main" val="2782073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strips(upRight)">
                                      <p:cBhvr>
                                        <p:cTn id="21" dur="500"/>
                                        <p:tgtEl>
                                          <p:spTgt spid="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strips(upRight)">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en-US" altLang="zh-CN">
                <a:ea typeface="宋体" panose="02010600030101010101" pitchFamily="2" charset="-122"/>
              </a:rPr>
              <a:t>Communication between processes</a:t>
            </a:r>
            <a:endParaRPr lang="zh-CN" altLang="en-US">
              <a:ea typeface="宋体" panose="02010600030101010101" pitchFamily="2" charset="-122"/>
            </a:endParaRPr>
          </a:p>
        </p:txBody>
      </p:sp>
      <p:sp>
        <p:nvSpPr>
          <p:cNvPr id="115715" name="内容占位符 2"/>
          <p:cNvSpPr>
            <a:spLocks noGrp="1"/>
          </p:cNvSpPr>
          <p:nvPr>
            <p:ph idx="1"/>
          </p:nvPr>
        </p:nvSpPr>
        <p:spPr>
          <a:xfrm>
            <a:off x="971550" y="1371600"/>
            <a:ext cx="8064500" cy="5057775"/>
          </a:xfrm>
        </p:spPr>
        <p:txBody>
          <a:bodyPr/>
          <a:lstStyle/>
          <a:p>
            <a:pPr>
              <a:lnSpc>
                <a:spcPct val="90000"/>
              </a:lnSpc>
            </a:pPr>
            <a:r>
              <a:rPr lang="en-US" altLang="zh-CN" sz="2600" dirty="0">
                <a:ea typeface="宋体" panose="02010600030101010101" pitchFamily="2" charset="-122"/>
              </a:rPr>
              <a:t>Issues about Inter process Communication</a:t>
            </a:r>
          </a:p>
          <a:p>
            <a:pPr lvl="1">
              <a:lnSpc>
                <a:spcPct val="90000"/>
              </a:lnSpc>
            </a:pPr>
            <a:r>
              <a:rPr lang="en-US" altLang="zh-CN" sz="2200" dirty="0" err="1">
                <a:ea typeface="宋体" panose="02010600030101010101" pitchFamily="2" charset="-122"/>
              </a:rPr>
              <a:t>Asynchronism</a:t>
            </a:r>
            <a:r>
              <a:rPr lang="en-US" altLang="zh-CN" sz="2200" dirty="0">
                <a:ea typeface="宋体" panose="02010600030101010101" pitchFamily="2" charset="-122"/>
              </a:rPr>
              <a:t>: pass information to other processes</a:t>
            </a:r>
          </a:p>
          <a:p>
            <a:pPr lvl="1">
              <a:lnSpc>
                <a:spcPct val="90000"/>
              </a:lnSpc>
            </a:pPr>
            <a:r>
              <a:rPr lang="en-US" altLang="zh-CN" sz="2200" dirty="0">
                <a:ea typeface="宋体" panose="02010600030101010101" pitchFamily="2" charset="-122"/>
              </a:rPr>
              <a:t>Exclusion: compete with other processes for some resource</a:t>
            </a:r>
          </a:p>
          <a:p>
            <a:pPr lvl="1">
              <a:lnSpc>
                <a:spcPct val="90000"/>
              </a:lnSpc>
            </a:pPr>
            <a:r>
              <a:rPr lang="en-US" altLang="zh-CN" sz="2200" dirty="0">
                <a:ea typeface="宋体" panose="02010600030101010101" pitchFamily="2" charset="-122"/>
              </a:rPr>
              <a:t>Synchronism: maintain proper running sequence</a:t>
            </a:r>
          </a:p>
          <a:p>
            <a:pPr>
              <a:lnSpc>
                <a:spcPct val="90000"/>
              </a:lnSpc>
            </a:pPr>
            <a:r>
              <a:rPr lang="en-US" altLang="zh-CN" sz="2600" dirty="0">
                <a:ea typeface="宋体" panose="02010600030101010101" pitchFamily="2" charset="-122"/>
              </a:rPr>
              <a:t>Difficulty of </a:t>
            </a:r>
            <a:r>
              <a:rPr lang="en-US" altLang="zh-CN" sz="2600" dirty="0" err="1">
                <a:ea typeface="宋体" panose="02010600030101010101" pitchFamily="2" charset="-122"/>
              </a:rPr>
              <a:t>Interprocess</a:t>
            </a:r>
            <a:r>
              <a:rPr lang="en-US" altLang="zh-CN" sz="2600" dirty="0">
                <a:ea typeface="宋体" panose="02010600030101010101" pitchFamily="2" charset="-122"/>
              </a:rPr>
              <a:t> communication</a:t>
            </a:r>
          </a:p>
          <a:p>
            <a:pPr lvl="1">
              <a:lnSpc>
                <a:spcPct val="90000"/>
              </a:lnSpc>
            </a:pPr>
            <a:r>
              <a:rPr lang="en-US" altLang="zh-CN" sz="2200" dirty="0">
                <a:ea typeface="宋体" panose="02010600030101010101" pitchFamily="2" charset="-122"/>
              </a:rPr>
              <a:t>Information format: signal, switch, message</a:t>
            </a:r>
          </a:p>
          <a:p>
            <a:pPr lvl="1">
              <a:lnSpc>
                <a:spcPct val="90000"/>
              </a:lnSpc>
            </a:pPr>
            <a:r>
              <a:rPr lang="en-US" altLang="zh-CN" sz="2200" dirty="0">
                <a:ea typeface="宋体" panose="02010600030101010101" pitchFamily="2" charset="-122"/>
              </a:rPr>
              <a:t>Exclusion and synchronism: cooperation issues </a:t>
            </a:r>
          </a:p>
          <a:p>
            <a:pPr>
              <a:lnSpc>
                <a:spcPct val="90000"/>
              </a:lnSpc>
            </a:pPr>
            <a:r>
              <a:rPr lang="en-US" altLang="zh-CN" sz="2600" dirty="0">
                <a:ea typeface="宋体" panose="02010600030101010101" pitchFamily="2" charset="-122"/>
              </a:rPr>
              <a:t>Pyramid rules </a:t>
            </a:r>
          </a:p>
          <a:p>
            <a:pPr lvl="1">
              <a:lnSpc>
                <a:spcPct val="90000"/>
              </a:lnSpc>
            </a:pPr>
            <a:r>
              <a:rPr lang="en-US" altLang="zh-CN" sz="2200" dirty="0">
                <a:ea typeface="宋体" panose="02010600030101010101" pitchFamily="2" charset="-122"/>
              </a:rPr>
              <a:t>20% difficult problems and 80% easy problems</a:t>
            </a:r>
          </a:p>
          <a:p>
            <a:pPr lvl="1">
              <a:lnSpc>
                <a:spcPct val="90000"/>
              </a:lnSpc>
            </a:pPr>
            <a:r>
              <a:rPr lang="en-US" altLang="zh-CN" sz="2200" dirty="0">
                <a:ea typeface="宋体" panose="02010600030101010101" pitchFamily="2" charset="-122"/>
              </a:rPr>
              <a:t>20% energy for 80% easy problems, while 80% energy for 20% difficult problems</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57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162BD83-3745-4E68-A767-BC399655DAC3}" type="slidenum">
              <a:rPr lang="en-US" altLang="ko-KR" sz="1200" smtClean="0">
                <a:solidFill>
                  <a:schemeClr val="bg1"/>
                </a:solidFill>
              </a:rPr>
              <a:pPr>
                <a:spcBef>
                  <a:spcPct val="0"/>
                </a:spcBef>
                <a:buClrTx/>
                <a:buSzTx/>
                <a:buFontTx/>
                <a:buNone/>
              </a:pPr>
              <a:t>3</a:t>
            </a:fld>
            <a:endParaRPr lang="en-US" altLang="ko-KR" sz="12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7CDC861A-B0DD-4234-843A-F79DEDB96EE5}" type="slidenum">
              <a:rPr lang="zh-CN" altLang="en-US" sz="1200">
                <a:solidFill>
                  <a:schemeClr val="tx1"/>
                </a:solidFill>
              </a:rPr>
              <a:pPr algn="r" eaLnBrk="1" hangingPunct="1">
                <a:spcBef>
                  <a:spcPct val="0"/>
                </a:spcBef>
                <a:buClrTx/>
                <a:buFont typeface="Wingdings" panose="05000000000000000000" pitchFamily="2" charset="2"/>
                <a:buNone/>
              </a:pPr>
              <a:t>30</a:t>
            </a:fld>
            <a:endParaRPr lang="en-US" altLang="zh-CN" sz="1200">
              <a:solidFill>
                <a:schemeClr val="tx1"/>
              </a:solidFill>
            </a:endParaRPr>
          </a:p>
        </p:txBody>
      </p:sp>
      <p:sp>
        <p:nvSpPr>
          <p:cNvPr id="154627" name="Text Box 4"/>
          <p:cNvSpPr txBox="1">
            <a:spLocks noChangeArrowheads="1"/>
          </p:cNvSpPr>
          <p:nvPr/>
        </p:nvSpPr>
        <p:spPr bwMode="auto">
          <a:xfrm>
            <a:off x="900113" y="404813"/>
            <a:ext cx="71961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50000"/>
              </a:spcBef>
              <a:buClrTx/>
              <a:buFont typeface="Wingdings" panose="05000000000000000000" pitchFamily="2" charset="2"/>
              <a:buNone/>
            </a:pPr>
            <a:r>
              <a:rPr lang="zh-CN" altLang="en-US" sz="2000" b="1">
                <a:solidFill>
                  <a:schemeClr val="tx1"/>
                </a:solidFill>
              </a:rPr>
              <a:t>第二种尝试：每个进程用一个布尔量标征自己的状态，类似自旋锁功能。</a:t>
            </a:r>
          </a:p>
        </p:txBody>
      </p:sp>
      <p:pic>
        <p:nvPicPr>
          <p:cNvPr id="154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333500"/>
            <a:ext cx="662940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4629" name="Text Box 6"/>
          <p:cNvSpPr txBox="1">
            <a:spLocks noChangeArrowheads="1"/>
          </p:cNvSpPr>
          <p:nvPr/>
        </p:nvSpPr>
        <p:spPr bwMode="auto">
          <a:xfrm>
            <a:off x="900113" y="5516563"/>
            <a:ext cx="74247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50000"/>
              </a:spcBef>
              <a:buClrTx/>
              <a:buFont typeface="Wingdings" panose="05000000000000000000" pitchFamily="2" charset="2"/>
              <a:buNone/>
            </a:pPr>
            <a:r>
              <a:rPr lang="zh-CN" altLang="en-US" sz="2000" b="1">
                <a:solidFill>
                  <a:schemeClr val="tx1"/>
                </a:solidFill>
              </a:rPr>
              <a:t>缺点：一进程在临界区内失败会阻塞另一进程；临界区会进入多进程。</a:t>
            </a:r>
          </a:p>
        </p:txBody>
      </p:sp>
      <p:cxnSp>
        <p:nvCxnSpPr>
          <p:cNvPr id="3" name="连接符: 曲线 2">
            <a:extLst>
              <a:ext uri="{FF2B5EF4-FFF2-40B4-BE49-F238E27FC236}">
                <a16:creationId xmlns:a16="http://schemas.microsoft.com/office/drawing/2014/main" id="{7DC3BBCE-5880-0AD4-D64E-F3DCA5957EF7}"/>
              </a:ext>
            </a:extLst>
          </p:cNvPr>
          <p:cNvCxnSpPr>
            <a:cxnSpLocks/>
          </p:cNvCxnSpPr>
          <p:nvPr/>
        </p:nvCxnSpPr>
        <p:spPr bwMode="auto">
          <a:xfrm flipV="1">
            <a:off x="3275856" y="2852936"/>
            <a:ext cx="1440160" cy="648072"/>
          </a:xfrm>
          <a:prstGeom prst="curvedConnector3">
            <a:avLst/>
          </a:prstGeom>
          <a:ln w="57150">
            <a:solidFill>
              <a:srgbClr val="FF0000"/>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6" name="连接符: 曲线 5">
            <a:extLst>
              <a:ext uri="{FF2B5EF4-FFF2-40B4-BE49-F238E27FC236}">
                <a16:creationId xmlns:a16="http://schemas.microsoft.com/office/drawing/2014/main" id="{4C43EF89-41C0-7CA5-A985-54AF1B45A356}"/>
              </a:ext>
            </a:extLst>
          </p:cNvPr>
          <p:cNvCxnSpPr/>
          <p:nvPr/>
        </p:nvCxnSpPr>
        <p:spPr bwMode="auto">
          <a:xfrm rot="10800000">
            <a:off x="3059832" y="3573016"/>
            <a:ext cx="1800200" cy="288032"/>
          </a:xfrm>
          <a:prstGeom prst="curvedConnector3">
            <a:avLst/>
          </a:prstGeom>
          <a:solidFill>
            <a:schemeClr val="accent1"/>
          </a:solidFill>
          <a:ln w="57150"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3BD31DB8-878E-47D3-95D9-C6162249FCE6}" type="slidenum">
              <a:rPr lang="zh-CN" altLang="en-US" sz="1200">
                <a:solidFill>
                  <a:schemeClr val="tx1"/>
                </a:solidFill>
              </a:rPr>
              <a:pPr algn="r" eaLnBrk="1" hangingPunct="1">
                <a:spcBef>
                  <a:spcPct val="0"/>
                </a:spcBef>
                <a:buClrTx/>
                <a:buFont typeface="Wingdings" panose="05000000000000000000" pitchFamily="2" charset="2"/>
                <a:buNone/>
              </a:pPr>
              <a:t>31</a:t>
            </a:fld>
            <a:endParaRPr lang="en-US" altLang="zh-CN" sz="1200">
              <a:solidFill>
                <a:schemeClr val="tx1"/>
              </a:solidFill>
            </a:endParaRPr>
          </a:p>
        </p:txBody>
      </p:sp>
      <p:sp>
        <p:nvSpPr>
          <p:cNvPr id="156675" name="Text Box 4"/>
          <p:cNvSpPr txBox="1">
            <a:spLocks noChangeArrowheads="1"/>
          </p:cNvSpPr>
          <p:nvPr/>
        </p:nvSpPr>
        <p:spPr bwMode="auto">
          <a:xfrm>
            <a:off x="1187450" y="54927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50000"/>
              </a:spcBef>
              <a:buClrTx/>
              <a:buFont typeface="Wingdings" panose="05000000000000000000" pitchFamily="2" charset="2"/>
              <a:buNone/>
            </a:pPr>
            <a:r>
              <a:rPr lang="zh-CN" altLang="en-US" sz="2000" b="1">
                <a:solidFill>
                  <a:schemeClr val="tx1"/>
                </a:solidFill>
              </a:rPr>
              <a:t>第三次尝试：把</a:t>
            </a:r>
            <a:r>
              <a:rPr lang="en-US" altLang="zh-CN" sz="2000" b="1">
                <a:solidFill>
                  <a:schemeClr val="tx1"/>
                </a:solidFill>
              </a:rPr>
              <a:t>flag[*]=true</a:t>
            </a:r>
            <a:r>
              <a:rPr lang="zh-CN" altLang="en-US" sz="2000" b="1">
                <a:solidFill>
                  <a:schemeClr val="tx1"/>
                </a:solidFill>
              </a:rPr>
              <a:t>换到前面</a:t>
            </a:r>
          </a:p>
        </p:txBody>
      </p:sp>
      <p:pic>
        <p:nvPicPr>
          <p:cNvPr id="1566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412875"/>
            <a:ext cx="64008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6677" name="Text Box 6"/>
          <p:cNvSpPr txBox="1">
            <a:spLocks noChangeArrowheads="1"/>
          </p:cNvSpPr>
          <p:nvPr/>
        </p:nvSpPr>
        <p:spPr bwMode="auto">
          <a:xfrm>
            <a:off x="900113" y="5229225"/>
            <a:ext cx="764063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50000"/>
              </a:spcBef>
              <a:buClrTx/>
              <a:buFont typeface="Wingdings" panose="05000000000000000000" pitchFamily="2" charset="2"/>
              <a:buNone/>
            </a:pPr>
            <a:r>
              <a:rPr lang="zh-CN" altLang="en-US" sz="2000" b="1" dirty="0">
                <a:solidFill>
                  <a:schemeClr val="tx1"/>
                </a:solidFill>
              </a:rPr>
              <a:t>问题：若两进程</a:t>
            </a:r>
            <a:r>
              <a:rPr lang="en-US" altLang="zh-CN" sz="2000" b="1" dirty="0">
                <a:solidFill>
                  <a:schemeClr val="tx1"/>
                </a:solidFill>
              </a:rPr>
              <a:t>flag</a:t>
            </a:r>
            <a:r>
              <a:rPr lang="zh-CN" altLang="en-US" sz="2000" b="1" dirty="0">
                <a:solidFill>
                  <a:schemeClr val="tx1"/>
                </a:solidFill>
              </a:rPr>
              <a:t>同时被置成</a:t>
            </a:r>
            <a:r>
              <a:rPr lang="en-US" altLang="zh-CN" sz="2000" b="1" dirty="0">
                <a:solidFill>
                  <a:schemeClr val="tx1"/>
                </a:solidFill>
              </a:rPr>
              <a:t>true,</a:t>
            </a:r>
            <a:r>
              <a:rPr lang="zh-CN" altLang="en-US" sz="2000" b="1" dirty="0">
                <a:solidFill>
                  <a:schemeClr val="tx1"/>
                </a:solidFill>
              </a:rPr>
              <a:t>又没有进入临界区，将产生死锁。</a:t>
            </a:r>
            <a:endParaRPr lang="en-US" altLang="zh-CN" sz="2000" b="1" dirty="0">
              <a:solidFill>
                <a:schemeClr val="tx1"/>
              </a:solidFill>
            </a:endParaRPr>
          </a:p>
        </p:txBody>
      </p:sp>
      <p:cxnSp>
        <p:nvCxnSpPr>
          <p:cNvPr id="2" name="连接符: 曲线 1">
            <a:extLst>
              <a:ext uri="{FF2B5EF4-FFF2-40B4-BE49-F238E27FC236}">
                <a16:creationId xmlns:a16="http://schemas.microsoft.com/office/drawing/2014/main" id="{56E9F80D-7949-55D5-6EA5-4D6987E0D7D1}"/>
              </a:ext>
            </a:extLst>
          </p:cNvPr>
          <p:cNvCxnSpPr>
            <a:cxnSpLocks/>
          </p:cNvCxnSpPr>
          <p:nvPr/>
        </p:nvCxnSpPr>
        <p:spPr bwMode="auto">
          <a:xfrm flipV="1">
            <a:off x="2843808" y="2852936"/>
            <a:ext cx="1872208" cy="288032"/>
          </a:xfrm>
          <a:prstGeom prst="curvedConnector3">
            <a:avLst/>
          </a:prstGeom>
          <a:ln w="57150">
            <a:solidFill>
              <a:srgbClr val="FF0000"/>
            </a:solidFill>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3" name="连接符: 曲线 2">
            <a:extLst>
              <a:ext uri="{FF2B5EF4-FFF2-40B4-BE49-F238E27FC236}">
                <a16:creationId xmlns:a16="http://schemas.microsoft.com/office/drawing/2014/main" id="{77FDE0C7-D33D-BE4F-1E14-30A969F3BA87}"/>
              </a:ext>
            </a:extLst>
          </p:cNvPr>
          <p:cNvCxnSpPr>
            <a:cxnSpLocks/>
          </p:cNvCxnSpPr>
          <p:nvPr/>
        </p:nvCxnSpPr>
        <p:spPr bwMode="auto">
          <a:xfrm rot="10800000">
            <a:off x="2843808" y="3140968"/>
            <a:ext cx="1728192" cy="12700"/>
          </a:xfrm>
          <a:prstGeom prst="curvedConnector3">
            <a:avLst/>
          </a:prstGeom>
          <a:solidFill>
            <a:schemeClr val="accent1"/>
          </a:solidFill>
          <a:ln w="57150"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t>Peterson</a:t>
            </a:r>
            <a:r>
              <a:rPr lang="zh-CN" altLang="en-US" dirty="0"/>
              <a:t>算法</a:t>
            </a:r>
            <a:endParaRPr lang="zh-CN" altLang="en-US" dirty="0">
              <a:cs typeface="+mj-cs"/>
            </a:endParaRPr>
          </a:p>
        </p:txBody>
      </p:sp>
      <p:grpSp>
        <p:nvGrpSpPr>
          <p:cNvPr id="2" name="组合 1"/>
          <p:cNvGrpSpPr/>
          <p:nvPr/>
        </p:nvGrpSpPr>
        <p:grpSpPr>
          <a:xfrm>
            <a:off x="1204933" y="1857364"/>
            <a:ext cx="7183491" cy="571504"/>
            <a:chOff x="844893" y="1000114"/>
            <a:chExt cx="7183491" cy="571504"/>
          </a:xfrm>
        </p:grpSpPr>
        <p:sp>
          <p:nvSpPr>
            <p:cNvPr id="10" name="内容占位符 2"/>
            <p:cNvSpPr txBox="1">
              <a:spLocks/>
            </p:cNvSpPr>
            <p:nvPr/>
          </p:nvSpPr>
          <p:spPr>
            <a:xfrm>
              <a:off x="1142976" y="1000114"/>
              <a:ext cx="6885408"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满足线程</a:t>
              </a:r>
              <a:r>
                <a:rPr lang="en-US" altLang="zh-CN" sz="1800" dirty="0"/>
                <a:t>Ti</a:t>
              </a:r>
              <a:r>
                <a:rPr lang="zh-CN" altLang="en-US" sz="1800" dirty="0"/>
                <a:t>和</a:t>
              </a:r>
              <a:r>
                <a:rPr lang="en-US" altLang="zh-CN" sz="1800" dirty="0" err="1"/>
                <a:t>Tj</a:t>
              </a:r>
              <a:r>
                <a:rPr lang="zh-CN" altLang="en-US" sz="1800" dirty="0"/>
                <a:t>之间互斥的经典的基于软件的解决方法（</a:t>
              </a:r>
              <a:r>
                <a:rPr lang="en-US" altLang="zh-CN" sz="1800" dirty="0"/>
                <a:t>1981</a:t>
              </a:r>
              <a:r>
                <a:rPr lang="zh-CN" altLang="en-US" sz="1800" dirty="0"/>
                <a:t>年）</a:t>
              </a:r>
            </a:p>
          </p:txBody>
        </p:sp>
        <p:sp>
          <p:nvSpPr>
            <p:cNvPr id="11" name="TextBox 10"/>
            <p:cNvSpPr txBox="1"/>
            <p:nvPr/>
          </p:nvSpPr>
          <p:spPr>
            <a:xfrm>
              <a:off x="844893" y="100011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04933" y="2422214"/>
            <a:ext cx="5265497" cy="1118161"/>
            <a:chOff x="844893" y="1564963"/>
            <a:chExt cx="5265497" cy="1118161"/>
          </a:xfrm>
        </p:grpSpPr>
        <p:sp>
          <p:nvSpPr>
            <p:cNvPr id="12" name="内容占位符 2"/>
            <p:cNvSpPr txBox="1">
              <a:spLocks/>
            </p:cNvSpPr>
            <p:nvPr/>
          </p:nvSpPr>
          <p:spPr>
            <a:xfrm>
              <a:off x="1146869" y="1564963"/>
              <a:ext cx="2500330"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sz="1800" dirty="0"/>
                <a:t>共享变量</a:t>
              </a:r>
            </a:p>
          </p:txBody>
        </p:sp>
        <p:sp>
          <p:nvSpPr>
            <p:cNvPr id="13" name="TextBox 12"/>
            <p:cNvSpPr txBox="1"/>
            <p:nvPr/>
          </p:nvSpPr>
          <p:spPr>
            <a:xfrm>
              <a:off x="844893" y="157815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nvGrpSpPr>
            <p:cNvPr id="3" name="组合 2"/>
            <p:cNvGrpSpPr/>
            <p:nvPr/>
          </p:nvGrpSpPr>
          <p:grpSpPr>
            <a:xfrm>
              <a:off x="1142428" y="1950685"/>
              <a:ext cx="4967962" cy="732439"/>
              <a:chOff x="1142428" y="1929583"/>
              <a:chExt cx="4967962" cy="732439"/>
            </a:xfrm>
          </p:grpSpPr>
          <p:sp>
            <p:nvSpPr>
              <p:cNvPr id="17" name="内容占位符 2"/>
              <p:cNvSpPr txBox="1">
                <a:spLocks/>
              </p:cNvSpPr>
              <p:nvPr/>
            </p:nvSpPr>
            <p:spPr>
              <a:xfrm>
                <a:off x="1142428" y="1929583"/>
                <a:ext cx="4941739" cy="63285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sz="1800" dirty="0" err="1">
                    <a:solidFill>
                      <a:schemeClr val="tx1"/>
                    </a:solidFill>
                    <a:latin typeface="Courier New" panose="02070309020205020404" pitchFamily="49" charset="0"/>
                    <a:cs typeface="Courier New" panose="02070309020205020404" pitchFamily="49" charset="0"/>
                  </a:rPr>
                  <a:t>int</a:t>
                </a:r>
                <a:r>
                  <a:rPr lang="en-US" altLang="zh-CN" sz="1800" dirty="0">
                    <a:solidFill>
                      <a:schemeClr val="tx1"/>
                    </a:solidFill>
                    <a:latin typeface="Courier New" panose="02070309020205020404" pitchFamily="49" charset="0"/>
                    <a:cs typeface="Courier New" panose="02070309020205020404" pitchFamily="49" charset="0"/>
                  </a:rPr>
                  <a:t> turn;</a:t>
                </a:r>
              </a:p>
              <a:p>
                <a:r>
                  <a:rPr lang="en-US" altLang="zh-CN" sz="1800" dirty="0" err="1">
                    <a:solidFill>
                      <a:schemeClr val="tx1"/>
                    </a:solidFill>
                    <a:latin typeface="Courier New" panose="02070309020205020404" pitchFamily="49" charset="0"/>
                    <a:cs typeface="Courier New" panose="02070309020205020404" pitchFamily="49" charset="0"/>
                  </a:rPr>
                  <a:t>boolean</a:t>
                </a:r>
                <a:r>
                  <a:rPr lang="en-US" altLang="zh-CN" sz="1800" dirty="0">
                    <a:solidFill>
                      <a:schemeClr val="tx1"/>
                    </a:solidFill>
                    <a:latin typeface="Courier New" panose="02070309020205020404" pitchFamily="49" charset="0"/>
                    <a:cs typeface="Courier New" panose="02070309020205020404" pitchFamily="49" charset="0"/>
                  </a:rPr>
                  <a:t> flag[]; </a:t>
                </a:r>
                <a:endParaRPr lang="zh-CN" altLang="en-US" sz="1800" dirty="0">
                  <a:solidFill>
                    <a:schemeClr val="tx1"/>
                  </a:solidFill>
                  <a:latin typeface="Courier New" panose="02070309020205020404" pitchFamily="49" charset="0"/>
                  <a:cs typeface="Courier New" panose="02070309020205020404" pitchFamily="49" charset="0"/>
                </a:endParaRPr>
              </a:p>
            </p:txBody>
          </p:sp>
          <p:sp>
            <p:nvSpPr>
              <p:cNvPr id="15" name="内容占位符 2"/>
              <p:cNvSpPr txBox="1">
                <a:spLocks/>
              </p:cNvSpPr>
              <p:nvPr/>
            </p:nvSpPr>
            <p:spPr>
              <a:xfrm>
                <a:off x="2471492" y="1976615"/>
                <a:ext cx="2071904"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sz="1400" dirty="0">
                    <a:solidFill>
                      <a:schemeClr val="tx1"/>
                    </a:solidFill>
                  </a:rPr>
                  <a:t>//</a:t>
                </a:r>
                <a:r>
                  <a:rPr lang="zh-CN" altLang="en-US" sz="1400" dirty="0">
                    <a:solidFill>
                      <a:srgbClr val="C00000"/>
                    </a:solidFill>
                  </a:rPr>
                  <a:t>表示该谁进入临界区</a:t>
                </a:r>
              </a:p>
            </p:txBody>
          </p:sp>
          <p:sp>
            <p:nvSpPr>
              <p:cNvPr id="16" name="内容占位符 2"/>
              <p:cNvSpPr txBox="1">
                <a:spLocks/>
              </p:cNvSpPr>
              <p:nvPr/>
            </p:nvSpPr>
            <p:spPr>
              <a:xfrm>
                <a:off x="3230070" y="2245644"/>
                <a:ext cx="2880320"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sz="1400" dirty="0">
                    <a:solidFill>
                      <a:schemeClr val="tx1"/>
                    </a:solidFill>
                  </a:rPr>
                  <a:t>//</a:t>
                </a:r>
                <a:r>
                  <a:rPr lang="zh-CN" altLang="en-US" sz="1400" dirty="0">
                    <a:solidFill>
                      <a:srgbClr val="C00000"/>
                    </a:solidFill>
                  </a:rPr>
                  <a:t>表示进程是否准备好进入临界区</a:t>
                </a:r>
              </a:p>
            </p:txBody>
          </p:sp>
        </p:grpSp>
      </p:grpSp>
      <p:grpSp>
        <p:nvGrpSpPr>
          <p:cNvPr id="5" name="组合 4"/>
          <p:cNvGrpSpPr/>
          <p:nvPr/>
        </p:nvGrpSpPr>
        <p:grpSpPr>
          <a:xfrm>
            <a:off x="1220532" y="3582395"/>
            <a:ext cx="5583716" cy="1582918"/>
            <a:chOff x="860492" y="2725145"/>
            <a:chExt cx="4884597" cy="1582918"/>
          </a:xfrm>
        </p:grpSpPr>
        <p:sp>
          <p:nvSpPr>
            <p:cNvPr id="26" name="矩形 25"/>
            <p:cNvSpPr/>
            <p:nvPr/>
          </p:nvSpPr>
          <p:spPr>
            <a:xfrm>
              <a:off x="1173089" y="2725145"/>
              <a:ext cx="4572000" cy="369332"/>
            </a:xfrm>
            <a:prstGeom prst="rect">
              <a:avLst/>
            </a:prstGeom>
          </p:spPr>
          <p:txBody>
            <a:bodyPr>
              <a:spAutoFit/>
            </a:bodyPr>
            <a:lstStyle/>
            <a:p>
              <a:r>
                <a:rPr lang="zh-CN" altLang="en-US" b="1" dirty="0">
                  <a:solidFill>
                    <a:srgbClr val="11576A"/>
                  </a:solidFill>
                  <a:latin typeface="微软雅黑" pitchFamily="34" charset="-122"/>
                  <a:ea typeface="微软雅黑" pitchFamily="34" charset="-122"/>
                </a:rPr>
                <a:t>进入区代码</a:t>
              </a:r>
              <a:endParaRPr lang="en-US" altLang="zh-CN" b="1" dirty="0">
                <a:solidFill>
                  <a:srgbClr val="11576A"/>
                </a:solidFill>
                <a:latin typeface="微软雅黑" pitchFamily="34" charset="-122"/>
                <a:ea typeface="微软雅黑" pitchFamily="34" charset="-122"/>
              </a:endParaRPr>
            </a:p>
          </p:txBody>
        </p:sp>
        <p:sp>
          <p:nvSpPr>
            <p:cNvPr id="19" name="TextBox 18"/>
            <p:cNvSpPr txBox="1"/>
            <p:nvPr/>
          </p:nvSpPr>
          <p:spPr>
            <a:xfrm>
              <a:off x="860492" y="2747642"/>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20" name="矩形 19"/>
            <p:cNvSpPr/>
            <p:nvPr/>
          </p:nvSpPr>
          <p:spPr>
            <a:xfrm>
              <a:off x="1142428" y="3107734"/>
              <a:ext cx="3861620" cy="120032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1"/>
              <a:r>
                <a:rPr lang="en-US" altLang="zh-CN" b="1" dirty="0">
                  <a:latin typeface="Courier New" panose="02070309020205020404" pitchFamily="49" charset="0"/>
                  <a:ea typeface="微软雅黑" pitchFamily="34" charset="-122"/>
                  <a:cs typeface="Courier New" panose="02070309020205020404" pitchFamily="49" charset="0"/>
                </a:rPr>
                <a:t>flag[</a:t>
              </a:r>
              <a:r>
                <a:rPr lang="en-US" altLang="zh-CN" b="1" dirty="0" err="1">
                  <a:latin typeface="Courier New" panose="02070309020205020404" pitchFamily="49" charset="0"/>
                  <a:ea typeface="微软雅黑" pitchFamily="34" charset="-122"/>
                  <a:cs typeface="Courier New" panose="02070309020205020404" pitchFamily="49" charset="0"/>
                </a:rPr>
                <a:t>i</a:t>
              </a:r>
              <a:r>
                <a:rPr lang="en-US" altLang="zh-CN" b="1" dirty="0">
                  <a:latin typeface="Courier New" panose="02070309020205020404" pitchFamily="49" charset="0"/>
                  <a:ea typeface="微软雅黑" pitchFamily="34" charset="-122"/>
                  <a:cs typeface="Courier New" panose="02070309020205020404" pitchFamily="49" charset="0"/>
                </a:rPr>
                <a:t>] = true;</a:t>
              </a:r>
            </a:p>
            <a:p>
              <a:pPr marL="0" lvl="1"/>
              <a:r>
                <a:rPr lang="en-US" altLang="zh-CN" b="1" dirty="0">
                  <a:latin typeface="Courier New" panose="02070309020205020404" pitchFamily="49" charset="0"/>
                  <a:ea typeface="微软雅黑" pitchFamily="34" charset="-122"/>
                  <a:cs typeface="Courier New" panose="02070309020205020404" pitchFamily="49" charset="0"/>
                </a:rPr>
                <a:t>turn = j;</a:t>
              </a:r>
            </a:p>
            <a:p>
              <a:pPr marL="0" lvl="1"/>
              <a:r>
                <a:rPr lang="en-US" altLang="zh-CN" b="1" dirty="0">
                  <a:latin typeface="Courier New" panose="02070309020205020404" pitchFamily="49" charset="0"/>
                  <a:ea typeface="微软雅黑" pitchFamily="34" charset="-122"/>
                  <a:cs typeface="Courier New" panose="02070309020205020404" pitchFamily="49" charset="0"/>
                </a:rPr>
                <a:t>while (flag[j] &amp;&amp; turn ==j)</a:t>
              </a:r>
              <a:endParaRPr lang="en-GB" altLang="en-US" b="1" dirty="0">
                <a:latin typeface="Courier New" panose="02070309020205020404" pitchFamily="49" charset="0"/>
                <a:ea typeface="微软雅黑" pitchFamily="34" charset="-122"/>
                <a:cs typeface="Courier New" panose="02070309020205020404" pitchFamily="49" charset="0"/>
              </a:endParaRPr>
            </a:p>
          </p:txBody>
        </p:sp>
      </p:grpSp>
      <p:grpSp>
        <p:nvGrpSpPr>
          <p:cNvPr id="6" name="组合 5"/>
          <p:cNvGrpSpPr/>
          <p:nvPr/>
        </p:nvGrpSpPr>
        <p:grpSpPr>
          <a:xfrm>
            <a:off x="1220532" y="5354632"/>
            <a:ext cx="4527439" cy="738664"/>
            <a:chOff x="860492" y="4067990"/>
            <a:chExt cx="4527439" cy="738664"/>
          </a:xfrm>
        </p:grpSpPr>
        <p:sp>
          <p:nvSpPr>
            <p:cNvPr id="18" name="矩形 17"/>
            <p:cNvSpPr/>
            <p:nvPr/>
          </p:nvSpPr>
          <p:spPr>
            <a:xfrm>
              <a:off x="1173089" y="4067990"/>
              <a:ext cx="4214842" cy="369332"/>
            </a:xfrm>
            <a:prstGeom prst="rect">
              <a:avLst/>
            </a:prstGeom>
          </p:spPr>
          <p:txBody>
            <a:bodyPr wrap="square">
              <a:spAutoFit/>
            </a:bodyPr>
            <a:lstStyle/>
            <a:p>
              <a:r>
                <a:rPr lang="zh-CN" altLang="en-US" b="1" dirty="0">
                  <a:solidFill>
                    <a:srgbClr val="11576A"/>
                  </a:solidFill>
                  <a:latin typeface="微软雅黑" pitchFamily="34" charset="-122"/>
                  <a:ea typeface="微软雅黑" pitchFamily="34" charset="-122"/>
                </a:rPr>
                <a:t>退出区代码</a:t>
              </a:r>
              <a:endParaRPr lang="en-US" altLang="zh-CN" b="1" dirty="0">
                <a:solidFill>
                  <a:srgbClr val="11576A"/>
                </a:solidFill>
                <a:latin typeface="微软雅黑" pitchFamily="34" charset="-122"/>
                <a:ea typeface="微软雅黑" pitchFamily="34" charset="-122"/>
              </a:endParaRPr>
            </a:p>
          </p:txBody>
        </p:sp>
        <p:sp>
          <p:nvSpPr>
            <p:cNvPr id="22" name="TextBox 21"/>
            <p:cNvSpPr txBox="1"/>
            <p:nvPr/>
          </p:nvSpPr>
          <p:spPr>
            <a:xfrm>
              <a:off x="860492" y="4070084"/>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21" name="矩形 20"/>
            <p:cNvSpPr/>
            <p:nvPr/>
          </p:nvSpPr>
          <p:spPr>
            <a:xfrm>
              <a:off x="1142428" y="4437322"/>
              <a:ext cx="2592288"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1"/>
              <a:r>
                <a:rPr lang="en-US" altLang="zh-CN" b="1" dirty="0">
                  <a:latin typeface="Courier New" panose="02070309020205020404" pitchFamily="49" charset="0"/>
                  <a:ea typeface="微软雅黑" pitchFamily="34" charset="-122"/>
                  <a:cs typeface="Courier New" panose="02070309020205020404" pitchFamily="49" charset="0"/>
                </a:rPr>
                <a:t>flag[</a:t>
              </a:r>
              <a:r>
                <a:rPr lang="en-US" altLang="zh-CN" b="1" dirty="0" err="1">
                  <a:latin typeface="Courier New" panose="02070309020205020404" pitchFamily="49" charset="0"/>
                  <a:ea typeface="微软雅黑" pitchFamily="34" charset="-122"/>
                  <a:cs typeface="Courier New" panose="02070309020205020404" pitchFamily="49" charset="0"/>
                </a:rPr>
                <a:t>i</a:t>
              </a:r>
              <a:r>
                <a:rPr lang="en-US" altLang="zh-CN" b="1" dirty="0">
                  <a:latin typeface="Courier New" panose="02070309020205020404" pitchFamily="49" charset="0"/>
                  <a:ea typeface="微软雅黑" pitchFamily="34" charset="-122"/>
                  <a:cs typeface="Courier New" panose="02070309020205020404" pitchFamily="49" charset="0"/>
                </a:rPr>
                <a:t>] = false;</a:t>
              </a:r>
            </a:p>
          </p:txBody>
        </p:sp>
      </p:grpSp>
    </p:spTree>
    <p:extLst>
      <p:ext uri="{BB962C8B-B14F-4D97-AF65-F5344CB8AC3E}">
        <p14:creationId xmlns:p14="http://schemas.microsoft.com/office/powerpoint/2010/main" val="104472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en-US" altLang="zh-CN" dirty="0"/>
              <a:t>Peterson</a:t>
            </a:r>
            <a:r>
              <a:rPr lang="zh-CN" altLang="en-US" dirty="0"/>
              <a:t>算法实现</a:t>
            </a:r>
            <a:endParaRPr lang="zh-CN" altLang="en-US" dirty="0">
              <a:cs typeface="+mj-cs"/>
            </a:endParaRPr>
          </a:p>
        </p:txBody>
      </p:sp>
      <p:sp>
        <p:nvSpPr>
          <p:cNvPr id="10" name="内容占位符 2"/>
          <p:cNvSpPr txBox="1">
            <a:spLocks/>
          </p:cNvSpPr>
          <p:nvPr/>
        </p:nvSpPr>
        <p:spPr>
          <a:xfrm>
            <a:off x="1142976" y="1857364"/>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dirty="0"/>
              <a:t>线程</a:t>
            </a:r>
            <a:r>
              <a:rPr lang="en-US" altLang="zh-CN" dirty="0"/>
              <a:t>T</a:t>
            </a:r>
            <a:r>
              <a:rPr lang="en-GB" altLang="en-US" dirty="0" err="1"/>
              <a:t>i</a:t>
            </a:r>
            <a:r>
              <a:rPr lang="en-GB" altLang="en-US" dirty="0"/>
              <a:t> </a:t>
            </a:r>
            <a:r>
              <a:rPr lang="zh-CN" altLang="en-US" dirty="0"/>
              <a:t>的代码</a:t>
            </a:r>
            <a:endParaRPr lang="en-GB" altLang="en-US" dirty="0"/>
          </a:p>
        </p:txBody>
      </p:sp>
      <p:sp>
        <p:nvSpPr>
          <p:cNvPr id="26" name="矩形 25"/>
          <p:cNvSpPr/>
          <p:nvPr/>
        </p:nvSpPr>
        <p:spPr>
          <a:xfrm>
            <a:off x="1259632" y="2348880"/>
            <a:ext cx="5112568" cy="275152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do {</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flag[</a:t>
            </a:r>
            <a:r>
              <a:rPr lang="en-GB" altLang="zh-CN" b="1" dirty="0" err="1">
                <a:latin typeface="Courier New" panose="02070309020205020404" pitchFamily="49" charset="0"/>
                <a:ea typeface="微软雅黑" pitchFamily="34" charset="-122"/>
                <a:cs typeface="Courier New" panose="02070309020205020404" pitchFamily="49" charset="0"/>
              </a:rPr>
              <a:t>i</a:t>
            </a:r>
            <a:r>
              <a:rPr lang="en-GB" altLang="zh-CN" b="1" dirty="0">
                <a:latin typeface="Courier New" panose="02070309020205020404" pitchFamily="49" charset="0"/>
                <a:ea typeface="微软雅黑" pitchFamily="34" charset="-122"/>
                <a:cs typeface="Courier New" panose="02070309020205020404" pitchFamily="49" charset="0"/>
              </a:rPr>
              <a:t>] = true;</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turn = j;</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while ( flag[j] &amp;&amp; turn == j);</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b="1" dirty="0">
              <a:latin typeface="Courier New" panose="02070309020205020404" pitchFamily="49" charset="0"/>
              <a:ea typeface="微软雅黑" pitchFamily="34" charset="-122"/>
              <a:cs typeface="Courier New" panose="02070309020205020404" pitchFamily="49" charset="0"/>
            </a:endParaRP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a:t>
            </a:r>
            <a:r>
              <a:rPr lang="en-GB" altLang="zh-CN" b="1" dirty="0">
                <a:solidFill>
                  <a:srgbClr val="C00000"/>
                </a:solidFill>
                <a:latin typeface="Courier New" panose="02070309020205020404" pitchFamily="49" charset="0"/>
                <a:ea typeface="微软雅黑" pitchFamily="34" charset="-122"/>
                <a:cs typeface="Courier New" panose="02070309020205020404" pitchFamily="49" charset="0"/>
              </a:rPr>
              <a:t>CRITICAL SECTION</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b="1" dirty="0">
              <a:latin typeface="Courier New" panose="02070309020205020404" pitchFamily="49" charset="0"/>
              <a:ea typeface="微软雅黑" pitchFamily="34" charset="-122"/>
              <a:cs typeface="Courier New" panose="02070309020205020404" pitchFamily="49" charset="0"/>
            </a:endParaRP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flag[</a:t>
            </a:r>
            <a:r>
              <a:rPr lang="en-GB" altLang="zh-CN" b="1" dirty="0" err="1">
                <a:latin typeface="Courier New" panose="02070309020205020404" pitchFamily="49" charset="0"/>
                <a:ea typeface="微软雅黑" pitchFamily="34" charset="-122"/>
                <a:cs typeface="Courier New" panose="02070309020205020404" pitchFamily="49" charset="0"/>
              </a:rPr>
              <a:t>i</a:t>
            </a:r>
            <a:r>
              <a:rPr lang="en-GB" altLang="zh-CN" b="1" dirty="0">
                <a:latin typeface="Courier New" panose="02070309020205020404" pitchFamily="49" charset="0"/>
                <a:ea typeface="微软雅黑" pitchFamily="34" charset="-122"/>
                <a:cs typeface="Courier New" panose="02070309020205020404" pitchFamily="49" charset="0"/>
              </a:rPr>
              <a:t>] = false;</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b="1" dirty="0">
              <a:latin typeface="Courier New" panose="02070309020205020404" pitchFamily="49" charset="0"/>
              <a:ea typeface="微软雅黑" pitchFamily="34" charset="-122"/>
              <a:cs typeface="Courier New" panose="02070309020205020404" pitchFamily="49" charset="0"/>
            </a:endParaRP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REMAINDER SECTION</a:t>
            </a: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altLang="zh-CN" b="1" dirty="0">
              <a:latin typeface="Courier New" panose="02070309020205020404" pitchFamily="49" charset="0"/>
              <a:ea typeface="微软雅黑" pitchFamily="34" charset="-122"/>
              <a:cs typeface="Courier New" panose="02070309020205020404" pitchFamily="49" charset="0"/>
            </a:endParaRPr>
          </a:p>
          <a:p>
            <a:pPr>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 while (true);</a:t>
            </a:r>
          </a:p>
        </p:txBody>
      </p:sp>
    </p:spTree>
    <p:extLst>
      <p:ext uri="{BB962C8B-B14F-4D97-AF65-F5344CB8AC3E}">
        <p14:creationId xmlns:p14="http://schemas.microsoft.com/office/powerpoint/2010/main" val="1302765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灯片编号占位符 4"/>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E80CD9BA-1B8B-4907-9BDB-58135736DC17}" type="slidenum">
              <a:rPr lang="zh-CN" altLang="en-US" sz="1200">
                <a:solidFill>
                  <a:schemeClr val="tx1"/>
                </a:solidFill>
              </a:rPr>
              <a:pPr algn="r" eaLnBrk="1" hangingPunct="1">
                <a:spcBef>
                  <a:spcPct val="0"/>
                </a:spcBef>
                <a:buClrTx/>
                <a:buFont typeface="Wingdings" panose="05000000000000000000" pitchFamily="2" charset="2"/>
                <a:buNone/>
              </a:pPr>
              <a:t>34</a:t>
            </a:fld>
            <a:endParaRPr lang="en-US" altLang="zh-CN" sz="1200">
              <a:solidFill>
                <a:schemeClr val="tx1"/>
              </a:solidFill>
            </a:endParaRPr>
          </a:p>
        </p:txBody>
      </p:sp>
      <p:pic>
        <p:nvPicPr>
          <p:cNvPr id="1597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039813"/>
            <a:ext cx="8610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748" name="Text Box 6"/>
          <p:cNvSpPr txBox="1">
            <a:spLocks noChangeArrowheads="1"/>
          </p:cNvSpPr>
          <p:nvPr/>
        </p:nvSpPr>
        <p:spPr bwMode="auto">
          <a:xfrm>
            <a:off x="971550" y="260350"/>
            <a:ext cx="428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en-US" altLang="zh-CN" dirty="0">
                <a:solidFill>
                  <a:schemeClr val="tx1"/>
                </a:solidFill>
              </a:rPr>
              <a:t> Peterson</a:t>
            </a:r>
            <a:r>
              <a:rPr lang="zh-CN" altLang="en-US" dirty="0">
                <a:solidFill>
                  <a:schemeClr val="tx1"/>
                </a:solidFill>
              </a:rPr>
              <a:t>算法示意分析</a:t>
            </a:r>
          </a:p>
        </p:txBody>
      </p:sp>
    </p:spTree>
    <p:extLst>
      <p:ext uri="{BB962C8B-B14F-4D97-AF65-F5344CB8AC3E}">
        <p14:creationId xmlns:p14="http://schemas.microsoft.com/office/powerpoint/2010/main" val="13195038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Dekkers算法</a:t>
            </a:r>
            <a:endParaRPr lang="zh-CN" altLang="en-US" dirty="0">
              <a:cs typeface="+mj-cs"/>
            </a:endParaRPr>
          </a:p>
        </p:txBody>
      </p:sp>
      <p:sp>
        <p:nvSpPr>
          <p:cNvPr id="10" name="内容占位符 2"/>
          <p:cNvSpPr txBox="1">
            <a:spLocks/>
          </p:cNvSpPr>
          <p:nvPr/>
        </p:nvSpPr>
        <p:spPr>
          <a:xfrm>
            <a:off x="1115616" y="1646399"/>
            <a:ext cx="192882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449263">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dirty="0"/>
              <a:t>线程</a:t>
            </a:r>
            <a:r>
              <a:rPr lang="en-US" altLang="zh-CN" dirty="0"/>
              <a:t>T</a:t>
            </a:r>
            <a:r>
              <a:rPr lang="en-GB" altLang="en-US" dirty="0" err="1"/>
              <a:t>i</a:t>
            </a:r>
            <a:r>
              <a:rPr lang="en-GB" altLang="en-US" dirty="0"/>
              <a:t> </a:t>
            </a:r>
            <a:r>
              <a:rPr lang="zh-CN" altLang="en-US" dirty="0"/>
              <a:t>的代码</a:t>
            </a:r>
            <a:endParaRPr lang="en-GB" altLang="en-US" dirty="0"/>
          </a:p>
        </p:txBody>
      </p:sp>
      <p:sp>
        <p:nvSpPr>
          <p:cNvPr id="26" name="矩形 25"/>
          <p:cNvSpPr/>
          <p:nvPr/>
        </p:nvSpPr>
        <p:spPr>
          <a:xfrm>
            <a:off x="1093665" y="2065733"/>
            <a:ext cx="6862711" cy="363791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altLang="zh-CN" b="1" dirty="0">
                <a:latin typeface="Courier New" panose="02070309020205020404" pitchFamily="49" charset="0"/>
                <a:ea typeface="微软雅黑" pitchFamily="34" charset="-122"/>
                <a:cs typeface="Courier New" panose="02070309020205020404" pitchFamily="49" charset="0"/>
              </a:rPr>
              <a:t>flag[0]:= false; flag[1]:= false; turn:= 0;//or1 </a:t>
            </a:r>
            <a:endParaRPr lang="zh-CN" altLang="en-US" dirty="0">
              <a:latin typeface="Courier New" panose="02070309020205020404" pitchFamily="49" charset="0"/>
              <a:cs typeface="Courier New" panose="02070309020205020404" pitchFamily="49" charset="0"/>
            </a:endParaRP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do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flag[</a:t>
            </a:r>
            <a:r>
              <a:rPr lang="en-GB" altLang="zh-CN" b="1" dirty="0" err="1">
                <a:latin typeface="Courier New" panose="02070309020205020404" pitchFamily="49" charset="0"/>
                <a:ea typeface="微软雅黑" pitchFamily="34" charset="-122"/>
                <a:cs typeface="Courier New" panose="02070309020205020404" pitchFamily="49" charset="0"/>
              </a:rPr>
              <a:t>i</a:t>
            </a:r>
            <a:r>
              <a:rPr lang="en-GB" altLang="zh-CN" b="1" dirty="0">
                <a:latin typeface="Courier New" panose="02070309020205020404" pitchFamily="49" charset="0"/>
                <a:ea typeface="微软雅黑" pitchFamily="34" charset="-122"/>
                <a:cs typeface="Courier New" panose="02070309020205020404" pitchFamily="49" charset="0"/>
              </a:rPr>
              <a:t>] = </a:t>
            </a:r>
            <a:r>
              <a:rPr lang="en-US" altLang="zh-CN" b="1" dirty="0">
                <a:latin typeface="Courier New" panose="02070309020205020404" pitchFamily="49" charset="0"/>
                <a:ea typeface="微软雅黑" pitchFamily="34" charset="-122"/>
                <a:cs typeface="Courier New" panose="02070309020205020404" pitchFamily="49" charset="0"/>
              </a:rPr>
              <a:t>true</a:t>
            </a:r>
            <a:r>
              <a:rPr lang="en-GB" altLang="zh-CN" b="1" dirty="0">
                <a:latin typeface="Courier New" panose="02070309020205020404" pitchFamily="49" charset="0"/>
                <a:ea typeface="微软雅黑" pitchFamily="34" charset="-122"/>
                <a:cs typeface="Courier New" panose="02070309020205020404" pitchFamily="49" charset="0"/>
              </a:rPr>
              <a:t>;</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a:t>
            </a:r>
            <a:r>
              <a:rPr lang="zh-CN" altLang="en-US" b="1" dirty="0">
                <a:latin typeface="Courier New" panose="02070309020205020404" pitchFamily="49" charset="0"/>
                <a:ea typeface="微软雅黑" pitchFamily="34" charset="-122"/>
                <a:cs typeface="Courier New" panose="02070309020205020404" pitchFamily="49" charset="0"/>
              </a:rPr>
              <a:t>while flag[j] == true {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if turn ≠ i {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flag[i] := false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while turn ≠ i { }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flag[i] := </a:t>
            </a:r>
            <a:r>
              <a:rPr lang="en-US" altLang="zh-CN" b="1" dirty="0">
                <a:latin typeface="Courier New" panose="02070309020205020404" pitchFamily="49" charset="0"/>
                <a:ea typeface="微软雅黑" pitchFamily="34" charset="-122"/>
                <a:cs typeface="Courier New" panose="02070309020205020404" pitchFamily="49" charset="0"/>
              </a:rPr>
              <a:t>true</a:t>
            </a:r>
            <a:r>
              <a:rPr lang="zh-CN" altLang="en-US" b="1" dirty="0">
                <a:latin typeface="Courier New" panose="02070309020205020404" pitchFamily="49" charset="0"/>
                <a:ea typeface="微软雅黑" pitchFamily="34" charset="-122"/>
                <a:cs typeface="Courier New" panose="02070309020205020404" pitchFamily="49" charset="0"/>
              </a:rPr>
              <a:t>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  </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 </a:t>
            </a:r>
            <a:endParaRPr lang="en-GB" altLang="zh-CN" b="1" dirty="0">
              <a:latin typeface="Courier New" panose="02070309020205020404" pitchFamily="49" charset="0"/>
              <a:ea typeface="微软雅黑" pitchFamily="34" charset="-122"/>
              <a:cs typeface="Courier New" panose="02070309020205020404" pitchFamily="49" charset="0"/>
            </a:endParaRP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a:t>
            </a:r>
            <a:r>
              <a:rPr lang="en-GB" altLang="zh-CN" b="1" dirty="0">
                <a:solidFill>
                  <a:srgbClr val="C00000"/>
                </a:solidFill>
                <a:latin typeface="Courier New" panose="02070309020205020404" pitchFamily="49" charset="0"/>
                <a:ea typeface="微软雅黑" pitchFamily="34" charset="-122"/>
                <a:cs typeface="Courier New" panose="02070309020205020404" pitchFamily="49" charset="0"/>
              </a:rPr>
              <a:t>CRITICAL SECTION</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zh-CN" altLang="en-US" b="1" dirty="0">
                <a:latin typeface="Courier New" panose="02070309020205020404" pitchFamily="49" charset="0"/>
                <a:ea typeface="微软雅黑" pitchFamily="34" charset="-122"/>
                <a:cs typeface="Courier New" panose="02070309020205020404" pitchFamily="49" charset="0"/>
              </a:rPr>
              <a:t>       turn := j</a:t>
            </a:r>
            <a:endParaRPr lang="en-GB" altLang="zh-CN" b="1" dirty="0">
              <a:latin typeface="Courier New" panose="02070309020205020404" pitchFamily="49" charset="0"/>
              <a:ea typeface="微软雅黑" pitchFamily="34" charset="-122"/>
              <a:cs typeface="Courier New" panose="02070309020205020404" pitchFamily="49" charset="0"/>
            </a:endParaRP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flag[</a:t>
            </a:r>
            <a:r>
              <a:rPr lang="en-GB" altLang="zh-CN" b="1" dirty="0" err="1">
                <a:latin typeface="Courier New" panose="02070309020205020404" pitchFamily="49" charset="0"/>
                <a:ea typeface="微软雅黑" pitchFamily="34" charset="-122"/>
                <a:cs typeface="Courier New" panose="02070309020205020404" pitchFamily="49" charset="0"/>
              </a:rPr>
              <a:t>i</a:t>
            </a:r>
            <a:r>
              <a:rPr lang="en-GB" altLang="zh-CN" b="1" dirty="0">
                <a:latin typeface="Courier New" panose="02070309020205020404" pitchFamily="49" charset="0"/>
                <a:ea typeface="微软雅黑" pitchFamily="34" charset="-122"/>
                <a:cs typeface="Courier New" panose="02070309020205020404" pitchFamily="49" charset="0"/>
              </a:rPr>
              <a:t>] = false;</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EMAINDER SECTION</a:t>
            </a:r>
          </a:p>
          <a:p>
            <a:pPr marL="339725" indent="-339725" defTabSz="449263">
              <a:lnSpc>
                <a:spcPct val="80000"/>
              </a:lnSpc>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altLang="zh-CN" b="1" dirty="0">
                <a:latin typeface="Courier New" panose="02070309020205020404" pitchFamily="49" charset="0"/>
                <a:ea typeface="微软雅黑" pitchFamily="34" charset="-122"/>
                <a:cs typeface="Courier New" panose="02070309020205020404" pitchFamily="49" charset="0"/>
              </a:rPr>
              <a:t>   } while (true);	</a:t>
            </a:r>
          </a:p>
        </p:txBody>
      </p:sp>
    </p:spTree>
    <p:extLst>
      <p:ext uri="{BB962C8B-B14F-4D97-AF65-F5344CB8AC3E}">
        <p14:creationId xmlns:p14="http://schemas.microsoft.com/office/powerpoint/2010/main" val="597358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灯片编号占位符 3"/>
          <p:cNvSpPr txBox="1">
            <a:spLocks noGrp="1"/>
          </p:cNvSpPr>
          <p:nvPr/>
        </p:nvSpPr>
        <p:spPr bwMode="auto">
          <a:xfrm>
            <a:off x="8559800" y="6489700"/>
            <a:ext cx="495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Font typeface="Wingdings" panose="05000000000000000000" pitchFamily="2" charset="2"/>
              <a:buNone/>
            </a:pPr>
            <a:fld id="{023D806C-164F-4A8C-9CC6-A9B62F92834D}" type="slidenum">
              <a:rPr lang="zh-CN" altLang="en-US" sz="1200">
                <a:solidFill>
                  <a:schemeClr val="tx1"/>
                </a:solidFill>
              </a:rPr>
              <a:pPr algn="r" eaLnBrk="1" hangingPunct="1">
                <a:spcBef>
                  <a:spcPct val="0"/>
                </a:spcBef>
                <a:buClrTx/>
                <a:buFont typeface="Wingdings" panose="05000000000000000000" pitchFamily="2" charset="2"/>
                <a:buNone/>
              </a:pPr>
              <a:t>36</a:t>
            </a:fld>
            <a:endParaRPr lang="en-US" altLang="zh-CN" sz="1200">
              <a:solidFill>
                <a:schemeClr val="tx1"/>
              </a:solidFill>
            </a:endParaRPr>
          </a:p>
        </p:txBody>
      </p:sp>
      <p:pic>
        <p:nvPicPr>
          <p:cNvPr id="1556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488" y="1041400"/>
            <a:ext cx="7696200" cy="541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971550" y="260350"/>
            <a:ext cx="4281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en-US" altLang="zh-CN" dirty="0">
                <a:solidFill>
                  <a:schemeClr val="tx1"/>
                </a:solidFill>
              </a:rPr>
              <a:t> Dekker</a:t>
            </a:r>
            <a:r>
              <a:rPr lang="zh-CN" altLang="en-US" dirty="0">
                <a:solidFill>
                  <a:schemeClr val="tx1"/>
                </a:solidFill>
              </a:rPr>
              <a:t>算法示意分析</a:t>
            </a:r>
          </a:p>
        </p:txBody>
      </p:sp>
    </p:spTree>
    <p:extLst>
      <p:ext uri="{BB962C8B-B14F-4D97-AF65-F5344CB8AC3E}">
        <p14:creationId xmlns:p14="http://schemas.microsoft.com/office/powerpoint/2010/main" val="2521199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p:txBody>
          <a:bodyPr/>
          <a:lstStyle/>
          <a:p>
            <a:r>
              <a:rPr lang="en-US" altLang="zh-CN">
                <a:ea typeface="宋体" panose="02010600030101010101" pitchFamily="2" charset="-122"/>
              </a:rPr>
              <a:t>Test and Set Lock (TSL)solution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6589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807F5AE-B2CD-4674-B719-C3089778CFA6}" type="slidenum">
              <a:rPr lang="en-US" altLang="ko-KR" sz="1200" smtClean="0">
                <a:solidFill>
                  <a:schemeClr val="bg1"/>
                </a:solidFill>
              </a:rPr>
              <a:pPr>
                <a:spcBef>
                  <a:spcPct val="0"/>
                </a:spcBef>
                <a:buClrTx/>
                <a:buSzTx/>
                <a:buFontTx/>
                <a:buNone/>
              </a:pPr>
              <a:t>37</a:t>
            </a:fld>
            <a:endParaRPr lang="en-US" altLang="ko-KR" sz="1200">
              <a:solidFill>
                <a:schemeClr val="bg1"/>
              </a:solidFill>
            </a:endParaRPr>
          </a:p>
        </p:txBody>
      </p:sp>
      <p:sp>
        <p:nvSpPr>
          <p:cNvPr id="11" name="页脚占位符 4"/>
          <p:cNvSpPr txBox="1">
            <a:spLocks/>
          </p:cNvSpPr>
          <p:nvPr/>
        </p:nvSpPr>
        <p:spPr bwMode="auto">
          <a:xfrm>
            <a:off x="3124200" y="6245225"/>
            <a:ext cx="2895600" cy="476250"/>
          </a:xfrm>
          <a:prstGeom prst="rect">
            <a:avLst/>
          </a:prstGeom>
          <a:noFill/>
          <a:ln w="9525">
            <a:noFill/>
            <a:miter lim="800000"/>
            <a:headEnd/>
            <a:tailEnd/>
          </a:ln>
          <a:effectLst/>
        </p:spPr>
        <p:txBody>
          <a:bodyPr/>
          <a:lstStyle/>
          <a:p>
            <a:pPr algn="r" eaLnBrk="1" hangingPunct="1">
              <a:defRPr/>
            </a:pPr>
            <a:r>
              <a:rPr lang="en-US" altLang="zh-CN" sz="1200" b="1">
                <a:solidFill>
                  <a:schemeClr val="bg1"/>
                </a:solidFill>
                <a:latin typeface="+mn-lt"/>
                <a:ea typeface="굴림" pitchFamily="50" charset="-127"/>
              </a:rPr>
              <a:t>版权所有，转载请注明出处</a:t>
            </a:r>
          </a:p>
        </p:txBody>
      </p:sp>
      <p:sp>
        <p:nvSpPr>
          <p:cNvPr id="10" name="Text Box 10"/>
          <p:cNvSpPr txBox="1">
            <a:spLocks noChangeArrowheads="1"/>
          </p:cNvSpPr>
          <p:nvPr/>
        </p:nvSpPr>
        <p:spPr bwMode="auto">
          <a:xfrm>
            <a:off x="1000125" y="1535113"/>
            <a:ext cx="7929563" cy="13938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TSL RX LOCK</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1)TSL is a hardware instruction</a:t>
            </a:r>
            <a:endParaRPr lang="zh-CN" altLang="en-US" b="1" dirty="0">
              <a:solidFill>
                <a:schemeClr val="accent5">
                  <a:lumMod val="50000"/>
                </a:schemeClr>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2)LOCK is a memory word</a:t>
            </a:r>
          </a:p>
          <a:p>
            <a:pPr>
              <a:lnSpc>
                <a:spcPct val="80000"/>
              </a:lnSpc>
              <a:spcBef>
                <a:spcPct val="50000"/>
              </a:spcBef>
              <a:buSzPct val="80000"/>
              <a:buFont typeface="Wingdings" panose="05000000000000000000" pitchFamily="2" charset="2"/>
              <a:buNone/>
              <a:defRPr/>
            </a:pPr>
            <a:r>
              <a:rPr lang="en-US" altLang="zh-CN" b="1" dirty="0">
                <a:solidFill>
                  <a:schemeClr val="accent5">
                    <a:lumMod val="50000"/>
                  </a:schemeClr>
                </a:solidFill>
                <a:effectLst>
                  <a:outerShdw blurRad="38100" dist="38100" dir="2700000" algn="tl">
                    <a:srgbClr val="C0C0C0"/>
                  </a:outerShdw>
                </a:effectLst>
              </a:rPr>
              <a:t>3)Store value of LOCK to RX and set nonzero value to LOCK</a:t>
            </a:r>
            <a:endParaRPr lang="zh-CN" altLang="en-US" b="1" dirty="0">
              <a:solidFill>
                <a:schemeClr val="accent5">
                  <a:lumMod val="50000"/>
                </a:schemeClr>
              </a:solidFill>
              <a:effectLst>
                <a:outerShdw blurRad="38100" dist="38100" dir="2700000" algn="tl">
                  <a:srgbClr val="C0C0C0"/>
                </a:outerShdw>
              </a:effectLst>
            </a:endParaRPr>
          </a:p>
        </p:txBody>
      </p:sp>
      <p:sp>
        <p:nvSpPr>
          <p:cNvPr id="15" name="Text Box 9"/>
          <p:cNvSpPr txBox="1">
            <a:spLocks noChangeArrowheads="1"/>
          </p:cNvSpPr>
          <p:nvPr/>
        </p:nvSpPr>
        <p:spPr bwMode="auto">
          <a:xfrm>
            <a:off x="1214438" y="3165475"/>
            <a:ext cx="5184775" cy="2835275"/>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enter_region</a:t>
            </a:r>
            <a:r>
              <a:rPr lang="zh-CN" altLang="en-US"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TSL REGISTER</a:t>
            </a:r>
            <a:r>
              <a:rPr lang="zh-CN" altLang="en-US" b="1" dirty="0">
                <a:solidFill>
                  <a:srgbClr val="FF0000"/>
                </a:solidFill>
                <a:effectLst>
                  <a:outerShdw blurRad="38100" dist="38100" dir="2700000" algn="tl">
                    <a:srgbClr val="C0C0C0"/>
                  </a:outerShdw>
                </a:effectLst>
              </a:rPr>
              <a:t>，</a:t>
            </a:r>
            <a:r>
              <a:rPr lang="en-US" altLang="zh-CN" b="1" dirty="0">
                <a:solidFill>
                  <a:srgbClr val="FF0000"/>
                </a:solidFill>
                <a:effectLst>
                  <a:outerShdw blurRad="38100" dist="38100" dir="2700000" algn="tl">
                    <a:srgbClr val="C0C0C0"/>
                  </a:outerShdw>
                </a:effectLst>
              </a:rPr>
              <a:t>LOCK</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CMP REGISTER, #0</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JNE  </a:t>
            </a:r>
            <a:r>
              <a:rPr lang="en-US" altLang="zh-CN" b="1" dirty="0" err="1">
                <a:solidFill>
                  <a:srgbClr val="9C4E00"/>
                </a:solidFill>
                <a:effectLst>
                  <a:outerShdw blurRad="38100" dist="38100" dir="2700000" algn="tl">
                    <a:srgbClr val="C0C0C0"/>
                  </a:outerShdw>
                </a:effectLst>
              </a:rPr>
              <a:t>enter_region</a:t>
            </a:r>
            <a:endParaRPr lang="en-US" altLang="zh-CN"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RET</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leave_region</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MOVE LOCK #0</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RET</a:t>
            </a:r>
          </a:p>
        </p:txBody>
      </p:sp>
      <p:grpSp>
        <p:nvGrpSpPr>
          <p:cNvPr id="6" name="组合 5"/>
          <p:cNvGrpSpPr/>
          <p:nvPr/>
        </p:nvGrpSpPr>
        <p:grpSpPr>
          <a:xfrm>
            <a:off x="4235767" y="3750282"/>
            <a:ext cx="4603433" cy="2991086"/>
            <a:chOff x="4235767" y="3750282"/>
            <a:chExt cx="4603433" cy="2991086"/>
          </a:xfrm>
        </p:grpSpPr>
        <p:pic>
          <p:nvPicPr>
            <p:cNvPr id="2" name="图片 1"/>
            <p:cNvPicPr>
              <a:picLocks noChangeAspect="1"/>
            </p:cNvPicPr>
            <p:nvPr/>
          </p:nvPicPr>
          <p:blipFill>
            <a:blip r:embed="rId3"/>
            <a:stretch>
              <a:fillRect/>
            </a:stretch>
          </p:blipFill>
          <p:spPr>
            <a:xfrm>
              <a:off x="4235767" y="3750282"/>
              <a:ext cx="4603433" cy="2671763"/>
            </a:xfrm>
            <a:prstGeom prst="rect">
              <a:avLst/>
            </a:prstGeom>
            <a:ln>
              <a:solidFill>
                <a:schemeClr val="tx1"/>
              </a:solidFill>
            </a:ln>
          </p:spPr>
        </p:pic>
        <p:sp>
          <p:nvSpPr>
            <p:cNvPr id="3" name="文本框 2"/>
            <p:cNvSpPr txBox="1"/>
            <p:nvPr/>
          </p:nvSpPr>
          <p:spPr>
            <a:xfrm>
              <a:off x="4716016" y="6372036"/>
              <a:ext cx="4108817" cy="369332"/>
            </a:xfrm>
            <a:prstGeom prst="rect">
              <a:avLst/>
            </a:prstGeom>
            <a:noFill/>
          </p:spPr>
          <p:txBody>
            <a:bodyPr wrap="none" rtlCol="0">
              <a:spAutoFit/>
            </a:bodyPr>
            <a:lstStyle/>
            <a:p>
              <a:r>
                <a:rPr lang="zh-CN" altLang="en-US" dirty="0"/>
                <a:t>检查和赋值之间的调度行为是万恶之源</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85720" y="1071547"/>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使用</a:t>
            </a:r>
            <a:r>
              <a:rPr lang="en-US" altLang="zh-CN" dirty="0"/>
              <a:t>TS</a:t>
            </a:r>
            <a:r>
              <a:rPr lang="zh-CN" altLang="en-US" dirty="0"/>
              <a:t>指令实现自旋锁</a:t>
            </a:r>
            <a:r>
              <a:rPr lang="en-US" altLang="zh-CN" dirty="0"/>
              <a:t>(spinlock)</a:t>
            </a:r>
            <a:endParaRPr lang="zh-CN" altLang="en-US" dirty="0">
              <a:cs typeface="+mj-cs"/>
            </a:endParaRPr>
          </a:p>
        </p:txBody>
      </p:sp>
      <p:sp>
        <p:nvSpPr>
          <p:cNvPr id="35" name="Text Box 4"/>
          <p:cNvSpPr txBox="1">
            <a:spLocks noChangeArrowheads="1"/>
          </p:cNvSpPr>
          <p:nvPr/>
        </p:nvSpPr>
        <p:spPr bwMode="auto">
          <a:xfrm>
            <a:off x="1192677" y="2014376"/>
            <a:ext cx="3905378"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class Lock {</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    </a:t>
            </a:r>
            <a:r>
              <a:rPr lang="en-US" altLang="zh-CN" sz="1800" b="1" dirty="0" err="1">
                <a:latin typeface="Courier New" panose="02070309020205020404" pitchFamily="49" charset="0"/>
                <a:ea typeface="微软雅黑" pitchFamily="34" charset="-122"/>
                <a:cs typeface="Courier New" panose="02070309020205020404" pitchFamily="49" charset="0"/>
              </a:rPr>
              <a:t>int</a:t>
            </a:r>
            <a:r>
              <a:rPr lang="en-US" altLang="zh-CN" sz="1800" b="1" dirty="0">
                <a:latin typeface="Courier New" panose="02070309020205020404" pitchFamily="49" charset="0"/>
                <a:ea typeface="微软雅黑" pitchFamily="34" charset="-122"/>
                <a:cs typeface="Courier New" panose="02070309020205020404" pitchFamily="49" charset="0"/>
              </a:rPr>
              <a:t> value = 0;</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a:t>
            </a:r>
          </a:p>
        </p:txBody>
      </p:sp>
      <p:sp>
        <p:nvSpPr>
          <p:cNvPr id="36" name="Text Box 5"/>
          <p:cNvSpPr txBox="1">
            <a:spLocks noChangeArrowheads="1"/>
          </p:cNvSpPr>
          <p:nvPr/>
        </p:nvSpPr>
        <p:spPr bwMode="auto">
          <a:xfrm>
            <a:off x="1192677" y="3043151"/>
            <a:ext cx="3905378" cy="1200329"/>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spc="-80" dirty="0">
                <a:solidFill>
                  <a:srgbClr val="C00000"/>
                </a:solidFill>
                <a:latin typeface="Courier New" panose="02070309020205020404" pitchFamily="49" charset="0"/>
                <a:ea typeface="微软雅黑" pitchFamily="34" charset="-122"/>
                <a:cs typeface="Courier New" panose="02070309020205020404" pitchFamily="49" charset="0"/>
              </a:rPr>
              <a:t>Lock::Acquire() </a:t>
            </a:r>
            <a:r>
              <a:rPr lang="en-US" altLang="zh-CN" sz="1800" b="1" spc="-80" dirty="0">
                <a:latin typeface="Courier New" panose="02070309020205020404" pitchFamily="49" charset="0"/>
                <a:ea typeface="微软雅黑" pitchFamily="34" charset="-122"/>
                <a:cs typeface="Courier New" panose="02070309020205020404" pitchFamily="49" charset="0"/>
              </a:rPr>
              <a:t>{</a:t>
            </a:r>
          </a:p>
          <a:p>
            <a:pPr eaLnBrk="1" hangingPunct="1">
              <a:buFont typeface="Monotype Sorts" charset="0"/>
              <a:buNone/>
            </a:pPr>
            <a:r>
              <a:rPr lang="en-US" altLang="zh-CN" sz="1800" b="1" spc="-80" dirty="0">
                <a:latin typeface="Courier New" panose="02070309020205020404" pitchFamily="49" charset="0"/>
                <a:ea typeface="微软雅黑" pitchFamily="34" charset="-122"/>
                <a:cs typeface="Courier New" panose="02070309020205020404" pitchFamily="49" charset="0"/>
              </a:rPr>
              <a:t>   while (test-and-set(value))</a:t>
            </a:r>
          </a:p>
          <a:p>
            <a:pPr eaLnBrk="1" hangingPunct="1">
              <a:buFont typeface="Monotype Sorts" charset="0"/>
              <a:buNone/>
            </a:pPr>
            <a:r>
              <a:rPr lang="en-US" altLang="zh-CN" sz="1800" b="1" spc="-80" dirty="0">
                <a:latin typeface="Courier New" panose="02070309020205020404" pitchFamily="49" charset="0"/>
                <a:ea typeface="微软雅黑" pitchFamily="34" charset="-122"/>
                <a:cs typeface="Courier New" panose="02070309020205020404" pitchFamily="49" charset="0"/>
              </a:rPr>
              <a:t>      ; //spin</a:t>
            </a:r>
          </a:p>
          <a:p>
            <a:pPr eaLnBrk="1" hangingPunct="1">
              <a:buFont typeface="Monotype Sorts" charset="0"/>
              <a:buNone/>
            </a:pPr>
            <a:r>
              <a:rPr lang="en-US" altLang="zh-CN" sz="1800" b="1" spc="-80" dirty="0">
                <a:latin typeface="Courier New" panose="02070309020205020404" pitchFamily="49" charset="0"/>
                <a:ea typeface="微软雅黑" pitchFamily="34" charset="-122"/>
                <a:cs typeface="Courier New" panose="02070309020205020404" pitchFamily="49" charset="0"/>
              </a:rPr>
              <a:t>}</a:t>
            </a:r>
          </a:p>
        </p:txBody>
      </p:sp>
      <p:sp>
        <p:nvSpPr>
          <p:cNvPr id="37" name="Text Box 6"/>
          <p:cNvSpPr txBox="1">
            <a:spLocks noChangeArrowheads="1"/>
          </p:cNvSpPr>
          <p:nvPr/>
        </p:nvSpPr>
        <p:spPr bwMode="auto">
          <a:xfrm>
            <a:off x="1192677" y="4367692"/>
            <a:ext cx="3905378"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dirty="0">
                <a:solidFill>
                  <a:srgbClr val="C00000"/>
                </a:solidFill>
                <a:latin typeface="Courier New" panose="02070309020205020404" pitchFamily="49" charset="0"/>
                <a:ea typeface="微软雅黑" pitchFamily="34" charset="-122"/>
                <a:cs typeface="Courier New" panose="02070309020205020404" pitchFamily="49" charset="0"/>
              </a:rPr>
              <a:t>Lock::Release() </a:t>
            </a:r>
            <a:r>
              <a:rPr lang="en-US" altLang="zh-CN" sz="1800" b="1" dirty="0">
                <a:latin typeface="Courier New" panose="02070309020205020404" pitchFamily="49" charset="0"/>
                <a:ea typeface="微软雅黑" pitchFamily="34" charset="-122"/>
                <a:cs typeface="Courier New" panose="02070309020205020404" pitchFamily="49" charset="0"/>
              </a:rPr>
              <a:t>{</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    value = 0;</a:t>
            </a: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a:t>
            </a:r>
          </a:p>
        </p:txBody>
      </p:sp>
      <p:grpSp>
        <p:nvGrpSpPr>
          <p:cNvPr id="6" name="组合 5"/>
          <p:cNvGrpSpPr/>
          <p:nvPr/>
        </p:nvGrpSpPr>
        <p:grpSpPr>
          <a:xfrm>
            <a:off x="5103754" y="2363298"/>
            <a:ext cx="3236370" cy="2736916"/>
            <a:chOff x="4234605" y="1506048"/>
            <a:chExt cx="3236370" cy="2736916"/>
          </a:xfrm>
        </p:grpSpPr>
        <p:sp>
          <p:nvSpPr>
            <p:cNvPr id="20" name="矩形 19"/>
            <p:cNvSpPr/>
            <p:nvPr/>
          </p:nvSpPr>
          <p:spPr>
            <a:xfrm>
              <a:off x="4734671" y="1506048"/>
              <a:ext cx="2736304" cy="2736916"/>
            </a:xfrm>
            <a:prstGeom prst="rect">
              <a:avLst/>
            </a:prstGeom>
            <a:gradFill>
              <a:gsLst>
                <a:gs pos="100000">
                  <a:srgbClr val="11576A"/>
                </a:gs>
                <a:gs pos="0">
                  <a:srgbClr val="0EB1C8"/>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5" name="直接连接符 24"/>
            <p:cNvCxnSpPr/>
            <p:nvPr/>
          </p:nvCxnSpPr>
          <p:spPr>
            <a:xfrm flipV="1">
              <a:off x="4234605" y="1775988"/>
              <a:ext cx="500066" cy="425108"/>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234605" y="3386229"/>
              <a:ext cx="474200" cy="409912"/>
            </a:xfrm>
            <a:prstGeom prst="line">
              <a:avLst/>
            </a:prstGeom>
            <a:ln w="38100">
              <a:solidFill>
                <a:srgbClr val="11576A"/>
              </a:solidFill>
              <a:prstDash val="sysDash"/>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272797" y="5389710"/>
            <a:ext cx="5085480" cy="416378"/>
            <a:chOff x="1272470" y="4731990"/>
            <a:chExt cx="5085480" cy="416378"/>
          </a:xfrm>
        </p:grpSpPr>
        <p:pic>
          <p:nvPicPr>
            <p:cNvPr id="14" name="图片 13" descr="小点1.png"/>
            <p:cNvPicPr>
              <a:picLocks noChangeAspect="1"/>
            </p:cNvPicPr>
            <p:nvPr/>
          </p:nvPicPr>
          <p:blipFill>
            <a:blip r:embed="rId2" cstate="print"/>
            <a:stretch>
              <a:fillRect/>
            </a:stretch>
          </p:blipFill>
          <p:spPr>
            <a:xfrm>
              <a:off x="1272470" y="4860352"/>
              <a:ext cx="151066" cy="148997"/>
            </a:xfrm>
            <a:prstGeom prst="rect">
              <a:avLst/>
            </a:prstGeom>
            <a:effectLst/>
          </p:spPr>
        </p:pic>
        <p:sp>
          <p:nvSpPr>
            <p:cNvPr id="15" name="内容占位符 2"/>
            <p:cNvSpPr txBox="1">
              <a:spLocks/>
            </p:cNvSpPr>
            <p:nvPr/>
          </p:nvSpPr>
          <p:spPr>
            <a:xfrm>
              <a:off x="1428728" y="4731990"/>
              <a:ext cx="4929222"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线程在等待的时候消耗</a:t>
              </a:r>
              <a:r>
                <a:rPr lang="en-US" altLang="zh-CN" dirty="0"/>
                <a:t>CPU</a:t>
              </a:r>
              <a:r>
                <a:rPr lang="zh-CN" altLang="en-US" dirty="0"/>
                <a:t>时间</a:t>
              </a:r>
              <a:endParaRPr lang="zh-CN" altLang="en-US" dirty="0">
                <a:solidFill>
                  <a:srgbClr val="C00000"/>
                </a:solidFill>
              </a:endParaRPr>
            </a:p>
          </p:txBody>
        </p:sp>
      </p:grpSp>
      <p:grpSp>
        <p:nvGrpSpPr>
          <p:cNvPr id="2" name="组合 1"/>
          <p:cNvGrpSpPr/>
          <p:nvPr/>
        </p:nvGrpSpPr>
        <p:grpSpPr>
          <a:xfrm>
            <a:off x="5664924" y="2476346"/>
            <a:ext cx="2867516" cy="1245415"/>
            <a:chOff x="4849128" y="1460049"/>
            <a:chExt cx="2867516" cy="1245415"/>
          </a:xfrm>
        </p:grpSpPr>
        <p:sp>
          <p:nvSpPr>
            <p:cNvPr id="34" name="Rectangle 3"/>
            <p:cNvSpPr txBox="1">
              <a:spLocks noChangeArrowheads="1"/>
            </p:cNvSpPr>
            <p:nvPr/>
          </p:nvSpPr>
          <p:spPr>
            <a:xfrm>
              <a:off x="4849128" y="1460049"/>
              <a:ext cx="2867516" cy="1245415"/>
            </a:xfrm>
            <a:prstGeom prst="rect">
              <a:avLst/>
            </a:prstGeom>
            <a:noFill/>
            <a:effectLst/>
          </p:spPr>
          <p:txBody>
            <a:bodyPr/>
            <a:lstStyle/>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如果锁被释放，那么</a:t>
              </a:r>
              <a:r>
                <a:rPr lang="en-US" altLang="zh-CN" sz="1600" b="1" dirty="0">
                  <a:solidFill>
                    <a:schemeClr val="bg1"/>
                  </a:solidFill>
                  <a:latin typeface="微软雅黑" pitchFamily="34" charset="-122"/>
                  <a:ea typeface="微软雅黑" pitchFamily="34" charset="-122"/>
                  <a:sym typeface="Wingdings" charset="0"/>
                </a:rPr>
                <a:t>TS</a:t>
              </a:r>
              <a:r>
                <a:rPr lang="zh-CN" altLang="en-US" sz="1600" b="1" dirty="0">
                  <a:solidFill>
                    <a:schemeClr val="bg1"/>
                  </a:solidFill>
                  <a:latin typeface="微软雅黑" pitchFamily="34" charset="-122"/>
                  <a:ea typeface="微软雅黑" pitchFamily="34" charset="-122"/>
                  <a:sym typeface="Wingdings" charset="0"/>
                </a:rPr>
                <a:t>指令读取</a:t>
              </a:r>
              <a:r>
                <a:rPr lang="en-US" altLang="zh-CN" sz="1600" b="1" dirty="0">
                  <a:solidFill>
                    <a:schemeClr val="bg1"/>
                  </a:solidFill>
                  <a:latin typeface="微软雅黑" pitchFamily="34" charset="-122"/>
                  <a:ea typeface="微软雅黑" pitchFamily="34" charset="-122"/>
                  <a:sym typeface="Wingdings" charset="0"/>
                </a:rPr>
                <a:t>0</a:t>
              </a:r>
              <a:r>
                <a:rPr lang="zh-CN" altLang="en-US" sz="1600" b="1" dirty="0">
                  <a:solidFill>
                    <a:schemeClr val="bg1"/>
                  </a:solidFill>
                  <a:latin typeface="微软雅黑" pitchFamily="34" charset="-122"/>
                  <a:ea typeface="微软雅黑" pitchFamily="34" charset="-122"/>
                  <a:sym typeface="Wingdings" charset="0"/>
                </a:rPr>
                <a:t>并将值设置为</a:t>
              </a:r>
              <a:r>
                <a:rPr lang="en-US" altLang="zh-CN" sz="1600" b="1" dirty="0">
                  <a:solidFill>
                    <a:schemeClr val="bg1"/>
                  </a:solidFill>
                  <a:latin typeface="微软雅黑" pitchFamily="34" charset="-122"/>
                  <a:ea typeface="微软雅黑" pitchFamily="34" charset="-122"/>
                  <a:sym typeface="Wingdings" charset="0"/>
                </a:rPr>
                <a:t>1 </a:t>
              </a:r>
            </a:p>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    锁被设置为忙并且需要等</a:t>
              </a:r>
              <a:endParaRPr lang="en-US" altLang="zh-CN" sz="1600" b="1" dirty="0">
                <a:solidFill>
                  <a:schemeClr val="bg1"/>
                </a:solidFill>
                <a:latin typeface="微软雅黑" pitchFamily="34" charset="-122"/>
                <a:ea typeface="微软雅黑" pitchFamily="34" charset="-122"/>
                <a:sym typeface="Wingdings" charset="0"/>
              </a:endParaRPr>
            </a:p>
            <a:p>
              <a:pPr eaLnBrk="1" fontAlgn="auto" hangingPunct="1">
                <a:lnSpc>
                  <a:spcPct val="90000"/>
                </a:lnSpc>
                <a:spcBef>
                  <a:spcPct val="20000"/>
                </a:spcBef>
                <a:spcAft>
                  <a:spcPts val="0"/>
                </a:spcAft>
                <a:defRPr/>
              </a:pPr>
              <a:r>
                <a:rPr lang="en-US" altLang="zh-CN" sz="1600" b="1" dirty="0">
                  <a:solidFill>
                    <a:schemeClr val="bg1"/>
                  </a:solidFill>
                  <a:latin typeface="微软雅黑" pitchFamily="34" charset="-122"/>
                  <a:ea typeface="微软雅黑" pitchFamily="34" charset="-122"/>
                  <a:sym typeface="Wingdings" charset="0"/>
                </a:rPr>
                <a:t>    </a:t>
              </a:r>
              <a:r>
                <a:rPr lang="zh-CN" altLang="en-US" sz="1600" b="1" dirty="0">
                  <a:solidFill>
                    <a:schemeClr val="bg1"/>
                  </a:solidFill>
                  <a:latin typeface="微软雅黑" pitchFamily="34" charset="-122"/>
                  <a:ea typeface="微软雅黑" pitchFamily="34" charset="-122"/>
                  <a:sym typeface="Wingdings" charset="0"/>
                </a:rPr>
                <a:t>待完成</a:t>
              </a:r>
            </a:p>
          </p:txBody>
        </p:sp>
        <p:pic>
          <p:nvPicPr>
            <p:cNvPr id="17" name="图片 16" descr="小点1.png"/>
            <p:cNvPicPr>
              <a:picLocks noChangeAspect="1"/>
            </p:cNvPicPr>
            <p:nvPr/>
          </p:nvPicPr>
          <p:blipFill>
            <a:blip r:embed="rId2" cstate="print"/>
            <a:stretch>
              <a:fillRect/>
            </a:stretch>
          </p:blipFill>
          <p:spPr>
            <a:xfrm>
              <a:off x="4961964" y="2036903"/>
              <a:ext cx="151066" cy="148997"/>
            </a:xfrm>
            <a:prstGeom prst="rect">
              <a:avLst/>
            </a:prstGeom>
            <a:effectLst/>
          </p:spPr>
        </p:pic>
      </p:grpSp>
      <p:grpSp>
        <p:nvGrpSpPr>
          <p:cNvPr id="3" name="组合 2"/>
          <p:cNvGrpSpPr/>
          <p:nvPr/>
        </p:nvGrpSpPr>
        <p:grpSpPr>
          <a:xfrm>
            <a:off x="5664924" y="3699881"/>
            <a:ext cx="2867516" cy="1184310"/>
            <a:chOff x="4849128" y="2833973"/>
            <a:chExt cx="2867516" cy="1184310"/>
          </a:xfrm>
        </p:grpSpPr>
        <p:sp>
          <p:nvSpPr>
            <p:cNvPr id="16" name="Rectangle 3"/>
            <p:cNvSpPr txBox="1">
              <a:spLocks noChangeArrowheads="1"/>
            </p:cNvSpPr>
            <p:nvPr/>
          </p:nvSpPr>
          <p:spPr>
            <a:xfrm>
              <a:off x="4849128" y="2833973"/>
              <a:ext cx="2867516" cy="1184310"/>
            </a:xfrm>
            <a:prstGeom prst="rect">
              <a:avLst/>
            </a:prstGeom>
            <a:noFill/>
            <a:effectLst/>
          </p:spPr>
          <p:txBody>
            <a:bodyPr/>
            <a:lstStyle/>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如果锁处于忙状态，那么</a:t>
              </a:r>
              <a:r>
                <a:rPr lang="en-US" altLang="zh-CN" sz="1600" b="1" dirty="0">
                  <a:solidFill>
                    <a:schemeClr val="bg1"/>
                  </a:solidFill>
                  <a:latin typeface="微软雅黑" pitchFamily="34" charset="-122"/>
                  <a:ea typeface="微软雅黑" pitchFamily="34" charset="-122"/>
                  <a:sym typeface="Wingdings" charset="0"/>
                </a:rPr>
                <a:t>TS</a:t>
              </a:r>
              <a:r>
                <a:rPr lang="zh-CN" altLang="en-US" sz="1600" b="1" dirty="0">
                  <a:solidFill>
                    <a:schemeClr val="bg1"/>
                  </a:solidFill>
                  <a:latin typeface="微软雅黑" pitchFamily="34" charset="-122"/>
                  <a:ea typeface="微软雅黑" pitchFamily="34" charset="-122"/>
                  <a:sym typeface="Wingdings" charset="0"/>
                </a:rPr>
                <a:t>指令读取</a:t>
              </a:r>
              <a:r>
                <a:rPr lang="en-US" altLang="zh-CN" sz="1600" b="1" dirty="0">
                  <a:solidFill>
                    <a:schemeClr val="bg1"/>
                  </a:solidFill>
                  <a:latin typeface="微软雅黑" pitchFamily="34" charset="-122"/>
                  <a:ea typeface="微软雅黑" pitchFamily="34" charset="-122"/>
                  <a:sym typeface="Wingdings" charset="0"/>
                </a:rPr>
                <a:t>1</a:t>
              </a:r>
              <a:r>
                <a:rPr lang="zh-CN" altLang="en-US" sz="1600" b="1" dirty="0">
                  <a:solidFill>
                    <a:schemeClr val="bg1"/>
                  </a:solidFill>
                  <a:latin typeface="微软雅黑" pitchFamily="34" charset="-122"/>
                  <a:ea typeface="微软雅黑" pitchFamily="34" charset="-122"/>
                  <a:sym typeface="Wingdings" charset="0"/>
                </a:rPr>
                <a:t>并将值设置为</a:t>
              </a:r>
              <a:r>
                <a:rPr lang="en-US" altLang="zh-CN" sz="1600" b="1" dirty="0">
                  <a:solidFill>
                    <a:schemeClr val="bg1"/>
                  </a:solidFill>
                  <a:latin typeface="微软雅黑" pitchFamily="34" charset="-122"/>
                  <a:ea typeface="微软雅黑" pitchFamily="34" charset="-122"/>
                  <a:sym typeface="Wingdings" charset="0"/>
                </a:rPr>
                <a:t>1 </a:t>
              </a:r>
            </a:p>
            <a:p>
              <a:pPr eaLnBrk="1" fontAlgn="auto" hangingPunct="1">
                <a:lnSpc>
                  <a:spcPct val="90000"/>
                </a:lnSpc>
                <a:spcBef>
                  <a:spcPct val="20000"/>
                </a:spcBef>
                <a:spcAft>
                  <a:spcPts val="0"/>
                </a:spcAft>
                <a:defRPr/>
              </a:pPr>
              <a:r>
                <a:rPr lang="zh-CN" altLang="en-US" sz="1600" b="1" dirty="0">
                  <a:solidFill>
                    <a:schemeClr val="bg1"/>
                  </a:solidFill>
                  <a:latin typeface="微软雅黑" pitchFamily="34" charset="-122"/>
                  <a:ea typeface="微软雅黑" pitchFamily="34" charset="-122"/>
                  <a:sym typeface="Wingdings" charset="0"/>
                </a:rPr>
                <a:t>    不改变锁的状态并且需要</a:t>
              </a:r>
              <a:endParaRPr lang="en-US" altLang="zh-CN" sz="1600" b="1" dirty="0">
                <a:solidFill>
                  <a:schemeClr val="bg1"/>
                </a:solidFill>
                <a:latin typeface="微软雅黑" pitchFamily="34" charset="-122"/>
                <a:ea typeface="微软雅黑" pitchFamily="34" charset="-122"/>
                <a:sym typeface="Wingdings" charset="0"/>
              </a:endParaRPr>
            </a:p>
            <a:p>
              <a:pPr eaLnBrk="1" fontAlgn="auto" hangingPunct="1">
                <a:lnSpc>
                  <a:spcPct val="90000"/>
                </a:lnSpc>
                <a:spcBef>
                  <a:spcPct val="20000"/>
                </a:spcBef>
                <a:spcAft>
                  <a:spcPts val="0"/>
                </a:spcAft>
                <a:defRPr/>
              </a:pPr>
              <a:r>
                <a:rPr lang="en-US" altLang="zh-CN" sz="1600" b="1" dirty="0">
                  <a:solidFill>
                    <a:schemeClr val="bg1"/>
                  </a:solidFill>
                  <a:latin typeface="微软雅黑" pitchFamily="34" charset="-122"/>
                  <a:ea typeface="微软雅黑" pitchFamily="34" charset="-122"/>
                  <a:sym typeface="Wingdings" charset="0"/>
                </a:rPr>
                <a:t>    </a:t>
              </a:r>
              <a:r>
                <a:rPr lang="zh-CN" altLang="en-US" sz="1600" b="1" dirty="0">
                  <a:solidFill>
                    <a:schemeClr val="bg1"/>
                  </a:solidFill>
                  <a:latin typeface="微软雅黑" pitchFamily="34" charset="-122"/>
                  <a:ea typeface="微软雅黑" pitchFamily="34" charset="-122"/>
                  <a:sym typeface="Wingdings" charset="0"/>
                </a:rPr>
                <a:t>循环</a:t>
              </a:r>
              <a:endParaRPr lang="zh-CN" altLang="en-US" sz="1600" b="1" dirty="0">
                <a:solidFill>
                  <a:schemeClr val="bg1"/>
                </a:solidFill>
                <a:latin typeface="微软雅黑" pitchFamily="34" charset="-122"/>
                <a:ea typeface="微软雅黑" pitchFamily="34" charset="-122"/>
              </a:endParaRPr>
            </a:p>
          </p:txBody>
        </p:sp>
        <p:pic>
          <p:nvPicPr>
            <p:cNvPr id="18" name="图片 17" descr="小点1.png"/>
            <p:cNvPicPr>
              <a:picLocks noChangeAspect="1"/>
            </p:cNvPicPr>
            <p:nvPr/>
          </p:nvPicPr>
          <p:blipFill>
            <a:blip r:embed="rId2" cstate="print"/>
            <a:stretch>
              <a:fillRect/>
            </a:stretch>
          </p:blipFill>
          <p:spPr>
            <a:xfrm>
              <a:off x="4961964" y="3435943"/>
              <a:ext cx="151066" cy="148997"/>
            </a:xfrm>
            <a:prstGeom prst="rect">
              <a:avLst/>
            </a:prstGeom>
            <a:effectLst/>
          </p:spPr>
        </p:pic>
      </p:grpSp>
    </p:spTree>
    <p:extLst>
      <p:ext uri="{BB962C8B-B14F-4D97-AF65-F5344CB8AC3E}">
        <p14:creationId xmlns:p14="http://schemas.microsoft.com/office/powerpoint/2010/main" val="12257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锁</a:t>
            </a:r>
            <a:r>
              <a:rPr lang="en-US" altLang="zh-CN" dirty="0"/>
              <a:t>(lock)</a:t>
            </a:r>
            <a:endParaRPr lang="zh-CN" altLang="en-US" dirty="0">
              <a:cs typeface="+mj-cs"/>
            </a:endParaRPr>
          </a:p>
        </p:txBody>
      </p:sp>
      <p:grpSp>
        <p:nvGrpSpPr>
          <p:cNvPr id="2" name="组合 1"/>
          <p:cNvGrpSpPr/>
          <p:nvPr/>
        </p:nvGrpSpPr>
        <p:grpSpPr>
          <a:xfrm>
            <a:off x="844894" y="1628800"/>
            <a:ext cx="5870247" cy="786108"/>
            <a:chOff x="844893" y="771550"/>
            <a:chExt cx="5870247" cy="786108"/>
          </a:xfrm>
        </p:grpSpPr>
        <p:sp>
          <p:nvSpPr>
            <p:cNvPr id="12" name="内容占位符 2"/>
            <p:cNvSpPr txBox="1">
              <a:spLocks/>
            </p:cNvSpPr>
            <p:nvPr/>
          </p:nvSpPr>
          <p:spPr>
            <a:xfrm>
              <a:off x="1142976" y="798378"/>
              <a:ext cx="3357586" cy="4143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锁是一个抽象的数据结构</a:t>
              </a:r>
              <a:endParaRPr lang="zh-CN" altLang="en-US" dirty="0">
                <a:solidFill>
                  <a:srgbClr val="C00000"/>
                </a:solidFill>
              </a:endParaRPr>
            </a:p>
          </p:txBody>
        </p:sp>
        <p:sp>
          <p:nvSpPr>
            <p:cNvPr id="13" name="TextBox 12"/>
            <p:cNvSpPr txBox="1"/>
            <p:nvPr/>
          </p:nvSpPr>
          <p:spPr>
            <a:xfrm>
              <a:off x="844893" y="77155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72470" y="1228300"/>
              <a:ext cx="151066" cy="148997"/>
            </a:xfrm>
            <a:prstGeom prst="rect">
              <a:avLst/>
            </a:prstGeom>
            <a:effectLst/>
          </p:spPr>
        </p:pic>
        <p:sp>
          <p:nvSpPr>
            <p:cNvPr id="15" name="内容占位符 2"/>
            <p:cNvSpPr txBox="1">
              <a:spLocks/>
            </p:cNvSpPr>
            <p:nvPr/>
          </p:nvSpPr>
          <p:spPr>
            <a:xfrm>
              <a:off x="1428728" y="1141280"/>
              <a:ext cx="5286412" cy="41637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一个二进制变量（锁定</a:t>
              </a:r>
              <a:r>
                <a:rPr lang="en-US" altLang="zh-CN" dirty="0"/>
                <a:t>/</a:t>
              </a:r>
              <a:r>
                <a:rPr lang="zh-CN" altLang="en-US" dirty="0"/>
                <a:t>解锁）</a:t>
              </a:r>
              <a:endParaRPr lang="zh-CN" altLang="en-US" dirty="0">
                <a:solidFill>
                  <a:srgbClr val="C00000"/>
                </a:solidFill>
              </a:endParaRPr>
            </a:p>
          </p:txBody>
        </p:sp>
      </p:grpSp>
      <p:grpSp>
        <p:nvGrpSpPr>
          <p:cNvPr id="3" name="组合 2"/>
          <p:cNvGrpSpPr/>
          <p:nvPr/>
        </p:nvGrpSpPr>
        <p:grpSpPr>
          <a:xfrm>
            <a:off x="1272470" y="2314378"/>
            <a:ext cx="3731578" cy="414114"/>
            <a:chOff x="1272470" y="1457128"/>
            <a:chExt cx="3731578" cy="414114"/>
          </a:xfrm>
        </p:grpSpPr>
        <p:pic>
          <p:nvPicPr>
            <p:cNvPr id="20" name="图片 19" descr="小点1.png"/>
            <p:cNvPicPr>
              <a:picLocks noChangeAspect="1"/>
            </p:cNvPicPr>
            <p:nvPr/>
          </p:nvPicPr>
          <p:blipFill>
            <a:blip r:embed="rId2" cstate="print"/>
            <a:stretch>
              <a:fillRect/>
            </a:stretch>
          </p:blipFill>
          <p:spPr>
            <a:xfrm>
              <a:off x="1272470" y="1585490"/>
              <a:ext cx="151066" cy="148997"/>
            </a:xfrm>
            <a:prstGeom prst="rect">
              <a:avLst/>
            </a:prstGeom>
            <a:effectLst/>
          </p:spPr>
        </p:pic>
        <p:sp>
          <p:nvSpPr>
            <p:cNvPr id="23" name="内容占位符 2"/>
            <p:cNvSpPr txBox="1">
              <a:spLocks/>
            </p:cNvSpPr>
            <p:nvPr/>
          </p:nvSpPr>
          <p:spPr>
            <a:xfrm>
              <a:off x="1428728" y="1457128"/>
              <a:ext cx="3575320" cy="4141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t>Lock::Acquire()</a:t>
              </a:r>
            </a:p>
          </p:txBody>
        </p:sp>
      </p:grpSp>
      <p:grpSp>
        <p:nvGrpSpPr>
          <p:cNvPr id="4" name="组合 3"/>
          <p:cNvGrpSpPr/>
          <p:nvPr/>
        </p:nvGrpSpPr>
        <p:grpSpPr>
          <a:xfrm>
            <a:off x="1272470" y="2936685"/>
            <a:ext cx="5939322" cy="323400"/>
            <a:chOff x="1272470" y="2102268"/>
            <a:chExt cx="5939322" cy="323400"/>
          </a:xfrm>
        </p:grpSpPr>
        <p:pic>
          <p:nvPicPr>
            <p:cNvPr id="16" name="图片 15" descr="小点1.png"/>
            <p:cNvPicPr>
              <a:picLocks noChangeAspect="1"/>
            </p:cNvPicPr>
            <p:nvPr/>
          </p:nvPicPr>
          <p:blipFill>
            <a:blip r:embed="rId2" cstate="print"/>
            <a:stretch>
              <a:fillRect/>
            </a:stretch>
          </p:blipFill>
          <p:spPr>
            <a:xfrm>
              <a:off x="1272470" y="2228432"/>
              <a:ext cx="151066" cy="148997"/>
            </a:xfrm>
            <a:prstGeom prst="rect">
              <a:avLst/>
            </a:prstGeom>
            <a:effectLst/>
          </p:spPr>
        </p:pic>
        <p:sp>
          <p:nvSpPr>
            <p:cNvPr id="17" name="内容占位符 2"/>
            <p:cNvSpPr txBox="1">
              <a:spLocks/>
            </p:cNvSpPr>
            <p:nvPr/>
          </p:nvSpPr>
          <p:spPr>
            <a:xfrm>
              <a:off x="1425314" y="2102268"/>
              <a:ext cx="5786478" cy="3234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t>Lock::Release()</a:t>
              </a:r>
              <a:endParaRPr lang="zh-CN" altLang="en-US" dirty="0">
                <a:solidFill>
                  <a:srgbClr val="C00000"/>
                </a:solidFill>
              </a:endParaRPr>
            </a:p>
          </p:txBody>
        </p:sp>
      </p:grpSp>
      <p:grpSp>
        <p:nvGrpSpPr>
          <p:cNvPr id="6" name="组合 5"/>
          <p:cNvGrpSpPr/>
          <p:nvPr/>
        </p:nvGrpSpPr>
        <p:grpSpPr>
          <a:xfrm>
            <a:off x="844894" y="3063101"/>
            <a:ext cx="4231163" cy="1380249"/>
            <a:chOff x="844893" y="2714626"/>
            <a:chExt cx="4231163" cy="1380249"/>
          </a:xfrm>
        </p:grpSpPr>
        <p:grpSp>
          <p:nvGrpSpPr>
            <p:cNvPr id="5" name="组合 4"/>
            <p:cNvGrpSpPr/>
            <p:nvPr/>
          </p:nvGrpSpPr>
          <p:grpSpPr>
            <a:xfrm>
              <a:off x="844893" y="2714626"/>
              <a:ext cx="3439075" cy="422607"/>
              <a:chOff x="844893" y="2714626"/>
              <a:chExt cx="3439075" cy="422607"/>
            </a:xfrm>
          </p:grpSpPr>
          <p:sp>
            <p:nvSpPr>
              <p:cNvPr id="26" name="矩形 25"/>
              <p:cNvSpPr/>
              <p:nvPr/>
            </p:nvSpPr>
            <p:spPr>
              <a:xfrm>
                <a:off x="1157490" y="2714626"/>
                <a:ext cx="3126478" cy="400110"/>
              </a:xfrm>
              <a:prstGeom prst="rect">
                <a:avLst/>
              </a:prstGeom>
            </p:spPr>
            <p:txBody>
              <a:bodyPr wrap="square">
                <a:spAutoFit/>
              </a:bodyPr>
              <a:lstStyle/>
              <a:p>
                <a:r>
                  <a:rPr lang="zh-CN" altLang="en-US" sz="2000" b="1" dirty="0">
                    <a:solidFill>
                      <a:srgbClr val="11576A"/>
                    </a:solidFill>
                    <a:latin typeface="微软雅黑" pitchFamily="34" charset="-122"/>
                    <a:ea typeface="微软雅黑" pitchFamily="34" charset="-122"/>
                  </a:rPr>
                  <a:t>使用锁来控制临界区访问</a:t>
                </a:r>
                <a:endParaRPr lang="en-GB" altLang="en-US" sz="2000" b="1" dirty="0">
                  <a:solidFill>
                    <a:srgbClr val="11576A"/>
                  </a:solidFill>
                  <a:latin typeface="微软雅黑" pitchFamily="34" charset="-122"/>
                  <a:ea typeface="微软雅黑" pitchFamily="34" charset="-122"/>
                </a:endParaRPr>
              </a:p>
            </p:txBody>
          </p:sp>
          <p:sp>
            <p:nvSpPr>
              <p:cNvPr id="19" name="TextBox 18"/>
              <p:cNvSpPr txBox="1"/>
              <p:nvPr/>
            </p:nvSpPr>
            <p:spPr>
              <a:xfrm>
                <a:off x="844893" y="273712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8" name="矩形 17"/>
            <p:cNvSpPr/>
            <p:nvPr/>
          </p:nvSpPr>
          <p:spPr>
            <a:xfrm>
              <a:off x="1423536" y="3171545"/>
              <a:ext cx="3652520" cy="92333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p:spPr>
          <p:txBody>
            <a:bodyPr wrap="square">
              <a:spAutoFit/>
            </a:bodyPr>
            <a:lstStyle/>
            <a:p>
              <a:pPr marL="0" lvl="2"/>
              <a:r>
                <a:rPr lang="en-US" altLang="zh-CN" b="1" dirty="0" err="1">
                  <a:solidFill>
                    <a:srgbClr val="C00000"/>
                  </a:solidFill>
                  <a:latin typeface="Courier New" panose="02070309020205020404" pitchFamily="49" charset="0"/>
                  <a:ea typeface="微软雅黑" pitchFamily="34" charset="-122"/>
                  <a:cs typeface="Courier New" panose="02070309020205020404" pitchFamily="49" charset="0"/>
                </a:rPr>
                <a:t>lock_next_pid</a:t>
              </a:r>
              <a:r>
                <a:rPr lang="en-US" altLang="zh-CN" b="1" dirty="0">
                  <a:solidFill>
                    <a:srgbClr val="C00000"/>
                  </a:solidFill>
                  <a:latin typeface="Courier New" panose="02070309020205020404" pitchFamily="49" charset="0"/>
                  <a:ea typeface="微软雅黑" pitchFamily="34" charset="-122"/>
                  <a:cs typeface="Courier New" panose="02070309020205020404" pitchFamily="49" charset="0"/>
                </a:rPr>
                <a:t>-&gt;Acquire();</a:t>
              </a:r>
            </a:p>
            <a:p>
              <a:pPr marL="0" lvl="2"/>
              <a:r>
                <a:rPr lang="en-US" altLang="zh-CN" b="1" dirty="0" err="1">
                  <a:latin typeface="Courier New" panose="02070309020205020404" pitchFamily="49" charset="0"/>
                  <a:ea typeface="微软雅黑" pitchFamily="34" charset="-122"/>
                  <a:cs typeface="Courier New" panose="02070309020205020404" pitchFamily="49" charset="0"/>
                </a:rPr>
                <a:t>new_pid</a:t>
              </a:r>
              <a:r>
                <a:rPr lang="en-US" altLang="zh-CN" b="1" dirty="0">
                  <a:latin typeface="Courier New" panose="02070309020205020404" pitchFamily="49" charset="0"/>
                  <a:ea typeface="微软雅黑" pitchFamily="34" charset="-122"/>
                  <a:cs typeface="Courier New" panose="02070309020205020404" pitchFamily="49" charset="0"/>
                </a:rPr>
                <a:t> = </a:t>
              </a:r>
              <a:r>
                <a:rPr lang="en-US" altLang="zh-CN" b="1" dirty="0" err="1">
                  <a:latin typeface="Courier New" panose="02070309020205020404" pitchFamily="49" charset="0"/>
                  <a:ea typeface="微软雅黑" pitchFamily="34" charset="-122"/>
                  <a:cs typeface="Courier New" panose="02070309020205020404" pitchFamily="49" charset="0"/>
                </a:rPr>
                <a:t>next_pid</a:t>
              </a:r>
              <a:r>
                <a:rPr lang="en-US" altLang="zh-CN" b="1" dirty="0">
                  <a:latin typeface="Courier New" panose="02070309020205020404" pitchFamily="49" charset="0"/>
                  <a:ea typeface="微软雅黑" pitchFamily="34" charset="-122"/>
                  <a:cs typeface="Courier New" panose="02070309020205020404" pitchFamily="49" charset="0"/>
                </a:rPr>
                <a:t>++ ;</a:t>
              </a:r>
            </a:p>
            <a:p>
              <a:pPr marL="0" lvl="2"/>
              <a:r>
                <a:rPr lang="en-US" altLang="zh-CN" b="1" dirty="0" err="1">
                  <a:solidFill>
                    <a:srgbClr val="C00000"/>
                  </a:solidFill>
                  <a:latin typeface="Courier New" panose="02070309020205020404" pitchFamily="49" charset="0"/>
                  <a:ea typeface="微软雅黑" pitchFamily="34" charset="-122"/>
                  <a:cs typeface="Courier New" panose="02070309020205020404" pitchFamily="49" charset="0"/>
                </a:rPr>
                <a:t>lock_next_pid</a:t>
              </a:r>
              <a:r>
                <a:rPr lang="en-US" altLang="zh-CN" b="1" dirty="0">
                  <a:solidFill>
                    <a:srgbClr val="C00000"/>
                  </a:solidFill>
                  <a:latin typeface="Courier New" panose="02070309020205020404" pitchFamily="49" charset="0"/>
                  <a:ea typeface="微软雅黑" pitchFamily="34" charset="-122"/>
                  <a:cs typeface="Courier New" panose="02070309020205020404" pitchFamily="49" charset="0"/>
                </a:rPr>
                <a:t>-&gt;Release();</a:t>
              </a:r>
            </a:p>
          </p:txBody>
        </p:sp>
      </p:grpSp>
      <p:sp>
        <p:nvSpPr>
          <p:cNvPr id="21" name="内容占位符 2"/>
          <p:cNvSpPr txBox="1">
            <a:spLocks/>
          </p:cNvSpPr>
          <p:nvPr/>
        </p:nvSpPr>
        <p:spPr>
          <a:xfrm>
            <a:off x="1423536" y="2628974"/>
            <a:ext cx="4156576" cy="41536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锁被释放前一直等待，然后得到锁</a:t>
            </a:r>
            <a:endParaRPr lang="zh-CN" altLang="en-US" dirty="0">
              <a:solidFill>
                <a:srgbClr val="C00000"/>
              </a:solidFill>
            </a:endParaRPr>
          </a:p>
        </p:txBody>
      </p:sp>
      <p:sp>
        <p:nvSpPr>
          <p:cNvPr id="22" name="内容占位符 2"/>
          <p:cNvSpPr txBox="1">
            <a:spLocks/>
          </p:cNvSpPr>
          <p:nvPr/>
        </p:nvSpPr>
        <p:spPr>
          <a:xfrm>
            <a:off x="1423536" y="2958041"/>
            <a:ext cx="3960440" cy="41249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zh-CN" altLang="en-US" dirty="0"/>
              <a:t>释放锁，唤醒任何等待的进程</a:t>
            </a:r>
            <a:endParaRPr lang="zh-CN" altLang="en-US" dirty="0">
              <a:solidFill>
                <a:srgbClr val="C00000"/>
              </a:solidFill>
            </a:endParaRPr>
          </a:p>
        </p:txBody>
      </p:sp>
      <p:grpSp>
        <p:nvGrpSpPr>
          <p:cNvPr id="24" name="组合 23"/>
          <p:cNvGrpSpPr/>
          <p:nvPr/>
        </p:nvGrpSpPr>
        <p:grpSpPr>
          <a:xfrm>
            <a:off x="1272470" y="2619176"/>
            <a:ext cx="5939322" cy="323400"/>
            <a:chOff x="1272470" y="2102268"/>
            <a:chExt cx="5939322" cy="323400"/>
          </a:xfrm>
        </p:grpSpPr>
        <p:pic>
          <p:nvPicPr>
            <p:cNvPr id="25" name="图片 24" descr="小点1.png"/>
            <p:cNvPicPr>
              <a:picLocks noChangeAspect="1"/>
            </p:cNvPicPr>
            <p:nvPr/>
          </p:nvPicPr>
          <p:blipFill>
            <a:blip r:embed="rId2" cstate="print"/>
            <a:stretch>
              <a:fillRect/>
            </a:stretch>
          </p:blipFill>
          <p:spPr>
            <a:xfrm>
              <a:off x="1272470" y="2228432"/>
              <a:ext cx="151066" cy="148997"/>
            </a:xfrm>
            <a:prstGeom prst="rect">
              <a:avLst/>
            </a:prstGeom>
            <a:effectLst/>
          </p:spPr>
        </p:pic>
        <p:sp>
          <p:nvSpPr>
            <p:cNvPr id="27" name="内容占位符 2"/>
            <p:cNvSpPr txBox="1">
              <a:spLocks/>
            </p:cNvSpPr>
            <p:nvPr/>
          </p:nvSpPr>
          <p:spPr>
            <a:xfrm>
              <a:off x="1425314" y="2102268"/>
              <a:ext cx="5786478" cy="3234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r>
                <a:rPr lang="en-US" altLang="zh-CN" dirty="0"/>
                <a:t>Lock::Release()</a:t>
              </a:r>
              <a:endParaRPr lang="zh-CN" altLang="en-US" dirty="0">
                <a:solidFill>
                  <a:srgbClr val="C00000"/>
                </a:solidFill>
              </a:endParaRPr>
            </a:p>
          </p:txBody>
        </p:sp>
      </p:grpSp>
    </p:spTree>
    <p:extLst>
      <p:ext uri="{BB962C8B-B14F-4D97-AF65-F5344CB8AC3E}">
        <p14:creationId xmlns:p14="http://schemas.microsoft.com/office/powerpoint/2010/main" val="227214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24"/>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22" presetClass="entr" presetSubtype="8"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22" presetClass="entr" presetSubtype="8"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1" nodeType="clickEffect">
                                  <p:stCondLst>
                                    <p:cond delay="0"/>
                                  </p:stCondLst>
                                  <p:childTnLst>
                                    <p:animEffect transition="out" filter="wipe(left)">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en-US" altLang="zh-CN">
                <a:ea typeface="宋体" panose="02010600030101010101" pitchFamily="2" charset="-122"/>
              </a:rPr>
              <a:t>Exclusion: Spooler directory</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77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6809DC5-CB00-412A-A205-200484A92EDC}" type="slidenum">
              <a:rPr lang="en-US" altLang="ko-KR" sz="1200" smtClean="0">
                <a:solidFill>
                  <a:schemeClr val="bg1"/>
                </a:solidFill>
              </a:rPr>
              <a:pPr>
                <a:spcBef>
                  <a:spcPct val="0"/>
                </a:spcBef>
                <a:buClrTx/>
                <a:buSzTx/>
                <a:buFontTx/>
                <a:buNone/>
              </a:pPr>
              <a:t>4</a:t>
            </a:fld>
            <a:endParaRPr lang="en-US" altLang="ko-KR" sz="1200">
              <a:solidFill>
                <a:schemeClr val="bg1"/>
              </a:solidFill>
            </a:endParaRPr>
          </a:p>
        </p:txBody>
      </p:sp>
      <p:sp>
        <p:nvSpPr>
          <p:cNvPr id="8" name="Text Box 25"/>
          <p:cNvSpPr txBox="1">
            <a:spLocks noChangeArrowheads="1"/>
          </p:cNvSpPr>
          <p:nvPr/>
        </p:nvSpPr>
        <p:spPr bwMode="auto">
          <a:xfrm>
            <a:off x="3806825" y="1844675"/>
            <a:ext cx="1122363"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Out</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4</a:t>
            </a:r>
          </a:p>
        </p:txBody>
      </p:sp>
      <p:sp>
        <p:nvSpPr>
          <p:cNvPr id="9" name="Text Box 26"/>
          <p:cNvSpPr txBox="1">
            <a:spLocks noChangeArrowheads="1"/>
          </p:cNvSpPr>
          <p:nvPr/>
        </p:nvSpPr>
        <p:spPr bwMode="auto">
          <a:xfrm>
            <a:off x="5678488" y="1844675"/>
            <a:ext cx="1008062"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In</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7</a:t>
            </a:r>
          </a:p>
        </p:txBody>
      </p:sp>
      <p:sp>
        <p:nvSpPr>
          <p:cNvPr id="10" name="Text Box 27"/>
          <p:cNvSpPr txBox="1">
            <a:spLocks noChangeArrowheads="1"/>
          </p:cNvSpPr>
          <p:nvPr/>
        </p:nvSpPr>
        <p:spPr bwMode="auto">
          <a:xfrm>
            <a:off x="3662363" y="2565400"/>
            <a:ext cx="5184775" cy="1033463"/>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7</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8</a:t>
            </a:r>
            <a:r>
              <a:rPr lang="en-US" altLang="zh-CN" b="1" dirty="0">
                <a:solidFill>
                  <a:srgbClr val="9C4E00"/>
                </a:solidFill>
                <a:effectLst>
                  <a:outerShdw blurRad="38100" dist="38100" dir="2700000" algn="tl">
                    <a:srgbClr val="C0C0C0"/>
                  </a:outerShdw>
                </a:effectLst>
              </a:rPr>
              <a:t>	</a:t>
            </a:r>
          </a:p>
        </p:txBody>
      </p:sp>
      <p:sp>
        <p:nvSpPr>
          <p:cNvPr id="11" name="Text Box 28"/>
          <p:cNvSpPr txBox="1">
            <a:spLocks noChangeArrowheads="1"/>
          </p:cNvSpPr>
          <p:nvPr/>
        </p:nvSpPr>
        <p:spPr bwMode="auto">
          <a:xfrm>
            <a:off x="3662363" y="4387850"/>
            <a:ext cx="5184775" cy="1033463"/>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8</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9</a:t>
            </a:r>
            <a:r>
              <a:rPr lang="en-US" altLang="zh-CN" b="1" dirty="0">
                <a:solidFill>
                  <a:srgbClr val="9C4E00"/>
                </a:solidFill>
                <a:effectLst>
                  <a:outerShdw blurRad="38100" dist="38100" dir="2700000" algn="tl">
                    <a:srgbClr val="C0C0C0"/>
                  </a:outerShdw>
                </a:effectLst>
              </a:rPr>
              <a:t>	</a:t>
            </a:r>
          </a:p>
        </p:txBody>
      </p:sp>
      <p:grpSp>
        <p:nvGrpSpPr>
          <p:cNvPr id="2" name="Group 30"/>
          <p:cNvGrpSpPr>
            <a:grpSpLocks/>
          </p:cNvGrpSpPr>
          <p:nvPr/>
        </p:nvGrpSpPr>
        <p:grpSpPr bwMode="auto">
          <a:xfrm>
            <a:off x="1285875" y="1700213"/>
            <a:ext cx="1728788" cy="2979737"/>
            <a:chOff x="249" y="1071"/>
            <a:chExt cx="1089" cy="1877"/>
          </a:xfrm>
        </p:grpSpPr>
        <p:sp>
          <p:nvSpPr>
            <p:cNvPr id="13" name="Text Box 9"/>
            <p:cNvSpPr txBox="1">
              <a:spLocks noChangeArrowheads="1"/>
            </p:cNvSpPr>
            <p:nvPr/>
          </p:nvSpPr>
          <p:spPr bwMode="auto">
            <a:xfrm>
              <a:off x="249" y="1616"/>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4</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File1</a:t>
              </a:r>
            </a:p>
          </p:txBody>
        </p:sp>
        <p:sp>
          <p:nvSpPr>
            <p:cNvPr id="14" name="Text Box 10"/>
            <p:cNvSpPr txBox="1">
              <a:spLocks noChangeArrowheads="1"/>
            </p:cNvSpPr>
            <p:nvPr/>
          </p:nvSpPr>
          <p:spPr bwMode="auto">
            <a:xfrm>
              <a:off x="249" y="1842"/>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5</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File2</a:t>
              </a:r>
            </a:p>
          </p:txBody>
        </p:sp>
        <p:sp>
          <p:nvSpPr>
            <p:cNvPr id="15" name="Text Box 11"/>
            <p:cNvSpPr txBox="1">
              <a:spLocks noChangeArrowheads="1"/>
            </p:cNvSpPr>
            <p:nvPr/>
          </p:nvSpPr>
          <p:spPr bwMode="auto">
            <a:xfrm>
              <a:off x="249" y="206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6</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File3</a:t>
              </a:r>
            </a:p>
          </p:txBody>
        </p:sp>
        <p:sp>
          <p:nvSpPr>
            <p:cNvPr id="16" name="Text Box 12"/>
            <p:cNvSpPr txBox="1">
              <a:spLocks noChangeArrowheads="1"/>
            </p:cNvSpPr>
            <p:nvPr/>
          </p:nvSpPr>
          <p:spPr bwMode="auto">
            <a:xfrm>
              <a:off x="249" y="2295"/>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7</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7" name="Text Box 13"/>
            <p:cNvSpPr txBox="1">
              <a:spLocks noChangeArrowheads="1"/>
            </p:cNvSpPr>
            <p:nvPr/>
          </p:nvSpPr>
          <p:spPr bwMode="auto">
            <a:xfrm>
              <a:off x="249" y="2523"/>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8</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8" name="Text Box 14"/>
            <p:cNvSpPr txBox="1">
              <a:spLocks noChangeArrowheads="1"/>
            </p:cNvSpPr>
            <p:nvPr/>
          </p:nvSpPr>
          <p:spPr bwMode="auto">
            <a:xfrm>
              <a:off x="249" y="138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sp>
          <p:nvSpPr>
            <p:cNvPr id="19" name="Text Box 23"/>
            <p:cNvSpPr txBox="1">
              <a:spLocks noChangeArrowheads="1"/>
            </p:cNvSpPr>
            <p:nvPr/>
          </p:nvSpPr>
          <p:spPr bwMode="auto">
            <a:xfrm>
              <a:off x="249" y="1071"/>
              <a:ext cx="1089" cy="198"/>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Spooler Dir</a:t>
              </a:r>
              <a:endParaRPr lang="zh-CN" altLang="en-US" b="1" dirty="0">
                <a:solidFill>
                  <a:schemeClr val="accent1">
                    <a:lumMod val="50000"/>
                  </a:schemeClr>
                </a:solidFill>
                <a:effectLst>
                  <a:outerShdw blurRad="38100" dist="38100" dir="2700000" algn="tl">
                    <a:srgbClr val="C0C0C0"/>
                  </a:outerShdw>
                </a:effectLst>
              </a:endParaRPr>
            </a:p>
          </p:txBody>
        </p:sp>
        <p:sp>
          <p:nvSpPr>
            <p:cNvPr id="20" name="Text Box 29"/>
            <p:cNvSpPr txBox="1">
              <a:spLocks noChangeArrowheads="1"/>
            </p:cNvSpPr>
            <p:nvPr/>
          </p:nvSpPr>
          <p:spPr bwMode="auto">
            <a:xfrm>
              <a:off x="249" y="2750"/>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grpSp>
      <p:grpSp>
        <p:nvGrpSpPr>
          <p:cNvPr id="3" name="Group 34"/>
          <p:cNvGrpSpPr>
            <a:grpSpLocks/>
          </p:cNvGrpSpPr>
          <p:nvPr/>
        </p:nvGrpSpPr>
        <p:grpSpPr bwMode="auto">
          <a:xfrm>
            <a:off x="5678488" y="3933825"/>
            <a:ext cx="3024187" cy="360363"/>
            <a:chOff x="3016" y="2478"/>
            <a:chExt cx="1905" cy="227"/>
          </a:xfrm>
        </p:grpSpPr>
        <p:sp>
          <p:nvSpPr>
            <p:cNvPr id="22" name="AutoShape 32"/>
            <p:cNvSpPr>
              <a:spLocks noChangeArrowheads="1"/>
            </p:cNvSpPr>
            <p:nvPr/>
          </p:nvSpPr>
          <p:spPr bwMode="auto">
            <a:xfrm>
              <a:off x="3016" y="2478"/>
              <a:ext cx="272" cy="227"/>
            </a:xfrm>
            <a:prstGeom prst="downArrow">
              <a:avLst>
                <a:gd name="adj1" fmla="val 50000"/>
                <a:gd name="adj2" fmla="val 25000"/>
              </a:avLst>
            </a:prstGeom>
            <a:solidFill>
              <a:schemeClr val="accent1"/>
            </a:solidFill>
            <a:ln w="9525">
              <a:solidFill>
                <a:srgbClr val="000000"/>
              </a:solidFill>
              <a:miter lim="800000"/>
              <a:headEnd/>
              <a:tailEnd/>
            </a:ln>
            <a:effectLst/>
          </p:spPr>
          <p:txBody>
            <a:bodyPr vert="eaVert" wrap="none" anchor="ctr"/>
            <a:lstStyle/>
            <a:p>
              <a:pPr>
                <a:lnSpc>
                  <a:spcPct val="80000"/>
                </a:lnSpc>
                <a:spcBef>
                  <a:spcPct val="20000"/>
                </a:spcBef>
                <a:buSzPct val="80000"/>
                <a:buFont typeface="Wingdings" panose="05000000000000000000" pitchFamily="2" charset="2"/>
                <a:buChar char="•"/>
                <a:defRPr/>
              </a:pPr>
              <a:endParaRPr lang="zh-CN" altLang="en-US">
                <a:solidFill>
                  <a:schemeClr val="accent1">
                    <a:lumMod val="50000"/>
                  </a:schemeClr>
                </a:solidFill>
              </a:endParaRPr>
            </a:p>
          </p:txBody>
        </p:sp>
        <p:sp>
          <p:nvSpPr>
            <p:cNvPr id="23" name="Text Box 33"/>
            <p:cNvSpPr txBox="1">
              <a:spLocks noChangeArrowheads="1"/>
            </p:cNvSpPr>
            <p:nvPr/>
          </p:nvSpPr>
          <p:spPr bwMode="auto">
            <a:xfrm>
              <a:off x="3243" y="2478"/>
              <a:ext cx="1678" cy="182"/>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a:solidFill>
                    <a:schemeClr val="accent1">
                      <a:lumMod val="50000"/>
                    </a:schemeClr>
                  </a:solidFill>
                  <a:effectLst>
                    <a:outerShdw blurRad="38100" dist="38100" dir="2700000" algn="tl">
                      <a:srgbClr val="C0C0C0"/>
                    </a:outerShdw>
                  </a:effectLst>
                </a:rPr>
                <a:t>CPU switch (Correct)</a:t>
              </a:r>
              <a:endParaRPr lang="zh-CN" altLang="en-US" sz="1600" b="1" dirty="0">
                <a:solidFill>
                  <a:schemeClr val="accent1">
                    <a:lumMod val="50000"/>
                  </a:schemeClr>
                </a:solidFill>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edge">
                                      <p:cBhvr>
                                        <p:cTn id="26" dur="20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p:cNvSpPr>
          <p:nvPr>
            <p:ph type="title"/>
          </p:nvPr>
        </p:nvSpPr>
        <p:spPr/>
        <p:txBody>
          <a:bodyPr/>
          <a:lstStyle/>
          <a:p>
            <a:r>
              <a:rPr lang="en-US" altLang="zh-CN">
                <a:ea typeface="宋体" panose="02010600030101010101" pitchFamily="2" charset="-122"/>
              </a:rPr>
              <a:t>Analysis of “Busy waiting”</a:t>
            </a:r>
            <a:endParaRPr lang="zh-CN" altLang="en-US">
              <a:ea typeface="宋体" panose="02010600030101010101" pitchFamily="2" charset="-122"/>
            </a:endParaRPr>
          </a:p>
        </p:txBody>
      </p:sp>
      <p:sp>
        <p:nvSpPr>
          <p:cNvPr id="57347"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Strong</a:t>
            </a:r>
          </a:p>
          <a:p>
            <a:pPr lvl="1">
              <a:lnSpc>
                <a:spcPct val="110000"/>
              </a:lnSpc>
              <a:defRPr/>
            </a:pPr>
            <a:r>
              <a:rPr lang="en-US" altLang="zh-CN" dirty="0">
                <a:ea typeface="宋体" pitchFamily="2" charset="-122"/>
              </a:rPr>
              <a:t>Resolve mutual exclusion problem between 2 processes</a:t>
            </a:r>
          </a:p>
          <a:p>
            <a:pPr>
              <a:lnSpc>
                <a:spcPct val="110000"/>
              </a:lnSpc>
              <a:defRPr/>
            </a:pPr>
            <a:r>
              <a:rPr lang="en-US" altLang="zh-CN" dirty="0">
                <a:ea typeface="宋体" pitchFamily="2" charset="-122"/>
              </a:rPr>
              <a:t>Weakness</a:t>
            </a:r>
          </a:p>
          <a:p>
            <a:pPr lvl="1">
              <a:lnSpc>
                <a:spcPct val="110000"/>
              </a:lnSpc>
              <a:defRPr/>
            </a:pPr>
            <a:r>
              <a:rPr lang="en-US" altLang="zh-CN" dirty="0">
                <a:ea typeface="宋体" pitchFamily="2" charset="-122"/>
              </a:rPr>
              <a:t>Waste CPU time</a:t>
            </a:r>
          </a:p>
          <a:p>
            <a:pPr lvl="1">
              <a:lnSpc>
                <a:spcPct val="110000"/>
              </a:lnSpc>
              <a:defRPr/>
            </a:pPr>
            <a:r>
              <a:rPr lang="en-US" altLang="zh-CN" dirty="0">
                <a:ea typeface="宋体" pitchFamily="2" charset="-122"/>
              </a:rPr>
              <a:t>Difficult to programming</a:t>
            </a:r>
          </a:p>
          <a:p>
            <a:pPr lvl="1">
              <a:lnSpc>
                <a:spcPct val="110000"/>
              </a:lnSpc>
              <a:defRPr/>
            </a:pPr>
            <a:r>
              <a:rPr lang="en-US" altLang="zh-CN" dirty="0">
                <a:ea typeface="宋体" pitchFamily="2" charset="-122"/>
              </a:rPr>
              <a:t>Has risk that may be cause priority inversion problem</a:t>
            </a:r>
          </a:p>
          <a:p>
            <a:pPr>
              <a:lnSpc>
                <a:spcPct val="110000"/>
              </a:lnSpc>
              <a:defRPr/>
            </a:pPr>
            <a:r>
              <a:rPr lang="en-US" altLang="zh-CN" dirty="0">
                <a:ea typeface="宋体" pitchFamily="2" charset="-122"/>
              </a:rPr>
              <a:t>Trend</a:t>
            </a:r>
          </a:p>
          <a:p>
            <a:pPr lvl="1">
              <a:lnSpc>
                <a:spcPct val="110000"/>
              </a:lnSpc>
              <a:defRPr/>
            </a:pPr>
            <a:r>
              <a:rPr lang="en-US" altLang="zh-CN" dirty="0">
                <a:ea typeface="宋体" pitchFamily="2" charset="-122"/>
              </a:rPr>
              <a:t>Atomic action: The most important thing</a:t>
            </a:r>
          </a:p>
          <a:p>
            <a:pPr>
              <a:lnSpc>
                <a:spcPct val="110000"/>
              </a:lnSpc>
              <a:defRPr/>
            </a:pPr>
            <a:r>
              <a:rPr lang="en-US" altLang="zh-CN" dirty="0">
                <a:ea typeface="宋体" pitchFamily="2" charset="-122"/>
              </a:rPr>
              <a:t>Opportunity</a:t>
            </a:r>
          </a:p>
          <a:p>
            <a:pPr lvl="1">
              <a:lnSpc>
                <a:spcPct val="110000"/>
              </a:lnSpc>
              <a:defRPr/>
            </a:pPr>
            <a:r>
              <a:rPr lang="en-US" altLang="zh-CN" dirty="0">
                <a:ea typeface="宋体" pitchFamily="2" charset="-122"/>
              </a:rPr>
              <a:t>It is the basement for advanced solution  </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679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B34DA9F-867A-4E35-87AC-061D4AAB12FA}" type="slidenum">
              <a:rPr lang="en-US" altLang="ko-KR" sz="1200" smtClean="0">
                <a:solidFill>
                  <a:schemeClr val="bg1"/>
                </a:solidFill>
              </a:rPr>
              <a:pPr>
                <a:spcBef>
                  <a:spcPct val="0"/>
                </a:spcBef>
                <a:buClrTx/>
                <a:buSzTx/>
                <a:buFontTx/>
                <a:buNone/>
              </a:pPr>
              <a:t>40</a:t>
            </a:fld>
            <a:endParaRPr lang="en-US" altLang="ko-KR" sz="120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285720" y="54868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无忙等待锁</a:t>
            </a:r>
            <a:endParaRPr lang="zh-CN" altLang="en-US" dirty="0">
              <a:cs typeface="+mj-cs"/>
            </a:endParaRPr>
          </a:p>
        </p:txBody>
      </p:sp>
      <p:grpSp>
        <p:nvGrpSpPr>
          <p:cNvPr id="2" name="组合 1"/>
          <p:cNvGrpSpPr/>
          <p:nvPr/>
        </p:nvGrpSpPr>
        <p:grpSpPr>
          <a:xfrm>
            <a:off x="906759" y="1629529"/>
            <a:ext cx="3250314" cy="2265591"/>
            <a:chOff x="385583" y="772278"/>
            <a:chExt cx="3250314" cy="2265591"/>
          </a:xfrm>
        </p:grpSpPr>
        <p:sp>
          <p:nvSpPr>
            <p:cNvPr id="36" name="Text Box 5"/>
            <p:cNvSpPr txBox="1">
              <a:spLocks noChangeArrowheads="1"/>
            </p:cNvSpPr>
            <p:nvPr/>
          </p:nvSpPr>
          <p:spPr bwMode="auto">
            <a:xfrm>
              <a:off x="385583" y="1221987"/>
              <a:ext cx="3250314" cy="181588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spc="-150" dirty="0">
                  <a:solidFill>
                    <a:srgbClr val="C00000"/>
                  </a:solidFill>
                  <a:latin typeface="Courier New" panose="02070309020205020404" pitchFamily="49" charset="0"/>
                  <a:ea typeface="微软雅黑" pitchFamily="34" charset="-122"/>
                  <a:cs typeface="Courier New" panose="02070309020205020404" pitchFamily="49" charset="0"/>
                </a:rPr>
                <a:t>Lock::Acquire() </a:t>
              </a:r>
              <a:r>
                <a:rPr lang="en-US" altLang="zh-CN" sz="1600" b="1" spc="-150" dirty="0">
                  <a:latin typeface="Courier New" panose="02070309020205020404" pitchFamily="49" charset="0"/>
                  <a:ea typeface="微软雅黑" pitchFamily="34" charset="-122"/>
                  <a:cs typeface="Courier New" panose="02070309020205020404" pitchFamily="49" charset="0"/>
                </a:rPr>
                <a:t>{</a:t>
              </a:r>
            </a:p>
            <a:p>
              <a:pPr eaLnBrk="1" hangingPunct="1">
                <a:buFont typeface="Monotype Sorts" charset="0"/>
                <a:buNone/>
              </a:pPr>
              <a:r>
                <a:rPr lang="en-US" altLang="zh-CN" sz="1600" b="1" spc="-150" dirty="0">
                  <a:latin typeface="Courier New" panose="02070309020205020404" pitchFamily="49" charset="0"/>
                  <a:ea typeface="微软雅黑" pitchFamily="34" charset="-122"/>
                  <a:cs typeface="Courier New" panose="02070309020205020404" pitchFamily="49" charset="0"/>
                </a:rPr>
                <a:t>   while (test-and-set(value))</a:t>
              </a:r>
            </a:p>
            <a:p>
              <a:pPr eaLnBrk="1" hangingPunct="1">
                <a:buFont typeface="Monotype Sorts" charset="0"/>
                <a:buNone/>
              </a:pPr>
              <a:r>
                <a:rPr lang="en-US" altLang="zh-CN" sz="1600" b="1" spc="-150" dirty="0">
                  <a:latin typeface="Courier New" panose="02070309020205020404" pitchFamily="49" charset="0"/>
                  <a:ea typeface="微软雅黑" pitchFamily="34" charset="-122"/>
                  <a:cs typeface="Courier New" panose="02070309020205020404" pitchFamily="49" charset="0"/>
                </a:rPr>
                <a:t>      ; //spin</a:t>
              </a:r>
            </a:p>
            <a:p>
              <a:pPr eaLnBrk="1" hangingPunct="1">
                <a:buFont typeface="Monotype Sorts" charset="0"/>
                <a:buNone/>
              </a:pPr>
              <a:r>
                <a:rPr lang="en-US" altLang="zh-CN" sz="1600" b="1" spc="-150" dirty="0">
                  <a:latin typeface="Courier New" panose="02070309020205020404" pitchFamily="49" charset="0"/>
                  <a:ea typeface="微软雅黑" pitchFamily="34" charset="-122"/>
                  <a:cs typeface="Courier New" panose="02070309020205020404" pitchFamily="49" charset="0"/>
                </a:rPr>
                <a:t>}</a:t>
              </a:r>
            </a:p>
            <a:p>
              <a:r>
                <a:rPr lang="en-US" altLang="zh-CN" sz="1600" b="1" spc="-150" dirty="0">
                  <a:solidFill>
                    <a:srgbClr val="C00000"/>
                  </a:solidFill>
                  <a:latin typeface="Courier New" panose="02070309020205020404" pitchFamily="49" charset="0"/>
                  <a:ea typeface="微软雅黑" pitchFamily="34" charset="-122"/>
                  <a:cs typeface="Courier New" panose="02070309020205020404" pitchFamily="49" charset="0"/>
                </a:rPr>
                <a:t>Lock::Release() </a:t>
              </a:r>
              <a:r>
                <a:rPr lang="en-US" altLang="zh-CN" sz="1600" b="1" spc="-150" dirty="0">
                  <a:latin typeface="Courier New" panose="02070309020205020404" pitchFamily="49" charset="0"/>
                  <a:ea typeface="微软雅黑" pitchFamily="34" charset="-122"/>
                  <a:cs typeface="Courier New" panose="02070309020205020404" pitchFamily="49" charset="0"/>
                </a:rPr>
                <a:t>{</a:t>
              </a:r>
            </a:p>
            <a:p>
              <a:r>
                <a:rPr lang="en-US" altLang="zh-CN" sz="1600" b="1" spc="-150" dirty="0">
                  <a:latin typeface="Courier New" panose="02070309020205020404" pitchFamily="49" charset="0"/>
                  <a:ea typeface="微软雅黑" pitchFamily="34" charset="-122"/>
                  <a:cs typeface="Courier New" panose="02070309020205020404" pitchFamily="49" charset="0"/>
                </a:rPr>
                <a:t>    value = 0;</a:t>
              </a:r>
            </a:p>
            <a:p>
              <a:r>
                <a:rPr lang="en-US" altLang="zh-CN" sz="1600" b="1" spc="-150" dirty="0">
                  <a:latin typeface="Courier New" panose="02070309020205020404" pitchFamily="49" charset="0"/>
                  <a:ea typeface="微软雅黑" pitchFamily="34" charset="-122"/>
                  <a:cs typeface="Courier New" panose="02070309020205020404" pitchFamily="49" charset="0"/>
                </a:rPr>
                <a:t>}</a:t>
              </a:r>
            </a:p>
          </p:txBody>
        </p:sp>
        <p:sp>
          <p:nvSpPr>
            <p:cNvPr id="18" name="TextBox 17"/>
            <p:cNvSpPr txBox="1"/>
            <p:nvPr/>
          </p:nvSpPr>
          <p:spPr>
            <a:xfrm>
              <a:off x="1533686" y="772278"/>
              <a:ext cx="954107" cy="400110"/>
            </a:xfrm>
            <a:prstGeom prst="rect">
              <a:avLst/>
            </a:prstGeom>
            <a:noFill/>
          </p:spPr>
          <p:txBody>
            <a:bodyPr wrap="none" rtlCol="0">
              <a:spAutoFit/>
            </a:bodyPr>
            <a:lstStyle/>
            <a:p>
              <a:r>
                <a:rPr lang="zh-CN" altLang="en-US" sz="2000" b="1" dirty="0">
                  <a:solidFill>
                    <a:srgbClr val="11576A"/>
                  </a:solidFill>
                </a:rPr>
                <a:t>忙等待</a:t>
              </a:r>
            </a:p>
          </p:txBody>
        </p:sp>
      </p:grpSp>
      <p:grpSp>
        <p:nvGrpSpPr>
          <p:cNvPr id="3" name="组合 2"/>
          <p:cNvGrpSpPr/>
          <p:nvPr/>
        </p:nvGrpSpPr>
        <p:grpSpPr>
          <a:xfrm>
            <a:off x="4589120" y="1636525"/>
            <a:ext cx="4447376" cy="3465078"/>
            <a:chOff x="4067944" y="779275"/>
            <a:chExt cx="4447376" cy="3465078"/>
          </a:xfrm>
        </p:grpSpPr>
        <p:sp>
          <p:nvSpPr>
            <p:cNvPr id="17" name="Text Box 5"/>
            <p:cNvSpPr txBox="1">
              <a:spLocks noChangeArrowheads="1"/>
            </p:cNvSpPr>
            <p:nvPr/>
          </p:nvSpPr>
          <p:spPr bwMode="auto">
            <a:xfrm>
              <a:off x="4067944" y="1221987"/>
              <a:ext cx="4447376" cy="302236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9050">
              <a:solidFill>
                <a:schemeClr val="tx1"/>
              </a:solidFill>
            </a:ln>
            <a:effectLst/>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70000"/>
                </a:lnSpc>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class Lock </a:t>
              </a:r>
              <a:r>
                <a:rPr lang="en-US" altLang="zh-CN" sz="1600" b="1" dirty="0">
                  <a:latin typeface="Courier New" panose="02070309020205020404" pitchFamily="49" charset="0"/>
                  <a:ea typeface="微软雅黑" pitchFamily="34" charset="-122"/>
                  <a:cs typeface="Courier New" panose="02070309020205020404" pitchFamily="49" charset="0"/>
                </a:rPr>
                <a:t>{</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value = 0;</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WaitQueue</a:t>
              </a:r>
              <a:r>
                <a:rPr lang="en-US" altLang="zh-CN" sz="1600" b="1" dirty="0">
                  <a:latin typeface="Courier New" panose="02070309020205020404" pitchFamily="49" charset="0"/>
                  <a:ea typeface="微软雅黑" pitchFamily="34" charset="-122"/>
                  <a:cs typeface="Courier New" panose="02070309020205020404" pitchFamily="49" charset="0"/>
                </a:rPr>
                <a:t> q;</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a:t>
              </a: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70000"/>
                </a:lnSpc>
              </a:pPr>
              <a:endParaRPr lang="en-US" altLang="zh-CN" sz="1600" b="1" dirty="0">
                <a:latin typeface="Courier New" panose="02070309020205020404" pitchFamily="49" charset="0"/>
                <a:ea typeface="微软雅黑" pitchFamily="34" charset="-122"/>
                <a:cs typeface="Courier New" panose="02070309020205020404" pitchFamily="49" charset="0"/>
              </a:endParaRPr>
            </a:p>
          </p:txBody>
        </p:sp>
        <p:sp>
          <p:nvSpPr>
            <p:cNvPr id="19" name="TextBox 18"/>
            <p:cNvSpPr txBox="1"/>
            <p:nvPr/>
          </p:nvSpPr>
          <p:spPr>
            <a:xfrm>
              <a:off x="5436096" y="779275"/>
              <a:ext cx="1285884" cy="400110"/>
            </a:xfrm>
            <a:prstGeom prst="rect">
              <a:avLst/>
            </a:prstGeom>
            <a:noFill/>
          </p:spPr>
          <p:txBody>
            <a:bodyPr wrap="square" rtlCol="0">
              <a:spAutoFit/>
            </a:bodyPr>
            <a:lstStyle/>
            <a:p>
              <a:r>
                <a:rPr lang="zh-CN" altLang="en-US" sz="2000" b="1" dirty="0">
                  <a:solidFill>
                    <a:srgbClr val="11576A"/>
                  </a:solidFill>
                </a:rPr>
                <a:t>无忙等待</a:t>
              </a:r>
            </a:p>
          </p:txBody>
        </p:sp>
      </p:grpSp>
      <p:sp>
        <p:nvSpPr>
          <p:cNvPr id="11" name="Text Box 5"/>
          <p:cNvSpPr txBox="1">
            <a:spLocks noChangeArrowheads="1"/>
          </p:cNvSpPr>
          <p:nvPr/>
        </p:nvSpPr>
        <p:spPr bwMode="auto">
          <a:xfrm>
            <a:off x="4589120" y="2926095"/>
            <a:ext cx="4554880" cy="1126462"/>
          </a:xfrm>
          <a:prstGeom prst="rect">
            <a:avLst/>
          </a:prstGeom>
          <a:no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70000"/>
              </a:lnSpc>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Lock::Acquire() </a:t>
            </a:r>
            <a:r>
              <a:rPr lang="en-US" altLang="zh-CN" sz="1600" b="1" dirty="0">
                <a:latin typeface="Courier New" panose="02070309020205020404" pitchFamily="49" charset="0"/>
                <a:ea typeface="微软雅黑" pitchFamily="34" charset="-122"/>
                <a:cs typeface="Courier New" panose="02070309020205020404" pitchFamily="49" charset="0"/>
              </a:rPr>
              <a:t>{</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while (test-and-set(value)) {</a:t>
            </a:r>
          </a:p>
          <a:p>
            <a:pPr>
              <a:lnSpc>
                <a:spcPct val="70000"/>
              </a:lnSpc>
            </a:pP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add </a:t>
            </a:r>
            <a:r>
              <a:rPr lang="en-US" altLang="zh-CN" sz="1600" b="1" dirty="0">
                <a:latin typeface="Courier New" panose="02070309020205020404" pitchFamily="49" charset="0"/>
                <a:ea typeface="微软雅黑" pitchFamily="34" charset="-122"/>
                <a:cs typeface="Courier New" panose="02070309020205020404" pitchFamily="49" charset="0"/>
              </a:rPr>
              <a:t>this TCB to wait queue q;</a:t>
            </a:r>
          </a:p>
          <a:p>
            <a:pPr>
              <a:lnSpc>
                <a:spcPct val="70000"/>
              </a:lnSpc>
            </a:pP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schedule();</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a:t>
            </a:r>
          </a:p>
        </p:txBody>
      </p:sp>
      <p:sp>
        <p:nvSpPr>
          <p:cNvPr id="12" name="Text Box 5"/>
          <p:cNvSpPr txBox="1">
            <a:spLocks noChangeArrowheads="1"/>
          </p:cNvSpPr>
          <p:nvPr/>
        </p:nvSpPr>
        <p:spPr bwMode="auto">
          <a:xfrm>
            <a:off x="4589120" y="4176082"/>
            <a:ext cx="4087336" cy="954107"/>
          </a:xfrm>
          <a:prstGeom prst="rect">
            <a:avLst/>
          </a:prstGeom>
          <a:noFill/>
          <a:ln>
            <a:noFill/>
          </a:ln>
          <a:effectLst/>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70000"/>
              </a:lnSpc>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Lock::Release() </a:t>
            </a:r>
            <a:r>
              <a:rPr lang="en-US" altLang="zh-CN" sz="1600" b="1" dirty="0">
                <a:latin typeface="Courier New" panose="02070309020205020404" pitchFamily="49" charset="0"/>
                <a:ea typeface="微软雅黑" pitchFamily="34" charset="-122"/>
                <a:cs typeface="Courier New" panose="02070309020205020404" pitchFamily="49" charset="0"/>
              </a:rPr>
              <a:t>{</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   value = 0;</a:t>
            </a:r>
          </a:p>
          <a:p>
            <a:pPr>
              <a:lnSpc>
                <a:spcPct val="70000"/>
              </a:lnSpc>
            </a:pP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remove</a:t>
            </a: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latin typeface="Courier New" panose="02070309020205020404" pitchFamily="49" charset="0"/>
                <a:ea typeface="微软雅黑" pitchFamily="34" charset="-122"/>
                <a:cs typeface="Courier New" panose="02070309020205020404" pitchFamily="49" charset="0"/>
              </a:rPr>
              <a:t>one thread t from q;</a:t>
            </a:r>
          </a:p>
          <a:p>
            <a:pPr>
              <a:lnSpc>
                <a:spcPct val="70000"/>
              </a:lnSpc>
            </a:pP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wakeup(t)</a:t>
            </a:r>
            <a:r>
              <a:rPr lang="en-US" altLang="zh-CN" sz="1600" b="1" dirty="0">
                <a:solidFill>
                  <a:srgbClr val="11576A"/>
                </a:solidFill>
                <a:latin typeface="Courier New" panose="02070309020205020404" pitchFamily="49" charset="0"/>
                <a:ea typeface="微软雅黑" pitchFamily="34" charset="-122"/>
                <a:cs typeface="Courier New" panose="02070309020205020404" pitchFamily="49" charset="0"/>
              </a:rPr>
              <a:t>;</a:t>
            </a:r>
          </a:p>
          <a:p>
            <a:pPr>
              <a:lnSpc>
                <a:spcPct val="70000"/>
              </a:lnSpc>
            </a:pPr>
            <a:r>
              <a:rPr lang="en-US" altLang="zh-CN" sz="1600" b="1" dirty="0">
                <a:latin typeface="Courier New" panose="02070309020205020404" pitchFamily="49" charset="0"/>
                <a:ea typeface="微软雅黑" pitchFamily="34" charset="-122"/>
                <a:cs typeface="Courier New" panose="02070309020205020404" pitchFamily="49" charset="0"/>
              </a:rPr>
              <a:t>}</a:t>
            </a:r>
          </a:p>
        </p:txBody>
      </p:sp>
    </p:spTree>
    <p:extLst>
      <p:ext uri="{BB962C8B-B14F-4D97-AF65-F5344CB8AC3E}">
        <p14:creationId xmlns:p14="http://schemas.microsoft.com/office/powerpoint/2010/main" val="145698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r>
              <a:rPr lang="en-US" altLang="zh-CN">
                <a:ea typeface="宋体" panose="02010600030101010101" pitchFamily="2" charset="-122"/>
              </a:rPr>
              <a:t>Sleep-Wake up</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689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D467D9C-11B2-4482-BA5C-FB7526E35826}" type="slidenum">
              <a:rPr lang="en-US" altLang="ko-KR" sz="1200" smtClean="0">
                <a:solidFill>
                  <a:schemeClr val="bg1"/>
                </a:solidFill>
              </a:rPr>
              <a:pPr>
                <a:spcBef>
                  <a:spcPct val="0"/>
                </a:spcBef>
                <a:buClrTx/>
                <a:buSzTx/>
                <a:buFontTx/>
                <a:buNone/>
              </a:pPr>
              <a:t>42</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lnSpcReduction="1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OS provide “atomic action” mechanism, a special kind of system call</a:t>
            </a:r>
          </a:p>
          <a:p>
            <a:pPr lvl="1">
              <a:lnSpc>
                <a:spcPct val="110000"/>
              </a:lnSpc>
              <a:defRPr/>
            </a:pPr>
            <a:r>
              <a:rPr lang="en-US" altLang="zh-CN" dirty="0">
                <a:ea typeface="宋体" pitchFamily="2" charset="-122"/>
              </a:rPr>
              <a:t>Blocked process will sleep until it is waken up</a:t>
            </a:r>
          </a:p>
          <a:p>
            <a:pPr lvl="1">
              <a:lnSpc>
                <a:spcPct val="110000"/>
              </a:lnSpc>
              <a:defRPr/>
            </a:pPr>
            <a:r>
              <a:rPr lang="en-US" altLang="zh-CN" dirty="0">
                <a:ea typeface="宋体" pitchFamily="2" charset="-122"/>
              </a:rPr>
              <a:t>CPU is not wasted, both mutual exclusion and Synchronism can be resolved via this mechanism</a:t>
            </a:r>
          </a:p>
          <a:p>
            <a:pPr>
              <a:lnSpc>
                <a:spcPct val="110000"/>
              </a:lnSpc>
              <a:defRPr/>
            </a:pPr>
            <a:r>
              <a:rPr lang="en-US" altLang="zh-CN" dirty="0">
                <a:ea typeface="宋体" pitchFamily="2" charset="-122"/>
              </a:rPr>
              <a:t>Methods</a:t>
            </a:r>
          </a:p>
          <a:p>
            <a:pPr lvl="1">
              <a:lnSpc>
                <a:spcPct val="110000"/>
              </a:lnSpc>
              <a:defRPr/>
            </a:pPr>
            <a:r>
              <a:rPr lang="en-US" altLang="zh-CN" dirty="0">
                <a:ea typeface="宋体" pitchFamily="2" charset="-122"/>
              </a:rPr>
              <a:t>Simple sleep-wake up solution</a:t>
            </a:r>
          </a:p>
          <a:p>
            <a:pPr lvl="1">
              <a:lnSpc>
                <a:spcPct val="110000"/>
              </a:lnSpc>
              <a:defRPr/>
            </a:pPr>
            <a:r>
              <a:rPr lang="en-US" altLang="zh-CN" dirty="0">
                <a:ea typeface="宋体" pitchFamily="2" charset="-122"/>
              </a:rPr>
              <a:t>Semaphore solution</a:t>
            </a:r>
          </a:p>
          <a:p>
            <a:pPr lvl="1">
              <a:lnSpc>
                <a:spcPct val="110000"/>
              </a:lnSpc>
              <a:defRPr/>
            </a:pPr>
            <a:r>
              <a:rPr lang="en-US" altLang="zh-CN" dirty="0">
                <a:ea typeface="宋体" pitchFamily="2" charset="-122"/>
              </a:rPr>
              <a:t>Monitor solution</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33375"/>
            <a:ext cx="4356100"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dissolve">
                                      <p:cBhvr>
                                        <p:cTn id="16" dur="500"/>
                                        <p:tgtEl>
                                          <p:spTgt spid="8">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nodeType="clickEffect">
                                  <p:stCondLst>
                                    <p:cond delay="0"/>
                                  </p:stCondLst>
                                  <p:childTnLst>
                                    <p:anim calcmode="lin" valueType="num">
                                      <p:cBhvr additive="base">
                                        <p:cTn id="30" dur="500"/>
                                        <p:tgtEl>
                                          <p:spTgt spid="2"/>
                                        </p:tgtEl>
                                        <p:attrNameLst>
                                          <p:attrName>ppt_x</p:attrName>
                                        </p:attrNameLst>
                                      </p:cBhvr>
                                      <p:tavLst>
                                        <p:tav tm="0">
                                          <p:val>
                                            <p:strVal val="ppt_x"/>
                                          </p:val>
                                        </p:tav>
                                        <p:tav tm="100000">
                                          <p:val>
                                            <p:strVal val="ppt_x"/>
                                          </p:val>
                                        </p:tav>
                                      </p:tavLst>
                                    </p:anim>
                                    <p:anim calcmode="lin" valueType="num">
                                      <p:cBhvr additive="base">
                                        <p:cTn id="31" dur="500"/>
                                        <p:tgtEl>
                                          <p:spTgt spid="2"/>
                                        </p:tgtEl>
                                        <p:attrNameLst>
                                          <p:attrName>ppt_y</p:attrName>
                                        </p:attrNameLst>
                                      </p:cBhvr>
                                      <p:tavLst>
                                        <p:tav tm="0">
                                          <p:val>
                                            <p:strVal val="ppt_y"/>
                                          </p:val>
                                        </p:tav>
                                        <p:tav tm="100000">
                                          <p:val>
                                            <p:strVal val="1+ppt_h/2"/>
                                          </p:val>
                                        </p:tav>
                                      </p:tavLst>
                                    </p:anim>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dissolve">
                                      <p:cBhvr>
                                        <p:cTn id="42" dur="500"/>
                                        <p:tgtEl>
                                          <p:spTgt spid="8">
                                            <p:txEl>
                                              <p:pRg st="5" end="5"/>
                                            </p:txEl>
                                          </p:spTgt>
                                        </p:tgtEl>
                                      </p:cBhvr>
                                    </p:animEffect>
                                  </p:childTnLst>
                                </p:cTn>
                              </p:par>
                            </p:childTnLst>
                          </p:cTn>
                        </p:par>
                        <p:par>
                          <p:cTn id="43" fill="hold" nodeType="afterGroup">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dissolve">
                                      <p:cBhvr>
                                        <p:cTn id="46" dur="500"/>
                                        <p:tgtEl>
                                          <p:spTgt spid="8">
                                            <p:txEl>
                                              <p:pRg st="6" end="6"/>
                                            </p:txEl>
                                          </p:spTgt>
                                        </p:tgtEl>
                                      </p:cBhvr>
                                    </p:animEffect>
                                  </p:childTnLst>
                                </p:cTn>
                              </p:par>
                            </p:childTnLst>
                          </p:cTn>
                        </p:par>
                        <p:par>
                          <p:cTn id="47" fill="hold" nodeType="afterGroup">
                            <p:stCondLst>
                              <p:cond delay="1500"/>
                            </p:stCondLst>
                            <p:childTnLst>
                              <p:par>
                                <p:cTn id="48" presetID="9" presetClass="entr" presetSubtype="0" fill="hold" grpId="0" nodeType="afterEffect">
                                  <p:stCondLst>
                                    <p:cond delay="0"/>
                                  </p:stCondLst>
                                  <p:childTnLst>
                                    <p:set>
                                      <p:cBhvr>
                                        <p:cTn id="49" dur="1" fill="hold">
                                          <p:stCondLst>
                                            <p:cond delay="0"/>
                                          </p:stCondLst>
                                        </p:cTn>
                                        <p:tgtEl>
                                          <p:spTgt spid="8">
                                            <p:txEl>
                                              <p:pRg st="7" end="7"/>
                                            </p:txEl>
                                          </p:spTgt>
                                        </p:tgtEl>
                                        <p:attrNameLst>
                                          <p:attrName>style.visibility</p:attrName>
                                        </p:attrNameLst>
                                      </p:cBhvr>
                                      <p:to>
                                        <p:strVal val="visible"/>
                                      </p:to>
                                    </p:set>
                                    <p:animEffect transition="in" filter="dissolve">
                                      <p:cBhvr>
                                        <p:cTn id="5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p:txBody>
          <a:bodyPr/>
          <a:lstStyle/>
          <a:p>
            <a:r>
              <a:rPr lang="en-US" altLang="zh-CN">
                <a:ea typeface="宋体" panose="02010600030101010101" pitchFamily="2" charset="-122"/>
              </a:rPr>
              <a:t>Simple Sleep-Wake up 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710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D3D8880-3F1D-41A8-AC1E-57A77B9330FD}" type="slidenum">
              <a:rPr lang="en-US" altLang="ko-KR" sz="1200" smtClean="0">
                <a:solidFill>
                  <a:schemeClr val="bg1"/>
                </a:solidFill>
              </a:rPr>
              <a:pPr>
                <a:spcBef>
                  <a:spcPct val="0"/>
                </a:spcBef>
                <a:buClrTx/>
                <a:buSzTx/>
                <a:buFontTx/>
                <a:buNone/>
              </a:pPr>
              <a:t>43</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Primitive: atomic action supported by OS</a:t>
            </a:r>
          </a:p>
          <a:p>
            <a:pPr lvl="1">
              <a:lnSpc>
                <a:spcPct val="110000"/>
              </a:lnSpc>
              <a:defRPr/>
            </a:pPr>
            <a:r>
              <a:rPr lang="en-US" altLang="zh-CN" dirty="0">
                <a:ea typeface="宋体" pitchFamily="2" charset="-122"/>
              </a:rPr>
              <a:t>Sleep(): block the caller process</a:t>
            </a:r>
          </a:p>
          <a:p>
            <a:pPr lvl="1">
              <a:lnSpc>
                <a:spcPct val="110000"/>
              </a:lnSpc>
              <a:defRPr/>
            </a:pPr>
            <a:r>
              <a:rPr lang="en-US" altLang="zh-CN" dirty="0">
                <a:ea typeface="宋体" pitchFamily="2" charset="-122"/>
              </a:rPr>
              <a:t>Wakeup(PID):wake the process whose ID is PID</a:t>
            </a:r>
          </a:p>
          <a:p>
            <a:pPr>
              <a:lnSpc>
                <a:spcPct val="110000"/>
              </a:lnSpc>
              <a:defRPr/>
            </a:pPr>
            <a:r>
              <a:rPr lang="en-US" altLang="zh-CN" dirty="0">
                <a:ea typeface="宋体" pitchFamily="2" charset="-122"/>
              </a:rPr>
              <a:t>Application</a:t>
            </a:r>
          </a:p>
          <a:p>
            <a:pPr lvl="1">
              <a:lnSpc>
                <a:spcPct val="110000"/>
              </a:lnSpc>
              <a:defRPr/>
            </a:pPr>
            <a:r>
              <a:rPr lang="en-US" altLang="zh-CN" dirty="0">
                <a:ea typeface="宋体" pitchFamily="2" charset="-122"/>
              </a:rPr>
              <a:t>Check race condition</a:t>
            </a:r>
          </a:p>
          <a:p>
            <a:pPr lvl="1">
              <a:lnSpc>
                <a:spcPct val="110000"/>
              </a:lnSpc>
              <a:defRPr/>
            </a:pPr>
            <a:r>
              <a:rPr lang="en-US" altLang="zh-CN" dirty="0">
                <a:ea typeface="宋体" pitchFamily="2" charset="-122"/>
              </a:rPr>
              <a:t>If the race condition is not available, call Sleep</a:t>
            </a:r>
          </a:p>
          <a:p>
            <a:pPr lvl="1">
              <a:lnSpc>
                <a:spcPct val="110000"/>
              </a:lnSpc>
              <a:defRPr/>
            </a:pPr>
            <a:r>
              <a:rPr lang="en-US" altLang="zh-CN" dirty="0">
                <a:ea typeface="宋体" pitchFamily="2" charset="-122"/>
              </a:rPr>
              <a:t>When the mutual exclusion process leave the CR, it will wake up the sleep process</a:t>
            </a:r>
          </a:p>
          <a:p>
            <a:pPr lvl="1">
              <a:lnSpc>
                <a:spcPct val="110000"/>
              </a:lnSpc>
              <a:defRPr/>
            </a:pPr>
            <a:r>
              <a:rPr lang="en-US" altLang="zh-CN" dirty="0">
                <a:solidFill>
                  <a:srgbClr val="FF0000"/>
                </a:solidFill>
                <a:ea typeface="宋体" pitchFamily="2" charset="-122"/>
              </a:rPr>
              <a:t>Risk</a:t>
            </a:r>
            <a:r>
              <a:rPr lang="en-US" altLang="zh-CN" dirty="0">
                <a:ea typeface="宋体" pitchFamily="2" charset="-122"/>
              </a:rPr>
              <a:t>: the waking up signal may be lost, extended data structure should be designed for stability</a:t>
            </a:r>
          </a:p>
          <a:p>
            <a:pPr lvl="1">
              <a:lnSpc>
                <a:spcPct val="110000"/>
              </a:lnSpc>
              <a:defRPr/>
            </a:pPr>
            <a:r>
              <a:rPr lang="en-US" altLang="zh-CN" dirty="0">
                <a:ea typeface="宋体" pitchFamily="2" charset="-122"/>
              </a:rPr>
              <a:t>Disadvantage: this solution is not universal and efficient for multiple processes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1"/>
          <p:cNvSpPr>
            <a:spLocks noGrp="1"/>
          </p:cNvSpPr>
          <p:nvPr>
            <p:ph type="title"/>
          </p:nvPr>
        </p:nvSpPr>
        <p:spPr/>
        <p:txBody>
          <a:bodyPr/>
          <a:lstStyle/>
          <a:p>
            <a:r>
              <a:rPr lang="en-US" altLang="zh-CN">
                <a:ea typeface="宋体" panose="02010600030101010101" pitchFamily="2" charset="-122"/>
              </a:rPr>
              <a:t>Solution of “Producer-Consumer”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730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8E268AA-A51C-4C58-932B-6BE6FEA05C89}" type="slidenum">
              <a:rPr lang="en-US" altLang="ko-KR" sz="1200" smtClean="0">
                <a:solidFill>
                  <a:schemeClr val="bg1"/>
                </a:solidFill>
              </a:rPr>
              <a:pPr>
                <a:spcBef>
                  <a:spcPct val="0"/>
                </a:spcBef>
                <a:buClrTx/>
                <a:buSzTx/>
                <a:buFontTx/>
                <a:buNone/>
              </a:pPr>
              <a:t>44</a:t>
            </a:fld>
            <a:endParaRPr lang="en-US" altLang="ko-KR" sz="1200">
              <a:solidFill>
                <a:schemeClr val="bg1"/>
              </a:solidFill>
            </a:endParaRPr>
          </a:p>
        </p:txBody>
      </p:sp>
      <p:sp>
        <p:nvSpPr>
          <p:cNvPr id="9" name="Text Box 5"/>
          <p:cNvSpPr txBox="1">
            <a:spLocks noChangeArrowheads="1"/>
          </p:cNvSpPr>
          <p:nvPr/>
        </p:nvSpPr>
        <p:spPr bwMode="auto">
          <a:xfrm>
            <a:off x="3143250" y="1568450"/>
            <a:ext cx="2857500" cy="391477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Producer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Produce-Item();</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if(count == N)</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    sleep();</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Enter-item();</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count = count + 1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if(count == 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wakeup(consumer);</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
        <p:nvSpPr>
          <p:cNvPr id="10" name="Text Box 7"/>
          <p:cNvSpPr txBox="1">
            <a:spLocks noChangeArrowheads="1"/>
          </p:cNvSpPr>
          <p:nvPr/>
        </p:nvSpPr>
        <p:spPr bwMode="auto">
          <a:xfrm>
            <a:off x="866775" y="1639888"/>
            <a:ext cx="2205038" cy="1033462"/>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zh-CN" altLang="en-US" b="1" dirty="0">
                <a:solidFill>
                  <a:schemeClr val="accent5">
                    <a:lumMod val="50000"/>
                  </a:schemeClr>
                </a:solidFill>
                <a:effectLst>
                  <a:outerShdw blurRad="38100" dist="38100" dir="2700000" algn="tl">
                    <a:srgbClr val="C0C0C0"/>
                  </a:outerShdw>
                </a:effectLst>
              </a:rPr>
              <a:t>＃</a:t>
            </a:r>
            <a:r>
              <a:rPr lang="en-US" altLang="zh-CN" b="1" dirty="0">
                <a:solidFill>
                  <a:schemeClr val="accent5">
                    <a:lumMod val="50000"/>
                  </a:schemeClr>
                </a:solidFill>
                <a:effectLst>
                  <a:outerShdw blurRad="38100" dist="38100" dir="2700000" algn="tl">
                    <a:srgbClr val="C0C0C0"/>
                  </a:outerShdw>
                </a:effectLst>
              </a:rPr>
              <a:t>define N 100</a:t>
            </a:r>
          </a:p>
          <a:p>
            <a:pPr>
              <a:lnSpc>
                <a:spcPct val="80000"/>
              </a:lnSpc>
              <a:spcBef>
                <a:spcPct val="50000"/>
              </a:spcBef>
              <a:buSzPct val="80000"/>
              <a:buFont typeface="Wingdings" panose="05000000000000000000" pitchFamily="2" charset="2"/>
              <a:buNone/>
              <a:defRPr/>
            </a:pPr>
            <a:r>
              <a:rPr lang="en-US" altLang="zh-CN" b="1" dirty="0" err="1">
                <a:solidFill>
                  <a:schemeClr val="accent5">
                    <a:lumMod val="50000"/>
                  </a:schemeClr>
                </a:solidFill>
                <a:effectLst>
                  <a:outerShdw blurRad="38100" dist="38100" dir="2700000" algn="tl">
                    <a:srgbClr val="C0C0C0"/>
                  </a:outerShdw>
                </a:effectLst>
              </a:rPr>
              <a:t>int</a:t>
            </a:r>
            <a:r>
              <a:rPr lang="en-US" altLang="zh-CN" b="1" dirty="0">
                <a:solidFill>
                  <a:schemeClr val="accent5">
                    <a:lumMod val="50000"/>
                  </a:schemeClr>
                </a:solidFill>
                <a:effectLst>
                  <a:outerShdw blurRad="38100" dist="38100" dir="2700000" algn="tl">
                    <a:srgbClr val="C0C0C0"/>
                  </a:outerShdw>
                </a:effectLst>
              </a:rPr>
              <a:t> lock </a:t>
            </a:r>
            <a:r>
              <a:rPr lang="zh-CN" altLang="en-US" b="1" dirty="0">
                <a:solidFill>
                  <a:schemeClr val="accent5">
                    <a:lumMod val="50000"/>
                  </a:schemeClr>
                </a:solidFill>
                <a:effectLst>
                  <a:outerShdw blurRad="38100" dist="38100" dir="2700000" algn="tl">
                    <a:srgbClr val="C0C0C0"/>
                  </a:outerShdw>
                </a:effectLst>
              </a:rPr>
              <a:t>＝ </a:t>
            </a:r>
            <a:r>
              <a:rPr lang="en-US" altLang="zh-CN" b="1" dirty="0">
                <a:solidFill>
                  <a:schemeClr val="accent5">
                    <a:lumMod val="50000"/>
                  </a:schemeClr>
                </a:solidFill>
                <a:effectLst>
                  <a:outerShdw blurRad="38100" dist="38100" dir="2700000" algn="tl">
                    <a:srgbClr val="C0C0C0"/>
                  </a:outerShdw>
                </a:effectLst>
              </a:rPr>
              <a:t>0</a:t>
            </a:r>
          </a:p>
          <a:p>
            <a:pPr>
              <a:lnSpc>
                <a:spcPct val="80000"/>
              </a:lnSpc>
              <a:spcBef>
                <a:spcPct val="50000"/>
              </a:spcBef>
              <a:buSzPct val="80000"/>
              <a:buFont typeface="Wingdings" panose="05000000000000000000" pitchFamily="2" charset="2"/>
              <a:buNone/>
              <a:defRPr/>
            </a:pPr>
            <a:r>
              <a:rPr lang="en-US" altLang="zh-CN" b="1" dirty="0" err="1">
                <a:solidFill>
                  <a:schemeClr val="accent5">
                    <a:lumMod val="50000"/>
                  </a:schemeClr>
                </a:solidFill>
                <a:effectLst>
                  <a:outerShdw blurRad="38100" dist="38100" dir="2700000" algn="tl">
                    <a:srgbClr val="C0C0C0"/>
                  </a:outerShdw>
                </a:effectLst>
              </a:rPr>
              <a:t>int</a:t>
            </a:r>
            <a:r>
              <a:rPr lang="en-US" altLang="zh-CN" b="1" dirty="0">
                <a:solidFill>
                  <a:schemeClr val="accent5">
                    <a:lumMod val="50000"/>
                  </a:schemeClr>
                </a:solidFill>
                <a:effectLst>
                  <a:outerShdw blurRad="38100" dist="38100" dir="2700000" algn="tl">
                    <a:srgbClr val="C0C0C0"/>
                  </a:outerShdw>
                </a:effectLst>
              </a:rPr>
              <a:t> count = 0</a:t>
            </a:r>
          </a:p>
        </p:txBody>
      </p:sp>
      <p:sp>
        <p:nvSpPr>
          <p:cNvPr id="11" name="Text Box 9"/>
          <p:cNvSpPr txBox="1">
            <a:spLocks noChangeArrowheads="1"/>
          </p:cNvSpPr>
          <p:nvPr/>
        </p:nvSpPr>
        <p:spPr bwMode="auto">
          <a:xfrm>
            <a:off x="6122988" y="1568450"/>
            <a:ext cx="2806700" cy="3914775"/>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Comsumer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if(count == 0)</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    sleep();</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Remove-Item();</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count = count - 1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if(count == N-1)</a:t>
            </a: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C0C0C0"/>
                  </a:outerShdw>
                </a:effectLst>
              </a:rPr>
              <a:t>wakeup(producer);</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Consume-item();</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p:cNvSpPr>
            <a:spLocks noGrp="1"/>
          </p:cNvSpPr>
          <p:nvPr>
            <p:ph type="title"/>
          </p:nvPr>
        </p:nvSpPr>
        <p:spPr/>
        <p:txBody>
          <a:bodyPr/>
          <a:lstStyle/>
          <a:p>
            <a:r>
              <a:rPr lang="en-US" altLang="zh-CN">
                <a:ea typeface="宋体" panose="02010600030101010101" pitchFamily="2" charset="-122"/>
              </a:rPr>
              <a:t>Disadvantage of this 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7408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59CACC9-A1B2-40DD-9574-E6D856762380}" type="slidenum">
              <a:rPr lang="en-US" altLang="ko-KR" sz="1200" smtClean="0">
                <a:solidFill>
                  <a:schemeClr val="bg1"/>
                </a:solidFill>
              </a:rPr>
              <a:pPr>
                <a:spcBef>
                  <a:spcPct val="0"/>
                </a:spcBef>
                <a:buClrTx/>
                <a:buSzTx/>
                <a:buFontTx/>
                <a:buNone/>
              </a:pPr>
              <a:t>45</a:t>
            </a:fld>
            <a:endParaRPr lang="en-US" altLang="ko-KR" sz="1200">
              <a:solidFill>
                <a:schemeClr val="bg1"/>
              </a:solidFill>
            </a:endParaRPr>
          </a:p>
        </p:txBody>
      </p:sp>
      <p:sp>
        <p:nvSpPr>
          <p:cNvPr id="12" name="Text Box 4"/>
          <p:cNvSpPr txBox="1">
            <a:spLocks noChangeArrowheads="1"/>
          </p:cNvSpPr>
          <p:nvPr/>
        </p:nvSpPr>
        <p:spPr bwMode="auto">
          <a:xfrm>
            <a:off x="3071813" y="2652713"/>
            <a:ext cx="2857500" cy="1033462"/>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Producer</a:t>
            </a:r>
            <a:endParaRPr lang="zh-CN" altLang="en-US" b="1" dirty="0">
              <a:solidFill>
                <a:srgbClr val="FF00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endParaRPr lang="en-US" altLang="zh-CN" b="1" dirty="0">
              <a:solidFill>
                <a:srgbClr val="FF00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wakeup(consumer);</a:t>
            </a:r>
          </a:p>
        </p:txBody>
      </p:sp>
      <p:sp>
        <p:nvSpPr>
          <p:cNvPr id="13" name="Text Box 5"/>
          <p:cNvSpPr txBox="1">
            <a:spLocks noChangeArrowheads="1"/>
          </p:cNvSpPr>
          <p:nvPr/>
        </p:nvSpPr>
        <p:spPr bwMode="auto">
          <a:xfrm>
            <a:off x="865188" y="1644650"/>
            <a:ext cx="2063750" cy="1033463"/>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zh-CN" altLang="en-US" b="1" dirty="0">
                <a:solidFill>
                  <a:schemeClr val="accent5">
                    <a:lumMod val="50000"/>
                  </a:schemeClr>
                </a:solidFill>
                <a:effectLst>
                  <a:outerShdw blurRad="38100" dist="38100" dir="2700000" algn="tl">
                    <a:srgbClr val="C0C0C0"/>
                  </a:outerShdw>
                </a:effectLst>
              </a:rPr>
              <a:t>＃</a:t>
            </a:r>
            <a:r>
              <a:rPr lang="en-US" altLang="zh-CN" b="1" dirty="0">
                <a:solidFill>
                  <a:schemeClr val="accent5">
                    <a:lumMod val="50000"/>
                  </a:schemeClr>
                </a:solidFill>
                <a:effectLst>
                  <a:outerShdw blurRad="38100" dist="38100" dir="2700000" algn="tl">
                    <a:srgbClr val="C0C0C0"/>
                  </a:outerShdw>
                </a:effectLst>
              </a:rPr>
              <a:t>define N 100</a:t>
            </a:r>
          </a:p>
          <a:p>
            <a:pPr>
              <a:lnSpc>
                <a:spcPct val="80000"/>
              </a:lnSpc>
              <a:spcBef>
                <a:spcPct val="50000"/>
              </a:spcBef>
              <a:buSzPct val="80000"/>
              <a:buFont typeface="Wingdings" panose="05000000000000000000" pitchFamily="2" charset="2"/>
              <a:buNone/>
              <a:defRPr/>
            </a:pPr>
            <a:r>
              <a:rPr lang="en-US" altLang="zh-CN" b="1" dirty="0" err="1">
                <a:solidFill>
                  <a:schemeClr val="accent5">
                    <a:lumMod val="50000"/>
                  </a:schemeClr>
                </a:solidFill>
                <a:effectLst>
                  <a:outerShdw blurRad="38100" dist="38100" dir="2700000" algn="tl">
                    <a:srgbClr val="C0C0C0"/>
                  </a:outerShdw>
                </a:effectLst>
              </a:rPr>
              <a:t>int</a:t>
            </a:r>
            <a:r>
              <a:rPr lang="en-US" altLang="zh-CN" b="1" dirty="0">
                <a:solidFill>
                  <a:schemeClr val="accent5">
                    <a:lumMod val="50000"/>
                  </a:schemeClr>
                </a:solidFill>
                <a:effectLst>
                  <a:outerShdw blurRad="38100" dist="38100" dir="2700000" algn="tl">
                    <a:srgbClr val="C0C0C0"/>
                  </a:outerShdw>
                </a:effectLst>
              </a:rPr>
              <a:t> lock </a:t>
            </a:r>
            <a:r>
              <a:rPr lang="zh-CN" altLang="en-US" b="1" dirty="0">
                <a:solidFill>
                  <a:schemeClr val="accent5">
                    <a:lumMod val="50000"/>
                  </a:schemeClr>
                </a:solidFill>
                <a:effectLst>
                  <a:outerShdw blurRad="38100" dist="38100" dir="2700000" algn="tl">
                    <a:srgbClr val="C0C0C0"/>
                  </a:outerShdw>
                </a:effectLst>
              </a:rPr>
              <a:t>＝ </a:t>
            </a:r>
            <a:r>
              <a:rPr lang="en-US" altLang="zh-CN" b="1" dirty="0">
                <a:solidFill>
                  <a:schemeClr val="accent5">
                    <a:lumMod val="50000"/>
                  </a:schemeClr>
                </a:solidFill>
                <a:effectLst>
                  <a:outerShdw blurRad="38100" dist="38100" dir="2700000" algn="tl">
                    <a:srgbClr val="C0C0C0"/>
                  </a:outerShdw>
                </a:effectLst>
              </a:rPr>
              <a:t>0</a:t>
            </a:r>
          </a:p>
          <a:p>
            <a:pPr>
              <a:lnSpc>
                <a:spcPct val="80000"/>
              </a:lnSpc>
              <a:spcBef>
                <a:spcPct val="50000"/>
              </a:spcBef>
              <a:buSzPct val="80000"/>
              <a:buFont typeface="Wingdings" panose="05000000000000000000" pitchFamily="2" charset="2"/>
              <a:buNone/>
              <a:defRPr/>
            </a:pPr>
            <a:r>
              <a:rPr lang="en-US" altLang="zh-CN" b="1" dirty="0" err="1">
                <a:solidFill>
                  <a:schemeClr val="accent5">
                    <a:lumMod val="50000"/>
                  </a:schemeClr>
                </a:solidFill>
                <a:effectLst>
                  <a:outerShdw blurRad="38100" dist="38100" dir="2700000" algn="tl">
                    <a:srgbClr val="C0C0C0"/>
                  </a:outerShdw>
                </a:effectLst>
              </a:rPr>
              <a:t>int</a:t>
            </a:r>
            <a:r>
              <a:rPr lang="en-US" altLang="zh-CN" b="1" dirty="0">
                <a:solidFill>
                  <a:schemeClr val="accent5">
                    <a:lumMod val="50000"/>
                  </a:schemeClr>
                </a:solidFill>
                <a:effectLst>
                  <a:outerShdw blurRad="38100" dist="38100" dir="2700000" algn="tl">
                    <a:srgbClr val="C0C0C0"/>
                  </a:outerShdw>
                </a:effectLst>
              </a:rPr>
              <a:t> count = 0</a:t>
            </a:r>
          </a:p>
        </p:txBody>
      </p:sp>
      <p:sp>
        <p:nvSpPr>
          <p:cNvPr id="14" name="Text Box 6"/>
          <p:cNvSpPr txBox="1">
            <a:spLocks noChangeArrowheads="1"/>
          </p:cNvSpPr>
          <p:nvPr/>
        </p:nvSpPr>
        <p:spPr bwMode="auto">
          <a:xfrm>
            <a:off x="3240088" y="1357313"/>
            <a:ext cx="2520950" cy="1033462"/>
          </a:xfrm>
          <a:prstGeom prst="rect">
            <a:avLst/>
          </a:prstGeom>
          <a:solidFill>
            <a:srgbClr val="CCFFFF"/>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Consumer</a:t>
            </a:r>
            <a:endParaRPr lang="zh-CN" altLang="en-US" b="1" dirty="0">
              <a:solidFill>
                <a:srgbClr val="9C4E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r>
              <a:rPr lang="en-US" altLang="zh-CN" b="1" dirty="0">
                <a:solidFill>
                  <a:srgbClr val="9C4E00"/>
                </a:solidFill>
                <a:effectLst>
                  <a:outerShdw blurRad="38100" dist="38100" dir="2700000" algn="tl">
                    <a:srgbClr val="000000"/>
                  </a:outerShdw>
                </a:effectLst>
                <a:latin typeface="Arial"/>
              </a:rPr>
              <a:t>…</a:t>
            </a:r>
            <a:r>
              <a:rPr lang="en-US" altLang="zh-CN" b="1" dirty="0">
                <a:solidFill>
                  <a:srgbClr val="9C4E00"/>
                </a:solidFill>
                <a:effectLst>
                  <a:outerShdw blurRad="38100" dist="38100" dir="2700000" algn="tl">
                    <a:srgbClr val="000000"/>
                  </a:outerShdw>
                </a:effectLst>
              </a:rPr>
              <a:t>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if(count == 0)</a:t>
            </a:r>
          </a:p>
        </p:txBody>
      </p:sp>
      <p:sp>
        <p:nvSpPr>
          <p:cNvPr id="15" name="Text Box 7"/>
          <p:cNvSpPr txBox="1">
            <a:spLocks noChangeArrowheads="1"/>
          </p:cNvSpPr>
          <p:nvPr/>
        </p:nvSpPr>
        <p:spPr bwMode="auto">
          <a:xfrm>
            <a:off x="3240088" y="3876675"/>
            <a:ext cx="2520950" cy="674688"/>
          </a:xfrm>
          <a:prstGeom prst="rect">
            <a:avLst/>
          </a:prstGeom>
          <a:solidFill>
            <a:srgbClr val="CCFFFF"/>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000000"/>
                  </a:outerShdw>
                </a:effectLst>
              </a:rPr>
              <a:t>Comsumer</a:t>
            </a:r>
            <a:endParaRPr lang="zh-CN" altLang="en-US" b="1" dirty="0">
              <a:solidFill>
                <a:srgbClr val="9C4E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000000"/>
                  </a:outerShdw>
                </a:effectLst>
              </a:rPr>
              <a:t>sleep();</a:t>
            </a:r>
          </a:p>
        </p:txBody>
      </p:sp>
      <p:sp>
        <p:nvSpPr>
          <p:cNvPr id="16" name="Text Box 8"/>
          <p:cNvSpPr txBox="1">
            <a:spLocks noChangeArrowheads="1"/>
          </p:cNvSpPr>
          <p:nvPr/>
        </p:nvSpPr>
        <p:spPr bwMode="auto">
          <a:xfrm>
            <a:off x="3240088" y="4741863"/>
            <a:ext cx="2520950" cy="674687"/>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Producer</a:t>
            </a:r>
            <a:endParaRPr lang="zh-CN" altLang="en-US" b="1" dirty="0">
              <a:solidFill>
                <a:srgbClr val="FF00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r>
              <a:rPr lang="en-US" altLang="zh-CN" b="1" dirty="0">
                <a:solidFill>
                  <a:srgbClr val="FF0000"/>
                </a:solidFill>
                <a:effectLst>
                  <a:outerShdw blurRad="38100" dist="38100" dir="2700000" algn="tl">
                    <a:srgbClr val="000000"/>
                  </a:outerShdw>
                </a:effectLst>
              </a:rPr>
              <a:t> </a:t>
            </a:r>
            <a:r>
              <a:rPr lang="en-US" altLang="zh-CN" b="1" dirty="0">
                <a:solidFill>
                  <a:srgbClr val="FF0000"/>
                </a:solidFill>
                <a:effectLst>
                  <a:outerShdw blurRad="38100" dist="38100" dir="2700000" algn="tl">
                    <a:srgbClr val="000000"/>
                  </a:outerShdw>
                </a:effectLst>
                <a:latin typeface="Arial"/>
              </a:rPr>
              <a:t>…</a:t>
            </a:r>
            <a:endParaRPr lang="en-US" altLang="zh-CN" b="1" dirty="0">
              <a:solidFill>
                <a:srgbClr val="FF0000"/>
              </a:solidFill>
              <a:effectLst>
                <a:outerShdw blurRad="38100" dist="38100" dir="2700000" algn="tl">
                  <a:srgbClr val="000000"/>
                </a:outerShdw>
              </a:effectLst>
            </a:endParaRPr>
          </a:p>
        </p:txBody>
      </p:sp>
      <p:sp>
        <p:nvSpPr>
          <p:cNvPr id="17" name="Text Box 9"/>
          <p:cNvSpPr txBox="1">
            <a:spLocks noChangeArrowheads="1"/>
          </p:cNvSpPr>
          <p:nvPr/>
        </p:nvSpPr>
        <p:spPr bwMode="auto">
          <a:xfrm>
            <a:off x="3240088" y="5605463"/>
            <a:ext cx="2520950" cy="674687"/>
          </a:xfrm>
          <a:prstGeom prst="rect">
            <a:avLst/>
          </a:prstGeom>
          <a:solidFill>
            <a:srgbClr val="FFFF99"/>
          </a:solid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Char char="•"/>
              <a:defRPr/>
            </a:pPr>
            <a:r>
              <a:rPr lang="en-US" altLang="zh-CN" b="1" dirty="0">
                <a:solidFill>
                  <a:srgbClr val="FF0000"/>
                </a:solidFill>
                <a:effectLst>
                  <a:outerShdw blurRad="38100" dist="38100" dir="2700000" algn="tl">
                    <a:srgbClr val="000000"/>
                  </a:outerShdw>
                </a:effectLst>
              </a:rPr>
              <a:t>Producer</a:t>
            </a:r>
            <a:endParaRPr lang="zh-CN" altLang="en-US" b="1" dirty="0">
              <a:solidFill>
                <a:srgbClr val="FF0000"/>
              </a:solidFill>
              <a:effectLst>
                <a:outerShdw blurRad="38100" dist="38100" dir="2700000" algn="tl">
                  <a:srgbClr val="00000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FF0000"/>
                </a:solidFill>
                <a:effectLst>
                  <a:outerShdw blurRad="38100" dist="38100" dir="2700000" algn="tl">
                    <a:srgbClr val="000000"/>
                  </a:outerShdw>
                </a:effectLst>
              </a:rPr>
              <a:t>sleep()</a:t>
            </a:r>
            <a:r>
              <a:rPr lang="zh-CN" altLang="en-US" b="1" dirty="0">
                <a:solidFill>
                  <a:srgbClr val="FF0000"/>
                </a:solidFill>
                <a:effectLst>
                  <a:outerShdw blurRad="38100" dist="38100" dir="2700000" algn="tl">
                    <a:srgbClr val="000000"/>
                  </a:outerShdw>
                </a:effectLst>
              </a:rPr>
              <a:t>；</a:t>
            </a:r>
          </a:p>
        </p:txBody>
      </p:sp>
      <p:sp>
        <p:nvSpPr>
          <p:cNvPr id="18" name="AutoShape 10"/>
          <p:cNvSpPr>
            <a:spLocks/>
          </p:cNvSpPr>
          <p:nvPr/>
        </p:nvSpPr>
        <p:spPr bwMode="auto">
          <a:xfrm>
            <a:off x="5976938" y="2149475"/>
            <a:ext cx="3024187" cy="779463"/>
          </a:xfrm>
          <a:prstGeom prst="borderCallout2">
            <a:avLst>
              <a:gd name="adj1" fmla="val 17648"/>
              <a:gd name="adj2" fmla="val -2782"/>
              <a:gd name="adj3" fmla="val 17648"/>
              <a:gd name="adj4" fmla="val -15546"/>
              <a:gd name="adj5" fmla="val 74755"/>
              <a:gd name="adj6" fmla="val -28769"/>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rPr>
              <a:t>CPU switch, consumer doesn’t sleep</a:t>
            </a:r>
          </a:p>
        </p:txBody>
      </p:sp>
      <p:sp>
        <p:nvSpPr>
          <p:cNvPr id="19" name="AutoShape 11"/>
          <p:cNvSpPr>
            <a:spLocks/>
          </p:cNvSpPr>
          <p:nvPr/>
        </p:nvSpPr>
        <p:spPr bwMode="auto">
          <a:xfrm>
            <a:off x="6121400" y="3300413"/>
            <a:ext cx="2736850" cy="647700"/>
          </a:xfrm>
          <a:prstGeom prst="borderCallout2">
            <a:avLst>
              <a:gd name="adj1" fmla="val 17648"/>
              <a:gd name="adj2" fmla="val -2782"/>
              <a:gd name="adj3" fmla="val 17648"/>
              <a:gd name="adj4" fmla="val -8815"/>
              <a:gd name="adj5" fmla="val 18627"/>
              <a:gd name="adj6" fmla="val -14095"/>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rPr>
              <a:t>Producer try to wake up consumer</a:t>
            </a:r>
          </a:p>
        </p:txBody>
      </p:sp>
      <p:sp>
        <p:nvSpPr>
          <p:cNvPr id="20" name="AutoShape 12"/>
          <p:cNvSpPr>
            <a:spLocks/>
          </p:cNvSpPr>
          <p:nvPr/>
        </p:nvSpPr>
        <p:spPr bwMode="auto">
          <a:xfrm>
            <a:off x="6048375" y="4237038"/>
            <a:ext cx="2736850" cy="763587"/>
          </a:xfrm>
          <a:prstGeom prst="borderCallout2">
            <a:avLst>
              <a:gd name="adj1" fmla="val 17648"/>
              <a:gd name="adj2" fmla="val -2782"/>
              <a:gd name="adj3" fmla="val 17648"/>
              <a:gd name="adj4" fmla="val -17287"/>
              <a:gd name="adj5" fmla="val 23037"/>
              <a:gd name="adj6" fmla="val -32773"/>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rPr>
              <a:t>Consumer lost the wake up signal, and sleep</a:t>
            </a:r>
            <a:endParaRPr lang="zh-CN" altLang="en-US" b="1" dirty="0">
              <a:solidFill>
                <a:schemeClr val="accent5">
                  <a:lumMod val="50000"/>
                </a:schemeClr>
              </a:solidFill>
            </a:endParaRPr>
          </a:p>
        </p:txBody>
      </p:sp>
      <p:sp>
        <p:nvSpPr>
          <p:cNvPr id="21" name="AutoShape 13"/>
          <p:cNvSpPr>
            <a:spLocks/>
          </p:cNvSpPr>
          <p:nvPr/>
        </p:nvSpPr>
        <p:spPr bwMode="auto">
          <a:xfrm>
            <a:off x="6048375" y="5245100"/>
            <a:ext cx="2736850" cy="827088"/>
          </a:xfrm>
          <a:prstGeom prst="borderCallout2">
            <a:avLst>
              <a:gd name="adj1" fmla="val 17648"/>
              <a:gd name="adj2" fmla="val -2782"/>
              <a:gd name="adj3" fmla="val 17648"/>
              <a:gd name="adj4" fmla="val -10093"/>
              <a:gd name="adj5" fmla="val 35862"/>
              <a:gd name="adj6" fmla="val -25346"/>
            </a:avLst>
          </a:prstGeom>
          <a:noFill/>
          <a:ln w="9525">
            <a:solidFill>
              <a:srgbClr val="000000"/>
            </a:solidFill>
            <a:miter lim="800000"/>
            <a:headEnd type="triangle" w="med" len="med"/>
            <a:tailEnd/>
          </a:ln>
          <a:effectLst/>
        </p:spPr>
        <p:txBody>
          <a:bodyPr/>
          <a:lstStyle/>
          <a:p>
            <a:pPr>
              <a:lnSpc>
                <a:spcPct val="80000"/>
              </a:lnSpc>
              <a:spcBef>
                <a:spcPct val="20000"/>
              </a:spcBef>
              <a:buSzPct val="80000"/>
              <a:buFont typeface="Wingdings" panose="05000000000000000000" pitchFamily="2" charset="2"/>
              <a:buNone/>
              <a:defRPr/>
            </a:pPr>
            <a:r>
              <a:rPr lang="en-US" altLang="zh-CN" b="1" dirty="0">
                <a:solidFill>
                  <a:schemeClr val="accent5">
                    <a:lumMod val="50000"/>
                  </a:schemeClr>
                </a:solidFill>
              </a:rPr>
              <a:t>Producer will fill the buffer to full, and sleep</a:t>
            </a:r>
            <a:endParaRPr lang="zh-CN" altLang="en-US" b="1" dirty="0">
              <a:solidFill>
                <a:schemeClr val="accent5">
                  <a:lumMod val="50000"/>
                </a:schemeClr>
              </a:solidFill>
            </a:endParaRPr>
          </a:p>
        </p:txBody>
      </p:sp>
      <p:sp>
        <p:nvSpPr>
          <p:cNvPr id="2" name="文本框 1">
            <a:extLst>
              <a:ext uri="{FF2B5EF4-FFF2-40B4-BE49-F238E27FC236}">
                <a16:creationId xmlns:a16="http://schemas.microsoft.com/office/drawing/2014/main" id="{3A0760CC-D59E-2433-6897-913CB5AEAD17}"/>
              </a:ext>
            </a:extLst>
          </p:cNvPr>
          <p:cNvSpPr txBox="1"/>
          <p:nvPr/>
        </p:nvSpPr>
        <p:spPr>
          <a:xfrm>
            <a:off x="977900" y="3212976"/>
            <a:ext cx="1951038" cy="1754326"/>
          </a:xfrm>
          <a:prstGeom prst="rect">
            <a:avLst/>
          </a:prstGeom>
          <a:noFill/>
        </p:spPr>
        <p:txBody>
          <a:bodyPr wrap="square" rtlCol="0">
            <a:spAutoFit/>
          </a:bodyPr>
          <a:lstStyle/>
          <a:p>
            <a:r>
              <a:rPr lang="zh-CN" altLang="en-US" dirty="0"/>
              <a:t>与锁变量的先检测后修改类似，先检测状态，再决定是否发生休眠同样会发生问题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par>
                          <p:cTn id="18" fill="hold" nodeType="afterGroup">
                            <p:stCondLst>
                              <p:cond delay="500"/>
                            </p:stCondLst>
                            <p:childTnLst>
                              <p:par>
                                <p:cTn id="19" presetID="18" presetClass="entr" presetSubtype="3"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strips(upRight)">
                                      <p:cBhvr>
                                        <p:cTn id="21" dur="500"/>
                                        <p:tgtEl>
                                          <p:spTgt spid="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strips(upRight)">
                                      <p:cBhvr>
                                        <p:cTn id="26" dur="500"/>
                                        <p:tgtEl>
                                          <p:spTgt spid="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par>
                          <p:cTn id="32" fill="hold" nodeType="afterGroup">
                            <p:stCondLst>
                              <p:cond delay="500"/>
                            </p:stCondLst>
                            <p:childTnLst>
                              <p:par>
                                <p:cTn id="33" presetID="18" presetClass="entr" presetSubtype="3"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upRight)">
                                      <p:cBhvr>
                                        <p:cTn id="35" dur="500"/>
                                        <p:tgtEl>
                                          <p:spTgt spid="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linds(horizontal)">
                                      <p:cBhvr>
                                        <p:cTn id="40" dur="500"/>
                                        <p:tgtEl>
                                          <p:spTgt spid="16"/>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par>
                          <p:cTn id="45" fill="hold" nodeType="afterGroup">
                            <p:stCondLst>
                              <p:cond delay="1000"/>
                            </p:stCondLst>
                            <p:childTnLst>
                              <p:par>
                                <p:cTn id="46" presetID="18" presetClass="entr" presetSubtype="3"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strips(upRigh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arn(inVertical)">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r>
              <a:rPr lang="en-US" altLang="zh-CN">
                <a:ea typeface="宋体" panose="02010600030101010101" pitchFamily="2" charset="-122"/>
              </a:rPr>
              <a:t>Semaphore 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7613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3F63BE7-0DD7-4F5C-ABAF-3A1D929637EA}" type="slidenum">
              <a:rPr lang="en-US" altLang="ko-KR" sz="1200" smtClean="0">
                <a:solidFill>
                  <a:schemeClr val="bg1"/>
                </a:solidFill>
              </a:rPr>
              <a:pPr>
                <a:spcBef>
                  <a:spcPct val="0"/>
                </a:spcBef>
                <a:buClrTx/>
                <a:buSzTx/>
                <a:buFontTx/>
                <a:buNone/>
              </a:pPr>
              <a:t>46</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85000" lnSpcReduction="2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Semaphore: data structure supported by OS, stores the accumulate values of operations on race conditions</a:t>
            </a:r>
          </a:p>
          <a:p>
            <a:pPr lvl="1">
              <a:lnSpc>
                <a:spcPct val="110000"/>
              </a:lnSpc>
              <a:defRPr/>
            </a:pPr>
            <a:r>
              <a:rPr lang="en-US" altLang="zh-CN" dirty="0">
                <a:ea typeface="宋体" pitchFamily="2" charset="-122"/>
              </a:rPr>
              <a:t>P/V primitives: operations on semaphore</a:t>
            </a:r>
          </a:p>
          <a:p>
            <a:pPr lvl="1">
              <a:lnSpc>
                <a:spcPct val="110000"/>
              </a:lnSpc>
              <a:defRPr/>
            </a:pPr>
            <a:r>
              <a:rPr lang="en-US" altLang="zh-CN" dirty="0" err="1">
                <a:ea typeface="宋体" pitchFamily="2" charset="-122"/>
              </a:rPr>
              <a:t>Dijkstra</a:t>
            </a:r>
            <a:r>
              <a:rPr lang="en-US" altLang="zh-CN" dirty="0">
                <a:ea typeface="宋体" pitchFamily="2" charset="-122"/>
              </a:rPr>
              <a:t>: proposed </a:t>
            </a:r>
            <a:r>
              <a:rPr lang="en-US" altLang="zh-CN" dirty="0" err="1">
                <a:ea typeface="宋体" pitchFamily="2" charset="-122"/>
              </a:rPr>
              <a:t>Probern</a:t>
            </a:r>
            <a:r>
              <a:rPr lang="en-US" altLang="zh-CN" dirty="0">
                <a:ea typeface="宋体" pitchFamily="2" charset="-122"/>
              </a:rPr>
              <a:t> and </a:t>
            </a:r>
            <a:r>
              <a:rPr lang="en-US" altLang="zh-CN" dirty="0" err="1">
                <a:ea typeface="宋体" pitchFamily="2" charset="-122"/>
              </a:rPr>
              <a:t>Verhogen</a:t>
            </a:r>
            <a:r>
              <a:rPr lang="en-US" altLang="zh-CN" dirty="0">
                <a:ea typeface="宋体" pitchFamily="2" charset="-122"/>
              </a:rPr>
              <a:t> primitives in 1965</a:t>
            </a:r>
          </a:p>
          <a:p>
            <a:pPr>
              <a:lnSpc>
                <a:spcPct val="110000"/>
              </a:lnSpc>
              <a:defRPr/>
            </a:pPr>
            <a:r>
              <a:rPr lang="en-US" altLang="zh-CN" dirty="0">
                <a:ea typeface="宋体" pitchFamily="2" charset="-122"/>
              </a:rPr>
              <a:t>Application</a:t>
            </a:r>
          </a:p>
          <a:p>
            <a:pPr lvl="1">
              <a:lnSpc>
                <a:spcPct val="110000"/>
              </a:lnSpc>
              <a:defRPr/>
            </a:pPr>
            <a:r>
              <a:rPr lang="en-US" altLang="zh-CN" dirty="0">
                <a:ea typeface="宋体" pitchFamily="2" charset="-122"/>
              </a:rPr>
              <a:t>Semaphore’s value: the total times of race condition checking caused by all related processes, &gt;=0 means the environment is safe, &lt;0 means the CR is unavailable</a:t>
            </a:r>
          </a:p>
          <a:p>
            <a:pPr lvl="1">
              <a:lnSpc>
                <a:spcPct val="110000"/>
              </a:lnSpc>
              <a:defRPr/>
            </a:pPr>
            <a:r>
              <a:rPr lang="en-US" altLang="zh-CN" dirty="0">
                <a:ea typeface="宋体" pitchFamily="2" charset="-122"/>
              </a:rPr>
              <a:t>Down primitive: decrease the semaphores by 1, if &lt; 0 then block current process</a:t>
            </a:r>
          </a:p>
          <a:p>
            <a:pPr lvl="1">
              <a:lnSpc>
                <a:spcPct val="110000"/>
              </a:lnSpc>
              <a:defRPr/>
            </a:pPr>
            <a:r>
              <a:rPr lang="en-US" altLang="zh-CN" dirty="0">
                <a:ea typeface="宋体" pitchFamily="2" charset="-122"/>
              </a:rPr>
              <a:t>Up primitive: increase the semaphore by 1, if &lt;= 0 then wake up process blocked by this semaphore</a:t>
            </a:r>
          </a:p>
          <a:p>
            <a:pPr lvl="1">
              <a:lnSpc>
                <a:spcPct val="110000"/>
              </a:lnSpc>
              <a:defRPr/>
            </a:pPr>
            <a:endParaRPr lang="en-US" altLang="zh-CN" dirty="0">
              <a:ea typeface="宋体" pitchFamily="2" charset="-122"/>
            </a:endParaRPr>
          </a:p>
          <a:p>
            <a:pPr lvl="1">
              <a:lnSpc>
                <a:spcPct val="110000"/>
              </a:lnSpc>
              <a:defRPr/>
            </a:pPr>
            <a:endParaRPr lang="en-US" altLang="zh-CN" dirty="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信号量</a:t>
            </a:r>
            <a:r>
              <a:rPr lang="en-US" altLang="zh-CN" dirty="0"/>
              <a:t>(semaphore)</a:t>
            </a:r>
            <a:endParaRPr lang="zh-CN" altLang="en-US" sz="4800" dirty="0"/>
          </a:p>
        </p:txBody>
      </p:sp>
      <p:grpSp>
        <p:nvGrpSpPr>
          <p:cNvPr id="2" name="组合 1"/>
          <p:cNvGrpSpPr/>
          <p:nvPr/>
        </p:nvGrpSpPr>
        <p:grpSpPr>
          <a:xfrm>
            <a:off x="844894" y="1672674"/>
            <a:ext cx="3295059" cy="428628"/>
            <a:chOff x="844893" y="782404"/>
            <a:chExt cx="3295059" cy="428628"/>
          </a:xfrm>
        </p:grpSpPr>
        <p:sp>
          <p:nvSpPr>
            <p:cNvPr id="9" name="内容占位符 2"/>
            <p:cNvSpPr txBox="1">
              <a:spLocks/>
            </p:cNvSpPr>
            <p:nvPr/>
          </p:nvSpPr>
          <p:spPr>
            <a:xfrm>
              <a:off x="1142976" y="782404"/>
              <a:ext cx="29969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信号是一种抽象数据类型</a:t>
              </a:r>
            </a:p>
          </p:txBody>
        </p:sp>
        <p:sp>
          <p:nvSpPr>
            <p:cNvPr id="12" name="TextBox 11"/>
            <p:cNvSpPr txBox="1"/>
            <p:nvPr/>
          </p:nvSpPr>
          <p:spPr>
            <a:xfrm>
              <a:off x="844893" y="7824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62422" y="2015350"/>
            <a:ext cx="5109778" cy="355598"/>
            <a:chOff x="1262422" y="1125080"/>
            <a:chExt cx="5109778" cy="355598"/>
          </a:xfrm>
        </p:grpSpPr>
        <p:pic>
          <p:nvPicPr>
            <p:cNvPr id="29" name="图片 28" descr="小点1.png"/>
            <p:cNvPicPr>
              <a:picLocks noChangeAspect="1"/>
            </p:cNvPicPr>
            <p:nvPr/>
          </p:nvPicPr>
          <p:blipFill>
            <a:blip r:embed="rId2" cstate="print"/>
            <a:stretch>
              <a:fillRect/>
            </a:stretch>
          </p:blipFill>
          <p:spPr>
            <a:xfrm>
              <a:off x="1262422" y="1229856"/>
              <a:ext cx="151066" cy="148997"/>
            </a:xfrm>
            <a:prstGeom prst="rect">
              <a:avLst/>
            </a:prstGeom>
            <a:effectLst/>
          </p:spPr>
        </p:pic>
        <p:sp>
          <p:nvSpPr>
            <p:cNvPr id="30" name="内容占位符 2"/>
            <p:cNvSpPr txBox="1">
              <a:spLocks/>
            </p:cNvSpPr>
            <p:nvPr/>
          </p:nvSpPr>
          <p:spPr>
            <a:xfrm>
              <a:off x="1394985" y="1125080"/>
              <a:ext cx="497721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sz="1800" dirty="0"/>
                <a:t>由一个整形</a:t>
              </a:r>
              <a:r>
                <a:rPr lang="en-US" altLang="zh-CN" sz="1800" dirty="0"/>
                <a:t> (</a:t>
              </a:r>
              <a:r>
                <a:rPr lang="en-US" altLang="zh-CN" sz="1800" dirty="0" err="1">
                  <a:solidFill>
                    <a:srgbClr val="C00000"/>
                  </a:solidFill>
                </a:rPr>
                <a:t>sem</a:t>
              </a:r>
              <a:r>
                <a:rPr lang="en-US" altLang="zh-CN" sz="1800" dirty="0"/>
                <a:t>)</a:t>
              </a:r>
              <a:r>
                <a:rPr lang="zh-CN" altLang="en-US" sz="1800" dirty="0"/>
                <a:t>变量和两个原子操作组成</a:t>
              </a:r>
            </a:p>
          </p:txBody>
        </p:sp>
      </p:grpSp>
      <p:grpSp>
        <p:nvGrpSpPr>
          <p:cNvPr id="20" name="组合 19"/>
          <p:cNvGrpSpPr/>
          <p:nvPr/>
        </p:nvGrpSpPr>
        <p:grpSpPr>
          <a:xfrm>
            <a:off x="1262319" y="2255286"/>
            <a:ext cx="5256584" cy="333151"/>
            <a:chOff x="1259632" y="1418764"/>
            <a:chExt cx="5256584" cy="333151"/>
          </a:xfrm>
        </p:grpSpPr>
        <p:pic>
          <p:nvPicPr>
            <p:cNvPr id="31" name="图片 30" descr="小点1.png"/>
            <p:cNvPicPr>
              <a:picLocks noChangeAspect="1"/>
            </p:cNvPicPr>
            <p:nvPr/>
          </p:nvPicPr>
          <p:blipFill>
            <a:blip r:embed="rId2" cstate="print"/>
            <a:stretch>
              <a:fillRect/>
            </a:stretch>
          </p:blipFill>
          <p:spPr>
            <a:xfrm>
              <a:off x="1259632" y="1534397"/>
              <a:ext cx="151066" cy="148997"/>
            </a:xfrm>
            <a:prstGeom prst="rect">
              <a:avLst/>
            </a:prstGeom>
            <a:effectLst/>
          </p:spPr>
        </p:pic>
        <p:sp>
          <p:nvSpPr>
            <p:cNvPr id="32" name="内容占位符 2"/>
            <p:cNvSpPr txBox="1">
              <a:spLocks/>
            </p:cNvSpPr>
            <p:nvPr/>
          </p:nvSpPr>
          <p:spPr>
            <a:xfrm>
              <a:off x="1394986" y="1418764"/>
              <a:ext cx="5121230" cy="3331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en-US" altLang="zh-CN" sz="1800" dirty="0">
                  <a:solidFill>
                    <a:srgbClr val="C00000"/>
                  </a:solidFill>
                </a:rPr>
                <a:t>P()</a:t>
              </a:r>
              <a:endParaRPr lang="zh-CN" altLang="en-US" sz="1600" dirty="0"/>
            </a:p>
          </p:txBody>
        </p:sp>
      </p:grpSp>
      <p:grpSp>
        <p:nvGrpSpPr>
          <p:cNvPr id="19" name="组合 18"/>
          <p:cNvGrpSpPr/>
          <p:nvPr/>
        </p:nvGrpSpPr>
        <p:grpSpPr>
          <a:xfrm>
            <a:off x="1259632" y="2990141"/>
            <a:ext cx="6169888" cy="347432"/>
            <a:chOff x="1259632" y="1993450"/>
            <a:chExt cx="6169888" cy="347432"/>
          </a:xfrm>
        </p:grpSpPr>
        <p:pic>
          <p:nvPicPr>
            <p:cNvPr id="13" name="图片 12" descr="小点1.png"/>
            <p:cNvPicPr>
              <a:picLocks noChangeAspect="1"/>
            </p:cNvPicPr>
            <p:nvPr/>
          </p:nvPicPr>
          <p:blipFill>
            <a:blip r:embed="rId2" cstate="print"/>
            <a:stretch>
              <a:fillRect/>
            </a:stretch>
          </p:blipFill>
          <p:spPr>
            <a:xfrm>
              <a:off x="1259632" y="2108325"/>
              <a:ext cx="151066" cy="148997"/>
            </a:xfrm>
            <a:prstGeom prst="rect">
              <a:avLst/>
            </a:prstGeom>
            <a:effectLst/>
          </p:spPr>
        </p:pic>
        <p:sp>
          <p:nvSpPr>
            <p:cNvPr id="14" name="内容占位符 2"/>
            <p:cNvSpPr txBox="1">
              <a:spLocks/>
            </p:cNvSpPr>
            <p:nvPr/>
          </p:nvSpPr>
          <p:spPr>
            <a:xfrm>
              <a:off x="1394986" y="1993450"/>
              <a:ext cx="6034534" cy="3474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800" dirty="0">
                  <a:solidFill>
                    <a:srgbClr val="C00000"/>
                  </a:solidFill>
                </a:rPr>
                <a:t>V()</a:t>
              </a:r>
              <a:endParaRPr lang="zh-CN" altLang="en-US" sz="1400" dirty="0"/>
            </a:p>
          </p:txBody>
        </p:sp>
      </p:grpSp>
      <p:pic>
        <p:nvPicPr>
          <p:cNvPr id="27" name="Picture 6" descr="MCj030735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16" y="3140968"/>
            <a:ext cx="98425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8" name="Picture 9" descr="MCj030735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16" y="3902968"/>
            <a:ext cx="98425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10" descr="MCj030735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16" y="4588768"/>
            <a:ext cx="98425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6" name="Group 7"/>
          <p:cNvGrpSpPr>
            <a:grpSpLocks/>
          </p:cNvGrpSpPr>
          <p:nvPr/>
        </p:nvGrpSpPr>
        <p:grpSpPr bwMode="auto">
          <a:xfrm>
            <a:off x="1035573" y="5367361"/>
            <a:ext cx="7351713" cy="869951"/>
            <a:chOff x="15" y="374"/>
            <a:chExt cx="4631" cy="548"/>
          </a:xfrm>
        </p:grpSpPr>
        <p:sp>
          <p:nvSpPr>
            <p:cNvPr id="37" name="Line 12"/>
            <p:cNvSpPr>
              <a:spLocks noChangeShapeType="1"/>
            </p:cNvSpPr>
            <p:nvPr/>
          </p:nvSpPr>
          <p:spPr bwMode="auto">
            <a:xfrm>
              <a:off x="15" y="624"/>
              <a:ext cx="1392" cy="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vert="eaVert" wrap="none" anchor="ctr"/>
            <a:lstStyle/>
            <a:p>
              <a:endParaRPr lang="zh-CN" altLang="en-US"/>
            </a:p>
          </p:txBody>
        </p:sp>
        <p:sp>
          <p:nvSpPr>
            <p:cNvPr id="38" name="Line 13"/>
            <p:cNvSpPr>
              <a:spLocks noChangeShapeType="1"/>
            </p:cNvSpPr>
            <p:nvPr/>
          </p:nvSpPr>
          <p:spPr bwMode="auto">
            <a:xfrm>
              <a:off x="1872" y="374"/>
              <a:ext cx="13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vert="eaVert" wrap="none" anchor="ctr"/>
            <a:lstStyle/>
            <a:p>
              <a:endParaRPr lang="zh-CN" altLang="en-US"/>
            </a:p>
          </p:txBody>
        </p:sp>
        <p:sp>
          <p:nvSpPr>
            <p:cNvPr id="39" name="Line 14"/>
            <p:cNvSpPr>
              <a:spLocks noChangeShapeType="1"/>
            </p:cNvSpPr>
            <p:nvPr/>
          </p:nvSpPr>
          <p:spPr bwMode="auto">
            <a:xfrm>
              <a:off x="1872" y="922"/>
              <a:ext cx="139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vert="eaVert" wrap="none" anchor="ctr"/>
            <a:lstStyle/>
            <a:p>
              <a:endParaRPr lang="zh-CN" altLang="en-US"/>
            </a:p>
          </p:txBody>
        </p:sp>
        <p:sp>
          <p:nvSpPr>
            <p:cNvPr id="40" name="Freeform 15"/>
            <p:cNvSpPr>
              <a:spLocks/>
            </p:cNvSpPr>
            <p:nvPr/>
          </p:nvSpPr>
          <p:spPr bwMode="auto">
            <a:xfrm>
              <a:off x="1392" y="374"/>
              <a:ext cx="480" cy="259"/>
            </a:xfrm>
            <a:custGeom>
              <a:avLst/>
              <a:gdLst>
                <a:gd name="T0" fmla="*/ 0 w 480"/>
                <a:gd name="T1" fmla="*/ 94 h 294"/>
                <a:gd name="T2" fmla="*/ 144 w 480"/>
                <a:gd name="T3" fmla="*/ 77 h 294"/>
                <a:gd name="T4" fmla="*/ 336 w 480"/>
                <a:gd name="T5" fmla="*/ 16 h 294"/>
                <a:gd name="T6" fmla="*/ 480 w 480"/>
                <a:gd name="T7" fmla="*/ 0 h 294"/>
                <a:gd name="T8" fmla="*/ 0 60000 65536"/>
                <a:gd name="T9" fmla="*/ 0 60000 65536"/>
                <a:gd name="T10" fmla="*/ 0 60000 65536"/>
                <a:gd name="T11" fmla="*/ 0 60000 65536"/>
                <a:gd name="T12" fmla="*/ 0 w 480"/>
                <a:gd name="T13" fmla="*/ 0 h 294"/>
                <a:gd name="T14" fmla="*/ 480 w 480"/>
                <a:gd name="T15" fmla="*/ 294 h 294"/>
              </a:gdLst>
              <a:ahLst/>
              <a:cxnLst>
                <a:cxn ang="T8">
                  <a:pos x="T0" y="T1"/>
                </a:cxn>
                <a:cxn ang="T9">
                  <a:pos x="T2" y="T3"/>
                </a:cxn>
                <a:cxn ang="T10">
                  <a:pos x="T4" y="T5"/>
                </a:cxn>
                <a:cxn ang="T11">
                  <a:pos x="T6" y="T7"/>
                </a:cxn>
              </a:cxnLst>
              <a:rect l="T12" t="T13" r="T14" b="T15"/>
              <a:pathLst>
                <a:path w="480" h="294">
                  <a:moveTo>
                    <a:pt x="0" y="294"/>
                  </a:moveTo>
                  <a:cubicBezTo>
                    <a:pt x="23" y="293"/>
                    <a:pt x="88" y="281"/>
                    <a:pt x="144" y="240"/>
                  </a:cubicBezTo>
                  <a:cubicBezTo>
                    <a:pt x="200" y="199"/>
                    <a:pt x="280" y="88"/>
                    <a:pt x="336" y="48"/>
                  </a:cubicBezTo>
                  <a:cubicBezTo>
                    <a:pt x="392" y="8"/>
                    <a:pt x="436" y="4"/>
                    <a:pt x="480" y="0"/>
                  </a:cubicBez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zh-CN" altLang="en-US"/>
            </a:p>
          </p:txBody>
        </p:sp>
        <p:sp>
          <p:nvSpPr>
            <p:cNvPr id="41" name="Freeform 16"/>
            <p:cNvSpPr>
              <a:spLocks/>
            </p:cNvSpPr>
            <p:nvPr/>
          </p:nvSpPr>
          <p:spPr bwMode="auto">
            <a:xfrm flipV="1">
              <a:off x="1392" y="620"/>
              <a:ext cx="528" cy="302"/>
            </a:xfrm>
            <a:custGeom>
              <a:avLst/>
              <a:gdLst>
                <a:gd name="T0" fmla="*/ 0 w 480"/>
                <a:gd name="T1" fmla="*/ 479 h 285"/>
                <a:gd name="T2" fmla="*/ 338 w 480"/>
                <a:gd name="T3" fmla="*/ 403 h 285"/>
                <a:gd name="T4" fmla="*/ 794 w 480"/>
                <a:gd name="T5" fmla="*/ 81 h 285"/>
                <a:gd name="T6" fmla="*/ 1132 w 480"/>
                <a:gd name="T7" fmla="*/ 0 h 285"/>
                <a:gd name="T8" fmla="*/ 0 60000 65536"/>
                <a:gd name="T9" fmla="*/ 0 60000 65536"/>
                <a:gd name="T10" fmla="*/ 0 60000 65536"/>
                <a:gd name="T11" fmla="*/ 0 60000 65536"/>
                <a:gd name="T12" fmla="*/ 0 w 480"/>
                <a:gd name="T13" fmla="*/ 0 h 285"/>
                <a:gd name="T14" fmla="*/ 480 w 480"/>
                <a:gd name="T15" fmla="*/ 285 h 285"/>
              </a:gdLst>
              <a:ahLst/>
              <a:cxnLst>
                <a:cxn ang="T8">
                  <a:pos x="T0" y="T1"/>
                </a:cxn>
                <a:cxn ang="T9">
                  <a:pos x="T2" y="T3"/>
                </a:cxn>
                <a:cxn ang="T10">
                  <a:pos x="T4" y="T5"/>
                </a:cxn>
                <a:cxn ang="T11">
                  <a:pos x="T6" y="T7"/>
                </a:cxn>
              </a:cxnLst>
              <a:rect l="T12" t="T13" r="T14" b="T15"/>
              <a:pathLst>
                <a:path w="480" h="285">
                  <a:moveTo>
                    <a:pt x="0" y="285"/>
                  </a:moveTo>
                  <a:cubicBezTo>
                    <a:pt x="46" y="281"/>
                    <a:pt x="88" y="279"/>
                    <a:pt x="144" y="240"/>
                  </a:cubicBezTo>
                  <a:cubicBezTo>
                    <a:pt x="200" y="201"/>
                    <a:pt x="280" y="88"/>
                    <a:pt x="336" y="48"/>
                  </a:cubicBezTo>
                  <a:cubicBezTo>
                    <a:pt x="392" y="8"/>
                    <a:pt x="436" y="4"/>
                    <a:pt x="480" y="0"/>
                  </a:cubicBez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zh-CN" altLang="en-US"/>
            </a:p>
          </p:txBody>
        </p:sp>
        <p:sp>
          <p:nvSpPr>
            <p:cNvPr id="42" name="Freeform 17"/>
            <p:cNvSpPr>
              <a:spLocks/>
            </p:cNvSpPr>
            <p:nvPr/>
          </p:nvSpPr>
          <p:spPr bwMode="auto">
            <a:xfrm flipH="1">
              <a:off x="3264" y="374"/>
              <a:ext cx="480" cy="259"/>
            </a:xfrm>
            <a:custGeom>
              <a:avLst/>
              <a:gdLst>
                <a:gd name="T0" fmla="*/ 0 w 480"/>
                <a:gd name="T1" fmla="*/ 94 h 294"/>
                <a:gd name="T2" fmla="*/ 144 w 480"/>
                <a:gd name="T3" fmla="*/ 77 h 294"/>
                <a:gd name="T4" fmla="*/ 336 w 480"/>
                <a:gd name="T5" fmla="*/ 16 h 294"/>
                <a:gd name="T6" fmla="*/ 480 w 480"/>
                <a:gd name="T7" fmla="*/ 0 h 294"/>
                <a:gd name="T8" fmla="*/ 0 60000 65536"/>
                <a:gd name="T9" fmla="*/ 0 60000 65536"/>
                <a:gd name="T10" fmla="*/ 0 60000 65536"/>
                <a:gd name="T11" fmla="*/ 0 60000 65536"/>
                <a:gd name="T12" fmla="*/ 0 w 480"/>
                <a:gd name="T13" fmla="*/ 0 h 294"/>
                <a:gd name="T14" fmla="*/ 480 w 480"/>
                <a:gd name="T15" fmla="*/ 294 h 294"/>
              </a:gdLst>
              <a:ahLst/>
              <a:cxnLst>
                <a:cxn ang="T8">
                  <a:pos x="T0" y="T1"/>
                </a:cxn>
                <a:cxn ang="T9">
                  <a:pos x="T2" y="T3"/>
                </a:cxn>
                <a:cxn ang="T10">
                  <a:pos x="T4" y="T5"/>
                </a:cxn>
                <a:cxn ang="T11">
                  <a:pos x="T6" y="T7"/>
                </a:cxn>
              </a:cxnLst>
              <a:rect l="T12" t="T13" r="T14" b="T15"/>
              <a:pathLst>
                <a:path w="480" h="294">
                  <a:moveTo>
                    <a:pt x="0" y="294"/>
                  </a:moveTo>
                  <a:cubicBezTo>
                    <a:pt x="34" y="286"/>
                    <a:pt x="88" y="281"/>
                    <a:pt x="144" y="240"/>
                  </a:cubicBezTo>
                  <a:cubicBezTo>
                    <a:pt x="200" y="199"/>
                    <a:pt x="280" y="88"/>
                    <a:pt x="336" y="48"/>
                  </a:cubicBezTo>
                  <a:cubicBezTo>
                    <a:pt x="392" y="8"/>
                    <a:pt x="436" y="4"/>
                    <a:pt x="480" y="0"/>
                  </a:cubicBez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zh-CN" altLang="en-US"/>
            </a:p>
          </p:txBody>
        </p:sp>
        <p:sp>
          <p:nvSpPr>
            <p:cNvPr id="43" name="Freeform 18"/>
            <p:cNvSpPr>
              <a:spLocks/>
            </p:cNvSpPr>
            <p:nvPr/>
          </p:nvSpPr>
          <p:spPr bwMode="auto">
            <a:xfrm flipH="1" flipV="1">
              <a:off x="3264" y="629"/>
              <a:ext cx="480" cy="293"/>
            </a:xfrm>
            <a:custGeom>
              <a:avLst/>
              <a:gdLst>
                <a:gd name="T0" fmla="*/ 0 w 436"/>
                <a:gd name="T1" fmla="*/ 453 h 277"/>
                <a:gd name="T2" fmla="*/ 237 w 436"/>
                <a:gd name="T3" fmla="*/ 398 h 277"/>
                <a:gd name="T4" fmla="*/ 692 w 436"/>
                <a:gd name="T5" fmla="*/ 79 h 277"/>
                <a:gd name="T6" fmla="*/ 1035 w 436"/>
                <a:gd name="T7" fmla="*/ 0 h 277"/>
                <a:gd name="T8" fmla="*/ 0 60000 65536"/>
                <a:gd name="T9" fmla="*/ 0 60000 65536"/>
                <a:gd name="T10" fmla="*/ 0 60000 65536"/>
                <a:gd name="T11" fmla="*/ 0 60000 65536"/>
                <a:gd name="T12" fmla="*/ 0 w 436"/>
                <a:gd name="T13" fmla="*/ 0 h 277"/>
                <a:gd name="T14" fmla="*/ 436 w 436"/>
                <a:gd name="T15" fmla="*/ 277 h 277"/>
              </a:gdLst>
              <a:ahLst/>
              <a:cxnLst>
                <a:cxn ang="T8">
                  <a:pos x="T0" y="T1"/>
                </a:cxn>
                <a:cxn ang="T9">
                  <a:pos x="T2" y="T3"/>
                </a:cxn>
                <a:cxn ang="T10">
                  <a:pos x="T4" y="T5"/>
                </a:cxn>
                <a:cxn ang="T11">
                  <a:pos x="T6" y="T7"/>
                </a:cxn>
              </a:cxnLst>
              <a:rect l="T12" t="T13" r="T14" b="T15"/>
              <a:pathLst>
                <a:path w="436" h="277">
                  <a:moveTo>
                    <a:pt x="0" y="272"/>
                  </a:moveTo>
                  <a:cubicBezTo>
                    <a:pt x="34" y="273"/>
                    <a:pt x="51" y="277"/>
                    <a:pt x="100" y="240"/>
                  </a:cubicBezTo>
                  <a:cubicBezTo>
                    <a:pt x="149" y="203"/>
                    <a:pt x="236" y="88"/>
                    <a:pt x="292" y="48"/>
                  </a:cubicBezTo>
                  <a:cubicBezTo>
                    <a:pt x="348" y="8"/>
                    <a:pt x="392" y="4"/>
                    <a:pt x="436" y="0"/>
                  </a:cubicBezTo>
                </a:path>
              </a:pathLst>
            </a:custGeom>
            <a:noFill/>
            <a:ln w="38100" cmpd="sng">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vert="eaVert" wrap="none" anchor="ctr"/>
            <a:lstStyle/>
            <a:p>
              <a:endParaRPr lang="zh-CN" altLang="en-US"/>
            </a:p>
          </p:txBody>
        </p:sp>
        <p:sp>
          <p:nvSpPr>
            <p:cNvPr id="44" name="Line 19"/>
            <p:cNvSpPr>
              <a:spLocks noChangeShapeType="1"/>
            </p:cNvSpPr>
            <p:nvPr/>
          </p:nvSpPr>
          <p:spPr bwMode="auto">
            <a:xfrm>
              <a:off x="3734" y="629"/>
              <a:ext cx="912" cy="0"/>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vert="eaVert" wrap="none" anchor="ctr"/>
            <a:lstStyle/>
            <a:p>
              <a:endParaRPr lang="zh-CN" altLang="en-US"/>
            </a:p>
          </p:txBody>
        </p:sp>
      </p:grpSp>
      <p:pic>
        <p:nvPicPr>
          <p:cNvPr id="46" name="Picture 27" descr="MCj0307358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616" y="5274568"/>
            <a:ext cx="98425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 name="组合 3"/>
          <p:cNvGrpSpPr/>
          <p:nvPr/>
        </p:nvGrpSpPr>
        <p:grpSpPr>
          <a:xfrm>
            <a:off x="844894" y="2917041"/>
            <a:ext cx="4227173" cy="844007"/>
            <a:chOff x="844893" y="2524812"/>
            <a:chExt cx="4227173" cy="844007"/>
          </a:xfrm>
        </p:grpSpPr>
        <p:sp>
          <p:nvSpPr>
            <p:cNvPr id="15" name="内容占位符 2"/>
            <p:cNvSpPr txBox="1">
              <a:spLocks/>
            </p:cNvSpPr>
            <p:nvPr/>
          </p:nvSpPr>
          <p:spPr>
            <a:xfrm>
              <a:off x="1142976" y="2524812"/>
              <a:ext cx="29969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信号量与铁路的类比</a:t>
              </a:r>
            </a:p>
          </p:txBody>
        </p:sp>
        <p:sp>
          <p:nvSpPr>
            <p:cNvPr id="16" name="TextBox 15"/>
            <p:cNvSpPr txBox="1"/>
            <p:nvPr/>
          </p:nvSpPr>
          <p:spPr>
            <a:xfrm>
              <a:off x="844893" y="25248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7" name="图片 16" descr="小点1.png"/>
            <p:cNvPicPr>
              <a:picLocks noChangeAspect="1"/>
            </p:cNvPicPr>
            <p:nvPr/>
          </p:nvPicPr>
          <p:blipFill>
            <a:blip r:embed="rId2" cstate="print"/>
            <a:stretch>
              <a:fillRect/>
            </a:stretch>
          </p:blipFill>
          <p:spPr>
            <a:xfrm>
              <a:off x="1262422" y="2986778"/>
              <a:ext cx="151066" cy="148997"/>
            </a:xfrm>
            <a:prstGeom prst="rect">
              <a:avLst/>
            </a:prstGeom>
            <a:effectLst/>
          </p:spPr>
        </p:pic>
        <p:sp>
          <p:nvSpPr>
            <p:cNvPr id="18" name="内容占位符 2"/>
            <p:cNvSpPr txBox="1">
              <a:spLocks/>
            </p:cNvSpPr>
            <p:nvPr/>
          </p:nvSpPr>
          <p:spPr>
            <a:xfrm>
              <a:off x="1394985" y="2882002"/>
              <a:ext cx="367708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sz="1800" dirty="0"/>
                <a:t>2</a:t>
              </a:r>
              <a:r>
                <a:rPr lang="zh-CN" altLang="en-US" sz="1800" dirty="0"/>
                <a:t>个站台的车站</a:t>
              </a:r>
              <a:endParaRPr lang="en-US" altLang="zh-CN" sz="1800" dirty="0"/>
            </a:p>
            <a:p>
              <a:pPr marL="0" lvl="1" indent="0">
                <a:lnSpc>
                  <a:spcPct val="90000"/>
                </a:lnSpc>
              </a:pPr>
              <a:r>
                <a:rPr lang="en-US" altLang="zh-CN" sz="1800" dirty="0"/>
                <a:t>2</a:t>
              </a:r>
              <a:r>
                <a:rPr lang="zh-CN" altLang="en-US" sz="1800" dirty="0"/>
                <a:t>个资源的信号量</a:t>
              </a:r>
            </a:p>
          </p:txBody>
        </p:sp>
        <p:pic>
          <p:nvPicPr>
            <p:cNvPr id="47" name="图片 46" descr="小点1.png"/>
            <p:cNvPicPr>
              <a:picLocks noChangeAspect="1"/>
            </p:cNvPicPr>
            <p:nvPr/>
          </p:nvPicPr>
          <p:blipFill>
            <a:blip r:embed="rId2" cstate="print"/>
            <a:stretch>
              <a:fillRect/>
            </a:stretch>
          </p:blipFill>
          <p:spPr>
            <a:xfrm>
              <a:off x="1259632" y="3219822"/>
              <a:ext cx="151066" cy="148997"/>
            </a:xfrm>
            <a:prstGeom prst="rect">
              <a:avLst/>
            </a:prstGeom>
            <a:effectLst/>
          </p:spPr>
        </p:pic>
      </p:grpSp>
      <p:pic>
        <p:nvPicPr>
          <p:cNvPr id="48" name="Picture 2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28546" y="4747701"/>
            <a:ext cx="473075" cy="9097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1" name="组合 10"/>
          <p:cNvGrpSpPr/>
          <p:nvPr/>
        </p:nvGrpSpPr>
        <p:grpSpPr>
          <a:xfrm>
            <a:off x="1545950" y="2511362"/>
            <a:ext cx="2259665" cy="333151"/>
            <a:chOff x="4752399" y="2696770"/>
            <a:chExt cx="2259665" cy="333151"/>
          </a:xfrm>
        </p:grpSpPr>
        <p:sp>
          <p:nvSpPr>
            <p:cNvPr id="51" name="内容占位符 2"/>
            <p:cNvSpPr txBox="1">
              <a:spLocks/>
            </p:cNvSpPr>
            <p:nvPr/>
          </p:nvSpPr>
          <p:spPr>
            <a:xfrm>
              <a:off x="4846146" y="2696770"/>
              <a:ext cx="2165918" cy="3331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en-US" altLang="zh-CN" sz="1600" dirty="0" err="1"/>
                <a:t>sem</a:t>
              </a:r>
              <a:r>
                <a:rPr lang="zh-CN" altLang="en-US" sz="1600" dirty="0"/>
                <a:t>减</a:t>
              </a:r>
              <a:r>
                <a:rPr lang="en-US" altLang="zh-CN" sz="1600" dirty="0"/>
                <a:t>1</a:t>
              </a:r>
            </a:p>
          </p:txBody>
        </p:sp>
        <p:pic>
          <p:nvPicPr>
            <p:cNvPr id="52" name="图片 51" descr="小点1.png"/>
            <p:cNvPicPr>
              <a:picLocks noChangeAspect="1"/>
            </p:cNvPicPr>
            <p:nvPr/>
          </p:nvPicPr>
          <p:blipFill>
            <a:blip r:embed="rId2" cstate="print"/>
            <a:stretch>
              <a:fillRect/>
            </a:stretch>
          </p:blipFill>
          <p:spPr>
            <a:xfrm>
              <a:off x="4752399" y="2805867"/>
              <a:ext cx="151066" cy="148997"/>
            </a:xfrm>
            <a:prstGeom prst="rect">
              <a:avLst/>
            </a:prstGeom>
            <a:effectLst/>
          </p:spPr>
        </p:pic>
      </p:grpSp>
      <p:grpSp>
        <p:nvGrpSpPr>
          <p:cNvPr id="10" name="组合 9"/>
          <p:cNvGrpSpPr/>
          <p:nvPr/>
        </p:nvGrpSpPr>
        <p:grpSpPr>
          <a:xfrm>
            <a:off x="1545949" y="2746206"/>
            <a:ext cx="3875486" cy="333151"/>
            <a:chOff x="4752399" y="2992059"/>
            <a:chExt cx="3875486" cy="333151"/>
          </a:xfrm>
        </p:grpSpPr>
        <p:sp>
          <p:nvSpPr>
            <p:cNvPr id="50" name="内容占位符 2"/>
            <p:cNvSpPr txBox="1">
              <a:spLocks/>
            </p:cNvSpPr>
            <p:nvPr/>
          </p:nvSpPr>
          <p:spPr>
            <a:xfrm>
              <a:off x="4843951" y="2992059"/>
              <a:ext cx="3783934" cy="3331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zh-CN" altLang="en-US" sz="1600" dirty="0"/>
                <a:t>如</a:t>
              </a:r>
              <a:r>
                <a:rPr lang="en-US" altLang="zh-CN" sz="1600" dirty="0" err="1"/>
                <a:t>sem</a:t>
              </a:r>
              <a:r>
                <a:rPr lang="en-US" altLang="zh-CN" sz="1600" dirty="0"/>
                <a:t>&lt;0, </a:t>
              </a:r>
              <a:r>
                <a:rPr lang="zh-CN" altLang="en-US" sz="1600" dirty="0"/>
                <a:t>进入等待</a:t>
              </a:r>
              <a:r>
                <a:rPr lang="en-US" altLang="zh-CN" sz="1600" dirty="0"/>
                <a:t>, </a:t>
              </a:r>
              <a:r>
                <a:rPr lang="zh-CN" altLang="en-US" sz="1600" dirty="0"/>
                <a:t>否则继续</a:t>
              </a:r>
            </a:p>
          </p:txBody>
        </p:sp>
        <p:pic>
          <p:nvPicPr>
            <p:cNvPr id="53" name="图片 52" descr="小点1.png"/>
            <p:cNvPicPr>
              <a:picLocks noChangeAspect="1"/>
            </p:cNvPicPr>
            <p:nvPr/>
          </p:nvPicPr>
          <p:blipFill>
            <a:blip r:embed="rId2" cstate="print"/>
            <a:stretch>
              <a:fillRect/>
            </a:stretch>
          </p:blipFill>
          <p:spPr>
            <a:xfrm>
              <a:off x="4752399" y="3097502"/>
              <a:ext cx="151066" cy="148997"/>
            </a:xfrm>
            <a:prstGeom prst="rect">
              <a:avLst/>
            </a:prstGeom>
            <a:effectLst/>
          </p:spPr>
        </p:pic>
      </p:grpSp>
      <p:grpSp>
        <p:nvGrpSpPr>
          <p:cNvPr id="22" name="组合 21"/>
          <p:cNvGrpSpPr/>
          <p:nvPr/>
        </p:nvGrpSpPr>
        <p:grpSpPr>
          <a:xfrm>
            <a:off x="1545950" y="3224986"/>
            <a:ext cx="4287105" cy="379757"/>
            <a:chOff x="4177634" y="2765125"/>
            <a:chExt cx="4287105" cy="379757"/>
          </a:xfrm>
        </p:grpSpPr>
        <p:sp>
          <p:nvSpPr>
            <p:cNvPr id="54" name="内容占位符 2"/>
            <p:cNvSpPr txBox="1">
              <a:spLocks/>
            </p:cNvSpPr>
            <p:nvPr/>
          </p:nvSpPr>
          <p:spPr>
            <a:xfrm>
              <a:off x="4291061" y="2765125"/>
              <a:ext cx="4173678" cy="37975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err="1"/>
                <a:t>sem</a:t>
              </a:r>
              <a:r>
                <a:rPr lang="zh-CN" altLang="en-US" sz="1600" dirty="0"/>
                <a:t>加</a:t>
              </a:r>
              <a:r>
                <a:rPr lang="en-US" altLang="zh-CN" sz="1600" dirty="0"/>
                <a:t>1</a:t>
              </a:r>
              <a:endParaRPr lang="zh-CN" altLang="en-US" sz="1400" dirty="0"/>
            </a:p>
          </p:txBody>
        </p:sp>
        <p:pic>
          <p:nvPicPr>
            <p:cNvPr id="56" name="图片 55" descr="小点1.png"/>
            <p:cNvPicPr>
              <a:picLocks noChangeAspect="1"/>
            </p:cNvPicPr>
            <p:nvPr/>
          </p:nvPicPr>
          <p:blipFill>
            <a:blip r:embed="rId2" cstate="print"/>
            <a:stretch>
              <a:fillRect/>
            </a:stretch>
          </p:blipFill>
          <p:spPr>
            <a:xfrm>
              <a:off x="4177634" y="2884899"/>
              <a:ext cx="151066" cy="148997"/>
            </a:xfrm>
            <a:prstGeom prst="rect">
              <a:avLst/>
            </a:prstGeom>
            <a:effectLst/>
          </p:spPr>
        </p:pic>
      </p:grpSp>
      <p:grpSp>
        <p:nvGrpSpPr>
          <p:cNvPr id="21" name="组合 20"/>
          <p:cNvGrpSpPr/>
          <p:nvPr/>
        </p:nvGrpSpPr>
        <p:grpSpPr>
          <a:xfrm>
            <a:off x="1542674" y="3481292"/>
            <a:ext cx="3632449" cy="379757"/>
            <a:chOff x="4179911" y="3111380"/>
            <a:chExt cx="3632449" cy="379757"/>
          </a:xfrm>
        </p:grpSpPr>
        <p:sp>
          <p:nvSpPr>
            <p:cNvPr id="55" name="内容占位符 2"/>
            <p:cNvSpPr txBox="1">
              <a:spLocks/>
            </p:cNvSpPr>
            <p:nvPr/>
          </p:nvSpPr>
          <p:spPr>
            <a:xfrm>
              <a:off x="4291061" y="3111380"/>
              <a:ext cx="3521299" cy="379757"/>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zh-CN" altLang="en-US" sz="1600" dirty="0"/>
                <a:t>如</a:t>
              </a:r>
              <a:r>
                <a:rPr lang="en-US" altLang="zh-CN" sz="1600" dirty="0"/>
                <a:t>sem≤0,</a:t>
              </a:r>
              <a:r>
                <a:rPr lang="zh-CN" altLang="en-US" sz="1600" dirty="0"/>
                <a:t>唤醒一个等待进程</a:t>
              </a:r>
              <a:endParaRPr lang="zh-CN" altLang="en-US" sz="1400" dirty="0"/>
            </a:p>
          </p:txBody>
        </p:sp>
        <p:pic>
          <p:nvPicPr>
            <p:cNvPr id="57" name="图片 56" descr="小点1.png"/>
            <p:cNvPicPr>
              <a:picLocks noChangeAspect="1"/>
            </p:cNvPicPr>
            <p:nvPr/>
          </p:nvPicPr>
          <p:blipFill>
            <a:blip r:embed="rId2" cstate="print"/>
            <a:stretch>
              <a:fillRect/>
            </a:stretch>
          </p:blipFill>
          <p:spPr>
            <a:xfrm>
              <a:off x="4179911" y="3212275"/>
              <a:ext cx="151066" cy="148997"/>
            </a:xfrm>
            <a:prstGeom prst="rect">
              <a:avLst/>
            </a:prstGeom>
            <a:effectLst/>
          </p:spPr>
        </p:pic>
      </p:grpSp>
      <p:pic>
        <p:nvPicPr>
          <p:cNvPr id="58" name="Picture 20"/>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24846" y="4747703"/>
            <a:ext cx="473074" cy="909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9" name="Picture 20"/>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127636" y="4747700"/>
            <a:ext cx="473074" cy="9097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9" name="内容占位符 2"/>
          <p:cNvSpPr txBox="1">
            <a:spLocks/>
          </p:cNvSpPr>
          <p:nvPr/>
        </p:nvSpPr>
        <p:spPr>
          <a:xfrm>
            <a:off x="1829578" y="2277759"/>
            <a:ext cx="3120240" cy="333151"/>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1" indent="-269875"/>
            <a:r>
              <a:rPr lang="en-US" altLang="zh-CN" sz="1600" dirty="0"/>
              <a:t>(</a:t>
            </a:r>
            <a:r>
              <a:rPr lang="en-US" altLang="zh-CN" sz="1600" dirty="0" err="1"/>
              <a:t>Prolaag</a:t>
            </a:r>
            <a:r>
              <a:rPr lang="en-US" altLang="zh-CN" sz="1600" dirty="0"/>
              <a:t> </a:t>
            </a:r>
            <a:r>
              <a:rPr lang="zh-CN" altLang="en-US" sz="1600" dirty="0"/>
              <a:t>（荷兰语尝试减少）</a:t>
            </a:r>
            <a:r>
              <a:rPr lang="en-US" altLang="zh-CN" sz="1600" dirty="0"/>
              <a:t>)</a:t>
            </a:r>
            <a:endParaRPr lang="zh-CN" altLang="en-US" sz="1600" dirty="0"/>
          </a:p>
        </p:txBody>
      </p:sp>
      <p:sp>
        <p:nvSpPr>
          <p:cNvPr id="60" name="内容占位符 2"/>
          <p:cNvSpPr txBox="1">
            <a:spLocks/>
          </p:cNvSpPr>
          <p:nvPr/>
        </p:nvSpPr>
        <p:spPr>
          <a:xfrm>
            <a:off x="1832785" y="3006782"/>
            <a:ext cx="3047329" cy="34743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r>
              <a:rPr lang="en-US" altLang="zh-CN" sz="1600" dirty="0"/>
              <a:t>(</a:t>
            </a:r>
            <a:r>
              <a:rPr lang="en-US" altLang="zh-CN" sz="1600" dirty="0" err="1"/>
              <a:t>Verhoog</a:t>
            </a:r>
            <a:r>
              <a:rPr lang="en-US" altLang="zh-CN" sz="1600" dirty="0"/>
              <a:t> </a:t>
            </a:r>
            <a:r>
              <a:rPr lang="zh-CN" altLang="en-US" sz="1600" dirty="0"/>
              <a:t>（荷兰语增加）</a:t>
            </a:r>
            <a:r>
              <a:rPr lang="en-US" altLang="zh-CN" sz="1600" dirty="0"/>
              <a:t>)</a:t>
            </a:r>
            <a:endParaRPr lang="zh-CN" altLang="en-US" sz="1400" dirty="0"/>
          </a:p>
        </p:txBody>
      </p:sp>
      <p:sp>
        <p:nvSpPr>
          <p:cNvPr id="5" name="文本框 4">
            <a:extLst>
              <a:ext uri="{FF2B5EF4-FFF2-40B4-BE49-F238E27FC236}">
                <a16:creationId xmlns:a16="http://schemas.microsoft.com/office/drawing/2014/main" id="{587A8741-F816-A9C7-93CF-927353D0204A}"/>
              </a:ext>
            </a:extLst>
          </p:cNvPr>
          <p:cNvSpPr txBox="1"/>
          <p:nvPr/>
        </p:nvSpPr>
        <p:spPr>
          <a:xfrm>
            <a:off x="5421435" y="2610910"/>
            <a:ext cx="3327029" cy="2031325"/>
          </a:xfrm>
          <a:prstGeom prst="rect">
            <a:avLst/>
          </a:prstGeom>
          <a:noFill/>
        </p:spPr>
        <p:txBody>
          <a:bodyPr wrap="square" rtlCol="0">
            <a:spAutoFit/>
          </a:bodyPr>
          <a:lstStyle/>
          <a:p>
            <a:r>
              <a:rPr lang="zh-CN" altLang="en-US" dirty="0"/>
              <a:t>与</a:t>
            </a:r>
            <a:r>
              <a:rPr lang="en-US" altLang="zh-CN" dirty="0" err="1"/>
              <a:t>TSL</a:t>
            </a:r>
            <a:r>
              <a:rPr lang="zh-CN" altLang="en-US" dirty="0"/>
              <a:t>指令的设计思路类似，信号量把状态检测、改变进程状态封装到了一个不可打断的操作中。</a:t>
            </a:r>
            <a:endParaRPr lang="en-US" altLang="zh-CN" dirty="0"/>
          </a:p>
          <a:p>
            <a:r>
              <a:rPr lang="zh-CN" altLang="en-US" dirty="0"/>
              <a:t>由操作系统负责通过关中断等高权限操作以禁用调度</a:t>
            </a:r>
            <a:endParaRPr lang="en-US" altLang="zh-CN" dirty="0"/>
          </a:p>
          <a:p>
            <a:r>
              <a:rPr lang="zh-CN" altLang="en-US" dirty="0"/>
              <a:t>程序员通过系统调用请求操作</a:t>
            </a:r>
          </a:p>
        </p:txBody>
      </p:sp>
    </p:spTree>
    <p:extLst>
      <p:ext uri="{BB962C8B-B14F-4D97-AF65-F5344CB8AC3E}">
        <p14:creationId xmlns:p14="http://schemas.microsoft.com/office/powerpoint/2010/main" val="28327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par>
                                <p:cTn id="18" presetID="2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wipe(left)">
                                      <p:cBhvr>
                                        <p:cTn id="28" dur="500"/>
                                        <p:tgtEl>
                                          <p:spTgt spid="5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ipe(left)">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left)">
                                      <p:cBhvr>
                                        <p:cTn id="44" dur="500"/>
                                        <p:tgtEl>
                                          <p:spTgt spid="6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0"/>
                                        </p:tgtEl>
                                      </p:cBhvr>
                                    </p:animEffect>
                                    <p:set>
                                      <p:cBhvr>
                                        <p:cTn id="52" dur="1" fill="hold">
                                          <p:stCondLst>
                                            <p:cond delay="499"/>
                                          </p:stCondLst>
                                        </p:cTn>
                                        <p:tgtEl>
                                          <p:spTgt spid="10"/>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59"/>
                                        </p:tgtEl>
                                      </p:cBhvr>
                                    </p:animEffect>
                                    <p:set>
                                      <p:cBhvr>
                                        <p:cTn id="55" dur="1" fill="hold">
                                          <p:stCondLst>
                                            <p:cond delay="499"/>
                                          </p:stCondLst>
                                        </p:cTn>
                                        <p:tgtEl>
                                          <p:spTgt spid="59"/>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22"/>
                                        </p:tgtEl>
                                      </p:cBhvr>
                                    </p:animEffect>
                                    <p:set>
                                      <p:cBhvr>
                                        <p:cTn id="58" dur="1" fill="hold">
                                          <p:stCondLst>
                                            <p:cond delay="499"/>
                                          </p:stCondLst>
                                        </p:cTn>
                                        <p:tgtEl>
                                          <p:spTgt spid="2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21"/>
                                        </p:tgtEl>
                                      </p:cBhvr>
                                    </p:animEffect>
                                    <p:set>
                                      <p:cBhvr>
                                        <p:cTn id="61" dur="1" fill="hold">
                                          <p:stCondLst>
                                            <p:cond delay="499"/>
                                          </p:stCondLst>
                                        </p:cTn>
                                        <p:tgtEl>
                                          <p:spTgt spid="21"/>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60"/>
                                        </p:tgtEl>
                                      </p:cBhvr>
                                    </p:animEffect>
                                    <p:set>
                                      <p:cBhvr>
                                        <p:cTn id="64" dur="1" fill="hold">
                                          <p:stCondLst>
                                            <p:cond delay="499"/>
                                          </p:stCondLst>
                                        </p:cTn>
                                        <p:tgtEl>
                                          <p:spTgt spid="60"/>
                                        </p:tgtEl>
                                        <p:attrNameLst>
                                          <p:attrName>style.visibility</p:attrName>
                                        </p:attrNameLst>
                                      </p:cBhvr>
                                      <p:to>
                                        <p:strVal val="hidden"/>
                                      </p:to>
                                    </p:set>
                                  </p:childTnLst>
                                </p:cTn>
                              </p:par>
                              <p:par>
                                <p:cTn id="65" presetID="42" presetClass="path" presetSubtype="0" accel="50000" decel="50000" fill="hold" nodeType="withEffect">
                                  <p:stCondLst>
                                    <p:cond delay="0"/>
                                  </p:stCondLst>
                                  <p:childTnLst>
                                    <p:animMotion origin="layout" path="M 0 3.20988E-6 L 0 -0.08118 " pathEditMode="relative" rAng="0" ptsTypes="AA">
                                      <p:cBhvr>
                                        <p:cTn id="66" dur="1000" fill="hold"/>
                                        <p:tgtEl>
                                          <p:spTgt spid="19"/>
                                        </p:tgtEl>
                                        <p:attrNameLst>
                                          <p:attrName>ppt_x</p:attrName>
                                          <p:attrName>ppt_y</p:attrName>
                                        </p:attrNameLst>
                                      </p:cBhvr>
                                      <p:rCtr x="0" y="-4074"/>
                                    </p:animMotion>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wipe(left)">
                                      <p:cBhvr>
                                        <p:cTn id="70" dur="5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0" presetClass="entr" presetSubtype="0" fill="hold" nodeType="with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childTnLst>
                          </p:cTn>
                        </p:par>
                      </p:childTnLst>
                    </p:cTn>
                  </p:par>
                  <p:par>
                    <p:cTn id="78" fill="hold">
                      <p:stCondLst>
                        <p:cond delay="indefinite"/>
                      </p:stCondLst>
                      <p:childTnLst>
                        <p:par>
                          <p:cTn id="79" fill="hold">
                            <p:stCondLst>
                              <p:cond delay="0"/>
                            </p:stCondLst>
                            <p:childTnLst>
                              <p:par>
                                <p:cTn id="80" presetID="0" presetClass="path" presetSubtype="0" decel="50000" fill="hold" nodeType="clickEffect">
                                  <p:stCondLst>
                                    <p:cond delay="0"/>
                                  </p:stCondLst>
                                  <p:childTnLst>
                                    <p:animMotion origin="layout" path="M 0.16823 0.21574 C 0.24774 0.22013 0.32743 0.22476 0.37239 0.21574 C 0.41736 0.20671 0.40295 0.17013 0.43819 0.16111 C 0.47326 0.15208 0.52829 0.15648 0.58333 0.16111 " pathEditMode="fixed" rAng="0" ptsTypes="AAAA">
                                      <p:cBhvr>
                                        <p:cTn id="81" dur="1500" fill="hold"/>
                                        <p:tgtEl>
                                          <p:spTgt spid="28"/>
                                        </p:tgtEl>
                                        <p:attrNameLst>
                                          <p:attrName>ppt_x,ppt_y</p:attrName>
                                        </p:attrNameLst>
                                      </p:cBhvr>
                                      <p:rCtr x="20747" y="-2755"/>
                                    </p:animMotion>
                                  </p:childTnLst>
                                </p:cTn>
                              </p:par>
                            </p:childTnLst>
                          </p:cTn>
                        </p:par>
                      </p:childTnLst>
                    </p:cTn>
                  </p:par>
                  <p:par>
                    <p:cTn id="82" fill="hold">
                      <p:stCondLst>
                        <p:cond delay="indefinite"/>
                      </p:stCondLst>
                      <p:childTnLst>
                        <p:par>
                          <p:cTn id="83" fill="hold">
                            <p:stCondLst>
                              <p:cond delay="0"/>
                            </p:stCondLst>
                            <p:childTnLst>
                              <p:par>
                                <p:cTn id="84" presetID="0" presetClass="path" presetSubtype="0" decel="50000" fill="hold" nodeType="clickEffect">
                                  <p:stCondLst>
                                    <p:cond delay="0"/>
                                  </p:stCondLst>
                                  <p:childTnLst>
                                    <p:animMotion origin="layout" path="M 0.16666 0.33982 C 0.23316 0.34098 0.29965 0.34213 0.34461 0.34352 C 0.38958 0.34445 0.41336 0.33658 0.43645 0.34723 C 0.45954 0.35741 0.45954 0.39445 0.48298 0.40556 C 0.50642 0.41667 0.55746 0.41158 0.57708 0.4132 " pathEditMode="fixed" rAng="0" ptsTypes="AAAAA">
                                      <p:cBhvr>
                                        <p:cTn id="85" dur="1500" fill="hold"/>
                                        <p:tgtEl>
                                          <p:spTgt spid="27"/>
                                        </p:tgtEl>
                                        <p:attrNameLst>
                                          <p:attrName>ppt_x,ppt_y</p:attrName>
                                        </p:attrNameLst>
                                      </p:cBhvr>
                                      <p:rCtr x="20521" y="3657"/>
                                    </p:animMotion>
                                  </p:childTnLst>
                                </p:cTn>
                              </p:par>
                            </p:childTnLst>
                          </p:cTn>
                        </p:par>
                        <p:par>
                          <p:cTn id="86" fill="hold">
                            <p:stCondLst>
                              <p:cond delay="1500"/>
                            </p:stCondLst>
                            <p:childTnLst>
                              <p:par>
                                <p:cTn id="87" presetID="10" presetClass="entr" presetSubtype="0"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500"/>
                                        <p:tgtEl>
                                          <p:spTgt spid="58"/>
                                        </p:tgtEl>
                                      </p:cBhvr>
                                    </p:animEffect>
                                  </p:childTnLst>
                                </p:cTn>
                              </p:par>
                            </p:childTnLst>
                          </p:cTn>
                        </p:par>
                        <p:par>
                          <p:cTn id="90" fill="hold">
                            <p:stCondLst>
                              <p:cond delay="2000"/>
                            </p:stCondLst>
                            <p:childTnLst>
                              <p:par>
                                <p:cTn id="91" presetID="10" presetClass="entr" presetSubtype="0" fill="hold" nodeType="afterEffect">
                                  <p:stCondLst>
                                    <p:cond delay="500"/>
                                  </p:stCondLst>
                                  <p:childTnLst>
                                    <p:set>
                                      <p:cBhvr>
                                        <p:cTn id="92" dur="1" fill="hold">
                                          <p:stCondLst>
                                            <p:cond delay="0"/>
                                          </p:stCondLst>
                                        </p:cTn>
                                        <p:tgtEl>
                                          <p:spTgt spid="49"/>
                                        </p:tgtEl>
                                        <p:attrNameLst>
                                          <p:attrName>style.visibility</p:attrName>
                                        </p:attrNameLst>
                                      </p:cBhvr>
                                      <p:to>
                                        <p:strVal val="visible"/>
                                      </p:to>
                                    </p:set>
                                    <p:animEffect transition="in" filter="fade">
                                      <p:cBhvr>
                                        <p:cTn id="93" dur="500"/>
                                        <p:tgtEl>
                                          <p:spTgt spid="49"/>
                                        </p:tgtEl>
                                      </p:cBhvr>
                                    </p:animEffect>
                                  </p:childTnLst>
                                </p:cTn>
                              </p:par>
                              <p:par>
                                <p:cTn id="94" presetID="10" presetClass="exit" presetSubtype="0" fill="hold" nodeType="withEffect">
                                  <p:stCondLst>
                                    <p:cond delay="500"/>
                                  </p:stCondLst>
                                  <p:childTnLst>
                                    <p:animEffect transition="out" filter="fade">
                                      <p:cBhvr>
                                        <p:cTn id="95" dur="500"/>
                                        <p:tgtEl>
                                          <p:spTgt spid="58"/>
                                        </p:tgtEl>
                                      </p:cBhvr>
                                    </p:animEffect>
                                    <p:set>
                                      <p:cBhvr>
                                        <p:cTn id="96" dur="1" fill="hold">
                                          <p:stCondLst>
                                            <p:cond delay="499"/>
                                          </p:stCondLst>
                                        </p:cTn>
                                        <p:tgtEl>
                                          <p:spTgt spid="5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0" presetClass="path" presetSubtype="0" accel="50000" decel="50000" fill="hold" nodeType="clickEffect">
                                  <p:stCondLst>
                                    <p:cond delay="0"/>
                                  </p:stCondLst>
                                  <p:childTnLst>
                                    <p:animMotion origin="layout" path="M 0.17152 0.11481 C 0.17152 0.11504 0.24826 0.11574 0.325 0.11666 " pathEditMode="fixed" rAng="0" ptsTypes="AA">
                                      <p:cBhvr>
                                        <p:cTn id="100" dur="1500" fill="hold"/>
                                        <p:tgtEl>
                                          <p:spTgt spid="35"/>
                                        </p:tgtEl>
                                        <p:attrNameLst>
                                          <p:attrName>ppt_x,ppt_y</p:attrName>
                                        </p:attrNameLst>
                                      </p:cBhvr>
                                      <p:rCtr x="7674" y="93"/>
                                    </p:animMotion>
                                  </p:childTnLst>
                                </p:cTn>
                              </p:par>
                            </p:childTnLst>
                          </p:cTn>
                        </p:par>
                      </p:childTnLst>
                    </p:cTn>
                  </p:par>
                  <p:par>
                    <p:cTn id="101" fill="hold">
                      <p:stCondLst>
                        <p:cond delay="indefinite"/>
                      </p:stCondLst>
                      <p:childTnLst>
                        <p:par>
                          <p:cTn id="102" fill="hold">
                            <p:stCondLst>
                              <p:cond delay="0"/>
                            </p:stCondLst>
                            <p:childTnLst>
                              <p:par>
                                <p:cTn id="103" presetID="0" presetClass="path" presetSubtype="0" accel="50000" decel="50000" fill="hold" nodeType="clickEffect">
                                  <p:stCondLst>
                                    <p:cond delay="0"/>
                                  </p:stCondLst>
                                  <p:childTnLst>
                                    <p:animMotion origin="layout" path="M 0.57916 0.16064 C 0.64218 0.15601 0.70538 0.15138 0.74687 0.1618 C 0.78836 0.17268 0.76284 0.2125 0.82795 0.2243 C 0.89305 0.23634 1.01545 0.23449 1.13802 0.2331 " pathEditMode="relative" rAng="0" ptsTypes="AAAA">
                                      <p:cBhvr>
                                        <p:cTn id="104" dur="2000" fill="hold"/>
                                        <p:tgtEl>
                                          <p:spTgt spid="28"/>
                                        </p:tgtEl>
                                        <p:attrNameLst>
                                          <p:attrName>ppt_x,ppt_y</p:attrName>
                                        </p:attrNameLst>
                                      </p:cBhvr>
                                      <p:rCtr x="27934" y="3403"/>
                                    </p:animMotion>
                                  </p:childTnLst>
                                </p:cTn>
                              </p:par>
                            </p:childTnLst>
                          </p:cTn>
                        </p:par>
                        <p:par>
                          <p:cTn id="105" fill="hold">
                            <p:stCondLst>
                              <p:cond delay="2000"/>
                            </p:stCondLst>
                            <p:childTnLst>
                              <p:par>
                                <p:cTn id="106" presetID="10" presetClass="exit" presetSubtype="0" fill="hold" nodeType="afterEffect">
                                  <p:stCondLst>
                                    <p:cond delay="0"/>
                                  </p:stCondLst>
                                  <p:childTnLst>
                                    <p:animEffect transition="out" filter="fade">
                                      <p:cBhvr>
                                        <p:cTn id="107" dur="500"/>
                                        <p:tgtEl>
                                          <p:spTgt spid="49"/>
                                        </p:tgtEl>
                                      </p:cBhvr>
                                    </p:animEffect>
                                    <p:set>
                                      <p:cBhvr>
                                        <p:cTn id="108" dur="1" fill="hold">
                                          <p:stCondLst>
                                            <p:cond delay="499"/>
                                          </p:stCondLst>
                                        </p:cTn>
                                        <p:tgtEl>
                                          <p:spTgt spid="49"/>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0" presetClass="path" presetSubtype="0" accel="50000" decel="50000" fill="hold" nodeType="clickEffect">
                                  <p:stCondLst>
                                    <p:cond delay="0"/>
                                  </p:stCondLst>
                                  <p:childTnLst>
                                    <p:animMotion origin="layout" path="M 0.32083 0.13009 C 0.34149 0.13194 0.36232 0.13426 0.38073 0.1243 C 0.39913 0.11435 0.39826 0.08032 0.43194 0.07083 C 0.46562 0.06157 0.55781 0.06828 0.58298 0.06782 " pathEditMode="relative" rAng="0" ptsTypes="AAAA">
                                      <p:cBhvr>
                                        <p:cTn id="112" dur="2000" fill="hold"/>
                                        <p:tgtEl>
                                          <p:spTgt spid="35"/>
                                        </p:tgtEl>
                                        <p:attrNameLst>
                                          <p:attrName>ppt_x,ppt_y</p:attrName>
                                        </p:attrNameLst>
                                      </p:cBhvr>
                                      <p:rCtr x="13108" y="-3148"/>
                                    </p:animMotion>
                                  </p:childTnLst>
                                </p:cTn>
                              </p:par>
                            </p:childTnLst>
                          </p:cTn>
                        </p:par>
                        <p:par>
                          <p:cTn id="113" fill="hold">
                            <p:stCondLst>
                              <p:cond delay="2000"/>
                            </p:stCondLst>
                            <p:childTnLst>
                              <p:par>
                                <p:cTn id="114" presetID="10" presetClass="entr" presetSubtype="0" fill="hold" nodeType="after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fade">
                                      <p:cBhvr>
                                        <p:cTn id="116" dur="500"/>
                                        <p:tgtEl>
                                          <p:spTgt spid="58"/>
                                        </p:tgtEl>
                                      </p:cBhvr>
                                    </p:animEffect>
                                  </p:childTnLst>
                                </p:cTn>
                              </p:par>
                            </p:childTnLst>
                          </p:cTn>
                        </p:par>
                        <p:par>
                          <p:cTn id="117" fill="hold">
                            <p:stCondLst>
                              <p:cond delay="2500"/>
                            </p:stCondLst>
                            <p:childTnLst>
                              <p:par>
                                <p:cTn id="118" presetID="10" presetClass="entr" presetSubtype="0" fill="hold" nodeType="afterEffect">
                                  <p:stCondLst>
                                    <p:cond delay="500"/>
                                  </p:stCondLst>
                                  <p:childTnLst>
                                    <p:set>
                                      <p:cBhvr>
                                        <p:cTn id="119" dur="1" fill="hold">
                                          <p:stCondLst>
                                            <p:cond delay="0"/>
                                          </p:stCondLst>
                                        </p:cTn>
                                        <p:tgtEl>
                                          <p:spTgt spid="49"/>
                                        </p:tgtEl>
                                        <p:attrNameLst>
                                          <p:attrName>style.visibility</p:attrName>
                                        </p:attrNameLst>
                                      </p:cBhvr>
                                      <p:to>
                                        <p:strVal val="visible"/>
                                      </p:to>
                                    </p:set>
                                    <p:animEffect transition="in" filter="fade">
                                      <p:cBhvr>
                                        <p:cTn id="120" dur="500"/>
                                        <p:tgtEl>
                                          <p:spTgt spid="49"/>
                                        </p:tgtEl>
                                      </p:cBhvr>
                                    </p:animEffect>
                                  </p:childTnLst>
                                </p:cTn>
                              </p:par>
                            </p:childTnLst>
                          </p:cTn>
                        </p:par>
                      </p:childTnLst>
                    </p:cTn>
                  </p:par>
                  <p:par>
                    <p:cTn id="121" fill="hold">
                      <p:stCondLst>
                        <p:cond delay="indefinite"/>
                      </p:stCondLst>
                      <p:childTnLst>
                        <p:par>
                          <p:cTn id="122" fill="hold">
                            <p:stCondLst>
                              <p:cond delay="0"/>
                            </p:stCondLst>
                            <p:childTnLst>
                              <p:par>
                                <p:cTn id="123" presetID="0" presetClass="path" presetSubtype="0" decel="50000" fill="hold" nodeType="clickEffect">
                                  <p:stCondLst>
                                    <p:cond delay="0"/>
                                  </p:stCondLst>
                                  <p:childTnLst>
                                    <p:animMotion origin="layout" path="M 0.16562 0.01643 C 0.16562 0.01666 0.24236 0.01759 0.31909 0.01828 " pathEditMode="fixed" rAng="0" ptsTypes="AA">
                                      <p:cBhvr>
                                        <p:cTn id="124" dur="1000" fill="hold"/>
                                        <p:tgtEl>
                                          <p:spTgt spid="46"/>
                                        </p:tgtEl>
                                        <p:attrNameLst>
                                          <p:attrName>ppt_x,ppt_y</p:attrName>
                                        </p:attrNameLst>
                                      </p:cBhvr>
                                      <p:rCtr x="7674" y="93"/>
                                    </p:animMotion>
                                  </p:childTnLst>
                                </p:cTn>
                              </p:par>
                            </p:childTnLst>
                          </p:cTn>
                        </p:par>
                      </p:childTnLst>
                    </p:cTn>
                  </p:par>
                  <p:par>
                    <p:cTn id="125" fill="hold">
                      <p:stCondLst>
                        <p:cond delay="indefinite"/>
                      </p:stCondLst>
                      <p:childTnLst>
                        <p:par>
                          <p:cTn id="126" fill="hold">
                            <p:stCondLst>
                              <p:cond delay="0"/>
                            </p:stCondLst>
                            <p:childTnLst>
                              <p:par>
                                <p:cTn id="127" presetID="16" presetClass="entr" presetSubtype="21" fill="hold" grpId="0" nodeType="clickEffect">
                                  <p:stCondLst>
                                    <p:cond delay="0"/>
                                  </p:stCondLst>
                                  <p:childTnLst>
                                    <p:set>
                                      <p:cBhvr>
                                        <p:cTn id="128" dur="1" fill="hold">
                                          <p:stCondLst>
                                            <p:cond delay="0"/>
                                          </p:stCondLst>
                                        </p:cTn>
                                        <p:tgtEl>
                                          <p:spTgt spid="5"/>
                                        </p:tgtEl>
                                        <p:attrNameLst>
                                          <p:attrName>style.visibility</p:attrName>
                                        </p:attrNameLst>
                                      </p:cBhvr>
                                      <p:to>
                                        <p:strVal val="visible"/>
                                      </p:to>
                                    </p:set>
                                    <p:animEffect transition="in" filter="barn(inVertical)">
                                      <p:cBhvr>
                                        <p:cTn id="1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59" grpId="1"/>
      <p:bldP spid="60" grpId="0"/>
      <p:bldP spid="60" grpId="1"/>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cs typeface="+mj-cs"/>
              </a:rPr>
              <a:t>信号量的特性</a:t>
            </a:r>
          </a:p>
        </p:txBody>
      </p:sp>
      <p:grpSp>
        <p:nvGrpSpPr>
          <p:cNvPr id="3" name="组合 2"/>
          <p:cNvGrpSpPr/>
          <p:nvPr/>
        </p:nvGrpSpPr>
        <p:grpSpPr>
          <a:xfrm>
            <a:off x="844894" y="2811458"/>
            <a:ext cx="3727107" cy="428628"/>
            <a:chOff x="844893" y="1954208"/>
            <a:chExt cx="3727107" cy="428628"/>
          </a:xfrm>
        </p:grpSpPr>
        <p:sp>
          <p:nvSpPr>
            <p:cNvPr id="15" name="内容占位符 2"/>
            <p:cNvSpPr txBox="1">
              <a:spLocks/>
            </p:cNvSpPr>
            <p:nvPr/>
          </p:nvSpPr>
          <p:spPr>
            <a:xfrm>
              <a:off x="1142976" y="1954208"/>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solidFill>
                    <a:srgbClr val="C00000"/>
                  </a:solidFill>
                </a:rPr>
                <a:t>P() </a:t>
              </a:r>
              <a:r>
                <a:rPr lang="zh-CN" altLang="en-US" dirty="0">
                  <a:solidFill>
                    <a:srgbClr val="C00000"/>
                  </a:solidFill>
                </a:rPr>
                <a:t>可能阻塞</a:t>
              </a:r>
              <a:r>
                <a:rPr lang="zh-CN" altLang="en-US" dirty="0"/>
                <a:t>，</a:t>
              </a:r>
              <a:r>
                <a:rPr lang="en-US" altLang="zh-CN" dirty="0"/>
                <a:t>V()</a:t>
              </a:r>
              <a:r>
                <a:rPr lang="zh-CN" altLang="en-US" dirty="0"/>
                <a:t>不会阻塞</a:t>
              </a:r>
            </a:p>
          </p:txBody>
        </p:sp>
        <p:sp>
          <p:nvSpPr>
            <p:cNvPr id="16" name="TextBox 15"/>
            <p:cNvSpPr txBox="1"/>
            <p:nvPr/>
          </p:nvSpPr>
          <p:spPr>
            <a:xfrm>
              <a:off x="844893" y="19542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44894" y="3138486"/>
            <a:ext cx="5513057" cy="992646"/>
            <a:chOff x="844893" y="2281236"/>
            <a:chExt cx="5513057" cy="992646"/>
          </a:xfrm>
        </p:grpSpPr>
        <p:pic>
          <p:nvPicPr>
            <p:cNvPr id="27" name="图片 26" descr="小点1.png"/>
            <p:cNvPicPr>
              <a:picLocks noChangeAspect="1"/>
            </p:cNvPicPr>
            <p:nvPr/>
          </p:nvPicPr>
          <p:blipFill>
            <a:blip r:embed="rId2" cstate="print"/>
            <a:stretch>
              <a:fillRect/>
            </a:stretch>
          </p:blipFill>
          <p:spPr>
            <a:xfrm>
              <a:off x="1262422" y="2709864"/>
              <a:ext cx="151066" cy="148997"/>
            </a:xfrm>
            <a:prstGeom prst="rect">
              <a:avLst/>
            </a:prstGeom>
            <a:effectLst/>
          </p:spPr>
        </p:pic>
        <p:sp>
          <p:nvSpPr>
            <p:cNvPr id="28" name="内容占位符 2"/>
            <p:cNvSpPr txBox="1">
              <a:spLocks/>
            </p:cNvSpPr>
            <p:nvPr/>
          </p:nvSpPr>
          <p:spPr>
            <a:xfrm>
              <a:off x="1394986" y="2605088"/>
              <a:ext cx="389139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线程不会被无限期阻塞在</a:t>
              </a:r>
              <a:r>
                <a:rPr lang="en-US" altLang="zh-CN" dirty="0"/>
                <a:t>P()</a:t>
              </a:r>
              <a:r>
                <a:rPr lang="zh-CN" altLang="en-US" dirty="0"/>
                <a:t>操作</a:t>
              </a:r>
            </a:p>
          </p:txBody>
        </p:sp>
        <p:pic>
          <p:nvPicPr>
            <p:cNvPr id="31" name="图片 30" descr="小点1.png"/>
            <p:cNvPicPr>
              <a:picLocks noChangeAspect="1"/>
            </p:cNvPicPr>
            <p:nvPr/>
          </p:nvPicPr>
          <p:blipFill>
            <a:blip r:embed="rId2" cstate="print"/>
            <a:stretch>
              <a:fillRect/>
            </a:stretch>
          </p:blipFill>
          <p:spPr>
            <a:xfrm>
              <a:off x="1262422" y="3008768"/>
              <a:ext cx="151066" cy="148997"/>
            </a:xfrm>
            <a:prstGeom prst="rect">
              <a:avLst/>
            </a:prstGeom>
            <a:effectLst/>
          </p:spPr>
        </p:pic>
        <p:sp>
          <p:nvSpPr>
            <p:cNvPr id="32" name="内容占位符 2"/>
            <p:cNvSpPr txBox="1">
              <a:spLocks/>
            </p:cNvSpPr>
            <p:nvPr/>
          </p:nvSpPr>
          <p:spPr>
            <a:xfrm>
              <a:off x="1394986" y="2916692"/>
              <a:ext cx="49629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假定信号量等待按先进先出排队</a:t>
              </a:r>
            </a:p>
          </p:txBody>
        </p:sp>
        <p:sp>
          <p:nvSpPr>
            <p:cNvPr id="13" name="内容占位符 2"/>
            <p:cNvSpPr txBox="1">
              <a:spLocks/>
            </p:cNvSpPr>
            <p:nvPr/>
          </p:nvSpPr>
          <p:spPr>
            <a:xfrm>
              <a:off x="1142976" y="2281236"/>
              <a:ext cx="36433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通常假定信号量是“公平的”</a:t>
              </a:r>
            </a:p>
          </p:txBody>
        </p:sp>
        <p:sp>
          <p:nvSpPr>
            <p:cNvPr id="14" name="TextBox 13"/>
            <p:cNvSpPr txBox="1"/>
            <p:nvPr/>
          </p:nvSpPr>
          <p:spPr>
            <a:xfrm>
              <a:off x="844893" y="228123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18" name="内容占位符 2"/>
          <p:cNvSpPr txBox="1">
            <a:spLocks/>
          </p:cNvSpPr>
          <p:nvPr/>
        </p:nvSpPr>
        <p:spPr>
          <a:xfrm>
            <a:off x="844892" y="4308145"/>
            <a:ext cx="5095259"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另外的问题：自旋锁能否实现先进先出?</a:t>
            </a:r>
          </a:p>
        </p:txBody>
      </p:sp>
      <p:grpSp>
        <p:nvGrpSpPr>
          <p:cNvPr id="2" name="组合 1"/>
          <p:cNvGrpSpPr/>
          <p:nvPr/>
        </p:nvGrpSpPr>
        <p:grpSpPr>
          <a:xfrm>
            <a:off x="844894" y="1857364"/>
            <a:ext cx="5870247" cy="998540"/>
            <a:chOff x="844893" y="1000114"/>
            <a:chExt cx="5870247" cy="998540"/>
          </a:xfrm>
        </p:grpSpPr>
        <p:sp>
          <p:nvSpPr>
            <p:cNvPr id="9" name="内容占位符 2"/>
            <p:cNvSpPr txBox="1">
              <a:spLocks/>
            </p:cNvSpPr>
            <p:nvPr/>
          </p:nvSpPr>
          <p:spPr>
            <a:xfrm>
              <a:off x="1142976" y="1000114"/>
              <a:ext cx="34290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信号量是</a:t>
              </a:r>
              <a:r>
                <a:rPr lang="zh-CN" altLang="en-US" dirty="0">
                  <a:solidFill>
                    <a:srgbClr val="C00000"/>
                  </a:solidFill>
                </a:rPr>
                <a:t>被保护</a:t>
              </a:r>
              <a:r>
                <a:rPr lang="zh-CN" altLang="en-US" dirty="0"/>
                <a:t>的</a:t>
              </a:r>
              <a:r>
                <a:rPr lang="zh-CN" altLang="en-US" dirty="0">
                  <a:solidFill>
                    <a:srgbClr val="C00000"/>
                  </a:solidFill>
                </a:rPr>
                <a:t>整数</a:t>
              </a:r>
              <a:r>
                <a:rPr lang="zh-CN" altLang="en-US" dirty="0"/>
                <a:t>变量</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1447566"/>
              <a:ext cx="151066" cy="148997"/>
            </a:xfrm>
            <a:prstGeom prst="rect">
              <a:avLst/>
            </a:prstGeom>
            <a:effectLst/>
          </p:spPr>
        </p:pic>
        <p:sp>
          <p:nvSpPr>
            <p:cNvPr id="30" name="内容占位符 2"/>
            <p:cNvSpPr txBox="1">
              <a:spLocks/>
            </p:cNvSpPr>
            <p:nvPr/>
          </p:nvSpPr>
          <p:spPr>
            <a:xfrm>
              <a:off x="1394985" y="1342790"/>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初始化完成后，只能通过</a:t>
              </a:r>
              <a:r>
                <a:rPr lang="en-US" altLang="zh-CN" dirty="0"/>
                <a:t>P()</a:t>
              </a:r>
              <a:r>
                <a:rPr lang="zh-CN" altLang="en-US" dirty="0"/>
                <a:t>和</a:t>
              </a:r>
              <a:r>
                <a:rPr lang="en-US" altLang="zh-CN" dirty="0"/>
                <a:t>V()</a:t>
              </a:r>
              <a:r>
                <a:rPr lang="zh-CN" altLang="en-US" dirty="0"/>
                <a:t>操作修改</a:t>
              </a:r>
            </a:p>
          </p:txBody>
        </p:sp>
        <p:pic>
          <p:nvPicPr>
            <p:cNvPr id="21" name="图片 20"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22" name="内容占位符 2"/>
            <p:cNvSpPr txBox="1">
              <a:spLocks/>
            </p:cNvSpPr>
            <p:nvPr/>
          </p:nvSpPr>
          <p:spPr>
            <a:xfrm>
              <a:off x="1394985" y="1643056"/>
              <a:ext cx="4391461"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由操作系统保证，</a:t>
              </a:r>
              <a:r>
                <a:rPr lang="en-US" altLang="zh-CN" dirty="0"/>
                <a:t>PV</a:t>
              </a:r>
              <a:r>
                <a:rPr lang="zh-CN" altLang="en-US" dirty="0"/>
                <a:t>操作是原子操作</a:t>
              </a:r>
            </a:p>
          </p:txBody>
        </p:sp>
      </p:grpSp>
    </p:spTree>
    <p:extLst>
      <p:ext uri="{BB962C8B-B14F-4D97-AF65-F5344CB8AC3E}">
        <p14:creationId xmlns:p14="http://schemas.microsoft.com/office/powerpoint/2010/main" val="320708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cs typeface="+mj-cs"/>
              </a:rPr>
              <a:t>信号量的实现</a:t>
            </a:r>
          </a:p>
        </p:txBody>
      </p:sp>
      <p:sp>
        <p:nvSpPr>
          <p:cNvPr id="19" name="Text Box 4"/>
          <p:cNvSpPr txBox="1">
            <a:spLocks noChangeArrowheads="1"/>
          </p:cNvSpPr>
          <p:nvPr/>
        </p:nvSpPr>
        <p:spPr bwMode="auto">
          <a:xfrm>
            <a:off x="179512" y="3429000"/>
            <a:ext cx="403244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Semaphore::P() {</a:t>
            </a:r>
          </a:p>
          <a:p>
            <a:pPr eaLnBrk="1" hangingPunct="1">
              <a:buFont typeface="Monotype Sorts" charset="0"/>
              <a:buNone/>
            </a:pPr>
            <a:r>
              <a:rPr lang="zh-CN" altLang="zh-CN" sz="1600" b="1" dirty="0">
                <a:latin typeface="Courier New" panose="02070309020205020404" pitchFamily="49" charset="0"/>
                <a:ea typeface="+mn-ea"/>
                <a:cs typeface="Courier New" panose="02070309020205020404" pitchFamily="49" charset="0"/>
              </a:rPr>
              <a:t> </a:t>
            </a:r>
            <a:r>
              <a:rPr lang="zh-CN" altLang="en-US"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 &lt;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block(p);</a:t>
            </a:r>
          </a:p>
          <a:p>
            <a:pPr eaLnBrk="1" hangingPunct="1">
              <a:buFont typeface="Monotype Sorts" charset="0"/>
              <a:buNone/>
            </a:pPr>
            <a:r>
              <a:rPr lang="zh-CN" altLang="en-US" sz="1600" b="1" dirty="0">
                <a:latin typeface="Courier New" panose="02070309020205020404" pitchFamily="49" charset="0"/>
                <a:ea typeface="+mn-ea"/>
                <a:cs typeface="Courier New" panose="02070309020205020404" pitchFamily="49" charset="0"/>
              </a:rPr>
              <a:t>     </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0" name="Text Box 5"/>
          <p:cNvSpPr txBox="1">
            <a:spLocks noChangeArrowheads="1"/>
          </p:cNvSpPr>
          <p:nvPr/>
        </p:nvSpPr>
        <p:spPr bwMode="auto">
          <a:xfrm>
            <a:off x="4355976" y="3429000"/>
            <a:ext cx="4464496"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Semaphore::V()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&lt;=0)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wakeup(t);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3" name="Text Box 6"/>
          <p:cNvSpPr txBox="1">
            <a:spLocks noChangeArrowheads="1"/>
          </p:cNvSpPr>
          <p:nvPr/>
        </p:nvSpPr>
        <p:spPr bwMode="auto">
          <a:xfrm>
            <a:off x="2875256" y="1939920"/>
            <a:ext cx="2200801"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classSemaphore</a:t>
            </a: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sem</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6" name="内容占位符 2"/>
          <p:cNvSpPr txBox="1">
            <a:spLocks/>
          </p:cNvSpPr>
          <p:nvPr/>
        </p:nvSpPr>
        <p:spPr>
          <a:xfrm>
            <a:off x="1757306" y="5667274"/>
            <a:ext cx="4398870"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en-US" altLang="zh-CN" dirty="0"/>
              <a:t>PV</a:t>
            </a:r>
            <a:r>
              <a:rPr lang="zh-CN" altLang="en-US" dirty="0"/>
              <a:t>函数的调用过程是原子的，在这个过程中不会发生中断或调度</a:t>
            </a:r>
          </a:p>
        </p:txBody>
      </p:sp>
    </p:spTree>
    <p:extLst>
      <p:ext uri="{BB962C8B-B14F-4D97-AF65-F5344CB8AC3E}">
        <p14:creationId xmlns:p14="http://schemas.microsoft.com/office/powerpoint/2010/main" val="14841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bg/>
                                          </p:spTgt>
                                        </p:tgtEl>
                                        <p:attrNameLst>
                                          <p:attrName>style.visibility</p:attrName>
                                        </p:attrNameLst>
                                      </p:cBhvr>
                                      <p:to>
                                        <p:strVal val="visible"/>
                                      </p:to>
                                    </p:set>
                                    <p:animEffect transition="in" filter="wipe(left)">
                                      <p:cBhvr>
                                        <p:cTn id="12" dur="500"/>
                                        <p:tgtEl>
                                          <p:spTgt spid="19">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wipe(left)">
                                      <p:cBhvr>
                                        <p:cTn id="15" dur="500"/>
                                        <p:tgtEl>
                                          <p:spTgt spid="19">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
                                            <p:txEl>
                                              <p:pRg st="6" end="6"/>
                                            </p:txEl>
                                          </p:spTgt>
                                        </p:tgtEl>
                                        <p:attrNameLst>
                                          <p:attrName>style.visibility</p:attrName>
                                        </p:attrNameLst>
                                      </p:cBhvr>
                                      <p:to>
                                        <p:strVal val="visible"/>
                                      </p:to>
                                    </p:set>
                                    <p:animEffect transition="in" filter="wipe(left)">
                                      <p:cBhvr>
                                        <p:cTn id="18" dur="500"/>
                                        <p:tgtEl>
                                          <p:spTgt spid="19">
                                            <p:txEl>
                                              <p:pRg st="6" end="6"/>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bg/>
                                          </p:spTgt>
                                        </p:tgtEl>
                                        <p:attrNameLst>
                                          <p:attrName>style.visibility</p:attrName>
                                        </p:attrNameLst>
                                      </p:cBhvr>
                                      <p:to>
                                        <p:strVal val="visible"/>
                                      </p:to>
                                    </p:set>
                                    <p:animEffect transition="in" filter="wipe(left)">
                                      <p:cBhvr>
                                        <p:cTn id="21" dur="500"/>
                                        <p:tgtEl>
                                          <p:spTgt spid="20">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xEl>
                                              <p:pRg st="0" end="0"/>
                                            </p:txEl>
                                          </p:spTgt>
                                        </p:tgtEl>
                                        <p:attrNameLst>
                                          <p:attrName>style.visibility</p:attrName>
                                        </p:attrNameLst>
                                      </p:cBhvr>
                                      <p:to>
                                        <p:strVal val="visible"/>
                                      </p:to>
                                    </p:set>
                                    <p:animEffect transition="in" filter="wipe(left)">
                                      <p:cBhvr>
                                        <p:cTn id="24" dur="500"/>
                                        <p:tgtEl>
                                          <p:spTgt spid="20">
                                            <p:txEl>
                                              <p:pRg st="0" end="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Effect transition="in" filter="wipe(left)">
                                      <p:cBhvr>
                                        <p:cTn id="27" dur="500"/>
                                        <p:tgtEl>
                                          <p:spTgt spid="2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xEl>
                                              <p:pRg st="2" end="2"/>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9">
                                            <p:txEl>
                                              <p:pRg st="3" end="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9">
                                            <p:txEl>
                                              <p:pRg st="4" end="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xEl>
                                              <p:pRg st="2" end="2"/>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0">
                                            <p:txEl>
                                              <p:pRg st="3" end="3"/>
                                            </p:txEl>
                                          </p:spTgt>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0">
                                            <p:txEl>
                                              <p:pRg st="4" end="4"/>
                                            </p:txEl>
                                          </p:spTgt>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lef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allAtOnce" animBg="1"/>
      <p:bldP spid="20" grpId="0" uiExpand="1" build="allAtOnce" animBg="1"/>
      <p:bldP spid="23"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en-US" altLang="zh-CN">
                <a:ea typeface="宋体" panose="02010600030101010101" pitchFamily="2" charset="-122"/>
              </a:rPr>
              <a:t>Exclusion: Spooler directory</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98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0DB57C7-27CE-4B1C-A8AD-7FA4D64D8DA2}" type="slidenum">
              <a:rPr lang="en-US" altLang="ko-KR" sz="1200" smtClean="0">
                <a:solidFill>
                  <a:schemeClr val="bg1"/>
                </a:solidFill>
              </a:rPr>
              <a:pPr>
                <a:spcBef>
                  <a:spcPct val="0"/>
                </a:spcBef>
                <a:buClrTx/>
                <a:buSzTx/>
                <a:buFontTx/>
                <a:buNone/>
              </a:pPr>
              <a:t>5</a:t>
            </a:fld>
            <a:endParaRPr lang="en-US" altLang="ko-KR" sz="1200">
              <a:solidFill>
                <a:schemeClr val="bg1"/>
              </a:solidFill>
            </a:endParaRPr>
          </a:p>
        </p:txBody>
      </p:sp>
      <p:sp>
        <p:nvSpPr>
          <p:cNvPr id="8" name="Text Box 25"/>
          <p:cNvSpPr txBox="1">
            <a:spLocks noChangeArrowheads="1"/>
          </p:cNvSpPr>
          <p:nvPr/>
        </p:nvSpPr>
        <p:spPr bwMode="auto">
          <a:xfrm>
            <a:off x="3806825" y="1844675"/>
            <a:ext cx="1122363"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Out</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4</a:t>
            </a:r>
          </a:p>
        </p:txBody>
      </p:sp>
      <p:sp>
        <p:nvSpPr>
          <p:cNvPr id="9" name="Text Box 26"/>
          <p:cNvSpPr txBox="1">
            <a:spLocks noChangeArrowheads="1"/>
          </p:cNvSpPr>
          <p:nvPr/>
        </p:nvSpPr>
        <p:spPr bwMode="auto">
          <a:xfrm>
            <a:off x="5678488" y="1844675"/>
            <a:ext cx="1008062"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In</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7</a:t>
            </a:r>
          </a:p>
        </p:txBody>
      </p:sp>
      <p:grpSp>
        <p:nvGrpSpPr>
          <p:cNvPr id="2" name="Group 30"/>
          <p:cNvGrpSpPr>
            <a:grpSpLocks/>
          </p:cNvGrpSpPr>
          <p:nvPr/>
        </p:nvGrpSpPr>
        <p:grpSpPr bwMode="auto">
          <a:xfrm>
            <a:off x="1285875" y="1700213"/>
            <a:ext cx="1728788" cy="2979737"/>
            <a:chOff x="249" y="1071"/>
            <a:chExt cx="1089" cy="1877"/>
          </a:xfrm>
        </p:grpSpPr>
        <p:sp>
          <p:nvSpPr>
            <p:cNvPr id="13" name="Text Box 9"/>
            <p:cNvSpPr txBox="1">
              <a:spLocks noChangeArrowheads="1"/>
            </p:cNvSpPr>
            <p:nvPr/>
          </p:nvSpPr>
          <p:spPr bwMode="auto">
            <a:xfrm>
              <a:off x="249" y="1616"/>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4</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File1</a:t>
              </a:r>
            </a:p>
          </p:txBody>
        </p:sp>
        <p:sp>
          <p:nvSpPr>
            <p:cNvPr id="14" name="Text Box 10"/>
            <p:cNvSpPr txBox="1">
              <a:spLocks noChangeArrowheads="1"/>
            </p:cNvSpPr>
            <p:nvPr/>
          </p:nvSpPr>
          <p:spPr bwMode="auto">
            <a:xfrm>
              <a:off x="249" y="1842"/>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5</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File2</a:t>
              </a:r>
            </a:p>
          </p:txBody>
        </p:sp>
        <p:sp>
          <p:nvSpPr>
            <p:cNvPr id="15" name="Text Box 11"/>
            <p:cNvSpPr txBox="1">
              <a:spLocks noChangeArrowheads="1"/>
            </p:cNvSpPr>
            <p:nvPr/>
          </p:nvSpPr>
          <p:spPr bwMode="auto">
            <a:xfrm>
              <a:off x="249" y="206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6</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File3</a:t>
              </a:r>
            </a:p>
          </p:txBody>
        </p:sp>
        <p:sp>
          <p:nvSpPr>
            <p:cNvPr id="16" name="Text Box 12"/>
            <p:cNvSpPr txBox="1">
              <a:spLocks noChangeArrowheads="1"/>
            </p:cNvSpPr>
            <p:nvPr/>
          </p:nvSpPr>
          <p:spPr bwMode="auto">
            <a:xfrm>
              <a:off x="249" y="2295"/>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7</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7" name="Text Box 13"/>
            <p:cNvSpPr txBox="1">
              <a:spLocks noChangeArrowheads="1"/>
            </p:cNvSpPr>
            <p:nvPr/>
          </p:nvSpPr>
          <p:spPr bwMode="auto">
            <a:xfrm>
              <a:off x="249" y="2523"/>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8</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8" name="Text Box 14"/>
            <p:cNvSpPr txBox="1">
              <a:spLocks noChangeArrowheads="1"/>
            </p:cNvSpPr>
            <p:nvPr/>
          </p:nvSpPr>
          <p:spPr bwMode="auto">
            <a:xfrm>
              <a:off x="249" y="138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sp>
          <p:nvSpPr>
            <p:cNvPr id="19" name="Text Box 23"/>
            <p:cNvSpPr txBox="1">
              <a:spLocks noChangeArrowheads="1"/>
            </p:cNvSpPr>
            <p:nvPr/>
          </p:nvSpPr>
          <p:spPr bwMode="auto">
            <a:xfrm>
              <a:off x="249" y="1071"/>
              <a:ext cx="1089" cy="198"/>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Spooler</a:t>
              </a:r>
              <a:r>
                <a:rPr lang="zh-CN" altLang="en-US" b="1" dirty="0">
                  <a:solidFill>
                    <a:schemeClr val="accent1">
                      <a:lumMod val="50000"/>
                    </a:schemeClr>
                  </a:solidFill>
                  <a:effectLst>
                    <a:outerShdw blurRad="38100" dist="38100" dir="2700000" algn="tl">
                      <a:srgbClr val="C0C0C0"/>
                    </a:outerShdw>
                  </a:effectLst>
                </a:rPr>
                <a:t>  </a:t>
              </a:r>
              <a:r>
                <a:rPr lang="en-US" altLang="zh-CN" b="1" dirty="0">
                  <a:solidFill>
                    <a:schemeClr val="accent1">
                      <a:lumMod val="50000"/>
                    </a:schemeClr>
                  </a:solidFill>
                  <a:effectLst>
                    <a:outerShdw blurRad="38100" dist="38100" dir="2700000" algn="tl">
                      <a:srgbClr val="C0C0C0"/>
                    </a:outerShdw>
                  </a:effectLst>
                </a:rPr>
                <a:t>Dir</a:t>
              </a:r>
              <a:endParaRPr lang="zh-CN" altLang="en-US" b="1" dirty="0">
                <a:solidFill>
                  <a:schemeClr val="accent1">
                    <a:lumMod val="50000"/>
                  </a:schemeClr>
                </a:solidFill>
                <a:effectLst>
                  <a:outerShdw blurRad="38100" dist="38100" dir="2700000" algn="tl">
                    <a:srgbClr val="C0C0C0"/>
                  </a:outerShdw>
                </a:effectLst>
              </a:endParaRPr>
            </a:p>
          </p:txBody>
        </p:sp>
        <p:sp>
          <p:nvSpPr>
            <p:cNvPr id="20" name="Text Box 29"/>
            <p:cNvSpPr txBox="1">
              <a:spLocks noChangeArrowheads="1"/>
            </p:cNvSpPr>
            <p:nvPr/>
          </p:nvSpPr>
          <p:spPr bwMode="auto">
            <a:xfrm>
              <a:off x="249" y="2750"/>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grpSp>
      <p:sp>
        <p:nvSpPr>
          <p:cNvPr id="24" name="Text Box 6"/>
          <p:cNvSpPr txBox="1">
            <a:spLocks noChangeArrowheads="1"/>
          </p:cNvSpPr>
          <p:nvPr/>
        </p:nvSpPr>
        <p:spPr bwMode="auto">
          <a:xfrm>
            <a:off x="3316288" y="2565400"/>
            <a:ext cx="5184775" cy="314325"/>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7</a:t>
            </a:r>
            <a:r>
              <a:rPr lang="en-US" altLang="zh-CN" b="1" dirty="0">
                <a:solidFill>
                  <a:srgbClr val="9C4E00"/>
                </a:solidFill>
                <a:effectLst>
                  <a:outerShdw blurRad="38100" dist="38100" dir="2700000" algn="tl">
                    <a:srgbClr val="C0C0C0"/>
                  </a:outerShdw>
                </a:effectLst>
              </a:rPr>
              <a:t>	</a:t>
            </a:r>
          </a:p>
        </p:txBody>
      </p:sp>
      <p:sp>
        <p:nvSpPr>
          <p:cNvPr id="25" name="Text Box 7"/>
          <p:cNvSpPr txBox="1">
            <a:spLocks noChangeArrowheads="1"/>
          </p:cNvSpPr>
          <p:nvPr/>
        </p:nvSpPr>
        <p:spPr bwMode="auto">
          <a:xfrm>
            <a:off x="3316288" y="3500438"/>
            <a:ext cx="5184775" cy="1033462"/>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B</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7</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8</a:t>
            </a:r>
            <a:r>
              <a:rPr lang="en-US" altLang="zh-CN" b="1" dirty="0">
                <a:solidFill>
                  <a:srgbClr val="9C4E00"/>
                </a:solidFill>
                <a:effectLst>
                  <a:outerShdw blurRad="38100" dist="38100" dir="2700000" algn="tl">
                    <a:srgbClr val="C0C0C0"/>
                  </a:outerShdw>
                </a:effectLst>
              </a:rPr>
              <a:t>	</a:t>
            </a:r>
          </a:p>
        </p:txBody>
      </p:sp>
      <p:grpSp>
        <p:nvGrpSpPr>
          <p:cNvPr id="3" name="Group 19"/>
          <p:cNvGrpSpPr>
            <a:grpSpLocks/>
          </p:cNvGrpSpPr>
          <p:nvPr/>
        </p:nvGrpSpPr>
        <p:grpSpPr bwMode="auto">
          <a:xfrm>
            <a:off x="5332413" y="3068638"/>
            <a:ext cx="3024187" cy="360362"/>
            <a:chOff x="3016" y="2478"/>
            <a:chExt cx="1905" cy="227"/>
          </a:xfrm>
        </p:grpSpPr>
        <p:sp>
          <p:nvSpPr>
            <p:cNvPr id="27" name="AutoShape 17"/>
            <p:cNvSpPr>
              <a:spLocks noChangeArrowheads="1"/>
            </p:cNvSpPr>
            <p:nvPr/>
          </p:nvSpPr>
          <p:spPr bwMode="auto">
            <a:xfrm>
              <a:off x="3016" y="2478"/>
              <a:ext cx="272" cy="227"/>
            </a:xfrm>
            <a:prstGeom prst="downArrow">
              <a:avLst>
                <a:gd name="adj1" fmla="val 50000"/>
                <a:gd name="adj2" fmla="val 25000"/>
              </a:avLst>
            </a:prstGeom>
            <a:solidFill>
              <a:schemeClr val="accent1"/>
            </a:solidFill>
            <a:ln w="9525">
              <a:solidFill>
                <a:srgbClr val="000000"/>
              </a:solidFill>
              <a:miter lim="800000"/>
              <a:headEnd/>
              <a:tailEnd/>
            </a:ln>
            <a:effectLst/>
          </p:spPr>
          <p:txBody>
            <a:bodyPr vert="eaVert" wrap="none" anchor="ctr"/>
            <a:lstStyle/>
            <a:p>
              <a:pPr>
                <a:lnSpc>
                  <a:spcPct val="80000"/>
                </a:lnSpc>
                <a:spcBef>
                  <a:spcPct val="20000"/>
                </a:spcBef>
                <a:buSzPct val="80000"/>
                <a:buFont typeface="Wingdings" panose="05000000000000000000" pitchFamily="2" charset="2"/>
                <a:buChar char="•"/>
                <a:defRPr/>
              </a:pPr>
              <a:endParaRPr lang="zh-CN" altLang="en-US" dirty="0">
                <a:solidFill>
                  <a:schemeClr val="accent1">
                    <a:lumMod val="50000"/>
                  </a:schemeClr>
                </a:solidFill>
              </a:endParaRPr>
            </a:p>
          </p:txBody>
        </p:sp>
        <p:sp>
          <p:nvSpPr>
            <p:cNvPr id="28" name="Text Box 18"/>
            <p:cNvSpPr txBox="1">
              <a:spLocks noChangeArrowheads="1"/>
            </p:cNvSpPr>
            <p:nvPr/>
          </p:nvSpPr>
          <p:spPr bwMode="auto">
            <a:xfrm>
              <a:off x="3243" y="2478"/>
              <a:ext cx="1678" cy="182"/>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a:solidFill>
                    <a:schemeClr val="accent1">
                      <a:lumMod val="50000"/>
                    </a:schemeClr>
                  </a:solidFill>
                  <a:effectLst>
                    <a:outerShdw blurRad="38100" dist="38100" dir="2700000" algn="tl">
                      <a:srgbClr val="C0C0C0"/>
                    </a:outerShdw>
                  </a:effectLst>
                </a:rPr>
                <a:t>CPU switch</a:t>
              </a:r>
              <a:endParaRPr lang="zh-CN" altLang="en-US" sz="1600" b="1" dirty="0">
                <a:solidFill>
                  <a:schemeClr val="accent1">
                    <a:lumMod val="50000"/>
                  </a:schemeClr>
                </a:solidFill>
                <a:effectLst>
                  <a:outerShdw blurRad="38100" dist="38100" dir="2700000" algn="tl">
                    <a:srgbClr val="C0C0C0"/>
                  </a:outerShdw>
                </a:effectLst>
              </a:endParaRPr>
            </a:p>
          </p:txBody>
        </p:sp>
      </p:grpSp>
      <p:sp>
        <p:nvSpPr>
          <p:cNvPr id="29" name="Text Box 20"/>
          <p:cNvSpPr txBox="1">
            <a:spLocks noChangeArrowheads="1"/>
          </p:cNvSpPr>
          <p:nvPr/>
        </p:nvSpPr>
        <p:spPr bwMode="auto">
          <a:xfrm>
            <a:off x="3316288" y="5540375"/>
            <a:ext cx="5184775" cy="896938"/>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Proc A</a:t>
            </a:r>
            <a:r>
              <a:rPr lang="zh-CN" altLang="en-US"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8</a:t>
            </a:r>
            <a:r>
              <a:rPr lang="en-US" altLang="zh-CN" b="1" dirty="0">
                <a:solidFill>
                  <a:srgbClr val="9C4E00"/>
                </a:solidFill>
                <a:effectLst>
                  <a:outerShdw blurRad="38100" dist="38100" dir="2700000" algn="tl">
                    <a:srgbClr val="C0C0C0"/>
                  </a:outerShdw>
                </a:effectLst>
              </a:rPr>
              <a:t>	</a:t>
            </a:r>
          </a:p>
        </p:txBody>
      </p:sp>
      <p:grpSp>
        <p:nvGrpSpPr>
          <p:cNvPr id="7" name="Group 21"/>
          <p:cNvGrpSpPr>
            <a:grpSpLocks/>
          </p:cNvGrpSpPr>
          <p:nvPr/>
        </p:nvGrpSpPr>
        <p:grpSpPr bwMode="auto">
          <a:xfrm>
            <a:off x="5260975" y="4797425"/>
            <a:ext cx="3883025" cy="360363"/>
            <a:chOff x="3016" y="2478"/>
            <a:chExt cx="2446" cy="227"/>
          </a:xfrm>
        </p:grpSpPr>
        <p:sp>
          <p:nvSpPr>
            <p:cNvPr id="31" name="AutoShape 22"/>
            <p:cNvSpPr>
              <a:spLocks noChangeArrowheads="1"/>
            </p:cNvSpPr>
            <p:nvPr/>
          </p:nvSpPr>
          <p:spPr bwMode="auto">
            <a:xfrm>
              <a:off x="3016" y="2478"/>
              <a:ext cx="272" cy="227"/>
            </a:xfrm>
            <a:prstGeom prst="downArrow">
              <a:avLst>
                <a:gd name="adj1" fmla="val 50000"/>
                <a:gd name="adj2" fmla="val 25000"/>
              </a:avLst>
            </a:prstGeom>
            <a:solidFill>
              <a:schemeClr val="accent1"/>
            </a:solidFill>
            <a:ln w="9525">
              <a:solidFill>
                <a:srgbClr val="000000"/>
              </a:solidFill>
              <a:miter lim="800000"/>
              <a:headEnd/>
              <a:tailEnd/>
            </a:ln>
            <a:effectLst/>
          </p:spPr>
          <p:txBody>
            <a:bodyPr vert="eaVert" wrap="none" anchor="ctr"/>
            <a:lstStyle/>
            <a:p>
              <a:pPr>
                <a:lnSpc>
                  <a:spcPct val="80000"/>
                </a:lnSpc>
                <a:spcBef>
                  <a:spcPct val="20000"/>
                </a:spcBef>
                <a:buSzPct val="80000"/>
                <a:buFont typeface="Wingdings" panose="05000000000000000000" pitchFamily="2" charset="2"/>
                <a:buChar char="•"/>
                <a:defRPr/>
              </a:pPr>
              <a:endParaRPr lang="zh-CN" altLang="en-US">
                <a:solidFill>
                  <a:schemeClr val="accent1">
                    <a:lumMod val="50000"/>
                  </a:schemeClr>
                </a:solidFill>
              </a:endParaRPr>
            </a:p>
          </p:txBody>
        </p:sp>
        <p:sp>
          <p:nvSpPr>
            <p:cNvPr id="32" name="Text Box 23"/>
            <p:cNvSpPr txBox="1">
              <a:spLocks noChangeArrowheads="1"/>
            </p:cNvSpPr>
            <p:nvPr/>
          </p:nvSpPr>
          <p:spPr bwMode="auto">
            <a:xfrm>
              <a:off x="3243" y="2478"/>
              <a:ext cx="2219" cy="182"/>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a:solidFill>
                    <a:schemeClr val="accent1">
                      <a:lumMod val="50000"/>
                    </a:schemeClr>
                  </a:solidFill>
                  <a:effectLst>
                    <a:outerShdw blurRad="38100" dist="38100" dir="2700000" algn="tl">
                      <a:srgbClr val="C0C0C0"/>
                    </a:outerShdw>
                  </a:effectLst>
                </a:rPr>
                <a:t>CPU switch, Proc B lost data</a:t>
              </a:r>
              <a:endParaRPr lang="zh-CN" altLang="en-US" sz="1600" b="1" dirty="0">
                <a:solidFill>
                  <a:schemeClr val="accent1">
                    <a:lumMod val="50000"/>
                  </a:schemeClr>
                </a:solidFill>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strips(downLeft)">
                                      <p:cBhvr>
                                        <p:cTn id="21" dur="500"/>
                                        <p:tgtEl>
                                          <p:spTgt spid="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8"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amond(in)">
                                      <p:cBhvr>
                                        <p:cTn id="26" dur="10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strips(downLeft)">
                                      <p:cBhvr>
                                        <p:cTn id="31" dur="500"/>
                                        <p:tgtEl>
                                          <p:spTgt spid="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amond(in)">
                                      <p:cBhvr>
                                        <p:cTn id="36" dur="20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strips(downLeft)">
                                      <p:cBhvr>
                                        <p:cTn id="4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4" grpId="0" animBg="1"/>
      <p:bldP spid="25" grpId="0" animBg="1"/>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用信号量实现临界区的伪码形式</a:t>
            </a:r>
            <a:endParaRPr lang="zh-CN" altLang="en-US" dirty="0">
              <a:cs typeface="+mj-cs"/>
            </a:endParaRPr>
          </a:p>
        </p:txBody>
      </p:sp>
      <p:grpSp>
        <p:nvGrpSpPr>
          <p:cNvPr id="3" name="组合 2"/>
          <p:cNvGrpSpPr/>
          <p:nvPr/>
        </p:nvGrpSpPr>
        <p:grpSpPr>
          <a:xfrm>
            <a:off x="1677160" y="4128032"/>
            <a:ext cx="3952520" cy="354014"/>
            <a:chOff x="1262422" y="3198774"/>
            <a:chExt cx="3952520" cy="354014"/>
          </a:xfrm>
        </p:grpSpPr>
        <p:pic>
          <p:nvPicPr>
            <p:cNvPr id="27" name="图片 26" descr="小点1.png"/>
            <p:cNvPicPr>
              <a:picLocks noChangeAspect="1"/>
            </p:cNvPicPr>
            <p:nvPr/>
          </p:nvPicPr>
          <p:blipFill>
            <a:blip r:embed="rId2" cstate="print"/>
            <a:stretch>
              <a:fillRect/>
            </a:stretch>
          </p:blipFill>
          <p:spPr>
            <a:xfrm>
              <a:off x="1262422" y="3303550"/>
              <a:ext cx="151066" cy="148997"/>
            </a:xfrm>
            <a:prstGeom prst="rect">
              <a:avLst/>
            </a:prstGeom>
            <a:effectLst/>
          </p:spPr>
        </p:pic>
        <p:sp>
          <p:nvSpPr>
            <p:cNvPr id="28" name="内容占位符 2"/>
            <p:cNvSpPr txBox="1">
              <a:spLocks/>
            </p:cNvSpPr>
            <p:nvPr/>
          </p:nvSpPr>
          <p:spPr>
            <a:xfrm>
              <a:off x="1394986" y="3198774"/>
              <a:ext cx="3819956"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a:t>
              </a:r>
              <a:r>
                <a:rPr lang="zh-CN" altLang="en-US" dirty="0"/>
                <a:t>操作保证互斥访问临界资源</a:t>
              </a:r>
            </a:p>
          </p:txBody>
        </p:sp>
      </p:grpSp>
      <p:grpSp>
        <p:nvGrpSpPr>
          <p:cNvPr id="5" name="组合 4"/>
          <p:cNvGrpSpPr/>
          <p:nvPr/>
        </p:nvGrpSpPr>
        <p:grpSpPr>
          <a:xfrm>
            <a:off x="1677160" y="4800002"/>
            <a:ext cx="4595462" cy="357190"/>
            <a:chOff x="1262422" y="3870744"/>
            <a:chExt cx="4595462" cy="357190"/>
          </a:xfrm>
        </p:grpSpPr>
        <p:pic>
          <p:nvPicPr>
            <p:cNvPr id="31" name="图片 30" descr="小点1.png"/>
            <p:cNvPicPr>
              <a:picLocks noChangeAspect="1"/>
            </p:cNvPicPr>
            <p:nvPr/>
          </p:nvPicPr>
          <p:blipFill>
            <a:blip r:embed="rId2" cstate="print"/>
            <a:stretch>
              <a:fillRect/>
            </a:stretch>
          </p:blipFill>
          <p:spPr>
            <a:xfrm>
              <a:off x="1262422" y="3962820"/>
              <a:ext cx="151066" cy="148997"/>
            </a:xfrm>
            <a:prstGeom prst="rect">
              <a:avLst/>
            </a:prstGeom>
            <a:effectLst/>
          </p:spPr>
        </p:pic>
        <p:sp>
          <p:nvSpPr>
            <p:cNvPr id="32" name="内容占位符 2"/>
            <p:cNvSpPr txBox="1">
              <a:spLocks/>
            </p:cNvSpPr>
            <p:nvPr/>
          </p:nvSpPr>
          <p:spPr>
            <a:xfrm>
              <a:off x="1394986" y="3870744"/>
              <a:ext cx="446289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PV</a:t>
              </a:r>
              <a:r>
                <a:rPr lang="zh-CN" altLang="en-US" dirty="0"/>
                <a:t>操作</a:t>
              </a:r>
              <a:r>
                <a:rPr lang="zh-CN" altLang="en-US" dirty="0">
                  <a:solidFill>
                    <a:srgbClr val="C00000"/>
                  </a:solidFill>
                </a:rPr>
                <a:t>不能次序错误、重复或遗漏</a:t>
              </a:r>
            </a:p>
          </p:txBody>
        </p:sp>
      </p:grpSp>
      <p:grpSp>
        <p:nvGrpSpPr>
          <p:cNvPr id="2" name="组合 1"/>
          <p:cNvGrpSpPr/>
          <p:nvPr/>
        </p:nvGrpSpPr>
        <p:grpSpPr>
          <a:xfrm>
            <a:off x="1259632" y="3790004"/>
            <a:ext cx="4375179" cy="428628"/>
            <a:chOff x="844893" y="2874922"/>
            <a:chExt cx="4375179" cy="428628"/>
          </a:xfrm>
        </p:grpSpPr>
        <p:sp>
          <p:nvSpPr>
            <p:cNvPr id="13" name="内容占位符 2"/>
            <p:cNvSpPr txBox="1">
              <a:spLocks/>
            </p:cNvSpPr>
            <p:nvPr/>
          </p:nvSpPr>
          <p:spPr>
            <a:xfrm>
              <a:off x="1142976" y="2874922"/>
              <a:ext cx="407709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必须</a:t>
              </a:r>
              <a:r>
                <a:rPr lang="zh-CN" altLang="en-US" dirty="0">
                  <a:solidFill>
                    <a:srgbClr val="C00000"/>
                  </a:solidFill>
                </a:rPr>
                <a:t>成对使用</a:t>
              </a:r>
              <a:r>
                <a:rPr lang="en-US" altLang="zh-CN" dirty="0"/>
                <a:t>P()</a:t>
              </a:r>
              <a:r>
                <a:rPr lang="zh-CN" altLang="en-US" dirty="0"/>
                <a:t>操作和</a:t>
              </a:r>
              <a:r>
                <a:rPr lang="en-US" altLang="zh-CN" dirty="0"/>
                <a:t>V()</a:t>
              </a:r>
              <a:r>
                <a:rPr lang="zh-CN" altLang="en-US" dirty="0"/>
                <a:t>操作</a:t>
              </a:r>
            </a:p>
          </p:txBody>
        </p:sp>
        <p:sp>
          <p:nvSpPr>
            <p:cNvPr id="14" name="TextBox 13"/>
            <p:cNvSpPr txBox="1"/>
            <p:nvPr/>
          </p:nvSpPr>
          <p:spPr>
            <a:xfrm>
              <a:off x="844893" y="287492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677160" y="4451884"/>
            <a:ext cx="6261906" cy="354014"/>
            <a:chOff x="1262422" y="3522626"/>
            <a:chExt cx="6261906" cy="354014"/>
          </a:xfrm>
        </p:grpSpPr>
        <p:pic>
          <p:nvPicPr>
            <p:cNvPr id="24" name="图片 23" descr="小点1.png"/>
            <p:cNvPicPr>
              <a:picLocks noChangeAspect="1"/>
            </p:cNvPicPr>
            <p:nvPr/>
          </p:nvPicPr>
          <p:blipFill>
            <a:blip r:embed="rId2" cstate="print"/>
            <a:stretch>
              <a:fillRect/>
            </a:stretch>
          </p:blipFill>
          <p:spPr>
            <a:xfrm>
              <a:off x="1262422" y="3627402"/>
              <a:ext cx="151066" cy="148997"/>
            </a:xfrm>
            <a:prstGeom prst="rect">
              <a:avLst/>
            </a:prstGeom>
            <a:effectLst/>
          </p:spPr>
        </p:pic>
        <p:sp>
          <p:nvSpPr>
            <p:cNvPr id="25" name="内容占位符 2"/>
            <p:cNvSpPr txBox="1">
              <a:spLocks/>
            </p:cNvSpPr>
            <p:nvPr/>
          </p:nvSpPr>
          <p:spPr>
            <a:xfrm>
              <a:off x="1394986" y="3522626"/>
              <a:ext cx="6129342"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V()</a:t>
              </a:r>
              <a:r>
                <a:rPr lang="zh-CN" altLang="en-US" dirty="0"/>
                <a:t>操作在使用后释放临界资源</a:t>
              </a:r>
            </a:p>
          </p:txBody>
        </p:sp>
      </p:grpSp>
      <p:sp>
        <p:nvSpPr>
          <p:cNvPr id="26" name="Rectangle 4"/>
          <p:cNvSpPr>
            <a:spLocks noChangeArrowheads="1"/>
          </p:cNvSpPr>
          <p:nvPr/>
        </p:nvSpPr>
        <p:spPr bwMode="auto">
          <a:xfrm>
            <a:off x="2129218" y="2251097"/>
            <a:ext cx="3629198" cy="366767"/>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none" lIns="90487" tIns="44450" rIns="90487" bIns="44450">
            <a:spAutoFit/>
          </a:bodyPr>
          <a:lstStyle/>
          <a:p>
            <a:pPr eaLnBrk="1" hangingPunct="1">
              <a:buFont typeface="Monotype Sorts" charset="0"/>
              <a:buNone/>
            </a:pPr>
            <a:r>
              <a:rPr lang="en-US" altLang="zh-CN" b="1" dirty="0" err="1">
                <a:latin typeface="Courier New" panose="02070309020205020404" pitchFamily="49" charset="0"/>
                <a:ea typeface="微软雅黑" pitchFamily="34" charset="-122"/>
                <a:cs typeface="Courier New" panose="02070309020205020404" pitchFamily="49" charset="0"/>
              </a:rPr>
              <a:t>mutex</a:t>
            </a:r>
            <a:r>
              <a:rPr lang="en-US" altLang="zh-CN" b="1" dirty="0">
                <a:latin typeface="Courier New" panose="02070309020205020404" pitchFamily="49" charset="0"/>
                <a:ea typeface="微软雅黑" pitchFamily="34" charset="-122"/>
                <a:cs typeface="Courier New" panose="02070309020205020404" pitchFamily="49" charset="0"/>
              </a:rPr>
              <a:t> = new Semaphore(1);</a:t>
            </a:r>
          </a:p>
        </p:txBody>
      </p:sp>
      <p:sp>
        <p:nvSpPr>
          <p:cNvPr id="33" name="Text Box 5"/>
          <p:cNvSpPr txBox="1">
            <a:spLocks noChangeArrowheads="1"/>
          </p:cNvSpPr>
          <p:nvPr/>
        </p:nvSpPr>
        <p:spPr bwMode="auto">
          <a:xfrm>
            <a:off x="2129218" y="2721694"/>
            <a:ext cx="3629198" cy="9233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800" b="1" dirty="0" err="1">
                <a:latin typeface="Courier New" panose="02070309020205020404" pitchFamily="49" charset="0"/>
                <a:ea typeface="微软雅黑" pitchFamily="34" charset="-122"/>
                <a:cs typeface="Courier New" panose="02070309020205020404" pitchFamily="49" charset="0"/>
              </a:rPr>
              <a:t>mutex</a:t>
            </a:r>
            <a:r>
              <a:rPr lang="en-US" altLang="zh-CN" sz="1800" b="1" dirty="0">
                <a:latin typeface="Courier New" panose="02070309020205020404" pitchFamily="49" charset="0"/>
                <a:ea typeface="微软雅黑" pitchFamily="34" charset="-122"/>
                <a:cs typeface="Courier New" panose="02070309020205020404" pitchFamily="49" charset="0"/>
                <a:sym typeface="Wingdings" charset="0"/>
              </a:rPr>
              <a:t>-&gt;P();</a:t>
            </a:r>
            <a:endParaRPr lang="en-US" altLang="zh-CN" sz="1800" b="1" dirty="0">
              <a:latin typeface="Courier New" panose="02070309020205020404" pitchFamily="49" charset="0"/>
              <a:ea typeface="微软雅黑" pitchFamily="34" charset="-122"/>
              <a:cs typeface="Courier New" panose="02070309020205020404" pitchFamily="49" charset="0"/>
            </a:endParaRPr>
          </a:p>
          <a:p>
            <a:pPr eaLnBrk="1" hangingPunct="1">
              <a:buFont typeface="Monotype Sorts" charset="0"/>
              <a:buNone/>
            </a:pPr>
            <a:r>
              <a:rPr lang="en-US" altLang="zh-CN" sz="1800" b="1" dirty="0">
                <a:latin typeface="Courier New" panose="02070309020205020404" pitchFamily="49" charset="0"/>
                <a:ea typeface="微软雅黑" pitchFamily="34" charset="-122"/>
                <a:cs typeface="Courier New" panose="02070309020205020404" pitchFamily="49" charset="0"/>
              </a:rPr>
              <a:t>Critical Section;</a:t>
            </a:r>
          </a:p>
          <a:p>
            <a:pPr eaLnBrk="1" hangingPunct="1">
              <a:buFont typeface="Monotype Sorts" charset="0"/>
              <a:buNone/>
            </a:pPr>
            <a:r>
              <a:rPr lang="en-US" altLang="zh-CN" sz="1800" b="1" dirty="0" err="1">
                <a:latin typeface="Courier New" panose="02070309020205020404" pitchFamily="49" charset="0"/>
                <a:ea typeface="微软雅黑" pitchFamily="34" charset="-122"/>
                <a:cs typeface="Courier New" panose="02070309020205020404" pitchFamily="49" charset="0"/>
              </a:rPr>
              <a:t>mutex</a:t>
            </a:r>
            <a:r>
              <a:rPr lang="en-US" altLang="zh-CN" sz="1800" b="1" dirty="0">
                <a:latin typeface="Courier New" panose="02070309020205020404" pitchFamily="49" charset="0"/>
                <a:ea typeface="微软雅黑" pitchFamily="34" charset="-122"/>
                <a:cs typeface="Courier New" panose="02070309020205020404" pitchFamily="49" charset="0"/>
                <a:sym typeface="Wingdings" charset="0"/>
              </a:rPr>
              <a:t>-&gt;V();</a:t>
            </a:r>
            <a:endParaRPr lang="en-US" altLang="zh-CN" sz="1800" b="1" dirty="0">
              <a:latin typeface="Courier New" panose="02070309020205020404" pitchFamily="49" charset="0"/>
              <a:ea typeface="微软雅黑" pitchFamily="34" charset="-122"/>
              <a:cs typeface="Courier New" panose="02070309020205020404" pitchFamily="49" charset="0"/>
            </a:endParaRPr>
          </a:p>
        </p:txBody>
      </p:sp>
      <p:sp>
        <p:nvSpPr>
          <p:cNvPr id="15" name="内容占位符 2"/>
          <p:cNvSpPr txBox="1">
            <a:spLocks/>
          </p:cNvSpPr>
          <p:nvPr/>
        </p:nvSpPr>
        <p:spPr>
          <a:xfrm>
            <a:off x="1489401" y="1759664"/>
            <a:ext cx="693746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每个临界区设置一个信号量，其初值为</a:t>
            </a:r>
            <a:r>
              <a:rPr lang="en-US" altLang="zh-CN" dirty="0"/>
              <a:t>1</a:t>
            </a:r>
          </a:p>
        </p:txBody>
      </p:sp>
    </p:spTree>
    <p:extLst>
      <p:ext uri="{BB962C8B-B14F-4D97-AF65-F5344CB8AC3E}">
        <p14:creationId xmlns:p14="http://schemas.microsoft.com/office/powerpoint/2010/main" val="326077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 grpId="0" animBg="1"/>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en-US" altLang="zh-CN" dirty="0">
                <a:ea typeface="宋体" panose="02010600030101010101" pitchFamily="2" charset="-122"/>
              </a:rPr>
              <a:t>Exclusion: Spooler directory with Semaphore</a:t>
            </a:r>
            <a:endParaRPr lang="zh-CN" altLang="en-US" dirty="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77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6809DC5-CB00-412A-A205-200484A92EDC}" type="slidenum">
              <a:rPr lang="en-US" altLang="ko-KR" sz="1200" smtClean="0">
                <a:solidFill>
                  <a:schemeClr val="bg1"/>
                </a:solidFill>
              </a:rPr>
              <a:pPr>
                <a:spcBef>
                  <a:spcPct val="0"/>
                </a:spcBef>
                <a:buClrTx/>
                <a:buSzTx/>
                <a:buFontTx/>
                <a:buNone/>
              </a:pPr>
              <a:t>51</a:t>
            </a:fld>
            <a:endParaRPr lang="en-US" altLang="ko-KR" sz="1200">
              <a:solidFill>
                <a:schemeClr val="bg1"/>
              </a:solidFill>
            </a:endParaRPr>
          </a:p>
        </p:txBody>
      </p:sp>
      <p:sp>
        <p:nvSpPr>
          <p:cNvPr id="8" name="Text Box 25"/>
          <p:cNvSpPr txBox="1">
            <a:spLocks noChangeArrowheads="1"/>
          </p:cNvSpPr>
          <p:nvPr/>
        </p:nvSpPr>
        <p:spPr bwMode="auto">
          <a:xfrm>
            <a:off x="3806825" y="1844675"/>
            <a:ext cx="1122363"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Out</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4</a:t>
            </a:r>
          </a:p>
        </p:txBody>
      </p:sp>
      <p:sp>
        <p:nvSpPr>
          <p:cNvPr id="9" name="Text Box 26"/>
          <p:cNvSpPr txBox="1">
            <a:spLocks noChangeArrowheads="1"/>
          </p:cNvSpPr>
          <p:nvPr/>
        </p:nvSpPr>
        <p:spPr bwMode="auto">
          <a:xfrm>
            <a:off x="5678488" y="1844675"/>
            <a:ext cx="1008062" cy="314325"/>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In</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7</a:t>
            </a:r>
          </a:p>
        </p:txBody>
      </p:sp>
      <p:sp>
        <p:nvSpPr>
          <p:cNvPr id="10" name="Text Box 27"/>
          <p:cNvSpPr txBox="1">
            <a:spLocks noChangeArrowheads="1"/>
          </p:cNvSpPr>
          <p:nvPr/>
        </p:nvSpPr>
        <p:spPr bwMode="auto">
          <a:xfrm>
            <a:off x="3662363" y="2565400"/>
            <a:ext cx="5184775" cy="1754326"/>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Proc</a:t>
            </a:r>
            <a:r>
              <a:rPr lang="en-US" altLang="zh-CN" b="1" dirty="0">
                <a:solidFill>
                  <a:srgbClr val="9C4E00"/>
                </a:solidFill>
                <a:effectLst>
                  <a:outerShdw blurRad="38100" dist="38100" dir="2700000" algn="tl">
                    <a:srgbClr val="C0C0C0"/>
                  </a:outerShdw>
                </a:effectLst>
              </a:rPr>
              <a:t> A</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7</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8</a:t>
            </a:r>
            <a:r>
              <a:rPr lang="en-US" altLang="zh-CN"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V();</a:t>
            </a:r>
          </a:p>
        </p:txBody>
      </p:sp>
      <p:sp>
        <p:nvSpPr>
          <p:cNvPr id="11" name="Text Box 28"/>
          <p:cNvSpPr txBox="1">
            <a:spLocks noChangeArrowheads="1"/>
          </p:cNvSpPr>
          <p:nvPr/>
        </p:nvSpPr>
        <p:spPr bwMode="auto">
          <a:xfrm>
            <a:off x="3662363" y="4509120"/>
            <a:ext cx="5184775" cy="1754326"/>
          </a:xfrm>
          <a:prstGeom prst="rect">
            <a:avLst/>
          </a:prstGeom>
          <a:noFill/>
          <a:ln w="9525">
            <a:solidFill>
              <a:srgbClr val="9C4E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a:t>
            </a:r>
          </a:p>
          <a:p>
            <a:pPr>
              <a:lnSpc>
                <a:spcPct val="80000"/>
              </a:lnSpc>
              <a:spcBef>
                <a:spcPct val="50000"/>
              </a:spcBef>
              <a:buSzPct val="80000"/>
              <a:buFont typeface="Wingdings" panose="05000000000000000000" pitchFamily="2" charset="2"/>
              <a:buNone/>
              <a:defRPr/>
            </a:pPr>
            <a:r>
              <a:rPr lang="en-US" altLang="zh-CN" b="1" dirty="0" err="1">
                <a:solidFill>
                  <a:srgbClr val="9C4E00"/>
                </a:solidFill>
                <a:effectLst>
                  <a:outerShdw blurRad="38100" dist="38100" dir="2700000" algn="tl">
                    <a:srgbClr val="C0C0C0"/>
                  </a:outerShdw>
                </a:effectLst>
              </a:rPr>
              <a:t>Proc</a:t>
            </a:r>
            <a:r>
              <a:rPr lang="en-US" altLang="zh-CN" b="1" dirty="0">
                <a:solidFill>
                  <a:srgbClr val="9C4E00"/>
                </a:solidFill>
                <a:effectLst>
                  <a:outerShdw blurRad="38100" dist="38100" dir="2700000" algn="tl">
                    <a:srgbClr val="C0C0C0"/>
                  </a:outerShdw>
                </a:effectLst>
              </a:rPr>
              <a:t> B</a:t>
            </a:r>
            <a:r>
              <a:rPr lang="zh-CN" altLang="en-US"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 In; </a:t>
            </a:r>
            <a:r>
              <a:rPr lang="en-US" altLang="zh-CN" b="1" dirty="0">
                <a:solidFill>
                  <a:srgbClr val="FF0000"/>
                </a:solidFill>
                <a:effectLst>
                  <a:outerShdw blurRad="38100" dist="38100" dir="2700000" algn="tl">
                    <a:srgbClr val="C0C0C0"/>
                  </a:outerShdw>
                </a:effectLst>
              </a:rPr>
              <a:t>//In == 8</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a:t>
            </a:r>
            <a:r>
              <a:rPr lang="en-US" altLang="zh-CN" b="1" dirty="0" err="1">
                <a:solidFill>
                  <a:srgbClr val="9C4E00"/>
                </a:solidFill>
                <a:effectLst>
                  <a:outerShdw blurRad="38100" dist="38100" dir="2700000" algn="tl">
                    <a:srgbClr val="C0C0C0"/>
                  </a:outerShdw>
                </a:effectLst>
              </a:rPr>
              <a:t>InsertFileIntoSpooler</a:t>
            </a:r>
            <a:r>
              <a:rPr lang="en-US" altLang="zh-CN" b="1" dirty="0">
                <a:solidFill>
                  <a:srgbClr val="9C4E00"/>
                </a:solidFill>
                <a:effectLst>
                  <a:outerShdw blurRad="38100" dist="38100" dir="2700000" algn="tl">
                    <a:srgbClr val="C0C0C0"/>
                  </a:outerShdw>
                </a:effectLst>
              </a:rPr>
              <a:t>(</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In=</a:t>
            </a:r>
            <a:r>
              <a:rPr lang="en-US" altLang="zh-CN" b="1" dirty="0" err="1">
                <a:solidFill>
                  <a:srgbClr val="9C4E00"/>
                </a:solidFill>
                <a:effectLst>
                  <a:outerShdw blurRad="38100" dist="38100" dir="2700000" algn="tl">
                    <a:srgbClr val="C0C0C0"/>
                  </a:outerShdw>
                </a:effectLst>
              </a:rPr>
              <a:t>N_f_s</a:t>
            </a:r>
            <a:r>
              <a:rPr lang="en-US" altLang="zh-CN" b="1" dirty="0">
                <a:solidFill>
                  <a:srgbClr val="9C4E00"/>
                </a:solidFill>
                <a:effectLst>
                  <a:outerShdw blurRad="38100" dist="38100" dir="2700000" algn="tl">
                    <a:srgbClr val="C0C0C0"/>
                  </a:outerShdw>
                </a:effectLst>
              </a:rPr>
              <a:t>++; </a:t>
            </a:r>
            <a:r>
              <a:rPr lang="en-US" altLang="zh-CN" b="1" dirty="0">
                <a:solidFill>
                  <a:srgbClr val="FF0000"/>
                </a:solidFill>
                <a:effectLst>
                  <a:outerShdw blurRad="38100" dist="38100" dir="2700000" algn="tl">
                    <a:srgbClr val="C0C0C0"/>
                  </a:outerShdw>
                </a:effectLst>
              </a:rPr>
              <a:t>//In == 9</a:t>
            </a:r>
            <a:r>
              <a:rPr lang="en-US" altLang="zh-CN"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V();</a:t>
            </a:r>
          </a:p>
        </p:txBody>
      </p:sp>
      <p:grpSp>
        <p:nvGrpSpPr>
          <p:cNvPr id="2" name="Group 30"/>
          <p:cNvGrpSpPr>
            <a:grpSpLocks/>
          </p:cNvGrpSpPr>
          <p:nvPr/>
        </p:nvGrpSpPr>
        <p:grpSpPr bwMode="auto">
          <a:xfrm>
            <a:off x="1285875" y="1700213"/>
            <a:ext cx="1728788" cy="2979737"/>
            <a:chOff x="249" y="1071"/>
            <a:chExt cx="1089" cy="1877"/>
          </a:xfrm>
        </p:grpSpPr>
        <p:sp>
          <p:nvSpPr>
            <p:cNvPr id="13" name="Text Box 9"/>
            <p:cNvSpPr txBox="1">
              <a:spLocks noChangeArrowheads="1"/>
            </p:cNvSpPr>
            <p:nvPr/>
          </p:nvSpPr>
          <p:spPr bwMode="auto">
            <a:xfrm>
              <a:off x="249" y="1616"/>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4</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File1</a:t>
              </a:r>
            </a:p>
          </p:txBody>
        </p:sp>
        <p:sp>
          <p:nvSpPr>
            <p:cNvPr id="14" name="Text Box 10"/>
            <p:cNvSpPr txBox="1">
              <a:spLocks noChangeArrowheads="1"/>
            </p:cNvSpPr>
            <p:nvPr/>
          </p:nvSpPr>
          <p:spPr bwMode="auto">
            <a:xfrm>
              <a:off x="249" y="1842"/>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5</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File2</a:t>
              </a:r>
            </a:p>
          </p:txBody>
        </p:sp>
        <p:sp>
          <p:nvSpPr>
            <p:cNvPr id="15" name="Text Box 11"/>
            <p:cNvSpPr txBox="1">
              <a:spLocks noChangeArrowheads="1"/>
            </p:cNvSpPr>
            <p:nvPr/>
          </p:nvSpPr>
          <p:spPr bwMode="auto">
            <a:xfrm>
              <a:off x="249" y="206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6</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File3</a:t>
              </a:r>
            </a:p>
          </p:txBody>
        </p:sp>
        <p:sp>
          <p:nvSpPr>
            <p:cNvPr id="16" name="Text Box 12"/>
            <p:cNvSpPr txBox="1">
              <a:spLocks noChangeArrowheads="1"/>
            </p:cNvSpPr>
            <p:nvPr/>
          </p:nvSpPr>
          <p:spPr bwMode="auto">
            <a:xfrm>
              <a:off x="249" y="2295"/>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7</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7" name="Text Box 13"/>
            <p:cNvSpPr txBox="1">
              <a:spLocks noChangeArrowheads="1"/>
            </p:cNvSpPr>
            <p:nvPr/>
          </p:nvSpPr>
          <p:spPr bwMode="auto">
            <a:xfrm>
              <a:off x="249" y="2523"/>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8</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Null</a:t>
              </a:r>
            </a:p>
          </p:txBody>
        </p:sp>
        <p:sp>
          <p:nvSpPr>
            <p:cNvPr id="18" name="Text Box 14"/>
            <p:cNvSpPr txBox="1">
              <a:spLocks noChangeArrowheads="1"/>
            </p:cNvSpPr>
            <p:nvPr/>
          </p:nvSpPr>
          <p:spPr bwMode="auto">
            <a:xfrm>
              <a:off x="249" y="1389"/>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sp>
          <p:nvSpPr>
            <p:cNvPr id="19" name="Text Box 23"/>
            <p:cNvSpPr txBox="1">
              <a:spLocks noChangeArrowheads="1"/>
            </p:cNvSpPr>
            <p:nvPr/>
          </p:nvSpPr>
          <p:spPr bwMode="auto">
            <a:xfrm>
              <a:off x="249" y="1071"/>
              <a:ext cx="1089" cy="198"/>
            </a:xfrm>
            <a:prstGeom prst="rect">
              <a:avLst/>
            </a:prstGeom>
            <a:noFill/>
            <a:ln w="9525">
              <a:no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rPr>
                <a:t>Spooler Dir</a:t>
              </a:r>
              <a:endParaRPr lang="zh-CN" altLang="en-US" b="1" dirty="0">
                <a:solidFill>
                  <a:schemeClr val="accent1">
                    <a:lumMod val="50000"/>
                  </a:schemeClr>
                </a:solidFill>
                <a:effectLst>
                  <a:outerShdw blurRad="38100" dist="38100" dir="2700000" algn="tl">
                    <a:srgbClr val="C0C0C0"/>
                  </a:outerShdw>
                </a:effectLst>
              </a:endParaRPr>
            </a:p>
          </p:txBody>
        </p:sp>
        <p:sp>
          <p:nvSpPr>
            <p:cNvPr id="20" name="Text Box 29"/>
            <p:cNvSpPr txBox="1">
              <a:spLocks noChangeArrowheads="1"/>
            </p:cNvSpPr>
            <p:nvPr/>
          </p:nvSpPr>
          <p:spPr bwMode="auto">
            <a:xfrm>
              <a:off x="249" y="2750"/>
              <a:ext cx="952" cy="198"/>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b="1" dirty="0">
                  <a:solidFill>
                    <a:schemeClr val="accent1">
                      <a:lumMod val="50000"/>
                    </a:schemeClr>
                  </a:solidFill>
                  <a:effectLst>
                    <a:outerShdw blurRad="38100" dist="38100" dir="2700000" algn="tl">
                      <a:srgbClr val="C0C0C0"/>
                    </a:outerShdw>
                  </a:effectLst>
                  <a:latin typeface="Arial"/>
                </a:rPr>
                <a:t>………</a:t>
              </a:r>
              <a:endParaRPr lang="en-US" altLang="zh-CN" b="1" dirty="0">
                <a:solidFill>
                  <a:schemeClr val="accent1">
                    <a:lumMod val="50000"/>
                  </a:schemeClr>
                </a:solidFill>
                <a:effectLst>
                  <a:outerShdw blurRad="38100" dist="38100" dir="2700000" algn="tl">
                    <a:srgbClr val="C0C0C0"/>
                  </a:outerShdw>
                </a:effectLst>
              </a:endParaRPr>
            </a:p>
          </p:txBody>
        </p:sp>
      </p:grpSp>
      <p:sp>
        <p:nvSpPr>
          <p:cNvPr id="24" name="Text Box 26"/>
          <p:cNvSpPr txBox="1">
            <a:spLocks noChangeArrowheads="1"/>
          </p:cNvSpPr>
          <p:nvPr/>
        </p:nvSpPr>
        <p:spPr bwMode="auto">
          <a:xfrm>
            <a:off x="6948264" y="1823765"/>
            <a:ext cx="2088231" cy="313932"/>
          </a:xfrm>
          <a:prstGeom prst="rect">
            <a:avLst/>
          </a:prstGeom>
          <a:noFill/>
          <a:ln w="9525">
            <a:solidFill>
              <a:srgbClr val="000000"/>
            </a:solidFill>
            <a:miter lim="800000"/>
            <a:headEnd/>
            <a:tailEnd/>
          </a:ln>
          <a:effectLst/>
        </p:spPr>
        <p:txBody>
          <a:bodyPr wrap="square">
            <a:spAutoFit/>
          </a:bodyPr>
          <a:lstStyle/>
          <a:p>
            <a:pPr>
              <a:lnSpc>
                <a:spcPct val="80000"/>
              </a:lnSpc>
              <a:spcBef>
                <a:spcPct val="50000"/>
              </a:spcBef>
              <a:buSzPct val="80000"/>
              <a:buFont typeface="Wingdings" panose="05000000000000000000" pitchFamily="2" charset="2"/>
              <a:buNone/>
              <a:defRPr/>
            </a:pPr>
            <a:r>
              <a:rPr lang="en-US" altLang="zh-CN" b="1" dirty="0" err="1">
                <a:solidFill>
                  <a:schemeClr val="accent1">
                    <a:lumMod val="50000"/>
                  </a:schemeClr>
                </a:solidFill>
                <a:effectLst>
                  <a:outerShdw blurRad="38100" dist="38100" dir="2700000" algn="tl">
                    <a:srgbClr val="C0C0C0"/>
                  </a:outerShdw>
                </a:effectLst>
              </a:rPr>
              <a:t>Semephore</a:t>
            </a:r>
            <a:r>
              <a:rPr lang="zh-CN" altLang="en-US" b="1" dirty="0">
                <a:solidFill>
                  <a:schemeClr val="accent1">
                    <a:lumMod val="50000"/>
                  </a:schemeClr>
                </a:solidFill>
                <a:effectLst>
                  <a:outerShdw blurRad="38100" dist="38100" dir="2700000" algn="tl">
                    <a:srgbClr val="C0C0C0"/>
                  </a:outerShdw>
                </a:effectLst>
              </a:rPr>
              <a:t>：</a:t>
            </a:r>
            <a:r>
              <a:rPr lang="en-US" altLang="zh-CN" b="1" dirty="0">
                <a:solidFill>
                  <a:schemeClr val="accent1">
                    <a:lumMod val="50000"/>
                  </a:schemeClr>
                </a:solidFill>
                <a:effectLst>
                  <a:outerShdw blurRad="38100" dist="38100" dir="2700000" algn="tl">
                    <a:srgbClr val="C0C0C0"/>
                  </a:outerShdw>
                </a:effectLst>
              </a:rPr>
              <a:t>1</a:t>
            </a:r>
          </a:p>
        </p:txBody>
      </p:sp>
    </p:spTree>
    <p:extLst>
      <p:ext uri="{BB962C8B-B14F-4D97-AF65-F5344CB8AC3E}">
        <p14:creationId xmlns:p14="http://schemas.microsoft.com/office/powerpoint/2010/main" val="2098276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par>
                          <p:cTn id="27" fill="hold">
                            <p:stCondLst>
                              <p:cond delay="500"/>
                            </p:stCondLst>
                            <p:childTnLst>
                              <p:par>
                                <p:cTn id="28" presetID="5" presetClass="entr" presetSubtype="1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checkerboard(across)">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en-US" altLang="zh-CN" dirty="0">
                <a:ea typeface="宋体" panose="02010600030101010101" pitchFamily="2" charset="-122"/>
              </a:rPr>
              <a:t>Synchronism: Driver-Conductor</a:t>
            </a:r>
            <a:endParaRPr lang="zh-CN" altLang="en-US" dirty="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083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F03B3B4-B38C-4EE6-AC9A-146C49EFC39C}" type="slidenum">
              <a:rPr lang="en-US" altLang="ko-KR" sz="1200" smtClean="0">
                <a:solidFill>
                  <a:schemeClr val="bg1"/>
                </a:solidFill>
              </a:rPr>
              <a:pPr>
                <a:spcBef>
                  <a:spcPct val="0"/>
                </a:spcBef>
                <a:buClrTx/>
                <a:buSzTx/>
                <a:buFontTx/>
                <a:buNone/>
              </a:pPr>
              <a:t>52</a:t>
            </a:fld>
            <a:endParaRPr lang="en-US" altLang="ko-KR" sz="1200">
              <a:solidFill>
                <a:schemeClr val="bg1"/>
              </a:solidFill>
            </a:endParaRPr>
          </a:p>
        </p:txBody>
      </p:sp>
      <p:sp>
        <p:nvSpPr>
          <p:cNvPr id="24" name="Text Box 5"/>
          <p:cNvSpPr txBox="1">
            <a:spLocks noChangeArrowheads="1"/>
          </p:cNvSpPr>
          <p:nvPr/>
        </p:nvSpPr>
        <p:spPr bwMode="auto">
          <a:xfrm>
            <a:off x="1077913" y="1773238"/>
            <a:ext cx="2378075" cy="24749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Driver</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Start bus</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Driving</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Stop bus</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
        <p:nvSpPr>
          <p:cNvPr id="25" name="Text Box 7"/>
          <p:cNvSpPr txBox="1">
            <a:spLocks noChangeArrowheads="1"/>
          </p:cNvSpPr>
          <p:nvPr/>
        </p:nvSpPr>
        <p:spPr bwMode="auto">
          <a:xfrm>
            <a:off x="3743325" y="1773238"/>
            <a:ext cx="2378075" cy="2463800"/>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a:solidFill>
                  <a:srgbClr val="9C4E00"/>
                </a:solidFill>
                <a:effectLst>
                  <a:outerShdw blurRad="38100" dist="38100" dir="2700000" algn="tl">
                    <a:srgbClr val="C0C0C0"/>
                  </a:outerShdw>
                </a:effectLst>
              </a:rPr>
              <a:t>Conductor</a:t>
            </a:r>
            <a:endParaRPr lang="zh-CN" altLang="en-US" b="1">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a:solidFill>
                  <a:srgbClr val="9C4E00"/>
                </a:solidFill>
                <a:effectLst>
                  <a:outerShdw blurRad="38100" dist="38100" dir="2700000" algn="tl">
                    <a:srgbClr val="C0C0C0"/>
                  </a:outerShdw>
                </a:effectLst>
              </a:rPr>
              <a:t>   </a:t>
            </a:r>
            <a:r>
              <a:rPr lang="en-US" altLang="zh-CN" b="1">
                <a:solidFill>
                  <a:srgbClr val="9C4E00"/>
                </a:solidFill>
                <a:effectLst>
                  <a:outerShdw blurRad="38100" dist="38100" dir="2700000" algn="tl">
                    <a:srgbClr val="C0C0C0"/>
                  </a:outerShdw>
                </a:effectLst>
              </a:rPr>
              <a:t>Close door</a:t>
            </a:r>
            <a:r>
              <a:rPr lang="zh-CN" altLang="en-US" b="1">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a:solidFill>
                  <a:srgbClr val="9C4E00"/>
                </a:solidFill>
                <a:effectLst>
                  <a:outerShdw blurRad="38100" dist="38100" dir="2700000" algn="tl">
                    <a:srgbClr val="C0C0C0"/>
                  </a:outerShdw>
                </a:effectLst>
              </a:rPr>
              <a:t>   </a:t>
            </a:r>
            <a:r>
              <a:rPr lang="en-US" altLang="zh-CN" b="1">
                <a:solidFill>
                  <a:srgbClr val="9C4E00"/>
                </a:solidFill>
                <a:effectLst>
                  <a:outerShdw blurRad="38100" dist="38100" dir="2700000" algn="tl">
                    <a:srgbClr val="C0C0C0"/>
                  </a:outerShdw>
                </a:effectLst>
              </a:rPr>
              <a:t>Sell ticket</a:t>
            </a:r>
            <a:r>
              <a:rPr lang="zh-CN" altLang="en-US" b="1">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a:solidFill>
                  <a:srgbClr val="9C4E00"/>
                </a:solidFill>
                <a:effectLst>
                  <a:outerShdw blurRad="38100" dist="38100" dir="2700000" algn="tl">
                    <a:srgbClr val="C0C0C0"/>
                  </a:outerShdw>
                </a:effectLst>
              </a:rPr>
              <a:t>   </a:t>
            </a:r>
            <a:r>
              <a:rPr lang="en-US" altLang="zh-CN" b="1">
                <a:solidFill>
                  <a:srgbClr val="9C4E00"/>
                </a:solidFill>
                <a:effectLst>
                  <a:outerShdw blurRad="38100" dist="38100" dir="2700000" algn="tl">
                    <a:srgbClr val="C0C0C0"/>
                  </a:outerShdw>
                </a:effectLst>
              </a:rPr>
              <a:t>Open door</a:t>
            </a:r>
            <a:r>
              <a:rPr lang="zh-CN" altLang="en-US" b="1">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a:solidFill>
                  <a:srgbClr val="9C4E00"/>
                </a:solidFill>
                <a:effectLst>
                  <a:outerShdw blurRad="38100" dist="38100" dir="2700000" algn="tl">
                    <a:srgbClr val="C0C0C0"/>
                  </a:outerShdw>
                </a:effectLst>
              </a:rPr>
              <a:t>}</a:t>
            </a:r>
          </a:p>
        </p:txBody>
      </p:sp>
      <p:sp>
        <p:nvSpPr>
          <p:cNvPr id="26" name="Text Box 8"/>
          <p:cNvSpPr txBox="1">
            <a:spLocks noChangeArrowheads="1"/>
          </p:cNvSpPr>
          <p:nvPr/>
        </p:nvSpPr>
        <p:spPr bwMode="auto">
          <a:xfrm>
            <a:off x="6551613" y="1773238"/>
            <a:ext cx="2378075" cy="35544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Proper sequence</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(D)Start bus</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 (C)Close door</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(D)Driving</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  (C)Sell ticket;</a:t>
            </a:r>
            <a:endParaRPr lang="zh-CN" altLang="en-US"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(D)Stop bus</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b="1" dirty="0">
                <a:solidFill>
                  <a:srgbClr val="9C4E00"/>
                </a:solidFill>
                <a:effectLst>
                  <a:outerShdw blurRad="38100" dist="38100" dir="2700000" algn="tl">
                    <a:srgbClr val="C0C0C0"/>
                  </a:outerShdw>
                </a:effectLst>
              </a:rPr>
              <a:t>  </a:t>
            </a:r>
            <a:r>
              <a:rPr lang="en-US" altLang="zh-CN" b="1" dirty="0">
                <a:solidFill>
                  <a:srgbClr val="9C4E00"/>
                </a:solidFill>
                <a:effectLst>
                  <a:outerShdw blurRad="38100" dist="38100" dir="2700000" algn="tl">
                    <a:srgbClr val="C0C0C0"/>
                  </a:outerShdw>
                </a:effectLst>
              </a:rPr>
              <a:t>(C)Open door</a:t>
            </a:r>
            <a:r>
              <a:rPr lang="zh-CN" altLang="en-US"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b="1" dirty="0">
                <a:solidFill>
                  <a:srgbClr val="9C4E00"/>
                </a:solidFill>
                <a:effectLst>
                  <a:outerShdw blurRad="38100" dist="38100" dir="2700000" algn="tl">
                    <a:srgbClr val="C0C0C0"/>
                  </a:outerShdw>
                </a:effectLst>
              </a:rPr>
              <a:t>}</a:t>
            </a:r>
          </a:p>
        </p:txBody>
      </p:sp>
    </p:spTree>
    <p:extLst>
      <p:ext uri="{BB962C8B-B14F-4D97-AF65-F5344CB8AC3E}">
        <p14:creationId xmlns:p14="http://schemas.microsoft.com/office/powerpoint/2010/main" val="1284324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blinds(horizontal)">
                                      <p:cBhvr>
                                        <p:cTn id="11" dur="500"/>
                                        <p:tgtEl>
                                          <p:spTgt spid="25"/>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en-US" altLang="zh-CN">
                <a:ea typeface="宋体" panose="02010600030101010101" pitchFamily="2" charset="-122"/>
              </a:rPr>
              <a:t>Concept about Synchronism</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92500"/>
          </a:bodyPr>
          <a:lstStyle/>
          <a:p>
            <a:pPr>
              <a:lnSpc>
                <a:spcPct val="110000"/>
              </a:lnSpc>
              <a:defRPr/>
            </a:pPr>
            <a:r>
              <a:rPr lang="en-US" altLang="zh-CN" dirty="0">
                <a:ea typeface="宋体" pitchFamily="2" charset="-122"/>
              </a:rPr>
              <a:t>Logical sequence</a:t>
            </a:r>
          </a:p>
          <a:p>
            <a:pPr lvl="1">
              <a:lnSpc>
                <a:spcPct val="110000"/>
              </a:lnSpc>
              <a:defRPr/>
            </a:pPr>
            <a:r>
              <a:rPr lang="en-US" altLang="zh-CN" dirty="0">
                <a:ea typeface="宋体" pitchFamily="2" charset="-122"/>
              </a:rPr>
              <a:t>Caused by application purpose, can’t be predicted</a:t>
            </a:r>
          </a:p>
          <a:p>
            <a:pPr lvl="1">
              <a:lnSpc>
                <a:spcPct val="110000"/>
              </a:lnSpc>
              <a:defRPr/>
            </a:pPr>
            <a:r>
              <a:rPr lang="en-US" altLang="zh-CN" dirty="0">
                <a:ea typeface="宋体" pitchFamily="2" charset="-122"/>
              </a:rPr>
              <a:t>May be broken by scheduling </a:t>
            </a:r>
          </a:p>
          <a:p>
            <a:pPr>
              <a:lnSpc>
                <a:spcPct val="110000"/>
              </a:lnSpc>
              <a:defRPr/>
            </a:pPr>
            <a:r>
              <a:rPr lang="en-US" altLang="zh-CN" dirty="0">
                <a:ea typeface="宋体" pitchFamily="2" charset="-122"/>
              </a:rPr>
              <a:t>Difference between synchronism and mutual exclusion</a:t>
            </a:r>
          </a:p>
          <a:p>
            <a:pPr lvl="1">
              <a:lnSpc>
                <a:spcPct val="110000"/>
              </a:lnSpc>
              <a:defRPr/>
            </a:pPr>
            <a:r>
              <a:rPr lang="en-US" altLang="zh-CN" dirty="0">
                <a:ea typeface="宋体" pitchFamily="2" charset="-122"/>
              </a:rPr>
              <a:t>Mutual exclusion: prevent other process enter CR</a:t>
            </a:r>
          </a:p>
          <a:p>
            <a:pPr lvl="1">
              <a:lnSpc>
                <a:spcPct val="110000"/>
              </a:lnSpc>
              <a:defRPr/>
            </a:pPr>
            <a:r>
              <a:rPr lang="en-US" altLang="zh-CN" dirty="0">
                <a:ea typeface="宋体" pitchFamily="2" charset="-122"/>
              </a:rPr>
              <a:t>Synchronism: realize the proper logical sequence</a:t>
            </a:r>
          </a:p>
          <a:p>
            <a:pPr>
              <a:lnSpc>
                <a:spcPct val="110000"/>
              </a:lnSpc>
              <a:defRPr/>
            </a:pPr>
            <a:r>
              <a:rPr lang="en-US" altLang="zh-CN" dirty="0">
                <a:ea typeface="宋体" pitchFamily="2" charset="-122"/>
              </a:rPr>
              <a:t>How to design proper method?</a:t>
            </a:r>
          </a:p>
          <a:p>
            <a:pPr lvl="1">
              <a:lnSpc>
                <a:spcPct val="110000"/>
              </a:lnSpc>
              <a:defRPr/>
            </a:pPr>
            <a:r>
              <a:rPr lang="en-US" altLang="zh-CN" dirty="0">
                <a:ea typeface="宋体" pitchFamily="2" charset="-122"/>
              </a:rPr>
              <a:t>General: without assumption or limitation</a:t>
            </a:r>
          </a:p>
          <a:p>
            <a:pPr lvl="1">
              <a:lnSpc>
                <a:spcPct val="110000"/>
              </a:lnSpc>
              <a:defRPr/>
            </a:pPr>
            <a:r>
              <a:rPr lang="en-US" altLang="zh-CN" dirty="0">
                <a:ea typeface="宋体" pitchFamily="2" charset="-122"/>
              </a:rPr>
              <a:t>Simple: easy to realize and maintain</a:t>
            </a:r>
          </a:p>
          <a:p>
            <a:pPr lvl="1">
              <a:lnSpc>
                <a:spcPct val="110000"/>
              </a:lnSpc>
              <a:defRPr/>
            </a:pPr>
            <a:r>
              <a:rPr lang="en-US" altLang="zh-CN" dirty="0">
                <a:ea typeface="宋体" pitchFamily="2" charset="-122"/>
              </a:rPr>
              <a:t>Efficient and safe: </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361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CF3F6B1-1AF5-420B-8F91-9A152AEE958F}" type="slidenum">
              <a:rPr lang="en-US" altLang="ko-KR" sz="1200" smtClean="0">
                <a:solidFill>
                  <a:schemeClr val="bg1"/>
                </a:solidFill>
              </a:rPr>
              <a:pPr>
                <a:spcBef>
                  <a:spcPct val="0"/>
                </a:spcBef>
                <a:buClrTx/>
                <a:buSzTx/>
                <a:buFontTx/>
                <a:buNone/>
              </a:pPr>
              <a:t>53</a:t>
            </a:fld>
            <a:endParaRPr lang="en-US" altLang="ko-KR" sz="1200">
              <a:solidFill>
                <a:schemeClr val="bg1"/>
              </a:solidFill>
            </a:endParaRPr>
          </a:p>
        </p:txBody>
      </p:sp>
    </p:spTree>
    <p:extLst>
      <p:ext uri="{BB962C8B-B14F-4D97-AF65-F5344CB8AC3E}">
        <p14:creationId xmlns:p14="http://schemas.microsoft.com/office/powerpoint/2010/main" val="1209125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en-US" altLang="zh-CN">
                <a:ea typeface="宋体" panose="02010600030101010101" pitchFamily="2" charset="-122"/>
              </a:rPr>
              <a:t>Analysis about IPC problem</a:t>
            </a:r>
            <a:endParaRPr lang="zh-CN" altLang="en-US">
              <a:ea typeface="宋体" panose="02010600030101010101" pitchFamily="2" charset="-122"/>
            </a:endParaRPr>
          </a:p>
        </p:txBody>
      </p:sp>
      <p:sp>
        <p:nvSpPr>
          <p:cNvPr id="8195" name="内容占位符 2"/>
          <p:cNvSpPr>
            <a:spLocks noGrp="1"/>
          </p:cNvSpPr>
          <p:nvPr>
            <p:ph idx="1"/>
          </p:nvPr>
        </p:nvSpPr>
        <p:spPr>
          <a:xfrm>
            <a:off x="971550" y="1371600"/>
            <a:ext cx="8064500" cy="5057775"/>
          </a:xfrm>
        </p:spPr>
        <p:txBody>
          <a:bodyPr>
            <a:normAutofit fontScale="92500"/>
          </a:bodyPr>
          <a:lstStyle/>
          <a:p>
            <a:pPr>
              <a:lnSpc>
                <a:spcPct val="110000"/>
              </a:lnSpc>
              <a:defRPr/>
            </a:pPr>
            <a:r>
              <a:rPr lang="en-US" altLang="zh-CN" dirty="0">
                <a:ea typeface="宋体" pitchFamily="2" charset="-122"/>
              </a:rPr>
              <a:t>Reason of IPC problem</a:t>
            </a:r>
          </a:p>
          <a:p>
            <a:pPr lvl="1">
              <a:lnSpc>
                <a:spcPct val="110000"/>
              </a:lnSpc>
              <a:defRPr/>
            </a:pPr>
            <a:r>
              <a:rPr lang="en-US" altLang="zh-CN" dirty="0">
                <a:ea typeface="宋体" pitchFamily="2" charset="-122"/>
              </a:rPr>
              <a:t>Physical sequence: depends on scheduling</a:t>
            </a:r>
          </a:p>
          <a:p>
            <a:pPr lvl="1">
              <a:lnSpc>
                <a:spcPct val="110000"/>
              </a:lnSpc>
              <a:defRPr/>
            </a:pPr>
            <a:r>
              <a:rPr lang="en-US" altLang="zh-CN" dirty="0">
                <a:ea typeface="宋体" pitchFamily="2" charset="-122"/>
              </a:rPr>
              <a:t>Logical sequence: depends on application purpose</a:t>
            </a:r>
          </a:p>
          <a:p>
            <a:pPr lvl="1">
              <a:lnSpc>
                <a:spcPct val="110000"/>
              </a:lnSpc>
              <a:defRPr/>
            </a:pPr>
            <a:r>
              <a:rPr lang="en-US" altLang="zh-CN" dirty="0">
                <a:ea typeface="宋体" pitchFamily="2" charset="-122"/>
              </a:rPr>
              <a:t>Race condition: Exclusive resource allocation </a:t>
            </a:r>
          </a:p>
          <a:p>
            <a:pPr>
              <a:lnSpc>
                <a:spcPct val="110000"/>
              </a:lnSpc>
              <a:defRPr/>
            </a:pPr>
            <a:r>
              <a:rPr lang="en-US" altLang="zh-CN" dirty="0">
                <a:ea typeface="宋体" pitchFamily="2" charset="-122"/>
              </a:rPr>
              <a:t>IPC problem in kernel and user space</a:t>
            </a:r>
          </a:p>
          <a:p>
            <a:pPr lvl="1">
              <a:lnSpc>
                <a:spcPct val="110000"/>
              </a:lnSpc>
              <a:defRPr/>
            </a:pPr>
            <a:r>
              <a:rPr lang="en-US" altLang="zh-CN" dirty="0">
                <a:ea typeface="宋体" pitchFamily="2" charset="-122"/>
              </a:rPr>
              <a:t>Kernel space: I/O device management</a:t>
            </a:r>
          </a:p>
          <a:p>
            <a:pPr lvl="1">
              <a:lnSpc>
                <a:spcPct val="110000"/>
              </a:lnSpc>
              <a:defRPr/>
            </a:pPr>
            <a:r>
              <a:rPr lang="en-US" altLang="zh-CN" dirty="0">
                <a:ea typeface="宋体" pitchFamily="2" charset="-122"/>
              </a:rPr>
              <a:t>User space: network application, database…</a:t>
            </a:r>
          </a:p>
          <a:p>
            <a:pPr>
              <a:lnSpc>
                <a:spcPct val="110000"/>
              </a:lnSpc>
              <a:defRPr/>
            </a:pPr>
            <a:r>
              <a:rPr lang="en-US" altLang="zh-CN" dirty="0">
                <a:ea typeface="宋体" pitchFamily="2" charset="-122"/>
              </a:rPr>
              <a:t>Key of IPC problem </a:t>
            </a:r>
          </a:p>
          <a:p>
            <a:pPr lvl="1">
              <a:lnSpc>
                <a:spcPct val="110000"/>
              </a:lnSpc>
              <a:defRPr/>
            </a:pPr>
            <a:r>
              <a:rPr lang="en-US" altLang="zh-CN" dirty="0">
                <a:ea typeface="宋体" pitchFamily="2" charset="-122"/>
              </a:rPr>
              <a:t>Realize both physical and logical sequence</a:t>
            </a:r>
          </a:p>
          <a:p>
            <a:pPr lvl="1">
              <a:lnSpc>
                <a:spcPct val="110000"/>
              </a:lnSpc>
              <a:defRPr/>
            </a:pPr>
            <a:r>
              <a:rPr lang="en-US" altLang="zh-CN" dirty="0">
                <a:ea typeface="宋体" pitchFamily="2" charset="-122"/>
              </a:rPr>
              <a:t>The logical sequence is independent on scheduling</a:t>
            </a:r>
          </a:p>
          <a:p>
            <a:pPr lvl="1">
              <a:lnSpc>
                <a:spcPct val="110000"/>
              </a:lnSpc>
              <a:defRPr/>
            </a:pPr>
            <a:r>
              <a:rPr lang="en-US" altLang="zh-CN" dirty="0">
                <a:ea typeface="宋体" pitchFamily="2" charset="-122"/>
              </a:rPr>
              <a:t>The logical sequence can be controlled by user</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28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86A4230-DB89-4129-8E1A-08E0408FF195}" type="slidenum">
              <a:rPr lang="en-US" altLang="ko-KR" sz="1200" smtClean="0">
                <a:solidFill>
                  <a:schemeClr val="bg1"/>
                </a:solidFill>
              </a:rPr>
              <a:pPr>
                <a:spcBef>
                  <a:spcPct val="0"/>
                </a:spcBef>
                <a:buClrTx/>
                <a:buSzTx/>
                <a:buFontTx/>
                <a:buNone/>
              </a:pPr>
              <a:t>54</a:t>
            </a:fld>
            <a:endParaRPr lang="en-US" altLang="ko-KR" sz="1200">
              <a:solidFill>
                <a:schemeClr val="bg1"/>
              </a:solidFill>
            </a:endParaRPr>
          </a:p>
        </p:txBody>
      </p:sp>
    </p:spTree>
    <p:extLst>
      <p:ext uri="{BB962C8B-B14F-4D97-AF65-F5344CB8AC3E}">
        <p14:creationId xmlns:p14="http://schemas.microsoft.com/office/powerpoint/2010/main" val="7220031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用信号量实现条件同步</a:t>
            </a:r>
            <a:endParaRPr lang="zh-CN" altLang="en-US" dirty="0">
              <a:cs typeface="+mj-cs"/>
            </a:endParaRPr>
          </a:p>
        </p:txBody>
      </p:sp>
      <p:sp>
        <p:nvSpPr>
          <p:cNvPr id="13" name="内容占位符 2"/>
          <p:cNvSpPr txBox="1">
            <a:spLocks/>
          </p:cNvSpPr>
          <p:nvPr/>
        </p:nvSpPr>
        <p:spPr>
          <a:xfrm>
            <a:off x="1522966" y="1893321"/>
            <a:ext cx="592935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r>
              <a:rPr lang="zh-CN" altLang="en-US" dirty="0"/>
              <a:t>每个条件同步设置一个信号量，其初值为</a:t>
            </a:r>
            <a:r>
              <a:rPr lang="en-US" altLang="zh-CN" dirty="0"/>
              <a:t>0</a:t>
            </a:r>
          </a:p>
        </p:txBody>
      </p:sp>
      <p:sp>
        <p:nvSpPr>
          <p:cNvPr id="15" name="Rectangle 4"/>
          <p:cNvSpPr>
            <a:spLocks noChangeArrowheads="1"/>
          </p:cNvSpPr>
          <p:nvPr/>
        </p:nvSpPr>
        <p:spPr bwMode="auto">
          <a:xfrm>
            <a:off x="2023033" y="2390597"/>
            <a:ext cx="4645501" cy="397545"/>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none" lIns="90487" tIns="44450" rIns="90487" bIns="44450">
            <a:spAutoFit/>
          </a:bodyPr>
          <a:lstStyle/>
          <a:p>
            <a:pPr eaLnBrk="1" hangingPunct="1">
              <a:buFont typeface="Monotype Sorts" charset="0"/>
              <a:buNone/>
            </a:pPr>
            <a:r>
              <a:rPr lang="en-US" altLang="zh-CN" sz="2000" b="1" dirty="0">
                <a:latin typeface="Courier New" panose="02070309020205020404" pitchFamily="49" charset="0"/>
                <a:cs typeface="Courier New" panose="02070309020205020404" pitchFamily="49" charset="0"/>
              </a:rPr>
              <a:t>condition = new Semaphore(0);</a:t>
            </a:r>
          </a:p>
        </p:txBody>
      </p:sp>
      <p:grpSp>
        <p:nvGrpSpPr>
          <p:cNvPr id="2" name="组合 1"/>
          <p:cNvGrpSpPr/>
          <p:nvPr/>
        </p:nvGrpSpPr>
        <p:grpSpPr>
          <a:xfrm>
            <a:off x="1636814" y="2889464"/>
            <a:ext cx="5257112" cy="2627769"/>
            <a:chOff x="971072" y="2032213"/>
            <a:chExt cx="5257112" cy="2627769"/>
          </a:xfrm>
        </p:grpSpPr>
        <p:sp>
          <p:nvSpPr>
            <p:cNvPr id="16" name="Text Box 5"/>
            <p:cNvSpPr txBox="1">
              <a:spLocks noChangeAspect="1" noChangeArrowheads="1"/>
            </p:cNvSpPr>
            <p:nvPr/>
          </p:nvSpPr>
          <p:spPr bwMode="auto">
            <a:xfrm>
              <a:off x="971072" y="2413213"/>
              <a:ext cx="2391500" cy="224676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a:outerShdw blurRad="63500" dist="107763" dir="2700000" algn="ctr" rotWithShape="0">
                <a:schemeClr val="bg2">
                  <a:alpha val="74998"/>
                </a:schemeClr>
              </a:outerShdw>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 </a:t>
              </a:r>
              <a:r>
                <a:rPr lang="en-US" altLang="zh-CN" sz="2000" b="1" dirty="0">
                  <a:solidFill>
                    <a:srgbClr val="339900"/>
                  </a:solidFill>
                  <a:latin typeface="Courier New" panose="02070309020205020404" pitchFamily="49" charset="0"/>
                  <a:ea typeface="+mn-ea"/>
                  <a:cs typeface="Courier New" panose="02070309020205020404" pitchFamily="49" charset="0"/>
                </a:rPr>
                <a:t>M</a:t>
              </a:r>
              <a:r>
                <a:rPr lang="en-US" altLang="zh-CN" sz="2000" b="1" dirty="0">
                  <a:latin typeface="Courier New" panose="02070309020205020404" pitchFamily="49" charset="0"/>
                  <a:ea typeface="+mn-ea"/>
                  <a:cs typeface="Courier New" panose="02070309020205020404" pitchFamily="49" charset="0"/>
                </a:rPr>
                <a:t> …</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 </a:t>
              </a:r>
              <a:r>
                <a:rPr lang="en-US" altLang="zh-CN" sz="2000" b="1" dirty="0">
                  <a:solidFill>
                    <a:srgbClr val="339900"/>
                  </a:solidFill>
                  <a:latin typeface="Courier New" panose="02070309020205020404" pitchFamily="49" charset="0"/>
                  <a:ea typeface="+mn-ea"/>
                  <a:cs typeface="Courier New" panose="02070309020205020404" pitchFamily="49" charset="0"/>
                </a:rPr>
                <a:t>N</a:t>
              </a:r>
              <a:r>
                <a:rPr lang="en-US" altLang="zh-CN" sz="2000" b="1" dirty="0">
                  <a:latin typeface="Courier New" panose="02070309020205020404" pitchFamily="49" charset="0"/>
                  <a:ea typeface="+mn-ea"/>
                  <a:cs typeface="Courier New" panose="02070309020205020404" pitchFamily="49" charset="0"/>
                </a:rPr>
                <a:t> …</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p:txBody>
        </p:sp>
        <p:sp>
          <p:nvSpPr>
            <p:cNvPr id="17" name="Text Box 5"/>
            <p:cNvSpPr txBox="1">
              <a:spLocks noChangeAspect="1" noChangeArrowheads="1"/>
            </p:cNvSpPr>
            <p:nvPr/>
          </p:nvSpPr>
          <p:spPr bwMode="auto">
            <a:xfrm>
              <a:off x="3857620" y="2413213"/>
              <a:ext cx="2370564" cy="224676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a:outerShdw blurRad="63500" dist="107763" dir="2700000" algn="ctr" rotWithShape="0">
                <a:schemeClr val="bg2">
                  <a:alpha val="74998"/>
                </a:schemeClr>
              </a:outerShdw>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 </a:t>
              </a:r>
              <a:r>
                <a:rPr lang="en-US" altLang="zh-CN" sz="2000" b="1" dirty="0">
                  <a:solidFill>
                    <a:srgbClr val="339900"/>
                  </a:solidFill>
                  <a:latin typeface="Courier New" panose="02070309020205020404" pitchFamily="49" charset="0"/>
                  <a:ea typeface="+mn-ea"/>
                  <a:cs typeface="Courier New" panose="02070309020205020404" pitchFamily="49" charset="0"/>
                </a:rPr>
                <a:t>X</a:t>
              </a:r>
              <a:r>
                <a:rPr lang="en-US" altLang="zh-CN" sz="2000" b="1" dirty="0">
                  <a:latin typeface="Courier New" panose="02070309020205020404" pitchFamily="49" charset="0"/>
                  <a:ea typeface="+mn-ea"/>
                  <a:cs typeface="Courier New" panose="02070309020205020404" pitchFamily="49" charset="0"/>
                </a:rPr>
                <a:t> …</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 </a:t>
              </a:r>
              <a:r>
                <a:rPr lang="en-US" altLang="zh-CN" sz="2000" b="1" dirty="0">
                  <a:solidFill>
                    <a:srgbClr val="339900"/>
                  </a:solidFill>
                  <a:latin typeface="Courier New" panose="02070309020205020404" pitchFamily="49" charset="0"/>
                  <a:ea typeface="+mn-ea"/>
                  <a:cs typeface="Courier New" panose="02070309020205020404" pitchFamily="49" charset="0"/>
                </a:rPr>
                <a:t>Y</a:t>
              </a:r>
              <a:r>
                <a:rPr lang="en-US" altLang="zh-CN" sz="2000" b="1" dirty="0">
                  <a:latin typeface="Courier New" panose="02070309020205020404" pitchFamily="49" charset="0"/>
                  <a:ea typeface="+mn-ea"/>
                  <a:cs typeface="Courier New" panose="02070309020205020404" pitchFamily="49" charset="0"/>
                </a:rPr>
                <a:t> …</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p:txBody>
        </p:sp>
        <p:sp>
          <p:nvSpPr>
            <p:cNvPr id="18" name="TextBox 6"/>
            <p:cNvSpPr txBox="1">
              <a:spLocks noChangeArrowheads="1"/>
            </p:cNvSpPr>
            <p:nvPr/>
          </p:nvSpPr>
          <p:spPr bwMode="auto">
            <a:xfrm>
              <a:off x="1572156" y="2032213"/>
              <a:ext cx="88998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Arial" charset="0"/>
                <a:buNone/>
              </a:pPr>
              <a:r>
                <a:rPr lang="zh-CN" altLang="en-US" sz="2000" b="1" dirty="0">
                  <a:solidFill>
                    <a:srgbClr val="C00000"/>
                  </a:solidFill>
                  <a:latin typeface="+mn-ea"/>
                  <a:ea typeface="+mn-ea"/>
                </a:rPr>
                <a:t>线程</a:t>
              </a:r>
              <a:r>
                <a:rPr lang="en-US" altLang="zh-CN" sz="2000" b="1" dirty="0">
                  <a:solidFill>
                    <a:srgbClr val="C00000"/>
                  </a:solidFill>
                  <a:latin typeface="+mn-ea"/>
                  <a:ea typeface="+mn-ea"/>
                </a:rPr>
                <a:t>A</a:t>
              </a:r>
            </a:p>
          </p:txBody>
        </p:sp>
        <p:sp>
          <p:nvSpPr>
            <p:cNvPr id="19" name="TextBox 7"/>
            <p:cNvSpPr txBox="1">
              <a:spLocks noChangeArrowheads="1"/>
            </p:cNvSpPr>
            <p:nvPr/>
          </p:nvSpPr>
          <p:spPr bwMode="auto">
            <a:xfrm>
              <a:off x="4395204" y="2032213"/>
              <a:ext cx="87235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Arial" charset="0"/>
                <a:buNone/>
              </a:pPr>
              <a:r>
                <a:rPr lang="zh-CN" altLang="en-US" sz="2000" b="1" dirty="0">
                  <a:solidFill>
                    <a:srgbClr val="C00000"/>
                  </a:solidFill>
                  <a:latin typeface="+mn-ea"/>
                  <a:ea typeface="+mn-ea"/>
                </a:rPr>
                <a:t>线程</a:t>
              </a:r>
              <a:r>
                <a:rPr lang="en-US" altLang="zh-CN" sz="2000" b="1" dirty="0">
                  <a:solidFill>
                    <a:srgbClr val="C00000"/>
                  </a:solidFill>
                  <a:latin typeface="+mn-ea"/>
                  <a:ea typeface="+mn-ea"/>
                </a:rPr>
                <a:t>B</a:t>
              </a:r>
            </a:p>
          </p:txBody>
        </p:sp>
      </p:grpSp>
      <p:cxnSp>
        <p:nvCxnSpPr>
          <p:cNvPr id="5" name="直接箭头连接符 4"/>
          <p:cNvCxnSpPr/>
          <p:nvPr/>
        </p:nvCxnSpPr>
        <p:spPr>
          <a:xfrm>
            <a:off x="3969950" y="4098336"/>
            <a:ext cx="648072" cy="57606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 Box 5"/>
          <p:cNvSpPr txBox="1">
            <a:spLocks noChangeAspect="1" noChangeArrowheads="1"/>
          </p:cNvSpPr>
          <p:nvPr/>
        </p:nvSpPr>
        <p:spPr bwMode="auto">
          <a:xfrm>
            <a:off x="1636814" y="3593211"/>
            <a:ext cx="2391500" cy="1631216"/>
          </a:xfrm>
          <a:prstGeom prst="rect">
            <a:avLst/>
          </a:prstGeom>
          <a:noFill/>
          <a:ln w="19050">
            <a:noFill/>
          </a:ln>
          <a:effectLst>
            <a:outerShdw blurRad="63500" dist="107763" dir="2700000" algn="ctr" rotWithShape="0">
              <a:schemeClr val="bg2">
                <a:alpha val="74998"/>
              </a:schemeClr>
            </a:outerShdw>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condition-</a:t>
            </a:r>
            <a:r>
              <a:rPr lang="zh-CN" altLang="en-US" sz="2000" b="1" dirty="0">
                <a:latin typeface="Courier New" panose="02070309020205020404" pitchFamily="49" charset="0"/>
                <a:ea typeface="+mn-ea"/>
                <a:cs typeface="Courier New" panose="02070309020205020404" pitchFamily="49" charset="0"/>
                <a:sym typeface="Wingdings" charset="0"/>
              </a:rPr>
              <a:t>&gt;P();</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p:txBody>
      </p:sp>
      <p:sp>
        <p:nvSpPr>
          <p:cNvPr id="21" name="Text Box 5"/>
          <p:cNvSpPr txBox="1">
            <a:spLocks noChangeAspect="1" noChangeArrowheads="1"/>
          </p:cNvSpPr>
          <p:nvPr/>
        </p:nvSpPr>
        <p:spPr bwMode="auto">
          <a:xfrm>
            <a:off x="4523362" y="3593211"/>
            <a:ext cx="2370564" cy="1631216"/>
          </a:xfrm>
          <a:prstGeom prst="rect">
            <a:avLst/>
          </a:prstGeom>
          <a:noFill/>
          <a:ln w="19050">
            <a:noFill/>
          </a:ln>
          <a:effectLst>
            <a:outerShdw blurRad="63500" dist="107763" dir="2700000" algn="ctr" rotWithShape="0">
              <a:schemeClr val="bg2">
                <a:alpha val="74998"/>
              </a:schemeClr>
            </a:outerShdw>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zh-CN" altLang="en-US" sz="2000" b="1" dirty="0">
                <a:latin typeface="Courier New" panose="02070309020205020404" pitchFamily="49" charset="0"/>
                <a:ea typeface="+mn-ea"/>
                <a:cs typeface="Courier New" panose="02070309020205020404" pitchFamily="49" charset="0"/>
              </a:rPr>
              <a:t>condition-</a:t>
            </a:r>
            <a:r>
              <a:rPr lang="zh-CN" altLang="en-US" sz="2000" b="1" dirty="0">
                <a:latin typeface="Courier New" panose="02070309020205020404" pitchFamily="49" charset="0"/>
                <a:ea typeface="+mn-ea"/>
                <a:cs typeface="Courier New" panose="02070309020205020404" pitchFamily="49" charset="0"/>
                <a:sym typeface="Wingdings" charset="0"/>
              </a:rPr>
              <a:t>&gt;V();</a:t>
            </a:r>
            <a:endParaRPr lang="zh-CN" altLang="en-US" sz="20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zh-CN" altLang="en-US" sz="2000" b="1" dirty="0">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399083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0" grpId="0"/>
      <p:bldP spid="2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r>
              <a:rPr lang="en-US" altLang="zh-CN">
                <a:ea typeface="宋体" panose="02010600030101010101" pitchFamily="2" charset="-122"/>
              </a:rPr>
              <a:t>Problem models of IPC</a:t>
            </a:r>
            <a:endParaRPr lang="zh-CN" altLang="en-US">
              <a:ea typeface="宋体" panose="02010600030101010101" pitchFamily="2" charset="-122"/>
            </a:endParaRPr>
          </a:p>
        </p:txBody>
      </p:sp>
      <p:sp>
        <p:nvSpPr>
          <p:cNvPr id="140291"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Producer-Consumer</a:t>
            </a:r>
          </a:p>
          <a:p>
            <a:pPr lvl="1">
              <a:lnSpc>
                <a:spcPct val="110000"/>
              </a:lnSpc>
            </a:pPr>
            <a:r>
              <a:rPr lang="en-US" altLang="zh-CN">
                <a:ea typeface="宋体" panose="02010600030101010101" pitchFamily="2" charset="-122"/>
              </a:rPr>
              <a:t>Bounded-buffer problem</a:t>
            </a:r>
          </a:p>
          <a:p>
            <a:pPr>
              <a:lnSpc>
                <a:spcPct val="110000"/>
              </a:lnSpc>
            </a:pPr>
            <a:r>
              <a:rPr lang="en-US" altLang="zh-CN">
                <a:ea typeface="宋体" panose="02010600030101010101" pitchFamily="2" charset="-122"/>
              </a:rPr>
              <a:t>Dinning philosophers</a:t>
            </a:r>
          </a:p>
          <a:p>
            <a:pPr lvl="1">
              <a:lnSpc>
                <a:spcPct val="110000"/>
              </a:lnSpc>
            </a:pPr>
            <a:r>
              <a:rPr lang="en-US" altLang="zh-CN">
                <a:ea typeface="宋体" panose="02010600030101010101" pitchFamily="2" charset="-122"/>
              </a:rPr>
              <a:t>Synchronism based on mutual exclusion</a:t>
            </a:r>
          </a:p>
          <a:p>
            <a:pPr>
              <a:lnSpc>
                <a:spcPct val="110000"/>
              </a:lnSpc>
            </a:pPr>
            <a:r>
              <a:rPr lang="en-US" altLang="zh-CN">
                <a:ea typeface="宋体" panose="02010600030101010101" pitchFamily="2" charset="-122"/>
              </a:rPr>
              <a:t>Reader-Writher</a:t>
            </a:r>
          </a:p>
          <a:p>
            <a:pPr lvl="1">
              <a:lnSpc>
                <a:spcPct val="110000"/>
              </a:lnSpc>
            </a:pPr>
            <a:r>
              <a:rPr lang="en-US" altLang="zh-CN">
                <a:ea typeface="宋体" panose="02010600030101010101" pitchFamily="2" charset="-122"/>
              </a:rPr>
              <a:t>Multi-process synchronism based on mutual exclusion</a:t>
            </a:r>
          </a:p>
          <a:p>
            <a:pPr>
              <a:lnSpc>
                <a:spcPct val="110000"/>
              </a:lnSpc>
            </a:pPr>
            <a:r>
              <a:rPr lang="en-US" altLang="zh-CN">
                <a:ea typeface="宋体" panose="02010600030101010101" pitchFamily="2" charset="-122"/>
              </a:rPr>
              <a:t>Sleeping barber</a:t>
            </a:r>
          </a:p>
          <a:p>
            <a:pPr lvl="1">
              <a:lnSpc>
                <a:spcPct val="110000"/>
              </a:lnSpc>
            </a:pPr>
            <a:r>
              <a:rPr lang="en-US" altLang="zh-CN">
                <a:ea typeface="宋体" panose="02010600030101010101" pitchFamily="2" charset="-122"/>
              </a:rPr>
              <a:t>Synchronism and mutual exclusion under complex application environment</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02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52D9EA6A-827A-4AAC-8CF6-1638C321E1D1}" type="slidenum">
              <a:rPr lang="en-US" altLang="ko-KR" sz="1200" smtClean="0">
                <a:solidFill>
                  <a:schemeClr val="bg1"/>
                </a:solidFill>
              </a:rPr>
              <a:pPr>
                <a:spcBef>
                  <a:spcPct val="0"/>
                </a:spcBef>
                <a:buClrTx/>
                <a:buSzTx/>
                <a:buFontTx/>
                <a:buNone/>
              </a:pPr>
              <a:t>56</a:t>
            </a:fld>
            <a:endParaRPr lang="en-US" altLang="ko-KR" sz="1200">
              <a:solidFill>
                <a:schemeClr val="bg1"/>
              </a:solidFill>
            </a:endParaRPr>
          </a:p>
        </p:txBody>
      </p:sp>
    </p:spTree>
    <p:extLst>
      <p:ext uri="{BB962C8B-B14F-4D97-AF65-F5344CB8AC3E}">
        <p14:creationId xmlns:p14="http://schemas.microsoft.com/office/powerpoint/2010/main" val="3688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生产者</a:t>
            </a:r>
            <a:r>
              <a:rPr lang="en-US" altLang="zh-CN" dirty="0"/>
              <a:t>-</a:t>
            </a:r>
            <a:r>
              <a:rPr lang="zh-CN" altLang="en-US" dirty="0"/>
              <a:t>消费者问题</a:t>
            </a:r>
            <a:endParaRPr lang="zh-CN" altLang="en-US" dirty="0">
              <a:cs typeface="+mj-cs"/>
            </a:endParaRPr>
          </a:p>
        </p:txBody>
      </p:sp>
      <p:grpSp>
        <p:nvGrpSpPr>
          <p:cNvPr id="4" name="组合 3"/>
          <p:cNvGrpSpPr/>
          <p:nvPr/>
        </p:nvGrpSpPr>
        <p:grpSpPr>
          <a:xfrm>
            <a:off x="1694470" y="3961789"/>
            <a:ext cx="6189898" cy="337743"/>
            <a:chOff x="1163054" y="3104538"/>
            <a:chExt cx="6189898" cy="337743"/>
          </a:xfrm>
        </p:grpSpPr>
        <p:pic>
          <p:nvPicPr>
            <p:cNvPr id="27" name="图片 26" descr="小点1.png"/>
            <p:cNvPicPr>
              <a:picLocks noChangeAspect="1"/>
            </p:cNvPicPr>
            <p:nvPr/>
          </p:nvPicPr>
          <p:blipFill>
            <a:blip r:embed="rId2" cstate="print"/>
            <a:stretch>
              <a:fillRect/>
            </a:stretch>
          </p:blipFill>
          <p:spPr>
            <a:xfrm>
              <a:off x="1163054" y="3209314"/>
              <a:ext cx="151066" cy="148997"/>
            </a:xfrm>
            <a:prstGeom prst="rect">
              <a:avLst/>
            </a:prstGeom>
            <a:effectLst/>
          </p:spPr>
        </p:pic>
        <p:sp>
          <p:nvSpPr>
            <p:cNvPr id="28" name="内容占位符 2"/>
            <p:cNvSpPr txBox="1">
              <a:spLocks/>
            </p:cNvSpPr>
            <p:nvPr/>
          </p:nvSpPr>
          <p:spPr>
            <a:xfrm>
              <a:off x="1295618" y="3104538"/>
              <a:ext cx="6057334" cy="337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一个或多个</a:t>
              </a:r>
              <a:r>
                <a:rPr lang="zh-CN" altLang="en-US" dirty="0">
                  <a:solidFill>
                    <a:srgbClr val="C00000"/>
                  </a:solidFill>
                </a:rPr>
                <a:t>生产者</a:t>
              </a:r>
              <a:r>
                <a:rPr lang="zh-CN" altLang="en-US" dirty="0"/>
                <a:t>在生成数据后放在一个缓冲区里</a:t>
              </a:r>
            </a:p>
          </p:txBody>
        </p:sp>
      </p:grpSp>
      <p:grpSp>
        <p:nvGrpSpPr>
          <p:cNvPr id="6" name="组合 5"/>
          <p:cNvGrpSpPr/>
          <p:nvPr/>
        </p:nvGrpSpPr>
        <p:grpSpPr>
          <a:xfrm>
            <a:off x="1694470" y="4637218"/>
            <a:ext cx="6405922" cy="571504"/>
            <a:chOff x="1163054" y="3779968"/>
            <a:chExt cx="6405922" cy="571504"/>
          </a:xfrm>
        </p:grpSpPr>
        <p:pic>
          <p:nvPicPr>
            <p:cNvPr id="31" name="图片 30" descr="小点1.png"/>
            <p:cNvPicPr>
              <a:picLocks noChangeAspect="1"/>
            </p:cNvPicPr>
            <p:nvPr/>
          </p:nvPicPr>
          <p:blipFill>
            <a:blip r:embed="rId2" cstate="print"/>
            <a:stretch>
              <a:fillRect/>
            </a:stretch>
          </p:blipFill>
          <p:spPr>
            <a:xfrm>
              <a:off x="1163054" y="3872044"/>
              <a:ext cx="151066" cy="148997"/>
            </a:xfrm>
            <a:prstGeom prst="rect">
              <a:avLst/>
            </a:prstGeom>
            <a:effectLst/>
          </p:spPr>
        </p:pic>
        <p:sp>
          <p:nvSpPr>
            <p:cNvPr id="32" name="内容占位符 2"/>
            <p:cNvSpPr txBox="1">
              <a:spLocks/>
            </p:cNvSpPr>
            <p:nvPr/>
          </p:nvSpPr>
          <p:spPr>
            <a:xfrm>
              <a:off x="1295618" y="3779968"/>
              <a:ext cx="6273358"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任何时刻</a:t>
              </a:r>
              <a:r>
                <a:rPr lang="zh-CN" altLang="en-US" dirty="0">
                  <a:solidFill>
                    <a:srgbClr val="C00000"/>
                  </a:solidFill>
                </a:rPr>
                <a:t>只能有一个</a:t>
              </a:r>
              <a:r>
                <a:rPr lang="zh-CN" altLang="en-US" dirty="0"/>
                <a:t>生产者或消费者可访问缓冲区</a:t>
              </a:r>
              <a:endParaRPr lang="zh-CN" altLang="en-US" dirty="0">
                <a:solidFill>
                  <a:srgbClr val="C00000"/>
                </a:solidFill>
              </a:endParaRPr>
            </a:p>
          </p:txBody>
        </p:sp>
      </p:grpSp>
      <p:grpSp>
        <p:nvGrpSpPr>
          <p:cNvPr id="3" name="组合 2"/>
          <p:cNvGrpSpPr/>
          <p:nvPr/>
        </p:nvGrpSpPr>
        <p:grpSpPr>
          <a:xfrm>
            <a:off x="1276942" y="3573016"/>
            <a:ext cx="4870115" cy="428628"/>
            <a:chOff x="745525" y="2715766"/>
            <a:chExt cx="4870115" cy="428628"/>
          </a:xfrm>
        </p:grpSpPr>
        <p:sp>
          <p:nvSpPr>
            <p:cNvPr id="13" name="内容占位符 2"/>
            <p:cNvSpPr txBox="1">
              <a:spLocks/>
            </p:cNvSpPr>
            <p:nvPr/>
          </p:nvSpPr>
          <p:spPr>
            <a:xfrm>
              <a:off x="1043608" y="2715766"/>
              <a:ext cx="45720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有界缓冲区的生产者</a:t>
              </a:r>
              <a:r>
                <a:rPr lang="en-US" altLang="zh-CN" dirty="0"/>
                <a:t>-</a:t>
              </a:r>
              <a:r>
                <a:rPr lang="zh-CN" altLang="en-US" dirty="0"/>
                <a:t>消费者问题描述</a:t>
              </a:r>
            </a:p>
          </p:txBody>
        </p:sp>
        <p:sp>
          <p:nvSpPr>
            <p:cNvPr id="14" name="TextBox 13"/>
            <p:cNvSpPr txBox="1"/>
            <p:nvPr/>
          </p:nvSpPr>
          <p:spPr>
            <a:xfrm>
              <a:off x="745525" y="27157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694470" y="4289100"/>
            <a:ext cx="4533714" cy="354014"/>
            <a:chOff x="1163054" y="3431850"/>
            <a:chExt cx="4533714" cy="354014"/>
          </a:xfrm>
        </p:grpSpPr>
        <p:pic>
          <p:nvPicPr>
            <p:cNvPr id="24" name="图片 23" descr="小点1.png"/>
            <p:cNvPicPr>
              <a:picLocks noChangeAspect="1"/>
            </p:cNvPicPr>
            <p:nvPr/>
          </p:nvPicPr>
          <p:blipFill>
            <a:blip r:embed="rId2" cstate="print"/>
            <a:stretch>
              <a:fillRect/>
            </a:stretch>
          </p:blipFill>
          <p:spPr>
            <a:xfrm>
              <a:off x="1163054" y="3536626"/>
              <a:ext cx="151066" cy="148997"/>
            </a:xfrm>
            <a:prstGeom prst="rect">
              <a:avLst/>
            </a:prstGeom>
            <a:effectLst/>
          </p:spPr>
        </p:pic>
        <p:sp>
          <p:nvSpPr>
            <p:cNvPr id="25" name="内容占位符 2"/>
            <p:cNvSpPr txBox="1">
              <a:spLocks/>
            </p:cNvSpPr>
            <p:nvPr/>
          </p:nvSpPr>
          <p:spPr>
            <a:xfrm>
              <a:off x="1295618" y="3431850"/>
              <a:ext cx="4401150"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单个</a:t>
              </a:r>
              <a:r>
                <a:rPr lang="zh-CN" altLang="en-US" dirty="0">
                  <a:solidFill>
                    <a:srgbClr val="C00000"/>
                  </a:solidFill>
                </a:rPr>
                <a:t>消费者</a:t>
              </a:r>
              <a:r>
                <a:rPr lang="zh-CN" altLang="en-US" dirty="0"/>
                <a:t>从缓冲区取出数据处理</a:t>
              </a:r>
            </a:p>
          </p:txBody>
        </p:sp>
      </p:grpSp>
      <p:grpSp>
        <p:nvGrpSpPr>
          <p:cNvPr id="2" name="组合 1"/>
          <p:cNvGrpSpPr/>
          <p:nvPr/>
        </p:nvGrpSpPr>
        <p:grpSpPr>
          <a:xfrm>
            <a:off x="1503784" y="2202908"/>
            <a:ext cx="4724400" cy="838200"/>
            <a:chOff x="972368" y="1276343"/>
            <a:chExt cx="4724400" cy="838200"/>
          </a:xfrm>
        </p:grpSpPr>
        <p:sp>
          <p:nvSpPr>
            <p:cNvPr id="16" name="Rectangle 4"/>
            <p:cNvSpPr>
              <a:spLocks noChangeArrowheads="1"/>
            </p:cNvSpPr>
            <p:nvPr/>
          </p:nvSpPr>
          <p:spPr bwMode="auto">
            <a:xfrm>
              <a:off x="972368" y="1276343"/>
              <a:ext cx="1371600" cy="838200"/>
            </a:xfrm>
            <a:prstGeom prst="rect">
              <a:avLst/>
            </a:prstGeom>
            <a:gradFill>
              <a:gsLst>
                <a:gs pos="100000">
                  <a:srgbClr val="11576A"/>
                </a:gs>
                <a:gs pos="0">
                  <a:srgbClr val="0EB1C8"/>
                </a:gs>
                <a:gs pos="100000">
                  <a:schemeClr val="accent1">
                    <a:tint val="23500"/>
                    <a:satMod val="160000"/>
                  </a:schemeClr>
                </a:gs>
              </a:gsLst>
              <a:lin ang="5400000" scaled="0"/>
            </a:gradFill>
            <a:ln w="38100">
              <a:noFill/>
              <a:miter lim="800000"/>
              <a:headEnd/>
              <a:tailEnd/>
            </a:ln>
          </p:spPr>
          <p:txBody>
            <a:bodyPr wrap="none" anchor="ctr"/>
            <a:lstStyle/>
            <a:p>
              <a:pPr algn="ctr"/>
              <a:r>
                <a:rPr lang="zh-CN" altLang="en-US" b="1" dirty="0">
                  <a:solidFill>
                    <a:schemeClr val="bg1"/>
                  </a:solidFill>
                  <a:latin typeface="+mn-ea"/>
                  <a:cs typeface="宋体" charset="0"/>
                </a:rPr>
                <a:t>生产者</a:t>
              </a:r>
              <a:endParaRPr lang="en-US" altLang="zh-CN" b="1" dirty="0">
                <a:solidFill>
                  <a:schemeClr val="bg1"/>
                </a:solidFill>
                <a:latin typeface="+mn-ea"/>
                <a:cs typeface="宋体" charset="0"/>
              </a:endParaRPr>
            </a:p>
          </p:txBody>
        </p:sp>
        <p:sp>
          <p:nvSpPr>
            <p:cNvPr id="17" name="Rectangle 5"/>
            <p:cNvSpPr>
              <a:spLocks noChangeArrowheads="1"/>
            </p:cNvSpPr>
            <p:nvPr/>
          </p:nvSpPr>
          <p:spPr bwMode="auto">
            <a:xfrm>
              <a:off x="4325168" y="1276343"/>
              <a:ext cx="1371600" cy="838200"/>
            </a:xfrm>
            <a:prstGeom prst="rect">
              <a:avLst/>
            </a:prstGeom>
            <a:gradFill>
              <a:gsLst>
                <a:gs pos="100000">
                  <a:srgbClr val="11576A"/>
                </a:gs>
                <a:gs pos="0">
                  <a:srgbClr val="0EB1C8"/>
                </a:gs>
                <a:gs pos="100000">
                  <a:schemeClr val="accent1">
                    <a:tint val="23500"/>
                    <a:satMod val="160000"/>
                  </a:schemeClr>
                </a:gs>
              </a:gsLst>
              <a:lin ang="5400000" scaled="0"/>
            </a:gradFill>
            <a:ln w="38100">
              <a:noFill/>
              <a:miter lim="800000"/>
              <a:headEnd/>
              <a:tailEnd/>
            </a:ln>
          </p:spPr>
          <p:txBody>
            <a:bodyPr wrap="none" anchor="ctr"/>
            <a:lstStyle/>
            <a:p>
              <a:pPr algn="ctr" eaLnBrk="1" hangingPunct="1">
                <a:buFont typeface="Monotype Sorts" charset="0"/>
                <a:buNone/>
              </a:pPr>
              <a:r>
                <a:rPr lang="zh-CN" altLang="en-US" b="1" dirty="0">
                  <a:solidFill>
                    <a:schemeClr val="bg1"/>
                  </a:solidFill>
                  <a:latin typeface="+mn-ea"/>
                  <a:cs typeface="宋体" charset="0"/>
                </a:rPr>
                <a:t>消费者</a:t>
              </a:r>
              <a:endParaRPr lang="en-US" altLang="zh-CN" b="1" dirty="0">
                <a:solidFill>
                  <a:schemeClr val="bg1"/>
                </a:solidFill>
                <a:latin typeface="+mn-ea"/>
                <a:cs typeface="宋体" charset="0"/>
              </a:endParaRPr>
            </a:p>
          </p:txBody>
        </p:sp>
        <p:sp>
          <p:nvSpPr>
            <p:cNvPr id="18" name="Rectangle 7"/>
            <p:cNvSpPr>
              <a:spLocks noChangeArrowheads="1"/>
            </p:cNvSpPr>
            <p:nvPr/>
          </p:nvSpPr>
          <p:spPr bwMode="auto">
            <a:xfrm>
              <a:off x="2877368" y="1428743"/>
              <a:ext cx="914400" cy="5334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eaLnBrk="1" hangingPunct="1">
                <a:buFont typeface="Monotype Sorts" charset="0"/>
                <a:buNone/>
              </a:pPr>
              <a:r>
                <a:rPr lang="zh-CN" altLang="en-US" b="1" dirty="0">
                  <a:solidFill>
                    <a:srgbClr val="11576A"/>
                  </a:solidFill>
                  <a:latin typeface="+mn-ea"/>
                  <a:cs typeface="宋体" charset="0"/>
                </a:rPr>
                <a:t>缓冲区</a:t>
              </a:r>
              <a:endParaRPr lang="en-US" altLang="zh-CN" b="1" dirty="0">
                <a:solidFill>
                  <a:srgbClr val="11576A"/>
                </a:solidFill>
                <a:latin typeface="+mn-ea"/>
                <a:cs typeface="宋体" charset="0"/>
              </a:endParaRPr>
            </a:p>
          </p:txBody>
        </p:sp>
        <p:sp>
          <p:nvSpPr>
            <p:cNvPr id="19" name="Line 8"/>
            <p:cNvSpPr>
              <a:spLocks noChangeShapeType="1"/>
            </p:cNvSpPr>
            <p:nvPr/>
          </p:nvSpPr>
          <p:spPr bwMode="auto">
            <a:xfrm>
              <a:off x="2343968" y="1695443"/>
              <a:ext cx="533400" cy="0"/>
            </a:xfrm>
            <a:prstGeom prst="line">
              <a:avLst/>
            </a:prstGeom>
            <a:noFill/>
            <a:ln w="76200">
              <a:solidFill>
                <a:srgbClr val="11576A"/>
              </a:solidFill>
              <a:round/>
              <a:headEnd/>
              <a:tailEnd type="triangle" w="med" len="med"/>
            </a:ln>
            <a:extLst>
              <a:ext uri="{909E8E84-426E-40dd-AFC4-6F175D3DCCD1}">
                <a14:hiddenFill xmlns:a14="http://schemas.microsoft.com/office/drawing/2010/main" xmlns="">
                  <a:noFill/>
                </a14:hiddenFill>
              </a:ext>
            </a:extLst>
          </p:spPr>
          <p:txBody>
            <a:bodyPr vert="eaVert" wrap="none" anchor="ctr"/>
            <a:lstStyle/>
            <a:p>
              <a:endParaRPr lang="zh-CN" altLang="en-US"/>
            </a:p>
          </p:txBody>
        </p:sp>
        <p:sp>
          <p:nvSpPr>
            <p:cNvPr id="20" name="Line 9"/>
            <p:cNvSpPr>
              <a:spLocks noChangeShapeType="1"/>
            </p:cNvSpPr>
            <p:nvPr/>
          </p:nvSpPr>
          <p:spPr bwMode="auto">
            <a:xfrm>
              <a:off x="3791768" y="1695443"/>
              <a:ext cx="533400" cy="0"/>
            </a:xfrm>
            <a:prstGeom prst="line">
              <a:avLst/>
            </a:prstGeom>
            <a:noFill/>
            <a:ln w="76200">
              <a:solidFill>
                <a:srgbClr val="11576A"/>
              </a:solidFill>
              <a:round/>
              <a:headEnd/>
              <a:tailEnd type="triangle" w="med" len="med"/>
            </a:ln>
            <a:extLst>
              <a:ext uri="{909E8E84-426E-40dd-AFC4-6F175D3DCCD1}">
                <a14:hiddenFill xmlns:a14="http://schemas.microsoft.com/office/drawing/2010/main" xmlns="">
                  <a:noFill/>
                </a14:hiddenFill>
              </a:ext>
            </a:extLst>
          </p:spPr>
          <p:txBody>
            <a:bodyPr vert="eaVert" wrap="none" anchor="ctr"/>
            <a:lstStyle/>
            <a:p>
              <a:endParaRPr lang="zh-CN" altLang="en-US"/>
            </a:p>
          </p:txBody>
        </p:sp>
      </p:grpSp>
      <p:sp>
        <p:nvSpPr>
          <p:cNvPr id="21" name="Rectangle 4"/>
          <p:cNvSpPr>
            <a:spLocks noChangeArrowheads="1"/>
          </p:cNvSpPr>
          <p:nvPr/>
        </p:nvSpPr>
        <p:spPr bwMode="auto">
          <a:xfrm>
            <a:off x="1503784" y="2202662"/>
            <a:ext cx="1371600" cy="8382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38100">
            <a:noFill/>
            <a:miter lim="800000"/>
            <a:headEnd/>
            <a:tailEnd/>
          </a:ln>
        </p:spPr>
        <p:txBody>
          <a:bodyPr wrap="none" anchor="ctr"/>
          <a:lstStyle/>
          <a:p>
            <a:pPr algn="ctr"/>
            <a:r>
              <a:rPr lang="zh-CN" altLang="en-US" b="1" dirty="0">
                <a:solidFill>
                  <a:schemeClr val="bg1"/>
                </a:solidFill>
                <a:latin typeface="+mn-ea"/>
                <a:cs typeface="宋体" charset="0"/>
              </a:rPr>
              <a:t>生产者</a:t>
            </a:r>
            <a:endParaRPr lang="en-US" altLang="zh-CN" b="1" dirty="0">
              <a:solidFill>
                <a:schemeClr val="bg1"/>
              </a:solidFill>
              <a:latin typeface="+mn-ea"/>
              <a:cs typeface="宋体" charset="0"/>
            </a:endParaRPr>
          </a:p>
        </p:txBody>
      </p:sp>
      <p:sp>
        <p:nvSpPr>
          <p:cNvPr id="22" name="Rectangle 5"/>
          <p:cNvSpPr>
            <a:spLocks noChangeArrowheads="1"/>
          </p:cNvSpPr>
          <p:nvPr/>
        </p:nvSpPr>
        <p:spPr bwMode="auto">
          <a:xfrm>
            <a:off x="4856584" y="2202662"/>
            <a:ext cx="1371600" cy="838200"/>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38100">
            <a:noFill/>
            <a:miter lim="800000"/>
            <a:headEnd/>
            <a:tailEnd/>
          </a:ln>
        </p:spPr>
        <p:txBody>
          <a:bodyPr wrap="none" anchor="ctr"/>
          <a:lstStyle/>
          <a:p>
            <a:pPr algn="ctr" eaLnBrk="1" hangingPunct="1">
              <a:buFont typeface="Monotype Sorts" charset="0"/>
              <a:buNone/>
            </a:pPr>
            <a:r>
              <a:rPr lang="zh-CN" altLang="en-US" b="1" dirty="0">
                <a:solidFill>
                  <a:schemeClr val="bg1"/>
                </a:solidFill>
                <a:latin typeface="+mn-ea"/>
                <a:cs typeface="宋体" charset="0"/>
              </a:rPr>
              <a:t>消费者</a:t>
            </a:r>
            <a:endParaRPr lang="en-US" altLang="zh-CN" b="1" dirty="0">
              <a:solidFill>
                <a:schemeClr val="bg1"/>
              </a:solidFill>
              <a:latin typeface="+mn-ea"/>
              <a:cs typeface="宋体" charset="0"/>
            </a:endParaRPr>
          </a:p>
        </p:txBody>
      </p:sp>
    </p:spTree>
    <p:extLst>
      <p:ext uri="{BB962C8B-B14F-4D97-AF65-F5344CB8AC3E}">
        <p14:creationId xmlns:p14="http://schemas.microsoft.com/office/powerpoint/2010/main" val="89733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35" presetClass="emph" presetSubtype="0" repeatCount="indefinite" fill="hold" grpId="1" nodeType="withEffect">
                                  <p:stCondLst>
                                    <p:cond delay="0"/>
                                  </p:stCondLst>
                                  <p:endCondLst>
                                    <p:cond evt="onNext" delay="0">
                                      <p:tgtEl>
                                        <p:sldTgt/>
                                      </p:tgtEl>
                                    </p:cond>
                                  </p:endCondLst>
                                  <p:childTnLst>
                                    <p:anim calcmode="discrete" valueType="str">
                                      <p:cBhvr>
                                        <p:cTn id="21" dur="5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2" nodeType="clickEffect">
                                  <p:stCondLst>
                                    <p:cond delay="0"/>
                                  </p:stCondLst>
                                  <p:childTnLst>
                                    <p:set>
                                      <p:cBhvr>
                                        <p:cTn id="25" dur="1" fill="hold">
                                          <p:stCondLst>
                                            <p:cond delay="0"/>
                                          </p:stCondLst>
                                        </p:cTn>
                                        <p:tgtEl>
                                          <p:spTgt spid="21"/>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par>
                                <p:cTn id="32" presetID="35" presetClass="emph" presetSubtype="0" repeatCount="indefinite" fill="hold" grpId="1" nodeType="withEffect">
                                  <p:stCondLst>
                                    <p:cond delay="0"/>
                                  </p:stCondLst>
                                  <p:endCondLst>
                                    <p:cond evt="onNext" delay="0">
                                      <p:tgtEl>
                                        <p:sldTgt/>
                                      </p:tgtEl>
                                    </p:cond>
                                  </p:endCondLst>
                                  <p:childTnLst>
                                    <p:anim calcmode="discrete" valueType="str">
                                      <p:cBhvr>
                                        <p:cTn id="33"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2" nodeType="clickEffect">
                                  <p:stCondLst>
                                    <p:cond delay="0"/>
                                  </p:stCondLst>
                                  <p:childTnLst>
                                    <p:set>
                                      <p:cBhvr>
                                        <p:cTn id="37" dur="1" fill="hold">
                                          <p:stCondLst>
                                            <p:cond delay="0"/>
                                          </p:stCondLst>
                                        </p:cTn>
                                        <p:tgtEl>
                                          <p:spTgt spid="22"/>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1" grpId="2" animBg="1"/>
      <p:bldP spid="22" grpId="0" animBg="1"/>
      <p:bldP spid="22" grpId="1" animBg="1"/>
      <p:bldP spid="22" grpId="2"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用信号量解决生产者</a:t>
            </a:r>
            <a:r>
              <a:rPr lang="en-US" altLang="zh-CN" dirty="0"/>
              <a:t>-</a:t>
            </a:r>
            <a:r>
              <a:rPr lang="zh-CN" altLang="en-US" dirty="0"/>
              <a:t>消费者问题</a:t>
            </a:r>
            <a:endParaRPr lang="zh-CN" altLang="en-US" dirty="0">
              <a:cs typeface="+mj-cs"/>
            </a:endParaRPr>
          </a:p>
        </p:txBody>
      </p:sp>
      <p:grpSp>
        <p:nvGrpSpPr>
          <p:cNvPr id="3" name="组合 2"/>
          <p:cNvGrpSpPr/>
          <p:nvPr/>
        </p:nvGrpSpPr>
        <p:grpSpPr>
          <a:xfrm>
            <a:off x="1262422" y="2244603"/>
            <a:ext cx="6261906" cy="374512"/>
            <a:chOff x="1262422" y="1387353"/>
            <a:chExt cx="6261906" cy="374512"/>
          </a:xfrm>
        </p:grpSpPr>
        <p:pic>
          <p:nvPicPr>
            <p:cNvPr id="27" name="图片 26" descr="小点1.png"/>
            <p:cNvPicPr>
              <a:picLocks noChangeAspect="1"/>
            </p:cNvPicPr>
            <p:nvPr/>
          </p:nvPicPr>
          <p:blipFill>
            <a:blip r:embed="rId2" cstate="print"/>
            <a:stretch>
              <a:fillRect/>
            </a:stretch>
          </p:blipFill>
          <p:spPr>
            <a:xfrm>
              <a:off x="1262422" y="1492129"/>
              <a:ext cx="151066" cy="148997"/>
            </a:xfrm>
            <a:prstGeom prst="rect">
              <a:avLst/>
            </a:prstGeom>
            <a:effectLst/>
          </p:spPr>
        </p:pic>
        <p:sp>
          <p:nvSpPr>
            <p:cNvPr id="28" name="内容占位符 2"/>
            <p:cNvSpPr txBox="1">
              <a:spLocks/>
            </p:cNvSpPr>
            <p:nvPr/>
          </p:nvSpPr>
          <p:spPr>
            <a:xfrm>
              <a:off x="1394986" y="1387353"/>
              <a:ext cx="6129342" cy="37451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任何时刻只能有一个线程操作缓冲区</a:t>
              </a:r>
            </a:p>
          </p:txBody>
        </p:sp>
      </p:grpSp>
      <p:grpSp>
        <p:nvGrpSpPr>
          <p:cNvPr id="5" name="组合 4"/>
          <p:cNvGrpSpPr/>
          <p:nvPr/>
        </p:nvGrpSpPr>
        <p:grpSpPr>
          <a:xfrm>
            <a:off x="1262422" y="3016133"/>
            <a:ext cx="4533714" cy="353164"/>
            <a:chOff x="1262422" y="2158883"/>
            <a:chExt cx="4533714" cy="353164"/>
          </a:xfrm>
        </p:grpSpPr>
        <p:pic>
          <p:nvPicPr>
            <p:cNvPr id="31" name="图片 30" descr="小点1.png"/>
            <p:cNvPicPr>
              <a:picLocks noChangeAspect="1"/>
            </p:cNvPicPr>
            <p:nvPr/>
          </p:nvPicPr>
          <p:blipFill>
            <a:blip r:embed="rId2" cstate="print"/>
            <a:stretch>
              <a:fillRect/>
            </a:stretch>
          </p:blipFill>
          <p:spPr>
            <a:xfrm>
              <a:off x="1262422" y="2250959"/>
              <a:ext cx="151066" cy="148997"/>
            </a:xfrm>
            <a:prstGeom prst="rect">
              <a:avLst/>
            </a:prstGeom>
            <a:effectLst/>
          </p:spPr>
        </p:pic>
        <p:sp>
          <p:nvSpPr>
            <p:cNvPr id="32" name="内容占位符 2"/>
            <p:cNvSpPr txBox="1">
              <a:spLocks/>
            </p:cNvSpPr>
            <p:nvPr/>
          </p:nvSpPr>
          <p:spPr>
            <a:xfrm>
              <a:off x="1394986" y="2158883"/>
              <a:ext cx="4401150" cy="35316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缓冲区满时，生产者必须等待消费者</a:t>
              </a:r>
              <a:endParaRPr lang="zh-CN" altLang="en-US" dirty="0">
                <a:solidFill>
                  <a:srgbClr val="C00000"/>
                </a:solidFill>
              </a:endParaRPr>
            </a:p>
          </p:txBody>
        </p:sp>
      </p:grpSp>
      <p:grpSp>
        <p:nvGrpSpPr>
          <p:cNvPr id="6" name="组合 5"/>
          <p:cNvGrpSpPr/>
          <p:nvPr/>
        </p:nvGrpSpPr>
        <p:grpSpPr>
          <a:xfrm>
            <a:off x="844894" y="1865302"/>
            <a:ext cx="1583967" cy="428628"/>
            <a:chOff x="844893" y="1008052"/>
            <a:chExt cx="1583967" cy="428628"/>
          </a:xfrm>
        </p:grpSpPr>
        <p:sp>
          <p:nvSpPr>
            <p:cNvPr id="13" name="内容占位符 2"/>
            <p:cNvSpPr txBox="1">
              <a:spLocks/>
            </p:cNvSpPr>
            <p:nvPr/>
          </p:nvSpPr>
          <p:spPr>
            <a:xfrm>
              <a:off x="1142976" y="1008052"/>
              <a:ext cx="12858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问题分析</a:t>
              </a:r>
            </a:p>
          </p:txBody>
        </p:sp>
        <p:sp>
          <p:nvSpPr>
            <p:cNvPr id="14" name="TextBox 13"/>
            <p:cNvSpPr txBox="1"/>
            <p:nvPr/>
          </p:nvSpPr>
          <p:spPr>
            <a:xfrm>
              <a:off x="844893" y="100805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262422" y="2611811"/>
            <a:ext cx="6333914" cy="354014"/>
            <a:chOff x="1262422" y="1754561"/>
            <a:chExt cx="6333914" cy="354014"/>
          </a:xfrm>
        </p:grpSpPr>
        <p:pic>
          <p:nvPicPr>
            <p:cNvPr id="24" name="图片 23" descr="小点1.png"/>
            <p:cNvPicPr>
              <a:picLocks noChangeAspect="1"/>
            </p:cNvPicPr>
            <p:nvPr/>
          </p:nvPicPr>
          <p:blipFill>
            <a:blip r:embed="rId2" cstate="print"/>
            <a:stretch>
              <a:fillRect/>
            </a:stretch>
          </p:blipFill>
          <p:spPr>
            <a:xfrm>
              <a:off x="1262422" y="1859337"/>
              <a:ext cx="151066" cy="148997"/>
            </a:xfrm>
            <a:prstGeom prst="rect">
              <a:avLst/>
            </a:prstGeom>
            <a:effectLst/>
          </p:spPr>
        </p:pic>
        <p:sp>
          <p:nvSpPr>
            <p:cNvPr id="25" name="内容占位符 2"/>
            <p:cNvSpPr txBox="1">
              <a:spLocks/>
            </p:cNvSpPr>
            <p:nvPr/>
          </p:nvSpPr>
          <p:spPr>
            <a:xfrm>
              <a:off x="1394986" y="1754561"/>
              <a:ext cx="6201350"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缓冲区空时，消费者必须等待生产者</a:t>
              </a:r>
            </a:p>
          </p:txBody>
        </p:sp>
      </p:grpSp>
      <p:grpSp>
        <p:nvGrpSpPr>
          <p:cNvPr id="10" name="组合 9"/>
          <p:cNvGrpSpPr/>
          <p:nvPr/>
        </p:nvGrpSpPr>
        <p:grpSpPr>
          <a:xfrm>
            <a:off x="1262422" y="4020393"/>
            <a:ext cx="3309578" cy="377828"/>
            <a:chOff x="1262422" y="3163143"/>
            <a:chExt cx="3309578" cy="377828"/>
          </a:xfrm>
        </p:grpSpPr>
        <p:pic>
          <p:nvPicPr>
            <p:cNvPr id="21" name="图片 20" descr="小点1.png"/>
            <p:cNvPicPr>
              <a:picLocks noChangeAspect="1"/>
            </p:cNvPicPr>
            <p:nvPr/>
          </p:nvPicPr>
          <p:blipFill>
            <a:blip r:embed="rId2" cstate="print"/>
            <a:stretch>
              <a:fillRect/>
            </a:stretch>
          </p:blipFill>
          <p:spPr>
            <a:xfrm>
              <a:off x="1262422" y="3267919"/>
              <a:ext cx="151066" cy="148997"/>
            </a:xfrm>
            <a:prstGeom prst="rect">
              <a:avLst/>
            </a:prstGeom>
            <a:effectLst/>
          </p:spPr>
        </p:pic>
        <p:sp>
          <p:nvSpPr>
            <p:cNvPr id="22" name="内容占位符 2"/>
            <p:cNvSpPr txBox="1">
              <a:spLocks/>
            </p:cNvSpPr>
            <p:nvPr/>
          </p:nvSpPr>
          <p:spPr>
            <a:xfrm>
              <a:off x="1394986" y="3163143"/>
              <a:ext cx="3177014"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二进制信号量</a:t>
              </a:r>
              <a:r>
                <a:rPr lang="en-US" altLang="zh-CN" dirty="0" err="1"/>
                <a:t>mutex</a:t>
              </a:r>
              <a:endParaRPr lang="zh-CN" altLang="en-US" dirty="0"/>
            </a:p>
          </p:txBody>
        </p:sp>
      </p:grpSp>
      <p:grpSp>
        <p:nvGrpSpPr>
          <p:cNvPr id="9" name="组合 8"/>
          <p:cNvGrpSpPr/>
          <p:nvPr/>
        </p:nvGrpSpPr>
        <p:grpSpPr>
          <a:xfrm>
            <a:off x="844894" y="3573743"/>
            <a:ext cx="3155603" cy="428628"/>
            <a:chOff x="844893" y="2716493"/>
            <a:chExt cx="3155603" cy="428628"/>
          </a:xfrm>
        </p:grpSpPr>
        <p:sp>
          <p:nvSpPr>
            <p:cNvPr id="23" name="内容占位符 2"/>
            <p:cNvSpPr txBox="1">
              <a:spLocks/>
            </p:cNvSpPr>
            <p:nvPr/>
          </p:nvSpPr>
          <p:spPr>
            <a:xfrm>
              <a:off x="1142976" y="2716493"/>
              <a:ext cx="28575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用信号量描述每个约束</a:t>
              </a:r>
            </a:p>
          </p:txBody>
        </p:sp>
        <p:sp>
          <p:nvSpPr>
            <p:cNvPr id="26" name="TextBox 25"/>
            <p:cNvSpPr txBox="1"/>
            <p:nvPr/>
          </p:nvSpPr>
          <p:spPr>
            <a:xfrm>
              <a:off x="844893" y="271649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262422" y="4386689"/>
            <a:ext cx="3309578" cy="377828"/>
            <a:chOff x="1262422" y="3529439"/>
            <a:chExt cx="3309578" cy="377828"/>
          </a:xfrm>
        </p:grpSpPr>
        <p:pic>
          <p:nvPicPr>
            <p:cNvPr id="29" name="图片 28" descr="小点1.png"/>
            <p:cNvPicPr>
              <a:picLocks noChangeAspect="1"/>
            </p:cNvPicPr>
            <p:nvPr/>
          </p:nvPicPr>
          <p:blipFill>
            <a:blip r:embed="rId2" cstate="print"/>
            <a:stretch>
              <a:fillRect/>
            </a:stretch>
          </p:blipFill>
          <p:spPr>
            <a:xfrm>
              <a:off x="1262422" y="3634215"/>
              <a:ext cx="151066" cy="148997"/>
            </a:xfrm>
            <a:prstGeom prst="rect">
              <a:avLst/>
            </a:prstGeom>
            <a:effectLst/>
          </p:spPr>
        </p:pic>
        <p:sp>
          <p:nvSpPr>
            <p:cNvPr id="30" name="内容占位符 2"/>
            <p:cNvSpPr txBox="1">
              <a:spLocks/>
            </p:cNvSpPr>
            <p:nvPr/>
          </p:nvSpPr>
          <p:spPr>
            <a:xfrm>
              <a:off x="1394986" y="3529439"/>
              <a:ext cx="3177014"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资源信号量</a:t>
              </a:r>
              <a:r>
                <a:rPr lang="en-US" altLang="zh-CN" dirty="0" err="1"/>
                <a:t>fullBuffers</a:t>
              </a:r>
              <a:endParaRPr lang="zh-CN" altLang="en-US" dirty="0"/>
            </a:p>
          </p:txBody>
        </p:sp>
      </p:grpSp>
      <p:grpSp>
        <p:nvGrpSpPr>
          <p:cNvPr id="12" name="组合 11"/>
          <p:cNvGrpSpPr/>
          <p:nvPr/>
        </p:nvGrpSpPr>
        <p:grpSpPr>
          <a:xfrm>
            <a:off x="1262422" y="4752985"/>
            <a:ext cx="3738206" cy="377828"/>
            <a:chOff x="1262422" y="3895735"/>
            <a:chExt cx="3738206" cy="377828"/>
          </a:xfrm>
        </p:grpSpPr>
        <p:pic>
          <p:nvPicPr>
            <p:cNvPr id="33" name="图片 32" descr="小点1.png"/>
            <p:cNvPicPr>
              <a:picLocks noChangeAspect="1"/>
            </p:cNvPicPr>
            <p:nvPr/>
          </p:nvPicPr>
          <p:blipFill>
            <a:blip r:embed="rId2" cstate="print"/>
            <a:stretch>
              <a:fillRect/>
            </a:stretch>
          </p:blipFill>
          <p:spPr>
            <a:xfrm>
              <a:off x="1262422" y="4000511"/>
              <a:ext cx="151066" cy="148997"/>
            </a:xfrm>
            <a:prstGeom prst="rect">
              <a:avLst/>
            </a:prstGeom>
            <a:effectLst/>
          </p:spPr>
        </p:pic>
        <p:sp>
          <p:nvSpPr>
            <p:cNvPr id="34" name="内容占位符 2"/>
            <p:cNvSpPr txBox="1">
              <a:spLocks/>
            </p:cNvSpPr>
            <p:nvPr/>
          </p:nvSpPr>
          <p:spPr>
            <a:xfrm>
              <a:off x="1394986" y="3895735"/>
              <a:ext cx="36056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资源信号量</a:t>
              </a:r>
              <a:r>
                <a:rPr lang="en-US" altLang="zh-CN" dirty="0" err="1"/>
                <a:t>emptyBuffers</a:t>
              </a:r>
              <a:endParaRPr lang="zh-CN" altLang="en-US" dirty="0"/>
            </a:p>
          </p:txBody>
        </p:sp>
      </p:grpSp>
      <p:grpSp>
        <p:nvGrpSpPr>
          <p:cNvPr id="2" name="组合 1"/>
          <p:cNvGrpSpPr/>
          <p:nvPr/>
        </p:nvGrpSpPr>
        <p:grpSpPr>
          <a:xfrm>
            <a:off x="5436096" y="2234855"/>
            <a:ext cx="2448272" cy="1124210"/>
            <a:chOff x="5436096" y="1377605"/>
            <a:chExt cx="1728192" cy="1124210"/>
          </a:xfrm>
        </p:grpSpPr>
        <p:sp>
          <p:nvSpPr>
            <p:cNvPr id="19" name="内容占位符 2"/>
            <p:cNvSpPr txBox="1">
              <a:spLocks/>
            </p:cNvSpPr>
            <p:nvPr/>
          </p:nvSpPr>
          <p:spPr>
            <a:xfrm>
              <a:off x="5436096" y="1377605"/>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（互斥访问）</a:t>
              </a:r>
            </a:p>
          </p:txBody>
        </p:sp>
        <p:sp>
          <p:nvSpPr>
            <p:cNvPr id="20" name="内容占位符 2"/>
            <p:cNvSpPr txBox="1">
              <a:spLocks/>
            </p:cNvSpPr>
            <p:nvPr/>
          </p:nvSpPr>
          <p:spPr>
            <a:xfrm>
              <a:off x="5462085" y="1754561"/>
              <a:ext cx="167621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（条件同步）</a:t>
              </a:r>
            </a:p>
          </p:txBody>
        </p:sp>
        <p:sp>
          <p:nvSpPr>
            <p:cNvPr id="35" name="内容占位符 2"/>
            <p:cNvSpPr txBox="1">
              <a:spLocks/>
            </p:cNvSpPr>
            <p:nvPr/>
          </p:nvSpPr>
          <p:spPr>
            <a:xfrm>
              <a:off x="5462085" y="2147801"/>
              <a:ext cx="1676214" cy="35401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（条件同步）</a:t>
              </a:r>
            </a:p>
          </p:txBody>
        </p:sp>
      </p:grpSp>
      <p:sp>
        <p:nvSpPr>
          <p:cNvPr id="37" name="内容占位符 2"/>
          <p:cNvSpPr txBox="1">
            <a:spLocks/>
          </p:cNvSpPr>
          <p:nvPr/>
        </p:nvSpPr>
        <p:spPr>
          <a:xfrm>
            <a:off x="5438078" y="2239645"/>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（互斥访问）</a:t>
            </a:r>
          </a:p>
        </p:txBody>
      </p:sp>
      <p:sp>
        <p:nvSpPr>
          <p:cNvPr id="40" name="内容占位符 2"/>
          <p:cNvSpPr txBox="1">
            <a:spLocks/>
          </p:cNvSpPr>
          <p:nvPr/>
        </p:nvSpPr>
        <p:spPr>
          <a:xfrm>
            <a:off x="5462085" y="2611811"/>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（条件同步）</a:t>
            </a:r>
          </a:p>
        </p:txBody>
      </p:sp>
      <p:sp>
        <p:nvSpPr>
          <p:cNvPr id="41" name="内容占位符 2"/>
          <p:cNvSpPr txBox="1">
            <a:spLocks/>
          </p:cNvSpPr>
          <p:nvPr/>
        </p:nvSpPr>
        <p:spPr>
          <a:xfrm>
            <a:off x="5462085" y="3001110"/>
            <a:ext cx="1728192" cy="35130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solidFill>
                  <a:srgbClr val="C00000"/>
                </a:solidFill>
              </a:rPr>
              <a:t>（条件同步）</a:t>
            </a:r>
          </a:p>
        </p:txBody>
      </p:sp>
    </p:spTree>
    <p:extLst>
      <p:ext uri="{BB962C8B-B14F-4D97-AF65-F5344CB8AC3E}">
        <p14:creationId xmlns:p14="http://schemas.microsoft.com/office/powerpoint/2010/main" val="265276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1000"/>
                            </p:stCondLst>
                            <p:childTnLst>
                              <p:par>
                                <p:cTn id="37" presetID="1"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35" presetClass="emph" presetSubtype="0" repeatCount="indefinite" fill="hold" grpId="1" nodeType="withEffect">
                                  <p:stCondLst>
                                    <p:cond delay="0"/>
                                  </p:stCondLst>
                                  <p:endCondLst>
                                    <p:cond evt="onNext" delay="0">
                                      <p:tgtEl>
                                        <p:sldTgt/>
                                      </p:tgtEl>
                                    </p:cond>
                                  </p:endCondLst>
                                  <p:childTnLst>
                                    <p:anim calcmode="discrete" valueType="str">
                                      <p:cBhvr>
                                        <p:cTn id="40" dur="5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37"/>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35" presetClass="emph" presetSubtype="0" repeatCount="indefinite" fill="hold" grpId="1" nodeType="withEffect">
                                  <p:stCondLst>
                                    <p:cond delay="0"/>
                                  </p:stCondLst>
                                  <p:endCondLst>
                                    <p:cond evt="onNext" delay="0">
                                      <p:tgtEl>
                                        <p:sldTgt/>
                                      </p:tgtEl>
                                    </p:cond>
                                  </p:endCondLst>
                                  <p:childTnLst>
                                    <p:anim calcmode="discrete" valueType="str">
                                      <p:cBhvr>
                                        <p:cTn id="52"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2" nodeType="clickEffect">
                                  <p:stCondLst>
                                    <p:cond delay="0"/>
                                  </p:stCondLst>
                                  <p:childTnLst>
                                    <p:set>
                                      <p:cBhvr>
                                        <p:cTn id="56" dur="1" fill="hold">
                                          <p:stCondLst>
                                            <p:cond delay="0"/>
                                          </p:stCondLst>
                                        </p:cTn>
                                        <p:tgtEl>
                                          <p:spTgt spid="40"/>
                                        </p:tgtEl>
                                        <p:attrNameLst>
                                          <p:attrName>style.visibility</p:attrName>
                                        </p:attrNameLst>
                                      </p:cBhvr>
                                      <p:to>
                                        <p:strVal val="hidden"/>
                                      </p:to>
                                    </p:set>
                                  </p:childTnLst>
                                </p:cTn>
                              </p:par>
                              <p:par>
                                <p:cTn id="57" presetID="22" presetClass="entr" presetSubtype="8" fill="hold"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500"/>
                                        <p:tgtEl>
                                          <p:spTgt spid="12"/>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35" presetClass="emph" presetSubtype="0" repeatCount="indefinite" fill="hold" grpId="1" nodeType="withEffect">
                                  <p:stCondLst>
                                    <p:cond delay="0"/>
                                  </p:stCondLst>
                                  <p:endCondLst>
                                    <p:cond evt="onNext" delay="0">
                                      <p:tgtEl>
                                        <p:sldTgt/>
                                      </p:tgtEl>
                                    </p:cond>
                                  </p:endCondLst>
                                  <p:childTnLst>
                                    <p:anim calcmode="discrete" valueType="str">
                                      <p:cBhvr>
                                        <p:cTn id="64" dur="5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P spid="37" grpId="2"/>
      <p:bldP spid="40" grpId="0"/>
      <p:bldP spid="40" grpId="1"/>
      <p:bldP spid="40" grpId="2"/>
      <p:bldP spid="41" grpId="0"/>
      <p:bldP spid="41"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用信号量解决生产者</a:t>
            </a:r>
            <a:r>
              <a:rPr lang="en-US" altLang="zh-CN" dirty="0"/>
              <a:t>-</a:t>
            </a:r>
            <a:r>
              <a:rPr lang="zh-CN" altLang="en-US" dirty="0"/>
              <a:t>消费者问题</a:t>
            </a:r>
            <a:endParaRPr lang="zh-CN" altLang="en-US" dirty="0">
              <a:cs typeface="+mj-cs"/>
            </a:endParaRPr>
          </a:p>
        </p:txBody>
      </p:sp>
      <p:sp>
        <p:nvSpPr>
          <p:cNvPr id="19" name="Text Box 4"/>
          <p:cNvSpPr txBox="1">
            <a:spLocks noChangeArrowheads="1"/>
          </p:cNvSpPr>
          <p:nvPr/>
        </p:nvSpPr>
        <p:spPr bwMode="auto">
          <a:xfrm>
            <a:off x="2003637" y="1785927"/>
            <a:ext cx="4607987" cy="132343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Class </a:t>
            </a: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rPr>
              <a:t> = new Semaphore(1);</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rPr>
              <a:t> = new Semaphore(0);</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rPr>
              <a:t> = new Semaphore(n);</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20" name="Text Box 5"/>
          <p:cNvSpPr txBox="1">
            <a:spLocks noChangeArrowheads="1"/>
          </p:cNvSpPr>
          <p:nvPr/>
        </p:nvSpPr>
        <p:spPr bwMode="auto">
          <a:xfrm>
            <a:off x="642910"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::Deposit(c)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t>
            </a:r>
            <a:r>
              <a:rPr lang="en-US" altLang="zh-CN" sz="1600" b="1" dirty="0" err="1">
                <a:latin typeface="Courier New" panose="02070309020205020404" pitchFamily="49" charset="0"/>
                <a:ea typeface="+mj-ea"/>
                <a:cs typeface="Courier New" panose="02070309020205020404" pitchFamily="49" charset="0"/>
                <a:sym typeface="Wingdings"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Add c to the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35" name="Text Box 6"/>
          <p:cNvSpPr txBox="1">
            <a:spLocks noChangeArrowheads="1"/>
          </p:cNvSpPr>
          <p:nvPr/>
        </p:nvSpPr>
        <p:spPr bwMode="auto">
          <a:xfrm>
            <a:off x="4286248"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::Remove(c)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-&gt;P();</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t>
            </a:r>
            <a:r>
              <a:rPr lang="en-US" altLang="zh-CN" sz="1600" b="1" dirty="0" err="1">
                <a:latin typeface="Courier New" panose="02070309020205020404" pitchFamily="49" charset="0"/>
                <a:ea typeface="+mj-ea"/>
                <a:cs typeface="Courier New" panose="02070309020205020404" pitchFamily="49" charset="0"/>
                <a:sym typeface="Wingdings"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-&gt;P();</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Remove c from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grpSp>
        <p:nvGrpSpPr>
          <p:cNvPr id="2" name="组合 1"/>
          <p:cNvGrpSpPr/>
          <p:nvPr/>
        </p:nvGrpSpPr>
        <p:grpSpPr>
          <a:xfrm>
            <a:off x="899592" y="5445224"/>
            <a:ext cx="3727107" cy="420730"/>
            <a:chOff x="500034" y="4378338"/>
            <a:chExt cx="3727107" cy="420730"/>
          </a:xfrm>
        </p:grpSpPr>
        <p:sp>
          <p:nvSpPr>
            <p:cNvPr id="36" name="内容占位符 2"/>
            <p:cNvSpPr txBox="1">
              <a:spLocks/>
            </p:cNvSpPr>
            <p:nvPr/>
          </p:nvSpPr>
          <p:spPr>
            <a:xfrm>
              <a:off x="811999" y="4421240"/>
              <a:ext cx="34151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en-US" altLang="zh-CN" dirty="0"/>
                <a:t>P</a:t>
              </a:r>
              <a:r>
                <a:rPr lang="zh-CN" altLang="en-US" dirty="0"/>
                <a:t>、</a:t>
              </a:r>
              <a:r>
                <a:rPr lang="en-US" altLang="zh-CN" dirty="0"/>
                <a:t>V</a:t>
              </a:r>
              <a:r>
                <a:rPr lang="zh-CN" altLang="en-US" dirty="0"/>
                <a:t>操作的顺序有影响吗？</a:t>
              </a:r>
            </a:p>
          </p:txBody>
        </p:sp>
        <p:sp>
          <p:nvSpPr>
            <p:cNvPr id="37" name="TextBox 36"/>
            <p:cNvSpPr txBox="1"/>
            <p:nvPr/>
          </p:nvSpPr>
          <p:spPr>
            <a:xfrm>
              <a:off x="500034" y="43783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9" name="直接箭头连接符 8"/>
          <p:cNvCxnSpPr/>
          <p:nvPr/>
        </p:nvCxnSpPr>
        <p:spPr>
          <a:xfrm>
            <a:off x="3491880" y="3708584"/>
            <a:ext cx="1368152" cy="101656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275857" y="3708584"/>
            <a:ext cx="1423713" cy="101656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19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bg/>
                                          </p:spTgt>
                                        </p:tgtEl>
                                        <p:attrNameLst>
                                          <p:attrName>style.visibility</p:attrName>
                                        </p:attrNameLst>
                                      </p:cBhvr>
                                      <p:to>
                                        <p:strVal val="visible"/>
                                      </p:to>
                                    </p:set>
                                    <p:animEffect transition="in" filter="wipe(left)">
                                      <p:cBhvr>
                                        <p:cTn id="12" dur="500"/>
                                        <p:tgtEl>
                                          <p:spTgt spid="20">
                                            <p:bg/>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wipe(left)">
                                      <p:cBhvr>
                                        <p:cTn id="15" dur="500"/>
                                        <p:tgtEl>
                                          <p:spTgt spid="20">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0">
                                            <p:txEl>
                                              <p:pRg st="3" end="3"/>
                                            </p:txEl>
                                          </p:spTgt>
                                        </p:tgtEl>
                                        <p:attrNameLst>
                                          <p:attrName>style.visibility</p:attrName>
                                        </p:attrNameLst>
                                      </p:cBhvr>
                                      <p:to>
                                        <p:strVal val="visible"/>
                                      </p:to>
                                    </p:set>
                                    <p:animEffect transition="in" filter="wipe(left)">
                                      <p:cBhvr>
                                        <p:cTn id="18" dur="500"/>
                                        <p:tgtEl>
                                          <p:spTgt spid="20">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0">
                                            <p:txEl>
                                              <p:pRg st="6" end="6"/>
                                            </p:txEl>
                                          </p:spTgt>
                                        </p:tgtEl>
                                        <p:attrNameLst>
                                          <p:attrName>style.visibility</p:attrName>
                                        </p:attrNameLst>
                                      </p:cBhvr>
                                      <p:to>
                                        <p:strVal val="visible"/>
                                      </p:to>
                                    </p:set>
                                    <p:animEffect transition="in" filter="wipe(left)">
                                      <p:cBhvr>
                                        <p:cTn id="21" dur="500"/>
                                        <p:tgtEl>
                                          <p:spTgt spid="20">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5">
                                            <p:bg/>
                                          </p:spTgt>
                                        </p:tgtEl>
                                        <p:attrNameLst>
                                          <p:attrName>style.visibility</p:attrName>
                                        </p:attrNameLst>
                                      </p:cBhvr>
                                      <p:to>
                                        <p:strVal val="visible"/>
                                      </p:to>
                                    </p:set>
                                    <p:animEffect transition="in" filter="wipe(left)">
                                      <p:cBhvr>
                                        <p:cTn id="24" dur="500"/>
                                        <p:tgtEl>
                                          <p:spTgt spid="35">
                                            <p:bg/>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5">
                                            <p:txEl>
                                              <p:pRg st="0" end="0"/>
                                            </p:txEl>
                                          </p:spTgt>
                                        </p:tgtEl>
                                        <p:attrNameLst>
                                          <p:attrName>style.visibility</p:attrName>
                                        </p:attrNameLst>
                                      </p:cBhvr>
                                      <p:to>
                                        <p:strVal val="visible"/>
                                      </p:to>
                                    </p:set>
                                    <p:animEffect transition="in" filter="wipe(left)">
                                      <p:cBhvr>
                                        <p:cTn id="27" dur="500"/>
                                        <p:tgtEl>
                                          <p:spTgt spid="35">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
                                            <p:txEl>
                                              <p:pRg st="3" end="3"/>
                                            </p:txEl>
                                          </p:spTgt>
                                        </p:tgtEl>
                                        <p:attrNameLst>
                                          <p:attrName>style.visibility</p:attrName>
                                        </p:attrNameLst>
                                      </p:cBhvr>
                                      <p:to>
                                        <p:strVal val="visible"/>
                                      </p:to>
                                    </p:set>
                                    <p:animEffect transition="in" filter="wipe(left)">
                                      <p:cBhvr>
                                        <p:cTn id="30" dur="500"/>
                                        <p:tgtEl>
                                          <p:spTgt spid="35">
                                            <p:txEl>
                                              <p:pRg st="3" end="3"/>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5">
                                            <p:txEl>
                                              <p:pRg st="6" end="6"/>
                                            </p:txEl>
                                          </p:spTgt>
                                        </p:tgtEl>
                                        <p:attrNameLst>
                                          <p:attrName>style.visibility</p:attrName>
                                        </p:attrNameLst>
                                      </p:cBhvr>
                                      <p:to>
                                        <p:strVal val="visible"/>
                                      </p:to>
                                    </p:set>
                                    <p:animEffect transition="in" filter="wipe(left)">
                                      <p:cBhvr>
                                        <p:cTn id="33" dur="500"/>
                                        <p:tgtEl>
                                          <p:spTgt spid="3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0">
                                            <p:txEl>
                                              <p:pRg st="2" end="2"/>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5">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5">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xEl>
                                              <p:pRg st="1" end="1"/>
                                            </p:txEl>
                                          </p:spTgt>
                                        </p:tgtEl>
                                        <p:attrNameLst>
                                          <p:attrName>style.visibility</p:attrName>
                                        </p:attrNameLst>
                                      </p:cBhvr>
                                      <p:to>
                                        <p:strVal val="visible"/>
                                      </p:to>
                                    </p:set>
                                  </p:childTnLst>
                                </p:cTn>
                              </p:par>
                              <p:par>
                                <p:cTn id="50" presetID="22" presetClass="entr" presetSubtype="8"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5">
                                            <p:txEl>
                                              <p:pRg st="1" end="1"/>
                                            </p:txEl>
                                          </p:spTgt>
                                        </p:tgtEl>
                                        <p:attrNameLst>
                                          <p:attrName>style.visibility</p:attrName>
                                        </p:attrNameLst>
                                      </p:cBhvr>
                                      <p:to>
                                        <p:strVal val="visible"/>
                                      </p:to>
                                    </p:set>
                                  </p:childTnLst>
                                </p:cTn>
                              </p:par>
                              <p:par>
                                <p:cTn id="60" presetID="10" presetClass="exit" presetSubtype="0" fill="hold" nodeType="withEffect">
                                  <p:stCondLst>
                                    <p:cond delay="0"/>
                                  </p:stCondLst>
                                  <p:childTnLst>
                                    <p:animEffect transition="out" filter="fade">
                                      <p:cBhvr>
                                        <p:cTn id="61" dur="500"/>
                                        <p:tgtEl>
                                          <p:spTgt spid="9"/>
                                        </p:tgtEl>
                                      </p:cBhvr>
                                    </p:animEffect>
                                    <p:set>
                                      <p:cBhvr>
                                        <p:cTn id="62" dur="1" fill="hold">
                                          <p:stCondLst>
                                            <p:cond delay="499"/>
                                          </p:stCondLst>
                                        </p:cTn>
                                        <p:tgtEl>
                                          <p:spTgt spid="9"/>
                                        </p:tgtEl>
                                        <p:attrNameLst>
                                          <p:attrName>style.visibility</p:attrName>
                                        </p:attrNameLst>
                                      </p:cBhvr>
                                      <p:to>
                                        <p:strVal val="hidden"/>
                                      </p:to>
                                    </p:set>
                                  </p:childTnLst>
                                </p:cTn>
                              </p:par>
                              <p:par>
                                <p:cTn id="63" presetID="22" presetClass="entr" presetSubtype="2"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right)">
                                      <p:cBhvr>
                                        <p:cTn id="65" dur="500"/>
                                        <p:tgtEl>
                                          <p:spTgt spid="12"/>
                                        </p:tgtEl>
                                      </p:cBhvr>
                                    </p:animEffect>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left)">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uiExpand="1" build="allAtOnce" animBg="1"/>
      <p:bldP spid="35" grpId="0" uiExpand="1"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a:r>
              <a:rPr lang="zh-CN" altLang="en-US" dirty="0"/>
              <a:t>现实生活中的并发问题</a:t>
            </a:r>
            <a:endParaRPr lang="en-US" altLang="zh-CN" dirty="0"/>
          </a:p>
        </p:txBody>
      </p:sp>
      <p:grpSp>
        <p:nvGrpSpPr>
          <p:cNvPr id="73" name="组合 72"/>
          <p:cNvGrpSpPr/>
          <p:nvPr/>
        </p:nvGrpSpPr>
        <p:grpSpPr>
          <a:xfrm>
            <a:off x="1294042" y="1857364"/>
            <a:ext cx="4512925" cy="428628"/>
            <a:chOff x="844893" y="1000114"/>
            <a:chExt cx="4512925" cy="428628"/>
          </a:xfrm>
        </p:grpSpPr>
        <p:sp>
          <p:nvSpPr>
            <p:cNvPr id="17" name="内容占位符 2"/>
            <p:cNvSpPr txBox="1">
              <a:spLocks/>
            </p:cNvSpPr>
            <p:nvPr/>
          </p:nvSpPr>
          <p:spPr>
            <a:xfrm>
              <a:off x="1142976" y="1000114"/>
              <a:ext cx="421484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操作系统和现实生活的问题类比</a:t>
              </a:r>
            </a:p>
          </p:txBody>
        </p:sp>
        <p:sp>
          <p:nvSpPr>
            <p:cNvPr id="21" name="TextBox 20"/>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5" name="组合 74"/>
          <p:cNvGrpSpPr/>
          <p:nvPr/>
        </p:nvGrpSpPr>
        <p:grpSpPr>
          <a:xfrm>
            <a:off x="1701662" y="2551788"/>
            <a:ext cx="3823542" cy="428628"/>
            <a:chOff x="1252514" y="1694538"/>
            <a:chExt cx="3823542" cy="428628"/>
          </a:xfrm>
        </p:grpSpPr>
        <p:pic>
          <p:nvPicPr>
            <p:cNvPr id="22" name="图片 21" descr="小点1.png"/>
            <p:cNvPicPr>
              <a:picLocks noChangeAspect="1"/>
            </p:cNvPicPr>
            <p:nvPr/>
          </p:nvPicPr>
          <p:blipFill>
            <a:blip r:embed="rId2" cstate="print"/>
            <a:stretch>
              <a:fillRect/>
            </a:stretch>
          </p:blipFill>
          <p:spPr>
            <a:xfrm>
              <a:off x="1252514" y="1844670"/>
              <a:ext cx="151066" cy="148997"/>
            </a:xfrm>
            <a:prstGeom prst="rect">
              <a:avLst/>
            </a:prstGeom>
            <a:effectLst/>
          </p:spPr>
        </p:pic>
        <p:sp>
          <p:nvSpPr>
            <p:cNvPr id="23" name="内容占位符 2"/>
            <p:cNvSpPr txBox="1">
              <a:spLocks/>
            </p:cNvSpPr>
            <p:nvPr/>
          </p:nvSpPr>
          <p:spPr>
            <a:xfrm>
              <a:off x="1385078" y="1694538"/>
              <a:ext cx="36909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同时注意，计算机与人的差异</a:t>
              </a:r>
            </a:p>
          </p:txBody>
        </p:sp>
      </p:grpSp>
      <p:grpSp>
        <p:nvGrpSpPr>
          <p:cNvPr id="74" name="组合 73"/>
          <p:cNvGrpSpPr/>
          <p:nvPr/>
        </p:nvGrpSpPr>
        <p:grpSpPr>
          <a:xfrm>
            <a:off x="1701662" y="2201854"/>
            <a:ext cx="5462626" cy="407990"/>
            <a:chOff x="1252514" y="1344604"/>
            <a:chExt cx="5462626" cy="407990"/>
          </a:xfrm>
        </p:grpSpPr>
        <p:pic>
          <p:nvPicPr>
            <p:cNvPr id="24" name="图片 23" descr="小点1.png"/>
            <p:cNvPicPr>
              <a:picLocks noChangeAspect="1"/>
            </p:cNvPicPr>
            <p:nvPr/>
          </p:nvPicPr>
          <p:blipFill>
            <a:blip r:embed="rId2" cstate="print"/>
            <a:stretch>
              <a:fillRect/>
            </a:stretch>
          </p:blipFill>
          <p:spPr>
            <a:xfrm>
              <a:off x="1252514" y="1494736"/>
              <a:ext cx="151066" cy="148997"/>
            </a:xfrm>
            <a:prstGeom prst="rect">
              <a:avLst/>
            </a:prstGeom>
            <a:effectLst/>
          </p:spPr>
        </p:pic>
        <p:sp>
          <p:nvSpPr>
            <p:cNvPr id="25" name="内容占位符 2"/>
            <p:cNvSpPr txBox="1">
              <a:spLocks/>
            </p:cNvSpPr>
            <p:nvPr/>
          </p:nvSpPr>
          <p:spPr>
            <a:xfrm>
              <a:off x="1385078" y="1344604"/>
              <a:ext cx="5330062"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利用现实生活问题帮助理解操作系统同步问题</a:t>
              </a:r>
            </a:p>
          </p:txBody>
        </p:sp>
      </p:grpSp>
      <p:grpSp>
        <p:nvGrpSpPr>
          <p:cNvPr id="76" name="组合 75"/>
          <p:cNvGrpSpPr/>
          <p:nvPr/>
        </p:nvGrpSpPr>
        <p:grpSpPr>
          <a:xfrm>
            <a:off x="1294042" y="2886524"/>
            <a:ext cx="2798413" cy="428628"/>
            <a:chOff x="844893" y="2029274"/>
            <a:chExt cx="2798413" cy="428628"/>
          </a:xfrm>
        </p:grpSpPr>
        <p:sp>
          <p:nvSpPr>
            <p:cNvPr id="30" name="内容占位符 2"/>
            <p:cNvSpPr txBox="1">
              <a:spLocks/>
            </p:cNvSpPr>
            <p:nvPr/>
          </p:nvSpPr>
          <p:spPr>
            <a:xfrm>
              <a:off x="1142976" y="2029274"/>
              <a:ext cx="25003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例如</a:t>
              </a:r>
              <a:r>
                <a:rPr lang="en-US" altLang="zh-CN" dirty="0"/>
                <a:t>: </a:t>
              </a:r>
              <a:r>
                <a:rPr lang="zh-CN" altLang="en-US" dirty="0"/>
                <a:t>家庭采购协调</a:t>
              </a:r>
            </a:p>
          </p:txBody>
        </p:sp>
        <p:sp>
          <p:nvSpPr>
            <p:cNvPr id="32" name="TextBox 31"/>
            <p:cNvSpPr txBox="1"/>
            <p:nvPr/>
          </p:nvSpPr>
          <p:spPr>
            <a:xfrm>
              <a:off x="844893" y="202927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2" name="组合 71"/>
          <p:cNvGrpSpPr/>
          <p:nvPr/>
        </p:nvGrpSpPr>
        <p:grpSpPr>
          <a:xfrm>
            <a:off x="1133360" y="3401104"/>
            <a:ext cx="3516085" cy="2366714"/>
            <a:chOff x="684211" y="2543854"/>
            <a:chExt cx="3516085" cy="2366714"/>
          </a:xfrm>
        </p:grpSpPr>
        <p:sp>
          <p:nvSpPr>
            <p:cNvPr id="85" name="矩形 84"/>
            <p:cNvSpPr/>
            <p:nvPr/>
          </p:nvSpPr>
          <p:spPr>
            <a:xfrm>
              <a:off x="684211" y="2571750"/>
              <a:ext cx="3516085" cy="2304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9" name="直接连接符 88"/>
            <p:cNvCxnSpPr>
              <a:stCxn id="85" idx="1"/>
              <a:endCxn id="85" idx="3"/>
            </p:cNvCxnSpPr>
            <p:nvPr/>
          </p:nvCxnSpPr>
          <p:spPr>
            <a:xfrm>
              <a:off x="684211" y="3723750"/>
              <a:ext cx="351608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16200000" flipH="1">
              <a:off x="535378" y="3722956"/>
              <a:ext cx="2304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684212" y="2859090"/>
              <a:ext cx="35160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84212" y="3144842"/>
              <a:ext cx="3516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84212" y="3430594"/>
              <a:ext cx="3516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84212" y="4573602"/>
              <a:ext cx="3516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84212" y="3993106"/>
              <a:ext cx="351608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684213" y="4287850"/>
              <a:ext cx="351608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841578" y="2543854"/>
              <a:ext cx="739305" cy="338554"/>
            </a:xfrm>
            <a:prstGeom prst="rect">
              <a:avLst/>
            </a:prstGeom>
            <a:noFill/>
          </p:spPr>
          <p:txBody>
            <a:bodyPr wrap="none" rtlCol="0">
              <a:spAutoFit/>
            </a:bodyPr>
            <a:lstStyle/>
            <a:p>
              <a:r>
                <a:rPr lang="zh-CN" altLang="en-US" sz="1600" b="1" dirty="0">
                  <a:solidFill>
                    <a:schemeClr val="bg1"/>
                  </a:solidFill>
                  <a:latin typeface="+mj-ea"/>
                  <a:ea typeface="+mj-ea"/>
                </a:rPr>
                <a:t>时  间</a:t>
              </a:r>
            </a:p>
          </p:txBody>
        </p:sp>
        <p:sp>
          <p:nvSpPr>
            <p:cNvPr id="98" name="TextBox 97"/>
            <p:cNvSpPr txBox="1"/>
            <p:nvPr/>
          </p:nvSpPr>
          <p:spPr>
            <a:xfrm>
              <a:off x="2514812" y="2543854"/>
              <a:ext cx="343364" cy="338554"/>
            </a:xfrm>
            <a:prstGeom prst="rect">
              <a:avLst/>
            </a:prstGeom>
            <a:noFill/>
          </p:spPr>
          <p:txBody>
            <a:bodyPr wrap="none" rtlCol="0">
              <a:spAutoFit/>
            </a:bodyPr>
            <a:lstStyle/>
            <a:p>
              <a:r>
                <a:rPr lang="en-US" altLang="zh-CN" sz="1600" b="1" dirty="0">
                  <a:solidFill>
                    <a:schemeClr val="bg1"/>
                  </a:solidFill>
                  <a:latin typeface="+mj-ea"/>
                  <a:ea typeface="+mj-ea"/>
                </a:rPr>
                <a:t>A</a:t>
              </a:r>
              <a:endParaRPr lang="zh-CN" altLang="en-US" sz="1600" b="1" dirty="0">
                <a:solidFill>
                  <a:schemeClr val="bg1"/>
                </a:solidFill>
                <a:latin typeface="+mj-ea"/>
                <a:ea typeface="+mj-ea"/>
              </a:endParaRPr>
            </a:p>
          </p:txBody>
        </p:sp>
        <p:sp>
          <p:nvSpPr>
            <p:cNvPr id="100" name="TextBox 99"/>
            <p:cNvSpPr txBox="1"/>
            <p:nvPr/>
          </p:nvSpPr>
          <p:spPr>
            <a:xfrm>
              <a:off x="841578" y="2847110"/>
              <a:ext cx="705642" cy="338554"/>
            </a:xfrm>
            <a:prstGeom prst="rect">
              <a:avLst/>
            </a:prstGeom>
            <a:noFill/>
          </p:spPr>
          <p:txBody>
            <a:bodyPr wrap="none" rtlCol="0">
              <a:spAutoFit/>
            </a:bodyPr>
            <a:lstStyle/>
            <a:p>
              <a:r>
                <a:rPr lang="en-US" altLang="zh-CN" sz="1600" b="1">
                  <a:solidFill>
                    <a:schemeClr val="bg1"/>
                  </a:solidFill>
                  <a:latin typeface="+mj-ea"/>
                  <a:ea typeface="+mj-ea"/>
                </a:rPr>
                <a:t>3:00</a:t>
              </a:r>
              <a:endParaRPr lang="zh-CN" altLang="en-US" sz="1600" b="1">
                <a:solidFill>
                  <a:schemeClr val="bg1"/>
                </a:solidFill>
                <a:latin typeface="+mj-ea"/>
                <a:ea typeface="+mj-ea"/>
              </a:endParaRPr>
            </a:p>
          </p:txBody>
        </p:sp>
        <p:sp>
          <p:nvSpPr>
            <p:cNvPr id="101" name="TextBox 100"/>
            <p:cNvSpPr txBox="1"/>
            <p:nvPr/>
          </p:nvSpPr>
          <p:spPr>
            <a:xfrm>
              <a:off x="841578" y="3129872"/>
              <a:ext cx="705642" cy="338554"/>
            </a:xfrm>
            <a:prstGeom prst="rect">
              <a:avLst/>
            </a:prstGeom>
            <a:noFill/>
          </p:spPr>
          <p:txBody>
            <a:bodyPr wrap="none" rtlCol="0">
              <a:spAutoFit/>
            </a:bodyPr>
            <a:lstStyle/>
            <a:p>
              <a:r>
                <a:rPr lang="en-US" altLang="zh-CN" sz="1600" b="1">
                  <a:solidFill>
                    <a:schemeClr val="bg1"/>
                  </a:solidFill>
                  <a:latin typeface="+mj-ea"/>
                  <a:ea typeface="+mj-ea"/>
                </a:rPr>
                <a:t>3:05</a:t>
              </a:r>
              <a:endParaRPr lang="zh-CN" altLang="en-US" sz="1600" b="1">
                <a:solidFill>
                  <a:schemeClr val="bg1"/>
                </a:solidFill>
                <a:latin typeface="+mj-ea"/>
                <a:ea typeface="+mj-ea"/>
              </a:endParaRPr>
            </a:p>
          </p:txBody>
        </p:sp>
        <p:sp>
          <p:nvSpPr>
            <p:cNvPr id="102" name="TextBox 101"/>
            <p:cNvSpPr txBox="1"/>
            <p:nvPr/>
          </p:nvSpPr>
          <p:spPr>
            <a:xfrm>
              <a:off x="841578" y="3418614"/>
              <a:ext cx="705642" cy="338554"/>
            </a:xfrm>
            <a:prstGeom prst="rect">
              <a:avLst/>
            </a:prstGeom>
            <a:noFill/>
          </p:spPr>
          <p:txBody>
            <a:bodyPr wrap="none" rtlCol="0">
              <a:spAutoFit/>
            </a:bodyPr>
            <a:lstStyle/>
            <a:p>
              <a:r>
                <a:rPr lang="en-US" altLang="zh-CN" sz="1600" b="1">
                  <a:solidFill>
                    <a:schemeClr val="bg1"/>
                  </a:solidFill>
                  <a:latin typeface="+mj-ea"/>
                  <a:ea typeface="+mj-ea"/>
                </a:rPr>
                <a:t>3:10</a:t>
              </a:r>
              <a:endParaRPr lang="zh-CN" altLang="en-US" sz="1600" b="1">
                <a:solidFill>
                  <a:schemeClr val="bg1"/>
                </a:solidFill>
                <a:latin typeface="+mj-ea"/>
                <a:ea typeface="+mj-ea"/>
              </a:endParaRPr>
            </a:p>
          </p:txBody>
        </p:sp>
        <p:sp>
          <p:nvSpPr>
            <p:cNvPr id="103" name="TextBox 102"/>
            <p:cNvSpPr txBox="1"/>
            <p:nvPr/>
          </p:nvSpPr>
          <p:spPr>
            <a:xfrm>
              <a:off x="841578" y="3701376"/>
              <a:ext cx="705642" cy="338554"/>
            </a:xfrm>
            <a:prstGeom prst="rect">
              <a:avLst/>
            </a:prstGeom>
            <a:noFill/>
          </p:spPr>
          <p:txBody>
            <a:bodyPr wrap="none" rtlCol="0">
              <a:spAutoFit/>
            </a:bodyPr>
            <a:lstStyle/>
            <a:p>
              <a:r>
                <a:rPr lang="en-US" altLang="zh-CN" sz="1600" b="1">
                  <a:solidFill>
                    <a:schemeClr val="bg1"/>
                  </a:solidFill>
                  <a:latin typeface="+mj-ea"/>
                  <a:ea typeface="+mj-ea"/>
                </a:rPr>
                <a:t>3:15</a:t>
              </a:r>
              <a:endParaRPr lang="zh-CN" altLang="en-US" sz="1600" b="1">
                <a:solidFill>
                  <a:schemeClr val="bg1"/>
                </a:solidFill>
                <a:latin typeface="+mj-ea"/>
                <a:ea typeface="+mj-ea"/>
              </a:endParaRPr>
            </a:p>
          </p:txBody>
        </p:sp>
        <p:sp>
          <p:nvSpPr>
            <p:cNvPr id="104" name="TextBox 103"/>
            <p:cNvSpPr txBox="1"/>
            <p:nvPr/>
          </p:nvSpPr>
          <p:spPr>
            <a:xfrm>
              <a:off x="841578" y="3988293"/>
              <a:ext cx="705642" cy="338554"/>
            </a:xfrm>
            <a:prstGeom prst="rect">
              <a:avLst/>
            </a:prstGeom>
            <a:noFill/>
          </p:spPr>
          <p:txBody>
            <a:bodyPr wrap="none" rtlCol="0">
              <a:spAutoFit/>
            </a:bodyPr>
            <a:lstStyle/>
            <a:p>
              <a:r>
                <a:rPr lang="en-US" altLang="zh-CN" sz="1600" b="1">
                  <a:solidFill>
                    <a:schemeClr val="bg1"/>
                  </a:solidFill>
                  <a:latin typeface="+mj-ea"/>
                  <a:ea typeface="+mj-ea"/>
                </a:rPr>
                <a:t>3:20</a:t>
              </a:r>
              <a:endParaRPr lang="zh-CN" altLang="en-US" sz="1600" b="1">
                <a:solidFill>
                  <a:schemeClr val="bg1"/>
                </a:solidFill>
                <a:latin typeface="+mj-ea"/>
                <a:ea typeface="+mj-ea"/>
              </a:endParaRPr>
            </a:p>
          </p:txBody>
        </p:sp>
        <p:sp>
          <p:nvSpPr>
            <p:cNvPr id="105" name="TextBox 104"/>
            <p:cNvSpPr txBox="1"/>
            <p:nvPr/>
          </p:nvSpPr>
          <p:spPr>
            <a:xfrm>
              <a:off x="841578" y="4271055"/>
              <a:ext cx="705642" cy="338554"/>
            </a:xfrm>
            <a:prstGeom prst="rect">
              <a:avLst/>
            </a:prstGeom>
            <a:noFill/>
          </p:spPr>
          <p:txBody>
            <a:bodyPr wrap="none" rtlCol="0">
              <a:spAutoFit/>
            </a:bodyPr>
            <a:lstStyle/>
            <a:p>
              <a:r>
                <a:rPr lang="en-US" altLang="zh-CN" sz="1600" b="1">
                  <a:solidFill>
                    <a:schemeClr val="bg1"/>
                  </a:solidFill>
                  <a:latin typeface="+mj-ea"/>
                  <a:ea typeface="+mj-ea"/>
                </a:rPr>
                <a:t>3:25</a:t>
              </a:r>
              <a:endParaRPr lang="zh-CN" altLang="en-US" sz="1600" b="1">
                <a:solidFill>
                  <a:schemeClr val="bg1"/>
                </a:solidFill>
                <a:latin typeface="+mj-ea"/>
                <a:ea typeface="+mj-ea"/>
              </a:endParaRPr>
            </a:p>
          </p:txBody>
        </p:sp>
        <p:sp>
          <p:nvSpPr>
            <p:cNvPr id="106" name="TextBox 105"/>
            <p:cNvSpPr txBox="1"/>
            <p:nvPr/>
          </p:nvSpPr>
          <p:spPr>
            <a:xfrm>
              <a:off x="841578" y="4572014"/>
              <a:ext cx="705642" cy="338554"/>
            </a:xfrm>
            <a:prstGeom prst="rect">
              <a:avLst/>
            </a:prstGeom>
            <a:noFill/>
          </p:spPr>
          <p:txBody>
            <a:bodyPr wrap="none" rtlCol="0">
              <a:spAutoFit/>
            </a:bodyPr>
            <a:lstStyle/>
            <a:p>
              <a:r>
                <a:rPr lang="en-US" altLang="zh-CN" sz="1600" b="1">
                  <a:solidFill>
                    <a:schemeClr val="bg1"/>
                  </a:solidFill>
                  <a:latin typeface="+mj-ea"/>
                  <a:ea typeface="+mj-ea"/>
                </a:rPr>
                <a:t>3:30</a:t>
              </a:r>
              <a:endParaRPr lang="zh-CN" altLang="en-US" sz="1600" b="1">
                <a:solidFill>
                  <a:schemeClr val="bg1"/>
                </a:solidFill>
                <a:latin typeface="+mj-ea"/>
                <a:ea typeface="+mj-ea"/>
              </a:endParaRPr>
            </a:p>
          </p:txBody>
        </p:sp>
        <p:sp>
          <p:nvSpPr>
            <p:cNvPr id="107" name="TextBox 106"/>
            <p:cNvSpPr txBox="1"/>
            <p:nvPr/>
          </p:nvSpPr>
          <p:spPr>
            <a:xfrm>
              <a:off x="1685452" y="2844120"/>
              <a:ext cx="2236510" cy="338554"/>
            </a:xfrm>
            <a:prstGeom prst="rect">
              <a:avLst/>
            </a:prstGeom>
            <a:noFill/>
          </p:spPr>
          <p:txBody>
            <a:bodyPr wrap="none" rtlCol="0">
              <a:spAutoFit/>
            </a:bodyPr>
            <a:lstStyle/>
            <a:p>
              <a:r>
                <a:rPr lang="zh-CN" altLang="en-US" sz="1600" b="1" dirty="0">
                  <a:solidFill>
                    <a:schemeClr val="bg1"/>
                  </a:solidFill>
                  <a:latin typeface="+mj-ea"/>
                  <a:ea typeface="+mj-ea"/>
                </a:rPr>
                <a:t>查看冰箱，没有面包了</a:t>
              </a:r>
            </a:p>
          </p:txBody>
        </p:sp>
        <p:sp>
          <p:nvSpPr>
            <p:cNvPr id="108" name="TextBox 107"/>
            <p:cNvSpPr txBox="1"/>
            <p:nvPr/>
          </p:nvSpPr>
          <p:spPr>
            <a:xfrm>
              <a:off x="1685452" y="3114226"/>
              <a:ext cx="1415772" cy="338554"/>
            </a:xfrm>
            <a:prstGeom prst="rect">
              <a:avLst/>
            </a:prstGeom>
            <a:noFill/>
          </p:spPr>
          <p:txBody>
            <a:bodyPr wrap="none" rtlCol="0">
              <a:spAutoFit/>
            </a:bodyPr>
            <a:lstStyle/>
            <a:p>
              <a:r>
                <a:rPr lang="zh-CN" altLang="en-US" sz="1600" b="1">
                  <a:solidFill>
                    <a:schemeClr val="bg1"/>
                  </a:solidFill>
                  <a:latin typeface="+mj-ea"/>
                  <a:ea typeface="+mj-ea"/>
                </a:rPr>
                <a:t>离开家去商店</a:t>
              </a:r>
            </a:p>
          </p:txBody>
        </p:sp>
        <p:sp>
          <p:nvSpPr>
            <p:cNvPr id="109" name="TextBox 108"/>
            <p:cNvSpPr txBox="1"/>
            <p:nvPr/>
          </p:nvSpPr>
          <p:spPr>
            <a:xfrm>
              <a:off x="1685452" y="3429006"/>
              <a:ext cx="1005403" cy="338554"/>
            </a:xfrm>
            <a:prstGeom prst="rect">
              <a:avLst/>
            </a:prstGeom>
            <a:noFill/>
          </p:spPr>
          <p:txBody>
            <a:bodyPr wrap="none" rtlCol="0">
              <a:spAutoFit/>
            </a:bodyPr>
            <a:lstStyle/>
            <a:p>
              <a:r>
                <a:rPr lang="zh-CN" altLang="en-US" sz="1600" b="1">
                  <a:solidFill>
                    <a:schemeClr val="bg1"/>
                  </a:solidFill>
                  <a:latin typeface="+mj-ea"/>
                  <a:ea typeface="+mj-ea"/>
                </a:rPr>
                <a:t>到达商店</a:t>
              </a:r>
            </a:p>
          </p:txBody>
        </p:sp>
        <p:sp>
          <p:nvSpPr>
            <p:cNvPr id="110" name="TextBox 109"/>
            <p:cNvSpPr txBox="1"/>
            <p:nvPr/>
          </p:nvSpPr>
          <p:spPr>
            <a:xfrm>
              <a:off x="1685452" y="3700244"/>
              <a:ext cx="1005403" cy="338554"/>
            </a:xfrm>
            <a:prstGeom prst="rect">
              <a:avLst/>
            </a:prstGeom>
            <a:noFill/>
          </p:spPr>
          <p:txBody>
            <a:bodyPr wrap="none" rtlCol="0">
              <a:spAutoFit/>
            </a:bodyPr>
            <a:lstStyle/>
            <a:p>
              <a:r>
                <a:rPr lang="zh-CN" altLang="en-US" sz="1600" b="1">
                  <a:solidFill>
                    <a:schemeClr val="bg1"/>
                  </a:solidFill>
                  <a:latin typeface="+mj-ea"/>
                  <a:ea typeface="+mj-ea"/>
                </a:rPr>
                <a:t>购买面包</a:t>
              </a:r>
            </a:p>
          </p:txBody>
        </p:sp>
        <p:sp>
          <p:nvSpPr>
            <p:cNvPr id="111" name="TextBox 110"/>
            <p:cNvSpPr txBox="1"/>
            <p:nvPr/>
          </p:nvSpPr>
          <p:spPr>
            <a:xfrm>
              <a:off x="1685452" y="3976043"/>
              <a:ext cx="2236510" cy="338554"/>
            </a:xfrm>
            <a:prstGeom prst="rect">
              <a:avLst/>
            </a:prstGeom>
            <a:noFill/>
          </p:spPr>
          <p:txBody>
            <a:bodyPr wrap="none" rtlCol="0">
              <a:spAutoFit/>
            </a:bodyPr>
            <a:lstStyle/>
            <a:p>
              <a:r>
                <a:rPr lang="zh-CN" altLang="en-US" sz="1600" b="1">
                  <a:solidFill>
                    <a:schemeClr val="bg1"/>
                  </a:solidFill>
                  <a:latin typeface="+mj-ea"/>
                  <a:ea typeface="+mj-ea"/>
                </a:rPr>
                <a:t>到家，把面包放进冰箱</a:t>
              </a:r>
            </a:p>
          </p:txBody>
        </p:sp>
      </p:grpSp>
      <p:grpSp>
        <p:nvGrpSpPr>
          <p:cNvPr id="71" name="组合 70"/>
          <p:cNvGrpSpPr/>
          <p:nvPr/>
        </p:nvGrpSpPr>
        <p:grpSpPr>
          <a:xfrm>
            <a:off x="4649444" y="3401105"/>
            <a:ext cx="2236511" cy="2356431"/>
            <a:chOff x="4200295" y="2543854"/>
            <a:chExt cx="2236511" cy="2356431"/>
          </a:xfrm>
        </p:grpSpPr>
        <p:sp>
          <p:nvSpPr>
            <p:cNvPr id="47" name="矩形 46"/>
            <p:cNvSpPr/>
            <p:nvPr/>
          </p:nvSpPr>
          <p:spPr>
            <a:xfrm>
              <a:off x="4200296" y="2571750"/>
              <a:ext cx="2233789" cy="2304000"/>
            </a:xfrm>
            <a:prstGeom prst="rect">
              <a:avLst/>
            </a:prstGeom>
            <a:gradFill>
              <a:gsLst>
                <a:gs pos="100000">
                  <a:srgbClr val="11576A"/>
                </a:gs>
                <a:gs pos="0">
                  <a:srgbClr val="0EB1C8"/>
                </a:gs>
                <a:gs pos="100000">
                  <a:schemeClr val="accent1">
                    <a:tint val="23500"/>
                    <a:satMod val="160000"/>
                  </a:schemeClr>
                </a:gs>
              </a:gsLst>
              <a:lin ang="5400000" scaled="0"/>
            </a:gra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7" name="直接连接符 86"/>
            <p:cNvCxnSpPr/>
            <p:nvPr/>
          </p:nvCxnSpPr>
          <p:spPr>
            <a:xfrm rot="16200000" flipH="1">
              <a:off x="3049090" y="3722956"/>
              <a:ext cx="2304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072066" y="2543854"/>
              <a:ext cx="341760" cy="338554"/>
            </a:xfrm>
            <a:prstGeom prst="rect">
              <a:avLst/>
            </a:prstGeom>
            <a:noFill/>
          </p:spPr>
          <p:txBody>
            <a:bodyPr wrap="none" rtlCol="0">
              <a:spAutoFit/>
            </a:bodyPr>
            <a:lstStyle/>
            <a:p>
              <a:r>
                <a:rPr lang="en-US" altLang="zh-CN" sz="1600" b="1" dirty="0">
                  <a:solidFill>
                    <a:schemeClr val="bg1"/>
                  </a:solidFill>
                  <a:latin typeface="+mj-ea"/>
                  <a:ea typeface="+mj-ea"/>
                </a:rPr>
                <a:t>B</a:t>
              </a:r>
              <a:endParaRPr lang="zh-CN" altLang="en-US" sz="1600" b="1" dirty="0">
                <a:solidFill>
                  <a:schemeClr val="bg1"/>
                </a:solidFill>
                <a:latin typeface="+mj-ea"/>
                <a:ea typeface="+mj-ea"/>
              </a:endParaRPr>
            </a:p>
          </p:txBody>
        </p:sp>
        <p:sp>
          <p:nvSpPr>
            <p:cNvPr id="112" name="TextBox 111"/>
            <p:cNvSpPr txBox="1"/>
            <p:nvPr/>
          </p:nvSpPr>
          <p:spPr>
            <a:xfrm>
              <a:off x="4200296" y="3429808"/>
              <a:ext cx="2236510" cy="338554"/>
            </a:xfrm>
            <a:prstGeom prst="rect">
              <a:avLst/>
            </a:prstGeom>
            <a:noFill/>
          </p:spPr>
          <p:txBody>
            <a:bodyPr wrap="none" rtlCol="0">
              <a:spAutoFit/>
            </a:bodyPr>
            <a:lstStyle/>
            <a:p>
              <a:r>
                <a:rPr lang="zh-CN" altLang="en-US" sz="1600" b="1">
                  <a:solidFill>
                    <a:schemeClr val="bg1"/>
                  </a:solidFill>
                  <a:latin typeface="+mj-ea"/>
                  <a:ea typeface="+mj-ea"/>
                </a:rPr>
                <a:t>查看冰箱，没有面包了</a:t>
              </a:r>
            </a:p>
          </p:txBody>
        </p:sp>
        <p:sp>
          <p:nvSpPr>
            <p:cNvPr id="113" name="TextBox 112"/>
            <p:cNvSpPr txBox="1"/>
            <p:nvPr/>
          </p:nvSpPr>
          <p:spPr>
            <a:xfrm>
              <a:off x="4200296" y="3699914"/>
              <a:ext cx="1415772" cy="338554"/>
            </a:xfrm>
            <a:prstGeom prst="rect">
              <a:avLst/>
            </a:prstGeom>
            <a:noFill/>
          </p:spPr>
          <p:txBody>
            <a:bodyPr wrap="none" rtlCol="0">
              <a:spAutoFit/>
            </a:bodyPr>
            <a:lstStyle/>
            <a:p>
              <a:r>
                <a:rPr lang="zh-CN" altLang="en-US" sz="1600" b="1">
                  <a:solidFill>
                    <a:schemeClr val="bg1"/>
                  </a:solidFill>
                  <a:latin typeface="+mj-ea"/>
                  <a:ea typeface="+mj-ea"/>
                </a:rPr>
                <a:t>离开家去商店</a:t>
              </a:r>
            </a:p>
          </p:txBody>
        </p:sp>
        <p:sp>
          <p:nvSpPr>
            <p:cNvPr id="114" name="TextBox 113"/>
            <p:cNvSpPr txBox="1"/>
            <p:nvPr/>
          </p:nvSpPr>
          <p:spPr>
            <a:xfrm>
              <a:off x="4200296" y="4014694"/>
              <a:ext cx="1005403" cy="338554"/>
            </a:xfrm>
            <a:prstGeom prst="rect">
              <a:avLst/>
            </a:prstGeom>
            <a:noFill/>
          </p:spPr>
          <p:txBody>
            <a:bodyPr wrap="none" rtlCol="0">
              <a:spAutoFit/>
            </a:bodyPr>
            <a:lstStyle/>
            <a:p>
              <a:r>
                <a:rPr lang="zh-CN" altLang="en-US" sz="1600" b="1">
                  <a:solidFill>
                    <a:schemeClr val="bg1"/>
                  </a:solidFill>
                  <a:latin typeface="+mj-ea"/>
                  <a:ea typeface="+mj-ea"/>
                </a:rPr>
                <a:t>到达商店</a:t>
              </a:r>
            </a:p>
          </p:txBody>
        </p:sp>
        <p:sp>
          <p:nvSpPr>
            <p:cNvPr id="115" name="TextBox 114"/>
            <p:cNvSpPr txBox="1"/>
            <p:nvPr/>
          </p:nvSpPr>
          <p:spPr>
            <a:xfrm>
              <a:off x="4200296" y="4285932"/>
              <a:ext cx="1005403" cy="338554"/>
            </a:xfrm>
            <a:prstGeom prst="rect">
              <a:avLst/>
            </a:prstGeom>
            <a:noFill/>
          </p:spPr>
          <p:txBody>
            <a:bodyPr wrap="none" rtlCol="0">
              <a:spAutoFit/>
            </a:bodyPr>
            <a:lstStyle/>
            <a:p>
              <a:r>
                <a:rPr lang="zh-CN" altLang="en-US" sz="1600" b="1">
                  <a:solidFill>
                    <a:schemeClr val="bg1"/>
                  </a:solidFill>
                  <a:latin typeface="+mj-ea"/>
                  <a:ea typeface="+mj-ea"/>
                </a:rPr>
                <a:t>购买面包</a:t>
              </a:r>
            </a:p>
          </p:txBody>
        </p:sp>
        <p:sp>
          <p:nvSpPr>
            <p:cNvPr id="116" name="TextBox 115"/>
            <p:cNvSpPr txBox="1"/>
            <p:nvPr/>
          </p:nvSpPr>
          <p:spPr>
            <a:xfrm>
              <a:off x="4200296" y="4561731"/>
              <a:ext cx="2236510" cy="338554"/>
            </a:xfrm>
            <a:prstGeom prst="rect">
              <a:avLst/>
            </a:prstGeom>
            <a:noFill/>
          </p:spPr>
          <p:txBody>
            <a:bodyPr wrap="none" rtlCol="0">
              <a:spAutoFit/>
            </a:bodyPr>
            <a:lstStyle/>
            <a:p>
              <a:r>
                <a:rPr lang="zh-CN" altLang="en-US" sz="1600" b="1">
                  <a:solidFill>
                    <a:schemeClr val="bg1"/>
                  </a:solidFill>
                  <a:latin typeface="+mj-ea"/>
                  <a:ea typeface="+mj-ea"/>
                </a:rPr>
                <a:t>到家，把面包放进冰箱</a:t>
              </a:r>
            </a:p>
          </p:txBody>
        </p:sp>
        <p:cxnSp>
          <p:nvCxnSpPr>
            <p:cNvPr id="84" name="直接连接符 83"/>
            <p:cNvCxnSpPr/>
            <p:nvPr/>
          </p:nvCxnSpPr>
          <p:spPr>
            <a:xfrm>
              <a:off x="4200295" y="3722162"/>
              <a:ext cx="223379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200296" y="2857502"/>
              <a:ext cx="223378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4200296" y="3143254"/>
              <a:ext cx="22337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4200296" y="3429006"/>
              <a:ext cx="22337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4200296" y="4572014"/>
              <a:ext cx="22337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4200296" y="3991518"/>
              <a:ext cx="223378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4200297" y="4286262"/>
              <a:ext cx="22337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79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left)">
                                      <p:cBhvr>
                                        <p:cTn id="11" dur="5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wipe(left)">
                                      <p:cBhvr>
                                        <p:cTn id="21" dur="500"/>
                                        <p:tgtEl>
                                          <p:spTgt spid="76"/>
                                        </p:tgtEl>
                                      </p:cBhvr>
                                    </p:animEffect>
                                  </p:childTnLst>
                                </p:cTn>
                              </p:par>
                              <p:par>
                                <p:cTn id="22" presetID="22" presetClass="entr" presetSubtype="8"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wipe(left)">
                                      <p:cBhvr>
                                        <p:cTn id="24" dur="500"/>
                                        <p:tgtEl>
                                          <p:spTgt spid="7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left)">
                                      <p:cBhvr>
                                        <p:cTn id="2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用信号量解决生产者</a:t>
            </a:r>
            <a:r>
              <a:rPr lang="en-US" altLang="zh-CN" dirty="0"/>
              <a:t>-</a:t>
            </a:r>
            <a:r>
              <a:rPr lang="zh-CN" altLang="en-US" dirty="0"/>
              <a:t>消费者问题</a:t>
            </a:r>
            <a:endParaRPr lang="zh-CN" altLang="en-US" dirty="0">
              <a:cs typeface="+mj-cs"/>
            </a:endParaRPr>
          </a:p>
        </p:txBody>
      </p:sp>
      <p:sp>
        <p:nvSpPr>
          <p:cNvPr id="19" name="Text Box 4"/>
          <p:cNvSpPr txBox="1">
            <a:spLocks noChangeArrowheads="1"/>
          </p:cNvSpPr>
          <p:nvPr/>
        </p:nvSpPr>
        <p:spPr bwMode="auto">
          <a:xfrm>
            <a:off x="2003637" y="1785927"/>
            <a:ext cx="4607987" cy="132343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Class </a:t>
            </a: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mutex</a:t>
            </a:r>
            <a:r>
              <a:rPr lang="en-US" altLang="zh-CN" sz="1600" b="1" dirty="0">
                <a:latin typeface="Courier New" panose="02070309020205020404" pitchFamily="49" charset="0"/>
                <a:ea typeface="+mj-ea"/>
                <a:cs typeface="Courier New" panose="02070309020205020404" pitchFamily="49" charset="0"/>
              </a:rPr>
              <a:t> = new Semaphore(1);</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rPr>
              <a:t> = new Semaphore(0);</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rPr>
              <a:t> = new Semaphore(n);</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20" name="Text Box 5"/>
          <p:cNvSpPr txBox="1">
            <a:spLocks noChangeArrowheads="1"/>
          </p:cNvSpPr>
          <p:nvPr/>
        </p:nvSpPr>
        <p:spPr bwMode="auto">
          <a:xfrm>
            <a:off x="642910"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::Deposit(c)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cs typeface="Courier New" panose="02070309020205020404" pitchFamily="49" charset="0"/>
                <a:sym typeface="Wingdings" charset="0"/>
              </a:rPr>
              <a:t>mutex</a:t>
            </a:r>
            <a:r>
              <a:rPr lang="en-US" altLang="zh-CN" sz="1600" b="1" dirty="0">
                <a:latin typeface="Courier New" panose="02070309020205020404" pitchFamily="49" charset="0"/>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-&gt;P(); </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Add c to the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-&gt;V();</a:t>
            </a:r>
          </a:p>
          <a:p>
            <a:pPr eaLnBrk="1" hangingPunct="1"/>
            <a:r>
              <a:rPr lang="en-US" altLang="zh-CN" sz="1600" b="1" dirty="0">
                <a:latin typeface="Courier New" panose="02070309020205020404" pitchFamily="49" charset="0"/>
                <a:cs typeface="Courier New" panose="02070309020205020404" pitchFamily="49" charset="0"/>
              </a:rPr>
              <a:t>    </a:t>
            </a:r>
            <a:r>
              <a:rPr lang="en-US" altLang="zh-CN" sz="1600" b="1" dirty="0" err="1">
                <a:latin typeface="Courier New" panose="02070309020205020404" pitchFamily="49" charset="0"/>
                <a:cs typeface="Courier New" panose="02070309020205020404" pitchFamily="49" charset="0"/>
              </a:rPr>
              <a:t>mutex</a:t>
            </a:r>
            <a:r>
              <a:rPr lang="en-US" altLang="zh-CN" sz="1600" b="1" dirty="0">
                <a:latin typeface="Courier New" panose="02070309020205020404" pitchFamily="49" charset="0"/>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sp>
        <p:nvSpPr>
          <p:cNvPr id="35" name="Text Box 6"/>
          <p:cNvSpPr txBox="1">
            <a:spLocks noChangeArrowheads="1"/>
          </p:cNvSpPr>
          <p:nvPr/>
        </p:nvSpPr>
        <p:spPr bwMode="auto">
          <a:xfrm>
            <a:off x="4286248" y="3316287"/>
            <a:ext cx="3526112"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j-ea"/>
                <a:cs typeface="Courier New" panose="02070309020205020404" pitchFamily="49" charset="0"/>
              </a:rPr>
              <a:t>BoundedBuffer</a:t>
            </a:r>
            <a:r>
              <a:rPr lang="en-US" altLang="zh-CN" sz="1600" b="1" dirty="0">
                <a:latin typeface="Courier New" panose="02070309020205020404" pitchFamily="49" charset="0"/>
                <a:ea typeface="+mj-ea"/>
                <a:cs typeface="Courier New" panose="02070309020205020404" pitchFamily="49" charset="0"/>
              </a:rPr>
              <a:t>::Remove(c) {</a:t>
            </a:r>
          </a:p>
          <a:p>
            <a:pPr eaLnBrk="1" hangingPunct="1"/>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cs typeface="Courier New" panose="02070309020205020404" pitchFamily="49" charset="0"/>
                <a:sym typeface="Wingdings" charset="0"/>
              </a:rPr>
              <a:t>mutex</a:t>
            </a:r>
            <a:r>
              <a:rPr lang="en-US" altLang="zh-CN" sz="1600" b="1" dirty="0">
                <a:latin typeface="Courier New" panose="02070309020205020404" pitchFamily="49" charset="0"/>
                <a:cs typeface="Courier New" panose="02070309020205020404" pitchFamily="49" charset="0"/>
                <a:sym typeface="Wingdings" charset="0"/>
              </a:rPr>
              <a:t>-&gt;P();</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fullBuffers</a:t>
            </a:r>
            <a:r>
              <a:rPr lang="en-US" altLang="zh-CN" sz="1600" b="1" dirty="0">
                <a:latin typeface="Courier New" panose="02070309020205020404" pitchFamily="49" charset="0"/>
                <a:ea typeface="+mj-ea"/>
                <a:cs typeface="Courier New" panose="02070309020205020404" pitchFamily="49" charset="0"/>
                <a:sym typeface="Wingdings" charset="0"/>
              </a:rPr>
              <a:t>-&gt;P();</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Remove c from buffer;</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    </a:t>
            </a:r>
            <a:r>
              <a:rPr lang="en-US" altLang="zh-CN" sz="1600" b="1" dirty="0" err="1">
                <a:latin typeface="Courier New" panose="02070309020205020404" pitchFamily="49" charset="0"/>
                <a:ea typeface="+mj-ea"/>
                <a:cs typeface="Courier New" panose="02070309020205020404" pitchFamily="49" charset="0"/>
              </a:rPr>
              <a:t>emptyBuffers</a:t>
            </a:r>
            <a:r>
              <a:rPr lang="en-US" altLang="zh-CN" sz="1600" b="1" dirty="0">
                <a:latin typeface="Courier New" panose="02070309020205020404" pitchFamily="49" charset="0"/>
                <a:ea typeface="+mj-ea"/>
                <a:cs typeface="Courier New" panose="02070309020205020404" pitchFamily="49" charset="0"/>
                <a:sym typeface="Wingdings" charset="0"/>
              </a:rPr>
              <a:t>-&gt;V();</a:t>
            </a: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sym typeface="Wingdings" charset="0"/>
              </a:rPr>
              <a:t>    </a:t>
            </a:r>
            <a:r>
              <a:rPr lang="en-US" altLang="zh-CN" sz="1600" b="1" dirty="0" err="1">
                <a:latin typeface="Courier New" panose="02070309020205020404" pitchFamily="49" charset="0"/>
                <a:cs typeface="Courier New" panose="02070309020205020404" pitchFamily="49" charset="0"/>
              </a:rPr>
              <a:t>mutex</a:t>
            </a:r>
            <a:r>
              <a:rPr lang="en-US" altLang="zh-CN" sz="1600" b="1" dirty="0">
                <a:latin typeface="Courier New" panose="02070309020205020404" pitchFamily="49" charset="0"/>
                <a:cs typeface="Courier New" panose="02070309020205020404" pitchFamily="49" charset="0"/>
                <a:sym typeface="Wingdings" charset="0"/>
              </a:rPr>
              <a:t>-&gt;V();</a:t>
            </a:r>
            <a:endParaRPr lang="en-US" altLang="zh-CN" sz="1600" b="1" dirty="0">
              <a:latin typeface="Courier New" panose="02070309020205020404" pitchFamily="49" charset="0"/>
              <a:ea typeface="+mj-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j-ea"/>
                <a:cs typeface="Courier New" panose="02070309020205020404" pitchFamily="49" charset="0"/>
              </a:rPr>
              <a:t>}</a:t>
            </a:r>
          </a:p>
        </p:txBody>
      </p:sp>
      <p:grpSp>
        <p:nvGrpSpPr>
          <p:cNvPr id="2" name="组合 1"/>
          <p:cNvGrpSpPr/>
          <p:nvPr/>
        </p:nvGrpSpPr>
        <p:grpSpPr>
          <a:xfrm>
            <a:off x="899592" y="5550892"/>
            <a:ext cx="4032448" cy="420730"/>
            <a:chOff x="500034" y="4378338"/>
            <a:chExt cx="3727107" cy="420730"/>
          </a:xfrm>
        </p:grpSpPr>
        <p:sp>
          <p:nvSpPr>
            <p:cNvPr id="36" name="内容占位符 2"/>
            <p:cNvSpPr txBox="1">
              <a:spLocks/>
            </p:cNvSpPr>
            <p:nvPr/>
          </p:nvSpPr>
          <p:spPr>
            <a:xfrm>
              <a:off x="811999" y="4421240"/>
              <a:ext cx="34151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这个解决方案有什么问题吗？</a:t>
              </a:r>
            </a:p>
          </p:txBody>
        </p:sp>
        <p:sp>
          <p:nvSpPr>
            <p:cNvPr id="37" name="TextBox 36"/>
            <p:cNvSpPr txBox="1"/>
            <p:nvPr/>
          </p:nvSpPr>
          <p:spPr>
            <a:xfrm>
              <a:off x="500034" y="43783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003736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标题 1"/>
          <p:cNvSpPr>
            <a:spLocks noGrp="1"/>
          </p:cNvSpPr>
          <p:nvPr>
            <p:ph type="title"/>
          </p:nvPr>
        </p:nvSpPr>
        <p:spPr/>
        <p:txBody>
          <a:bodyPr/>
          <a:lstStyle/>
          <a:p>
            <a:r>
              <a:rPr lang="zh-CN" altLang="en-US">
                <a:ea typeface="宋体" panose="02010600030101010101" pitchFamily="2" charset="-122"/>
              </a:rPr>
              <a:t>信号量的代码示意</a:t>
            </a:r>
          </a:p>
        </p:txBody>
      </p:sp>
      <p:sp>
        <p:nvSpPr>
          <p:cNvPr id="198659" name="内容占位符 2"/>
          <p:cNvSpPr>
            <a:spLocks noGrp="1"/>
          </p:cNvSpPr>
          <p:nvPr>
            <p:ph sz="half" idx="1"/>
          </p:nvPr>
        </p:nvSpPr>
        <p:spPr/>
        <p:txBody>
          <a:bodyPr/>
          <a:lstStyle/>
          <a:p>
            <a:pPr>
              <a:lnSpc>
                <a:spcPct val="80000"/>
              </a:lnSpc>
            </a:pPr>
            <a:r>
              <a:rPr lang="en-US" altLang="zh-CN" sz="2600">
                <a:ea typeface="宋体" panose="02010600030101010101" pitchFamily="2" charset="-122"/>
              </a:rPr>
              <a:t>#include &lt;sys/sem.h&gt;</a:t>
            </a:r>
          </a:p>
          <a:p>
            <a:pPr>
              <a:lnSpc>
                <a:spcPct val="80000"/>
              </a:lnSpc>
            </a:pPr>
            <a:r>
              <a:rPr lang="en-US" altLang="zh-CN" sz="2600">
                <a:ea typeface="宋体" panose="02010600030101010101" pitchFamily="2" charset="-122"/>
              </a:rPr>
              <a:t>int semctl(int sem_id, int sem_num, int command, ...);</a:t>
            </a:r>
          </a:p>
          <a:p>
            <a:pPr>
              <a:lnSpc>
                <a:spcPct val="80000"/>
              </a:lnSpc>
            </a:pPr>
            <a:r>
              <a:rPr lang="en-US" altLang="zh-CN" sz="2600">
                <a:ea typeface="宋体" panose="02010600030101010101" pitchFamily="2" charset="-122"/>
              </a:rPr>
              <a:t>int semget(key_t key, int num_sems, int sem_flags);</a:t>
            </a:r>
          </a:p>
          <a:p>
            <a:pPr>
              <a:lnSpc>
                <a:spcPct val="80000"/>
              </a:lnSpc>
            </a:pPr>
            <a:r>
              <a:rPr lang="en-US" altLang="zh-CN" sz="2600">
                <a:ea typeface="宋体" panose="02010600030101010101" pitchFamily="2" charset="-122"/>
              </a:rPr>
              <a:t>int semop(int sem_id, struct sembuf *sem_ops, size_t num_sem_ops);</a:t>
            </a:r>
            <a:endParaRPr lang="zh-CN" altLang="en-US" sz="2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86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6C34FB6-485C-4A84-89AD-7D51D52E5A77}" type="slidenum">
              <a:rPr lang="en-US" altLang="ko-KR" sz="1200" smtClean="0">
                <a:solidFill>
                  <a:schemeClr val="bg1"/>
                </a:solidFill>
              </a:rPr>
              <a:pPr>
                <a:spcBef>
                  <a:spcPct val="0"/>
                </a:spcBef>
                <a:buClrTx/>
                <a:buSzTx/>
                <a:buFontTx/>
                <a:buNone/>
              </a:pPr>
              <a:t>61</a:t>
            </a:fld>
            <a:endParaRPr lang="en-US" altLang="ko-KR" sz="1200">
              <a:solidFill>
                <a:schemeClr val="bg1"/>
              </a:solidFill>
            </a:endParaRPr>
          </a:p>
        </p:txBody>
      </p:sp>
      <p:sp>
        <p:nvSpPr>
          <p:cNvPr id="8" name="内容占位符 6"/>
          <p:cNvSpPr txBox="1">
            <a:spLocks/>
          </p:cNvSpPr>
          <p:nvPr/>
        </p:nvSpPr>
        <p:spPr bwMode="auto">
          <a:xfrm>
            <a:off x="1042988" y="1341438"/>
            <a:ext cx="3956050" cy="4953000"/>
          </a:xfrm>
          <a:prstGeom prst="rect">
            <a:avLst/>
          </a:prstGeom>
          <a:solidFill>
            <a:schemeClr val="bg1"/>
          </a:solidFill>
          <a:ln>
            <a:noFill/>
          </a:ln>
        </p:spPr>
        <p:txBody>
          <a:bodyPr>
            <a:normAutofit fontScale="55000" lnSpcReduction="20000"/>
          </a:bodyPr>
          <a:lstStyle>
            <a:lvl1pPr marL="342900" indent="-342900" algn="l" rtl="0" eaLnBrk="0" fontAlgn="base" hangingPunct="0">
              <a:spcBef>
                <a:spcPct val="20000"/>
              </a:spcBef>
              <a:spcAft>
                <a:spcPct val="0"/>
              </a:spcAft>
              <a:buClr>
                <a:schemeClr val="tx1"/>
              </a:buClr>
              <a:buSzPct val="80000"/>
              <a:buFont typeface="Wingdings"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l"/>
              <a:defRPr sz="18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itchFamily="2" charset="2"/>
              <a:buChar char="l"/>
              <a:defRPr sz="18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9pPr>
          </a:lstStyle>
          <a:p>
            <a:pPr>
              <a:lnSpc>
                <a:spcPct val="120000"/>
              </a:lnSpc>
              <a:defRPr/>
            </a:pPr>
            <a:r>
              <a:rPr lang="en-US" altLang="zh-CN" dirty="0"/>
              <a:t>static </a:t>
            </a:r>
            <a:r>
              <a:rPr lang="en-US" altLang="zh-CN" dirty="0" err="1"/>
              <a:t>int</a:t>
            </a:r>
            <a:r>
              <a:rPr lang="en-US" altLang="zh-CN" dirty="0"/>
              <a:t> </a:t>
            </a:r>
            <a:r>
              <a:rPr lang="en-US" altLang="zh-CN" dirty="0" err="1"/>
              <a:t>semaphore_v</a:t>
            </a:r>
            <a:r>
              <a:rPr lang="en-US" altLang="zh-CN" dirty="0"/>
              <a:t>(void)</a:t>
            </a:r>
          </a:p>
          <a:p>
            <a:pPr>
              <a:lnSpc>
                <a:spcPct val="120000"/>
              </a:lnSpc>
              <a:defRPr/>
            </a:pPr>
            <a:r>
              <a:rPr lang="en-US" altLang="zh-CN" dirty="0"/>
              <a:t>{</a:t>
            </a:r>
          </a:p>
          <a:p>
            <a:pPr>
              <a:lnSpc>
                <a:spcPct val="120000"/>
              </a:lnSpc>
              <a:defRPr/>
            </a:pPr>
            <a:r>
              <a:rPr lang="en-US" altLang="zh-CN" dirty="0"/>
              <a:t>    </a:t>
            </a:r>
            <a:r>
              <a:rPr lang="en-US" altLang="zh-CN" dirty="0" err="1"/>
              <a:t>struct</a:t>
            </a:r>
            <a:r>
              <a:rPr lang="en-US" altLang="zh-CN" dirty="0"/>
              <a:t> </a:t>
            </a:r>
            <a:r>
              <a:rPr lang="en-US" altLang="zh-CN" dirty="0" err="1"/>
              <a:t>sembuf</a:t>
            </a:r>
            <a:r>
              <a:rPr lang="en-US" altLang="zh-CN" dirty="0"/>
              <a:t> </a:t>
            </a:r>
            <a:r>
              <a:rPr lang="en-US" altLang="zh-CN" dirty="0" err="1"/>
              <a:t>sem_b</a:t>
            </a:r>
            <a:r>
              <a:rPr lang="en-US" altLang="zh-CN" dirty="0"/>
              <a:t>;</a:t>
            </a:r>
          </a:p>
          <a:p>
            <a:pPr>
              <a:lnSpc>
                <a:spcPct val="120000"/>
              </a:lnSpc>
              <a:defRPr/>
            </a:pPr>
            <a:endParaRPr lang="en-US" altLang="zh-CN" dirty="0"/>
          </a:p>
          <a:p>
            <a:pPr>
              <a:lnSpc>
                <a:spcPct val="120000"/>
              </a:lnSpc>
              <a:defRPr/>
            </a:pPr>
            <a:endParaRPr lang="en-US" altLang="zh-CN" dirty="0"/>
          </a:p>
          <a:p>
            <a:pPr>
              <a:lnSpc>
                <a:spcPct val="120000"/>
              </a:lnSpc>
              <a:defRPr/>
            </a:pPr>
            <a:r>
              <a:rPr lang="en-US" altLang="zh-CN" dirty="0"/>
              <a:t>    </a:t>
            </a:r>
            <a:r>
              <a:rPr lang="en-US" altLang="zh-CN" dirty="0" err="1"/>
              <a:t>sem_b.sem_num</a:t>
            </a:r>
            <a:r>
              <a:rPr lang="en-US" altLang="zh-CN" dirty="0"/>
              <a:t> = 0;</a:t>
            </a:r>
          </a:p>
          <a:p>
            <a:pPr>
              <a:lnSpc>
                <a:spcPct val="120000"/>
              </a:lnSpc>
              <a:defRPr/>
            </a:pPr>
            <a:r>
              <a:rPr lang="en-US" altLang="zh-CN" dirty="0"/>
              <a:t>    </a:t>
            </a:r>
            <a:r>
              <a:rPr lang="en-US" altLang="zh-CN" dirty="0" err="1"/>
              <a:t>sem_b.sem_op</a:t>
            </a:r>
            <a:r>
              <a:rPr lang="en-US" altLang="zh-CN" dirty="0"/>
              <a:t> = 1;</a:t>
            </a:r>
          </a:p>
          <a:p>
            <a:pPr>
              <a:lnSpc>
                <a:spcPct val="120000"/>
              </a:lnSpc>
              <a:defRPr/>
            </a:pPr>
            <a:r>
              <a:rPr lang="en-US" altLang="zh-CN" dirty="0"/>
              <a:t>    </a:t>
            </a:r>
            <a:r>
              <a:rPr lang="en-US" altLang="zh-CN" dirty="0" err="1"/>
              <a:t>sem_b.sem_flag</a:t>
            </a:r>
            <a:r>
              <a:rPr lang="en-US" altLang="zh-CN" dirty="0"/>
              <a:t> = SEM_UNDO;</a:t>
            </a:r>
          </a:p>
          <a:p>
            <a:pPr>
              <a:lnSpc>
                <a:spcPct val="120000"/>
              </a:lnSpc>
              <a:defRPr/>
            </a:pPr>
            <a:r>
              <a:rPr lang="en-US" altLang="zh-CN" dirty="0"/>
              <a:t>    if(</a:t>
            </a:r>
            <a:r>
              <a:rPr lang="en-US" altLang="zh-CN" dirty="0" err="1"/>
              <a:t>semop</a:t>
            </a:r>
            <a:r>
              <a:rPr lang="en-US" altLang="zh-CN" dirty="0"/>
              <a:t>(</a:t>
            </a:r>
            <a:r>
              <a:rPr lang="en-US" altLang="zh-CN" dirty="0" err="1"/>
              <a:t>sem_id</a:t>
            </a:r>
            <a:r>
              <a:rPr lang="en-US" altLang="zh-CN" dirty="0"/>
              <a:t>, &amp;</a:t>
            </a:r>
            <a:r>
              <a:rPr lang="en-US" altLang="zh-CN" dirty="0" err="1"/>
              <a:t>sem_b</a:t>
            </a:r>
            <a:r>
              <a:rPr lang="en-US" altLang="zh-CN" dirty="0"/>
              <a:t>, 1) == -1)</a:t>
            </a:r>
          </a:p>
          <a:p>
            <a:pPr>
              <a:lnSpc>
                <a:spcPct val="120000"/>
              </a:lnSpc>
              <a:defRPr/>
            </a:pPr>
            <a:r>
              <a:rPr lang="en-US" altLang="zh-CN" dirty="0"/>
              <a:t>    {</a:t>
            </a:r>
          </a:p>
          <a:p>
            <a:pPr>
              <a:lnSpc>
                <a:spcPct val="120000"/>
              </a:lnSpc>
              <a:defRPr/>
            </a:pPr>
            <a:r>
              <a:rPr lang="en-US" altLang="zh-CN" dirty="0"/>
              <a:t>        </a:t>
            </a:r>
            <a:r>
              <a:rPr lang="en-US" altLang="zh-CN" dirty="0" err="1"/>
              <a:t>fprintf</a:t>
            </a:r>
            <a:r>
              <a:rPr lang="en-US" altLang="zh-CN" dirty="0"/>
              <a:t>(</a:t>
            </a:r>
            <a:r>
              <a:rPr lang="en-US" altLang="zh-CN" dirty="0" err="1"/>
              <a:t>stderr</a:t>
            </a:r>
            <a:r>
              <a:rPr lang="en-US" altLang="zh-CN" dirty="0"/>
              <a:t>, "</a:t>
            </a:r>
            <a:r>
              <a:rPr lang="en-US" altLang="zh-CN" dirty="0" err="1"/>
              <a:t>semaphore_v</a:t>
            </a:r>
            <a:r>
              <a:rPr lang="en-US" altLang="zh-CN" dirty="0"/>
              <a:t> failed/n");</a:t>
            </a:r>
          </a:p>
          <a:p>
            <a:pPr>
              <a:lnSpc>
                <a:spcPct val="120000"/>
              </a:lnSpc>
              <a:defRPr/>
            </a:pPr>
            <a:r>
              <a:rPr lang="en-US" altLang="zh-CN" dirty="0"/>
              <a:t>        return 0;</a:t>
            </a:r>
          </a:p>
          <a:p>
            <a:pPr>
              <a:lnSpc>
                <a:spcPct val="120000"/>
              </a:lnSpc>
              <a:defRPr/>
            </a:pPr>
            <a:r>
              <a:rPr lang="en-US" altLang="zh-CN" dirty="0"/>
              <a:t>    }</a:t>
            </a:r>
          </a:p>
          <a:p>
            <a:pPr>
              <a:lnSpc>
                <a:spcPct val="120000"/>
              </a:lnSpc>
              <a:defRPr/>
            </a:pPr>
            <a:r>
              <a:rPr lang="en-US" altLang="zh-CN" dirty="0"/>
              <a:t>    return 1;</a:t>
            </a:r>
          </a:p>
          <a:p>
            <a:pPr>
              <a:lnSpc>
                <a:spcPct val="120000"/>
              </a:lnSpc>
              <a:defRPr/>
            </a:pPr>
            <a:r>
              <a:rPr lang="en-US" altLang="zh-CN" dirty="0"/>
              <a:t>}</a:t>
            </a:r>
            <a:endParaRPr lang="zh-CN" altLang="en-US" dirty="0"/>
          </a:p>
        </p:txBody>
      </p:sp>
      <p:sp>
        <p:nvSpPr>
          <p:cNvPr id="198664" name="内容占位符 8"/>
          <p:cNvSpPr>
            <a:spLocks noGrp="1"/>
          </p:cNvSpPr>
          <p:nvPr>
            <p:ph sz="half" idx="2"/>
          </p:nvPr>
        </p:nvSpPr>
        <p:spPr/>
        <p:txBody>
          <a:bodyPr/>
          <a:lstStyle/>
          <a:p>
            <a:endParaRPr lang="zh-CN" altLang="en-US">
              <a:ea typeface="宋体" panose="02010600030101010101" pitchFamily="2" charset="-122"/>
            </a:endParaRPr>
          </a:p>
        </p:txBody>
      </p:sp>
      <p:sp>
        <p:nvSpPr>
          <p:cNvPr id="10" name="内容占位符 6"/>
          <p:cNvSpPr txBox="1">
            <a:spLocks/>
          </p:cNvSpPr>
          <p:nvPr/>
        </p:nvSpPr>
        <p:spPr bwMode="auto">
          <a:xfrm>
            <a:off x="5080000" y="1341438"/>
            <a:ext cx="3956050" cy="4953000"/>
          </a:xfrm>
          <a:prstGeom prst="rect">
            <a:avLst/>
          </a:prstGeom>
          <a:solidFill>
            <a:schemeClr val="bg1"/>
          </a:solidFill>
          <a:ln>
            <a:noFill/>
          </a:ln>
        </p:spPr>
        <p:txBody>
          <a:bodyPr>
            <a:normAutofit fontScale="55000" lnSpcReduction="20000"/>
          </a:bodyPr>
          <a:lstStyle>
            <a:lvl1pPr marL="342900" indent="-342900" algn="l" rtl="0" eaLnBrk="0" fontAlgn="base" hangingPunct="0">
              <a:spcBef>
                <a:spcPct val="20000"/>
              </a:spcBef>
              <a:spcAft>
                <a:spcPct val="0"/>
              </a:spcAft>
              <a:buClr>
                <a:schemeClr val="tx1"/>
              </a:buClr>
              <a:buSzPct val="80000"/>
              <a:buFont typeface="Wingdings"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itchFamily="2" charset="2"/>
              <a:buChar char="l"/>
              <a:defRPr sz="18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itchFamily="2" charset="2"/>
              <a:buChar char="l"/>
              <a:defRPr sz="18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1800">
                <a:solidFill>
                  <a:schemeClr val="tx1"/>
                </a:solidFill>
                <a:latin typeface="+mn-lt"/>
              </a:defRPr>
            </a:lvl9pPr>
          </a:lstStyle>
          <a:p>
            <a:pPr>
              <a:lnSpc>
                <a:spcPct val="120000"/>
              </a:lnSpc>
              <a:defRPr/>
            </a:pPr>
            <a:r>
              <a:rPr lang="en-US" altLang="zh-CN" dirty="0"/>
              <a:t>static </a:t>
            </a:r>
            <a:r>
              <a:rPr lang="en-US" altLang="zh-CN" dirty="0" err="1"/>
              <a:t>int</a:t>
            </a:r>
            <a:r>
              <a:rPr lang="en-US" altLang="zh-CN" dirty="0"/>
              <a:t> </a:t>
            </a:r>
            <a:r>
              <a:rPr lang="en-US" altLang="zh-CN" dirty="0" err="1"/>
              <a:t>semaphore_p</a:t>
            </a:r>
            <a:r>
              <a:rPr lang="en-US" altLang="zh-CN" dirty="0"/>
              <a:t>(void)</a:t>
            </a:r>
          </a:p>
          <a:p>
            <a:pPr>
              <a:lnSpc>
                <a:spcPct val="120000"/>
              </a:lnSpc>
              <a:defRPr/>
            </a:pPr>
            <a:r>
              <a:rPr lang="en-US" altLang="zh-CN" dirty="0"/>
              <a:t>{</a:t>
            </a:r>
          </a:p>
          <a:p>
            <a:pPr>
              <a:lnSpc>
                <a:spcPct val="120000"/>
              </a:lnSpc>
              <a:defRPr/>
            </a:pPr>
            <a:r>
              <a:rPr lang="en-US" altLang="zh-CN" dirty="0"/>
              <a:t>    </a:t>
            </a:r>
            <a:r>
              <a:rPr lang="en-US" altLang="zh-CN" dirty="0" err="1"/>
              <a:t>struct</a:t>
            </a:r>
            <a:r>
              <a:rPr lang="en-US" altLang="zh-CN" dirty="0"/>
              <a:t> </a:t>
            </a:r>
            <a:r>
              <a:rPr lang="en-US" altLang="zh-CN" dirty="0" err="1"/>
              <a:t>sembuf</a:t>
            </a:r>
            <a:r>
              <a:rPr lang="en-US" altLang="zh-CN" dirty="0"/>
              <a:t> </a:t>
            </a:r>
            <a:r>
              <a:rPr lang="en-US" altLang="zh-CN" dirty="0" err="1"/>
              <a:t>sem_b</a:t>
            </a:r>
            <a:r>
              <a:rPr lang="en-US" altLang="zh-CN" dirty="0"/>
              <a:t>;</a:t>
            </a:r>
          </a:p>
          <a:p>
            <a:pPr>
              <a:lnSpc>
                <a:spcPct val="120000"/>
              </a:lnSpc>
              <a:defRPr/>
            </a:pPr>
            <a:endParaRPr lang="en-US" altLang="zh-CN" dirty="0"/>
          </a:p>
          <a:p>
            <a:pPr>
              <a:lnSpc>
                <a:spcPct val="120000"/>
              </a:lnSpc>
              <a:defRPr/>
            </a:pPr>
            <a:endParaRPr lang="en-US" altLang="zh-CN" dirty="0"/>
          </a:p>
          <a:p>
            <a:pPr>
              <a:lnSpc>
                <a:spcPct val="120000"/>
              </a:lnSpc>
              <a:defRPr/>
            </a:pPr>
            <a:r>
              <a:rPr lang="en-US" altLang="zh-CN" dirty="0"/>
              <a:t>    </a:t>
            </a:r>
            <a:r>
              <a:rPr lang="en-US" altLang="zh-CN" dirty="0" err="1"/>
              <a:t>sem_b.sem_num</a:t>
            </a:r>
            <a:r>
              <a:rPr lang="en-US" altLang="zh-CN" dirty="0"/>
              <a:t> = 0;</a:t>
            </a:r>
          </a:p>
          <a:p>
            <a:pPr>
              <a:lnSpc>
                <a:spcPct val="120000"/>
              </a:lnSpc>
              <a:defRPr/>
            </a:pPr>
            <a:r>
              <a:rPr lang="en-US" altLang="zh-CN" dirty="0"/>
              <a:t>    </a:t>
            </a:r>
            <a:r>
              <a:rPr lang="en-US" altLang="zh-CN" dirty="0" err="1"/>
              <a:t>sem_b.sem_op</a:t>
            </a:r>
            <a:r>
              <a:rPr lang="en-US" altLang="zh-CN" dirty="0"/>
              <a:t> = -1;</a:t>
            </a:r>
          </a:p>
          <a:p>
            <a:pPr>
              <a:lnSpc>
                <a:spcPct val="120000"/>
              </a:lnSpc>
              <a:defRPr/>
            </a:pPr>
            <a:r>
              <a:rPr lang="en-US" altLang="zh-CN" dirty="0"/>
              <a:t>    </a:t>
            </a:r>
            <a:r>
              <a:rPr lang="en-US" altLang="zh-CN" dirty="0" err="1"/>
              <a:t>sem_b.sem_flag</a:t>
            </a:r>
            <a:r>
              <a:rPr lang="en-US" altLang="zh-CN" dirty="0"/>
              <a:t> = SEM_UNDO;</a:t>
            </a:r>
          </a:p>
          <a:p>
            <a:pPr>
              <a:lnSpc>
                <a:spcPct val="120000"/>
              </a:lnSpc>
              <a:defRPr/>
            </a:pPr>
            <a:r>
              <a:rPr lang="en-US" altLang="zh-CN" dirty="0"/>
              <a:t>    if(</a:t>
            </a:r>
            <a:r>
              <a:rPr lang="en-US" altLang="zh-CN" dirty="0" err="1"/>
              <a:t>semop</a:t>
            </a:r>
            <a:r>
              <a:rPr lang="en-US" altLang="zh-CN" dirty="0"/>
              <a:t>(</a:t>
            </a:r>
            <a:r>
              <a:rPr lang="en-US" altLang="zh-CN" dirty="0" err="1"/>
              <a:t>sem_id</a:t>
            </a:r>
            <a:r>
              <a:rPr lang="en-US" altLang="zh-CN" dirty="0"/>
              <a:t>, &amp;</a:t>
            </a:r>
            <a:r>
              <a:rPr lang="en-US" altLang="zh-CN" dirty="0" err="1"/>
              <a:t>sem_b</a:t>
            </a:r>
            <a:r>
              <a:rPr lang="en-US" altLang="zh-CN" dirty="0"/>
              <a:t>, 1) == -1)</a:t>
            </a:r>
          </a:p>
          <a:p>
            <a:pPr>
              <a:lnSpc>
                <a:spcPct val="120000"/>
              </a:lnSpc>
              <a:defRPr/>
            </a:pPr>
            <a:r>
              <a:rPr lang="en-US" altLang="zh-CN" dirty="0"/>
              <a:t>    {</a:t>
            </a:r>
          </a:p>
          <a:p>
            <a:pPr>
              <a:lnSpc>
                <a:spcPct val="120000"/>
              </a:lnSpc>
              <a:defRPr/>
            </a:pPr>
            <a:r>
              <a:rPr lang="en-US" altLang="zh-CN" dirty="0"/>
              <a:t>        </a:t>
            </a:r>
            <a:r>
              <a:rPr lang="en-US" altLang="zh-CN" dirty="0" err="1"/>
              <a:t>fprintf</a:t>
            </a:r>
            <a:r>
              <a:rPr lang="en-US" altLang="zh-CN" dirty="0"/>
              <a:t>(</a:t>
            </a:r>
            <a:r>
              <a:rPr lang="en-US" altLang="zh-CN" dirty="0" err="1"/>
              <a:t>stderr</a:t>
            </a:r>
            <a:r>
              <a:rPr lang="en-US" altLang="zh-CN" dirty="0"/>
              <a:t>, "</a:t>
            </a:r>
            <a:r>
              <a:rPr lang="en-US" altLang="zh-CN" dirty="0" err="1"/>
              <a:t>semaphore_p</a:t>
            </a:r>
            <a:r>
              <a:rPr lang="en-US" altLang="zh-CN" dirty="0"/>
              <a:t> failed/n");</a:t>
            </a:r>
          </a:p>
          <a:p>
            <a:pPr>
              <a:lnSpc>
                <a:spcPct val="120000"/>
              </a:lnSpc>
              <a:defRPr/>
            </a:pPr>
            <a:r>
              <a:rPr lang="en-US" altLang="zh-CN" dirty="0"/>
              <a:t>        return 0;</a:t>
            </a:r>
          </a:p>
          <a:p>
            <a:pPr>
              <a:lnSpc>
                <a:spcPct val="120000"/>
              </a:lnSpc>
              <a:defRPr/>
            </a:pPr>
            <a:r>
              <a:rPr lang="en-US" altLang="zh-CN" dirty="0"/>
              <a:t>    }</a:t>
            </a:r>
          </a:p>
          <a:p>
            <a:pPr>
              <a:lnSpc>
                <a:spcPct val="120000"/>
              </a:lnSpc>
              <a:defRPr/>
            </a:pPr>
            <a:r>
              <a:rPr lang="en-US" altLang="zh-CN" dirty="0"/>
              <a:t>    return 1;</a:t>
            </a:r>
          </a:p>
          <a:p>
            <a:pPr>
              <a:lnSpc>
                <a:spcPct val="120000"/>
              </a:lnSpc>
              <a:defRPr/>
            </a:pPr>
            <a:r>
              <a:rPr lang="en-US" altLang="zh-CN" dirty="0"/>
              <a:t>}</a:t>
            </a:r>
            <a:endParaRPr lang="zh-CN" altLang="en-US" dirty="0"/>
          </a:p>
        </p:txBody>
      </p:sp>
      <p:grpSp>
        <p:nvGrpSpPr>
          <p:cNvPr id="11" name="组合 10"/>
          <p:cNvGrpSpPr/>
          <p:nvPr/>
        </p:nvGrpSpPr>
        <p:grpSpPr>
          <a:xfrm>
            <a:off x="1475656" y="6093296"/>
            <a:ext cx="4032448" cy="420730"/>
            <a:chOff x="500034" y="4378338"/>
            <a:chExt cx="3727107" cy="420730"/>
          </a:xfrm>
        </p:grpSpPr>
        <p:sp>
          <p:nvSpPr>
            <p:cNvPr id="12" name="内容占位符 2"/>
            <p:cNvSpPr txBox="1">
              <a:spLocks/>
            </p:cNvSpPr>
            <p:nvPr/>
          </p:nvSpPr>
          <p:spPr>
            <a:xfrm>
              <a:off x="811999" y="4421240"/>
              <a:ext cx="3415142"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在实际编程中极易引入错误</a:t>
              </a:r>
            </a:p>
          </p:txBody>
        </p:sp>
        <p:sp>
          <p:nvSpPr>
            <p:cNvPr id="13" name="TextBox 36"/>
            <p:cNvSpPr txBox="1"/>
            <p:nvPr/>
          </p:nvSpPr>
          <p:spPr>
            <a:xfrm>
              <a:off x="500034" y="437833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295809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标题 1"/>
          <p:cNvSpPr>
            <a:spLocks noGrp="1"/>
          </p:cNvSpPr>
          <p:nvPr>
            <p:ph type="title"/>
          </p:nvPr>
        </p:nvSpPr>
        <p:spPr/>
        <p:txBody>
          <a:bodyPr/>
          <a:lstStyle/>
          <a:p>
            <a:r>
              <a:rPr lang="en-US" altLang="zh-CN">
                <a:ea typeface="宋体" panose="02010600030101010101" pitchFamily="2" charset="-122"/>
              </a:rPr>
              <a:t>Monitor solution</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0070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B039037-C880-4473-BB7D-8521FC3BA072}" type="slidenum">
              <a:rPr lang="en-US" altLang="ko-KR" sz="1200" smtClean="0">
                <a:solidFill>
                  <a:schemeClr val="bg1"/>
                </a:solidFill>
              </a:rPr>
              <a:pPr>
                <a:spcBef>
                  <a:spcPct val="0"/>
                </a:spcBef>
                <a:buClrTx/>
                <a:buSzTx/>
                <a:buFontTx/>
                <a:buNone/>
              </a:pPr>
              <a:t>62</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92500" lnSpcReduction="20000"/>
          </a:bodyPr>
          <a:lstStyle/>
          <a:p>
            <a:pPr>
              <a:lnSpc>
                <a:spcPct val="110000"/>
              </a:lnSpc>
              <a:defRPr/>
            </a:pPr>
            <a:r>
              <a:rPr lang="en-US" altLang="zh-CN" dirty="0">
                <a:ea typeface="宋体" pitchFamily="2" charset="-122"/>
              </a:rPr>
              <a:t>Design rules</a:t>
            </a:r>
          </a:p>
          <a:p>
            <a:pPr lvl="1">
              <a:lnSpc>
                <a:spcPct val="110000"/>
              </a:lnSpc>
              <a:defRPr/>
            </a:pPr>
            <a:r>
              <a:rPr lang="en-US" altLang="zh-CN" dirty="0">
                <a:ea typeface="宋体" pitchFamily="2" charset="-122"/>
              </a:rPr>
              <a:t>Disadvantage of Semaphore: it is very dangerous and difficult for programmer to write proper code</a:t>
            </a:r>
          </a:p>
          <a:p>
            <a:pPr lvl="1">
              <a:lnSpc>
                <a:spcPct val="110000"/>
              </a:lnSpc>
              <a:defRPr/>
            </a:pPr>
            <a:r>
              <a:rPr lang="en-US" altLang="zh-CN" dirty="0">
                <a:ea typeface="宋体" pitchFamily="2" charset="-122"/>
              </a:rPr>
              <a:t>Monitor: a collection of procedures, variables and data structures that can be recognized by </a:t>
            </a:r>
            <a:r>
              <a:rPr lang="en-US" altLang="zh-CN" dirty="0">
                <a:solidFill>
                  <a:srgbClr val="FF0000"/>
                </a:solidFill>
                <a:ea typeface="宋体" pitchFamily="2" charset="-122"/>
              </a:rPr>
              <a:t>compiler</a:t>
            </a:r>
          </a:p>
          <a:p>
            <a:pPr lvl="1">
              <a:lnSpc>
                <a:spcPct val="110000"/>
              </a:lnSpc>
              <a:defRPr/>
            </a:pPr>
            <a:r>
              <a:rPr lang="en-US" altLang="zh-CN" dirty="0">
                <a:ea typeface="宋体" pitchFamily="2" charset="-122"/>
              </a:rPr>
              <a:t>Hoare (1974) and </a:t>
            </a:r>
            <a:r>
              <a:rPr lang="en-US" altLang="zh-CN" dirty="0" err="1">
                <a:ea typeface="宋体" pitchFamily="2" charset="-122"/>
              </a:rPr>
              <a:t>Brinch</a:t>
            </a:r>
            <a:r>
              <a:rPr lang="en-US" altLang="zh-CN" dirty="0">
                <a:ea typeface="宋体" pitchFamily="2" charset="-122"/>
              </a:rPr>
              <a:t> </a:t>
            </a:r>
            <a:r>
              <a:rPr lang="en-US" altLang="zh-CN" dirty="0" err="1">
                <a:ea typeface="宋体" pitchFamily="2" charset="-122"/>
              </a:rPr>
              <a:t>hansen</a:t>
            </a:r>
            <a:r>
              <a:rPr lang="en-US" altLang="zh-CN" dirty="0">
                <a:ea typeface="宋体" pitchFamily="2" charset="-122"/>
              </a:rPr>
              <a:t>(1975)</a:t>
            </a:r>
          </a:p>
          <a:p>
            <a:pPr>
              <a:lnSpc>
                <a:spcPct val="110000"/>
              </a:lnSpc>
              <a:defRPr/>
            </a:pPr>
            <a:r>
              <a:rPr lang="en-US" altLang="zh-CN" dirty="0">
                <a:ea typeface="宋体" pitchFamily="2" charset="-122"/>
              </a:rPr>
              <a:t>Application</a:t>
            </a:r>
          </a:p>
          <a:p>
            <a:pPr lvl="1">
              <a:lnSpc>
                <a:spcPct val="110000"/>
              </a:lnSpc>
              <a:defRPr/>
            </a:pPr>
            <a:r>
              <a:rPr lang="en-US" altLang="zh-CN" dirty="0">
                <a:ea typeface="宋体" pitchFamily="2" charset="-122"/>
              </a:rPr>
              <a:t>Procedures in monitor: only one procedure can be activated in a monitor at any instant</a:t>
            </a:r>
          </a:p>
          <a:p>
            <a:pPr lvl="1">
              <a:lnSpc>
                <a:spcPct val="110000"/>
              </a:lnSpc>
              <a:defRPr/>
            </a:pPr>
            <a:r>
              <a:rPr lang="en-US" altLang="zh-CN" dirty="0">
                <a:ea typeface="宋体" pitchFamily="2" charset="-122"/>
              </a:rPr>
              <a:t>Wait and signal: like P/V or D/U primitives, realize mutual exclusion and synchronism</a:t>
            </a:r>
          </a:p>
          <a:p>
            <a:pPr lvl="1">
              <a:lnSpc>
                <a:spcPct val="110000"/>
              </a:lnSpc>
              <a:defRPr/>
            </a:pPr>
            <a:r>
              <a:rPr lang="en-US" altLang="zh-CN" dirty="0">
                <a:ea typeface="宋体" pitchFamily="2" charset="-122"/>
              </a:rPr>
              <a:t>Disadvantage: only few languages support this mechanism, such as Pidgin </a:t>
            </a:r>
            <a:r>
              <a:rPr lang="en-US" altLang="zh-CN" dirty="0" err="1">
                <a:ea typeface="宋体" pitchFamily="2" charset="-122"/>
              </a:rPr>
              <a:t>pascal</a:t>
            </a:r>
            <a:r>
              <a:rPr lang="en-US" altLang="zh-CN" dirty="0">
                <a:ea typeface="宋体" pitchFamily="2" charset="-122"/>
              </a:rPr>
              <a:t> and Java</a:t>
            </a:r>
          </a:p>
          <a:p>
            <a:pPr lvl="1">
              <a:lnSpc>
                <a:spcPct val="110000"/>
              </a:lnSpc>
              <a:defRPr/>
            </a:pPr>
            <a:endParaRPr lang="en-US" altLang="zh-CN" dirty="0">
              <a:ea typeface="宋体" pitchFamily="2" charset="-122"/>
            </a:endParaRPr>
          </a:p>
          <a:p>
            <a:pPr lvl="1">
              <a:lnSpc>
                <a:spcPct val="110000"/>
              </a:lnSpc>
              <a:defRPr/>
            </a:pPr>
            <a:endParaRPr lang="en-US" altLang="zh-CN" dirty="0">
              <a:ea typeface="宋体" pitchFamily="2" charset="-122"/>
            </a:endParaRPr>
          </a:p>
        </p:txBody>
      </p:sp>
    </p:spTree>
    <p:extLst>
      <p:ext uri="{BB962C8B-B14F-4D97-AF65-F5344CB8AC3E}">
        <p14:creationId xmlns:p14="http://schemas.microsoft.com/office/powerpoint/2010/main" val="369159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管程的组成</a:t>
            </a:r>
            <a:endParaRPr lang="zh-CN" altLang="en-US" dirty="0">
              <a:cs typeface="+mj-cs"/>
            </a:endParaRPr>
          </a:p>
        </p:txBody>
      </p:sp>
      <p:grpSp>
        <p:nvGrpSpPr>
          <p:cNvPr id="69" name="组合 68"/>
          <p:cNvGrpSpPr/>
          <p:nvPr/>
        </p:nvGrpSpPr>
        <p:grpSpPr>
          <a:xfrm>
            <a:off x="2442682" y="3013721"/>
            <a:ext cx="2078367" cy="2928958"/>
            <a:chOff x="1791414" y="2156471"/>
            <a:chExt cx="2078367" cy="2928958"/>
          </a:xfrm>
        </p:grpSpPr>
        <p:grpSp>
          <p:nvGrpSpPr>
            <p:cNvPr id="10" name="组合 25"/>
            <p:cNvGrpSpPr/>
            <p:nvPr/>
          </p:nvGrpSpPr>
          <p:grpSpPr>
            <a:xfrm>
              <a:off x="1791414" y="2156471"/>
              <a:ext cx="2078367" cy="2928958"/>
              <a:chOff x="2684132" y="1895470"/>
              <a:chExt cx="2078367" cy="2928958"/>
            </a:xfrm>
          </p:grpSpPr>
          <p:sp>
            <p:nvSpPr>
              <p:cNvPr id="61" name="椭圆 60"/>
              <p:cNvSpPr/>
              <p:nvPr/>
            </p:nvSpPr>
            <p:spPr>
              <a:xfrm>
                <a:off x="2684132" y="1895470"/>
                <a:ext cx="2071702" cy="2928958"/>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2805100" y="2684463"/>
                <a:ext cx="1836000" cy="1355735"/>
              </a:xfrm>
              <a:prstGeom prst="rect">
                <a:avLst/>
              </a:prstGeom>
              <a:solidFill>
                <a:schemeClr val="bg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新月形 22"/>
              <p:cNvSpPr/>
              <p:nvPr/>
            </p:nvSpPr>
            <p:spPr>
              <a:xfrm>
                <a:off x="2690813" y="2700339"/>
                <a:ext cx="166675" cy="1340642"/>
              </a:xfrm>
              <a:prstGeom prst="moon">
                <a:avLst>
                  <a:gd name="adj" fmla="val 68573"/>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新月形 23"/>
              <p:cNvSpPr/>
              <p:nvPr/>
            </p:nvSpPr>
            <p:spPr>
              <a:xfrm>
                <a:off x="4587645" y="2679815"/>
                <a:ext cx="166675" cy="1340642"/>
              </a:xfrm>
              <a:prstGeom prst="moon">
                <a:avLst>
                  <a:gd name="adj" fmla="val 68573"/>
                </a:avLst>
              </a:prstGeom>
              <a:solidFill>
                <a:schemeClr val="bg1"/>
              </a:solidFill>
              <a:ln>
                <a:no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5" name="椭圆 64"/>
              <p:cNvSpPr/>
              <p:nvPr/>
            </p:nvSpPr>
            <p:spPr>
              <a:xfrm>
                <a:off x="2690797" y="1895470"/>
                <a:ext cx="2071702" cy="2928958"/>
              </a:xfrm>
              <a:prstGeom prst="ellipse">
                <a:avLst/>
              </a:prstGeom>
              <a:no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cxnSp>
          <p:nvCxnSpPr>
            <p:cNvPr id="11" name="直接连接符 27"/>
            <p:cNvCxnSpPr/>
            <p:nvPr/>
          </p:nvCxnSpPr>
          <p:spPr>
            <a:xfrm flipV="1">
              <a:off x="1902858" y="2942287"/>
              <a:ext cx="185738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 name="直接连接符 28"/>
            <p:cNvCxnSpPr/>
            <p:nvPr/>
          </p:nvCxnSpPr>
          <p:spPr>
            <a:xfrm flipV="1">
              <a:off x="1902858" y="4290089"/>
              <a:ext cx="185738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036208" y="3123266"/>
              <a:ext cx="285752" cy="78581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矩形 15"/>
            <p:cNvSpPr/>
            <p:nvPr/>
          </p:nvSpPr>
          <p:spPr>
            <a:xfrm>
              <a:off x="2464836" y="3123266"/>
              <a:ext cx="285752" cy="78581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矩形 16"/>
            <p:cNvSpPr/>
            <p:nvPr/>
          </p:nvSpPr>
          <p:spPr>
            <a:xfrm>
              <a:off x="3288754" y="3123266"/>
              <a:ext cx="285752" cy="785818"/>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右大括号 17"/>
            <p:cNvSpPr/>
            <p:nvPr/>
          </p:nvSpPr>
          <p:spPr>
            <a:xfrm rot="5400000">
              <a:off x="2737084" y="3280623"/>
              <a:ext cx="142876" cy="1476000"/>
            </a:xfrm>
            <a:prstGeom prst="righ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TextBox 33"/>
            <p:cNvSpPr txBox="1"/>
            <p:nvPr/>
          </p:nvSpPr>
          <p:spPr>
            <a:xfrm>
              <a:off x="2052233" y="4043250"/>
              <a:ext cx="1582484" cy="276999"/>
            </a:xfrm>
            <a:prstGeom prst="rect">
              <a:avLst/>
            </a:prstGeom>
            <a:noFill/>
          </p:spPr>
          <p:txBody>
            <a:bodyPr wrap="none" rtlCol="0">
              <a:spAutoFit/>
            </a:bodyPr>
            <a:lstStyle/>
            <a:p>
              <a:r>
                <a:rPr lang="zh-CN" altLang="en-US" sz="1200" b="1" dirty="0">
                  <a:solidFill>
                    <a:srgbClr val="11576A"/>
                  </a:solidFill>
                  <a:latin typeface="+mj-ea"/>
                  <a:ea typeface="+mj-ea"/>
                </a:rPr>
                <a:t>管程的操作成员函数</a:t>
              </a:r>
            </a:p>
          </p:txBody>
        </p:sp>
        <p:sp>
          <p:nvSpPr>
            <p:cNvPr id="23" name="TextBox 34"/>
            <p:cNvSpPr txBox="1"/>
            <p:nvPr/>
          </p:nvSpPr>
          <p:spPr>
            <a:xfrm>
              <a:off x="2393398" y="2294023"/>
              <a:ext cx="813043" cy="276999"/>
            </a:xfrm>
            <a:prstGeom prst="rect">
              <a:avLst/>
            </a:prstGeom>
            <a:noFill/>
          </p:spPr>
          <p:txBody>
            <a:bodyPr wrap="none" rtlCol="0">
              <a:spAutoFit/>
            </a:bodyPr>
            <a:lstStyle/>
            <a:p>
              <a:r>
                <a:rPr lang="zh-CN" altLang="en-US" sz="1200" b="1" dirty="0">
                  <a:solidFill>
                    <a:srgbClr val="11576A"/>
                  </a:solidFill>
                  <a:latin typeface="+mj-ea"/>
                  <a:ea typeface="+mj-ea"/>
                </a:rPr>
                <a:t>共享数据</a:t>
              </a:r>
            </a:p>
          </p:txBody>
        </p:sp>
        <p:sp>
          <p:nvSpPr>
            <p:cNvPr id="46" name="TextBox 67"/>
            <p:cNvSpPr txBox="1"/>
            <p:nvPr/>
          </p:nvSpPr>
          <p:spPr>
            <a:xfrm>
              <a:off x="2325056" y="4477304"/>
              <a:ext cx="966931" cy="276999"/>
            </a:xfrm>
            <a:prstGeom prst="rect">
              <a:avLst/>
            </a:prstGeom>
            <a:noFill/>
          </p:spPr>
          <p:txBody>
            <a:bodyPr wrap="none" rtlCol="0">
              <a:spAutoFit/>
            </a:bodyPr>
            <a:lstStyle/>
            <a:p>
              <a:r>
                <a:rPr lang="zh-CN" altLang="en-US" sz="1200" b="1" dirty="0">
                  <a:solidFill>
                    <a:srgbClr val="11576A"/>
                  </a:solidFill>
                  <a:latin typeface="+mj-ea"/>
                  <a:ea typeface="+mj-ea"/>
                </a:rPr>
                <a:t>初始化代码</a:t>
              </a:r>
            </a:p>
          </p:txBody>
        </p:sp>
        <p:sp>
          <p:nvSpPr>
            <p:cNvPr id="47" name="TextBox 68"/>
            <p:cNvSpPr txBox="1"/>
            <p:nvPr/>
          </p:nvSpPr>
          <p:spPr>
            <a:xfrm>
              <a:off x="2776306" y="3144221"/>
              <a:ext cx="476412" cy="523220"/>
            </a:xfrm>
            <a:prstGeom prst="rect">
              <a:avLst/>
            </a:prstGeom>
            <a:noFill/>
          </p:spPr>
          <p:txBody>
            <a:bodyPr wrap="none" rtlCol="0">
              <a:spAutoFit/>
            </a:bodyPr>
            <a:lstStyle/>
            <a:p>
              <a:r>
                <a:rPr lang="en-US" altLang="zh-CN" sz="2800" dirty="0">
                  <a:solidFill>
                    <a:srgbClr val="11576A"/>
                  </a:solidFill>
                  <a:latin typeface="+mj-ea"/>
                  <a:ea typeface="+mj-ea"/>
                </a:rPr>
                <a:t>…</a:t>
              </a:r>
              <a:endParaRPr lang="zh-CN" altLang="en-US" sz="2800" dirty="0">
                <a:solidFill>
                  <a:srgbClr val="11576A"/>
                </a:solidFill>
                <a:latin typeface="+mj-ea"/>
                <a:ea typeface="+mj-ea"/>
              </a:endParaRPr>
            </a:p>
          </p:txBody>
        </p:sp>
      </p:grpSp>
      <p:grpSp>
        <p:nvGrpSpPr>
          <p:cNvPr id="68" name="组合 67"/>
          <p:cNvGrpSpPr/>
          <p:nvPr/>
        </p:nvGrpSpPr>
        <p:grpSpPr>
          <a:xfrm>
            <a:off x="4175212" y="3097993"/>
            <a:ext cx="1910097" cy="608758"/>
            <a:chOff x="3523944" y="2240743"/>
            <a:chExt cx="1910097" cy="608758"/>
          </a:xfrm>
        </p:grpSpPr>
        <p:grpSp>
          <p:nvGrpSpPr>
            <p:cNvPr id="3" name="组合 2"/>
            <p:cNvGrpSpPr/>
            <p:nvPr/>
          </p:nvGrpSpPr>
          <p:grpSpPr>
            <a:xfrm>
              <a:off x="3523944" y="2587806"/>
              <a:ext cx="1910097" cy="261695"/>
              <a:chOff x="3523944" y="2587806"/>
              <a:chExt cx="1910097" cy="261695"/>
            </a:xfrm>
          </p:grpSpPr>
          <p:sp>
            <p:nvSpPr>
              <p:cNvPr id="48" name="矩形 47"/>
              <p:cNvSpPr/>
              <p:nvPr/>
            </p:nvSpPr>
            <p:spPr>
              <a:xfrm rot="5385077">
                <a:off x="3743162" y="2587806"/>
                <a:ext cx="214314" cy="214314"/>
              </a:xfrm>
              <a:prstGeom prst="rect">
                <a:avLst/>
              </a:prstGeom>
              <a:gradFill>
                <a:gsLst>
                  <a:gs pos="100000">
                    <a:srgbClr val="33FFFF"/>
                  </a:gs>
                  <a:gs pos="0">
                    <a:srgbClr val="CCFFFF"/>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9" name="直接箭头连接符 71"/>
              <p:cNvCxnSpPr/>
              <p:nvPr/>
            </p:nvCxnSpPr>
            <p:spPr>
              <a:xfrm rot="1485077" flipV="1">
                <a:off x="3903748" y="2636110"/>
                <a:ext cx="241300" cy="10795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rot="5385077">
                <a:off x="4163321" y="2590262"/>
                <a:ext cx="214314" cy="214314"/>
              </a:xfrm>
              <a:prstGeom prst="rect">
                <a:avLst/>
              </a:prstGeom>
              <a:gradFill>
                <a:gsLst>
                  <a:gs pos="100000">
                    <a:srgbClr val="666666"/>
                  </a:gs>
                  <a:gs pos="0">
                    <a:srgbClr val="CCCCCC"/>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1" name="直接箭头连接符 73"/>
              <p:cNvCxnSpPr/>
              <p:nvPr/>
            </p:nvCxnSpPr>
            <p:spPr>
              <a:xfrm rot="1485077" flipV="1">
                <a:off x="4306568" y="2638269"/>
                <a:ext cx="241300" cy="10795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rot="5385077">
                <a:off x="4572187" y="2590676"/>
                <a:ext cx="214314" cy="214314"/>
              </a:xfrm>
              <a:prstGeom prst="rect">
                <a:avLst/>
              </a:prstGeom>
              <a:gradFill>
                <a:gsLst>
                  <a:gs pos="100000">
                    <a:srgbClr val="33FFFF"/>
                  </a:gs>
                  <a:gs pos="0">
                    <a:srgbClr val="CCFFFF"/>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3" name="直接箭头连接符 76"/>
              <p:cNvCxnSpPr/>
              <p:nvPr/>
            </p:nvCxnSpPr>
            <p:spPr>
              <a:xfrm rot="1485077" flipV="1">
                <a:off x="4732773" y="2638980"/>
                <a:ext cx="241300" cy="10795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rot="5385077">
                <a:off x="4988202" y="2605914"/>
                <a:ext cx="214314" cy="214314"/>
              </a:xfrm>
              <a:prstGeom prst="rect">
                <a:avLst/>
              </a:prstGeom>
              <a:gradFill>
                <a:gsLst>
                  <a:gs pos="100000">
                    <a:srgbClr val="666666"/>
                  </a:gs>
                  <a:gs pos="0">
                    <a:srgbClr val="CCCCCC"/>
                  </a:gs>
                  <a:gs pos="100000">
                    <a:schemeClr val="accent1">
                      <a:tint val="23500"/>
                      <a:satMod val="160000"/>
                    </a:schemeClr>
                  </a:gs>
                </a:gsLst>
                <a:lin ang="5400000" scaled="0"/>
              </a:gradFill>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5" name="直接连接符 79"/>
              <p:cNvCxnSpPr>
                <a:stCxn id="54" idx="0"/>
              </p:cNvCxnSpPr>
              <p:nvPr/>
            </p:nvCxnSpPr>
            <p:spPr>
              <a:xfrm rot="1485077" flipV="1">
                <a:off x="5209148" y="2682375"/>
                <a:ext cx="146234" cy="6377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81"/>
              <p:cNvCxnSpPr/>
              <p:nvPr/>
            </p:nvCxnSpPr>
            <p:spPr>
              <a:xfrm rot="17685077" flipH="1">
                <a:off x="5320605" y="2726811"/>
                <a:ext cx="76207" cy="3809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83"/>
              <p:cNvCxnSpPr/>
              <p:nvPr/>
            </p:nvCxnSpPr>
            <p:spPr>
              <a:xfrm rot="1485077" flipV="1">
                <a:off x="5300691" y="2752981"/>
                <a:ext cx="133350" cy="6191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85"/>
              <p:cNvCxnSpPr/>
              <p:nvPr/>
            </p:nvCxnSpPr>
            <p:spPr>
              <a:xfrm rot="1485077" flipV="1">
                <a:off x="5332944" y="2816164"/>
                <a:ext cx="76200" cy="33337"/>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87"/>
              <p:cNvCxnSpPr>
                <a:stCxn id="48" idx="2"/>
              </p:cNvCxnSpPr>
              <p:nvPr/>
            </p:nvCxnSpPr>
            <p:spPr>
              <a:xfrm rot="12285077" flipV="1">
                <a:off x="3523944" y="2647327"/>
                <a:ext cx="207213" cy="102825"/>
              </a:xfrm>
              <a:prstGeom prst="line">
                <a:avLst/>
              </a:prstGeom>
              <a:ln w="28575">
                <a:solidFill>
                  <a:srgbClr val="11576A"/>
                </a:solidFill>
                <a:tailEnd type="oval"/>
              </a:ln>
            </p:spPr>
            <p:style>
              <a:lnRef idx="1">
                <a:schemeClr val="accent1"/>
              </a:lnRef>
              <a:fillRef idx="0">
                <a:schemeClr val="accent1"/>
              </a:fillRef>
              <a:effectRef idx="0">
                <a:schemeClr val="accent1"/>
              </a:effectRef>
              <a:fontRef idx="minor">
                <a:schemeClr val="tx1"/>
              </a:fontRef>
            </p:style>
          </p:cxnSp>
        </p:grpSp>
        <p:sp>
          <p:nvSpPr>
            <p:cNvPr id="60" name="TextBox 89"/>
            <p:cNvSpPr txBox="1"/>
            <p:nvPr/>
          </p:nvSpPr>
          <p:spPr>
            <a:xfrm>
              <a:off x="3643812" y="2240743"/>
              <a:ext cx="800219" cy="276999"/>
            </a:xfrm>
            <a:prstGeom prst="rect">
              <a:avLst/>
            </a:prstGeom>
            <a:noFill/>
          </p:spPr>
          <p:txBody>
            <a:bodyPr wrap="none" rtlCol="0">
              <a:spAutoFit/>
            </a:bodyPr>
            <a:lstStyle/>
            <a:p>
              <a:r>
                <a:rPr lang="zh-CN" altLang="en-US" sz="1200" b="1" dirty="0">
                  <a:solidFill>
                    <a:srgbClr val="11576A"/>
                  </a:solidFill>
                  <a:latin typeface="+mj-ea"/>
                  <a:ea typeface="+mj-ea"/>
                </a:rPr>
                <a:t>入口队列</a:t>
              </a:r>
            </a:p>
          </p:txBody>
        </p:sp>
      </p:grpSp>
      <p:grpSp>
        <p:nvGrpSpPr>
          <p:cNvPr id="7" name="组合 6"/>
          <p:cNvGrpSpPr/>
          <p:nvPr/>
        </p:nvGrpSpPr>
        <p:grpSpPr>
          <a:xfrm>
            <a:off x="762588" y="1567768"/>
            <a:ext cx="3528391" cy="599898"/>
            <a:chOff x="766662" y="690431"/>
            <a:chExt cx="3528391" cy="599898"/>
          </a:xfrm>
        </p:grpSpPr>
        <p:grpSp>
          <p:nvGrpSpPr>
            <p:cNvPr id="5" name="组合 4"/>
            <p:cNvGrpSpPr/>
            <p:nvPr/>
          </p:nvGrpSpPr>
          <p:grpSpPr>
            <a:xfrm>
              <a:off x="766662" y="690431"/>
              <a:ext cx="3528391" cy="554859"/>
              <a:chOff x="827584" y="627534"/>
              <a:chExt cx="3528391" cy="554859"/>
            </a:xfrm>
          </p:grpSpPr>
          <p:sp>
            <p:nvSpPr>
              <p:cNvPr id="13" name="内容占位符 2"/>
              <p:cNvSpPr txBox="1">
                <a:spLocks/>
              </p:cNvSpPr>
              <p:nvPr/>
            </p:nvSpPr>
            <p:spPr>
              <a:xfrm>
                <a:off x="1125666" y="690265"/>
                <a:ext cx="3230309" cy="4921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ct val="80000"/>
                  </a:lnSpc>
                  <a:spcBef>
                    <a:spcPct val="20000"/>
                  </a:spcBef>
                </a:pPr>
                <a:r>
                  <a:rPr lang="zh-CN" altLang="en-US" dirty="0"/>
                  <a:t>一个锁</a:t>
                </a:r>
                <a:endParaRPr lang="en-US" altLang="zh-CN" dirty="0"/>
              </a:p>
              <a:p>
                <a:pPr marL="0" indent="0">
                  <a:lnSpc>
                    <a:spcPct val="80000"/>
                  </a:lnSpc>
                  <a:spcBef>
                    <a:spcPct val="20000"/>
                  </a:spcBef>
                </a:pPr>
                <a:r>
                  <a:rPr lang="zh-CN" altLang="en-US" dirty="0"/>
                  <a:t>   </a:t>
                </a:r>
                <a:r>
                  <a:rPr lang="zh-CN" altLang="en-US" sz="1800" dirty="0"/>
                  <a:t>控制管程代码的互斥访问</a:t>
                </a:r>
              </a:p>
            </p:txBody>
          </p:sp>
          <p:sp>
            <p:nvSpPr>
              <p:cNvPr id="14" name="TextBox 13"/>
              <p:cNvSpPr txBox="1"/>
              <p:nvPr/>
            </p:nvSpPr>
            <p:spPr>
              <a:xfrm>
                <a:off x="827584" y="62753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pic>
          <p:nvPicPr>
            <p:cNvPr id="66" name="图片 65" descr="小点1.png"/>
            <p:cNvPicPr>
              <a:picLocks noChangeAspect="1"/>
            </p:cNvPicPr>
            <p:nvPr/>
          </p:nvPicPr>
          <p:blipFill>
            <a:blip r:embed="rId2" cstate="print"/>
            <a:stretch>
              <a:fillRect/>
            </a:stretch>
          </p:blipFill>
          <p:spPr>
            <a:xfrm>
              <a:off x="1149039" y="1141332"/>
              <a:ext cx="151066" cy="148997"/>
            </a:xfrm>
            <a:prstGeom prst="rect">
              <a:avLst/>
            </a:prstGeom>
            <a:effectLst/>
          </p:spPr>
        </p:pic>
      </p:grpSp>
      <p:grpSp>
        <p:nvGrpSpPr>
          <p:cNvPr id="21" name="组合 20"/>
          <p:cNvGrpSpPr/>
          <p:nvPr/>
        </p:nvGrpSpPr>
        <p:grpSpPr>
          <a:xfrm>
            <a:off x="779896" y="2254262"/>
            <a:ext cx="3292556" cy="757621"/>
            <a:chOff x="783971" y="1420201"/>
            <a:chExt cx="3292556" cy="757621"/>
          </a:xfrm>
        </p:grpSpPr>
        <p:grpSp>
          <p:nvGrpSpPr>
            <p:cNvPr id="6" name="组合 5"/>
            <p:cNvGrpSpPr/>
            <p:nvPr/>
          </p:nvGrpSpPr>
          <p:grpSpPr>
            <a:xfrm>
              <a:off x="783971" y="1420201"/>
              <a:ext cx="3292556" cy="757621"/>
              <a:chOff x="844893" y="1357304"/>
              <a:chExt cx="3292556" cy="757621"/>
            </a:xfrm>
          </p:grpSpPr>
          <p:sp>
            <p:nvSpPr>
              <p:cNvPr id="19" name="内容占位符 2"/>
              <p:cNvSpPr txBox="1">
                <a:spLocks/>
              </p:cNvSpPr>
              <p:nvPr/>
            </p:nvSpPr>
            <p:spPr>
              <a:xfrm>
                <a:off x="1131808" y="1428441"/>
                <a:ext cx="3005641" cy="68648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ct val="80000"/>
                  </a:lnSpc>
                  <a:spcBef>
                    <a:spcPct val="20000"/>
                  </a:spcBef>
                </a:pPr>
                <a:r>
                  <a:rPr lang="en-US" altLang="zh-CN" dirty="0"/>
                  <a:t>0</a:t>
                </a:r>
                <a:r>
                  <a:rPr lang="zh-CN" altLang="en-US" dirty="0"/>
                  <a:t>或者多个条件变量</a:t>
                </a:r>
                <a:endParaRPr lang="en-US" altLang="zh-CN" dirty="0"/>
              </a:p>
              <a:p>
                <a:pPr marL="0" indent="0">
                  <a:lnSpc>
                    <a:spcPct val="80000"/>
                  </a:lnSpc>
                  <a:spcBef>
                    <a:spcPct val="20000"/>
                  </a:spcBef>
                </a:pPr>
                <a:r>
                  <a:rPr lang="zh-CN" altLang="en-US" dirty="0"/>
                  <a:t>   </a:t>
                </a:r>
                <a:r>
                  <a:rPr lang="zh-CN" altLang="en-US" sz="1800" dirty="0"/>
                  <a:t>管理共享数据的并发访问</a:t>
                </a:r>
              </a:p>
            </p:txBody>
          </p:sp>
          <p:sp>
            <p:nvSpPr>
              <p:cNvPr id="20" name="TextBox 19"/>
              <p:cNvSpPr txBox="1"/>
              <p:nvPr/>
            </p:nvSpPr>
            <p:spPr>
              <a:xfrm>
                <a:off x="844893" y="135730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pic>
          <p:nvPicPr>
            <p:cNvPr id="67" name="图片 66" descr="小点1.png"/>
            <p:cNvPicPr>
              <a:picLocks noChangeAspect="1"/>
            </p:cNvPicPr>
            <p:nvPr/>
          </p:nvPicPr>
          <p:blipFill>
            <a:blip r:embed="rId2" cstate="print"/>
            <a:stretch>
              <a:fillRect/>
            </a:stretch>
          </p:blipFill>
          <p:spPr>
            <a:xfrm>
              <a:off x="1149039" y="1874085"/>
              <a:ext cx="151066" cy="148997"/>
            </a:xfrm>
            <a:prstGeom prst="rect">
              <a:avLst/>
            </a:prstGeom>
            <a:effectLst/>
          </p:spPr>
        </p:pic>
      </p:grpSp>
      <p:grpSp>
        <p:nvGrpSpPr>
          <p:cNvPr id="4" name="组合 3"/>
          <p:cNvGrpSpPr/>
          <p:nvPr/>
        </p:nvGrpSpPr>
        <p:grpSpPr>
          <a:xfrm>
            <a:off x="1118632" y="3378980"/>
            <a:ext cx="2376708" cy="461665"/>
            <a:chOff x="467544" y="2548345"/>
            <a:chExt cx="2376708" cy="461665"/>
          </a:xfrm>
        </p:grpSpPr>
        <p:sp>
          <p:nvSpPr>
            <p:cNvPr id="24" name="矩形 23"/>
            <p:cNvSpPr>
              <a:spLocks noChangeAspect="1"/>
            </p:cNvSpPr>
            <p:nvPr/>
          </p:nvSpPr>
          <p:spPr>
            <a:xfrm>
              <a:off x="2309260" y="2658125"/>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矩形 24"/>
            <p:cNvSpPr>
              <a:spLocks noChangeAspect="1"/>
            </p:cNvSpPr>
            <p:nvPr/>
          </p:nvSpPr>
          <p:spPr>
            <a:xfrm>
              <a:off x="2483886" y="2658125"/>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连接符 41"/>
            <p:cNvCxnSpPr/>
            <p:nvPr/>
          </p:nvCxnSpPr>
          <p:spPr>
            <a:xfrm>
              <a:off x="2164798" y="2704161"/>
              <a:ext cx="142876"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7" name="直接连接符 42"/>
            <p:cNvCxnSpPr/>
            <p:nvPr/>
          </p:nvCxnSpPr>
          <p:spPr>
            <a:xfrm>
              <a:off x="2393398" y="2704161"/>
              <a:ext cx="90000"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28" name="矩形 27"/>
            <p:cNvSpPr>
              <a:spLocks noChangeAspect="1"/>
            </p:cNvSpPr>
            <p:nvPr/>
          </p:nvSpPr>
          <p:spPr>
            <a:xfrm>
              <a:off x="2674388" y="2658125"/>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9" name="直接连接符 44"/>
            <p:cNvCxnSpPr/>
            <p:nvPr/>
          </p:nvCxnSpPr>
          <p:spPr>
            <a:xfrm>
              <a:off x="2583900" y="2704161"/>
              <a:ext cx="90000"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30" name="矩形 29"/>
            <p:cNvSpPr>
              <a:spLocks noChangeAspect="1"/>
            </p:cNvSpPr>
            <p:nvPr/>
          </p:nvSpPr>
          <p:spPr>
            <a:xfrm>
              <a:off x="2309260" y="2787751"/>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矩形 30"/>
            <p:cNvSpPr>
              <a:spLocks noChangeAspect="1"/>
            </p:cNvSpPr>
            <p:nvPr/>
          </p:nvSpPr>
          <p:spPr>
            <a:xfrm>
              <a:off x="2483886" y="2787751"/>
              <a:ext cx="90000" cy="90000"/>
            </a:xfrm>
            <a:prstGeom prst="rect">
              <a:avLst/>
            </a:prstGeom>
            <a:gradFill>
              <a:gsLst>
                <a:gs pos="100000">
                  <a:srgbClr val="666666"/>
                </a:gs>
                <a:gs pos="0">
                  <a:srgbClr val="CCCCCC"/>
                </a:gs>
                <a:gs pos="100000">
                  <a:schemeClr val="accent1">
                    <a:tint val="23500"/>
                    <a:satMod val="160000"/>
                  </a:schemeClr>
                </a:gs>
              </a:gsLst>
              <a:lin ang="5400000" scaled="0"/>
            </a:gradFill>
            <a:ln>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2" name="直接连接符 47"/>
            <p:cNvCxnSpPr/>
            <p:nvPr/>
          </p:nvCxnSpPr>
          <p:spPr>
            <a:xfrm>
              <a:off x="2164798" y="2833787"/>
              <a:ext cx="142876"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3" name="直接连接符 48"/>
            <p:cNvCxnSpPr/>
            <p:nvPr/>
          </p:nvCxnSpPr>
          <p:spPr>
            <a:xfrm>
              <a:off x="2393398" y="2833787"/>
              <a:ext cx="90000" cy="1588"/>
            </a:xfrm>
            <a:prstGeom prst="line">
              <a:avLst/>
            </a:prstGeom>
            <a:ln w="1905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4" name="直接连接符 52"/>
            <p:cNvCxnSpPr>
              <a:stCxn id="31" idx="3"/>
            </p:cNvCxnSpPr>
            <p:nvPr/>
          </p:nvCxnSpPr>
          <p:spPr>
            <a:xfrm flipV="1">
              <a:off x="2573886" y="2825607"/>
              <a:ext cx="52884" cy="0"/>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54"/>
            <p:cNvCxnSpPr/>
            <p:nvPr/>
          </p:nvCxnSpPr>
          <p:spPr>
            <a:xfrm rot="5400000">
              <a:off x="2613672" y="2836323"/>
              <a:ext cx="21432"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6" name="直接连接符 56"/>
            <p:cNvCxnSpPr/>
            <p:nvPr/>
          </p:nvCxnSpPr>
          <p:spPr>
            <a:xfrm>
              <a:off x="2600576" y="2849420"/>
              <a:ext cx="47625"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7" name="直接连接符 58"/>
            <p:cNvCxnSpPr/>
            <p:nvPr/>
          </p:nvCxnSpPr>
          <p:spPr>
            <a:xfrm>
              <a:off x="2617245" y="2866089"/>
              <a:ext cx="16668"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8" name="直接连接符 59"/>
            <p:cNvCxnSpPr/>
            <p:nvPr/>
          </p:nvCxnSpPr>
          <p:spPr>
            <a:xfrm flipV="1">
              <a:off x="2769937" y="2703367"/>
              <a:ext cx="52884" cy="0"/>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9" name="直接连接符 60"/>
            <p:cNvCxnSpPr/>
            <p:nvPr/>
          </p:nvCxnSpPr>
          <p:spPr>
            <a:xfrm rot="5400000">
              <a:off x="2809723" y="2714083"/>
              <a:ext cx="21432"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0" name="直接连接符 61"/>
            <p:cNvCxnSpPr/>
            <p:nvPr/>
          </p:nvCxnSpPr>
          <p:spPr>
            <a:xfrm>
              <a:off x="2796627" y="2727180"/>
              <a:ext cx="47625"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1" name="直接连接符 62"/>
            <p:cNvCxnSpPr/>
            <p:nvPr/>
          </p:nvCxnSpPr>
          <p:spPr>
            <a:xfrm>
              <a:off x="2813296" y="2743849"/>
              <a:ext cx="16668" cy="1588"/>
            </a:xfrm>
            <a:prstGeom prst="line">
              <a:avLst/>
            </a:prstGeom>
            <a:ln w="12700">
              <a:solidFill>
                <a:srgbClr val="11576A"/>
              </a:solidFill>
            </a:ln>
          </p:spPr>
          <p:style>
            <a:lnRef idx="1">
              <a:schemeClr val="accent1"/>
            </a:lnRef>
            <a:fillRef idx="0">
              <a:schemeClr val="accent1"/>
            </a:fillRef>
            <a:effectRef idx="0">
              <a:schemeClr val="accent1"/>
            </a:effectRef>
            <a:fontRef idx="minor">
              <a:schemeClr val="tx1"/>
            </a:fontRef>
          </p:style>
        </p:cxnSp>
        <p:sp>
          <p:nvSpPr>
            <p:cNvPr id="42" name="TextBox 63"/>
            <p:cNvSpPr txBox="1"/>
            <p:nvPr/>
          </p:nvSpPr>
          <p:spPr>
            <a:xfrm>
              <a:off x="1993348" y="2555752"/>
              <a:ext cx="287258" cy="276999"/>
            </a:xfrm>
            <a:prstGeom prst="rect">
              <a:avLst/>
            </a:prstGeom>
            <a:noFill/>
          </p:spPr>
          <p:txBody>
            <a:bodyPr wrap="none" rtlCol="0">
              <a:spAutoFit/>
            </a:bodyPr>
            <a:lstStyle/>
            <a:p>
              <a:r>
                <a:rPr lang="en-US" altLang="zh-CN" sz="1200" b="1" dirty="0">
                  <a:solidFill>
                    <a:srgbClr val="11576A"/>
                  </a:solidFill>
                  <a:latin typeface="+mn-ea"/>
                </a:rPr>
                <a:t>x</a:t>
              </a:r>
              <a:endParaRPr lang="zh-CN" altLang="en-US" sz="1200" b="1" dirty="0">
                <a:solidFill>
                  <a:srgbClr val="11576A"/>
                </a:solidFill>
                <a:latin typeface="+mn-ea"/>
              </a:endParaRPr>
            </a:p>
          </p:txBody>
        </p:sp>
        <p:sp>
          <p:nvSpPr>
            <p:cNvPr id="43" name="TextBox 64"/>
            <p:cNvSpPr txBox="1"/>
            <p:nvPr/>
          </p:nvSpPr>
          <p:spPr>
            <a:xfrm>
              <a:off x="1993348" y="2666874"/>
              <a:ext cx="284052" cy="276999"/>
            </a:xfrm>
            <a:prstGeom prst="rect">
              <a:avLst/>
            </a:prstGeom>
            <a:noFill/>
          </p:spPr>
          <p:txBody>
            <a:bodyPr wrap="none" rtlCol="0">
              <a:spAutoFit/>
            </a:bodyPr>
            <a:lstStyle/>
            <a:p>
              <a:r>
                <a:rPr lang="en-US" altLang="zh-CN" sz="1200" b="1" dirty="0">
                  <a:solidFill>
                    <a:srgbClr val="11576A"/>
                  </a:solidFill>
                  <a:latin typeface="+mn-ea"/>
                </a:rPr>
                <a:t>y</a:t>
              </a:r>
              <a:endParaRPr lang="zh-CN" altLang="en-US" sz="1200" b="1" dirty="0">
                <a:solidFill>
                  <a:srgbClr val="11576A"/>
                </a:solidFill>
                <a:latin typeface="+mn-ea"/>
              </a:endParaRPr>
            </a:p>
          </p:txBody>
        </p:sp>
        <p:sp>
          <p:nvSpPr>
            <p:cNvPr id="44" name="左大括号 43"/>
            <p:cNvSpPr/>
            <p:nvPr/>
          </p:nvSpPr>
          <p:spPr>
            <a:xfrm>
              <a:off x="1821894" y="2669237"/>
              <a:ext cx="71438" cy="214314"/>
            </a:xfrm>
            <a:prstGeom prst="leftBrace">
              <a:avLst/>
            </a:prstGeom>
            <a:ln w="1270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TextBox 66"/>
            <p:cNvSpPr txBox="1"/>
            <p:nvPr/>
          </p:nvSpPr>
          <p:spPr>
            <a:xfrm>
              <a:off x="467544" y="2548345"/>
              <a:ext cx="1344939" cy="461665"/>
            </a:xfrm>
            <a:prstGeom prst="rect">
              <a:avLst/>
            </a:prstGeom>
            <a:noFill/>
          </p:spPr>
          <p:txBody>
            <a:bodyPr wrap="square" rtlCol="0">
              <a:spAutoFit/>
            </a:bodyPr>
            <a:lstStyle/>
            <a:p>
              <a:pPr algn="r"/>
              <a:r>
                <a:rPr lang="zh-CN" altLang="en-US" sz="1200" b="1" dirty="0">
                  <a:solidFill>
                    <a:srgbClr val="11576A"/>
                  </a:solidFill>
                  <a:latin typeface="+mj-ea"/>
                  <a:ea typeface="+mj-ea"/>
                </a:rPr>
                <a:t>与条件变量相关的等待队列</a:t>
              </a:r>
            </a:p>
          </p:txBody>
        </p:sp>
      </p:grpSp>
      <p:grpSp>
        <p:nvGrpSpPr>
          <p:cNvPr id="71" name="组合 70"/>
          <p:cNvGrpSpPr/>
          <p:nvPr/>
        </p:nvGrpSpPr>
        <p:grpSpPr>
          <a:xfrm>
            <a:off x="4177492" y="3443636"/>
            <a:ext cx="1910097" cy="261695"/>
            <a:chOff x="3523944" y="2587806"/>
            <a:chExt cx="1910097" cy="261695"/>
          </a:xfrm>
        </p:grpSpPr>
        <p:sp>
          <p:nvSpPr>
            <p:cNvPr id="73" name="矩形 72"/>
            <p:cNvSpPr/>
            <p:nvPr/>
          </p:nvSpPr>
          <p:spPr>
            <a:xfrm rot="5385077">
              <a:off x="3743162" y="2587806"/>
              <a:ext cx="214314" cy="214314"/>
            </a:xfrm>
            <a:prstGeom prst="rect">
              <a:avLst/>
            </a:prstGeom>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4" name="直接箭头连接符 71"/>
            <p:cNvCxnSpPr/>
            <p:nvPr/>
          </p:nvCxnSpPr>
          <p:spPr>
            <a:xfrm rot="1485077" flipV="1">
              <a:off x="3903748" y="2636110"/>
              <a:ext cx="241300" cy="107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rot="5385077">
              <a:off x="4163321" y="2590262"/>
              <a:ext cx="214314" cy="214314"/>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6" name="直接箭头连接符 73"/>
            <p:cNvCxnSpPr/>
            <p:nvPr/>
          </p:nvCxnSpPr>
          <p:spPr>
            <a:xfrm rot="1485077" flipV="1">
              <a:off x="4306568" y="2638269"/>
              <a:ext cx="241300" cy="107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rot="5385077">
              <a:off x="4572187" y="2590676"/>
              <a:ext cx="214314" cy="214314"/>
            </a:xfrm>
            <a:prstGeom prst="rect">
              <a:avLst/>
            </a:prstGeom>
            <a:gradFill flip="none" rotWithShape="1">
              <a:gsLst>
                <a:gs pos="0">
                  <a:srgbClr val="FF5050">
                    <a:shade val="30000"/>
                    <a:satMod val="115000"/>
                  </a:srgbClr>
                </a:gs>
                <a:gs pos="50000">
                  <a:srgbClr val="FF5050">
                    <a:shade val="67500"/>
                    <a:satMod val="115000"/>
                  </a:srgbClr>
                </a:gs>
                <a:gs pos="100000">
                  <a:srgbClr val="FF5050">
                    <a:shade val="100000"/>
                    <a:satMod val="115000"/>
                  </a:srgb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8" name="直接箭头连接符 76"/>
            <p:cNvCxnSpPr/>
            <p:nvPr/>
          </p:nvCxnSpPr>
          <p:spPr>
            <a:xfrm rot="1485077" flipV="1">
              <a:off x="4732773" y="2638980"/>
              <a:ext cx="241300" cy="10795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rot="5385077">
              <a:off x="4988202" y="2605914"/>
              <a:ext cx="214314" cy="214314"/>
            </a:xfrm>
            <a:prstGeom prst="rect">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16200000" scaled="1"/>
              <a:tileRect/>
            </a:gradFill>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0" name="直接连接符 79"/>
            <p:cNvCxnSpPr>
              <a:stCxn id="79" idx="0"/>
            </p:cNvCxnSpPr>
            <p:nvPr/>
          </p:nvCxnSpPr>
          <p:spPr>
            <a:xfrm rot="1485077" flipV="1">
              <a:off x="5209148" y="2682375"/>
              <a:ext cx="146234" cy="6377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1" name="直接连接符 81"/>
            <p:cNvCxnSpPr/>
            <p:nvPr/>
          </p:nvCxnSpPr>
          <p:spPr>
            <a:xfrm rot="17685077" flipH="1">
              <a:off x="5320605" y="2726811"/>
              <a:ext cx="76207" cy="3809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2" name="直接连接符 83"/>
            <p:cNvCxnSpPr/>
            <p:nvPr/>
          </p:nvCxnSpPr>
          <p:spPr>
            <a:xfrm rot="1485077" flipV="1">
              <a:off x="5300691" y="2752981"/>
              <a:ext cx="133350" cy="6191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直接连接符 85"/>
            <p:cNvCxnSpPr/>
            <p:nvPr/>
          </p:nvCxnSpPr>
          <p:spPr>
            <a:xfrm rot="1485077" flipV="1">
              <a:off x="5332944" y="2816164"/>
              <a:ext cx="76200" cy="3333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直接连接符 87"/>
            <p:cNvCxnSpPr>
              <a:stCxn id="73" idx="2"/>
            </p:cNvCxnSpPr>
            <p:nvPr/>
          </p:nvCxnSpPr>
          <p:spPr>
            <a:xfrm rot="12285077" flipV="1">
              <a:off x="3523944" y="2647327"/>
              <a:ext cx="207213" cy="102825"/>
            </a:xfrm>
            <a:prstGeom prst="line">
              <a:avLst/>
            </a:prstGeom>
            <a:ln w="28575">
              <a:solidFill>
                <a:srgbClr val="C00000"/>
              </a:solidFill>
              <a:tailEnd type="ova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2475709" y="3384543"/>
            <a:ext cx="1022358" cy="388121"/>
            <a:chOff x="1821894" y="2555752"/>
            <a:chExt cx="1022358" cy="388121"/>
          </a:xfrm>
        </p:grpSpPr>
        <p:sp>
          <p:nvSpPr>
            <p:cNvPr id="86" name="矩形 85"/>
            <p:cNvSpPr>
              <a:spLocks noChangeAspect="1"/>
            </p:cNvSpPr>
            <p:nvPr/>
          </p:nvSpPr>
          <p:spPr>
            <a:xfrm>
              <a:off x="2309260" y="2658125"/>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 name="矩形 86"/>
            <p:cNvSpPr>
              <a:spLocks noChangeAspect="1"/>
            </p:cNvSpPr>
            <p:nvPr/>
          </p:nvSpPr>
          <p:spPr>
            <a:xfrm>
              <a:off x="2483886" y="2658125"/>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88" name="直接连接符 41"/>
            <p:cNvCxnSpPr/>
            <p:nvPr/>
          </p:nvCxnSpPr>
          <p:spPr>
            <a:xfrm>
              <a:off x="2164798" y="2704161"/>
              <a:ext cx="142876"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9" name="直接连接符 42"/>
            <p:cNvCxnSpPr/>
            <p:nvPr/>
          </p:nvCxnSpPr>
          <p:spPr>
            <a:xfrm>
              <a:off x="2393398" y="2704161"/>
              <a:ext cx="90000"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90" name="矩形 89"/>
            <p:cNvSpPr>
              <a:spLocks noChangeAspect="1"/>
            </p:cNvSpPr>
            <p:nvPr/>
          </p:nvSpPr>
          <p:spPr>
            <a:xfrm>
              <a:off x="2674388" y="2658125"/>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1" name="直接连接符 44"/>
            <p:cNvCxnSpPr/>
            <p:nvPr/>
          </p:nvCxnSpPr>
          <p:spPr>
            <a:xfrm>
              <a:off x="2583900" y="2704161"/>
              <a:ext cx="90000"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92" name="矩形 91"/>
            <p:cNvSpPr>
              <a:spLocks noChangeAspect="1"/>
            </p:cNvSpPr>
            <p:nvPr/>
          </p:nvSpPr>
          <p:spPr>
            <a:xfrm>
              <a:off x="2309260" y="2787751"/>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矩形 92"/>
            <p:cNvSpPr>
              <a:spLocks noChangeAspect="1"/>
            </p:cNvSpPr>
            <p:nvPr/>
          </p:nvSpPr>
          <p:spPr>
            <a:xfrm>
              <a:off x="2483886" y="2787751"/>
              <a:ext cx="90000" cy="90000"/>
            </a:xfrm>
            <a:prstGeom prst="rect">
              <a:avLst/>
            </a:prstGeom>
            <a:gradFill flip="none" rotWithShape="1">
              <a:gsLst>
                <a:gs pos="0">
                  <a:schemeClr val="bg2">
                    <a:lumMod val="90000"/>
                    <a:shade val="30000"/>
                    <a:satMod val="115000"/>
                  </a:schemeClr>
                </a:gs>
                <a:gs pos="50000">
                  <a:schemeClr val="bg2">
                    <a:lumMod val="90000"/>
                    <a:shade val="67500"/>
                    <a:satMod val="115000"/>
                  </a:schemeClr>
                </a:gs>
                <a:gs pos="100000">
                  <a:schemeClr val="bg2">
                    <a:lumMod val="90000"/>
                    <a:shade val="100000"/>
                    <a:satMod val="115000"/>
                  </a:schemeClr>
                </a:gs>
              </a:gsLst>
              <a:lin ang="16200000" scaled="1"/>
              <a:tileRect/>
            </a:gradFill>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4" name="直接连接符 47"/>
            <p:cNvCxnSpPr/>
            <p:nvPr/>
          </p:nvCxnSpPr>
          <p:spPr>
            <a:xfrm>
              <a:off x="2164798" y="2833787"/>
              <a:ext cx="142876"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5" name="直接连接符 48"/>
            <p:cNvCxnSpPr/>
            <p:nvPr/>
          </p:nvCxnSpPr>
          <p:spPr>
            <a:xfrm>
              <a:off x="2393398" y="2833787"/>
              <a:ext cx="90000" cy="1588"/>
            </a:xfrm>
            <a:prstGeom prst="line">
              <a:avLst/>
            </a:prstGeom>
            <a:ln w="19050">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接连接符 52"/>
            <p:cNvCxnSpPr>
              <a:stCxn id="93" idx="3"/>
            </p:cNvCxnSpPr>
            <p:nvPr/>
          </p:nvCxnSpPr>
          <p:spPr>
            <a:xfrm flipV="1">
              <a:off x="2573886" y="2825607"/>
              <a:ext cx="52884"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54"/>
            <p:cNvCxnSpPr/>
            <p:nvPr/>
          </p:nvCxnSpPr>
          <p:spPr>
            <a:xfrm rot="5400000">
              <a:off x="2613672" y="2836323"/>
              <a:ext cx="21432"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接连接符 56"/>
            <p:cNvCxnSpPr/>
            <p:nvPr/>
          </p:nvCxnSpPr>
          <p:spPr>
            <a:xfrm>
              <a:off x="2600576" y="2849420"/>
              <a:ext cx="47625"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9" name="直接连接符 58"/>
            <p:cNvCxnSpPr/>
            <p:nvPr/>
          </p:nvCxnSpPr>
          <p:spPr>
            <a:xfrm>
              <a:off x="2617245" y="2866089"/>
              <a:ext cx="16668"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直接连接符 59"/>
            <p:cNvCxnSpPr/>
            <p:nvPr/>
          </p:nvCxnSpPr>
          <p:spPr>
            <a:xfrm flipV="1">
              <a:off x="2769937" y="2703367"/>
              <a:ext cx="52884"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直接连接符 60"/>
            <p:cNvCxnSpPr/>
            <p:nvPr/>
          </p:nvCxnSpPr>
          <p:spPr>
            <a:xfrm rot="5400000">
              <a:off x="2809723" y="2714083"/>
              <a:ext cx="21432"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直接连接符 61"/>
            <p:cNvCxnSpPr/>
            <p:nvPr/>
          </p:nvCxnSpPr>
          <p:spPr>
            <a:xfrm>
              <a:off x="2796627" y="2727180"/>
              <a:ext cx="47625"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直接连接符 62"/>
            <p:cNvCxnSpPr/>
            <p:nvPr/>
          </p:nvCxnSpPr>
          <p:spPr>
            <a:xfrm>
              <a:off x="2813296" y="2743849"/>
              <a:ext cx="16668"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04" name="TextBox 63"/>
            <p:cNvSpPr txBox="1"/>
            <p:nvPr/>
          </p:nvSpPr>
          <p:spPr>
            <a:xfrm>
              <a:off x="1993348" y="2555752"/>
              <a:ext cx="287258" cy="276999"/>
            </a:xfrm>
            <a:prstGeom prst="rect">
              <a:avLst/>
            </a:prstGeom>
            <a:noFill/>
            <a:ln>
              <a:noFill/>
            </a:ln>
          </p:spPr>
          <p:txBody>
            <a:bodyPr wrap="none" rtlCol="0">
              <a:spAutoFit/>
            </a:bodyPr>
            <a:lstStyle/>
            <a:p>
              <a:r>
                <a:rPr lang="en-US" altLang="zh-CN" sz="1200" b="1" dirty="0">
                  <a:solidFill>
                    <a:srgbClr val="C00000"/>
                  </a:solidFill>
                  <a:latin typeface="+mn-ea"/>
                </a:rPr>
                <a:t>x</a:t>
              </a:r>
              <a:endParaRPr lang="zh-CN" altLang="en-US" sz="1200" b="1" dirty="0">
                <a:solidFill>
                  <a:srgbClr val="C00000"/>
                </a:solidFill>
                <a:latin typeface="+mn-ea"/>
              </a:endParaRPr>
            </a:p>
          </p:txBody>
        </p:sp>
        <p:sp>
          <p:nvSpPr>
            <p:cNvPr id="105" name="TextBox 64"/>
            <p:cNvSpPr txBox="1"/>
            <p:nvPr/>
          </p:nvSpPr>
          <p:spPr>
            <a:xfrm>
              <a:off x="1993348" y="2666874"/>
              <a:ext cx="284052" cy="276999"/>
            </a:xfrm>
            <a:prstGeom prst="rect">
              <a:avLst/>
            </a:prstGeom>
            <a:noFill/>
            <a:ln>
              <a:noFill/>
            </a:ln>
          </p:spPr>
          <p:txBody>
            <a:bodyPr wrap="none" rtlCol="0">
              <a:spAutoFit/>
            </a:bodyPr>
            <a:lstStyle/>
            <a:p>
              <a:r>
                <a:rPr lang="en-US" altLang="zh-CN" sz="1200" b="1" dirty="0">
                  <a:solidFill>
                    <a:srgbClr val="C00000"/>
                  </a:solidFill>
                  <a:latin typeface="+mn-ea"/>
                </a:rPr>
                <a:t>y</a:t>
              </a:r>
              <a:endParaRPr lang="zh-CN" altLang="en-US" sz="1200" b="1" dirty="0">
                <a:solidFill>
                  <a:srgbClr val="C00000"/>
                </a:solidFill>
                <a:latin typeface="+mn-ea"/>
              </a:endParaRPr>
            </a:p>
          </p:txBody>
        </p:sp>
        <p:sp>
          <p:nvSpPr>
            <p:cNvPr id="106" name="左大括号 105"/>
            <p:cNvSpPr/>
            <p:nvPr/>
          </p:nvSpPr>
          <p:spPr>
            <a:xfrm>
              <a:off x="1821894" y="2669237"/>
              <a:ext cx="71438" cy="214314"/>
            </a:xfrm>
            <a:prstGeom prst="lef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08" name="TextBox 89"/>
          <p:cNvSpPr txBox="1"/>
          <p:nvPr/>
        </p:nvSpPr>
        <p:spPr>
          <a:xfrm>
            <a:off x="4294458" y="3101323"/>
            <a:ext cx="800219" cy="276999"/>
          </a:xfrm>
          <a:prstGeom prst="rect">
            <a:avLst/>
          </a:prstGeom>
          <a:noFill/>
        </p:spPr>
        <p:txBody>
          <a:bodyPr wrap="none" rtlCol="0">
            <a:spAutoFit/>
          </a:bodyPr>
          <a:lstStyle/>
          <a:p>
            <a:r>
              <a:rPr lang="zh-CN" altLang="en-US" sz="1200" b="1" dirty="0">
                <a:solidFill>
                  <a:srgbClr val="C00000"/>
                </a:solidFill>
                <a:latin typeface="+mj-ea"/>
                <a:ea typeface="+mj-ea"/>
              </a:rPr>
              <a:t>入口队列</a:t>
            </a:r>
          </a:p>
        </p:txBody>
      </p:sp>
      <p:sp>
        <p:nvSpPr>
          <p:cNvPr id="109" name="TextBox 66"/>
          <p:cNvSpPr txBox="1"/>
          <p:nvPr/>
        </p:nvSpPr>
        <p:spPr>
          <a:xfrm>
            <a:off x="1115616" y="3375041"/>
            <a:ext cx="1344939" cy="461665"/>
          </a:xfrm>
          <a:prstGeom prst="rect">
            <a:avLst/>
          </a:prstGeom>
          <a:noFill/>
        </p:spPr>
        <p:txBody>
          <a:bodyPr wrap="square" rtlCol="0">
            <a:spAutoFit/>
          </a:bodyPr>
          <a:lstStyle/>
          <a:p>
            <a:pPr algn="r"/>
            <a:r>
              <a:rPr lang="zh-CN" altLang="en-US" sz="1200" b="1" dirty="0">
                <a:solidFill>
                  <a:srgbClr val="C00000"/>
                </a:solidFill>
                <a:latin typeface="+mj-ea"/>
                <a:ea typeface="+mj-ea"/>
              </a:rPr>
              <a:t>与条件变量相关的等待队列</a:t>
            </a:r>
          </a:p>
        </p:txBody>
      </p:sp>
    </p:spTree>
    <p:extLst>
      <p:ext uri="{BB962C8B-B14F-4D97-AF65-F5344CB8AC3E}">
        <p14:creationId xmlns:p14="http://schemas.microsoft.com/office/powerpoint/2010/main" val="29022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par>
                                <p:cTn id="16" presetID="1" presetClass="entr" presetSubtype="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8"/>
                                        </p:tgtEl>
                                        <p:attrNameLst>
                                          <p:attrName>style.visibility</p:attrName>
                                        </p:attrNameLst>
                                      </p:cBhvr>
                                      <p:to>
                                        <p:strVal val="visible"/>
                                      </p:to>
                                    </p:set>
                                  </p:childTnLst>
                                </p:cTn>
                              </p:par>
                              <p:par>
                                <p:cTn id="20" presetID="35" presetClass="emph" presetSubtype="0" repeatCount="indefinite" fill="hold" nodeType="withEffect">
                                  <p:stCondLst>
                                    <p:cond delay="0"/>
                                  </p:stCondLst>
                                  <p:endCondLst>
                                    <p:cond evt="onNext" delay="0">
                                      <p:tgtEl>
                                        <p:sldTgt/>
                                      </p:tgtEl>
                                    </p:cond>
                                  </p:endCondLst>
                                  <p:childTnLst>
                                    <p:anim calcmode="discrete" valueType="str">
                                      <p:cBhvr>
                                        <p:cTn id="21" dur="500" fill="hold"/>
                                        <p:tgtEl>
                                          <p:spTgt spid="71"/>
                                        </p:tgtEl>
                                        <p:attrNameLst>
                                          <p:attrName>style.visibility</p:attrName>
                                        </p:attrNameLst>
                                      </p:cBhvr>
                                      <p:tavLst>
                                        <p:tav tm="0">
                                          <p:val>
                                            <p:strVal val="hidden"/>
                                          </p:val>
                                        </p:tav>
                                        <p:tav tm="50000">
                                          <p:val>
                                            <p:strVal val="visible"/>
                                          </p:val>
                                        </p:tav>
                                      </p:tavLst>
                                    </p:anim>
                                  </p:childTnLst>
                                </p:cTn>
                              </p:par>
                              <p:par>
                                <p:cTn id="22" presetID="35" presetClass="emph" presetSubtype="0" repeatCount="indefinite" fill="hold" grpId="1" nodeType="withEffect">
                                  <p:stCondLst>
                                    <p:cond delay="0"/>
                                  </p:stCondLst>
                                  <p:endCondLst>
                                    <p:cond evt="onNext" delay="0">
                                      <p:tgtEl>
                                        <p:sldTgt/>
                                      </p:tgtEl>
                                    </p:cond>
                                  </p:endCondLst>
                                  <p:childTnLst>
                                    <p:anim calcmode="discrete" valueType="str">
                                      <p:cBhvr>
                                        <p:cTn id="23" dur="500" fill="hold"/>
                                        <p:tgtEl>
                                          <p:spTgt spid="108"/>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71"/>
                                        </p:tgtEl>
                                        <p:attrNameLst>
                                          <p:attrName>style.visibility</p:attrName>
                                        </p:attrNameLst>
                                      </p:cBhvr>
                                      <p:to>
                                        <p:strVal val="hidden"/>
                                      </p:to>
                                    </p:set>
                                  </p:childTnLst>
                                </p:cTn>
                              </p:par>
                              <p:par>
                                <p:cTn id="28" presetID="1" presetClass="exit" presetSubtype="0" fill="hold" grpId="2" nodeType="withEffect">
                                  <p:stCondLst>
                                    <p:cond delay="0"/>
                                  </p:stCondLst>
                                  <p:childTnLst>
                                    <p:set>
                                      <p:cBhvr>
                                        <p:cTn id="29" dur="1" fill="hold">
                                          <p:stCondLst>
                                            <p:cond delay="0"/>
                                          </p:stCondLst>
                                        </p:cTn>
                                        <p:tgtEl>
                                          <p:spTgt spid="108"/>
                                        </p:tgtEl>
                                        <p:attrNameLst>
                                          <p:attrName>style.visibility</p:attrName>
                                        </p:attrNameLst>
                                      </p:cBhvr>
                                      <p:to>
                                        <p:strVal val="hidden"/>
                                      </p:to>
                                    </p:set>
                                  </p:childTnLst>
                                </p:cTn>
                              </p:par>
                              <p:par>
                                <p:cTn id="30" presetID="22" presetClass="entr" presetSubtype="8"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par>
                                <p:cTn id="33" presetID="22" presetClass="entr" presetSubtype="8"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par>
                                <p:cTn id="36" presetID="1"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9"/>
                                        </p:tgtEl>
                                        <p:attrNameLst>
                                          <p:attrName>style.visibility</p:attrName>
                                        </p:attrNameLst>
                                      </p:cBhvr>
                                      <p:to>
                                        <p:strVal val="visible"/>
                                      </p:to>
                                    </p:set>
                                  </p:childTnLst>
                                </p:cTn>
                              </p:par>
                              <p:par>
                                <p:cTn id="40" presetID="35" presetClass="emph" presetSubtype="0" repeatCount="indefinite" fill="hold" nodeType="withEffect">
                                  <p:stCondLst>
                                    <p:cond delay="0"/>
                                  </p:stCondLst>
                                  <p:endCondLst>
                                    <p:cond evt="onNext" delay="0">
                                      <p:tgtEl>
                                        <p:sldTgt/>
                                      </p:tgtEl>
                                    </p:cond>
                                  </p:endCondLst>
                                  <p:childTnLst>
                                    <p:anim calcmode="discrete" valueType="str">
                                      <p:cBhvr>
                                        <p:cTn id="41" dur="500" fill="hold"/>
                                        <p:tgtEl>
                                          <p:spTgt spid="85"/>
                                        </p:tgtEl>
                                        <p:attrNameLst>
                                          <p:attrName>style.visibility</p:attrName>
                                        </p:attrNameLst>
                                      </p:cBhvr>
                                      <p:tavLst>
                                        <p:tav tm="0">
                                          <p:val>
                                            <p:strVal val="hidden"/>
                                          </p:val>
                                        </p:tav>
                                        <p:tav tm="50000">
                                          <p:val>
                                            <p:strVal val="visible"/>
                                          </p:val>
                                        </p:tav>
                                      </p:tavLst>
                                    </p:anim>
                                  </p:childTnLst>
                                </p:cTn>
                              </p:par>
                              <p:par>
                                <p:cTn id="42" presetID="35" presetClass="emph" presetSubtype="0" repeatCount="indefinite" fill="hold" grpId="1" nodeType="withEffect">
                                  <p:stCondLst>
                                    <p:cond delay="0"/>
                                  </p:stCondLst>
                                  <p:endCondLst>
                                    <p:cond evt="onNext" delay="0">
                                      <p:tgtEl>
                                        <p:sldTgt/>
                                      </p:tgtEl>
                                    </p:cond>
                                  </p:endCondLst>
                                  <p:childTnLst>
                                    <p:anim calcmode="discrete" valueType="str">
                                      <p:cBhvr>
                                        <p:cTn id="43" dur="500" fill="hold"/>
                                        <p:tgtEl>
                                          <p:spTgt spid="10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08" grpId="1"/>
      <p:bldP spid="108" grpId="2"/>
      <p:bldP spid="109" grpId="0"/>
      <p:bldP spid="109"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a:t>
            </a:r>
            <a:r>
              <a:rPr lang="en-US" altLang="zh-CN" dirty="0"/>
              <a:t>Condition Variable</a:t>
            </a:r>
            <a:r>
              <a:rPr lang="zh-CN" altLang="en-US" dirty="0"/>
              <a:t>）</a:t>
            </a:r>
            <a:endParaRPr lang="zh-CN" altLang="en-US" dirty="0">
              <a:cs typeface="+mj-cs"/>
            </a:endParaRPr>
          </a:p>
        </p:txBody>
      </p:sp>
      <p:grpSp>
        <p:nvGrpSpPr>
          <p:cNvPr id="3" name="组合 2"/>
          <p:cNvGrpSpPr/>
          <p:nvPr/>
        </p:nvGrpSpPr>
        <p:grpSpPr>
          <a:xfrm>
            <a:off x="827584" y="3071810"/>
            <a:ext cx="5173176" cy="984250"/>
            <a:chOff x="827584" y="2214560"/>
            <a:chExt cx="5173176" cy="984250"/>
          </a:xfrm>
        </p:grpSpPr>
        <p:sp>
          <p:nvSpPr>
            <p:cNvPr id="15" name="内容占位符 2"/>
            <p:cNvSpPr txBox="1">
              <a:spLocks/>
            </p:cNvSpPr>
            <p:nvPr/>
          </p:nvSpPr>
          <p:spPr>
            <a:xfrm>
              <a:off x="1142976" y="2214560"/>
              <a:ext cx="164307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Wait()</a:t>
              </a:r>
              <a:r>
                <a:rPr lang="zh-CN" altLang="en-US" dirty="0"/>
                <a:t>操作</a:t>
              </a:r>
            </a:p>
          </p:txBody>
        </p:sp>
        <p:sp>
          <p:nvSpPr>
            <p:cNvPr id="16" name="TextBox 15"/>
            <p:cNvSpPr txBox="1"/>
            <p:nvPr/>
          </p:nvSpPr>
          <p:spPr>
            <a:xfrm>
              <a:off x="827584" y="22145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62422" y="2651126"/>
              <a:ext cx="151066" cy="148997"/>
            </a:xfrm>
            <a:prstGeom prst="rect">
              <a:avLst/>
            </a:prstGeom>
            <a:effectLst/>
          </p:spPr>
        </p:pic>
        <p:sp>
          <p:nvSpPr>
            <p:cNvPr id="30" name="内容占位符 2"/>
            <p:cNvSpPr txBox="1">
              <a:spLocks/>
            </p:cNvSpPr>
            <p:nvPr/>
          </p:nvSpPr>
          <p:spPr>
            <a:xfrm>
              <a:off x="1394985" y="2546350"/>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将自己阻塞在等待队列中</a:t>
              </a:r>
            </a:p>
          </p:txBody>
        </p:sp>
        <p:pic>
          <p:nvPicPr>
            <p:cNvPr id="27" name="图片 26" descr="小点1.png"/>
            <p:cNvPicPr>
              <a:picLocks noChangeAspect="1"/>
            </p:cNvPicPr>
            <p:nvPr/>
          </p:nvPicPr>
          <p:blipFill>
            <a:blip r:embed="rId2" cstate="print"/>
            <a:stretch>
              <a:fillRect/>
            </a:stretch>
          </p:blipFill>
          <p:spPr>
            <a:xfrm>
              <a:off x="1262422" y="2960686"/>
              <a:ext cx="151066" cy="148997"/>
            </a:xfrm>
            <a:prstGeom prst="rect">
              <a:avLst/>
            </a:prstGeom>
            <a:effectLst/>
          </p:spPr>
        </p:pic>
        <p:sp>
          <p:nvSpPr>
            <p:cNvPr id="28" name="内容占位符 2"/>
            <p:cNvSpPr txBox="1">
              <a:spLocks/>
            </p:cNvSpPr>
            <p:nvPr/>
          </p:nvSpPr>
          <p:spPr>
            <a:xfrm>
              <a:off x="1394986" y="2855910"/>
              <a:ext cx="4605774" cy="3429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唤醒一个等待者或释放管程的互斥访问</a:t>
              </a:r>
            </a:p>
          </p:txBody>
        </p:sp>
      </p:grpSp>
      <p:grpSp>
        <p:nvGrpSpPr>
          <p:cNvPr id="6" name="组合 5"/>
          <p:cNvGrpSpPr/>
          <p:nvPr/>
        </p:nvGrpSpPr>
        <p:grpSpPr>
          <a:xfrm>
            <a:off x="827584" y="4027496"/>
            <a:ext cx="2101342" cy="428628"/>
            <a:chOff x="827584" y="3170246"/>
            <a:chExt cx="2101342" cy="428628"/>
          </a:xfrm>
        </p:grpSpPr>
        <p:sp>
          <p:nvSpPr>
            <p:cNvPr id="17" name="内容占位符 2"/>
            <p:cNvSpPr txBox="1">
              <a:spLocks/>
            </p:cNvSpPr>
            <p:nvPr/>
          </p:nvSpPr>
          <p:spPr>
            <a:xfrm>
              <a:off x="1142976" y="3170246"/>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en-US" altLang="zh-CN" dirty="0"/>
                <a:t>Signal()</a:t>
              </a:r>
              <a:r>
                <a:rPr lang="zh-CN" altLang="en-US" dirty="0"/>
                <a:t>操作</a:t>
              </a:r>
            </a:p>
          </p:txBody>
        </p:sp>
        <p:sp>
          <p:nvSpPr>
            <p:cNvPr id="18" name="TextBox 17"/>
            <p:cNvSpPr txBox="1"/>
            <p:nvPr/>
          </p:nvSpPr>
          <p:spPr>
            <a:xfrm>
              <a:off x="827584" y="31702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262422" y="4359286"/>
            <a:ext cx="3666768" cy="355598"/>
            <a:chOff x="1262422" y="3502036"/>
            <a:chExt cx="3666768" cy="355598"/>
          </a:xfrm>
        </p:grpSpPr>
        <p:pic>
          <p:nvPicPr>
            <p:cNvPr id="19" name="图片 18" descr="小点1.png"/>
            <p:cNvPicPr>
              <a:picLocks noChangeAspect="1"/>
            </p:cNvPicPr>
            <p:nvPr/>
          </p:nvPicPr>
          <p:blipFill>
            <a:blip r:embed="rId2" cstate="print"/>
            <a:stretch>
              <a:fillRect/>
            </a:stretch>
          </p:blipFill>
          <p:spPr>
            <a:xfrm>
              <a:off x="1262422" y="3606812"/>
              <a:ext cx="151066" cy="148997"/>
            </a:xfrm>
            <a:prstGeom prst="rect">
              <a:avLst/>
            </a:prstGeom>
            <a:effectLst/>
          </p:spPr>
        </p:pic>
        <p:sp>
          <p:nvSpPr>
            <p:cNvPr id="20" name="内容占位符 2"/>
            <p:cNvSpPr txBox="1">
              <a:spLocks/>
            </p:cNvSpPr>
            <p:nvPr/>
          </p:nvSpPr>
          <p:spPr>
            <a:xfrm>
              <a:off x="1394985" y="3502036"/>
              <a:ext cx="353420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将等待队列中的一个线程唤醒</a:t>
              </a:r>
            </a:p>
          </p:txBody>
        </p:sp>
      </p:grpSp>
      <p:grpSp>
        <p:nvGrpSpPr>
          <p:cNvPr id="5" name="组合 4"/>
          <p:cNvGrpSpPr/>
          <p:nvPr/>
        </p:nvGrpSpPr>
        <p:grpSpPr>
          <a:xfrm>
            <a:off x="1262422" y="4668846"/>
            <a:ext cx="4965762" cy="342900"/>
            <a:chOff x="1262422" y="3811596"/>
            <a:chExt cx="4965762" cy="342900"/>
          </a:xfrm>
        </p:grpSpPr>
        <p:pic>
          <p:nvPicPr>
            <p:cNvPr id="21" name="图片 20" descr="小点1.png"/>
            <p:cNvPicPr>
              <a:picLocks noChangeAspect="1"/>
            </p:cNvPicPr>
            <p:nvPr/>
          </p:nvPicPr>
          <p:blipFill>
            <a:blip r:embed="rId2" cstate="print"/>
            <a:stretch>
              <a:fillRect/>
            </a:stretch>
          </p:blipFill>
          <p:spPr>
            <a:xfrm>
              <a:off x="1262422" y="3916372"/>
              <a:ext cx="151066" cy="148997"/>
            </a:xfrm>
            <a:prstGeom prst="rect">
              <a:avLst/>
            </a:prstGeom>
            <a:effectLst/>
          </p:spPr>
        </p:pic>
        <p:sp>
          <p:nvSpPr>
            <p:cNvPr id="22" name="内容占位符 2"/>
            <p:cNvSpPr txBox="1">
              <a:spLocks/>
            </p:cNvSpPr>
            <p:nvPr/>
          </p:nvSpPr>
          <p:spPr>
            <a:xfrm>
              <a:off x="1394986" y="3811596"/>
              <a:ext cx="4833198" cy="34290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如果等待队列为空，则等同空操作</a:t>
              </a:r>
            </a:p>
          </p:txBody>
        </p:sp>
      </p:grpSp>
      <p:grpSp>
        <p:nvGrpSpPr>
          <p:cNvPr id="2" name="组合 1"/>
          <p:cNvGrpSpPr/>
          <p:nvPr/>
        </p:nvGrpSpPr>
        <p:grpSpPr>
          <a:xfrm>
            <a:off x="827584" y="1856484"/>
            <a:ext cx="6294176" cy="1215327"/>
            <a:chOff x="827584" y="999233"/>
            <a:chExt cx="6294176" cy="1215327"/>
          </a:xfrm>
        </p:grpSpPr>
        <p:sp>
          <p:nvSpPr>
            <p:cNvPr id="9" name="内容占位符 2"/>
            <p:cNvSpPr txBox="1">
              <a:spLocks/>
            </p:cNvSpPr>
            <p:nvPr/>
          </p:nvSpPr>
          <p:spPr>
            <a:xfrm>
              <a:off x="1100448" y="999233"/>
              <a:ext cx="6021312"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条件变量是管程内的等待机制</a:t>
              </a:r>
              <a:endParaRPr lang="en-US" altLang="zh-CN" dirty="0"/>
            </a:p>
            <a:p>
              <a:pPr marL="0" indent="0">
                <a:spcBef>
                  <a:spcPct val="20000"/>
                </a:spcBef>
              </a:pPr>
              <a:r>
                <a:rPr lang="zh-CN" altLang="en-US" dirty="0"/>
                <a:t>    进入管程的线程因资源被占用而进入等待状态</a:t>
              </a:r>
            </a:p>
          </p:txBody>
        </p:sp>
        <p:sp>
          <p:nvSpPr>
            <p:cNvPr id="12" name="TextBox 11"/>
            <p:cNvSpPr txBox="1"/>
            <p:nvPr/>
          </p:nvSpPr>
          <p:spPr>
            <a:xfrm>
              <a:off x="827584"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3" name="图片 12" descr="小点1.png"/>
            <p:cNvPicPr>
              <a:picLocks noChangeAspect="1"/>
            </p:cNvPicPr>
            <p:nvPr/>
          </p:nvPicPr>
          <p:blipFill>
            <a:blip r:embed="rId2" cstate="print"/>
            <a:stretch>
              <a:fillRect/>
            </a:stretch>
          </p:blipFill>
          <p:spPr>
            <a:xfrm>
              <a:off x="1262422" y="1762346"/>
              <a:ext cx="151066" cy="148997"/>
            </a:xfrm>
            <a:prstGeom prst="rect">
              <a:avLst/>
            </a:prstGeom>
            <a:effectLst/>
          </p:spPr>
        </p:pic>
        <p:sp>
          <p:nvSpPr>
            <p:cNvPr id="14" name="内容占位符 2"/>
            <p:cNvSpPr txBox="1">
              <a:spLocks/>
            </p:cNvSpPr>
            <p:nvPr/>
          </p:nvSpPr>
          <p:spPr>
            <a:xfrm>
              <a:off x="1394985" y="1657570"/>
              <a:ext cx="5320155" cy="556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a:lnSpc>
                  <a:spcPct val="90000"/>
                </a:lnSpc>
              </a:pPr>
              <a:r>
                <a:rPr lang="zh-CN" altLang="en-US" dirty="0"/>
                <a:t>每个条件变量表示一种等待原因，对应一个等待队列</a:t>
              </a:r>
            </a:p>
          </p:txBody>
        </p:sp>
        <p:pic>
          <p:nvPicPr>
            <p:cNvPr id="23" name="图片 22" descr="小点1.png"/>
            <p:cNvPicPr>
              <a:picLocks noChangeAspect="1"/>
            </p:cNvPicPr>
            <p:nvPr/>
          </p:nvPicPr>
          <p:blipFill>
            <a:blip r:embed="rId2" cstate="print"/>
            <a:stretch>
              <a:fillRect/>
            </a:stretch>
          </p:blipFill>
          <p:spPr>
            <a:xfrm>
              <a:off x="1259632" y="1491630"/>
              <a:ext cx="151066" cy="148997"/>
            </a:xfrm>
            <a:prstGeom prst="rect">
              <a:avLst/>
            </a:prstGeom>
            <a:effectLst/>
          </p:spPr>
        </p:pic>
      </p:grpSp>
      <p:sp>
        <p:nvSpPr>
          <p:cNvPr id="4" name="文本框 3">
            <a:extLst>
              <a:ext uri="{FF2B5EF4-FFF2-40B4-BE49-F238E27FC236}">
                <a16:creationId xmlns:a16="http://schemas.microsoft.com/office/drawing/2014/main" id="{6E812A54-3230-9552-2A19-30E783D63393}"/>
              </a:ext>
            </a:extLst>
          </p:cNvPr>
          <p:cNvSpPr txBox="1"/>
          <p:nvPr/>
        </p:nvSpPr>
        <p:spPr>
          <a:xfrm>
            <a:off x="6000760" y="3471920"/>
            <a:ext cx="2891720" cy="2308324"/>
          </a:xfrm>
          <a:prstGeom prst="rect">
            <a:avLst/>
          </a:prstGeom>
          <a:noFill/>
        </p:spPr>
        <p:txBody>
          <a:bodyPr wrap="square" rtlCol="0">
            <a:spAutoFit/>
          </a:bodyPr>
          <a:lstStyle/>
          <a:p>
            <a:r>
              <a:rPr lang="zh-CN" altLang="en-US" dirty="0"/>
              <a:t>管程的设计思路是面向对象的编程方法与操作系统的权限管理的结合</a:t>
            </a:r>
            <a:endParaRPr lang="en-US" altLang="zh-CN" dirty="0"/>
          </a:p>
          <a:p>
            <a:r>
              <a:rPr lang="zh-CN" altLang="en-US" dirty="0"/>
              <a:t>操作系统负责管理线程的状态</a:t>
            </a:r>
            <a:endParaRPr lang="en-US" altLang="zh-CN" dirty="0"/>
          </a:p>
          <a:p>
            <a:r>
              <a:rPr lang="zh-CN" altLang="en-US" dirty="0"/>
              <a:t>用一个变量与线程紧密绑定，并且不许其他线程访问和操作</a:t>
            </a:r>
          </a:p>
        </p:txBody>
      </p:sp>
    </p:spTree>
    <p:extLst>
      <p:ext uri="{BB962C8B-B14F-4D97-AF65-F5344CB8AC3E}">
        <p14:creationId xmlns:p14="http://schemas.microsoft.com/office/powerpoint/2010/main" val="38874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4159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61594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698513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r>
              <a:rPr lang="en-US" altLang="zh-CN" sz="1600" b="1" dirty="0">
                <a:latin typeface="Courier New" panose="02070309020205020404" pitchFamily="49" charset="0"/>
                <a:ea typeface="+mn-ea"/>
                <a:cs typeface="Courier New" panose="02070309020205020404" pitchFamily="49" charset="0"/>
              </a:rPr>
              <a:t>    </a:t>
            </a:r>
            <a:r>
              <a:rPr lang="en-US" altLang="zh-CN" sz="1600" b="1" dirty="0">
                <a:latin typeface="Courier New" panose="02070309020205020404" pitchFamily="49" charset="0"/>
                <a:cs typeface="Courier New" panose="02070309020205020404" pitchFamily="49" charset="0"/>
              </a:rPr>
              <a:t>schedule(); //need </a:t>
            </a:r>
            <a:r>
              <a:rPr lang="en-US" altLang="zh-CN" sz="1600" b="1" dirty="0" err="1">
                <a:latin typeface="Courier New" panose="02070309020205020404" pitchFamily="49" charset="0"/>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3329318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r>
              <a:rPr lang="en-US" altLang="zh-CN" sz="1600" b="1" dirty="0">
                <a:latin typeface="Courier New" panose="02070309020205020404" pitchFamily="49" charset="0"/>
                <a:ea typeface="+mn-ea"/>
                <a:cs typeface="Courier New" panose="02070309020205020404" pitchFamily="49" charset="0"/>
              </a:rPr>
              <a:t>    </a:t>
            </a:r>
            <a:r>
              <a:rPr lang="en-US" altLang="zh-CN" sz="1600" b="1" dirty="0">
                <a:latin typeface="Courier New" panose="02070309020205020404" pitchFamily="49" charset="0"/>
                <a:cs typeface="Courier New" panose="02070309020205020404" pitchFamily="49" charset="0"/>
              </a:rPr>
              <a:t>schedule(); //need </a:t>
            </a:r>
            <a:r>
              <a:rPr lang="en-US" altLang="zh-CN" sz="1600" b="1" dirty="0" err="1">
                <a:latin typeface="Courier New" panose="02070309020205020404" pitchFamily="49" charset="0"/>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41266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a:t>家庭采购协调问题分析</a:t>
            </a:r>
            <a:endParaRPr lang="zh-CN" altLang="en-US">
              <a:cs typeface="+mj-cs"/>
            </a:endParaRPr>
          </a:p>
        </p:txBody>
      </p:sp>
      <p:grpSp>
        <p:nvGrpSpPr>
          <p:cNvPr id="2" name="组合 1"/>
          <p:cNvGrpSpPr/>
          <p:nvPr/>
        </p:nvGrpSpPr>
        <p:grpSpPr>
          <a:xfrm>
            <a:off x="844894" y="1857364"/>
            <a:ext cx="4798677" cy="428628"/>
            <a:chOff x="844893" y="1000114"/>
            <a:chExt cx="4798677" cy="428628"/>
          </a:xfrm>
        </p:grpSpPr>
        <p:sp>
          <p:nvSpPr>
            <p:cNvPr id="9" name="内容占位符 2"/>
            <p:cNvSpPr txBox="1">
              <a:spLocks/>
            </p:cNvSpPr>
            <p:nvPr/>
          </p:nvSpPr>
          <p:spPr>
            <a:xfrm>
              <a:off x="1142976" y="1000114"/>
              <a:ext cx="4500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如何保证家庭采购协调的成功和高效</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252514" y="2163755"/>
            <a:ext cx="4221792" cy="748493"/>
            <a:chOff x="1252514" y="1306504"/>
            <a:chExt cx="4221792" cy="748493"/>
          </a:xfrm>
        </p:grpSpPr>
        <p:sp>
          <p:nvSpPr>
            <p:cNvPr id="22" name="内容占位符 2"/>
            <p:cNvSpPr txBox="1">
              <a:spLocks/>
            </p:cNvSpPr>
            <p:nvPr/>
          </p:nvSpPr>
          <p:spPr>
            <a:xfrm>
              <a:off x="1645682" y="1626369"/>
              <a:ext cx="382862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需要采购时，有人去买面包</a:t>
              </a:r>
            </a:p>
          </p:txBody>
        </p:sp>
        <p:pic>
          <p:nvPicPr>
            <p:cNvPr id="23" name="图片 22" descr="小点1.png"/>
            <p:cNvPicPr>
              <a:picLocks noChangeAspect="1"/>
            </p:cNvPicPr>
            <p:nvPr/>
          </p:nvPicPr>
          <p:blipFill>
            <a:blip r:embed="rId2" cstate="print"/>
            <a:stretch>
              <a:fillRect/>
            </a:stretch>
          </p:blipFill>
          <p:spPr>
            <a:xfrm>
              <a:off x="1252514" y="1411280"/>
              <a:ext cx="151066" cy="148997"/>
            </a:xfrm>
            <a:prstGeom prst="rect">
              <a:avLst/>
            </a:prstGeom>
            <a:effectLst/>
          </p:spPr>
        </p:pic>
        <p:sp>
          <p:nvSpPr>
            <p:cNvPr id="24" name="内容占位符 2"/>
            <p:cNvSpPr txBox="1">
              <a:spLocks/>
            </p:cNvSpPr>
            <p:nvPr/>
          </p:nvSpPr>
          <p:spPr>
            <a:xfrm>
              <a:off x="1385078" y="1306504"/>
              <a:ext cx="125809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有人去买</a:t>
              </a:r>
            </a:p>
          </p:txBody>
        </p:sp>
      </p:grpSp>
      <p:grpSp>
        <p:nvGrpSpPr>
          <p:cNvPr id="4" name="组合 3"/>
          <p:cNvGrpSpPr/>
          <p:nvPr/>
        </p:nvGrpSpPr>
        <p:grpSpPr>
          <a:xfrm>
            <a:off x="1252514" y="2755898"/>
            <a:ext cx="3390924" cy="428628"/>
            <a:chOff x="1252514" y="1898648"/>
            <a:chExt cx="3390924" cy="428628"/>
          </a:xfrm>
        </p:grpSpPr>
        <p:pic>
          <p:nvPicPr>
            <p:cNvPr id="25" name="图片 24" descr="小点1.png"/>
            <p:cNvPicPr>
              <a:picLocks noChangeAspect="1"/>
            </p:cNvPicPr>
            <p:nvPr/>
          </p:nvPicPr>
          <p:blipFill>
            <a:blip r:embed="rId2" cstate="print"/>
            <a:stretch>
              <a:fillRect/>
            </a:stretch>
          </p:blipFill>
          <p:spPr>
            <a:xfrm>
              <a:off x="1252514" y="2008198"/>
              <a:ext cx="151066" cy="148997"/>
            </a:xfrm>
            <a:prstGeom prst="rect">
              <a:avLst/>
            </a:prstGeom>
            <a:effectLst/>
          </p:spPr>
        </p:pic>
        <p:sp>
          <p:nvSpPr>
            <p:cNvPr id="26" name="内容占位符 2"/>
            <p:cNvSpPr txBox="1">
              <a:spLocks/>
            </p:cNvSpPr>
            <p:nvPr/>
          </p:nvSpPr>
          <p:spPr>
            <a:xfrm>
              <a:off x="1385078" y="1898648"/>
              <a:ext cx="32583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最多只有一个人去买面包</a:t>
              </a:r>
            </a:p>
          </p:txBody>
        </p:sp>
      </p:grpSp>
      <p:grpSp>
        <p:nvGrpSpPr>
          <p:cNvPr id="5" name="组合 4"/>
          <p:cNvGrpSpPr/>
          <p:nvPr/>
        </p:nvGrpSpPr>
        <p:grpSpPr>
          <a:xfrm>
            <a:off x="844894" y="3059111"/>
            <a:ext cx="5941685" cy="1071571"/>
            <a:chOff x="844893" y="2201860"/>
            <a:chExt cx="5941685" cy="1071571"/>
          </a:xfrm>
        </p:grpSpPr>
        <p:sp>
          <p:nvSpPr>
            <p:cNvPr id="17" name="内容占位符 2"/>
            <p:cNvSpPr txBox="1">
              <a:spLocks/>
            </p:cNvSpPr>
            <p:nvPr/>
          </p:nvSpPr>
          <p:spPr>
            <a:xfrm>
              <a:off x="1142976" y="2201860"/>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sym typeface="Arial" charset="0"/>
                </a:rPr>
                <a:t>可能的解决方法</a:t>
              </a:r>
              <a:endParaRPr lang="zh-CN" altLang="en-US"/>
            </a:p>
          </p:txBody>
        </p:sp>
        <p:sp>
          <p:nvSpPr>
            <p:cNvPr id="18" name="TextBox 17"/>
            <p:cNvSpPr txBox="1"/>
            <p:nvPr/>
          </p:nvSpPr>
          <p:spPr>
            <a:xfrm>
              <a:off x="844893" y="220186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62422" y="2622550"/>
              <a:ext cx="151066" cy="148997"/>
            </a:xfrm>
            <a:prstGeom prst="rect">
              <a:avLst/>
            </a:prstGeom>
            <a:effectLst/>
          </p:spPr>
        </p:pic>
        <p:sp>
          <p:nvSpPr>
            <p:cNvPr id="36" name="内容占位符 2"/>
            <p:cNvSpPr txBox="1">
              <a:spLocks/>
            </p:cNvSpPr>
            <p:nvPr/>
          </p:nvSpPr>
          <p:spPr>
            <a:xfrm>
              <a:off x="1398566" y="2513000"/>
              <a:ext cx="5388012" cy="466729"/>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sym typeface="Arial" charset="0"/>
                </a:rPr>
                <a:t>在冰箱上设置一个</a:t>
              </a:r>
              <a:r>
                <a:rPr lang="zh-CN" altLang="en-US">
                  <a:solidFill>
                    <a:srgbClr val="C00000"/>
                  </a:solidFill>
                  <a:sym typeface="Arial" charset="0"/>
                </a:rPr>
                <a:t>锁和钥匙（</a:t>
              </a:r>
              <a:r>
                <a:rPr lang="zh-CN" altLang="en-US">
                  <a:solidFill>
                    <a:srgbClr val="C00000"/>
                  </a:solidFill>
                </a:rPr>
                <a:t> lock&amp;</a:t>
              </a:r>
              <a:r>
                <a:rPr lang="en-US" altLang="zh-CN">
                  <a:solidFill>
                    <a:srgbClr val="C00000"/>
                  </a:solidFill>
                </a:rPr>
                <a:t>key</a:t>
              </a:r>
              <a:r>
                <a:rPr lang="zh-CN" altLang="en-US">
                  <a:solidFill>
                    <a:srgbClr val="C00000"/>
                  </a:solidFill>
                </a:rPr>
                <a:t>）</a:t>
              </a:r>
            </a:p>
          </p:txBody>
        </p:sp>
        <p:pic>
          <p:nvPicPr>
            <p:cNvPr id="27" name="图片 26" descr="小点1.png"/>
            <p:cNvPicPr>
              <a:picLocks noChangeAspect="1"/>
            </p:cNvPicPr>
            <p:nvPr/>
          </p:nvPicPr>
          <p:blipFill>
            <a:blip r:embed="rId2" cstate="print"/>
            <a:stretch>
              <a:fillRect/>
            </a:stretch>
          </p:blipFill>
          <p:spPr>
            <a:xfrm>
              <a:off x="1262422" y="2916252"/>
              <a:ext cx="151066" cy="148997"/>
            </a:xfrm>
            <a:prstGeom prst="rect">
              <a:avLst/>
            </a:prstGeom>
            <a:effectLst/>
          </p:spPr>
        </p:pic>
        <p:sp>
          <p:nvSpPr>
            <p:cNvPr id="28" name="内容占位符 2"/>
            <p:cNvSpPr txBox="1">
              <a:spLocks/>
            </p:cNvSpPr>
            <p:nvPr/>
          </p:nvSpPr>
          <p:spPr>
            <a:xfrm>
              <a:off x="1398566" y="2806702"/>
              <a:ext cx="4887946" cy="466729"/>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去买面包之前锁住冰箱并且拿走钥匙</a:t>
              </a:r>
            </a:p>
          </p:txBody>
        </p:sp>
      </p:grpSp>
      <p:grpSp>
        <p:nvGrpSpPr>
          <p:cNvPr id="6" name="组合 5"/>
          <p:cNvGrpSpPr/>
          <p:nvPr/>
        </p:nvGrpSpPr>
        <p:grpSpPr>
          <a:xfrm>
            <a:off x="844894" y="3975117"/>
            <a:ext cx="5455299" cy="777869"/>
            <a:chOff x="844893" y="3117866"/>
            <a:chExt cx="5455299" cy="777869"/>
          </a:xfrm>
        </p:grpSpPr>
        <p:sp>
          <p:nvSpPr>
            <p:cNvPr id="33" name="内容占位符 2"/>
            <p:cNvSpPr txBox="1">
              <a:spLocks/>
            </p:cNvSpPr>
            <p:nvPr/>
          </p:nvSpPr>
          <p:spPr>
            <a:xfrm>
              <a:off x="1142976" y="3117866"/>
              <a:ext cx="25003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a:t>加锁导致的新问题</a:t>
              </a:r>
            </a:p>
          </p:txBody>
        </p:sp>
        <p:sp>
          <p:nvSpPr>
            <p:cNvPr id="34" name="TextBox 33"/>
            <p:cNvSpPr txBox="1"/>
            <p:nvPr/>
          </p:nvSpPr>
          <p:spPr>
            <a:xfrm>
              <a:off x="844893" y="31178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7" name="图片 36" descr="小点1.png"/>
            <p:cNvPicPr>
              <a:picLocks noChangeAspect="1"/>
            </p:cNvPicPr>
            <p:nvPr/>
          </p:nvPicPr>
          <p:blipFill>
            <a:blip r:embed="rId2" cstate="print"/>
            <a:stretch>
              <a:fillRect/>
            </a:stretch>
          </p:blipFill>
          <p:spPr>
            <a:xfrm>
              <a:off x="1262422" y="3538556"/>
              <a:ext cx="151066" cy="148997"/>
            </a:xfrm>
            <a:prstGeom prst="rect">
              <a:avLst/>
            </a:prstGeom>
            <a:effectLst/>
          </p:spPr>
        </p:pic>
        <p:sp>
          <p:nvSpPr>
            <p:cNvPr id="38" name="内容占位符 2"/>
            <p:cNvSpPr txBox="1">
              <a:spLocks/>
            </p:cNvSpPr>
            <p:nvPr/>
          </p:nvSpPr>
          <p:spPr>
            <a:xfrm>
              <a:off x="1398566" y="3429006"/>
              <a:ext cx="4901626" cy="466729"/>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冰箱中还有其他食品时，别人无法取到</a:t>
              </a:r>
            </a:p>
          </p:txBody>
        </p:sp>
      </p:grpSp>
    </p:spTree>
    <p:extLst>
      <p:ext uri="{BB962C8B-B14F-4D97-AF65-F5344CB8AC3E}">
        <p14:creationId xmlns:p14="http://schemas.microsoft.com/office/powerpoint/2010/main" val="381167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18792201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81978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wakeup(t);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415829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条件变量实现</a:t>
            </a:r>
            <a:endParaRPr lang="zh-CN" altLang="en-US" dirty="0">
              <a:cs typeface="+mj-cs"/>
            </a:endParaRPr>
          </a:p>
        </p:txBody>
      </p:sp>
      <p:sp>
        <p:nvSpPr>
          <p:cNvPr id="23" name="Text Box 6"/>
          <p:cNvSpPr txBox="1">
            <a:spLocks noChangeArrowheads="1"/>
          </p:cNvSpPr>
          <p:nvPr/>
        </p:nvSpPr>
        <p:spPr bwMode="auto">
          <a:xfrm>
            <a:off x="179513" y="3216151"/>
            <a:ext cx="3672408"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Condition::Wait(lock){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Add this thread t  to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release(lock);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schedule();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require(lock);</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4" name="Text Box 7"/>
          <p:cNvSpPr txBox="1">
            <a:spLocks noChangeArrowheads="1"/>
          </p:cNvSpPr>
          <p:nvPr/>
        </p:nvSpPr>
        <p:spPr bwMode="auto">
          <a:xfrm>
            <a:off x="3952162" y="3216151"/>
            <a:ext cx="4508271" cy="181588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Condition::Signal(){</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if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&gt; 0)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Remove a thread t from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wakeup(t); //need </a:t>
            </a:r>
            <a:r>
              <a:rPr lang="en-US" altLang="zh-CN" sz="1600" b="1" dirty="0" err="1">
                <a:latin typeface="Courier New" panose="02070309020205020404" pitchFamily="49" charset="0"/>
                <a:ea typeface="+mn-ea"/>
                <a:cs typeface="Courier New" panose="02070309020205020404" pitchFamily="49" charset="0"/>
              </a:rPr>
              <a:t>mutex</a:t>
            </a:r>
            <a:endParaRPr lang="en-US" altLang="zh-CN" sz="1600" b="1" dirty="0">
              <a:latin typeface="Courier New" panose="02070309020205020404" pitchFamily="49" charset="0"/>
              <a:ea typeface="+mn-ea"/>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
        <p:nvSpPr>
          <p:cNvPr id="25" name="Text Box 8"/>
          <p:cNvSpPr txBox="1">
            <a:spLocks noChangeArrowheads="1"/>
          </p:cNvSpPr>
          <p:nvPr/>
        </p:nvSpPr>
        <p:spPr bwMode="auto">
          <a:xfrm>
            <a:off x="2441242" y="1793751"/>
            <a:ext cx="2994855" cy="1077218"/>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Class Condition {</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int</a:t>
            </a: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numWaiting</a:t>
            </a:r>
            <a:r>
              <a:rPr lang="en-US" altLang="zh-CN" sz="1600" b="1" dirty="0">
                <a:latin typeface="Courier New" panose="02070309020205020404" pitchFamily="49" charset="0"/>
                <a:ea typeface="+mn-ea"/>
                <a:cs typeface="Courier New" panose="02070309020205020404" pitchFamily="49" charset="0"/>
              </a:rPr>
              <a:t> = 0;</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    </a:t>
            </a:r>
            <a:r>
              <a:rPr lang="en-US" altLang="zh-CN" sz="1600" b="1" dirty="0" err="1">
                <a:latin typeface="Courier New" panose="02070309020205020404" pitchFamily="49" charset="0"/>
                <a:ea typeface="+mn-ea"/>
                <a:cs typeface="Courier New" panose="02070309020205020404" pitchFamily="49" charset="0"/>
              </a:rPr>
              <a:t>WaitQueue</a:t>
            </a:r>
            <a:r>
              <a:rPr lang="en-US" altLang="zh-CN" sz="1600" b="1" dirty="0">
                <a:latin typeface="Courier New" panose="02070309020205020404" pitchFamily="49" charset="0"/>
                <a:ea typeface="+mn-ea"/>
                <a:cs typeface="Courier New" panose="02070309020205020404" pitchFamily="49" charset="0"/>
              </a:rPr>
              <a:t> q;</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24610571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用管程解决生产者</a:t>
            </a:r>
            <a:r>
              <a:rPr lang="en-US" altLang="zh-CN" dirty="0"/>
              <a:t>-</a:t>
            </a:r>
            <a:r>
              <a:rPr lang="zh-CN" altLang="en-US" dirty="0"/>
              <a:t>消费者问题</a:t>
            </a:r>
            <a:endParaRPr lang="zh-CN" altLang="en-US" dirty="0">
              <a:cs typeface="+mj-cs"/>
            </a:endParaRPr>
          </a:p>
        </p:txBody>
      </p:sp>
      <p:sp>
        <p:nvSpPr>
          <p:cNvPr id="14" name="Text Box 3"/>
          <p:cNvSpPr txBox="1">
            <a:spLocks noChangeArrowheads="1"/>
          </p:cNvSpPr>
          <p:nvPr/>
        </p:nvSpPr>
        <p:spPr bwMode="auto">
          <a:xfrm>
            <a:off x="467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4507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2116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spTree>
    <p:extLst>
      <p:ext uri="{BB962C8B-B14F-4D97-AF65-F5344CB8AC3E}">
        <p14:creationId xmlns:p14="http://schemas.microsoft.com/office/powerpoint/2010/main" val="302349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用管程解决生产者</a:t>
            </a:r>
            <a:r>
              <a:rPr lang="en-US" altLang="zh-CN" dirty="0"/>
              <a:t>-</a:t>
            </a:r>
            <a:r>
              <a:rPr lang="zh-CN" altLang="en-US" dirty="0"/>
              <a:t>消费者问题</a:t>
            </a:r>
            <a:endParaRPr lang="zh-CN" altLang="en-US" dirty="0">
              <a:cs typeface="+mj-cs"/>
            </a:endParaRPr>
          </a:p>
        </p:txBody>
      </p:sp>
      <p:sp>
        <p:nvSpPr>
          <p:cNvPr id="14" name="Text Box 3"/>
          <p:cNvSpPr txBox="1">
            <a:spLocks noChangeArrowheads="1"/>
          </p:cNvSpPr>
          <p:nvPr/>
        </p:nvSpPr>
        <p:spPr bwMode="auto">
          <a:xfrm>
            <a:off x="467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endParaRPr lang="en-US" altLang="zh-CN" sz="1600" b="1" dirty="0">
              <a:latin typeface="Courier New" panose="02070309020205020404" pitchFamily="49" charset="0"/>
              <a:cs typeface="Courier New" panose="02070309020205020404" pitchFamily="49" charset="0"/>
            </a:endParaRP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4507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endParaRPr lang="en-US" altLang="zh-CN" sz="1600" b="1" dirty="0">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2116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spTree>
    <p:extLst>
      <p:ext uri="{BB962C8B-B14F-4D97-AF65-F5344CB8AC3E}">
        <p14:creationId xmlns:p14="http://schemas.microsoft.com/office/powerpoint/2010/main" val="29151561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用管程解决生产者</a:t>
            </a:r>
            <a:r>
              <a:rPr lang="en-US" altLang="zh-CN" dirty="0"/>
              <a:t>-</a:t>
            </a:r>
            <a:r>
              <a:rPr lang="zh-CN" altLang="en-US" dirty="0"/>
              <a:t>消费者问题</a:t>
            </a:r>
            <a:endParaRPr lang="zh-CN" altLang="en-US" dirty="0">
              <a:cs typeface="+mj-cs"/>
            </a:endParaRPr>
          </a:p>
        </p:txBody>
      </p:sp>
      <p:sp>
        <p:nvSpPr>
          <p:cNvPr id="14" name="Text Box 3"/>
          <p:cNvSpPr txBox="1">
            <a:spLocks noChangeArrowheads="1"/>
          </p:cNvSpPr>
          <p:nvPr/>
        </p:nvSpPr>
        <p:spPr bwMode="auto">
          <a:xfrm>
            <a:off x="467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while (count == n)</a:t>
            </a:r>
          </a:p>
          <a:p>
            <a:r>
              <a:rPr lang="en-US" altLang="zh-CN" sz="1600" b="1" dirty="0">
                <a:solidFill>
                  <a:srgbClr val="FF0000"/>
                </a:solidFill>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notFull.Wait</a:t>
            </a:r>
            <a:r>
              <a:rPr lang="en-US" altLang="zh-CN" sz="1600" b="1" dirty="0">
                <a:solidFill>
                  <a:srgbClr val="FF0000"/>
                </a:solidFill>
                <a:latin typeface="Courier New" panose="02070309020205020404" pitchFamily="49" charset="0"/>
                <a:cs typeface="Courier New" panose="02070309020205020404" pitchFamily="49" charset="0"/>
              </a:rPr>
              <a:t>(&amp;lock);</a:t>
            </a: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4507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notFull.Signal</a:t>
            </a:r>
            <a:r>
              <a:rPr lang="en-US" altLang="zh-CN" sz="1600" b="1" dirty="0">
                <a:solidFill>
                  <a:srgbClr val="FF0000"/>
                </a:solidFill>
                <a:latin typeface="Courier New" panose="02070309020205020404" pitchFamily="49" charset="0"/>
                <a:cs typeface="Courier New" panose="02070309020205020404" pitchFamily="49" charset="0"/>
              </a:rPr>
              <a:t>();</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2116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cxnSp>
        <p:nvCxnSpPr>
          <p:cNvPr id="3" name="直接箭头连接符 2"/>
          <p:cNvCxnSpPr/>
          <p:nvPr/>
        </p:nvCxnSpPr>
        <p:spPr>
          <a:xfrm>
            <a:off x="3927562" y="4223122"/>
            <a:ext cx="1008112" cy="86409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6531412-238C-D76D-CA85-826BE8A19F61}"/>
              </a:ext>
            </a:extLst>
          </p:cNvPr>
          <p:cNvSpPr txBox="1"/>
          <p:nvPr/>
        </p:nvSpPr>
        <p:spPr>
          <a:xfrm>
            <a:off x="971600" y="5878111"/>
            <a:ext cx="7416824" cy="923330"/>
          </a:xfrm>
          <a:prstGeom prst="rect">
            <a:avLst/>
          </a:prstGeom>
          <a:noFill/>
        </p:spPr>
        <p:txBody>
          <a:bodyPr wrap="square" rtlCol="0">
            <a:spAutoFit/>
          </a:bodyPr>
          <a:lstStyle/>
          <a:p>
            <a:r>
              <a:rPr lang="zh-CN" altLang="en-US" dirty="0"/>
              <a:t>这里</a:t>
            </a:r>
            <a:r>
              <a:rPr lang="en-US" altLang="zh-CN" dirty="0"/>
              <a:t>wait</a:t>
            </a:r>
            <a:r>
              <a:rPr lang="zh-CN" altLang="en-US" dirty="0"/>
              <a:t>的作用：释放传入的</a:t>
            </a:r>
            <a:r>
              <a:rPr lang="en-US" altLang="zh-CN" dirty="0"/>
              <a:t>lock</a:t>
            </a:r>
            <a:r>
              <a:rPr lang="zh-CN" altLang="en-US" dirty="0"/>
              <a:t>锁，并释放</a:t>
            </a:r>
            <a:r>
              <a:rPr lang="en-US" altLang="zh-CN" dirty="0"/>
              <a:t>CPU</a:t>
            </a:r>
            <a:r>
              <a:rPr lang="zh-CN" altLang="en-US" dirty="0"/>
              <a:t>（运行权），直到获得下一次调度机会后，并重新获取</a:t>
            </a:r>
            <a:r>
              <a:rPr lang="en-US" altLang="zh-CN" dirty="0"/>
              <a:t>lock</a:t>
            </a:r>
            <a:r>
              <a:rPr lang="zh-CN" altLang="en-US" dirty="0"/>
              <a:t>锁后才返回。在调用者看来，</a:t>
            </a:r>
            <a:r>
              <a:rPr lang="en-US" altLang="zh-CN" dirty="0"/>
              <a:t>wait</a:t>
            </a:r>
            <a:r>
              <a:rPr lang="zh-CN" altLang="en-US" dirty="0"/>
              <a:t>的执行期并不长（因为发生了调度），并且没有占据锁</a:t>
            </a:r>
          </a:p>
        </p:txBody>
      </p:sp>
    </p:spTree>
    <p:extLst>
      <p:ext uri="{BB962C8B-B14F-4D97-AF65-F5344CB8AC3E}">
        <p14:creationId xmlns:p14="http://schemas.microsoft.com/office/powerpoint/2010/main" val="15541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用管程解决生产者</a:t>
            </a:r>
            <a:r>
              <a:rPr lang="en-US" altLang="zh-CN" dirty="0"/>
              <a:t>-</a:t>
            </a:r>
            <a:r>
              <a:rPr lang="zh-CN" altLang="en-US" dirty="0"/>
              <a:t>消费者问题</a:t>
            </a:r>
            <a:endParaRPr lang="zh-CN" altLang="en-US" dirty="0">
              <a:cs typeface="+mj-cs"/>
            </a:endParaRPr>
          </a:p>
        </p:txBody>
      </p:sp>
      <p:sp>
        <p:nvSpPr>
          <p:cNvPr id="14" name="Text Box 3"/>
          <p:cNvSpPr txBox="1">
            <a:spLocks noChangeArrowheads="1"/>
          </p:cNvSpPr>
          <p:nvPr/>
        </p:nvSpPr>
        <p:spPr bwMode="auto">
          <a:xfrm>
            <a:off x="467544" y="3501008"/>
            <a:ext cx="3888432"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::Deposit(c)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while (count == n)</a:t>
            </a:r>
          </a:p>
          <a:p>
            <a:r>
              <a:rPr lang="en-US" altLang="zh-CN" sz="1600" b="1" dirty="0">
                <a:solidFill>
                  <a:srgbClr val="FF0000"/>
                </a:solidFill>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notFull.Wait</a:t>
            </a:r>
            <a:r>
              <a:rPr lang="en-US" altLang="zh-CN" sz="1600" b="1" dirty="0">
                <a:solidFill>
                  <a:srgbClr val="FF0000"/>
                </a:solidFill>
                <a:latin typeface="Courier New" panose="02070309020205020404" pitchFamily="49" charset="0"/>
                <a:cs typeface="Courier New" panose="02070309020205020404" pitchFamily="49" charset="0"/>
              </a:rPr>
              <a:t>(&amp;lock);</a:t>
            </a:r>
          </a:p>
          <a:p>
            <a:r>
              <a:rPr lang="en-US" altLang="zh-CN" sz="1600" b="1" dirty="0">
                <a:latin typeface="Courier New" panose="02070309020205020404" pitchFamily="49" charset="0"/>
                <a:cs typeface="Courier New" panose="02070309020205020404" pitchFamily="49" charset="0"/>
              </a:rPr>
              <a:t>    Add c to the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notEmpty.Signal</a:t>
            </a:r>
            <a:r>
              <a:rPr lang="en-US" altLang="zh-CN" sz="1600" b="1" dirty="0">
                <a:solidFill>
                  <a:srgbClr val="FF0000"/>
                </a:solidFill>
                <a:latin typeface="Courier New" panose="02070309020205020404" pitchFamily="49" charset="0"/>
                <a:cs typeface="Courier New" panose="02070309020205020404" pitchFamily="49" charset="0"/>
              </a:rPr>
              <a:t>();</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5" name="Text Box 4"/>
          <p:cNvSpPr txBox="1">
            <a:spLocks noChangeArrowheads="1"/>
          </p:cNvSpPr>
          <p:nvPr/>
        </p:nvSpPr>
        <p:spPr bwMode="auto">
          <a:xfrm>
            <a:off x="4507260" y="3501008"/>
            <a:ext cx="3600400" cy="2308324"/>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err="1">
                <a:latin typeface="Courier New" panose="02070309020205020404" pitchFamily="49" charset="0"/>
                <a:cs typeface="Courier New" panose="02070309020205020404" pitchFamily="49" charset="0"/>
              </a:rPr>
              <a:t>BoundedBuffer</a:t>
            </a:r>
            <a:r>
              <a:rPr lang="en-US" altLang="zh-CN" sz="1600" b="1" dirty="0">
                <a:latin typeface="Courier New" panose="02070309020205020404" pitchFamily="49" charset="0"/>
                <a:cs typeface="Courier New" panose="02070309020205020404" pitchFamily="49" charset="0"/>
              </a:rPr>
              <a:t>::Remove(c) {</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lock-&gt;Acquire();</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while (count == 0)    </a:t>
            </a:r>
          </a:p>
          <a:p>
            <a:r>
              <a:rPr lang="en-US" altLang="zh-CN" sz="1600" b="1" dirty="0">
                <a:solidFill>
                  <a:srgbClr val="FF0000"/>
                </a:solidFill>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notEmpty.Wait</a:t>
            </a:r>
            <a:r>
              <a:rPr lang="en-US" altLang="zh-CN" sz="1600" b="1" dirty="0">
                <a:solidFill>
                  <a:srgbClr val="FF0000"/>
                </a:solidFill>
                <a:latin typeface="Courier New" panose="02070309020205020404" pitchFamily="49" charset="0"/>
                <a:cs typeface="Courier New" panose="02070309020205020404" pitchFamily="49" charset="0"/>
              </a:rPr>
              <a:t>(&amp;lock);</a:t>
            </a:r>
          </a:p>
          <a:p>
            <a:r>
              <a:rPr lang="en-US" altLang="zh-CN" sz="1600" b="1" dirty="0">
                <a:latin typeface="Courier New" panose="02070309020205020404" pitchFamily="49" charset="0"/>
                <a:cs typeface="Courier New" panose="02070309020205020404" pitchFamily="49" charset="0"/>
              </a:rPr>
              <a:t>    Remove c from buffer;</a:t>
            </a:r>
          </a:p>
          <a:p>
            <a:r>
              <a:rPr lang="en-US" altLang="zh-CN" sz="1600" b="1" dirty="0">
                <a:latin typeface="Courier New" panose="02070309020205020404" pitchFamily="49" charset="0"/>
                <a:cs typeface="Courier New" panose="02070309020205020404" pitchFamily="49" charset="0"/>
              </a:rPr>
              <a:t>    count--;</a:t>
            </a:r>
          </a:p>
          <a:p>
            <a:r>
              <a:rPr lang="en-US" altLang="zh-CN" sz="1600" b="1" dirty="0">
                <a:latin typeface="Courier New" panose="02070309020205020404" pitchFamily="49" charset="0"/>
                <a:cs typeface="Courier New" panose="02070309020205020404" pitchFamily="49" charset="0"/>
              </a:rPr>
              <a:t>    </a:t>
            </a:r>
            <a:r>
              <a:rPr lang="en-US" altLang="zh-CN" sz="1600" b="1" dirty="0" err="1">
                <a:solidFill>
                  <a:srgbClr val="FF0000"/>
                </a:solidFill>
                <a:latin typeface="Courier New" panose="02070309020205020404" pitchFamily="49" charset="0"/>
                <a:cs typeface="Courier New" panose="02070309020205020404" pitchFamily="49" charset="0"/>
              </a:rPr>
              <a:t>notFull.Signal</a:t>
            </a:r>
            <a:r>
              <a:rPr lang="en-US" altLang="zh-CN" sz="1600" b="1" dirty="0">
                <a:solidFill>
                  <a:srgbClr val="FF0000"/>
                </a:solidFill>
                <a:latin typeface="Courier New" panose="02070309020205020404" pitchFamily="49" charset="0"/>
                <a:cs typeface="Courier New" panose="02070309020205020404" pitchFamily="49" charset="0"/>
              </a:rPr>
              <a:t>();</a:t>
            </a:r>
          </a:p>
          <a:p>
            <a:r>
              <a:rPr lang="en-US" altLang="zh-CN" sz="1600" b="1" dirty="0">
                <a:latin typeface="Courier New" panose="02070309020205020404" pitchFamily="49" charset="0"/>
                <a:cs typeface="Courier New" panose="02070309020205020404" pitchFamily="49" charset="0"/>
              </a:rPr>
              <a:t>    </a:t>
            </a:r>
            <a:r>
              <a:rPr lang="en-US" altLang="zh-CN" sz="1600" b="1" dirty="0">
                <a:solidFill>
                  <a:srgbClr val="C647C6"/>
                </a:solidFill>
                <a:latin typeface="Courier New" panose="02070309020205020404" pitchFamily="49" charset="0"/>
                <a:cs typeface="Courier New" panose="02070309020205020404" pitchFamily="49" charset="0"/>
              </a:rPr>
              <a:t>lock-&gt;Release();</a:t>
            </a:r>
          </a:p>
          <a:p>
            <a:r>
              <a:rPr lang="en-US" altLang="zh-CN" sz="1600" b="1" dirty="0">
                <a:latin typeface="Courier New" panose="02070309020205020404" pitchFamily="49" charset="0"/>
                <a:cs typeface="Courier New" panose="02070309020205020404" pitchFamily="49" charset="0"/>
              </a:rPr>
              <a:t>}</a:t>
            </a:r>
          </a:p>
        </p:txBody>
      </p:sp>
      <p:sp>
        <p:nvSpPr>
          <p:cNvPr id="16" name="Text Box 5"/>
          <p:cNvSpPr txBox="1">
            <a:spLocks noChangeArrowheads="1"/>
          </p:cNvSpPr>
          <p:nvPr/>
        </p:nvSpPr>
        <p:spPr bwMode="auto">
          <a:xfrm>
            <a:off x="2116460" y="1844824"/>
            <a:ext cx="4191000" cy="156966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宋体" charset="0"/>
                <a:cs typeface="Courier New" panose="02070309020205020404" pitchFamily="49" charset="0"/>
              </a:rPr>
              <a:t>classBoundedBuffer</a:t>
            </a: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p>
          <a:p>
            <a:pPr eaLnBrk="1" hangingPunct="1">
              <a:buFont typeface="Monotype Sorts" charset="0"/>
              <a:buNone/>
            </a:pPr>
            <a:r>
              <a:rPr lang="en-US" altLang="zh-CN" sz="1600" b="1" dirty="0">
                <a:solidFill>
                  <a:srgbClr val="FF00FF"/>
                </a:solidFill>
                <a:latin typeface="Courier New" panose="02070309020205020404" pitchFamily="49" charset="0"/>
                <a:ea typeface="宋体" charset="0"/>
                <a:cs typeface="Courier New" panose="02070309020205020404" pitchFamily="49" charset="0"/>
              </a:rPr>
              <a:t>    Lock </a:t>
            </a:r>
            <a:r>
              <a:rPr lang="en-US" altLang="zh-CN" sz="1600" b="1" dirty="0" err="1">
                <a:solidFill>
                  <a:srgbClr val="FF00FF"/>
                </a:solidFill>
                <a:latin typeface="Courier New" panose="02070309020205020404" pitchFamily="49" charset="0"/>
                <a:ea typeface="宋体" charset="0"/>
                <a:cs typeface="Courier New" panose="02070309020205020404" pitchFamily="49" charset="0"/>
              </a:rPr>
              <a:t>lock</a:t>
            </a:r>
            <a:r>
              <a:rPr lang="en-US" altLang="zh-CN" sz="1600" b="1" dirty="0">
                <a:solidFill>
                  <a:srgbClr val="FF00FF"/>
                </a:solidFill>
                <a:latin typeface="Courier New" panose="02070309020205020404" pitchFamily="49" charset="0"/>
                <a:ea typeface="宋体" charset="0"/>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    </a:t>
            </a:r>
            <a:r>
              <a:rPr lang="en-US" altLang="zh-CN" sz="1600" b="1" dirty="0" err="1">
                <a:latin typeface="Courier New" panose="02070309020205020404" pitchFamily="49" charset="0"/>
                <a:ea typeface="宋体" charset="0"/>
                <a:cs typeface="Courier New" panose="02070309020205020404" pitchFamily="49" charset="0"/>
              </a:rPr>
              <a:t>int</a:t>
            </a:r>
            <a:r>
              <a:rPr lang="en-US" altLang="zh-CN" sz="1600" b="1" dirty="0">
                <a:latin typeface="Courier New" panose="02070309020205020404" pitchFamily="49" charset="0"/>
                <a:ea typeface="宋体" charset="0"/>
                <a:cs typeface="Courier New" panose="02070309020205020404" pitchFamily="49" charset="0"/>
              </a:rPr>
              <a:t> count = 0;</a:t>
            </a:r>
          </a:p>
          <a:p>
            <a:pPr eaLnBrk="1" hangingPunct="1">
              <a:buFont typeface="Monotype Sorts" charset="0"/>
              <a:buNone/>
            </a:pPr>
            <a:r>
              <a:rPr lang="en-US" altLang="zh-CN" sz="1600" b="1" dirty="0">
                <a:solidFill>
                  <a:srgbClr val="FF0000"/>
                </a:solidFill>
                <a:latin typeface="Courier New" panose="02070309020205020404" pitchFamily="49" charset="0"/>
                <a:ea typeface="宋体" charset="0"/>
                <a:cs typeface="Courier New" panose="02070309020205020404" pitchFamily="49" charset="0"/>
              </a:rPr>
              <a:t>    Condition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notFull</a:t>
            </a:r>
            <a:r>
              <a:rPr lang="en-US" altLang="zh-CN" sz="1600" b="1" dirty="0">
                <a:solidFill>
                  <a:srgbClr val="FF0000"/>
                </a:solidFill>
                <a:latin typeface="Courier New" panose="02070309020205020404" pitchFamily="49" charset="0"/>
                <a:ea typeface="宋体" charset="0"/>
                <a:cs typeface="Courier New" panose="02070309020205020404" pitchFamily="49" charset="0"/>
              </a:rPr>
              <a:t>, </a:t>
            </a:r>
            <a:r>
              <a:rPr lang="en-US" altLang="zh-CN" sz="1600" b="1" dirty="0" err="1">
                <a:solidFill>
                  <a:srgbClr val="FF0000"/>
                </a:solidFill>
                <a:latin typeface="Courier New" panose="02070309020205020404" pitchFamily="49" charset="0"/>
                <a:ea typeface="宋体" charset="0"/>
                <a:cs typeface="Courier New" panose="02070309020205020404" pitchFamily="49" charset="0"/>
              </a:rPr>
              <a:t>notEmpty</a:t>
            </a:r>
            <a:r>
              <a:rPr lang="en-US" altLang="zh-CN" sz="1600" b="1" dirty="0">
                <a:solidFill>
                  <a:srgbClr val="FF0000"/>
                </a:solidFill>
                <a:latin typeface="Courier New" panose="02070309020205020404" pitchFamily="49" charset="0"/>
                <a:ea typeface="宋体" charset="0"/>
                <a:cs typeface="Courier New" panose="02070309020205020404" pitchFamily="49" charset="0"/>
              </a:rPr>
              <a:t>;</a:t>
            </a:r>
            <a:endParaRPr lang="en-US" altLang="zh-CN" sz="1600" b="1" dirty="0">
              <a:latin typeface="Courier New" panose="02070309020205020404" pitchFamily="49" charset="0"/>
              <a:ea typeface="宋体" charset="0"/>
              <a:cs typeface="Courier New" panose="02070309020205020404" pitchFamily="49" charset="0"/>
            </a:endParaRPr>
          </a:p>
          <a:p>
            <a:pPr eaLnBrk="1" hangingPunct="1">
              <a:buFont typeface="Monotype Sorts" charset="0"/>
              <a:buNone/>
            </a:pPr>
            <a:r>
              <a:rPr lang="en-US" altLang="zh-CN" sz="1600" b="1" dirty="0">
                <a:latin typeface="Courier New" panose="02070309020205020404" pitchFamily="49" charset="0"/>
                <a:ea typeface="宋体" charset="0"/>
                <a:cs typeface="Courier New" panose="02070309020205020404" pitchFamily="49" charset="0"/>
              </a:rPr>
              <a:t>}</a:t>
            </a:r>
          </a:p>
        </p:txBody>
      </p:sp>
      <p:cxnSp>
        <p:nvCxnSpPr>
          <p:cNvPr id="6" name="直接箭头连接符 5"/>
          <p:cNvCxnSpPr/>
          <p:nvPr/>
        </p:nvCxnSpPr>
        <p:spPr>
          <a:xfrm flipH="1">
            <a:off x="3275856" y="4221088"/>
            <a:ext cx="1728192" cy="9361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61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zh-CN" altLang="en-US" dirty="0"/>
              <a:t>管程条件变量的释放处理方式</a:t>
            </a:r>
            <a:endParaRPr lang="zh-CN" altLang="en-US" dirty="0">
              <a:cs typeface="+mj-cs"/>
            </a:endParaRPr>
          </a:p>
        </p:txBody>
      </p:sp>
      <p:grpSp>
        <p:nvGrpSpPr>
          <p:cNvPr id="3" name="组合 2"/>
          <p:cNvGrpSpPr/>
          <p:nvPr/>
        </p:nvGrpSpPr>
        <p:grpSpPr>
          <a:xfrm>
            <a:off x="1003718" y="1857364"/>
            <a:ext cx="2084033" cy="428628"/>
            <a:chOff x="597243" y="1000114"/>
            <a:chExt cx="2084033" cy="428628"/>
          </a:xfrm>
        </p:grpSpPr>
        <p:sp>
          <p:nvSpPr>
            <p:cNvPr id="9" name="内容占位符 2"/>
            <p:cNvSpPr txBox="1">
              <a:spLocks/>
            </p:cNvSpPr>
            <p:nvPr/>
          </p:nvSpPr>
          <p:spPr>
            <a:xfrm>
              <a:off x="895326" y="1000114"/>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a:t>Hansen</a:t>
              </a:r>
              <a:r>
                <a:rPr lang="zh-CN" altLang="en-US" dirty="0"/>
                <a:t>管程</a:t>
              </a:r>
            </a:p>
          </p:txBody>
        </p:sp>
        <p:sp>
          <p:nvSpPr>
            <p:cNvPr id="12" name="TextBox 11"/>
            <p:cNvSpPr txBox="1"/>
            <p:nvPr/>
          </p:nvSpPr>
          <p:spPr>
            <a:xfrm>
              <a:off x="59724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426478" y="2200040"/>
            <a:ext cx="3426584" cy="428628"/>
            <a:chOff x="1020004" y="1342790"/>
            <a:chExt cx="3426584" cy="428628"/>
          </a:xfrm>
        </p:grpSpPr>
        <p:sp>
          <p:nvSpPr>
            <p:cNvPr id="15" name="内容占位符 2"/>
            <p:cNvSpPr txBox="1">
              <a:spLocks/>
            </p:cNvSpPr>
            <p:nvPr/>
          </p:nvSpPr>
          <p:spPr>
            <a:xfrm>
              <a:off x="1160440" y="1342790"/>
              <a:ext cx="328614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主要用于真实</a:t>
              </a:r>
              <a:r>
                <a:rPr lang="en-US" altLang="zh-CN" dirty="0"/>
                <a:t>OS</a:t>
              </a:r>
              <a:r>
                <a:rPr lang="zh-CN" altLang="en-US" dirty="0"/>
                <a:t>和</a:t>
              </a:r>
              <a:r>
                <a:rPr lang="en-US" altLang="zh-CN" dirty="0"/>
                <a:t>Java</a:t>
              </a:r>
              <a:r>
                <a:rPr lang="zh-CN" altLang="en-US" dirty="0"/>
                <a:t>中</a:t>
              </a:r>
            </a:p>
          </p:txBody>
        </p:sp>
        <p:pic>
          <p:nvPicPr>
            <p:cNvPr id="11" name="图片 10" descr="小点1.png"/>
            <p:cNvPicPr>
              <a:picLocks noChangeAspect="1"/>
            </p:cNvPicPr>
            <p:nvPr/>
          </p:nvPicPr>
          <p:blipFill>
            <a:blip r:embed="rId2" cstate="print"/>
            <a:stretch>
              <a:fillRect/>
            </a:stretch>
          </p:blipFill>
          <p:spPr>
            <a:xfrm>
              <a:off x="1020004" y="1449380"/>
              <a:ext cx="151066" cy="148997"/>
            </a:xfrm>
            <a:prstGeom prst="rect">
              <a:avLst/>
            </a:prstGeom>
            <a:effectLst/>
          </p:spPr>
        </p:pic>
      </p:grpSp>
      <p:grpSp>
        <p:nvGrpSpPr>
          <p:cNvPr id="2" name="组合 1"/>
          <p:cNvGrpSpPr/>
          <p:nvPr/>
        </p:nvGrpSpPr>
        <p:grpSpPr>
          <a:xfrm>
            <a:off x="4805808" y="1857364"/>
            <a:ext cx="2084033" cy="428628"/>
            <a:chOff x="4399333" y="1000114"/>
            <a:chExt cx="2084033" cy="428628"/>
          </a:xfrm>
        </p:grpSpPr>
        <p:sp>
          <p:nvSpPr>
            <p:cNvPr id="13" name="内容占位符 2"/>
            <p:cNvSpPr txBox="1">
              <a:spLocks/>
            </p:cNvSpPr>
            <p:nvPr/>
          </p:nvSpPr>
          <p:spPr>
            <a:xfrm>
              <a:off x="4697416" y="1000114"/>
              <a:ext cx="178595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dirty="0"/>
                <a:t>Hoare</a:t>
              </a:r>
              <a:r>
                <a:rPr lang="zh-CN" altLang="en-US" dirty="0"/>
                <a:t>管程</a:t>
              </a:r>
            </a:p>
          </p:txBody>
        </p:sp>
        <p:sp>
          <p:nvSpPr>
            <p:cNvPr id="14" name="TextBox 13"/>
            <p:cNvSpPr txBox="1"/>
            <p:nvPr/>
          </p:nvSpPr>
          <p:spPr>
            <a:xfrm>
              <a:off x="439933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5223336" y="2200040"/>
            <a:ext cx="2360246" cy="428628"/>
            <a:chOff x="4816862" y="1342790"/>
            <a:chExt cx="2360246" cy="428628"/>
          </a:xfrm>
        </p:grpSpPr>
        <p:sp>
          <p:nvSpPr>
            <p:cNvPr id="21" name="内容占位符 2"/>
            <p:cNvSpPr txBox="1">
              <a:spLocks/>
            </p:cNvSpPr>
            <p:nvPr/>
          </p:nvSpPr>
          <p:spPr>
            <a:xfrm>
              <a:off x="4962530" y="1342790"/>
              <a:ext cx="221457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主要见于教材中</a:t>
              </a:r>
            </a:p>
          </p:txBody>
        </p:sp>
        <p:pic>
          <p:nvPicPr>
            <p:cNvPr id="22" name="图片 21" descr="小点1.png"/>
            <p:cNvPicPr>
              <a:picLocks noChangeAspect="1"/>
            </p:cNvPicPr>
            <p:nvPr/>
          </p:nvPicPr>
          <p:blipFill>
            <a:blip r:embed="rId2" cstate="print"/>
            <a:stretch>
              <a:fillRect/>
            </a:stretch>
          </p:blipFill>
          <p:spPr>
            <a:xfrm>
              <a:off x="4816862" y="1449380"/>
              <a:ext cx="151066" cy="148997"/>
            </a:xfrm>
            <a:prstGeom prst="rect">
              <a:avLst/>
            </a:prstGeom>
            <a:effectLst/>
          </p:spPr>
        </p:pic>
      </p:grpSp>
      <p:sp>
        <p:nvSpPr>
          <p:cNvPr id="23" name="Line 4"/>
          <p:cNvSpPr>
            <a:spLocks noChangeShapeType="1"/>
          </p:cNvSpPr>
          <p:nvPr/>
        </p:nvSpPr>
        <p:spPr bwMode="auto">
          <a:xfrm flipV="1">
            <a:off x="4730824" y="1761316"/>
            <a:ext cx="0" cy="4068000"/>
          </a:xfrm>
          <a:prstGeom prst="line">
            <a:avLst/>
          </a:prstGeom>
          <a:noFill/>
          <a:ln w="38100">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sz="1600" b="1">
              <a:solidFill>
                <a:srgbClr val="11576A"/>
              </a:solidFill>
              <a:latin typeface="+mn-ea"/>
            </a:endParaRPr>
          </a:p>
        </p:txBody>
      </p:sp>
      <p:grpSp>
        <p:nvGrpSpPr>
          <p:cNvPr id="4" name="组合 3"/>
          <p:cNvGrpSpPr/>
          <p:nvPr/>
        </p:nvGrpSpPr>
        <p:grpSpPr>
          <a:xfrm>
            <a:off x="1149424" y="2636410"/>
            <a:ext cx="2773060" cy="864028"/>
            <a:chOff x="742950" y="1779160"/>
            <a:chExt cx="2773060" cy="864028"/>
          </a:xfrm>
        </p:grpSpPr>
        <p:sp>
          <p:nvSpPr>
            <p:cNvPr id="24" name="Text Box 5"/>
            <p:cNvSpPr txBox="1">
              <a:spLocks noChangeArrowheads="1"/>
            </p:cNvSpPr>
            <p:nvPr/>
          </p:nvSpPr>
          <p:spPr bwMode="auto">
            <a:xfrm>
              <a:off x="742950" y="1779160"/>
              <a:ext cx="1524000" cy="830997"/>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l.acquire</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x.wait</a:t>
              </a:r>
              <a:r>
                <a:rPr lang="en-US" altLang="zh-CN" sz="1600" b="1" dirty="0">
                  <a:latin typeface="Courier New" panose="02070309020205020404" pitchFamily="49" charset="0"/>
                  <a:ea typeface="+mn-ea"/>
                  <a:cs typeface="Courier New" panose="02070309020205020404" pitchFamily="49" charset="0"/>
                </a:rPr>
                <a:t>()</a:t>
              </a:r>
            </a:p>
          </p:txBody>
        </p:sp>
        <p:sp>
          <p:nvSpPr>
            <p:cNvPr id="27" name="Text Box 11"/>
            <p:cNvSpPr txBox="1">
              <a:spLocks noChangeArrowheads="1"/>
            </p:cNvSpPr>
            <p:nvPr/>
          </p:nvSpPr>
          <p:spPr bwMode="auto">
            <a:xfrm>
              <a:off x="2266950" y="2304634"/>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进入等待</a:t>
              </a:r>
              <a:endParaRPr lang="en-US" altLang="zh-CN" sz="1600" b="1" dirty="0">
                <a:solidFill>
                  <a:srgbClr val="11576A"/>
                </a:solidFill>
                <a:latin typeface="+mn-ea"/>
                <a:ea typeface="+mn-ea"/>
                <a:cs typeface="宋体" charset="0"/>
              </a:endParaRPr>
            </a:p>
          </p:txBody>
        </p:sp>
      </p:grpSp>
      <p:grpSp>
        <p:nvGrpSpPr>
          <p:cNvPr id="6" name="组合 5"/>
          <p:cNvGrpSpPr/>
          <p:nvPr/>
        </p:nvGrpSpPr>
        <p:grpSpPr>
          <a:xfrm>
            <a:off x="1149425" y="4929199"/>
            <a:ext cx="3196253" cy="584775"/>
            <a:chOff x="742950" y="4071948"/>
            <a:chExt cx="3196253" cy="584775"/>
          </a:xfrm>
        </p:grpSpPr>
        <p:sp>
          <p:nvSpPr>
            <p:cNvPr id="26" name="Text Box 8"/>
            <p:cNvSpPr txBox="1">
              <a:spLocks noChangeArrowheads="1"/>
            </p:cNvSpPr>
            <p:nvPr/>
          </p:nvSpPr>
          <p:spPr bwMode="auto">
            <a:xfrm>
              <a:off x="742950" y="4071948"/>
              <a:ext cx="1524000" cy="584775"/>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l.release()</a:t>
              </a:r>
            </a:p>
          </p:txBody>
        </p:sp>
        <p:sp>
          <p:nvSpPr>
            <p:cNvPr id="29" name="Text Box 14"/>
            <p:cNvSpPr txBox="1">
              <a:spLocks noChangeArrowheads="1"/>
            </p:cNvSpPr>
            <p:nvPr/>
          </p:nvSpPr>
          <p:spPr bwMode="auto">
            <a:xfrm>
              <a:off x="2266950" y="4087823"/>
              <a:ext cx="167225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恢复管程执行</a:t>
              </a:r>
              <a:endParaRPr lang="en-US" altLang="zh-CN" sz="1600" b="1" dirty="0">
                <a:solidFill>
                  <a:srgbClr val="11576A"/>
                </a:solidFill>
                <a:latin typeface="+mn-ea"/>
                <a:ea typeface="+mn-ea"/>
                <a:cs typeface="宋体" charset="0"/>
              </a:endParaRPr>
            </a:p>
          </p:txBody>
        </p:sp>
      </p:grpSp>
      <p:grpSp>
        <p:nvGrpSpPr>
          <p:cNvPr id="5" name="组合 4"/>
          <p:cNvGrpSpPr/>
          <p:nvPr/>
        </p:nvGrpSpPr>
        <p:grpSpPr>
          <a:xfrm>
            <a:off x="1738114" y="3527012"/>
            <a:ext cx="2764110" cy="1352412"/>
            <a:chOff x="1331640" y="2669762"/>
            <a:chExt cx="2764110" cy="1352412"/>
          </a:xfrm>
        </p:grpSpPr>
        <p:sp>
          <p:nvSpPr>
            <p:cNvPr id="25" name="Text Box 7"/>
            <p:cNvSpPr txBox="1">
              <a:spLocks noChangeArrowheads="1"/>
            </p:cNvSpPr>
            <p:nvPr/>
          </p:nvSpPr>
          <p:spPr bwMode="auto">
            <a:xfrm>
              <a:off x="2571750" y="2698735"/>
              <a:ext cx="1524000" cy="1323439"/>
            </a:xfrm>
            <a:prstGeom prst="rect">
              <a:avLst/>
            </a:prstGeom>
            <a:gradFill>
              <a:gsLst>
                <a:gs pos="100000">
                  <a:srgbClr val="33FFFF"/>
                </a:gs>
                <a:gs pos="0">
                  <a:srgbClr val="CCFFFF"/>
                </a:gs>
                <a:gs pos="100000">
                  <a:schemeClr val="accent1">
                    <a:tint val="23500"/>
                    <a:satMod val="160000"/>
                  </a:schemeClr>
                </a:gs>
              </a:gsLst>
              <a:lin ang="5400000" scaled="0"/>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l.acquire</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x.signal</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l.release</a:t>
              </a:r>
              <a:r>
                <a:rPr lang="en-US" altLang="zh-CN" sz="1600" b="1" dirty="0">
                  <a:latin typeface="Courier New" panose="02070309020205020404" pitchFamily="49" charset="0"/>
                  <a:ea typeface="+mn-ea"/>
                  <a:cs typeface="Courier New" panose="02070309020205020404" pitchFamily="49" charset="0"/>
                </a:rPr>
                <a:t>()</a:t>
              </a:r>
            </a:p>
          </p:txBody>
        </p:sp>
        <p:sp>
          <p:nvSpPr>
            <p:cNvPr id="28" name="Text Box 12"/>
            <p:cNvSpPr txBox="1">
              <a:spLocks noChangeArrowheads="1"/>
            </p:cNvSpPr>
            <p:nvPr/>
          </p:nvSpPr>
          <p:spPr bwMode="auto">
            <a:xfrm>
              <a:off x="1331640" y="2669762"/>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进入管程</a:t>
              </a:r>
              <a:endParaRPr lang="en-US" altLang="zh-CN" sz="1600" b="1" dirty="0">
                <a:solidFill>
                  <a:srgbClr val="11576A"/>
                </a:solidFill>
                <a:latin typeface="+mn-ea"/>
                <a:ea typeface="+mn-ea"/>
                <a:cs typeface="宋体" charset="0"/>
              </a:endParaRPr>
            </a:p>
          </p:txBody>
        </p:sp>
        <p:sp>
          <p:nvSpPr>
            <p:cNvPr id="30" name="Text Box 15"/>
            <p:cNvSpPr txBox="1">
              <a:spLocks noChangeArrowheads="1"/>
            </p:cNvSpPr>
            <p:nvPr/>
          </p:nvSpPr>
          <p:spPr bwMode="auto">
            <a:xfrm>
              <a:off x="1378724" y="3673356"/>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退出管程</a:t>
              </a:r>
              <a:endParaRPr lang="en-US" altLang="zh-CN" sz="1600" b="1" dirty="0">
                <a:solidFill>
                  <a:srgbClr val="11576A"/>
                </a:solidFill>
                <a:latin typeface="+mn-ea"/>
                <a:ea typeface="+mn-ea"/>
                <a:cs typeface="宋体" charset="0"/>
              </a:endParaRPr>
            </a:p>
          </p:txBody>
        </p:sp>
      </p:grpSp>
      <p:grpSp>
        <p:nvGrpSpPr>
          <p:cNvPr id="16" name="组合 15"/>
          <p:cNvGrpSpPr/>
          <p:nvPr/>
        </p:nvGrpSpPr>
        <p:grpSpPr>
          <a:xfrm>
            <a:off x="5035625" y="2636410"/>
            <a:ext cx="2784281" cy="838628"/>
            <a:chOff x="4629150" y="1779160"/>
            <a:chExt cx="2784281" cy="838628"/>
          </a:xfrm>
        </p:grpSpPr>
        <p:sp>
          <p:nvSpPr>
            <p:cNvPr id="31" name="Text Box 20"/>
            <p:cNvSpPr txBox="1">
              <a:spLocks noChangeArrowheads="1"/>
            </p:cNvSpPr>
            <p:nvPr/>
          </p:nvSpPr>
          <p:spPr bwMode="auto">
            <a:xfrm>
              <a:off x="4629150" y="1779160"/>
              <a:ext cx="1524000" cy="830997"/>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l.acquire</a:t>
              </a: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x.wait</a:t>
              </a:r>
              <a:r>
                <a:rPr lang="en-US" altLang="zh-CN" sz="1600" b="1" dirty="0">
                  <a:latin typeface="Courier New" panose="02070309020205020404" pitchFamily="49" charset="0"/>
                  <a:ea typeface="+mn-ea"/>
                  <a:cs typeface="Courier New" panose="02070309020205020404" pitchFamily="49" charset="0"/>
                </a:rPr>
                <a:t>()</a:t>
              </a:r>
            </a:p>
          </p:txBody>
        </p:sp>
        <p:sp>
          <p:nvSpPr>
            <p:cNvPr id="35" name="Text Box 24"/>
            <p:cNvSpPr txBox="1">
              <a:spLocks noChangeArrowheads="1"/>
            </p:cNvSpPr>
            <p:nvPr/>
          </p:nvSpPr>
          <p:spPr bwMode="auto">
            <a:xfrm>
              <a:off x="6153150" y="2279234"/>
              <a:ext cx="126028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进入等待</a:t>
              </a:r>
            </a:p>
          </p:txBody>
        </p:sp>
      </p:grpSp>
      <p:grpSp>
        <p:nvGrpSpPr>
          <p:cNvPr id="18" name="组合 17"/>
          <p:cNvGrpSpPr/>
          <p:nvPr/>
        </p:nvGrpSpPr>
        <p:grpSpPr>
          <a:xfrm>
            <a:off x="5035624" y="4500570"/>
            <a:ext cx="3194650" cy="694154"/>
            <a:chOff x="4629150" y="3643320"/>
            <a:chExt cx="3194650" cy="694154"/>
          </a:xfrm>
        </p:grpSpPr>
        <p:sp>
          <p:nvSpPr>
            <p:cNvPr id="33" name="Text Box 22"/>
            <p:cNvSpPr txBox="1">
              <a:spLocks noChangeArrowheads="1"/>
            </p:cNvSpPr>
            <p:nvPr/>
          </p:nvSpPr>
          <p:spPr bwMode="auto">
            <a:xfrm>
              <a:off x="4629150" y="3690945"/>
              <a:ext cx="1524000" cy="584775"/>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dirty="0" err="1">
                  <a:latin typeface="Courier New" panose="02070309020205020404" pitchFamily="49" charset="0"/>
                  <a:ea typeface="+mn-ea"/>
                  <a:cs typeface="Courier New" panose="02070309020205020404" pitchFamily="49" charset="0"/>
                </a:rPr>
                <a:t>l.release</a:t>
              </a:r>
              <a:r>
                <a:rPr lang="en-US" altLang="zh-CN" sz="1600" b="1" dirty="0">
                  <a:latin typeface="Courier New" panose="02070309020205020404" pitchFamily="49" charset="0"/>
                  <a:ea typeface="+mn-ea"/>
                  <a:cs typeface="Courier New" panose="02070309020205020404" pitchFamily="49" charset="0"/>
                </a:rPr>
                <a:t>()</a:t>
              </a:r>
            </a:p>
          </p:txBody>
        </p:sp>
        <p:sp>
          <p:nvSpPr>
            <p:cNvPr id="37" name="Text Box 27"/>
            <p:cNvSpPr txBox="1">
              <a:spLocks noChangeArrowheads="1"/>
            </p:cNvSpPr>
            <p:nvPr/>
          </p:nvSpPr>
          <p:spPr bwMode="auto">
            <a:xfrm>
              <a:off x="6153150" y="3643320"/>
              <a:ext cx="16706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T1</a:t>
              </a:r>
              <a:r>
                <a:rPr lang="zh-CN" altLang="en-US" sz="1600" b="1" dirty="0">
                  <a:solidFill>
                    <a:srgbClr val="11576A"/>
                  </a:solidFill>
                  <a:latin typeface="+mn-ea"/>
                  <a:ea typeface="+mn-ea"/>
                  <a:cs typeface="宋体" charset="0"/>
                </a:rPr>
                <a:t>恢复管程执行</a:t>
              </a:r>
            </a:p>
          </p:txBody>
        </p:sp>
        <p:sp>
          <p:nvSpPr>
            <p:cNvPr id="39" name="Text Box 30"/>
            <p:cNvSpPr txBox="1">
              <a:spLocks noChangeArrowheads="1"/>
            </p:cNvSpPr>
            <p:nvPr/>
          </p:nvSpPr>
          <p:spPr bwMode="auto">
            <a:xfrm>
              <a:off x="6153150" y="3998920"/>
              <a:ext cx="91082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T1 </a:t>
              </a:r>
              <a:r>
                <a:rPr lang="zh-CN" altLang="en-US" sz="1600" b="1" dirty="0">
                  <a:solidFill>
                    <a:srgbClr val="11576A"/>
                  </a:solidFill>
                  <a:latin typeface="+mn-ea"/>
                  <a:ea typeface="+mn-ea"/>
                  <a:cs typeface="宋体" charset="0"/>
                </a:rPr>
                <a:t>结束</a:t>
              </a:r>
              <a:endParaRPr lang="en-US" altLang="zh-CN" sz="1600" b="1" dirty="0">
                <a:solidFill>
                  <a:srgbClr val="11576A"/>
                </a:solidFill>
                <a:latin typeface="+mn-ea"/>
                <a:ea typeface="+mn-ea"/>
                <a:cs typeface="宋体" charset="0"/>
              </a:endParaRPr>
            </a:p>
          </p:txBody>
        </p:sp>
      </p:grpSp>
      <p:grpSp>
        <p:nvGrpSpPr>
          <p:cNvPr id="19" name="组合 18"/>
          <p:cNvGrpSpPr/>
          <p:nvPr/>
        </p:nvGrpSpPr>
        <p:grpSpPr>
          <a:xfrm>
            <a:off x="5219190" y="5194724"/>
            <a:ext cx="3169234" cy="608174"/>
            <a:chOff x="4812716" y="4337474"/>
            <a:chExt cx="3169234" cy="608174"/>
          </a:xfrm>
        </p:grpSpPr>
        <p:sp>
          <p:nvSpPr>
            <p:cNvPr id="34" name="Text Box 23"/>
            <p:cNvSpPr txBox="1">
              <a:spLocks noChangeArrowheads="1"/>
            </p:cNvSpPr>
            <p:nvPr/>
          </p:nvSpPr>
          <p:spPr bwMode="auto">
            <a:xfrm>
              <a:off x="6457950" y="4360873"/>
              <a:ext cx="1524000" cy="584775"/>
            </a:xfrm>
            <a:prstGeom prst="rect">
              <a:avLst/>
            </a:prstGeom>
            <a:gradFill>
              <a:gsLst>
                <a:gs pos="100000">
                  <a:srgbClr val="33FFFF"/>
                </a:gs>
                <a:gs pos="0">
                  <a:srgbClr val="CCFFFF"/>
                </a:gs>
                <a:gs pos="100000">
                  <a:schemeClr val="accent1">
                    <a:tint val="23500"/>
                    <a:satMod val="160000"/>
                  </a:schemeClr>
                </a:gs>
              </a:gsLst>
              <a:lin ang="5400000" scaled="0"/>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l.release()</a:t>
              </a:r>
            </a:p>
          </p:txBody>
        </p:sp>
        <p:sp>
          <p:nvSpPr>
            <p:cNvPr id="40" name="Text Box 31"/>
            <p:cNvSpPr txBox="1">
              <a:spLocks noChangeArrowheads="1"/>
            </p:cNvSpPr>
            <p:nvPr/>
          </p:nvSpPr>
          <p:spPr bwMode="auto">
            <a:xfrm>
              <a:off x="4812716" y="4337474"/>
              <a:ext cx="16706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恢复管程执行</a:t>
              </a:r>
            </a:p>
          </p:txBody>
        </p:sp>
      </p:grpSp>
      <p:grpSp>
        <p:nvGrpSpPr>
          <p:cNvPr id="17" name="组合 16"/>
          <p:cNvGrpSpPr/>
          <p:nvPr/>
        </p:nvGrpSpPr>
        <p:grpSpPr>
          <a:xfrm>
            <a:off x="5601776" y="3541033"/>
            <a:ext cx="2786648" cy="885296"/>
            <a:chOff x="5195302" y="2683783"/>
            <a:chExt cx="2786648" cy="885296"/>
          </a:xfrm>
        </p:grpSpPr>
        <p:sp>
          <p:nvSpPr>
            <p:cNvPr id="32" name="Text Box 21"/>
            <p:cNvSpPr txBox="1">
              <a:spLocks noChangeArrowheads="1"/>
            </p:cNvSpPr>
            <p:nvPr/>
          </p:nvSpPr>
          <p:spPr bwMode="auto">
            <a:xfrm>
              <a:off x="6457950" y="2713023"/>
              <a:ext cx="1524000" cy="830997"/>
            </a:xfrm>
            <a:prstGeom prst="rect">
              <a:avLst/>
            </a:prstGeom>
            <a:gradFill>
              <a:gsLst>
                <a:gs pos="100000">
                  <a:srgbClr val="33FFFF"/>
                </a:gs>
                <a:gs pos="0">
                  <a:srgbClr val="CCFFFF"/>
                </a:gs>
                <a:gs pos="100000">
                  <a:schemeClr val="accent1">
                    <a:tint val="23500"/>
                    <a:satMod val="160000"/>
                  </a:schemeClr>
                </a:gs>
              </a:gsLst>
              <a:lin ang="5400000" scaled="0"/>
            </a:gradFill>
            <a:ln w="19050">
              <a:solidFill>
                <a:schemeClr val="tx1"/>
              </a:solidFill>
            </a:ln>
            <a:effectLst/>
          </p:spPr>
          <p:txBody>
            <a:bodyPr>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l.acquire()</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a:t>
              </a:r>
            </a:p>
            <a:p>
              <a:pPr eaLnBrk="1" hangingPunct="1">
                <a:buFont typeface="Monotype Sorts" charset="0"/>
                <a:buNone/>
              </a:pPr>
              <a:r>
                <a:rPr lang="en-US" altLang="zh-CN" sz="1600" b="1">
                  <a:latin typeface="Courier New" panose="02070309020205020404" pitchFamily="49" charset="0"/>
                  <a:ea typeface="+mn-ea"/>
                  <a:cs typeface="Courier New" panose="02070309020205020404" pitchFamily="49" charset="0"/>
                </a:rPr>
                <a:t>x.signal()</a:t>
              </a:r>
            </a:p>
          </p:txBody>
        </p:sp>
        <p:sp>
          <p:nvSpPr>
            <p:cNvPr id="38" name="Text Box 28"/>
            <p:cNvSpPr txBox="1">
              <a:spLocks noChangeArrowheads="1"/>
            </p:cNvSpPr>
            <p:nvPr/>
          </p:nvSpPr>
          <p:spPr bwMode="auto">
            <a:xfrm>
              <a:off x="5220856" y="3230525"/>
              <a:ext cx="126028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进入等待</a:t>
              </a:r>
            </a:p>
          </p:txBody>
        </p:sp>
        <p:sp>
          <p:nvSpPr>
            <p:cNvPr id="41" name="Text Box 12"/>
            <p:cNvSpPr txBox="1">
              <a:spLocks noChangeArrowheads="1"/>
            </p:cNvSpPr>
            <p:nvPr/>
          </p:nvSpPr>
          <p:spPr bwMode="auto">
            <a:xfrm>
              <a:off x="5195302" y="2683783"/>
              <a:ext cx="124906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buFont typeface="Monotype Sorts" charset="0"/>
                <a:buNone/>
              </a:pPr>
              <a:r>
                <a:rPr lang="en-US" altLang="zh-CN" sz="1600" b="1" dirty="0">
                  <a:solidFill>
                    <a:srgbClr val="11576A"/>
                  </a:solidFill>
                  <a:latin typeface="+mn-ea"/>
                  <a:ea typeface="+mn-ea"/>
                  <a:cs typeface="宋体" charset="0"/>
                </a:rPr>
                <a:t>T2</a:t>
              </a:r>
              <a:r>
                <a:rPr lang="zh-CN" altLang="en-US" sz="1600" b="1" dirty="0">
                  <a:solidFill>
                    <a:srgbClr val="11576A"/>
                  </a:solidFill>
                  <a:latin typeface="+mn-ea"/>
                  <a:ea typeface="+mn-ea"/>
                  <a:cs typeface="宋体" charset="0"/>
                </a:rPr>
                <a:t>进入管程</a:t>
              </a:r>
              <a:endParaRPr lang="en-US" altLang="zh-CN" sz="1600" b="1" dirty="0">
                <a:solidFill>
                  <a:srgbClr val="11576A"/>
                </a:solidFill>
                <a:latin typeface="+mn-ea"/>
                <a:ea typeface="+mn-ea"/>
                <a:cs typeface="宋体" charset="0"/>
              </a:endParaRPr>
            </a:p>
          </p:txBody>
        </p:sp>
      </p:grpSp>
      <p:sp>
        <p:nvSpPr>
          <p:cNvPr id="20" name="文本框 19">
            <a:extLst>
              <a:ext uri="{FF2B5EF4-FFF2-40B4-BE49-F238E27FC236}">
                <a16:creationId xmlns:a16="http://schemas.microsoft.com/office/drawing/2014/main" id="{5373139A-34AA-9408-7B7D-6CA77F4ABF0A}"/>
              </a:ext>
            </a:extLst>
          </p:cNvPr>
          <p:cNvSpPr txBox="1"/>
          <p:nvPr/>
        </p:nvSpPr>
        <p:spPr>
          <a:xfrm>
            <a:off x="5099057" y="5949280"/>
            <a:ext cx="3505391" cy="369332"/>
          </a:xfrm>
          <a:prstGeom prst="rect">
            <a:avLst/>
          </a:prstGeom>
          <a:noFill/>
        </p:spPr>
        <p:txBody>
          <a:bodyPr wrap="square" rtlCol="0">
            <a:spAutoFit/>
          </a:bodyPr>
          <a:lstStyle/>
          <a:p>
            <a:r>
              <a:rPr lang="zh-CN" altLang="en-US" dirty="0"/>
              <a:t>这里锁的细节需要思考如何实现</a:t>
            </a:r>
          </a:p>
        </p:txBody>
      </p:sp>
      <p:cxnSp>
        <p:nvCxnSpPr>
          <p:cNvPr id="42" name="直接箭头连接符 41">
            <a:extLst>
              <a:ext uri="{FF2B5EF4-FFF2-40B4-BE49-F238E27FC236}">
                <a16:creationId xmlns:a16="http://schemas.microsoft.com/office/drawing/2014/main" id="{AB2B40A6-75A4-8408-C753-F28F99847637}"/>
              </a:ext>
            </a:extLst>
          </p:cNvPr>
          <p:cNvCxnSpPr/>
          <p:nvPr/>
        </p:nvCxnSpPr>
        <p:spPr bwMode="auto">
          <a:xfrm flipV="1">
            <a:off x="6300192" y="4463024"/>
            <a:ext cx="432048" cy="1456888"/>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35914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left)">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anim calcmode="lin" valueType="num">
                                      <p:cBhvr>
                                        <p:cTn id="64" dur="500" fill="hold"/>
                                        <p:tgtEl>
                                          <p:spTgt spid="20"/>
                                        </p:tgtEl>
                                        <p:attrNameLst>
                                          <p:attrName>ppt_x</p:attrName>
                                        </p:attrNameLst>
                                      </p:cBhvr>
                                      <p:tavLst>
                                        <p:tav tm="0">
                                          <p:val>
                                            <p:strVal val="#ppt_x"/>
                                          </p:val>
                                        </p:tav>
                                        <p:tav tm="100000">
                                          <p:val>
                                            <p:strVal val="#ppt_x"/>
                                          </p:val>
                                        </p:tav>
                                      </p:tavLst>
                                    </p:anim>
                                    <p:anim calcmode="lin" valueType="num">
                                      <p:cBhvr>
                                        <p:cTn id="65" dur="500" fill="hold"/>
                                        <p:tgtEl>
                                          <p:spTgt spid="20"/>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2"/>
                                        </p:tgtEl>
                                        <p:attrNameLst>
                                          <p:attrName>style.visibility</p:attrName>
                                        </p:attrNameLst>
                                      </p:cBhvr>
                                      <p:to>
                                        <p:strVal val="visible"/>
                                      </p:to>
                                    </p:set>
                                    <p:animEffect transition="in" filter="fade">
                                      <p:cBhvr>
                                        <p:cTn id="68" dur="500"/>
                                        <p:tgtEl>
                                          <p:spTgt spid="42"/>
                                        </p:tgtEl>
                                      </p:cBhvr>
                                    </p:animEffect>
                                    <p:anim calcmode="lin" valueType="num">
                                      <p:cBhvr>
                                        <p:cTn id="69" dur="500" fill="hold"/>
                                        <p:tgtEl>
                                          <p:spTgt spid="42"/>
                                        </p:tgtEl>
                                        <p:attrNameLst>
                                          <p:attrName>ppt_x</p:attrName>
                                        </p:attrNameLst>
                                      </p:cBhvr>
                                      <p:tavLst>
                                        <p:tav tm="0">
                                          <p:val>
                                            <p:strVal val="#ppt_x"/>
                                          </p:val>
                                        </p:tav>
                                        <p:tav tm="100000">
                                          <p:val>
                                            <p:strVal val="#ppt_x"/>
                                          </p:val>
                                        </p:tav>
                                      </p:tavLst>
                                    </p:anim>
                                    <p:anim calcmode="lin" valueType="num">
                                      <p:cBhvr>
                                        <p:cTn id="70"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defRPr/>
            </a:pPr>
            <a:r>
              <a:rPr lang="en-US" altLang="zh-CN" dirty="0"/>
              <a:t>Hansen </a:t>
            </a:r>
            <a:r>
              <a:rPr lang="zh-CN" altLang="en-US" dirty="0"/>
              <a:t>管程与</a:t>
            </a:r>
            <a:r>
              <a:rPr lang="en-US" altLang="zh-CN" dirty="0"/>
              <a:t> Hoare </a:t>
            </a:r>
            <a:r>
              <a:rPr lang="zh-CN" altLang="en-US" dirty="0"/>
              <a:t>管程</a:t>
            </a:r>
            <a:endParaRPr lang="zh-CN" altLang="en-US" dirty="0">
              <a:cs typeface="+mj-cs"/>
            </a:endParaRPr>
          </a:p>
        </p:txBody>
      </p:sp>
      <p:grpSp>
        <p:nvGrpSpPr>
          <p:cNvPr id="2" name="组合 1"/>
          <p:cNvGrpSpPr/>
          <p:nvPr/>
        </p:nvGrpSpPr>
        <p:grpSpPr>
          <a:xfrm>
            <a:off x="1255733" y="3861048"/>
            <a:ext cx="1831617" cy="428628"/>
            <a:chOff x="597243" y="3003798"/>
            <a:chExt cx="1831617" cy="428628"/>
          </a:xfrm>
        </p:grpSpPr>
        <p:sp>
          <p:nvSpPr>
            <p:cNvPr id="9" name="内容占位符 2"/>
            <p:cNvSpPr txBox="1">
              <a:spLocks/>
            </p:cNvSpPr>
            <p:nvPr/>
          </p:nvSpPr>
          <p:spPr>
            <a:xfrm>
              <a:off x="895326" y="3003798"/>
              <a:ext cx="15335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sz="1800" dirty="0"/>
                <a:t>Hansen</a:t>
              </a:r>
              <a:r>
                <a:rPr lang="zh-CN" altLang="en-US" sz="1800" dirty="0"/>
                <a:t>管程</a:t>
              </a:r>
            </a:p>
          </p:txBody>
        </p:sp>
        <p:sp>
          <p:nvSpPr>
            <p:cNvPr id="12" name="TextBox 11"/>
            <p:cNvSpPr txBox="1"/>
            <p:nvPr/>
          </p:nvSpPr>
          <p:spPr>
            <a:xfrm>
              <a:off x="597243" y="300379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673261" y="4160182"/>
            <a:ext cx="2271344" cy="1003528"/>
            <a:chOff x="1014772" y="3302932"/>
            <a:chExt cx="2271344" cy="1003528"/>
          </a:xfrm>
        </p:grpSpPr>
        <p:sp>
          <p:nvSpPr>
            <p:cNvPr id="15" name="内容占位符 2"/>
            <p:cNvSpPr txBox="1">
              <a:spLocks/>
            </p:cNvSpPr>
            <p:nvPr/>
          </p:nvSpPr>
          <p:spPr>
            <a:xfrm>
              <a:off x="1160440" y="3302932"/>
              <a:ext cx="2125676" cy="64633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条件变量释放仅是一个提示</a:t>
              </a:r>
            </a:p>
          </p:txBody>
        </p:sp>
        <p:pic>
          <p:nvPicPr>
            <p:cNvPr id="11" name="图片 10" descr="小点1.png"/>
            <p:cNvPicPr>
              <a:picLocks noChangeAspect="1"/>
            </p:cNvPicPr>
            <p:nvPr/>
          </p:nvPicPr>
          <p:blipFill>
            <a:blip r:embed="rId2" cstate="print"/>
            <a:stretch>
              <a:fillRect/>
            </a:stretch>
          </p:blipFill>
          <p:spPr>
            <a:xfrm>
              <a:off x="1014772" y="3409522"/>
              <a:ext cx="151066" cy="148997"/>
            </a:xfrm>
            <a:prstGeom prst="rect">
              <a:avLst/>
            </a:prstGeom>
            <a:effectLst/>
          </p:spPr>
        </p:pic>
        <p:sp>
          <p:nvSpPr>
            <p:cNvPr id="41" name="内容占位符 2"/>
            <p:cNvSpPr txBox="1">
              <a:spLocks/>
            </p:cNvSpPr>
            <p:nvPr/>
          </p:nvSpPr>
          <p:spPr>
            <a:xfrm>
              <a:off x="1160440" y="3877832"/>
              <a:ext cx="205423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需要重新检查条件</a:t>
              </a:r>
            </a:p>
          </p:txBody>
        </p:sp>
        <p:pic>
          <p:nvPicPr>
            <p:cNvPr id="42" name="图片 41" descr="小点1.png"/>
            <p:cNvPicPr>
              <a:picLocks noChangeAspect="1"/>
            </p:cNvPicPr>
            <p:nvPr/>
          </p:nvPicPr>
          <p:blipFill>
            <a:blip r:embed="rId2" cstate="print"/>
            <a:stretch>
              <a:fillRect/>
            </a:stretch>
          </p:blipFill>
          <p:spPr>
            <a:xfrm>
              <a:off x="1014772" y="3984422"/>
              <a:ext cx="151066" cy="148997"/>
            </a:xfrm>
            <a:prstGeom prst="rect">
              <a:avLst/>
            </a:prstGeom>
            <a:effectLst/>
          </p:spPr>
        </p:pic>
      </p:grpSp>
      <p:grpSp>
        <p:nvGrpSpPr>
          <p:cNvPr id="6" name="组合 5"/>
          <p:cNvGrpSpPr/>
          <p:nvPr/>
        </p:nvGrpSpPr>
        <p:grpSpPr>
          <a:xfrm>
            <a:off x="1255733" y="5036935"/>
            <a:ext cx="1402989" cy="771304"/>
            <a:chOff x="597243" y="4179685"/>
            <a:chExt cx="1402989" cy="771304"/>
          </a:xfrm>
        </p:grpSpPr>
        <p:sp>
          <p:nvSpPr>
            <p:cNvPr id="43" name="内容占位符 2"/>
            <p:cNvSpPr txBox="1">
              <a:spLocks/>
            </p:cNvSpPr>
            <p:nvPr/>
          </p:nvSpPr>
          <p:spPr>
            <a:xfrm>
              <a:off x="895326" y="4179685"/>
              <a:ext cx="7477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sz="1800" dirty="0"/>
                <a:t>特点</a:t>
              </a:r>
            </a:p>
          </p:txBody>
        </p:sp>
        <p:sp>
          <p:nvSpPr>
            <p:cNvPr id="44" name="TextBox 43"/>
            <p:cNvSpPr txBox="1"/>
            <p:nvPr/>
          </p:nvSpPr>
          <p:spPr>
            <a:xfrm>
              <a:off x="597243" y="4179685"/>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45" name="内容占位符 2"/>
            <p:cNvSpPr txBox="1">
              <a:spLocks/>
            </p:cNvSpPr>
            <p:nvPr/>
          </p:nvSpPr>
          <p:spPr>
            <a:xfrm>
              <a:off x="1160440" y="4522361"/>
              <a:ext cx="8397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高效</a:t>
              </a:r>
            </a:p>
          </p:txBody>
        </p:sp>
        <p:pic>
          <p:nvPicPr>
            <p:cNvPr id="46" name="图片 45" descr="小点1.png"/>
            <p:cNvPicPr>
              <a:picLocks noChangeAspect="1"/>
            </p:cNvPicPr>
            <p:nvPr/>
          </p:nvPicPr>
          <p:blipFill>
            <a:blip r:embed="rId2" cstate="print"/>
            <a:stretch>
              <a:fillRect/>
            </a:stretch>
          </p:blipFill>
          <p:spPr>
            <a:xfrm>
              <a:off x="1014772" y="4628951"/>
              <a:ext cx="151066" cy="148997"/>
            </a:xfrm>
            <a:prstGeom prst="rect">
              <a:avLst/>
            </a:prstGeom>
            <a:effectLst/>
          </p:spPr>
        </p:pic>
      </p:grpSp>
      <p:grpSp>
        <p:nvGrpSpPr>
          <p:cNvPr id="3" name="组合 2"/>
          <p:cNvGrpSpPr/>
          <p:nvPr/>
        </p:nvGrpSpPr>
        <p:grpSpPr>
          <a:xfrm>
            <a:off x="4849490" y="3861048"/>
            <a:ext cx="1831617" cy="428628"/>
            <a:chOff x="4191000" y="3003798"/>
            <a:chExt cx="1831617" cy="428628"/>
          </a:xfrm>
        </p:grpSpPr>
        <p:sp>
          <p:nvSpPr>
            <p:cNvPr id="47" name="内容占位符 2"/>
            <p:cNvSpPr txBox="1">
              <a:spLocks/>
            </p:cNvSpPr>
            <p:nvPr/>
          </p:nvSpPr>
          <p:spPr>
            <a:xfrm>
              <a:off x="4489083" y="3003798"/>
              <a:ext cx="15335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en-US" altLang="zh-CN" sz="1800" dirty="0"/>
                <a:t>Hoare</a:t>
              </a:r>
              <a:r>
                <a:rPr lang="zh-CN" altLang="en-US" sz="1800" dirty="0"/>
                <a:t>管程</a:t>
              </a:r>
            </a:p>
          </p:txBody>
        </p:sp>
        <p:sp>
          <p:nvSpPr>
            <p:cNvPr id="48" name="TextBox 47"/>
            <p:cNvSpPr txBox="1"/>
            <p:nvPr/>
          </p:nvSpPr>
          <p:spPr>
            <a:xfrm>
              <a:off x="4191000" y="300379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5267018" y="4160183"/>
            <a:ext cx="3154370" cy="1014191"/>
            <a:chOff x="4608529" y="3302932"/>
            <a:chExt cx="3154370" cy="1014191"/>
          </a:xfrm>
        </p:grpSpPr>
        <p:sp>
          <p:nvSpPr>
            <p:cNvPr id="49" name="内容占位符 2"/>
            <p:cNvSpPr txBox="1">
              <a:spLocks/>
            </p:cNvSpPr>
            <p:nvPr/>
          </p:nvSpPr>
          <p:spPr>
            <a:xfrm>
              <a:off x="4754197" y="3302932"/>
              <a:ext cx="2982932" cy="62956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条件变量释放同时表示放弃管程访问</a:t>
              </a:r>
            </a:p>
          </p:txBody>
        </p:sp>
        <p:pic>
          <p:nvPicPr>
            <p:cNvPr id="50" name="图片 49" descr="小点1.png"/>
            <p:cNvPicPr>
              <a:picLocks noChangeAspect="1"/>
            </p:cNvPicPr>
            <p:nvPr/>
          </p:nvPicPr>
          <p:blipFill>
            <a:blip r:embed="rId2" cstate="print"/>
            <a:stretch>
              <a:fillRect/>
            </a:stretch>
          </p:blipFill>
          <p:spPr>
            <a:xfrm>
              <a:off x="4608529" y="3409522"/>
              <a:ext cx="151066" cy="148997"/>
            </a:xfrm>
            <a:prstGeom prst="rect">
              <a:avLst/>
            </a:prstGeom>
            <a:effectLst/>
          </p:spPr>
        </p:pic>
        <p:sp>
          <p:nvSpPr>
            <p:cNvPr id="51" name="内容占位符 2"/>
            <p:cNvSpPr txBox="1">
              <a:spLocks/>
            </p:cNvSpPr>
            <p:nvPr/>
          </p:nvSpPr>
          <p:spPr>
            <a:xfrm>
              <a:off x="4754196" y="3888495"/>
              <a:ext cx="3008703"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释放后条件变量的状态可用</a:t>
              </a:r>
            </a:p>
          </p:txBody>
        </p:sp>
        <p:pic>
          <p:nvPicPr>
            <p:cNvPr id="52" name="图片 51" descr="小点1.png"/>
            <p:cNvPicPr>
              <a:picLocks noChangeAspect="1"/>
            </p:cNvPicPr>
            <p:nvPr/>
          </p:nvPicPr>
          <p:blipFill>
            <a:blip r:embed="rId2" cstate="print"/>
            <a:stretch>
              <a:fillRect/>
            </a:stretch>
          </p:blipFill>
          <p:spPr>
            <a:xfrm>
              <a:off x="4608529" y="3995085"/>
              <a:ext cx="151066" cy="148997"/>
            </a:xfrm>
            <a:prstGeom prst="rect">
              <a:avLst/>
            </a:prstGeom>
            <a:effectLst/>
          </p:spPr>
        </p:pic>
      </p:grpSp>
      <p:grpSp>
        <p:nvGrpSpPr>
          <p:cNvPr id="7" name="组合 6"/>
          <p:cNvGrpSpPr/>
          <p:nvPr/>
        </p:nvGrpSpPr>
        <p:grpSpPr>
          <a:xfrm>
            <a:off x="4849490" y="5047598"/>
            <a:ext cx="1402989" cy="771304"/>
            <a:chOff x="4191000" y="4190348"/>
            <a:chExt cx="1402989" cy="771304"/>
          </a:xfrm>
        </p:grpSpPr>
        <p:sp>
          <p:nvSpPr>
            <p:cNvPr id="53" name="内容占位符 2"/>
            <p:cNvSpPr txBox="1">
              <a:spLocks/>
            </p:cNvSpPr>
            <p:nvPr/>
          </p:nvSpPr>
          <p:spPr>
            <a:xfrm>
              <a:off x="4489083" y="4190348"/>
              <a:ext cx="74771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defRPr/>
              </a:pPr>
              <a:r>
                <a:rPr lang="zh-CN" altLang="en-US" sz="1800" dirty="0"/>
                <a:t>特点</a:t>
              </a:r>
            </a:p>
          </p:txBody>
        </p:sp>
        <p:sp>
          <p:nvSpPr>
            <p:cNvPr id="54" name="TextBox 53"/>
            <p:cNvSpPr txBox="1"/>
            <p:nvPr/>
          </p:nvSpPr>
          <p:spPr>
            <a:xfrm>
              <a:off x="4191000" y="4190348"/>
              <a:ext cx="433390" cy="369332"/>
            </a:xfrm>
            <a:prstGeom prst="rect">
              <a:avLst/>
            </a:prstGeom>
            <a:noFill/>
            <a:effectLst/>
          </p:spPr>
          <p:txBody>
            <a:bodyPr wrap="square" rtlCol="0">
              <a:spAutoFit/>
            </a:bodyPr>
            <a:lstStyle/>
            <a:p>
              <a:pPr marL="342900" indent="-342900">
                <a:spcBef>
                  <a:spcPct val="20000"/>
                </a:spcBef>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sp>
          <p:nvSpPr>
            <p:cNvPr id="55" name="内容占位符 2"/>
            <p:cNvSpPr txBox="1">
              <a:spLocks/>
            </p:cNvSpPr>
            <p:nvPr/>
          </p:nvSpPr>
          <p:spPr>
            <a:xfrm>
              <a:off x="4754197" y="4533024"/>
              <a:ext cx="83979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sz="1800" dirty="0"/>
                <a:t>低效</a:t>
              </a:r>
            </a:p>
          </p:txBody>
        </p:sp>
        <p:pic>
          <p:nvPicPr>
            <p:cNvPr id="56" name="图片 55" descr="小点1.png"/>
            <p:cNvPicPr>
              <a:picLocks noChangeAspect="1"/>
            </p:cNvPicPr>
            <p:nvPr/>
          </p:nvPicPr>
          <p:blipFill>
            <a:blip r:embed="rId2" cstate="print"/>
            <a:stretch>
              <a:fillRect/>
            </a:stretch>
          </p:blipFill>
          <p:spPr>
            <a:xfrm>
              <a:off x="4608529" y="4639614"/>
              <a:ext cx="151066" cy="148997"/>
            </a:xfrm>
            <a:prstGeom prst="rect">
              <a:avLst/>
            </a:prstGeom>
            <a:effectLst/>
          </p:spPr>
        </p:pic>
      </p:grpSp>
      <p:sp>
        <p:nvSpPr>
          <p:cNvPr id="59" name="Line 9"/>
          <p:cNvSpPr>
            <a:spLocks noChangeShapeType="1"/>
          </p:cNvSpPr>
          <p:nvPr/>
        </p:nvSpPr>
        <p:spPr bwMode="auto">
          <a:xfrm>
            <a:off x="654496" y="3845302"/>
            <a:ext cx="8382000" cy="0"/>
          </a:xfrm>
          <a:prstGeom prst="line">
            <a:avLst/>
          </a:prstGeom>
          <a:noFill/>
          <a:ln w="38100">
            <a:solidFill>
              <a:srgbClr val="11576A"/>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 name="矩形 8"/>
          <p:cNvSpPr>
            <a:spLocks noChangeArrowheads="1"/>
          </p:cNvSpPr>
          <p:nvPr/>
        </p:nvSpPr>
        <p:spPr bwMode="auto">
          <a:xfrm>
            <a:off x="4849489" y="1756302"/>
            <a:ext cx="4190775" cy="2111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Hoare-style: Deposit(){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lock-&gt;acquire();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if (count == n)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notFull.wait(&amp;lock);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Add thing;</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count++;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itchFamily="34" charset="-122"/>
                <a:cs typeface="Courier New" panose="02070309020205020404" pitchFamily="49" charset="0"/>
              </a:rPr>
              <a:t>notEmpty.signal();</a:t>
            </a:r>
          </a:p>
          <a:p>
            <a:pPr eaLnBrk="1" hangingPunct="1">
              <a:lnSpc>
                <a:spcPct val="80000"/>
              </a:lnSpc>
              <a:buFont typeface="Monotype Sorts" charset="0"/>
              <a:buNone/>
            </a:pPr>
            <a:r>
              <a:rPr lang="zh-CN" altLang="en-US" sz="1600" b="1" dirty="0">
                <a:solidFill>
                  <a:srgbClr val="FF0000"/>
                </a:solidFill>
                <a:latin typeface="Courier New" panose="02070309020205020404" pitchFamily="49" charset="0"/>
                <a:ea typeface="微软雅黑" pitchFamily="34" charset="-122"/>
                <a:cs typeface="Courier New" panose="02070309020205020404" pitchFamily="49" charset="0"/>
              </a:rPr>
              <a:t>  lock-&gt;release();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a:t>
            </a:r>
          </a:p>
        </p:txBody>
      </p:sp>
      <p:sp>
        <p:nvSpPr>
          <p:cNvPr id="27" name="矩形 9"/>
          <p:cNvSpPr>
            <a:spLocks noChangeArrowheads="1"/>
          </p:cNvSpPr>
          <p:nvPr/>
        </p:nvSpPr>
        <p:spPr bwMode="auto">
          <a:xfrm>
            <a:off x="1256752" y="1742920"/>
            <a:ext cx="3890820" cy="2111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Hansen-style :Deposit(){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lock-&gt;acquire();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while (count == n)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notFull.wait(&amp;lock);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Add  thing;</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count++;</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notEmpty.signal();</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  lock-&gt;release();</a:t>
            </a:r>
          </a:p>
          <a:p>
            <a:pPr eaLnBrk="1" hangingPunct="1">
              <a:lnSpc>
                <a:spcPct val="80000"/>
              </a:lnSpc>
              <a:buFont typeface="Monotype Sorts" charset="0"/>
              <a:buNone/>
            </a:pPr>
            <a:r>
              <a:rPr lang="zh-CN" altLang="en-US" sz="1600" b="1" dirty="0">
                <a:latin typeface="Courier New" panose="02070309020205020404" pitchFamily="49" charset="0"/>
                <a:ea typeface="微软雅黑" pitchFamily="34" charset="-122"/>
                <a:cs typeface="Courier New" panose="02070309020205020404" pitchFamily="49" charset="0"/>
              </a:rPr>
              <a:t>}</a:t>
            </a:r>
          </a:p>
        </p:txBody>
      </p:sp>
      <p:sp>
        <p:nvSpPr>
          <p:cNvPr id="28" name="矩形 9"/>
          <p:cNvSpPr>
            <a:spLocks noChangeArrowheads="1"/>
          </p:cNvSpPr>
          <p:nvPr/>
        </p:nvSpPr>
        <p:spPr bwMode="auto">
          <a:xfrm>
            <a:off x="1502978" y="2131521"/>
            <a:ext cx="877742" cy="28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while</a:t>
            </a:r>
            <a:endPar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endParaRPr>
          </a:p>
        </p:txBody>
      </p:sp>
      <p:sp>
        <p:nvSpPr>
          <p:cNvPr id="35" name="矩形 9"/>
          <p:cNvSpPr>
            <a:spLocks noChangeArrowheads="1"/>
          </p:cNvSpPr>
          <p:nvPr/>
        </p:nvSpPr>
        <p:spPr bwMode="auto">
          <a:xfrm>
            <a:off x="5096735" y="2145755"/>
            <a:ext cx="877742" cy="2893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eaLnBrk="1" hangingPunct="1">
              <a:lnSpc>
                <a:spcPct val="80000"/>
              </a:lnSpc>
              <a:buFont typeface="Monotype Sorts"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a:t>
            </a:r>
            <a:endPar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endParaRPr>
          </a:p>
        </p:txBody>
      </p:sp>
    </p:spTree>
    <p:extLst>
      <p:ext uri="{BB962C8B-B14F-4D97-AF65-F5344CB8AC3E}">
        <p14:creationId xmlns:p14="http://schemas.microsoft.com/office/powerpoint/2010/main" val="287621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left)">
                                      <p:cBhvr>
                                        <p:cTn id="13" dur="500"/>
                                        <p:tgtEl>
                                          <p:spTgt spid="5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35" presetClass="emph" presetSubtype="0" repeatCount="indefinite" fill="hold" grpId="1" nodeType="withEffect">
                                  <p:stCondLst>
                                    <p:cond delay="0"/>
                                  </p:stCondLst>
                                  <p:childTnLst>
                                    <p:anim calcmode="discrete" valueType="str">
                                      <p:cBhvr>
                                        <p:cTn id="27" dur="500" fill="hold"/>
                                        <p:tgtEl>
                                          <p:spTgt spid="28"/>
                                        </p:tgtEl>
                                        <p:attrNameLst>
                                          <p:attrName>style.visibility</p:attrName>
                                        </p:attrNameLst>
                                      </p:cBhvr>
                                      <p:tavLst>
                                        <p:tav tm="0">
                                          <p:val>
                                            <p:strVal val="hidden"/>
                                          </p:val>
                                        </p:tav>
                                        <p:tav tm="50000">
                                          <p:val>
                                            <p:strVal val="visible"/>
                                          </p:val>
                                        </p:tav>
                                      </p:tavLst>
                                    </p:anim>
                                  </p:childTnLst>
                                </p:cTn>
                              </p:par>
                              <p:par>
                                <p:cTn id="28" presetID="35" presetClass="emph" presetSubtype="0" repeatCount="indefinite" fill="hold" grpId="1" nodeType="withEffect">
                                  <p:stCondLst>
                                    <p:cond delay="0"/>
                                  </p:stCondLst>
                                  <p:childTnLst>
                                    <p:anim calcmode="discrete" valueType="str">
                                      <p:cBhvr>
                                        <p:cTn id="29"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26" grpId="0"/>
      <p:bldP spid="27" grpId="0"/>
      <p:bldP spid="28" grpId="0"/>
      <p:bldP spid="28" grpId="1"/>
      <p:bldP spid="35" grpId="0"/>
      <p:bldP spid="3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方案一</a:t>
            </a:r>
            <a:endParaRPr lang="zh-CN" altLang="en-US" dirty="0">
              <a:cs typeface="+mj-cs"/>
            </a:endParaRPr>
          </a:p>
        </p:txBody>
      </p:sp>
      <p:grpSp>
        <p:nvGrpSpPr>
          <p:cNvPr id="2" name="组合 1"/>
          <p:cNvGrpSpPr/>
          <p:nvPr/>
        </p:nvGrpSpPr>
        <p:grpSpPr>
          <a:xfrm>
            <a:off x="1646102" y="1857364"/>
            <a:ext cx="4012859" cy="428628"/>
            <a:chOff x="844893" y="1000114"/>
            <a:chExt cx="4012859" cy="428628"/>
          </a:xfrm>
        </p:grpSpPr>
        <p:sp>
          <p:nvSpPr>
            <p:cNvPr id="9" name="内容占位符 2"/>
            <p:cNvSpPr txBox="1">
              <a:spLocks/>
            </p:cNvSpPr>
            <p:nvPr/>
          </p:nvSpPr>
          <p:spPr>
            <a:xfrm>
              <a:off x="1142976" y="1000114"/>
              <a:ext cx="371477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使用</a:t>
              </a:r>
              <a:r>
                <a:rPr lang="zh-CN" altLang="en-US" dirty="0">
                  <a:solidFill>
                    <a:srgbClr val="C00000"/>
                  </a:solidFill>
                </a:rPr>
                <a:t>便签</a:t>
              </a:r>
              <a:r>
                <a:rPr lang="zh-CN" altLang="en-US" dirty="0"/>
                <a:t>来避免购买太多面包</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1646102" y="4865698"/>
            <a:ext cx="1701762" cy="428628"/>
            <a:chOff x="844893" y="4008448"/>
            <a:chExt cx="1701762" cy="428628"/>
          </a:xfrm>
        </p:grpSpPr>
        <p:sp>
          <p:nvSpPr>
            <p:cNvPr id="17" name="内容占位符 2"/>
            <p:cNvSpPr txBox="1">
              <a:spLocks/>
            </p:cNvSpPr>
            <p:nvPr/>
          </p:nvSpPr>
          <p:spPr>
            <a:xfrm>
              <a:off x="1142975" y="4008448"/>
              <a:ext cx="140368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有效吗？</a:t>
              </a:r>
            </a:p>
          </p:txBody>
        </p:sp>
        <p:sp>
          <p:nvSpPr>
            <p:cNvPr id="18" name="TextBox 17"/>
            <p:cNvSpPr txBox="1"/>
            <p:nvPr/>
          </p:nvSpPr>
          <p:spPr>
            <a:xfrm>
              <a:off x="844893" y="400844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2053722" y="2163754"/>
            <a:ext cx="3176610" cy="407990"/>
            <a:chOff x="1252514" y="1306504"/>
            <a:chExt cx="3176610" cy="407990"/>
          </a:xfrm>
        </p:grpSpPr>
        <p:pic>
          <p:nvPicPr>
            <p:cNvPr id="23" name="图片 22" descr="小点1.png"/>
            <p:cNvPicPr>
              <a:picLocks noChangeAspect="1"/>
            </p:cNvPicPr>
            <p:nvPr/>
          </p:nvPicPr>
          <p:blipFill>
            <a:blip r:embed="rId2" cstate="print"/>
            <a:stretch>
              <a:fillRect/>
            </a:stretch>
          </p:blipFill>
          <p:spPr>
            <a:xfrm>
              <a:off x="1252514" y="1439416"/>
              <a:ext cx="151066" cy="148997"/>
            </a:xfrm>
            <a:prstGeom prst="rect">
              <a:avLst/>
            </a:prstGeom>
            <a:effectLst/>
          </p:spPr>
        </p:pic>
        <p:sp>
          <p:nvSpPr>
            <p:cNvPr id="24" name="内容占位符 2"/>
            <p:cNvSpPr txBox="1">
              <a:spLocks/>
            </p:cNvSpPr>
            <p:nvPr/>
          </p:nvSpPr>
          <p:spPr>
            <a:xfrm>
              <a:off x="1385078" y="1306504"/>
              <a:ext cx="3044046"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购买之前留下一张便签</a:t>
              </a:r>
            </a:p>
          </p:txBody>
        </p:sp>
      </p:grpSp>
      <p:grpSp>
        <p:nvGrpSpPr>
          <p:cNvPr id="4" name="组合 3"/>
          <p:cNvGrpSpPr/>
          <p:nvPr/>
        </p:nvGrpSpPr>
        <p:grpSpPr>
          <a:xfrm>
            <a:off x="2053722" y="2474906"/>
            <a:ext cx="2747982" cy="428628"/>
            <a:chOff x="1252514" y="1617656"/>
            <a:chExt cx="2747982" cy="428628"/>
          </a:xfrm>
        </p:grpSpPr>
        <p:pic>
          <p:nvPicPr>
            <p:cNvPr id="25" name="图片 24" descr="小点1.png"/>
            <p:cNvPicPr>
              <a:picLocks noChangeAspect="1"/>
            </p:cNvPicPr>
            <p:nvPr/>
          </p:nvPicPr>
          <p:blipFill>
            <a:blip r:embed="rId2" cstate="print"/>
            <a:stretch>
              <a:fillRect/>
            </a:stretch>
          </p:blipFill>
          <p:spPr>
            <a:xfrm>
              <a:off x="1252514" y="1734240"/>
              <a:ext cx="151066" cy="148997"/>
            </a:xfrm>
            <a:prstGeom prst="rect">
              <a:avLst/>
            </a:prstGeom>
            <a:effectLst/>
          </p:spPr>
        </p:pic>
        <p:sp>
          <p:nvSpPr>
            <p:cNvPr id="26" name="内容占位符 2"/>
            <p:cNvSpPr txBox="1">
              <a:spLocks/>
            </p:cNvSpPr>
            <p:nvPr/>
          </p:nvSpPr>
          <p:spPr>
            <a:xfrm>
              <a:off x="1385078" y="1617656"/>
              <a:ext cx="26154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买完后移除该便签</a:t>
              </a:r>
            </a:p>
          </p:txBody>
        </p:sp>
      </p:grpSp>
      <p:grpSp>
        <p:nvGrpSpPr>
          <p:cNvPr id="5" name="组合 4"/>
          <p:cNvGrpSpPr/>
          <p:nvPr/>
        </p:nvGrpSpPr>
        <p:grpSpPr>
          <a:xfrm>
            <a:off x="2053722" y="2778120"/>
            <a:ext cx="4462494" cy="428628"/>
            <a:chOff x="1252514" y="1920870"/>
            <a:chExt cx="4462494" cy="428628"/>
          </a:xfrm>
        </p:grpSpPr>
        <p:pic>
          <p:nvPicPr>
            <p:cNvPr id="20" name="图片 19" descr="小点1.png"/>
            <p:cNvPicPr>
              <a:picLocks noChangeAspect="1"/>
            </p:cNvPicPr>
            <p:nvPr/>
          </p:nvPicPr>
          <p:blipFill>
            <a:blip r:embed="rId2" cstate="print"/>
            <a:stretch>
              <a:fillRect/>
            </a:stretch>
          </p:blipFill>
          <p:spPr>
            <a:xfrm>
              <a:off x="1252514" y="2037454"/>
              <a:ext cx="151066" cy="148997"/>
            </a:xfrm>
            <a:prstGeom prst="rect">
              <a:avLst/>
            </a:prstGeom>
            <a:effectLst/>
          </p:spPr>
        </p:pic>
        <p:sp>
          <p:nvSpPr>
            <p:cNvPr id="21" name="内容占位符 2"/>
            <p:cNvSpPr txBox="1">
              <a:spLocks/>
            </p:cNvSpPr>
            <p:nvPr/>
          </p:nvSpPr>
          <p:spPr>
            <a:xfrm>
              <a:off x="1385078" y="1920870"/>
              <a:ext cx="432993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lvl="0">
                <a:spcBef>
                  <a:spcPct val="20000"/>
                </a:spcBef>
              </a:pPr>
              <a:r>
                <a:rPr lang="zh-CN" altLang="en-US" dirty="0"/>
                <a:t>别人看到便签时，就不去购买面包</a:t>
              </a:r>
            </a:p>
          </p:txBody>
        </p:sp>
      </p:grpSp>
      <p:sp>
        <p:nvSpPr>
          <p:cNvPr id="29" name="矩形 28"/>
          <p:cNvSpPr/>
          <p:nvPr/>
        </p:nvSpPr>
        <p:spPr>
          <a:xfrm>
            <a:off x="2351272" y="3201716"/>
            <a:ext cx="2714074" cy="1643527"/>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6200000" scaled="1"/>
            <a:tileRect/>
          </a:gradFill>
          <a:ln w="12700">
            <a:solidFill>
              <a:schemeClr val="tx1"/>
            </a:solidFill>
          </a:ln>
        </p:spPr>
        <p:txBody>
          <a:bodyPr wrap="square">
            <a:spAutoFit/>
          </a:bodyPr>
          <a:lstStyle/>
          <a:p>
            <a:pPr marL="0" lvl="1">
              <a:lnSpc>
                <a:spcPct val="80000"/>
              </a:lnSpc>
            </a:pPr>
            <a:r>
              <a:rPr lang="en-US" altLang="zh-CN" b="1" dirty="0">
                <a:latin typeface="Courier New" panose="02070309020205020404" pitchFamily="49" charset="0"/>
                <a:ea typeface="微软雅黑" pitchFamily="34" charset="-122"/>
                <a:cs typeface="Courier New" panose="02070309020205020404" pitchFamily="49" charset="0"/>
              </a:rPr>
              <a:t> if (</a:t>
            </a:r>
            <a:r>
              <a:rPr lang="en-US" altLang="zh-CN" b="1" dirty="0" err="1">
                <a:latin typeface="Courier New" panose="02070309020205020404" pitchFamily="49" charset="0"/>
                <a:ea typeface="微软雅黑" pitchFamily="34" charset="-122"/>
                <a:cs typeface="Courier New" panose="02070309020205020404" pitchFamily="49" charset="0"/>
              </a:rPr>
              <a:t>nobread</a:t>
            </a:r>
            <a:r>
              <a:rPr lang="en-US" altLang="zh-CN" b="1" dirty="0">
                <a:latin typeface="Courier New" panose="02070309020205020404" pitchFamily="49" charset="0"/>
                <a:ea typeface="微软雅黑" pitchFamily="34" charset="-122"/>
                <a:cs typeface="Courier New" panose="02070309020205020404" pitchFamily="49" charset="0"/>
              </a:rPr>
              <a:t>) {</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if (</a:t>
            </a:r>
            <a:r>
              <a:rPr lang="en-US" altLang="zh-CN" b="1" dirty="0" err="1">
                <a:latin typeface="Courier New" panose="02070309020205020404" pitchFamily="49" charset="0"/>
                <a:ea typeface="微软雅黑" pitchFamily="34" charset="-122"/>
                <a:cs typeface="Courier New" panose="02070309020205020404" pitchFamily="49" charset="0"/>
              </a:rPr>
              <a:t>noNote</a:t>
            </a:r>
            <a:r>
              <a:rPr lang="en-US" altLang="zh-CN" b="1" dirty="0">
                <a:latin typeface="Courier New" panose="02070309020205020404" pitchFamily="49" charset="0"/>
                <a:ea typeface="微软雅黑" pitchFamily="34" charset="-122"/>
                <a:cs typeface="Courier New" panose="02070309020205020404" pitchFamily="49" charset="0"/>
              </a:rPr>
              <a:t>) {</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leave Note;</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buy bread;</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a:t>
            </a:r>
            <a:r>
              <a:rPr lang="zh-CN" altLang="en-US" b="1" dirty="0">
                <a:latin typeface="Courier New" panose="02070309020205020404" pitchFamily="49" charset="0"/>
                <a:ea typeface="微软雅黑" pitchFamily="34" charset="-122"/>
                <a:cs typeface="Courier New" panose="02070309020205020404" pitchFamily="49" charset="0"/>
              </a:rPr>
              <a:t> </a:t>
            </a:r>
            <a:r>
              <a:rPr lang="en-US" altLang="zh-CN" b="1" dirty="0">
                <a:latin typeface="Courier New" panose="02070309020205020404" pitchFamily="49" charset="0"/>
                <a:ea typeface="微软雅黑" pitchFamily="34" charset="-122"/>
                <a:cs typeface="Courier New" panose="02070309020205020404" pitchFamily="49" charset="0"/>
              </a:rPr>
              <a:t>remove Note;</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   }</a:t>
            </a:r>
            <a:br>
              <a:rPr lang="en-US" altLang="zh-CN" b="1" dirty="0">
                <a:latin typeface="Courier New" panose="02070309020205020404" pitchFamily="49" charset="0"/>
                <a:ea typeface="微软雅黑" pitchFamily="34" charset="-122"/>
                <a:cs typeface="Courier New" panose="02070309020205020404" pitchFamily="49" charset="0"/>
              </a:rPr>
            </a:br>
            <a:r>
              <a:rPr lang="en-US" altLang="zh-CN" b="1" dirty="0">
                <a:latin typeface="Courier New" panose="02070309020205020404" pitchFamily="49" charset="0"/>
                <a:ea typeface="微软雅黑" pitchFamily="34" charset="-122"/>
                <a:cs typeface="Courier New" panose="02070309020205020404" pitchFamily="49" charset="0"/>
              </a:rPr>
              <a:t>}</a:t>
            </a:r>
          </a:p>
        </p:txBody>
      </p:sp>
    </p:spTree>
    <p:extLst>
      <p:ext uri="{BB962C8B-B14F-4D97-AF65-F5344CB8AC3E}">
        <p14:creationId xmlns:p14="http://schemas.microsoft.com/office/powerpoint/2010/main" val="41233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left)">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en-US" altLang="zh-CN">
                <a:ea typeface="宋体" panose="02010600030101010101" pitchFamily="2" charset="-122"/>
              </a:rPr>
              <a:t>IPC problem: dining philosophers</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698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38310A5-4209-4BF1-B4B6-74B9991BC446}" type="slidenum">
              <a:rPr lang="en-US" altLang="ko-KR" sz="1200" smtClean="0">
                <a:solidFill>
                  <a:schemeClr val="bg1"/>
                </a:solidFill>
              </a:rPr>
              <a:pPr>
                <a:spcBef>
                  <a:spcPct val="0"/>
                </a:spcBef>
                <a:buClrTx/>
                <a:buSzTx/>
                <a:buFontTx/>
                <a:buNone/>
              </a:pPr>
              <a:t>80</a:t>
            </a:fld>
            <a:endParaRPr lang="en-US" altLang="ko-KR" sz="1200">
              <a:solidFill>
                <a:schemeClr val="bg1"/>
              </a:solidFill>
            </a:endParaRPr>
          </a:p>
        </p:txBody>
      </p:sp>
      <p:sp>
        <p:nvSpPr>
          <p:cNvPr id="126982" name="内容占位符 2"/>
          <p:cNvSpPr>
            <a:spLocks noGrp="1"/>
          </p:cNvSpPr>
          <p:nvPr>
            <p:ph idx="1"/>
          </p:nvPr>
        </p:nvSpPr>
        <p:spPr>
          <a:xfrm>
            <a:off x="785813" y="1371600"/>
            <a:ext cx="4643437" cy="4986338"/>
          </a:xfrm>
        </p:spPr>
        <p:txBody>
          <a:bodyPr/>
          <a:lstStyle/>
          <a:p>
            <a:pPr>
              <a:lnSpc>
                <a:spcPct val="110000"/>
              </a:lnSpc>
            </a:pPr>
            <a:r>
              <a:rPr lang="en-US" altLang="zh-CN">
                <a:ea typeface="宋体" panose="02010600030101010101" pitchFamily="2" charset="-122"/>
              </a:rPr>
              <a:t>Problem description</a:t>
            </a:r>
          </a:p>
          <a:p>
            <a:pPr lvl="1">
              <a:lnSpc>
                <a:spcPct val="110000"/>
              </a:lnSpc>
            </a:pPr>
            <a:r>
              <a:rPr lang="en-US" altLang="zh-CN">
                <a:ea typeface="宋体" panose="02010600030101010101" pitchFamily="2" charset="-122"/>
              </a:rPr>
              <a:t>Philosopher: eating and thinking, alternatively</a:t>
            </a:r>
          </a:p>
          <a:p>
            <a:pPr lvl="1">
              <a:lnSpc>
                <a:spcPct val="110000"/>
              </a:lnSpc>
            </a:pPr>
            <a:r>
              <a:rPr lang="en-US" altLang="zh-CN">
                <a:ea typeface="宋体" panose="02010600030101010101" pitchFamily="2" charset="-122"/>
              </a:rPr>
              <a:t>Eating: get left and right chopsticks and eat</a:t>
            </a:r>
          </a:p>
          <a:p>
            <a:pPr lvl="1">
              <a:lnSpc>
                <a:spcPct val="110000"/>
              </a:lnSpc>
            </a:pPr>
            <a:r>
              <a:rPr lang="en-US" altLang="zh-CN">
                <a:ea typeface="宋体" panose="02010600030101010101" pitchFamily="2" charset="-122"/>
              </a:rPr>
              <a:t>Thinking: put two chopsticks</a:t>
            </a:r>
          </a:p>
          <a:p>
            <a:pPr lvl="1">
              <a:lnSpc>
                <a:spcPct val="110000"/>
              </a:lnSpc>
            </a:pPr>
            <a:r>
              <a:rPr lang="en-US" altLang="zh-CN">
                <a:ea typeface="宋体" panose="02010600030101010101" pitchFamily="2" charset="-122"/>
              </a:rPr>
              <a:t>Starvation: all philosophers get one chopsticks</a:t>
            </a:r>
          </a:p>
        </p:txBody>
      </p:sp>
      <p:pic>
        <p:nvPicPr>
          <p:cNvPr id="8" name="Picture 6" descr="哲学家就餐问题"/>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1844675"/>
            <a:ext cx="347345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501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标题 1"/>
          <p:cNvSpPr>
            <a:spLocks noGrp="1"/>
          </p:cNvSpPr>
          <p:nvPr>
            <p:ph type="title"/>
          </p:nvPr>
        </p:nvSpPr>
        <p:spPr/>
        <p:txBody>
          <a:bodyPr/>
          <a:lstStyle/>
          <a:p>
            <a:r>
              <a:rPr lang="en-US" altLang="zh-CN">
                <a:ea typeface="宋体" panose="02010600030101010101" pitchFamily="2" charset="-122"/>
              </a:rPr>
              <a:t>Analysis of “dining philosophers”</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894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98BAD95-96F6-4F45-85AF-47F731AEE5E5}" type="slidenum">
              <a:rPr lang="en-US" altLang="ko-KR" sz="1200" smtClean="0">
                <a:solidFill>
                  <a:schemeClr val="bg1"/>
                </a:solidFill>
              </a:rPr>
              <a:pPr>
                <a:spcBef>
                  <a:spcPct val="0"/>
                </a:spcBef>
                <a:buClrTx/>
                <a:buSzTx/>
                <a:buFontTx/>
                <a:buNone/>
              </a:pPr>
              <a:t>81</a:t>
            </a:fld>
            <a:endParaRPr lang="en-US" altLang="ko-KR" sz="1200">
              <a:solidFill>
                <a:schemeClr val="bg1"/>
              </a:solidFill>
            </a:endParaRPr>
          </a:p>
        </p:txBody>
      </p:sp>
      <p:sp>
        <p:nvSpPr>
          <p:cNvPr id="189446"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Mutual exclusion</a:t>
            </a:r>
          </a:p>
          <a:p>
            <a:pPr lvl="1">
              <a:lnSpc>
                <a:spcPct val="110000"/>
              </a:lnSpc>
            </a:pPr>
            <a:r>
              <a:rPr lang="en-US" altLang="zh-CN">
                <a:ea typeface="宋体" panose="02010600030101010101" pitchFamily="2" charset="-122"/>
              </a:rPr>
              <a:t>Chopstick: only one philosopher can use it</a:t>
            </a:r>
          </a:p>
          <a:p>
            <a:pPr>
              <a:lnSpc>
                <a:spcPct val="110000"/>
              </a:lnSpc>
            </a:pPr>
            <a:r>
              <a:rPr lang="en-US" altLang="zh-CN">
                <a:ea typeface="宋体" panose="02010600030101010101" pitchFamily="2" charset="-122"/>
              </a:rPr>
              <a:t>Synchronism</a:t>
            </a:r>
          </a:p>
          <a:p>
            <a:pPr lvl="1">
              <a:lnSpc>
                <a:spcPct val="110000"/>
              </a:lnSpc>
            </a:pPr>
            <a:r>
              <a:rPr lang="en-US" altLang="zh-CN">
                <a:ea typeface="宋体" panose="02010600030101010101" pitchFamily="2" charset="-122"/>
              </a:rPr>
              <a:t>Any philosopher must get two chopsticks before dining</a:t>
            </a:r>
          </a:p>
          <a:p>
            <a:pPr lvl="1">
              <a:lnSpc>
                <a:spcPct val="110000"/>
              </a:lnSpc>
            </a:pPr>
            <a:r>
              <a:rPr lang="en-US" altLang="zh-CN">
                <a:ea typeface="宋体" panose="02010600030101010101" pitchFamily="2" charset="-122"/>
              </a:rPr>
              <a:t>The solution should assure that at most two philosophers can eat at same instant</a:t>
            </a:r>
          </a:p>
          <a:p>
            <a:pPr lvl="1">
              <a:lnSpc>
                <a:spcPct val="110000"/>
              </a:lnSpc>
            </a:pPr>
            <a:r>
              <a:rPr lang="en-US" altLang="zh-CN">
                <a:ea typeface="宋体" panose="02010600030101010101" pitchFamily="2" charset="-122"/>
              </a:rPr>
              <a:t>Deadlock and starvation: the risk should be avoided</a:t>
            </a:r>
          </a:p>
          <a:p>
            <a:pPr lvl="1">
              <a:lnSpc>
                <a:spcPct val="110000"/>
              </a:lnSpc>
              <a:buFont typeface="Wingdings" panose="05000000000000000000" pitchFamily="2" charset="2"/>
              <a:buNone/>
            </a:pPr>
            <a:endParaRPr lang="en-US" altLang="zh-CN">
              <a:ea typeface="宋体" panose="02010600030101010101" pitchFamily="2" charset="-122"/>
            </a:endParaRPr>
          </a:p>
          <a:p>
            <a:pPr lvl="1">
              <a:lnSpc>
                <a:spcPct val="110000"/>
              </a:lnSpc>
            </a:pPr>
            <a:endParaRPr lang="en-US" altLang="zh-CN">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标题 1"/>
          <p:cNvSpPr>
            <a:spLocks noGrp="1"/>
          </p:cNvSpPr>
          <p:nvPr>
            <p:ph type="title"/>
          </p:nvPr>
        </p:nvSpPr>
        <p:spPr/>
        <p:txBody>
          <a:bodyPr/>
          <a:lstStyle/>
          <a:p>
            <a:r>
              <a:rPr lang="zh-CN" altLang="en-US">
                <a:ea typeface="宋体" panose="02010600030101010101" pitchFamily="2" charset="-122"/>
              </a:rPr>
              <a:t>常见错误解法</a:t>
            </a:r>
          </a:p>
        </p:txBody>
      </p:sp>
      <p:pic>
        <p:nvPicPr>
          <p:cNvPr id="191491"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1714500"/>
            <a:ext cx="8574088" cy="3875088"/>
          </a:xfrm>
        </p:spPr>
      </p:pic>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14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2175EFC-BBC4-4BAD-A661-3632F3AEFCBB}" type="slidenum">
              <a:rPr lang="en-US" altLang="ko-KR" sz="1200" smtClean="0">
                <a:solidFill>
                  <a:schemeClr val="bg1"/>
                </a:solidFill>
              </a:rPr>
              <a:pPr>
                <a:spcBef>
                  <a:spcPct val="0"/>
                </a:spcBef>
                <a:buClrTx/>
                <a:buSzTx/>
                <a:buFontTx/>
                <a:buNone/>
              </a:pPr>
              <a:t>82</a:t>
            </a:fld>
            <a:endParaRPr lang="en-US" altLang="ko-KR" sz="1200">
              <a:solidFill>
                <a:schemeClr val="bg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grpSp>
        <p:nvGrpSpPr>
          <p:cNvPr id="2" name="组合 1"/>
          <p:cNvGrpSpPr/>
          <p:nvPr/>
        </p:nvGrpSpPr>
        <p:grpSpPr>
          <a:xfrm>
            <a:off x="539553" y="1635112"/>
            <a:ext cx="6482357" cy="3826689"/>
            <a:chOff x="539552" y="777861"/>
            <a:chExt cx="6482357" cy="3826689"/>
          </a:xfrm>
        </p:grpSpPr>
        <p:sp>
          <p:nvSpPr>
            <p:cNvPr id="5" name="Text Box 3"/>
            <p:cNvSpPr txBox="1">
              <a:spLocks noChangeArrowheads="1"/>
            </p:cNvSpPr>
            <p:nvPr/>
          </p:nvSpPr>
          <p:spPr bwMode="auto">
            <a:xfrm>
              <a:off x="539552" y="777861"/>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22" name="Text Box 3"/>
            <p:cNvSpPr txBox="1">
              <a:spLocks noChangeArrowheads="1"/>
            </p:cNvSpPr>
            <p:nvPr/>
          </p:nvSpPr>
          <p:spPr bwMode="auto">
            <a:xfrm>
              <a:off x="567713" y="850608"/>
              <a:ext cx="6454196" cy="437043"/>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p:txBody>
        </p:sp>
      </p:grpSp>
    </p:spTree>
    <p:extLst>
      <p:ext uri="{BB962C8B-B14F-4D97-AF65-F5344CB8AC3E}">
        <p14:creationId xmlns:p14="http://schemas.microsoft.com/office/powerpoint/2010/main" val="356592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19171951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endParaRPr lang="en-US" altLang="zh-TW"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 else {</a:t>
            </a:r>
          </a:p>
          <a:p>
            <a:pPr>
              <a:lnSpc>
                <a:spcPct val="50000"/>
              </a:lnSpc>
              <a:spcAft>
                <a:spcPct val="40000"/>
              </a:spcAft>
              <a:buFont typeface="Arial" charset="0"/>
              <a:buNone/>
            </a:pPr>
            <a:endParaRPr lang="en-US" altLang="zh-TW"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24403671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else {</a:t>
            </a:r>
          </a:p>
          <a:p>
            <a:pPr>
              <a:lnSpc>
                <a:spcPct val="50000"/>
              </a:lnSpc>
              <a:spcAft>
                <a:spcPct val="40000"/>
              </a:spcAft>
              <a:buFont typeface="Arial" charset="0"/>
              <a:buNone/>
            </a:pPr>
            <a:endParaRPr lang="en-US" altLang="zh-TW"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19445687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else {</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endParaRPr lang="en-US" altLang="zh-TW"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endParaRPr lang="en-US" altLang="zh-CN" sz="1600" b="1" dirty="0">
              <a:latin typeface="Courier New" panose="02070309020205020404" pitchFamily="49" charset="0"/>
              <a:ea typeface="微软雅黑" pitchFamily="34" charset="-122"/>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7657800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539552" y="1635112"/>
            <a:ext cx="6408712" cy="3826689"/>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a:p>
            <a:pPr>
              <a:lnSpc>
                <a:spcPts val="1100"/>
              </a:lnSpc>
              <a:spcAft>
                <a:spcPct val="40000"/>
              </a:spcAft>
            </a:pPr>
            <a:endParaRPr lang="en-US" altLang="zh-CN" sz="1600" b="1" dirty="0">
              <a:solidFill>
                <a:schemeClr val="tx1">
                  <a:lumMod val="95000"/>
                  <a:lumOff val="5000"/>
                </a:schemeClr>
              </a:solidFill>
              <a:latin typeface="Courier New" panose="02070309020205020404" pitchFamily="49" charset="0"/>
              <a:ea typeface="微软雅黑" pitchFamily="34" charset="-122"/>
              <a:cs typeface="Courier New" panose="02070309020205020404" pitchFamily="49" charset="0"/>
            </a:endParaRPr>
          </a:p>
        </p:txBody>
      </p:sp>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algn="ctr" eaLnBrk="1" fontAlgn="auto" hangingPunct="1">
              <a:spcAft>
                <a:spcPts val="0"/>
              </a:spcAft>
              <a:defRPr/>
            </a:pPr>
            <a:r>
              <a:rPr lang="zh-CN" altLang="en-US" dirty="0">
                <a:cs typeface="+mj-cs"/>
              </a:rPr>
              <a:t>聪明一些的解决方案</a:t>
            </a:r>
          </a:p>
        </p:txBody>
      </p:sp>
      <p:sp>
        <p:nvSpPr>
          <p:cNvPr id="22" name="Text Box 3"/>
          <p:cNvSpPr txBox="1">
            <a:spLocks noChangeArrowheads="1"/>
          </p:cNvSpPr>
          <p:nvPr/>
        </p:nvSpPr>
        <p:spPr bwMode="auto">
          <a:xfrm>
            <a:off x="567713" y="1707858"/>
            <a:ext cx="6454196" cy="3761030"/>
          </a:xfrm>
          <a:prstGeom prst="rect">
            <a:avLst/>
          </a:prstGeom>
          <a:noFill/>
          <a:ln w="19050">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#define   N   5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哲学家个数</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semaphore fork[5];                  </a:t>
            </a:r>
            <a:r>
              <a:rPr lang="en-US" altLang="zh-TW" sz="1400" b="1" dirty="0">
                <a:solidFill>
                  <a:srgbClr val="11576A"/>
                </a:solidFill>
                <a:latin typeface="+mn-ea"/>
                <a:ea typeface="+mn-ea"/>
                <a:cs typeface="Courier New" panose="02070309020205020404" pitchFamily="49" charset="0"/>
              </a:rPr>
              <a:t>// </a:t>
            </a:r>
            <a:r>
              <a:rPr lang="zh-TW" altLang="en-US" sz="1400" b="1" dirty="0">
                <a:solidFill>
                  <a:srgbClr val="11576A"/>
                </a:solidFill>
                <a:latin typeface="+mn-ea"/>
                <a:ea typeface="+mn-ea"/>
                <a:cs typeface="Courier New" panose="02070309020205020404" pitchFamily="49" charset="0"/>
              </a:rPr>
              <a:t>信号量初值为</a:t>
            </a:r>
            <a:r>
              <a:rPr lang="en-US" altLang="zh-TW" sz="1400" b="1" dirty="0">
                <a:solidFill>
                  <a:srgbClr val="11576A"/>
                </a:solidFill>
                <a:latin typeface="+mn-ea"/>
                <a:ea typeface="+mn-ea"/>
                <a:cs typeface="Courier New" panose="02070309020205020404" pitchFamily="49" charset="0"/>
              </a:rPr>
              <a:t>1</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void   philosopher(</a:t>
            </a:r>
            <a:r>
              <a:rPr lang="en-US" altLang="zh-CN" sz="1600" b="1" dirty="0" err="1">
                <a:latin typeface="Courier New" panose="02070309020205020404" pitchFamily="49" charset="0"/>
                <a:ea typeface="微软雅黑" pitchFamily="34" charset="-122"/>
                <a:cs typeface="Courier New" panose="02070309020205020404" pitchFamily="49" charset="0"/>
              </a:rPr>
              <a:t>int</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哲学家编号：</a:t>
            </a:r>
            <a:r>
              <a:rPr lang="en-US" altLang="zh-CN" sz="1400" b="1" dirty="0">
                <a:solidFill>
                  <a:srgbClr val="11576A"/>
                </a:solidFill>
                <a:latin typeface="+mn-ea"/>
                <a:ea typeface="+mn-ea"/>
                <a:cs typeface="Courier New" panose="02070309020205020404" pitchFamily="49" charset="0"/>
              </a:rPr>
              <a:t>0 </a:t>
            </a:r>
            <a:r>
              <a:rPr lang="zh-CN" altLang="en-US" sz="1400" b="1" dirty="0">
                <a:solidFill>
                  <a:srgbClr val="11576A"/>
                </a:solidFill>
                <a:latin typeface="+mn-ea"/>
                <a:ea typeface="+mn-ea"/>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4</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while(TRUE)</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think(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哲学家在思考</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if (i%2 == 0)</a:t>
            </a:r>
            <a:r>
              <a:rPr lang="zh-CN" altLang="en-US"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else {</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P(fork[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去拿左边的叉子</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600" b="1" dirty="0">
                <a:solidFill>
                  <a:srgbClr val="C00000"/>
                </a:solidFill>
                <a:latin typeface="Courier New" panose="02070309020205020404" pitchFamily="49" charset="0"/>
                <a:ea typeface="微软雅黑" pitchFamily="34" charset="-122"/>
                <a:cs typeface="Courier New" panose="02070309020205020404" pitchFamily="49" charset="0"/>
              </a:rPr>
              <a:t>}   </a:t>
            </a:r>
            <a:r>
              <a:rPr lang="en-US" altLang="zh-CN" sz="1600" b="1" dirty="0">
                <a:latin typeface="Courier New" panose="02070309020205020404" pitchFamily="49" charset="0"/>
                <a:ea typeface="微软雅黑" pitchFamily="34" charset="-122"/>
                <a:cs typeface="Courier New" panose="02070309020205020404" pitchFamily="49" charset="0"/>
              </a:rPr>
              <a:t>   </a:t>
            </a: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eat( );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吃面条中</a:t>
            </a:r>
            <a:r>
              <a:rPr lang="en-US" altLang="zh-CN" sz="1400" b="1" dirty="0">
                <a:solidFill>
                  <a:srgbClr val="11576A"/>
                </a:solidFill>
                <a:latin typeface="+mn-ea"/>
                <a:ea typeface="+mn-ea"/>
                <a:cs typeface="Courier New" panose="02070309020205020404" pitchFamily="49" charset="0"/>
              </a:rPr>
              <a:t>….</a:t>
            </a: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V(fork[</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放下左边的叉子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TW" sz="1600" b="1" dirty="0">
                <a:latin typeface="Courier New" panose="02070309020205020404" pitchFamily="49" charset="0"/>
                <a:ea typeface="微软雅黑" pitchFamily="34" charset="-122"/>
                <a:cs typeface="Courier New" panose="02070309020205020404" pitchFamily="49" charset="0"/>
              </a:rPr>
              <a:t>        V(fork[</a:t>
            </a:r>
            <a:r>
              <a:rPr lang="en-US" altLang="zh-CN" sz="1600" b="1" dirty="0">
                <a:latin typeface="Courier New" panose="02070309020205020404" pitchFamily="49" charset="0"/>
                <a:ea typeface="微软雅黑" pitchFamily="34" charset="-122"/>
                <a:cs typeface="Courier New" panose="02070309020205020404" pitchFamily="49" charset="0"/>
              </a:rPr>
              <a:t>(</a:t>
            </a:r>
            <a:r>
              <a:rPr lang="en-US" altLang="zh-CN" sz="1600" b="1" dirty="0" err="1">
                <a:latin typeface="Courier New" panose="02070309020205020404" pitchFamily="49" charset="0"/>
                <a:ea typeface="微软雅黑" pitchFamily="34" charset="-122"/>
                <a:cs typeface="Courier New" panose="02070309020205020404" pitchFamily="49" charset="0"/>
              </a:rPr>
              <a:t>i</a:t>
            </a:r>
            <a:r>
              <a:rPr lang="en-US" altLang="zh-CN" sz="1600" b="1" dirty="0">
                <a:latin typeface="Courier New" panose="02070309020205020404" pitchFamily="49" charset="0"/>
                <a:ea typeface="微软雅黑" pitchFamily="34" charset="-122"/>
                <a:cs typeface="Courier New" panose="02070309020205020404" pitchFamily="49" charset="0"/>
              </a:rPr>
              <a:t> + 1) % N]);	      </a:t>
            </a:r>
            <a:r>
              <a:rPr lang="en-US" altLang="zh-CN" sz="1400" b="1" dirty="0">
                <a:solidFill>
                  <a:srgbClr val="11576A"/>
                </a:solidFill>
                <a:latin typeface="+mn-ea"/>
                <a:ea typeface="+mn-ea"/>
                <a:cs typeface="Courier New" panose="02070309020205020404" pitchFamily="49" charset="0"/>
              </a:rPr>
              <a:t>// </a:t>
            </a:r>
            <a:r>
              <a:rPr lang="zh-CN" altLang="en-US" sz="1400" b="1" dirty="0">
                <a:solidFill>
                  <a:srgbClr val="11576A"/>
                </a:solidFill>
                <a:latin typeface="+mn-ea"/>
                <a:ea typeface="+mn-ea"/>
                <a:cs typeface="Courier New" panose="02070309020205020404" pitchFamily="49" charset="0"/>
              </a:rPr>
              <a:t>放下右边的叉子</a:t>
            </a:r>
            <a:endParaRPr lang="en-US" altLang="zh-CN" sz="1400" b="1" dirty="0">
              <a:solidFill>
                <a:srgbClr val="11576A"/>
              </a:solidFill>
              <a:latin typeface="+mn-ea"/>
              <a:ea typeface="+mn-ea"/>
              <a:cs typeface="Courier New" panose="02070309020205020404" pitchFamily="49" charset="0"/>
            </a:endParaRPr>
          </a:p>
          <a:p>
            <a:pPr>
              <a:lnSpc>
                <a:spcPct val="50000"/>
              </a:lnSpc>
              <a:spcAft>
                <a:spcPct val="40000"/>
              </a:spcAft>
              <a:buFont typeface="Arial" charset="0"/>
              <a:buNone/>
            </a:pPr>
            <a:r>
              <a:rPr lang="en-US" altLang="zh-CN" sz="1600" b="1" dirty="0">
                <a:latin typeface="Courier New" panose="02070309020205020404" pitchFamily="49" charset="0"/>
                <a:ea typeface="微软雅黑" pitchFamily="34" charset="-122"/>
                <a:cs typeface="Courier New" panose="02070309020205020404" pitchFamily="49" charset="0"/>
              </a:rPr>
              <a:t>    }</a:t>
            </a:r>
          </a:p>
        </p:txBody>
      </p:sp>
    </p:spTree>
    <p:extLst>
      <p:ext uri="{BB962C8B-B14F-4D97-AF65-F5344CB8AC3E}">
        <p14:creationId xmlns:p14="http://schemas.microsoft.com/office/powerpoint/2010/main" val="4638960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p:cNvSpPr>
            <a:spLocks noGrp="1"/>
          </p:cNvSpPr>
          <p:nvPr>
            <p:ph type="title"/>
          </p:nvPr>
        </p:nvSpPr>
        <p:spPr/>
        <p:txBody>
          <a:bodyPr/>
          <a:lstStyle/>
          <a:p>
            <a:r>
              <a:rPr lang="en-US" altLang="zh-CN">
                <a:ea typeface="宋体" panose="02010600030101010101" pitchFamily="2" charset="-122"/>
              </a:rPr>
              <a:t>Solution of “dining philosophers”</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25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8BD3ED3-5C75-4C35-9A13-3834AF9D43A7}" type="slidenum">
              <a:rPr lang="en-US" altLang="ko-KR" sz="1200" smtClean="0">
                <a:solidFill>
                  <a:schemeClr val="bg1"/>
                </a:solidFill>
              </a:rPr>
              <a:pPr>
                <a:spcBef>
                  <a:spcPct val="0"/>
                </a:spcBef>
                <a:buClrTx/>
                <a:buSzTx/>
                <a:buFontTx/>
                <a:buNone/>
              </a:pPr>
              <a:t>89</a:t>
            </a:fld>
            <a:endParaRPr lang="en-US" altLang="ko-KR" sz="1200">
              <a:solidFill>
                <a:schemeClr val="bg1"/>
              </a:solidFill>
            </a:endParaRPr>
          </a:p>
        </p:txBody>
      </p:sp>
      <p:sp>
        <p:nvSpPr>
          <p:cNvPr id="9" name="Text Box 4"/>
          <p:cNvSpPr txBox="1">
            <a:spLocks noChangeArrowheads="1"/>
          </p:cNvSpPr>
          <p:nvPr/>
        </p:nvSpPr>
        <p:spPr bwMode="auto">
          <a:xfrm>
            <a:off x="863600" y="1484313"/>
            <a:ext cx="2520950" cy="4006850"/>
          </a:xfrm>
          <a:prstGeom prst="rect">
            <a:avLst/>
          </a:prstGeom>
          <a:noFill/>
          <a:ln w="9525">
            <a:solidFill>
              <a:srgbClr val="000000"/>
            </a:solidFill>
            <a:miter lim="800000"/>
            <a:headEnd/>
            <a:tailEnd/>
          </a:ln>
          <a:effectLst/>
        </p:spPr>
        <p:txBody>
          <a:bodyPr>
            <a:spAutoFit/>
          </a:bodyPr>
          <a:lstStyle/>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typedef</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semph</a:t>
            </a:r>
            <a:endParaRPr lang="en-US" altLang="zh-CN" sz="1600" b="1" dirty="0">
              <a:solidFill>
                <a:schemeClr val="accent5">
                  <a:lumMod val="50000"/>
                </a:schemeClr>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N         5</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LEFT(</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 + N </a:t>
            </a:r>
            <a:r>
              <a:rPr lang="en-US" altLang="zh-CN" sz="1600" b="1" dirty="0">
                <a:solidFill>
                  <a:schemeClr val="accent5">
                    <a:lumMod val="50000"/>
                  </a:schemeClr>
                </a:solidFill>
                <a:effectLst>
                  <a:outerShdw blurRad="38100" dist="38100" dir="2700000" algn="tl">
                    <a:srgbClr val="C0C0C0"/>
                  </a:outerShdw>
                </a:effectLst>
                <a:latin typeface="Arial"/>
              </a:rPr>
              <a:t>–</a:t>
            </a:r>
            <a:r>
              <a:rPr lang="en-US" altLang="zh-CN" sz="1600" b="1" dirty="0">
                <a:solidFill>
                  <a:schemeClr val="accent5">
                    <a:lumMod val="50000"/>
                  </a:schemeClr>
                </a:solidFill>
                <a:effectLst>
                  <a:outerShdw blurRad="38100" dist="38100" dir="2700000" algn="tl">
                    <a:srgbClr val="C0C0C0"/>
                  </a:outerShdw>
                </a:effectLst>
              </a:rPr>
              <a:t> 1) % N</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RIGHT(</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i</a:t>
            </a:r>
            <a:r>
              <a:rPr lang="en-US" altLang="zh-CN" sz="1600" b="1" dirty="0">
                <a:solidFill>
                  <a:schemeClr val="accent5">
                    <a:lumMod val="50000"/>
                  </a:schemeClr>
                </a:solidFill>
                <a:effectLst>
                  <a:outerShdw blurRad="38100" dist="38100" dir="2700000" algn="tl">
                    <a:srgbClr val="C0C0C0"/>
                  </a:outerShdw>
                </a:effectLst>
              </a:rPr>
              <a:t> + 1) % N          </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THINKING 0</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HUNGRY   1</a:t>
            </a:r>
          </a:p>
          <a:p>
            <a:pPr>
              <a:lnSpc>
                <a:spcPct val="80000"/>
              </a:lnSpc>
              <a:spcBef>
                <a:spcPct val="50000"/>
              </a:spcBef>
              <a:buSzPct val="80000"/>
              <a:buFont typeface="Wingdings" panose="05000000000000000000" pitchFamily="2" charset="2"/>
              <a:buNone/>
              <a:defRPr/>
            </a:pPr>
            <a:r>
              <a:rPr lang="en-US" altLang="zh-CN" sz="1600" b="1" dirty="0">
                <a:solidFill>
                  <a:schemeClr val="accent5">
                    <a:lumMod val="50000"/>
                  </a:schemeClr>
                </a:solidFill>
                <a:effectLst>
                  <a:outerShdw blurRad="38100" dist="38100" dir="2700000" algn="tl">
                    <a:srgbClr val="C0C0C0"/>
                  </a:outerShdw>
                </a:effectLst>
              </a:rPr>
              <a:t>#define EATING     2</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int</a:t>
            </a:r>
            <a:r>
              <a:rPr lang="en-US" altLang="zh-CN" sz="1600" b="1" dirty="0">
                <a:solidFill>
                  <a:schemeClr val="accent5">
                    <a:lumMod val="50000"/>
                  </a:schemeClr>
                </a:solidFill>
                <a:effectLst>
                  <a:outerShdw blurRad="38100" dist="38100" dir="2700000" algn="tl">
                    <a:srgbClr val="C0C0C0"/>
                  </a:outerShdw>
                </a:effectLst>
              </a:rPr>
              <a:t> state[N];</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a:t>
            </a:r>
            <a:r>
              <a:rPr lang="en-US" altLang="zh-CN" sz="1600" b="1" dirty="0" err="1">
                <a:solidFill>
                  <a:schemeClr val="accent5">
                    <a:lumMod val="50000"/>
                  </a:schemeClr>
                </a:solidFill>
                <a:effectLst>
                  <a:outerShdw blurRad="38100" dist="38100" dir="2700000" algn="tl">
                    <a:srgbClr val="C0C0C0"/>
                  </a:outerShdw>
                </a:effectLst>
              </a:rPr>
              <a:t>mutex</a:t>
            </a:r>
            <a:r>
              <a:rPr lang="en-US" altLang="zh-CN" sz="1600" b="1" dirty="0">
                <a:solidFill>
                  <a:schemeClr val="accent5">
                    <a:lumMod val="50000"/>
                  </a:schemeClr>
                </a:solidFill>
                <a:effectLst>
                  <a:outerShdw blurRad="38100" dist="38100" dir="2700000" algn="tl">
                    <a:srgbClr val="C0C0C0"/>
                  </a:outerShdw>
                </a:effectLst>
              </a:rPr>
              <a:t> = 1;</a:t>
            </a:r>
          </a:p>
          <a:p>
            <a:pPr>
              <a:lnSpc>
                <a:spcPct val="80000"/>
              </a:lnSpc>
              <a:spcBef>
                <a:spcPct val="50000"/>
              </a:spcBef>
              <a:buSzPct val="80000"/>
              <a:buFont typeface="Wingdings" panose="05000000000000000000" pitchFamily="2" charset="2"/>
              <a:buNone/>
              <a:defRPr/>
            </a:pPr>
            <a:r>
              <a:rPr lang="en-US" altLang="zh-CN" sz="1600" b="1" dirty="0" err="1">
                <a:solidFill>
                  <a:schemeClr val="accent5">
                    <a:lumMod val="50000"/>
                  </a:schemeClr>
                </a:solidFill>
                <a:effectLst>
                  <a:outerShdw blurRad="38100" dist="38100" dir="2700000" algn="tl">
                    <a:srgbClr val="C0C0C0"/>
                  </a:outerShdw>
                </a:effectLst>
              </a:rPr>
              <a:t>semph</a:t>
            </a:r>
            <a:r>
              <a:rPr lang="en-US" altLang="zh-CN" sz="1600" b="1" dirty="0">
                <a:solidFill>
                  <a:schemeClr val="accent5">
                    <a:lumMod val="50000"/>
                  </a:schemeClr>
                </a:solidFill>
                <a:effectLst>
                  <a:outerShdw blurRad="38100" dist="38100" dir="2700000" algn="tl">
                    <a:srgbClr val="C0C0C0"/>
                  </a:outerShdw>
                </a:effectLst>
              </a:rPr>
              <a:t> s[N];</a:t>
            </a:r>
          </a:p>
        </p:txBody>
      </p:sp>
      <p:sp>
        <p:nvSpPr>
          <p:cNvPr id="10" name="Text Box 6"/>
          <p:cNvSpPr txBox="1">
            <a:spLocks noChangeArrowheads="1"/>
          </p:cNvSpPr>
          <p:nvPr/>
        </p:nvSpPr>
        <p:spPr bwMode="auto">
          <a:xfrm>
            <a:off x="3500438" y="1557338"/>
            <a:ext cx="2786062" cy="284956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Philosopher</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philosopher(</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While(TRUE){</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think</a:t>
            </a:r>
            <a:r>
              <a:rPr lang="zh-CN" altLang="en-US"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zh-CN" altLang="en-US"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take_Chs</a:t>
            </a:r>
            <a:r>
              <a:rPr lang="en-US" altLang="zh-CN" sz="1600" b="1" dirty="0">
                <a:solidFill>
                  <a:srgbClr val="9C4E00"/>
                </a:solidFill>
                <a:effectLst>
                  <a:outerShdw blurRad="38100" dist="38100" dir="2700000" algn="tl">
                    <a:srgbClr val="C0C0C0"/>
                  </a:outerShdw>
                </a:effectLst>
              </a:rPr>
              <a: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eat();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put_Chs</a:t>
            </a:r>
            <a:r>
              <a:rPr lang="en-US" altLang="zh-CN" sz="1600" b="1" dirty="0">
                <a:solidFill>
                  <a:srgbClr val="9C4E00"/>
                </a:solidFill>
                <a:effectLst>
                  <a:outerShdw blurRad="38100" dist="38100" dir="2700000" algn="tl">
                    <a:srgbClr val="C0C0C0"/>
                  </a:outerShdw>
                </a:effectLst>
              </a:rPr>
              <a: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11" name="Text Box 7"/>
          <p:cNvSpPr txBox="1">
            <a:spLocks noChangeArrowheads="1"/>
          </p:cNvSpPr>
          <p:nvPr/>
        </p:nvSpPr>
        <p:spPr bwMode="auto">
          <a:xfrm>
            <a:off x="6357938" y="1579563"/>
            <a:ext cx="2735262" cy="30464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take_chs</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a:t>
            </a:r>
            <a:r>
              <a:rPr lang="en-US" altLang="zh-CN" sz="1600" b="1" dirty="0" err="1">
                <a:solidFill>
                  <a:srgbClr val="9C4E00"/>
                </a:solidFill>
                <a:effectLst>
                  <a:outerShdw blurRad="38100" dist="38100" dir="2700000" algn="tl">
                    <a:srgbClr val="C0C0C0"/>
                  </a:outerShdw>
                </a:effectLst>
              </a:rPr>
              <a:t>take_chs</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a:solidFill>
                  <a:srgbClr val="FF0000"/>
                </a:solidFill>
                <a:effectLst>
                  <a:outerShdw blurRad="38100" dist="38100" dir="2700000" algn="tl">
                    <a:srgbClr val="C0C0C0"/>
                  </a:outerShdw>
                </a:effectLst>
              </a:rPr>
              <a:t>P(</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HUNGRY;</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test(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a:solidFill>
                  <a:srgbClr val="FF0000"/>
                </a:solidFill>
                <a:effectLst>
                  <a:outerShdw blurRad="38100" dist="38100" dir="2700000" algn="tl">
                    <a:srgbClr val="C0C0C0"/>
                  </a:outerShdw>
                </a:effectLst>
              </a:rPr>
              <a:t>V(</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P(s[</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a:t>
            </a:r>
            <a:r>
              <a:rPr lang="zh-CN" altLang="en-US" sz="1600" b="1" dirty="0">
                <a:solidFill>
                  <a:srgbClr val="FF0000"/>
                </a:solidFill>
                <a:effectLst>
                  <a:outerShdw blurRad="38100" dist="38100" dir="2700000" algn="tl">
                    <a:srgbClr val="C0C0C0"/>
                  </a:outerShdw>
                </a:effectLst>
              </a:rPr>
              <a:t>得不到叉子阻塞，否则继续执行</a:t>
            </a:r>
            <a:endParaRPr lang="en-US" altLang="zh-CN" sz="1600" b="1" dirty="0">
              <a:solidFill>
                <a:srgbClr val="FF00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方案一分析</a:t>
            </a:r>
            <a:endParaRPr lang="zh-CN" altLang="en-US" dirty="0">
              <a:cs typeface="+mj-cs"/>
            </a:endParaRPr>
          </a:p>
        </p:txBody>
      </p:sp>
      <p:grpSp>
        <p:nvGrpSpPr>
          <p:cNvPr id="2" name="组合 1"/>
          <p:cNvGrpSpPr/>
          <p:nvPr/>
        </p:nvGrpSpPr>
        <p:grpSpPr>
          <a:xfrm>
            <a:off x="1366050" y="1700808"/>
            <a:ext cx="3369917" cy="428628"/>
            <a:chOff x="844893" y="1000114"/>
            <a:chExt cx="3369917" cy="428628"/>
          </a:xfrm>
        </p:grpSpPr>
        <p:sp>
          <p:nvSpPr>
            <p:cNvPr id="9" name="内容占位符 2"/>
            <p:cNvSpPr txBox="1">
              <a:spLocks/>
            </p:cNvSpPr>
            <p:nvPr/>
          </p:nvSpPr>
          <p:spPr>
            <a:xfrm>
              <a:off x="1142976" y="1000114"/>
              <a:ext cx="307183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偶尔会购买太多面包</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773670" y="2007198"/>
            <a:ext cx="5462626" cy="693742"/>
            <a:chOff x="1252514" y="1306504"/>
            <a:chExt cx="5462626" cy="693742"/>
          </a:xfrm>
        </p:grpSpPr>
        <p:pic>
          <p:nvPicPr>
            <p:cNvPr id="23" name="图片 22" descr="小点1.png"/>
            <p:cNvPicPr>
              <a:picLocks noChangeAspect="1"/>
            </p:cNvPicPr>
            <p:nvPr/>
          </p:nvPicPr>
          <p:blipFill>
            <a:blip r:embed="rId2" cstate="print"/>
            <a:stretch>
              <a:fillRect/>
            </a:stretch>
          </p:blipFill>
          <p:spPr>
            <a:xfrm>
              <a:off x="1252514" y="1425348"/>
              <a:ext cx="151066" cy="148997"/>
            </a:xfrm>
            <a:prstGeom prst="rect">
              <a:avLst/>
            </a:prstGeom>
            <a:effectLst/>
          </p:spPr>
        </p:pic>
        <p:sp>
          <p:nvSpPr>
            <p:cNvPr id="24" name="内容占位符 2"/>
            <p:cNvSpPr txBox="1">
              <a:spLocks/>
            </p:cNvSpPr>
            <p:nvPr/>
          </p:nvSpPr>
          <p:spPr>
            <a:xfrm>
              <a:off x="1385078" y="1306504"/>
              <a:ext cx="5330062"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检查面包和便签后帖便签前，有其他人检查面包和便签</a:t>
              </a:r>
            </a:p>
          </p:txBody>
        </p:sp>
      </p:grpSp>
      <p:sp>
        <p:nvSpPr>
          <p:cNvPr id="17" name="内容占位符 2"/>
          <p:cNvSpPr txBox="1">
            <a:spLocks/>
          </p:cNvSpPr>
          <p:nvPr/>
        </p:nvSpPr>
        <p:spPr>
          <a:xfrm>
            <a:off x="1204724" y="3021302"/>
            <a:ext cx="2287978" cy="62058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ts val="1500"/>
              </a:lnSpc>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if (</a:t>
            </a:r>
            <a:r>
              <a:rPr lang="en-US" altLang="zh-CN" sz="1600" dirty="0" err="1">
                <a:solidFill>
                  <a:schemeClr val="tx1"/>
                </a:solidFill>
                <a:latin typeface="Courier New" panose="02070309020205020404" pitchFamily="49" charset="0"/>
                <a:cs typeface="Courier New" panose="02070309020205020404" pitchFamily="49" charset="0"/>
              </a:rPr>
              <a:t>nobread</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if (</a:t>
            </a:r>
            <a:r>
              <a:rPr lang="en-US" altLang="zh-CN" sz="1600" dirty="0" err="1">
                <a:solidFill>
                  <a:schemeClr val="tx1"/>
                </a:solidFill>
                <a:latin typeface="Courier New" panose="02070309020205020404" pitchFamily="49" charset="0"/>
                <a:cs typeface="Courier New" panose="02070309020205020404" pitchFamily="49" charset="0"/>
              </a:rPr>
              <a:t>noNote</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p>
        </p:txBody>
      </p:sp>
      <p:sp>
        <p:nvSpPr>
          <p:cNvPr id="18" name="内容占位符 2"/>
          <p:cNvSpPr txBox="1">
            <a:spLocks/>
          </p:cNvSpPr>
          <p:nvPr/>
        </p:nvSpPr>
        <p:spPr>
          <a:xfrm>
            <a:off x="1816153" y="3933350"/>
            <a:ext cx="1617844" cy="89702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     </a:t>
            </a:r>
            <a:endParaRPr lang="en-US" altLang="zh-CN" sz="1600" dirty="0">
              <a:solidFill>
                <a:schemeClr val="tx1"/>
              </a:solidFill>
              <a:latin typeface="Courier New" panose="02070309020205020404" pitchFamily="49" charset="0"/>
              <a:cs typeface="Courier New" panose="02070309020205020404" pitchFamily="49" charset="0"/>
            </a:endParaRP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buy bread;</a:t>
            </a: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a:t>
            </a: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a:t>
            </a:r>
          </a:p>
          <a:p>
            <a:pPr marL="342900" indent="-342900">
              <a:lnSpc>
                <a:spcPct val="50000"/>
              </a:lnSpc>
              <a:spcBef>
                <a:spcPct val="20000"/>
              </a:spcBef>
              <a:buClr>
                <a:schemeClr val="folHlink"/>
              </a:buClr>
              <a:buSzPct val="75000"/>
            </a:pPr>
            <a:endParaRPr lang="en-US" altLang="zh-CN" sz="1600" dirty="0">
              <a:solidFill>
                <a:schemeClr val="tx1"/>
              </a:solidFill>
              <a:latin typeface="Courier New" panose="02070309020205020404" pitchFamily="49" charset="0"/>
              <a:cs typeface="Courier New" panose="02070309020205020404" pitchFamily="49" charset="0"/>
            </a:endParaRPr>
          </a:p>
        </p:txBody>
      </p:sp>
      <p:cxnSp>
        <p:nvCxnSpPr>
          <p:cNvPr id="21" name="直接箭头连接符 20"/>
          <p:cNvCxnSpPr/>
          <p:nvPr/>
        </p:nvCxnSpPr>
        <p:spPr>
          <a:xfrm>
            <a:off x="3422282" y="3068548"/>
            <a:ext cx="0" cy="4413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421489" y="3509926"/>
            <a:ext cx="934516"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355212" y="3509926"/>
            <a:ext cx="0" cy="4227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3422283" y="3932644"/>
            <a:ext cx="933723"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H="1">
            <a:off x="3421489" y="3937840"/>
            <a:ext cx="792" cy="8647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内容占位符 2"/>
          <p:cNvSpPr txBox="1">
            <a:spLocks/>
          </p:cNvSpPr>
          <p:nvPr/>
        </p:nvSpPr>
        <p:spPr>
          <a:xfrm>
            <a:off x="4388237" y="3504577"/>
            <a:ext cx="2287978" cy="62058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lnSpc>
                <a:spcPts val="1500"/>
              </a:lnSpc>
              <a:spcBef>
                <a:spcPct val="20000"/>
              </a:spcBef>
            </a:pPr>
            <a:r>
              <a:rPr lang="en-US" altLang="zh-CN" sz="1600" dirty="0">
                <a:solidFill>
                  <a:schemeClr val="tx1"/>
                </a:solidFill>
                <a:latin typeface="Courier New" panose="02070309020205020404" pitchFamily="49" charset="0"/>
                <a:cs typeface="Courier New" panose="02070309020205020404" pitchFamily="49" charset="0"/>
              </a:rPr>
              <a:t>if (</a:t>
            </a:r>
            <a:r>
              <a:rPr lang="en-US" altLang="zh-CN" sz="1600" dirty="0" err="1">
                <a:solidFill>
                  <a:schemeClr val="tx1"/>
                </a:solidFill>
                <a:latin typeface="Courier New" panose="02070309020205020404" pitchFamily="49" charset="0"/>
                <a:cs typeface="Courier New" panose="02070309020205020404" pitchFamily="49" charset="0"/>
              </a:rPr>
              <a:t>nobread</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r>
              <a:rPr lang="en-US" altLang="zh-CN" sz="1600" dirty="0">
                <a:solidFill>
                  <a:schemeClr val="tx1"/>
                </a:solidFill>
                <a:latin typeface="Courier New" panose="02070309020205020404" pitchFamily="49" charset="0"/>
                <a:cs typeface="Courier New" panose="02070309020205020404" pitchFamily="49" charset="0"/>
              </a:rPr>
              <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if (</a:t>
            </a:r>
            <a:r>
              <a:rPr lang="en-US" altLang="zh-CN" sz="1600" dirty="0" err="1">
                <a:solidFill>
                  <a:schemeClr val="tx1"/>
                </a:solidFill>
                <a:latin typeface="Courier New" panose="02070309020205020404" pitchFamily="49" charset="0"/>
                <a:cs typeface="Courier New" panose="02070309020205020404" pitchFamily="49" charset="0"/>
              </a:rPr>
              <a:t>noNote</a:t>
            </a:r>
            <a:r>
              <a:rPr lang="en-US" altLang="zh-CN" sz="1600" dirty="0">
                <a:solidFill>
                  <a:schemeClr val="tx1"/>
                </a:solidFill>
                <a:latin typeface="Courier New" panose="02070309020205020404" pitchFamily="49" charset="0"/>
                <a:cs typeface="Courier New" panose="02070309020205020404" pitchFamily="49" charset="0"/>
              </a:rPr>
              <a:t>) {</a:t>
            </a:r>
            <a:r>
              <a:rPr lang="zh-CN" altLang="en-US" sz="1600" dirty="0">
                <a:solidFill>
                  <a:schemeClr val="tx1"/>
                </a:solidFill>
                <a:latin typeface="Courier New" panose="02070309020205020404" pitchFamily="49" charset="0"/>
                <a:cs typeface="Courier New" panose="02070309020205020404" pitchFamily="49" charset="0"/>
              </a:rPr>
              <a:t>      </a:t>
            </a:r>
          </a:p>
        </p:txBody>
      </p:sp>
      <p:cxnSp>
        <p:nvCxnSpPr>
          <p:cNvPr id="36" name="直接箭头连接符 35"/>
          <p:cNvCxnSpPr/>
          <p:nvPr/>
        </p:nvCxnSpPr>
        <p:spPr>
          <a:xfrm>
            <a:off x="3421489" y="4802624"/>
            <a:ext cx="934516" cy="0"/>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4355212" y="4802625"/>
            <a:ext cx="0" cy="863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内容占位符 2"/>
          <p:cNvSpPr txBox="1">
            <a:spLocks/>
          </p:cNvSpPr>
          <p:nvPr/>
        </p:nvSpPr>
        <p:spPr>
          <a:xfrm>
            <a:off x="4467506" y="4830375"/>
            <a:ext cx="1617844" cy="835765"/>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leave Note;</a:t>
            </a:r>
            <a:r>
              <a:rPr lang="zh-CN" altLang="en-US" sz="1600" dirty="0">
                <a:solidFill>
                  <a:schemeClr val="tx1"/>
                </a:solidFill>
                <a:latin typeface="Courier New" panose="02070309020205020404" pitchFamily="49" charset="0"/>
                <a:cs typeface="Courier New" panose="02070309020205020404" pitchFamily="49" charset="0"/>
              </a:rPr>
              <a:t>     </a:t>
            </a:r>
            <a:endParaRPr lang="en-US" altLang="zh-CN" sz="1600" dirty="0">
              <a:solidFill>
                <a:schemeClr val="tx1"/>
              </a:solidFill>
              <a:latin typeface="Courier New" panose="02070309020205020404" pitchFamily="49" charset="0"/>
              <a:cs typeface="Courier New" panose="02070309020205020404" pitchFamily="49" charset="0"/>
            </a:endParaRP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buy bread;</a:t>
            </a: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remove Note;</a:t>
            </a:r>
            <a:br>
              <a:rPr lang="en-US" altLang="zh-CN" sz="1600" dirty="0">
                <a:solidFill>
                  <a:schemeClr val="tx1"/>
                </a:solidFill>
                <a:latin typeface="Courier New" panose="02070309020205020404" pitchFamily="49" charset="0"/>
                <a:cs typeface="Courier New" panose="02070309020205020404" pitchFamily="49" charset="0"/>
              </a:rPr>
            </a:br>
            <a:r>
              <a:rPr lang="en-US" altLang="zh-CN" sz="1600" dirty="0">
                <a:solidFill>
                  <a:schemeClr val="tx1"/>
                </a:solidFill>
                <a:latin typeface="Courier New" panose="02070309020205020404" pitchFamily="49" charset="0"/>
                <a:cs typeface="Courier New" panose="02070309020205020404" pitchFamily="49" charset="0"/>
              </a:rPr>
              <a:t>   }</a:t>
            </a:r>
          </a:p>
          <a:p>
            <a:pPr marL="342900" indent="-342900">
              <a:lnSpc>
                <a:spcPct val="50000"/>
              </a:lnSpc>
              <a:spcBef>
                <a:spcPct val="20000"/>
              </a:spcBef>
              <a:buClr>
                <a:schemeClr val="folHlink"/>
              </a:buClr>
              <a:buSzPct val="75000"/>
            </a:pPr>
            <a:r>
              <a:rPr lang="en-US" altLang="zh-CN" sz="1600" dirty="0">
                <a:solidFill>
                  <a:schemeClr val="tx1"/>
                </a:solidFill>
                <a:latin typeface="Courier New" panose="02070309020205020404" pitchFamily="49" charset="0"/>
                <a:cs typeface="Courier New" panose="02070309020205020404" pitchFamily="49" charset="0"/>
              </a:rPr>
              <a:t>}</a:t>
            </a:r>
          </a:p>
          <a:p>
            <a:pPr marL="342900" indent="-342900">
              <a:lnSpc>
                <a:spcPct val="50000"/>
              </a:lnSpc>
              <a:spcBef>
                <a:spcPct val="20000"/>
              </a:spcBef>
              <a:buClr>
                <a:schemeClr val="folHlink"/>
              </a:buClr>
              <a:buSzPct val="75000"/>
            </a:pPr>
            <a:endParaRPr lang="en-US" altLang="zh-CN" sz="1600" dirty="0">
              <a:solidFill>
                <a:schemeClr val="tx1"/>
              </a:solidFill>
              <a:latin typeface="Courier New" panose="02070309020205020404" pitchFamily="49" charset="0"/>
              <a:cs typeface="Courier New" panose="02070309020205020404" pitchFamily="49" charset="0"/>
            </a:endParaRPr>
          </a:p>
        </p:txBody>
      </p:sp>
      <p:grpSp>
        <p:nvGrpSpPr>
          <p:cNvPr id="39" name="组合 38"/>
          <p:cNvGrpSpPr/>
          <p:nvPr/>
        </p:nvGrpSpPr>
        <p:grpSpPr>
          <a:xfrm>
            <a:off x="1363176" y="2708920"/>
            <a:ext cx="3869983" cy="1000132"/>
            <a:chOff x="844893" y="3875874"/>
            <a:chExt cx="3869983" cy="1000132"/>
          </a:xfrm>
        </p:grpSpPr>
        <p:sp>
          <p:nvSpPr>
            <p:cNvPr id="40" name="内容占位符 2"/>
            <p:cNvSpPr txBox="1">
              <a:spLocks/>
            </p:cNvSpPr>
            <p:nvPr/>
          </p:nvSpPr>
          <p:spPr>
            <a:xfrm>
              <a:off x="1142976" y="3875874"/>
              <a:ext cx="335758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dirty="0"/>
                <a:t>解决方案只是间歇性地失败</a:t>
              </a:r>
            </a:p>
          </p:txBody>
        </p:sp>
        <p:sp>
          <p:nvSpPr>
            <p:cNvPr id="41" name="TextBox 21"/>
            <p:cNvSpPr txBox="1"/>
            <p:nvPr/>
          </p:nvSpPr>
          <p:spPr>
            <a:xfrm>
              <a:off x="844893" y="387587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4" name="图片 43" descr="小点1.png"/>
            <p:cNvPicPr>
              <a:picLocks noChangeAspect="1"/>
            </p:cNvPicPr>
            <p:nvPr/>
          </p:nvPicPr>
          <p:blipFill>
            <a:blip r:embed="rId2" cstate="print"/>
            <a:stretch>
              <a:fillRect/>
            </a:stretch>
          </p:blipFill>
          <p:spPr>
            <a:xfrm>
              <a:off x="1252514" y="4586860"/>
              <a:ext cx="151066" cy="148997"/>
            </a:xfrm>
            <a:prstGeom prst="rect">
              <a:avLst/>
            </a:prstGeom>
            <a:effectLst/>
          </p:spPr>
        </p:pic>
        <p:sp>
          <p:nvSpPr>
            <p:cNvPr id="45" name="内容占位符 2"/>
            <p:cNvSpPr txBox="1">
              <a:spLocks/>
            </p:cNvSpPr>
            <p:nvPr/>
          </p:nvSpPr>
          <p:spPr>
            <a:xfrm>
              <a:off x="1385078" y="4468016"/>
              <a:ext cx="3329798" cy="4079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a:t>必须考虑调度器所做的事情</a:t>
              </a:r>
            </a:p>
          </p:txBody>
        </p:sp>
      </p:grpSp>
      <p:grpSp>
        <p:nvGrpSpPr>
          <p:cNvPr id="48" name="组合 47"/>
          <p:cNvGrpSpPr/>
          <p:nvPr/>
        </p:nvGrpSpPr>
        <p:grpSpPr>
          <a:xfrm>
            <a:off x="1766822" y="2710218"/>
            <a:ext cx="4128542" cy="428628"/>
            <a:chOff x="705646" y="1851670"/>
            <a:chExt cx="4128542" cy="428628"/>
          </a:xfrm>
        </p:grpSpPr>
        <p:sp>
          <p:nvSpPr>
            <p:cNvPr id="46" name="内容占位符 2"/>
            <p:cNvSpPr txBox="1">
              <a:spLocks/>
            </p:cNvSpPr>
            <p:nvPr/>
          </p:nvSpPr>
          <p:spPr>
            <a:xfrm>
              <a:off x="705646" y="1851670"/>
              <a:ext cx="9286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A</a:t>
              </a:r>
              <a:endParaRPr lang="zh-CN" altLang="en-US" sz="1800" dirty="0"/>
            </a:p>
          </p:txBody>
        </p:sp>
        <p:sp>
          <p:nvSpPr>
            <p:cNvPr id="47" name="内容占位符 2"/>
            <p:cNvSpPr txBox="1">
              <a:spLocks/>
            </p:cNvSpPr>
            <p:nvPr/>
          </p:nvSpPr>
          <p:spPr>
            <a:xfrm>
              <a:off x="3834056" y="1851670"/>
              <a:ext cx="100013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a:spcBef>
                  <a:spcPct val="20000"/>
                </a:spcBef>
              </a:pPr>
              <a:r>
                <a:rPr lang="zh-CN" altLang="en-US" sz="1800" dirty="0"/>
                <a:t>进程</a:t>
              </a:r>
              <a:r>
                <a:rPr lang="en-US" altLang="zh-CN" sz="1800" dirty="0"/>
                <a:t>B</a:t>
              </a:r>
              <a:endParaRPr lang="zh-CN" altLang="en-US" sz="1800" dirty="0"/>
            </a:p>
          </p:txBody>
        </p:sp>
      </p:grpSp>
      <p:sp>
        <p:nvSpPr>
          <p:cNvPr id="49" name="内容占位符 2"/>
          <p:cNvSpPr txBox="1">
            <a:spLocks/>
          </p:cNvSpPr>
          <p:nvPr/>
        </p:nvSpPr>
        <p:spPr>
          <a:xfrm>
            <a:off x="1816153" y="3935079"/>
            <a:ext cx="161784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lnSpc>
                <a:spcPct val="5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leave Note;</a:t>
            </a:r>
            <a:r>
              <a:rPr lang="zh-CN" altLang="en-US" sz="1600" dirty="0">
                <a:solidFill>
                  <a:srgbClr val="C00000"/>
                </a:solidFill>
                <a:latin typeface="Courier New" panose="02070309020205020404" pitchFamily="49" charset="0"/>
                <a:cs typeface="Courier New" panose="02070309020205020404" pitchFamily="49" charset="0"/>
              </a:rPr>
              <a:t>     </a:t>
            </a:r>
            <a:endParaRPr lang="en-US" altLang="zh-CN" sz="1600" dirty="0">
              <a:solidFill>
                <a:srgbClr val="C00000"/>
              </a:solidFill>
              <a:latin typeface="Courier New" panose="02070309020205020404" pitchFamily="49" charset="0"/>
              <a:cs typeface="Courier New" panose="02070309020205020404" pitchFamily="49" charset="0"/>
            </a:endParaRPr>
          </a:p>
          <a:p>
            <a:pPr marL="342900" indent="-342900">
              <a:lnSpc>
                <a:spcPct val="5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buy bread;</a:t>
            </a:r>
          </a:p>
          <a:p>
            <a:pPr marL="342900" indent="-342900">
              <a:lnSpc>
                <a:spcPct val="50000"/>
              </a:lnSpc>
              <a:spcBef>
                <a:spcPct val="20000"/>
              </a:spcBef>
              <a:buClr>
                <a:schemeClr val="folHlink"/>
              </a:buClr>
              <a:buSzPct val="75000"/>
            </a:pPr>
            <a:endParaRPr lang="en-US" altLang="zh-CN" sz="1600" dirty="0">
              <a:solidFill>
                <a:srgbClr val="C00000"/>
              </a:solidFill>
              <a:latin typeface="Courier New" panose="02070309020205020404" pitchFamily="49" charset="0"/>
              <a:cs typeface="Courier New" panose="02070309020205020404" pitchFamily="49" charset="0"/>
            </a:endParaRPr>
          </a:p>
        </p:txBody>
      </p:sp>
      <p:sp>
        <p:nvSpPr>
          <p:cNvPr id="50" name="内容占位符 2"/>
          <p:cNvSpPr txBox="1">
            <a:spLocks/>
          </p:cNvSpPr>
          <p:nvPr/>
        </p:nvSpPr>
        <p:spPr>
          <a:xfrm>
            <a:off x="4467506" y="4831317"/>
            <a:ext cx="1617844" cy="36004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342900" indent="-342900">
              <a:lnSpc>
                <a:spcPct val="5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leave Note;</a:t>
            </a:r>
            <a:r>
              <a:rPr lang="zh-CN" altLang="en-US" sz="1600" dirty="0">
                <a:solidFill>
                  <a:srgbClr val="C00000"/>
                </a:solidFill>
                <a:latin typeface="Courier New" panose="02070309020205020404" pitchFamily="49" charset="0"/>
                <a:cs typeface="Courier New" panose="02070309020205020404" pitchFamily="49" charset="0"/>
              </a:rPr>
              <a:t>     </a:t>
            </a:r>
            <a:endParaRPr lang="en-US" altLang="zh-CN" sz="1600" dirty="0">
              <a:solidFill>
                <a:srgbClr val="C00000"/>
              </a:solidFill>
              <a:latin typeface="Courier New" panose="02070309020205020404" pitchFamily="49" charset="0"/>
              <a:cs typeface="Courier New" panose="02070309020205020404" pitchFamily="49" charset="0"/>
            </a:endParaRPr>
          </a:p>
          <a:p>
            <a:pPr marL="342900" indent="-342900">
              <a:lnSpc>
                <a:spcPct val="50000"/>
              </a:lnSpc>
              <a:spcBef>
                <a:spcPct val="20000"/>
              </a:spcBef>
              <a:buClr>
                <a:schemeClr val="folHlink"/>
              </a:buClr>
              <a:buSzPct val="75000"/>
            </a:pPr>
            <a:r>
              <a:rPr lang="en-US" altLang="zh-CN" sz="1600" dirty="0">
                <a:solidFill>
                  <a:srgbClr val="C00000"/>
                </a:solidFill>
                <a:latin typeface="Courier New" panose="02070309020205020404" pitchFamily="49" charset="0"/>
                <a:cs typeface="Courier New" panose="02070309020205020404" pitchFamily="49" charset="0"/>
              </a:rPr>
              <a:t>buy bread;</a:t>
            </a:r>
          </a:p>
          <a:p>
            <a:pPr marL="342900" indent="-342900">
              <a:lnSpc>
                <a:spcPct val="50000"/>
              </a:lnSpc>
              <a:spcBef>
                <a:spcPct val="20000"/>
              </a:spcBef>
              <a:buClr>
                <a:schemeClr val="folHlink"/>
              </a:buClr>
              <a:buSzPct val="75000"/>
            </a:pPr>
            <a:endParaRPr lang="en-US" altLang="zh-CN" sz="1600" dirty="0">
              <a:solidFill>
                <a:srgbClr val="C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10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up)">
                                      <p:cBhvr>
                                        <p:cTn id="20" dur="500"/>
                                        <p:tgtEl>
                                          <p:spTgt spid="17"/>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up)">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right)">
                                      <p:cBhvr>
                                        <p:cTn id="40" dur="500"/>
                                        <p:tgtEl>
                                          <p:spTgt spid="31"/>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wipe(up)">
                                      <p:cBhvr>
                                        <p:cTn id="44" dur="500"/>
                                        <p:tgtEl>
                                          <p:spTgt spid="32"/>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left)">
                                      <p:cBhvr>
                                        <p:cTn id="52" dur="500"/>
                                        <p:tgtEl>
                                          <p:spTgt spid="36"/>
                                        </p:tgtEl>
                                      </p:cBhvr>
                                    </p:animEffect>
                                  </p:childTnLst>
                                </p:cTn>
                              </p:par>
                            </p:childTnLst>
                          </p:cTn>
                        </p:par>
                        <p:par>
                          <p:cTn id="53" fill="hold">
                            <p:stCondLst>
                              <p:cond delay="500"/>
                            </p:stCondLst>
                            <p:childTnLst>
                              <p:par>
                                <p:cTn id="54" presetID="22" presetClass="entr" presetSubtype="1" fill="hold" nodeType="after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up)">
                                      <p:cBhvr>
                                        <p:cTn id="59" dur="500"/>
                                        <p:tgtEl>
                                          <p:spTgt spid="38"/>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7"/>
                                        </p:tgtEl>
                                      </p:cBhvr>
                                    </p:animEffect>
                                    <p:set>
                                      <p:cBhvr>
                                        <p:cTn id="71" dur="1" fill="hold">
                                          <p:stCondLst>
                                            <p:cond delay="499"/>
                                          </p:stCondLst>
                                        </p:cTn>
                                        <p:tgtEl>
                                          <p:spTgt spid="17"/>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21"/>
                                        </p:tgtEl>
                                      </p:cBhvr>
                                    </p:animEffect>
                                    <p:set>
                                      <p:cBhvr>
                                        <p:cTn id="74" dur="1" fill="hold">
                                          <p:stCondLst>
                                            <p:cond delay="499"/>
                                          </p:stCondLst>
                                        </p:cTn>
                                        <p:tgtEl>
                                          <p:spTgt spid="21"/>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500"/>
                                        <p:tgtEl>
                                          <p:spTgt spid="25"/>
                                        </p:tgtEl>
                                      </p:cBhvr>
                                    </p:animEffect>
                                    <p:set>
                                      <p:cBhvr>
                                        <p:cTn id="77" dur="1" fill="hold">
                                          <p:stCondLst>
                                            <p:cond delay="499"/>
                                          </p:stCondLst>
                                        </p:cTn>
                                        <p:tgtEl>
                                          <p:spTgt spid="25"/>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6"/>
                                        </p:tgtEl>
                                      </p:cBhvr>
                                    </p:animEffect>
                                    <p:set>
                                      <p:cBhvr>
                                        <p:cTn id="80" dur="1" fill="hold">
                                          <p:stCondLst>
                                            <p:cond delay="499"/>
                                          </p:stCondLst>
                                        </p:cTn>
                                        <p:tgtEl>
                                          <p:spTgt spid="26"/>
                                        </p:tgtEl>
                                        <p:attrNameLst>
                                          <p:attrName>style.visibility</p:attrName>
                                        </p:attrNameLst>
                                      </p:cBhvr>
                                      <p:to>
                                        <p:strVal val="hidden"/>
                                      </p:to>
                                    </p:set>
                                  </p:childTnLst>
                                </p:cTn>
                              </p:par>
                              <p:par>
                                <p:cTn id="81" presetID="10" presetClass="exit" presetSubtype="0" fill="hold" grpId="1" nodeType="withEffect">
                                  <p:stCondLst>
                                    <p:cond delay="0"/>
                                  </p:stCondLst>
                                  <p:childTnLst>
                                    <p:animEffect transition="out" filter="fade">
                                      <p:cBhvr>
                                        <p:cTn id="82" dur="500"/>
                                        <p:tgtEl>
                                          <p:spTgt spid="35"/>
                                        </p:tgtEl>
                                      </p:cBhvr>
                                    </p:animEffect>
                                    <p:set>
                                      <p:cBhvr>
                                        <p:cTn id="83" dur="1" fill="hold">
                                          <p:stCondLst>
                                            <p:cond delay="499"/>
                                          </p:stCondLst>
                                        </p:cTn>
                                        <p:tgtEl>
                                          <p:spTgt spid="35"/>
                                        </p:tgtEl>
                                        <p:attrNameLst>
                                          <p:attrName>style.visibility</p:attrName>
                                        </p:attrNameLst>
                                      </p:cBhvr>
                                      <p:to>
                                        <p:strVal val="hidden"/>
                                      </p:to>
                                    </p:set>
                                  </p:childTnLst>
                                </p:cTn>
                              </p:par>
                              <p:par>
                                <p:cTn id="84" presetID="10" presetClass="exit" presetSubtype="0" fill="hold" nodeType="withEffect">
                                  <p:stCondLst>
                                    <p:cond delay="0"/>
                                  </p:stCondLst>
                                  <p:childTnLst>
                                    <p:animEffect transition="out" filter="fade">
                                      <p:cBhvr>
                                        <p:cTn id="85" dur="500"/>
                                        <p:tgtEl>
                                          <p:spTgt spid="31"/>
                                        </p:tgtEl>
                                      </p:cBhvr>
                                    </p:animEffect>
                                    <p:set>
                                      <p:cBhvr>
                                        <p:cTn id="86" dur="1" fill="hold">
                                          <p:stCondLst>
                                            <p:cond delay="499"/>
                                          </p:stCondLst>
                                        </p:cTn>
                                        <p:tgtEl>
                                          <p:spTgt spid="31"/>
                                        </p:tgtEl>
                                        <p:attrNameLst>
                                          <p:attrName>style.visibility</p:attrName>
                                        </p:attrNameLst>
                                      </p:cBhvr>
                                      <p:to>
                                        <p:strVal val="hidden"/>
                                      </p:to>
                                    </p:set>
                                  </p:childTnLst>
                                </p:cTn>
                              </p:par>
                              <p:par>
                                <p:cTn id="87" presetID="10" presetClass="exit" presetSubtype="0" fill="hold" nodeType="withEffect">
                                  <p:stCondLst>
                                    <p:cond delay="0"/>
                                  </p:stCondLst>
                                  <p:childTnLst>
                                    <p:animEffect transition="out" filter="fade">
                                      <p:cBhvr>
                                        <p:cTn id="88" dur="500"/>
                                        <p:tgtEl>
                                          <p:spTgt spid="32"/>
                                        </p:tgtEl>
                                      </p:cBhvr>
                                    </p:animEffect>
                                    <p:set>
                                      <p:cBhvr>
                                        <p:cTn id="89" dur="1" fill="hold">
                                          <p:stCondLst>
                                            <p:cond delay="499"/>
                                          </p:stCondLst>
                                        </p:cTn>
                                        <p:tgtEl>
                                          <p:spTgt spid="32"/>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18"/>
                                        </p:tgtEl>
                                      </p:cBhvr>
                                    </p:animEffect>
                                    <p:set>
                                      <p:cBhvr>
                                        <p:cTn id="92" dur="1" fill="hold">
                                          <p:stCondLst>
                                            <p:cond delay="499"/>
                                          </p:stCondLst>
                                        </p:cTn>
                                        <p:tgtEl>
                                          <p:spTgt spid="18"/>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36"/>
                                        </p:tgtEl>
                                      </p:cBhvr>
                                    </p:animEffect>
                                    <p:set>
                                      <p:cBhvr>
                                        <p:cTn id="95" dur="1" fill="hold">
                                          <p:stCondLst>
                                            <p:cond delay="499"/>
                                          </p:stCondLst>
                                        </p:cTn>
                                        <p:tgtEl>
                                          <p:spTgt spid="36"/>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37"/>
                                        </p:tgtEl>
                                      </p:cBhvr>
                                    </p:animEffect>
                                    <p:set>
                                      <p:cBhvr>
                                        <p:cTn id="98" dur="1" fill="hold">
                                          <p:stCondLst>
                                            <p:cond delay="499"/>
                                          </p:stCondLst>
                                        </p:cTn>
                                        <p:tgtEl>
                                          <p:spTgt spid="37"/>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38"/>
                                        </p:tgtEl>
                                      </p:cBhvr>
                                    </p:animEffect>
                                    <p:set>
                                      <p:cBhvr>
                                        <p:cTn id="101" dur="1" fill="hold">
                                          <p:stCondLst>
                                            <p:cond delay="499"/>
                                          </p:stCondLst>
                                        </p:cTn>
                                        <p:tgtEl>
                                          <p:spTgt spid="38"/>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48"/>
                                        </p:tgtEl>
                                      </p:cBhvr>
                                    </p:animEffect>
                                    <p:set>
                                      <p:cBhvr>
                                        <p:cTn id="104" dur="1" fill="hold">
                                          <p:stCondLst>
                                            <p:cond delay="499"/>
                                          </p:stCondLst>
                                        </p:cTn>
                                        <p:tgtEl>
                                          <p:spTgt spid="48"/>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49"/>
                                        </p:tgtEl>
                                      </p:cBhvr>
                                    </p:animEffect>
                                    <p:set>
                                      <p:cBhvr>
                                        <p:cTn id="107" dur="1" fill="hold">
                                          <p:stCondLst>
                                            <p:cond delay="499"/>
                                          </p:stCondLst>
                                        </p:cTn>
                                        <p:tgtEl>
                                          <p:spTgt spid="49"/>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50"/>
                                        </p:tgtEl>
                                      </p:cBhvr>
                                    </p:animEffect>
                                    <p:set>
                                      <p:cBhvr>
                                        <p:cTn id="110" dur="1" fill="hold">
                                          <p:stCondLst>
                                            <p:cond delay="499"/>
                                          </p:stCondLst>
                                        </p:cTn>
                                        <p:tgtEl>
                                          <p:spTgt spid="50"/>
                                        </p:tgtEl>
                                        <p:attrNameLst>
                                          <p:attrName>style.visibility</p:attrName>
                                        </p:attrNameLst>
                                      </p:cBhvr>
                                      <p:to>
                                        <p:strVal val="hidden"/>
                                      </p:to>
                                    </p:set>
                                  </p:childTnLst>
                                </p:cTn>
                              </p:par>
                            </p:childTnLst>
                          </p:cTn>
                        </p:par>
                        <p:par>
                          <p:cTn id="111" fill="hold">
                            <p:stCondLst>
                              <p:cond delay="500"/>
                            </p:stCondLst>
                            <p:childTnLst>
                              <p:par>
                                <p:cTn id="112" presetID="22" presetClass="entr" presetSubtype="8" fill="hold" nodeType="after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wipe(left)">
                                      <p:cBhvr>
                                        <p:cTn id="11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35" grpId="0"/>
      <p:bldP spid="35" grpId="1"/>
      <p:bldP spid="38" grpId="0"/>
      <p:bldP spid="38" grpId="1"/>
      <p:bldP spid="49" grpId="0"/>
      <p:bldP spid="49" grpId="1"/>
      <p:bldP spid="50" grpId="0"/>
      <p:bldP spid="50" grpId="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
          <p:cNvSpPr>
            <a:spLocks noGrp="1"/>
          </p:cNvSpPr>
          <p:nvPr>
            <p:ph type="title"/>
          </p:nvPr>
        </p:nvSpPr>
        <p:spPr/>
        <p:txBody>
          <a:bodyPr/>
          <a:lstStyle/>
          <a:p>
            <a:r>
              <a:rPr lang="en-US" altLang="zh-CN">
                <a:ea typeface="宋体" panose="02010600030101010101" pitchFamily="2" charset="-122"/>
              </a:rPr>
              <a:t>Solution of “dining philosophers”</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45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EEC756A-BFDA-4DC4-8B37-5B355213785B}" type="slidenum">
              <a:rPr lang="en-US" altLang="ko-KR" sz="1200" smtClean="0">
                <a:solidFill>
                  <a:schemeClr val="bg1"/>
                </a:solidFill>
              </a:rPr>
              <a:pPr>
                <a:spcBef>
                  <a:spcPct val="0"/>
                </a:spcBef>
                <a:buClrTx/>
                <a:buSzTx/>
                <a:buFontTx/>
                <a:buNone/>
              </a:pPr>
              <a:t>90</a:t>
            </a:fld>
            <a:endParaRPr lang="en-US" altLang="ko-KR" sz="1200">
              <a:solidFill>
                <a:schemeClr val="bg1"/>
              </a:solidFill>
            </a:endParaRPr>
          </a:p>
        </p:txBody>
      </p:sp>
      <p:sp>
        <p:nvSpPr>
          <p:cNvPr id="12" name="Text Box 5"/>
          <p:cNvSpPr txBox="1">
            <a:spLocks noChangeArrowheads="1"/>
          </p:cNvSpPr>
          <p:nvPr/>
        </p:nvSpPr>
        <p:spPr bwMode="auto">
          <a:xfrm>
            <a:off x="1000125" y="1557338"/>
            <a:ext cx="2820988" cy="3046412"/>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err="1">
                <a:solidFill>
                  <a:srgbClr val="9C4E00"/>
                </a:solidFill>
                <a:effectLst>
                  <a:outerShdw blurRad="38100" dist="38100" dir="2700000" algn="tl">
                    <a:srgbClr val="C0C0C0"/>
                  </a:outerShdw>
                </a:effectLst>
              </a:rPr>
              <a:t>Put_chs</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a:t>
            </a:r>
            <a:r>
              <a:rPr lang="en-US" altLang="zh-CN" sz="1600" b="1" dirty="0" err="1">
                <a:solidFill>
                  <a:srgbClr val="9C4E00"/>
                </a:solidFill>
                <a:effectLst>
                  <a:outerShdw blurRad="38100" dist="38100" dir="2700000" algn="tl">
                    <a:srgbClr val="C0C0C0"/>
                  </a:outerShdw>
                </a:effectLst>
              </a:rPr>
              <a:t>put_forks</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r>
              <a:rPr lang="en-US" altLang="zh-CN" sz="1600" b="1" dirty="0">
                <a:solidFill>
                  <a:srgbClr val="FF0000"/>
                </a:solidFill>
                <a:effectLst>
                  <a:outerShdw blurRad="38100" dist="38100" dir="2700000" algn="tl">
                    <a:srgbClr val="C0C0C0"/>
                  </a:outerShdw>
                </a:effectLst>
              </a:rPr>
              <a:t>P(</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THINKING;</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test(LEFT(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r>
              <a:rPr lang="zh-CN" altLang="en-US" sz="1600" b="1" dirty="0">
                <a:solidFill>
                  <a:srgbClr val="9C4E00"/>
                </a:solidFill>
                <a:effectLst>
                  <a:outerShdw blurRad="38100" dist="38100" dir="2700000" algn="tl">
                    <a:srgbClr val="C0C0C0"/>
                  </a:outerShdw>
                </a:effectLst>
              </a:rPr>
              <a:t>唤醒旁边等叉子的人</a:t>
            </a:r>
            <a:endParaRPr lang="en-US" altLang="zh-CN"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test(RIGHT(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V(</a:t>
            </a:r>
            <a:r>
              <a:rPr lang="en-US" altLang="zh-CN" sz="1600" b="1" dirty="0" err="1">
                <a:solidFill>
                  <a:srgbClr val="FF0000"/>
                </a:solidFill>
                <a:effectLst>
                  <a:outerShdw blurRad="38100" dist="38100" dir="2700000" algn="tl">
                    <a:srgbClr val="C0C0C0"/>
                  </a:outerShdw>
                </a:effectLst>
              </a:rPr>
              <a:t>mutex</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
        <p:nvSpPr>
          <p:cNvPr id="13" name="Text Box 6"/>
          <p:cNvSpPr txBox="1">
            <a:spLocks noChangeArrowheads="1"/>
          </p:cNvSpPr>
          <p:nvPr/>
        </p:nvSpPr>
        <p:spPr bwMode="auto">
          <a:xfrm>
            <a:off x="4071938" y="1571625"/>
            <a:ext cx="4675187" cy="3490913"/>
          </a:xfrm>
          <a:prstGeom prst="rect">
            <a:avLst/>
          </a:prstGeom>
          <a:noFill/>
          <a:ln w="9525">
            <a:solidFill>
              <a:srgbClr val="9C4E00"/>
            </a:solidFill>
            <a:miter lim="800000"/>
            <a:headEnd/>
            <a:tailEnd/>
          </a:ln>
          <a:effectLst/>
        </p:spPr>
        <p:txBody>
          <a:bodyPr>
            <a:spAutoFit/>
          </a:bodyPr>
          <a:lstStyle/>
          <a:p>
            <a:pPr algn="ct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Test</a:t>
            </a:r>
            <a:endParaRPr lang="zh-CN" altLang="en-US" sz="1600" b="1" dirty="0">
              <a:solidFill>
                <a:srgbClr val="9C4E00"/>
              </a:solidFill>
              <a:effectLst>
                <a:outerShdw blurRad="38100" dist="38100" dir="2700000" algn="tl">
                  <a:srgbClr val="C0C0C0"/>
                </a:outerShdw>
              </a:effectLst>
            </a:endParaRP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void test (</a:t>
            </a:r>
            <a:r>
              <a:rPr lang="en-US" altLang="zh-CN" sz="1600" b="1" dirty="0" err="1">
                <a:solidFill>
                  <a:srgbClr val="9C4E00"/>
                </a:solidFill>
                <a:effectLst>
                  <a:outerShdw blurRad="38100" dist="38100" dir="2700000" algn="tl">
                    <a:srgbClr val="C0C0C0"/>
                  </a:outerShdw>
                </a:effectLst>
              </a:rPr>
              <a:t>int</a:t>
            </a:r>
            <a:r>
              <a:rPr lang="en-US" altLang="zh-CN" sz="1600" b="1" dirty="0">
                <a:solidFill>
                  <a:srgbClr val="9C4E00"/>
                </a:solidFill>
                <a:effectLst>
                  <a:outerShdw blurRad="38100" dist="38100" dir="2700000" algn="tl">
                    <a:srgbClr val="C0C0C0"/>
                  </a:outerShdw>
                </a:effectLst>
              </a:rPr>
              <a:t> </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if((state[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HUNGRY)</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&amp;&amp; (state[LEFT(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a:t>
            </a:r>
            <a:r>
              <a:rPr lang="zh-CN" altLang="en-US" sz="1600" b="1" dirty="0">
                <a:solidFill>
                  <a:srgbClr val="9C4E00"/>
                </a:solidFill>
                <a:effectLst>
                  <a:outerShdw blurRad="38100" dist="38100" dir="2700000" algn="tl">
                    <a:srgbClr val="C0C0C0"/>
                  </a:outerShdw>
                </a:effectLst>
              </a:rPr>
              <a:t>！</a:t>
            </a:r>
            <a:r>
              <a:rPr lang="en-US" altLang="zh-CN" sz="1600" b="1" dirty="0">
                <a:solidFill>
                  <a:srgbClr val="9C4E00"/>
                </a:solidFill>
                <a:effectLst>
                  <a:outerShdw blurRad="38100" dist="38100" dir="2700000" algn="tl">
                    <a:srgbClr val="C0C0C0"/>
                  </a:outerShdw>
                </a:effectLst>
              </a:rPr>
              <a:t>= EATING)</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&amp;&amp; (state[RIGHT(</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EATING))</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state[</a:t>
            </a:r>
            <a:r>
              <a:rPr lang="en-US" altLang="zh-CN" sz="1600" b="1" dirty="0" err="1">
                <a:solidFill>
                  <a:srgbClr val="9C4E00"/>
                </a:solidFill>
                <a:effectLst>
                  <a:outerShdw blurRad="38100" dist="38100" dir="2700000" algn="tl">
                    <a:srgbClr val="C0C0C0"/>
                  </a:outerShdw>
                </a:effectLst>
              </a:rPr>
              <a:t>i</a:t>
            </a:r>
            <a:r>
              <a:rPr lang="en-US" altLang="zh-CN" sz="1600" b="1" dirty="0">
                <a:solidFill>
                  <a:srgbClr val="9C4E00"/>
                </a:solidFill>
                <a:effectLst>
                  <a:outerShdw blurRad="38100" dist="38100" dir="2700000" algn="tl">
                    <a:srgbClr val="C0C0C0"/>
                  </a:outerShdw>
                </a:effectLst>
              </a:rPr>
              <a:t>] = EATING;</a:t>
            </a:r>
          </a:p>
          <a:p>
            <a:pPr>
              <a:lnSpc>
                <a:spcPct val="80000"/>
              </a:lnSpc>
              <a:spcBef>
                <a:spcPct val="50000"/>
              </a:spcBef>
              <a:buSzPct val="80000"/>
              <a:buFont typeface="Wingdings" panose="05000000000000000000" pitchFamily="2" charset="2"/>
              <a:buNone/>
              <a:defRPr/>
            </a:pPr>
            <a:r>
              <a:rPr lang="en-US" altLang="zh-CN" sz="1600" b="1" dirty="0">
                <a:solidFill>
                  <a:srgbClr val="FF0000"/>
                </a:solidFill>
                <a:effectLst>
                  <a:outerShdw blurRad="38100" dist="38100" dir="2700000" algn="tl">
                    <a:srgbClr val="C0C0C0"/>
                  </a:outerShdw>
                </a:effectLst>
              </a:rPr>
              <a:t>           V(s[</a:t>
            </a:r>
            <a:r>
              <a:rPr lang="en-US" altLang="zh-CN" sz="1600" b="1" dirty="0" err="1">
                <a:solidFill>
                  <a:srgbClr val="FF0000"/>
                </a:solidFill>
                <a:effectLst>
                  <a:outerShdw blurRad="38100" dist="38100" dir="2700000" algn="tl">
                    <a:srgbClr val="C0C0C0"/>
                  </a:outerShdw>
                </a:effectLst>
              </a:rPr>
              <a:t>i</a:t>
            </a:r>
            <a:r>
              <a:rPr lang="en-US" altLang="zh-CN" sz="1600" b="1" dirty="0">
                <a:solidFill>
                  <a:srgbClr val="FF0000"/>
                </a:solidFill>
                <a:effectLst>
                  <a:outerShdw blurRad="38100" dist="38100" dir="2700000" algn="tl">
                    <a:srgbClr val="C0C0C0"/>
                  </a:outerShdw>
                </a:effectLst>
              </a:rPr>
              <a:t>]);</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    }</a:t>
            </a:r>
          </a:p>
          <a:p>
            <a:pPr>
              <a:lnSpc>
                <a:spcPct val="80000"/>
              </a:lnSpc>
              <a:spcBef>
                <a:spcPct val="50000"/>
              </a:spcBef>
              <a:buSzPct val="80000"/>
              <a:buFont typeface="Wingdings" panose="05000000000000000000" pitchFamily="2" charset="2"/>
              <a:buNone/>
              <a:defRPr/>
            </a:pPr>
            <a:r>
              <a:rPr lang="en-US" altLang="zh-CN" sz="1600" b="1" dirty="0">
                <a:solidFill>
                  <a:srgbClr val="9C4E00"/>
                </a:solidFill>
                <a:effectLst>
                  <a:outerShdw blurRad="38100" dist="38100" dir="2700000" algn="tl">
                    <a:srgbClr val="C0C0C0"/>
                  </a:outerShdw>
                </a:effectLs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en-US" altLang="zh-CN">
                <a:ea typeface="宋体" panose="02010600030101010101" pitchFamily="2" charset="-122"/>
              </a:rPr>
              <a:t>IPC problem: Reader-Writer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902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7D1D076-1317-431D-9D9B-C40AAC3CC182}" type="slidenum">
              <a:rPr lang="en-US" altLang="ko-KR" sz="1200" smtClean="0">
                <a:solidFill>
                  <a:schemeClr val="bg1"/>
                </a:solidFill>
              </a:rPr>
              <a:pPr>
                <a:spcBef>
                  <a:spcPct val="0"/>
                </a:spcBef>
                <a:buClrTx/>
                <a:buSzTx/>
                <a:buFontTx/>
                <a:buNone/>
              </a:pPr>
              <a:t>91</a:t>
            </a:fld>
            <a:endParaRPr lang="en-US" altLang="ko-KR" sz="1200">
              <a:solidFill>
                <a:schemeClr val="bg1"/>
              </a:solidFill>
            </a:endParaRPr>
          </a:p>
        </p:txBody>
      </p:sp>
      <p:sp>
        <p:nvSpPr>
          <p:cNvPr id="24" name="内容占位符 2"/>
          <p:cNvSpPr>
            <a:spLocks noGrp="1"/>
          </p:cNvSpPr>
          <p:nvPr>
            <p:ph idx="1"/>
          </p:nvPr>
        </p:nvSpPr>
        <p:spPr>
          <a:xfrm>
            <a:off x="785813" y="1371600"/>
            <a:ext cx="4643437" cy="4986338"/>
          </a:xfrm>
        </p:spPr>
        <p:txBody>
          <a:bodyPr>
            <a:normAutofit fontScale="92500" lnSpcReduction="10000"/>
          </a:bodyPr>
          <a:lstStyle/>
          <a:p>
            <a:pPr>
              <a:lnSpc>
                <a:spcPct val="110000"/>
              </a:lnSpc>
              <a:defRPr/>
            </a:pPr>
            <a:r>
              <a:rPr lang="en-US" altLang="zh-CN" dirty="0">
                <a:ea typeface="宋体" pitchFamily="2" charset="-122"/>
              </a:rPr>
              <a:t>Problem description</a:t>
            </a:r>
          </a:p>
          <a:p>
            <a:pPr lvl="1">
              <a:lnSpc>
                <a:spcPct val="110000"/>
              </a:lnSpc>
              <a:defRPr/>
            </a:pPr>
            <a:r>
              <a:rPr lang="en-US" altLang="zh-CN" dirty="0">
                <a:ea typeface="宋体" pitchFamily="2" charset="-122"/>
              </a:rPr>
              <a:t>Writer: put information into shared buffer</a:t>
            </a:r>
          </a:p>
          <a:p>
            <a:pPr lvl="1">
              <a:lnSpc>
                <a:spcPct val="110000"/>
              </a:lnSpc>
              <a:defRPr/>
            </a:pPr>
            <a:r>
              <a:rPr lang="en-US" altLang="zh-CN" dirty="0">
                <a:ea typeface="宋体" pitchFamily="2" charset="-122"/>
              </a:rPr>
              <a:t>Reader: get information from shared buffer</a:t>
            </a:r>
          </a:p>
          <a:p>
            <a:pPr lvl="1">
              <a:lnSpc>
                <a:spcPct val="110000"/>
              </a:lnSpc>
              <a:defRPr/>
            </a:pPr>
            <a:r>
              <a:rPr lang="en-US" altLang="zh-CN" dirty="0">
                <a:ea typeface="宋体" pitchFamily="2" charset="-122"/>
              </a:rPr>
              <a:t>Exclusion: reader/writer can’t access the buffer when any writer is putting item, but multiple reader can get item at same time</a:t>
            </a:r>
          </a:p>
          <a:p>
            <a:pPr lvl="1">
              <a:lnSpc>
                <a:spcPct val="110000"/>
              </a:lnSpc>
              <a:defRPr/>
            </a:pPr>
            <a:r>
              <a:rPr lang="en-US" altLang="zh-CN" dirty="0">
                <a:ea typeface="宋体" pitchFamily="2" charset="-122"/>
              </a:rPr>
              <a:t>Synchronism:  Writer sleep when FULL, while Reader sleep when EMPTY</a:t>
            </a:r>
          </a:p>
        </p:txBody>
      </p:sp>
      <p:pic>
        <p:nvPicPr>
          <p:cNvPr id="9" name="Picture 6" descr="读者—写者问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2349500"/>
            <a:ext cx="5048250"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4191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
          <p:cNvSpPr>
            <a:spLocks noGrp="1"/>
          </p:cNvSpPr>
          <p:nvPr>
            <p:ph type="title"/>
          </p:nvPr>
        </p:nvSpPr>
        <p:spPr/>
        <p:txBody>
          <a:bodyPr/>
          <a:lstStyle/>
          <a:p>
            <a:r>
              <a:rPr lang="en-US" altLang="zh-CN">
                <a:ea typeface="宋体" panose="02010600030101010101" pitchFamily="2" charset="-122"/>
              </a:rPr>
              <a:t>Analysis of “Reader-Writer”</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83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9B5DF411-69BD-424D-A4B9-7EAF655B6915}" type="slidenum">
              <a:rPr lang="en-US" altLang="ko-KR" sz="1200" smtClean="0">
                <a:solidFill>
                  <a:schemeClr val="bg1"/>
                </a:solidFill>
              </a:rPr>
              <a:pPr>
                <a:spcBef>
                  <a:spcPct val="0"/>
                </a:spcBef>
                <a:buClrTx/>
                <a:buSzTx/>
                <a:buFontTx/>
                <a:buNone/>
              </a:pPr>
              <a:t>92</a:t>
            </a:fld>
            <a:endParaRPr lang="en-US" altLang="ko-KR" sz="1200">
              <a:solidFill>
                <a:schemeClr val="bg1"/>
              </a:solidFill>
            </a:endParaRPr>
          </a:p>
        </p:txBody>
      </p:sp>
      <p:sp>
        <p:nvSpPr>
          <p:cNvPr id="8"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Mutual exclusion</a:t>
            </a:r>
          </a:p>
          <a:p>
            <a:pPr lvl="1">
              <a:lnSpc>
                <a:spcPct val="110000"/>
              </a:lnSpc>
              <a:defRPr/>
            </a:pPr>
            <a:r>
              <a:rPr lang="en-US" altLang="zh-CN" dirty="0">
                <a:ea typeface="宋体" pitchFamily="2" charset="-122"/>
              </a:rPr>
              <a:t>Only one writer can access the buffer at any instant</a:t>
            </a:r>
          </a:p>
          <a:p>
            <a:pPr lvl="1">
              <a:lnSpc>
                <a:spcPct val="110000"/>
              </a:lnSpc>
              <a:defRPr/>
            </a:pPr>
            <a:r>
              <a:rPr lang="en-US" altLang="zh-CN" dirty="0">
                <a:ea typeface="宋体" pitchFamily="2" charset="-122"/>
              </a:rPr>
              <a:t>If there is writer in the buffer, then all other readers and writers will be blocked</a:t>
            </a:r>
          </a:p>
          <a:p>
            <a:pPr lvl="1">
              <a:lnSpc>
                <a:spcPct val="110000"/>
              </a:lnSpc>
              <a:defRPr/>
            </a:pPr>
            <a:r>
              <a:rPr lang="en-US" altLang="zh-CN" dirty="0">
                <a:ea typeface="宋体" pitchFamily="2" charset="-122"/>
              </a:rPr>
              <a:t>Multiple readers can access the buffer at the same time</a:t>
            </a:r>
          </a:p>
          <a:p>
            <a:pPr>
              <a:lnSpc>
                <a:spcPct val="110000"/>
              </a:lnSpc>
              <a:defRPr/>
            </a:pPr>
            <a:r>
              <a:rPr lang="en-US" altLang="zh-CN" dirty="0">
                <a:ea typeface="宋体" pitchFamily="2" charset="-122"/>
              </a:rPr>
              <a:t>Synchronism</a:t>
            </a:r>
          </a:p>
          <a:p>
            <a:pPr lvl="1">
              <a:lnSpc>
                <a:spcPct val="110000"/>
              </a:lnSpc>
              <a:defRPr/>
            </a:pPr>
            <a:r>
              <a:rPr lang="en-US" altLang="zh-CN" dirty="0">
                <a:ea typeface="宋体" pitchFamily="2" charset="-122"/>
              </a:rPr>
              <a:t>Writer will sleep until all readers exit the buffer</a:t>
            </a:r>
          </a:p>
          <a:p>
            <a:pPr lvl="1">
              <a:lnSpc>
                <a:spcPct val="110000"/>
              </a:lnSpc>
              <a:defRPr/>
            </a:pPr>
            <a:r>
              <a:rPr lang="en-US" altLang="zh-CN" dirty="0">
                <a:ea typeface="宋体" pitchFamily="2" charset="-122"/>
              </a:rPr>
              <a:t>Reader will sleep until all writers exit the buffer</a:t>
            </a:r>
          </a:p>
          <a:p>
            <a:pPr lvl="1">
              <a:lnSpc>
                <a:spcPct val="110000"/>
              </a:lnSpc>
              <a:defRPr/>
            </a:pPr>
            <a:r>
              <a:rPr lang="en-US" altLang="zh-CN" dirty="0">
                <a:ea typeface="宋体" pitchFamily="2" charset="-122"/>
              </a:rPr>
              <a:t>Give priority to reader</a:t>
            </a:r>
          </a:p>
          <a:p>
            <a:pPr lvl="1">
              <a:lnSpc>
                <a:spcPct val="110000"/>
              </a:lnSpc>
              <a:defRPr/>
            </a:pPr>
            <a:r>
              <a:rPr lang="en-US" altLang="zh-CN" dirty="0">
                <a:ea typeface="宋体" pitchFamily="2" charset="-122"/>
              </a:rPr>
              <a:t>Give priority to writer</a:t>
            </a:r>
          </a:p>
          <a:p>
            <a:pPr lvl="1">
              <a:lnSpc>
                <a:spcPct val="110000"/>
              </a:lnSpc>
              <a:defRPr/>
            </a:pPr>
            <a:endParaRPr lang="en-US" altLang="zh-CN" dirty="0">
              <a:ea typeface="宋体" pitchFamily="2" charset="-122"/>
            </a:endParaRPr>
          </a:p>
          <a:p>
            <a:pPr lvl="1">
              <a:lnSpc>
                <a:spcPct val="110000"/>
              </a:lnSpc>
              <a:defRPr/>
            </a:pPr>
            <a:endParaRPr lang="en-US" altLang="zh-CN" dirty="0">
              <a:ea typeface="宋体" pitchFamily="2" charset="-122"/>
            </a:endParaRPr>
          </a:p>
        </p:txBody>
      </p:sp>
    </p:spTree>
    <p:extLst>
      <p:ext uri="{BB962C8B-B14F-4D97-AF65-F5344CB8AC3E}">
        <p14:creationId xmlns:p14="http://schemas.microsoft.com/office/powerpoint/2010/main" val="35140836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urier New" panose="02070309020205020404" pitchFamily="49" charset="0"/>
              <a:cs typeface="Courier New" panose="02070309020205020404" pitchFamily="49" charset="0"/>
            </a:endParaRPr>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urier New" panose="02070309020205020404" pitchFamily="49" charset="0"/>
              <a:cs typeface="Courier New" panose="02070309020205020404" pitchFamily="49" charset="0"/>
            </a:endParaRPr>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 Box 4"/>
          <p:cNvSpPr txBox="1">
            <a:spLocks noChangeArrowheads="1"/>
          </p:cNvSpPr>
          <p:nvPr/>
        </p:nvSpPr>
        <p:spPr bwMode="auto">
          <a:xfrm>
            <a:off x="4143372" y="4000505"/>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63" name="Text Box 4"/>
          <p:cNvSpPr txBox="1">
            <a:spLocks noChangeArrowheads="1"/>
          </p:cNvSpPr>
          <p:nvPr/>
        </p:nvSpPr>
        <p:spPr bwMode="auto">
          <a:xfrm>
            <a:off x="1114428" y="3944625"/>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Tree>
    <p:extLst>
      <p:ext uri="{BB962C8B-B14F-4D97-AF65-F5344CB8AC3E}">
        <p14:creationId xmlns:p14="http://schemas.microsoft.com/office/powerpoint/2010/main" val="30777908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3033711"/>
            <a:ext cx="2428892" cy="2552375"/>
            <a:chOff x="6715140" y="2176460"/>
            <a:chExt cx="2428892" cy="2552375"/>
          </a:xfrm>
        </p:grpSpPr>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59718"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Tree>
    <p:extLst>
      <p:ext uri="{BB962C8B-B14F-4D97-AF65-F5344CB8AC3E}">
        <p14:creationId xmlns:p14="http://schemas.microsoft.com/office/powerpoint/2010/main" val="16922343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747958"/>
            <a:ext cx="2516860" cy="2831202"/>
            <a:chOff x="6715140" y="1890708"/>
            <a:chExt cx="2516860" cy="2831202"/>
          </a:xfrm>
        </p:grpSpPr>
        <p:sp>
          <p:nvSpPr>
            <p:cNvPr id="49" name="Text Box 4"/>
            <p:cNvSpPr txBox="1">
              <a:spLocks noChangeArrowheads="1"/>
            </p:cNvSpPr>
            <p:nvPr/>
          </p:nvSpPr>
          <p:spPr bwMode="auto">
            <a:xfrm>
              <a:off x="6850608" y="1890708"/>
              <a:ext cx="238139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3" name="Text Box 4"/>
            <p:cNvSpPr txBox="1">
              <a:spLocks noChangeArrowheads="1"/>
            </p:cNvSpPr>
            <p:nvPr/>
          </p:nvSpPr>
          <p:spPr bwMode="auto">
            <a:xfrm>
              <a:off x="6715140" y="3143254"/>
              <a:ext cx="100013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9" name="Text Box 4"/>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59718"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Tree>
    <p:extLst>
      <p:ext uri="{BB962C8B-B14F-4D97-AF65-F5344CB8AC3E}">
        <p14:creationId xmlns:p14="http://schemas.microsoft.com/office/powerpoint/2010/main" val="33850792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747959"/>
            <a:ext cx="2428892" cy="2838127"/>
            <a:chOff x="6715140" y="1890708"/>
            <a:chExt cx="2428892" cy="2838127"/>
          </a:xfrm>
        </p:grpSpPr>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7" name="Text Box 4"/>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0025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Tree>
    <p:extLst>
      <p:ext uri="{BB962C8B-B14F-4D97-AF65-F5344CB8AC3E}">
        <p14:creationId xmlns:p14="http://schemas.microsoft.com/office/powerpoint/2010/main" val="38416178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500307"/>
            <a:ext cx="2428892" cy="3085779"/>
            <a:chOff x="6715140" y="1643056"/>
            <a:chExt cx="2428892" cy="3085779"/>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7" name="Text Box 4"/>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0025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Tree>
    <p:extLst>
      <p:ext uri="{BB962C8B-B14F-4D97-AF65-F5344CB8AC3E}">
        <p14:creationId xmlns:p14="http://schemas.microsoft.com/office/powerpoint/2010/main" val="162002964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矩形 42"/>
          <p:cNvSpPr/>
          <p:nvPr/>
        </p:nvSpPr>
        <p:spPr>
          <a:xfrm>
            <a:off x="896940" y="3429000"/>
            <a:ext cx="2389176" cy="1357322"/>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写者问题</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500306"/>
            <a:ext cx="2428892" cy="3342028"/>
            <a:chOff x="6715140" y="1643056"/>
            <a:chExt cx="2428892" cy="3342028"/>
          </a:xfrm>
        </p:grpSpPr>
        <p:sp>
          <p:nvSpPr>
            <p:cNvPr id="47" name="Text Box 4"/>
            <p:cNvSpPr txBox="1">
              <a:spLocks noChangeArrowheads="1"/>
            </p:cNvSpPr>
            <p:nvPr/>
          </p:nvSpPr>
          <p:spPr bwMode="auto">
            <a:xfrm>
              <a:off x="6715140" y="1643056"/>
              <a:ext cx="214314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4" name="Text Box 4"/>
            <p:cNvSpPr txBox="1">
              <a:spLocks noChangeArrowheads="1"/>
            </p:cNvSpPr>
            <p:nvPr/>
          </p:nvSpPr>
          <p:spPr bwMode="auto">
            <a:xfrm>
              <a:off x="6715140" y="3636300"/>
              <a:ext cx="214314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7" name="Text Box 4"/>
            <p:cNvSpPr txBox="1">
              <a:spLocks noChangeArrowheads="1"/>
            </p:cNvSpPr>
            <p:nvPr/>
          </p:nvSpPr>
          <p:spPr bwMode="auto">
            <a:xfrm>
              <a:off x="6858016" y="3882000"/>
              <a:ext cx="135732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0" name="Text Box 4"/>
            <p:cNvSpPr txBox="1">
              <a:spLocks noChangeArrowheads="1"/>
            </p:cNvSpPr>
            <p:nvPr/>
          </p:nvSpPr>
          <p:spPr bwMode="auto">
            <a:xfrm>
              <a:off x="6715140" y="4643452"/>
              <a:ext cx="214314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grpSp>
        <p:nvGrpSpPr>
          <p:cNvPr id="3" name="组合 64"/>
          <p:cNvGrpSpPr/>
          <p:nvPr/>
        </p:nvGrpSpPr>
        <p:grpSpPr>
          <a:xfrm>
            <a:off x="900114" y="3474157"/>
            <a:ext cx="2314564" cy="1270326"/>
            <a:chOff x="-1357354" y="2571750"/>
            <a:chExt cx="2314564" cy="1270326"/>
          </a:xfrm>
        </p:grpSpPr>
        <p:sp>
          <p:nvSpPr>
            <p:cNvPr id="62" name="Text Box 4"/>
            <p:cNvSpPr txBox="1">
              <a:spLocks noChangeArrowheads="1"/>
            </p:cNvSpPr>
            <p:nvPr/>
          </p:nvSpPr>
          <p:spPr bwMode="auto">
            <a:xfrm>
              <a:off x="-1357354" y="2571750"/>
              <a:ext cx="231456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3" name="Text Box 4"/>
            <p:cNvSpPr txBox="1">
              <a:spLocks noChangeArrowheads="1"/>
            </p:cNvSpPr>
            <p:nvPr/>
          </p:nvSpPr>
          <p:spPr bwMode="auto">
            <a:xfrm>
              <a:off x="-1143040" y="3042218"/>
              <a:ext cx="92869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64" name="Text Box 4"/>
            <p:cNvSpPr txBox="1">
              <a:spLocks noChangeArrowheads="1"/>
            </p:cNvSpPr>
            <p:nvPr/>
          </p:nvSpPr>
          <p:spPr bwMode="auto">
            <a:xfrm>
              <a:off x="-1357354" y="3500444"/>
              <a:ext cx="2100250"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(WriteMutex);</a:t>
              </a:r>
            </a:p>
          </p:txBody>
        </p:sp>
      </p:grpSp>
      <p:sp>
        <p:nvSpPr>
          <p:cNvPr id="4" name="文本框 3"/>
          <p:cNvSpPr txBox="1"/>
          <p:nvPr/>
        </p:nvSpPr>
        <p:spPr>
          <a:xfrm>
            <a:off x="865607" y="5071353"/>
            <a:ext cx="3063451" cy="1200329"/>
          </a:xfrm>
          <a:prstGeom prst="rect">
            <a:avLst/>
          </a:prstGeom>
          <a:noFill/>
        </p:spPr>
        <p:txBody>
          <a:bodyPr wrap="square" rtlCol="0">
            <a:spAutoFit/>
          </a:bodyPr>
          <a:lstStyle/>
          <a:p>
            <a:r>
              <a:rPr kumimoji="1" lang="zh-CN" altLang="en-US" b="1" dirty="0">
                <a:solidFill>
                  <a:srgbClr val="11576A"/>
                </a:solidFill>
              </a:rPr>
              <a:t>如果读者持续到达，后续到来的读者不必再争抢，可以持续占据这个锁，称为</a:t>
            </a:r>
            <a:r>
              <a:rPr kumimoji="1" lang="zh-CN" altLang="en-US" b="1" dirty="0">
                <a:solidFill>
                  <a:srgbClr val="FF0000"/>
                </a:solidFill>
              </a:rPr>
              <a:t>读者优先</a:t>
            </a:r>
          </a:p>
        </p:txBody>
      </p:sp>
    </p:spTree>
    <p:extLst>
      <p:ext uri="{BB962C8B-B14F-4D97-AF65-F5344CB8AC3E}">
        <p14:creationId xmlns:p14="http://schemas.microsoft.com/office/powerpoint/2010/main" val="125103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35729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矩形 44"/>
          <p:cNvSpPr/>
          <p:nvPr/>
        </p:nvSpPr>
        <p:spPr>
          <a:xfrm>
            <a:off x="4572000" y="1857364"/>
            <a:ext cx="1357322" cy="571504"/>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2" name="矩形 41"/>
          <p:cNvSpPr/>
          <p:nvPr/>
        </p:nvSpPr>
        <p:spPr>
          <a:xfrm>
            <a:off x="4071934" y="250030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lvl="0" algn="ctr">
              <a:spcBef>
                <a:spcPct val="0"/>
              </a:spcBef>
            </a:pPr>
            <a:r>
              <a:rPr lang="zh-CN" altLang="en-US" dirty="0"/>
              <a:t>用信号量解决读者</a:t>
            </a:r>
            <a:r>
              <a:rPr lang="en-US" altLang="zh-CN" dirty="0"/>
              <a:t>-</a:t>
            </a:r>
            <a:r>
              <a:rPr lang="zh-CN" altLang="en-US" dirty="0"/>
              <a:t>写者之间地位对等</a:t>
            </a:r>
            <a:endParaRPr lang="zh-CN" altLang="en-US" dirty="0">
              <a:cs typeface="+mj-cs"/>
            </a:endParaRPr>
          </a:p>
        </p:txBody>
      </p:sp>
      <p:sp>
        <p:nvSpPr>
          <p:cNvPr id="40" name="Rectangle 15"/>
          <p:cNvSpPr>
            <a:spLocks noChangeArrowheads="1"/>
          </p:cNvSpPr>
          <p:nvPr/>
        </p:nvSpPr>
        <p:spPr bwMode="auto">
          <a:xfrm>
            <a:off x="1381112"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Writer</a:t>
            </a:r>
          </a:p>
        </p:txBody>
      </p:sp>
      <p:sp>
        <p:nvSpPr>
          <p:cNvPr id="41" name="Rectangle 15"/>
          <p:cNvSpPr>
            <a:spLocks noChangeArrowheads="1"/>
          </p:cNvSpPr>
          <p:nvPr/>
        </p:nvSpPr>
        <p:spPr bwMode="auto">
          <a:xfrm>
            <a:off x="4603760" y="1857364"/>
            <a:ext cx="1295400" cy="533400"/>
          </a:xfrm>
          <a:prstGeom prst="rect">
            <a:avLst/>
          </a:prstGeom>
          <a:noFill/>
          <a:ln w="12700">
            <a:noFill/>
            <a:miter lim="800000"/>
            <a:headEnd/>
            <a:tailEnd/>
          </a:ln>
        </p:spPr>
        <p:txBody>
          <a:bodyPr wrap="none" anchor="ctr"/>
          <a:lstStyle/>
          <a:p>
            <a:pPr algn="ctr" eaLnBrk="1" hangingPunct="1">
              <a:buFont typeface="Monotype Sorts" charset="0"/>
              <a:buNone/>
            </a:pPr>
            <a:r>
              <a:rPr lang="en-US" altLang="zh-CN" b="1" dirty="0">
                <a:solidFill>
                  <a:schemeClr val="bg1"/>
                </a:solidFill>
                <a:latin typeface="+mn-ea"/>
                <a:cs typeface="宋体" charset="0"/>
              </a:rPr>
              <a:t>Reader</a:t>
            </a:r>
          </a:p>
        </p:txBody>
      </p:sp>
      <p:cxnSp>
        <p:nvCxnSpPr>
          <p:cNvPr id="56" name="直接连接符 55"/>
          <p:cNvCxnSpPr/>
          <p:nvPr/>
        </p:nvCxnSpPr>
        <p:spPr>
          <a:xfrm rot="5400000">
            <a:off x="6750859" y="3607595"/>
            <a:ext cx="8929750" cy="28575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60"/>
          <p:cNvGrpSpPr/>
          <p:nvPr/>
        </p:nvGrpSpPr>
        <p:grpSpPr>
          <a:xfrm>
            <a:off x="4143372" y="2500306"/>
            <a:ext cx="2428892" cy="3348953"/>
            <a:chOff x="6715140" y="1643056"/>
            <a:chExt cx="2428892" cy="3348953"/>
          </a:xfrm>
        </p:grpSpPr>
        <p:sp>
          <p:nvSpPr>
            <p:cNvPr id="47" name="Text Box 4"/>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49" name="Text Box 4"/>
            <p:cNvSpPr txBox="1">
              <a:spLocks noChangeArrowheads="1"/>
            </p:cNvSpPr>
            <p:nvPr/>
          </p:nvSpPr>
          <p:spPr bwMode="auto">
            <a:xfrm>
              <a:off x="6850608" y="1890708"/>
              <a:ext cx="229342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0" name="Text Box 4"/>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51" name="Text Box 4"/>
            <p:cNvSpPr txBox="1">
              <a:spLocks noChangeArrowheads="1"/>
            </p:cNvSpPr>
            <p:nvPr/>
          </p:nvSpPr>
          <p:spPr bwMode="auto">
            <a:xfrm>
              <a:off x="6858016" y="2411412"/>
              <a:ext cx="1643074"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2" name="Text Box 4"/>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3" name="Text Box 4"/>
            <p:cNvSpPr txBox="1">
              <a:spLocks noChangeArrowheads="1"/>
            </p:cNvSpPr>
            <p:nvPr/>
          </p:nvSpPr>
          <p:spPr bwMode="auto">
            <a:xfrm>
              <a:off x="6715140" y="3143254"/>
              <a:ext cx="100013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read</a:t>
              </a:r>
              <a:r>
                <a:rPr lang="zh-CN" altLang="en-US" sz="1800" b="1" dirty="0">
                  <a:latin typeface="Courier New" panose="02070309020205020404" pitchFamily="49" charset="0"/>
                  <a:ea typeface="+mn-ea"/>
                  <a:cs typeface="Courier New" panose="02070309020205020404" pitchFamily="49" charset="0"/>
                </a:rPr>
                <a:t>;</a:t>
              </a:r>
            </a:p>
          </p:txBody>
        </p:sp>
        <p:sp>
          <p:nvSpPr>
            <p:cNvPr id="54" name="Text Box 4"/>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ea typeface="+mn-ea"/>
                  <a:cs typeface="Courier New" panose="02070309020205020404" pitchFamily="49" charset="0"/>
                </a:rPr>
                <a:t>CountMutex);</a:t>
              </a:r>
            </a:p>
          </p:txBody>
        </p:sp>
        <p:sp>
          <p:nvSpPr>
            <p:cNvPr id="57" name="Text Box 4"/>
            <p:cNvSpPr txBox="1">
              <a:spLocks noChangeArrowheads="1"/>
            </p:cNvSpPr>
            <p:nvPr/>
          </p:nvSpPr>
          <p:spPr bwMode="auto">
            <a:xfrm>
              <a:off x="6858016" y="3882000"/>
              <a:ext cx="135732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--Rcount;</a:t>
              </a:r>
            </a:p>
          </p:txBody>
        </p:sp>
        <p:sp>
          <p:nvSpPr>
            <p:cNvPr id="58" name="Text Box 4"/>
            <p:cNvSpPr txBox="1">
              <a:spLocks noChangeArrowheads="1"/>
            </p:cNvSpPr>
            <p:nvPr/>
          </p:nvSpPr>
          <p:spPr bwMode="auto">
            <a:xfrm>
              <a:off x="6858016" y="4143386"/>
              <a:ext cx="2286016"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(Rcount == 0)</a:t>
              </a:r>
            </a:p>
          </p:txBody>
        </p:sp>
        <p:sp>
          <p:nvSpPr>
            <p:cNvPr id="59" name="Text Box 4"/>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60" name="Text Box 4"/>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R</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5" name="矩形 4">
            <a:extLst>
              <a:ext uri="{FF2B5EF4-FFF2-40B4-BE49-F238E27FC236}">
                <a16:creationId xmlns:a16="http://schemas.microsoft.com/office/drawing/2014/main" id="{21F93A1E-DBE3-7D15-FF22-56AA3CB2CBBE}"/>
              </a:ext>
            </a:extLst>
          </p:cNvPr>
          <p:cNvSpPr/>
          <p:nvPr/>
        </p:nvSpPr>
        <p:spPr>
          <a:xfrm>
            <a:off x="1064698" y="2519686"/>
            <a:ext cx="2643206" cy="3357586"/>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 name="组合 60">
            <a:extLst>
              <a:ext uri="{FF2B5EF4-FFF2-40B4-BE49-F238E27FC236}">
                <a16:creationId xmlns:a16="http://schemas.microsoft.com/office/drawing/2014/main" id="{3192BAFE-710D-46E7-C19E-1CECD926F3DB}"/>
              </a:ext>
            </a:extLst>
          </p:cNvPr>
          <p:cNvGrpSpPr/>
          <p:nvPr/>
        </p:nvGrpSpPr>
        <p:grpSpPr>
          <a:xfrm>
            <a:off x="1136136" y="2519686"/>
            <a:ext cx="2428892" cy="3348953"/>
            <a:chOff x="6715140" y="1643056"/>
            <a:chExt cx="2428892" cy="3348953"/>
          </a:xfrm>
        </p:grpSpPr>
        <p:sp>
          <p:nvSpPr>
            <p:cNvPr id="7" name="Text Box 4">
              <a:extLst>
                <a:ext uri="{FF2B5EF4-FFF2-40B4-BE49-F238E27FC236}">
                  <a16:creationId xmlns:a16="http://schemas.microsoft.com/office/drawing/2014/main" id="{0F82D11B-DD18-77AF-39D3-61BDB9538385}"/>
                </a:ext>
              </a:extLst>
            </p:cNvPr>
            <p:cNvSpPr txBox="1">
              <a:spLocks noChangeArrowheads="1"/>
            </p:cNvSpPr>
            <p:nvPr/>
          </p:nvSpPr>
          <p:spPr bwMode="auto">
            <a:xfrm>
              <a:off x="6715140" y="1643056"/>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9" name="Text Box 4">
              <a:extLst>
                <a:ext uri="{FF2B5EF4-FFF2-40B4-BE49-F238E27FC236}">
                  <a16:creationId xmlns:a16="http://schemas.microsoft.com/office/drawing/2014/main" id="{B9E8A392-7264-2A0B-79A2-8D9704E637A1}"/>
                </a:ext>
              </a:extLst>
            </p:cNvPr>
            <p:cNvSpPr txBox="1">
              <a:spLocks noChangeArrowheads="1"/>
            </p:cNvSpPr>
            <p:nvPr/>
          </p:nvSpPr>
          <p:spPr bwMode="auto">
            <a:xfrm>
              <a:off x="6850608" y="1890708"/>
              <a:ext cx="229342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0" name="Text Box 4">
              <a:extLst>
                <a:ext uri="{FF2B5EF4-FFF2-40B4-BE49-F238E27FC236}">
                  <a16:creationId xmlns:a16="http://schemas.microsoft.com/office/drawing/2014/main" id="{D4116ABC-49D8-42C6-0814-9CC881BBAC3C}"/>
                </a:ext>
              </a:extLst>
            </p:cNvPr>
            <p:cNvSpPr txBox="1">
              <a:spLocks noChangeArrowheads="1"/>
            </p:cNvSpPr>
            <p:nvPr/>
          </p:nvSpPr>
          <p:spPr bwMode="auto">
            <a:xfrm>
              <a:off x="7072330" y="2176460"/>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fr-FR"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(WriteMutex);</a:t>
              </a:r>
            </a:p>
          </p:txBody>
        </p:sp>
        <p:sp>
          <p:nvSpPr>
            <p:cNvPr id="11" name="Text Box 4">
              <a:extLst>
                <a:ext uri="{FF2B5EF4-FFF2-40B4-BE49-F238E27FC236}">
                  <a16:creationId xmlns:a16="http://schemas.microsoft.com/office/drawing/2014/main" id="{089662CA-0C9A-1FA2-CFFE-74FAED760DAE}"/>
                </a:ext>
              </a:extLst>
            </p:cNvPr>
            <p:cNvSpPr txBox="1">
              <a:spLocks noChangeArrowheads="1"/>
            </p:cNvSpPr>
            <p:nvPr/>
          </p:nvSpPr>
          <p:spPr bwMode="auto">
            <a:xfrm>
              <a:off x="6858016" y="2411412"/>
              <a:ext cx="1643074"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2" name="Text Box 4">
              <a:extLst>
                <a:ext uri="{FF2B5EF4-FFF2-40B4-BE49-F238E27FC236}">
                  <a16:creationId xmlns:a16="http://schemas.microsoft.com/office/drawing/2014/main" id="{9931DE48-2EAC-1DA1-AEBA-E05F13537E2F}"/>
                </a:ext>
              </a:extLst>
            </p:cNvPr>
            <p:cNvSpPr txBox="1">
              <a:spLocks noChangeArrowheads="1"/>
            </p:cNvSpPr>
            <p:nvPr/>
          </p:nvSpPr>
          <p:spPr bwMode="auto">
            <a:xfrm>
              <a:off x="6715140" y="2640013"/>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is-IS"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3" name="Text Box 4">
              <a:extLst>
                <a:ext uri="{FF2B5EF4-FFF2-40B4-BE49-F238E27FC236}">
                  <a16:creationId xmlns:a16="http://schemas.microsoft.com/office/drawing/2014/main" id="{D870D43F-212A-4D09-F818-D1A92E1E517E}"/>
                </a:ext>
              </a:extLst>
            </p:cNvPr>
            <p:cNvSpPr txBox="1">
              <a:spLocks noChangeArrowheads="1"/>
            </p:cNvSpPr>
            <p:nvPr/>
          </p:nvSpPr>
          <p:spPr bwMode="auto">
            <a:xfrm>
              <a:off x="6715140" y="3143254"/>
              <a:ext cx="100013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en-US" altLang="zh-CN" sz="1800" b="1" dirty="0">
                  <a:latin typeface="Courier New" panose="02070309020205020404" pitchFamily="49" charset="0"/>
                  <a:ea typeface="+mn-ea"/>
                  <a:cs typeface="Courier New" panose="02070309020205020404" pitchFamily="49" charset="0"/>
                </a:rPr>
                <a:t>write</a:t>
              </a:r>
              <a:r>
                <a:rPr lang="zh-CN" altLang="en-US" sz="1800" b="1" dirty="0">
                  <a:latin typeface="Courier New" panose="02070309020205020404" pitchFamily="49" charset="0"/>
                  <a:ea typeface="+mn-ea"/>
                  <a:cs typeface="Courier New" panose="02070309020205020404" pitchFamily="49" charset="0"/>
                </a:rPr>
                <a:t>;</a:t>
              </a:r>
            </a:p>
          </p:txBody>
        </p:sp>
        <p:sp>
          <p:nvSpPr>
            <p:cNvPr id="14" name="Text Box 4">
              <a:extLst>
                <a:ext uri="{FF2B5EF4-FFF2-40B4-BE49-F238E27FC236}">
                  <a16:creationId xmlns:a16="http://schemas.microsoft.com/office/drawing/2014/main" id="{2FC37322-CA9B-4951-6AC5-84D13F403277}"/>
                </a:ext>
              </a:extLst>
            </p:cNvPr>
            <p:cNvSpPr txBox="1">
              <a:spLocks noChangeArrowheads="1"/>
            </p:cNvSpPr>
            <p:nvPr/>
          </p:nvSpPr>
          <p:spPr bwMode="auto">
            <a:xfrm>
              <a:off x="6715140" y="3636300"/>
              <a:ext cx="2143140"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pl-PL" sz="1800" b="1" dirty="0">
                  <a:latin typeface="Courier New" panose="02070309020205020404" pitchFamily="49" charset="0"/>
                  <a:ea typeface="+mn-ea"/>
                  <a:cs typeface="Courier New" panose="02070309020205020404" pitchFamily="49" charset="0"/>
                </a:rPr>
                <a:t>P</a:t>
              </a:r>
              <a:r>
                <a:rPr lang="zh-CN" altLang="en-US" sz="1800" b="1" dirty="0">
                  <a:latin typeface="Courier New" panose="02070309020205020404" pitchFamily="49" charset="0"/>
                  <a:ea typeface="+mn-ea"/>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CountMutex);</a:t>
              </a:r>
            </a:p>
          </p:txBody>
        </p:sp>
        <p:sp>
          <p:nvSpPr>
            <p:cNvPr id="15" name="Text Box 4">
              <a:extLst>
                <a:ext uri="{FF2B5EF4-FFF2-40B4-BE49-F238E27FC236}">
                  <a16:creationId xmlns:a16="http://schemas.microsoft.com/office/drawing/2014/main" id="{DF9B0F08-8B24-7D96-95B7-EBD8BA37B3F6}"/>
                </a:ext>
              </a:extLst>
            </p:cNvPr>
            <p:cNvSpPr txBox="1">
              <a:spLocks noChangeArrowheads="1"/>
            </p:cNvSpPr>
            <p:nvPr/>
          </p:nvSpPr>
          <p:spPr bwMode="auto">
            <a:xfrm>
              <a:off x="6858016" y="3882000"/>
              <a:ext cx="1357322"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a:t>
              </a:r>
            </a:p>
          </p:txBody>
        </p:sp>
        <p:sp>
          <p:nvSpPr>
            <p:cNvPr id="16" name="Text Box 4">
              <a:extLst>
                <a:ext uri="{FF2B5EF4-FFF2-40B4-BE49-F238E27FC236}">
                  <a16:creationId xmlns:a16="http://schemas.microsoft.com/office/drawing/2014/main" id="{3557FFFA-CF8A-BF32-F1E5-44018DA6D90D}"/>
                </a:ext>
              </a:extLst>
            </p:cNvPr>
            <p:cNvSpPr txBox="1">
              <a:spLocks noChangeArrowheads="1"/>
            </p:cNvSpPr>
            <p:nvPr/>
          </p:nvSpPr>
          <p:spPr bwMode="auto">
            <a:xfrm>
              <a:off x="6858016" y="4143386"/>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zh-CN" altLang="en-US" sz="1800" b="1" dirty="0">
                  <a:latin typeface="Courier New" panose="02070309020205020404" pitchFamily="49" charset="0"/>
                  <a:ea typeface="+mn-ea"/>
                  <a:cs typeface="Courier New" panose="02070309020205020404" pitchFamily="49" charset="0"/>
                </a:rPr>
                <a:t>if (</a:t>
              </a:r>
              <a:r>
                <a:rPr lang="en-US" altLang="zh-CN" sz="1800" b="1" dirty="0">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ea typeface="+mn-ea"/>
                  <a:cs typeface="Courier New" panose="02070309020205020404" pitchFamily="49" charset="0"/>
                </a:rPr>
                <a:t>count == 0)</a:t>
              </a:r>
            </a:p>
          </p:txBody>
        </p:sp>
        <p:sp>
          <p:nvSpPr>
            <p:cNvPr id="17" name="Text Box 4">
              <a:extLst>
                <a:ext uri="{FF2B5EF4-FFF2-40B4-BE49-F238E27FC236}">
                  <a16:creationId xmlns:a16="http://schemas.microsoft.com/office/drawing/2014/main" id="{CC0B81DB-A311-83FE-2D35-A3D832A781CC}"/>
                </a:ext>
              </a:extLst>
            </p:cNvPr>
            <p:cNvSpPr txBox="1">
              <a:spLocks noChangeArrowheads="1"/>
            </p:cNvSpPr>
            <p:nvPr/>
          </p:nvSpPr>
          <p:spPr bwMode="auto">
            <a:xfrm>
              <a:off x="7000892" y="4380278"/>
              <a:ext cx="2071702" cy="341632"/>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hangingPunct="1">
                <a:lnSpc>
                  <a:spcPct val="90000"/>
                </a:lnSpc>
                <a:buFont typeface="Monotype Sorts" charset="0"/>
                <a:buNone/>
              </a:pPr>
              <a:r>
                <a:rPr lang="cs-CZ" sz="1800" b="1" dirty="0">
                  <a:latin typeface="Courier New" panose="02070309020205020404" pitchFamily="49" charset="0"/>
                  <a:ea typeface="+mn-ea"/>
                  <a:cs typeface="Courier New" panose="02070309020205020404" pitchFamily="49" charset="0"/>
                </a:rPr>
                <a:t>V</a:t>
              </a:r>
              <a:r>
                <a:rPr lang="zh-CN" altLang="en-US" sz="1800" b="1" dirty="0">
                  <a:latin typeface="Courier New" panose="02070309020205020404" pitchFamily="49" charset="0"/>
                  <a:ea typeface="+mn-ea"/>
                  <a:cs typeface="Courier New" panose="02070309020205020404" pitchFamily="49" charset="0"/>
                </a:rPr>
                <a:t>(WriteMutex);</a:t>
              </a:r>
            </a:p>
          </p:txBody>
        </p:sp>
        <p:sp>
          <p:nvSpPr>
            <p:cNvPr id="18" name="Text Box 4">
              <a:extLst>
                <a:ext uri="{FF2B5EF4-FFF2-40B4-BE49-F238E27FC236}">
                  <a16:creationId xmlns:a16="http://schemas.microsoft.com/office/drawing/2014/main" id="{9AA34EA4-B41F-6EAC-0397-3832F527C30A}"/>
                </a:ext>
              </a:extLst>
            </p:cNvPr>
            <p:cNvSpPr txBox="1">
              <a:spLocks noChangeArrowheads="1"/>
            </p:cNvSpPr>
            <p:nvPr/>
          </p:nvSpPr>
          <p:spPr bwMode="auto">
            <a:xfrm>
              <a:off x="6715140" y="4643452"/>
              <a:ext cx="2286016" cy="348557"/>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nSpc>
                  <a:spcPct val="90000"/>
                </a:lnSpc>
              </a:pPr>
              <a:r>
                <a:rPr lang="is-IS" sz="1800" b="1" dirty="0">
                  <a:latin typeface="Courier New" panose="02070309020205020404" pitchFamily="49" charset="0"/>
                  <a:cs typeface="Courier New" panose="02070309020205020404" pitchFamily="49" charset="0"/>
                </a:rPr>
                <a:t>V</a:t>
              </a:r>
              <a:r>
                <a:rPr lang="zh-CN" altLang="en-US" sz="1800" b="1" dirty="0">
                  <a:latin typeface="Courier New" panose="02070309020205020404" pitchFamily="49" charset="0"/>
                  <a:cs typeface="Courier New" panose="02070309020205020404" pitchFamily="49" charset="0"/>
                </a:rPr>
                <a:t>(</a:t>
              </a:r>
              <a:r>
                <a:rPr lang="en-US" altLang="zh-CN" sz="1800" b="1" dirty="0">
                  <a:solidFill>
                    <a:srgbClr val="FF0000"/>
                  </a:solidFill>
                  <a:latin typeface="Courier New" panose="02070309020205020404" pitchFamily="49" charset="0"/>
                  <a:ea typeface="+mn-ea"/>
                  <a:cs typeface="Courier New" panose="02070309020205020404" pitchFamily="49" charset="0"/>
                </a:rPr>
                <a:t>W</a:t>
              </a:r>
              <a:r>
                <a:rPr lang="zh-CN" altLang="en-US" sz="1800" b="1" dirty="0">
                  <a:latin typeface="Courier New" panose="02070309020205020404" pitchFamily="49" charset="0"/>
                  <a:cs typeface="Courier New" panose="02070309020205020404" pitchFamily="49" charset="0"/>
                </a:rPr>
                <a:t>CountMutex)</a:t>
              </a:r>
              <a:r>
                <a:rPr lang="en-US" altLang="zh-CN" sz="1800" b="1" dirty="0">
                  <a:latin typeface="Courier New" panose="02070309020205020404" pitchFamily="49" charset="0"/>
                  <a:cs typeface="Courier New" panose="02070309020205020404" pitchFamily="49" charset="0"/>
                </a:rPr>
                <a:t>;</a:t>
              </a:r>
              <a:endParaRPr lang="zh-CN" altLang="en-US" sz="1800" b="1" dirty="0">
                <a:latin typeface="Courier New" panose="02070309020205020404" pitchFamily="49" charset="0"/>
                <a:cs typeface="Courier New" panose="02070309020205020404" pitchFamily="49" charset="0"/>
              </a:endParaRPr>
            </a:p>
          </p:txBody>
        </p:sp>
      </p:grpSp>
      <p:sp>
        <p:nvSpPr>
          <p:cNvPr id="19" name="文本框 18">
            <a:extLst>
              <a:ext uri="{FF2B5EF4-FFF2-40B4-BE49-F238E27FC236}">
                <a16:creationId xmlns:a16="http://schemas.microsoft.com/office/drawing/2014/main" id="{3120BE56-4A66-4B3C-713A-61FEBE47E179}"/>
              </a:ext>
            </a:extLst>
          </p:cNvPr>
          <p:cNvSpPr txBox="1"/>
          <p:nvPr/>
        </p:nvSpPr>
        <p:spPr>
          <a:xfrm>
            <a:off x="6786578" y="4166308"/>
            <a:ext cx="2357422" cy="2308324"/>
          </a:xfrm>
          <a:prstGeom prst="rect">
            <a:avLst/>
          </a:prstGeom>
          <a:noFill/>
        </p:spPr>
        <p:txBody>
          <a:bodyPr wrap="square" rtlCol="0">
            <a:spAutoFit/>
          </a:bodyPr>
          <a:lstStyle/>
          <a:p>
            <a:r>
              <a:rPr lang="zh-CN" altLang="en-US" dirty="0"/>
              <a:t>这个实现是不对的！</a:t>
            </a:r>
            <a:endParaRPr lang="en-US" altLang="zh-CN" dirty="0"/>
          </a:p>
          <a:p>
            <a:r>
              <a:rPr lang="zh-CN" altLang="en-US" dirty="0"/>
              <a:t>因为写者之间是存在冲突的，所以多个写者之间，必须还有一个锁！</a:t>
            </a:r>
            <a:endParaRPr lang="en-US" altLang="zh-CN" dirty="0"/>
          </a:p>
          <a:p>
            <a:r>
              <a:rPr lang="zh-CN" altLang="en-US" dirty="0"/>
              <a:t>同时还需要一个锁，防止读者打断连续到来的写者</a:t>
            </a:r>
          </a:p>
        </p:txBody>
      </p:sp>
    </p:spTree>
    <p:extLst>
      <p:ext uri="{BB962C8B-B14F-4D97-AF65-F5344CB8AC3E}">
        <p14:creationId xmlns:p14="http://schemas.microsoft.com/office/powerpoint/2010/main" val="1600187372"/>
      </p:ext>
    </p:extLst>
  </p:cSld>
  <p:clrMapOvr>
    <a:masterClrMapping/>
  </p:clrMapOvr>
</p:sld>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psh3_Print</Template>
  <TotalTime>0</TotalTime>
  <Words>8394</Words>
  <Application>Microsoft Office PowerPoint</Application>
  <PresentationFormat>全屏显示(4:3)</PresentationFormat>
  <Paragraphs>1977</Paragraphs>
  <Slides>116</Slides>
  <Notes>44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116</vt:i4>
      </vt:variant>
    </vt:vector>
  </HeadingPairs>
  <TitlesOfParts>
    <vt:vector size="129" baseType="lpstr">
      <vt:lpstr>굴림</vt:lpstr>
      <vt:lpstr>Monotype Sorts</vt:lpstr>
      <vt:lpstr>MS PGothic</vt:lpstr>
      <vt:lpstr>宋体</vt:lpstr>
      <vt:lpstr>微软雅黑</vt:lpstr>
      <vt:lpstr>张海山锐谐体2.0-授权联系：Samtype@QQ.com</vt:lpstr>
      <vt:lpstr>Arial</vt:lpstr>
      <vt:lpstr>Calibri</vt:lpstr>
      <vt:lpstr>Courier New</vt:lpstr>
      <vt:lpstr>Times New Roman</vt:lpstr>
      <vt:lpstr>Verdana</vt:lpstr>
      <vt:lpstr>Wingdings</vt:lpstr>
      <vt:lpstr>psh3_Print</vt:lpstr>
      <vt:lpstr>Operating System</vt:lpstr>
      <vt:lpstr>经典IPC问题</vt:lpstr>
      <vt:lpstr>Communication between processes</vt:lpstr>
      <vt:lpstr>Exclusion: Spooler directory</vt:lpstr>
      <vt:lpstr>Exclusion: Spooler directory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地址空间管理的若干问题</vt:lpstr>
      <vt:lpstr>Concept about mutual exclusion</vt:lpstr>
      <vt:lpstr>临界区(Critical Section)</vt:lpstr>
      <vt:lpstr>Concept about mutual exclusion</vt:lpstr>
      <vt:lpstr>临界区的访问规则</vt:lpstr>
      <vt:lpstr>临界区的访问规则</vt:lpstr>
      <vt:lpstr>临界区的访问规则</vt:lpstr>
      <vt:lpstr>临界区的访问规则</vt:lpstr>
      <vt:lpstr>临界区的访问规则</vt:lpstr>
      <vt:lpstr>Disabling interrupts</vt:lpstr>
      <vt:lpstr>Solutions of IPC problems</vt:lpstr>
      <vt:lpstr>Busy waiting</vt:lpstr>
      <vt:lpstr>Lock variable</vt:lpstr>
      <vt:lpstr>Drawback of lock variable</vt:lpstr>
      <vt:lpstr>Strict alternation</vt:lpstr>
      <vt:lpstr>Drawback of strict alternation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 and Set Lock (TSL)solution</vt:lpstr>
      <vt:lpstr>PowerPoint 演示文稿</vt:lpstr>
      <vt:lpstr>PowerPoint 演示文稿</vt:lpstr>
      <vt:lpstr>Analysis of “Busy waiting”</vt:lpstr>
      <vt:lpstr>PowerPoint 演示文稿</vt:lpstr>
      <vt:lpstr>Sleep-Wake up</vt:lpstr>
      <vt:lpstr>Simple Sleep-Wake up solution</vt:lpstr>
      <vt:lpstr>Solution of “Producer-Consumer”</vt:lpstr>
      <vt:lpstr>Disadvantage of this solution</vt:lpstr>
      <vt:lpstr>Semaphore solution</vt:lpstr>
      <vt:lpstr>PowerPoint 演示文稿</vt:lpstr>
      <vt:lpstr>PowerPoint 演示文稿</vt:lpstr>
      <vt:lpstr>PowerPoint 演示文稿</vt:lpstr>
      <vt:lpstr>PowerPoint 演示文稿</vt:lpstr>
      <vt:lpstr>Exclusion: Spooler directory with Semaphore</vt:lpstr>
      <vt:lpstr>Synchronism: Driver-Conductor</vt:lpstr>
      <vt:lpstr>Concept about Synchronism</vt:lpstr>
      <vt:lpstr>Analysis about IPC problem</vt:lpstr>
      <vt:lpstr>PowerPoint 演示文稿</vt:lpstr>
      <vt:lpstr>Problem models of IPC</vt:lpstr>
      <vt:lpstr>PowerPoint 演示文稿</vt:lpstr>
      <vt:lpstr>PowerPoint 演示文稿</vt:lpstr>
      <vt:lpstr>PowerPoint 演示文稿</vt:lpstr>
      <vt:lpstr>PowerPoint 演示文稿</vt:lpstr>
      <vt:lpstr>信号量的代码示意</vt:lpstr>
      <vt:lpstr>Monitor solution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IPC problem: dining philosophers</vt:lpstr>
      <vt:lpstr>Analysis of “dining philosophers”</vt:lpstr>
      <vt:lpstr>常见错误解法</vt:lpstr>
      <vt:lpstr>PowerPoint 演示文稿</vt:lpstr>
      <vt:lpstr>PowerPoint 演示文稿</vt:lpstr>
      <vt:lpstr>PowerPoint 演示文稿</vt:lpstr>
      <vt:lpstr>PowerPoint 演示文稿</vt:lpstr>
      <vt:lpstr>PowerPoint 演示文稿</vt:lpstr>
      <vt:lpstr>PowerPoint 演示文稿</vt:lpstr>
      <vt:lpstr>Solution of “dining philosophers”</vt:lpstr>
      <vt:lpstr>Solution of “dining philosophers”</vt:lpstr>
      <vt:lpstr>IPC problem: Reader-Writer</vt:lpstr>
      <vt:lpstr>Analysis of “Reader-Writer”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IPC problem: Sleeping Barber</vt:lpstr>
      <vt:lpstr>Analysis of “Sleeping Barber”</vt:lpstr>
      <vt:lpstr>Solution of “Sleeping barber”</vt:lpstr>
      <vt:lpstr>Message Passing</vt:lpstr>
      <vt:lpstr>Solution of “Producer-Consumer”</vt:lpstr>
      <vt:lpstr>PowerPoint 演示文稿</vt:lpstr>
      <vt:lpstr>你需要知道的一些事</vt:lpstr>
      <vt:lpstr>关于锁机制的实现</vt:lpstr>
      <vt:lpstr>为什么程序员倾向于锁 而不是信号量</vt:lpstr>
      <vt:lpstr>PowerPoint 演示文稿</vt:lpstr>
      <vt:lpstr>让我们来思考一下多核</vt:lpstr>
      <vt:lpstr>pLock：神威太湖之光上的锁机制</vt:lpstr>
      <vt:lpstr>pLock：神威太湖之光上的锁机制</vt:lpstr>
      <vt:lpstr>pLock：神威太湖之光上的锁机制</vt:lpstr>
      <vt:lpstr>pLock：神威太湖之光上的锁机制</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2022-11-07T01:33:15Z</dcterms:created>
  <dcterms:modified xsi:type="dcterms:W3CDTF">2022-11-07T01:33:21Z</dcterms:modified>
</cp:coreProperties>
</file>