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1"/>
  </p:notesMasterIdLst>
  <p:sldIdLst>
    <p:sldId id="259" r:id="rId2"/>
    <p:sldId id="260" r:id="rId3"/>
    <p:sldId id="290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9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D415-073F-42C2-B780-FB5B35AF3DC4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436C-B5CE-4262-BBE6-EA50C86D6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2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EC2A0-6CE8-46C2-A634-8EE786004A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9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EC2A0-6CE8-46C2-A634-8EE786004A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D886C4-3F9F-4FA8-AC55-4D025BDCE6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6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A2EBF-6055-449F-99EE-9C06F5875D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8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EBB3-3E84-49FA-B91F-7EF666384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6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82E1-CAC2-4021-9FE3-D87A9FFFE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58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C89-3F50-4E78-90D8-3CB123F8C3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09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D82A-B7E6-45EF-A6AD-CFE05C0D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6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17A3-338B-46E6-9BFC-B9FDA1C7C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3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EF3E-19BA-4213-A85B-1F689728CE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12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EF51-6B99-4AD4-83F1-F6D419B39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5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0DB9-B0E4-4A81-988C-FBBB732D6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56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5390-FBD5-4AD1-9630-7751BB08F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40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C0BD-1C9B-4238-BAF6-47B27DB79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AC306-6975-496A-BFBA-CFB773CDDF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5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A922F74-DD4B-4007-99AF-183CB5DDA5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8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线程的发展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6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0E5589-6C96-4D70-957F-BF6DC8736E5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Threads(4)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1508" name="Picture 6" descr="2-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25" y="1655763"/>
            <a:ext cx="515302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1230363" y="1266825"/>
            <a:ext cx="4716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ＵＬＴ实现具体描述：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971600" y="2392363"/>
            <a:ext cx="29083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进程表在核心区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线程表在用户区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线程执行需要一个支持系统（线程库）</a:t>
            </a:r>
          </a:p>
        </p:txBody>
      </p:sp>
    </p:spTree>
    <p:extLst>
      <p:ext uri="{BB962C8B-B14F-4D97-AF65-F5344CB8AC3E}">
        <p14:creationId xmlns:p14="http://schemas.microsoft.com/office/powerpoint/2010/main" val="336998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056ECD-BAD3-4882-AB40-D8E124C1A191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Threads(1)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946596" y="1195388"/>
            <a:ext cx="72993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当用户需使用线程时可依赖系统提供的线程库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线程库支持的典型调用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：（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P59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946596" y="2355850"/>
            <a:ext cx="8089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pthread_create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创建新线程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pthread_exit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结束调用的线程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pthread_join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等待一个线程退出（同步）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pthread_yield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释放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让其运行另一线程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pthread_attr_init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初始化一个线程属性结构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pthread_attr_destroy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删除一个线程属性结构</a:t>
            </a:r>
          </a:p>
        </p:txBody>
      </p:sp>
    </p:spTree>
    <p:extLst>
      <p:ext uri="{BB962C8B-B14F-4D97-AF65-F5344CB8AC3E}">
        <p14:creationId xmlns:p14="http://schemas.microsoft.com/office/powerpoint/2010/main" val="249822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FF67F7-7A22-4DB6-97BB-C99E438C266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Threads(5)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893763" y="877888"/>
            <a:ext cx="7010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管理优势: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线程切换不需要内核模式特权.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线程调用可以是应用程序级的,根据需要可改变调度算法,但不会影响底层的操作系统调度程序.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管理模式可以在任何操作系统中运行,不需要修改系统内核,线程库是提供应用的实用程序。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的劣势: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系统调用会引起进程阻塞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这种线程不利于使用多处理器并行</a:t>
            </a:r>
          </a:p>
        </p:txBody>
      </p:sp>
    </p:spTree>
    <p:extLst>
      <p:ext uri="{BB962C8B-B14F-4D97-AF65-F5344CB8AC3E}">
        <p14:creationId xmlns:p14="http://schemas.microsoft.com/office/powerpoint/2010/main" val="102318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1285CC-9C43-4C28-A7F5-5DFBC2C9EAD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Threads(6)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78904" y="1385888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2) 核心级线程（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KLT）：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线程由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内核进行管理，内核给应用程序级提供系统调用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实现对线程的使用。</a:t>
            </a:r>
          </a:p>
        </p:txBody>
      </p:sp>
      <p:grpSp>
        <p:nvGrpSpPr>
          <p:cNvPr id="23557" name="Group 6"/>
          <p:cNvGrpSpPr>
            <a:grpSpLocks/>
          </p:cNvGrpSpPr>
          <p:nvPr/>
        </p:nvGrpSpPr>
        <p:grpSpPr bwMode="auto">
          <a:xfrm>
            <a:off x="6671691" y="2763838"/>
            <a:ext cx="2057400" cy="3810000"/>
            <a:chOff x="1728" y="1056"/>
            <a:chExt cx="1296" cy="2400"/>
          </a:xfrm>
        </p:grpSpPr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728" y="187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920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304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688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>
              <a:off x="1824" y="1056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>
              <a:off x="2256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2640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160" y="3120"/>
              <a:ext cx="28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CC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1920" y="2592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2304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>
              <a:off x="2304" y="259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776" y="2112"/>
              <a:ext cx="288" cy="432"/>
              <a:chOff x="3552" y="2688"/>
              <a:chExt cx="288" cy="432"/>
            </a:xfrm>
          </p:grpSpPr>
          <p:sp>
            <p:nvSpPr>
              <p:cNvPr id="23577" name="Freeform 19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8" name="Oval 20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571" name="Group 21"/>
            <p:cNvGrpSpPr>
              <a:grpSpLocks/>
            </p:cNvGrpSpPr>
            <p:nvPr/>
          </p:nvGrpSpPr>
          <p:grpSpPr bwMode="auto">
            <a:xfrm>
              <a:off x="2160" y="2112"/>
              <a:ext cx="288" cy="432"/>
              <a:chOff x="3552" y="2688"/>
              <a:chExt cx="288" cy="432"/>
            </a:xfrm>
          </p:grpSpPr>
          <p:sp>
            <p:nvSpPr>
              <p:cNvPr id="23575" name="Freeform 22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6" name="Oval 23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572" name="Group 24"/>
            <p:cNvGrpSpPr>
              <a:grpSpLocks/>
            </p:cNvGrpSpPr>
            <p:nvPr/>
          </p:nvGrpSpPr>
          <p:grpSpPr bwMode="auto">
            <a:xfrm>
              <a:off x="2544" y="2160"/>
              <a:ext cx="288" cy="432"/>
              <a:chOff x="3552" y="2688"/>
              <a:chExt cx="288" cy="432"/>
            </a:xfrm>
          </p:grpSpPr>
          <p:sp>
            <p:nvSpPr>
              <p:cNvPr id="23573" name="Freeform 25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4" name="Oval 26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3558" name="Text Box 27"/>
          <p:cNvSpPr txBox="1">
            <a:spLocks noChangeArrowheads="1"/>
          </p:cNvSpPr>
          <p:nvPr/>
        </p:nvSpPr>
        <p:spPr bwMode="auto">
          <a:xfrm>
            <a:off x="1129729" y="2735263"/>
            <a:ext cx="5170487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特点: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线程在内核中有保存的信息,系统调度是基于线程完成的.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可克服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的两个缺点,且内核程序本身也可以是多线程结构的.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线程间的控制转换需要转换到内核模式.</a:t>
            </a:r>
          </a:p>
        </p:txBody>
      </p:sp>
    </p:spTree>
    <p:extLst>
      <p:ext uri="{BB962C8B-B14F-4D97-AF65-F5344CB8AC3E}">
        <p14:creationId xmlns:p14="http://schemas.microsoft.com/office/powerpoint/2010/main" val="284776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7AB98-7F09-4D0F-A982-9455D6F37D6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Threads(7)</a:t>
            </a:r>
          </a:p>
        </p:txBody>
      </p:sp>
      <p:pic>
        <p:nvPicPr>
          <p:cNvPr id="24580" name="Picture 5" descr="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88" y="1447800"/>
            <a:ext cx="42037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025400" y="1392238"/>
            <a:ext cx="401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ＫＬＴ实现方式描述：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1025400" y="2411413"/>
            <a:ext cx="39687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线程和进程都在用户空间完成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进程表和线程表都放在核心区</a:t>
            </a:r>
          </a:p>
        </p:txBody>
      </p:sp>
    </p:spTree>
    <p:extLst>
      <p:ext uri="{BB962C8B-B14F-4D97-AF65-F5344CB8AC3E}">
        <p14:creationId xmlns:p14="http://schemas.microsoft.com/office/powerpoint/2010/main" val="287095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0040" y="116632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MS PGothic" pitchFamily="34" charset="-128"/>
              </a:rPr>
              <a:t>线程的概念</a:t>
            </a:r>
            <a:endParaRPr kumimoji="0" lang="zh-CN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1023088" y="1591168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线程是进程的一部分，描述指令流执行状态。它是进程中的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99137" y="2090156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45526" y="241279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147246" y="3897289"/>
            <a:ext cx="2602108" cy="1200329"/>
            <a:chOff x="865833" y="3605849"/>
            <a:chExt cx="2602108" cy="1200329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6199136" y="346848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55996" y="219493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PC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…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其他寄存器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PC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…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其他寄存器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TCB1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TCB2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96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1753794" y="209460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代码</a:t>
                </a:r>
              </a:p>
            </p:txBody>
          </p:sp>
        </p:grpSp>
        <p:grpSp>
          <p:nvGrpSpPr>
            <p:cNvPr id="7" name="组合 29"/>
            <p:cNvGrpSpPr>
              <a:grpSpLocks/>
            </p:cNvGrpSpPr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数据</a:t>
                </a:r>
              </a:p>
            </p:txBody>
          </p:sp>
        </p:grpSp>
        <p:grpSp>
          <p:nvGrpSpPr>
            <p:cNvPr id="10" name="组合 28"/>
            <p:cNvGrpSpPr>
              <a:grpSpLocks/>
            </p:cNvGrpSpPr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打开文件</a:t>
                </a:r>
              </a:p>
            </p:txBody>
          </p:sp>
        </p:grpSp>
        <p:grpSp>
          <p:nvGrpSpPr>
            <p:cNvPr id="13" name="组合 26"/>
            <p:cNvGrpSpPr>
              <a:grpSpLocks/>
            </p:cNvGrpSpPr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338692" cy="276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栈</a:t>
                </a: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</a:t>
              </a: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grpSp>
          <p:nvGrpSpPr>
            <p:cNvPr id="54" name="组合 81"/>
            <p:cNvGrpSpPr>
              <a:grpSpLocks/>
            </p:cNvGrpSpPr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寄存器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单线程进程</a:t>
              </a: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976064" y="54868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MS PGothic" pitchFamily="34" charset="-128"/>
              </a:rPr>
              <a:t>进程和线程的关系</a:t>
            </a:r>
            <a:endParaRPr kumimoji="0" lang="zh-CN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46358" y="2068830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  <a:tailEnd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线程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6" name="组合 74"/>
              <p:cNvGrpSpPr>
                <a:grpSpLocks/>
              </p:cNvGrpSpPr>
              <p:nvPr/>
            </p:nvGrpSpPr>
            <p:grpSpPr bwMode="auto">
              <a:xfrm>
                <a:off x="3780488" y="1626123"/>
                <a:ext cx="621649" cy="276999"/>
                <a:chOff x="3557532" y="2120453"/>
                <a:chExt cx="622129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083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grpSp>
            <p:nvGrpSpPr>
              <p:cNvPr id="39" name="组合 64"/>
              <p:cNvGrpSpPr>
                <a:grpSpLocks/>
              </p:cNvGrpSpPr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338692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栈</a:t>
                  </a:r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2" name="组合 57"/>
              <p:cNvGrpSpPr>
                <a:grpSpLocks/>
              </p:cNvGrpSpPr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338692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栈</a:t>
                  </a:r>
                </a:p>
              </p:txBody>
            </p:sp>
          </p:grpSp>
          <p:grpSp>
            <p:nvGrpSpPr>
              <p:cNvPr id="45" name="组合 67"/>
              <p:cNvGrpSpPr>
                <a:grpSpLocks/>
              </p:cNvGrpSpPr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338692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栈</a:t>
                  </a:r>
                </a:p>
              </p:txBody>
            </p:sp>
          </p:grpSp>
          <p:grpSp>
            <p:nvGrpSpPr>
              <p:cNvPr id="48" name="组合 75"/>
              <p:cNvGrpSpPr>
                <a:grpSpLocks/>
              </p:cNvGrpSpPr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>
                <a:grpSpLocks/>
              </p:cNvGrpSpPr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多线程进程</a:t>
                </a: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62" name="组合 27"/>
              <p:cNvGrpSpPr>
                <a:grpSpLocks/>
              </p:cNvGrpSpPr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代码</a:t>
                  </a:r>
                </a:p>
              </p:txBody>
            </p:sp>
          </p:grpSp>
          <p:grpSp>
            <p:nvGrpSpPr>
              <p:cNvPr id="65" name="组合 29"/>
              <p:cNvGrpSpPr>
                <a:grpSpLocks/>
              </p:cNvGrpSpPr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数据</a:t>
                  </a:r>
                </a:p>
              </p:txBody>
            </p:sp>
          </p:grpSp>
          <p:grpSp>
            <p:nvGrpSpPr>
              <p:cNvPr id="68" name="组合 28"/>
              <p:cNvGrpSpPr>
                <a:grpSpLocks/>
              </p:cNvGrpSpPr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打开文件</a:t>
                  </a: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4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EE1C53-8899-4288-BD1A-5E7B15B6F1F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Thread Model (</a:t>
            </a:r>
            <a:r>
              <a:rPr lang="zh-CN" altLang="en-US">
                <a:ea typeface="宋体" panose="02010600030101010101" pitchFamily="2" charset="-122"/>
              </a:rPr>
              <a:t>７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5364" name="Picture 7" descr="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00" y="2471738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160338" y="1095375"/>
            <a:ext cx="78041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为什么线程要有自己的栈区呢？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为了保持线程执行的独立性，每个线程有自己的堆栈．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7924" y="2257167"/>
            <a:ext cx="2294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记录一个进程的</a:t>
            </a:r>
            <a:r>
              <a:rPr lang="zh-CN" altLang="en-US" dirty="0">
                <a:solidFill>
                  <a:srgbClr val="FF0000"/>
                </a:solidFill>
              </a:rPr>
              <a:t>执行状态</a:t>
            </a:r>
            <a:r>
              <a:rPr lang="zh-CN" altLang="en-US" dirty="0"/>
              <a:t>所需的数据：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上下文（寄存器组）保存当前状态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栈（用于保存函数调用的序列和局部变量）</a:t>
            </a:r>
          </a:p>
        </p:txBody>
      </p:sp>
    </p:spTree>
    <p:extLst>
      <p:ext uri="{BB962C8B-B14F-4D97-AF65-F5344CB8AC3E}">
        <p14:creationId xmlns:p14="http://schemas.microsoft.com/office/powerpoint/2010/main" val="74433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FBBFA4-7782-4BA2-8E95-DEB04224B2EA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Thread Model (</a:t>
            </a:r>
            <a:r>
              <a:rPr lang="zh-CN" altLang="en-US">
                <a:ea typeface="宋体" panose="02010600030101010101" pitchFamily="2" charset="-122"/>
              </a:rPr>
              <a:t>８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1638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616200"/>
            <a:ext cx="85344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Line 21"/>
          <p:cNvSpPr>
            <a:spLocks noChangeShapeType="1"/>
          </p:cNvSpPr>
          <p:nvPr/>
        </p:nvSpPr>
        <p:spPr bwMode="auto">
          <a:xfrm>
            <a:off x="8791575" y="2728913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Text Box 22"/>
          <p:cNvSpPr txBox="1">
            <a:spLocks noChangeArrowheads="1"/>
          </p:cNvSpPr>
          <p:nvPr/>
        </p:nvSpPr>
        <p:spPr bwMode="auto">
          <a:xfrm>
            <a:off x="973336" y="2176463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进程中线程共享项：</a:t>
            </a:r>
          </a:p>
        </p:txBody>
      </p:sp>
      <p:sp>
        <p:nvSpPr>
          <p:cNvPr id="16391" name="Text Box 23"/>
          <p:cNvSpPr txBox="1">
            <a:spLocks noChangeArrowheads="1"/>
          </p:cNvSpPr>
          <p:nvPr/>
        </p:nvSpPr>
        <p:spPr bwMode="auto">
          <a:xfrm>
            <a:off x="6094413" y="2222500"/>
            <a:ext cx="264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线程的私有项：</a:t>
            </a:r>
          </a:p>
        </p:txBody>
      </p:sp>
      <p:sp>
        <p:nvSpPr>
          <p:cNvPr id="16392" name="Text Box 25"/>
          <p:cNvSpPr txBox="1">
            <a:spLocks noChangeArrowheads="1"/>
          </p:cNvSpPr>
          <p:nvPr/>
        </p:nvSpPr>
        <p:spPr bwMode="auto">
          <a:xfrm>
            <a:off x="880269" y="1250950"/>
            <a:ext cx="599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线程中的共享和私有项</a:t>
            </a:r>
          </a:p>
        </p:txBody>
      </p:sp>
    </p:spTree>
    <p:extLst>
      <p:ext uri="{BB962C8B-B14F-4D97-AF65-F5344CB8AC3E}">
        <p14:creationId xmlns:p14="http://schemas.microsoft.com/office/powerpoint/2010/main" val="257814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107154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不同操作系统对线程的支持</a:t>
            </a: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2738702" y="377603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43676" y="200024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472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472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实例：传统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单进程系统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710135" y="200024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kumimoji="0" lang="en-US" altLang="zh-CN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pSOS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实例：现代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单进程多线程系统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86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this GAME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052736"/>
            <a:ext cx="6330404" cy="543172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2120" y="1844824"/>
            <a:ext cx="3187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我方坦克控制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敌方坦克移动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子弹飞行动画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爆炸效果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播放音效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为了保证连续性，需要在视觉暂留时间内完成</a:t>
            </a:r>
          </a:p>
        </p:txBody>
      </p:sp>
    </p:spTree>
    <p:extLst>
      <p:ext uri="{BB962C8B-B14F-4D97-AF65-F5344CB8AC3E}">
        <p14:creationId xmlns:p14="http://schemas.microsoft.com/office/powerpoint/2010/main" val="37528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25244 -0.1650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620688"/>
            <a:ext cx="3243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线程与进程的比较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28770" y="185601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进程是资源分配单位，线程是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调度单位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28770" y="285585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线程具有就绪、等待和运行三种基本状态和状态间的转换关系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8770" y="219890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进程拥有一个完整的资源平台，而线程只独享指令流执行的必要资源，如寄存器和栈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28770" y="348479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线程能减少并发执行的时间和空间开销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线程的创建时间比进程短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线程的终止时间比进程短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同一进程内的线程切换时间比进程短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由于同一进程的各线程间共享内存和文件资源，可不通过内核进行直接通信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3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3042" y="1028700"/>
            <a:ext cx="58288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用户线程与内核线程的对应关系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91960" y="1585053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一对一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745086" y="1616430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多对一</a:t>
              </a: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87294" y="363477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多对多</a:t>
              </a: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94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204196" y="571284"/>
            <a:ext cx="647179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轻权进程</a:t>
            </a: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en-US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LightWeight</a:t>
            </a: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Process)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204196" y="1676998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内核支持的用户线程。一个进程可有一个或多个轻量级进程，每个轻权进程由一个单独的内核线程来支持。（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Solaris/Linux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71600" y="274703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CPU1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CPU1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永久绑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定线程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未绑定线程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未绑定轻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权进程池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356596" y="6039006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太过复杂，最后被抛弃</a:t>
            </a:r>
          </a:p>
        </p:txBody>
      </p:sp>
    </p:spTree>
    <p:extLst>
      <p:ext uri="{BB962C8B-B14F-4D97-AF65-F5344CB8AC3E}">
        <p14:creationId xmlns:p14="http://schemas.microsoft.com/office/powerpoint/2010/main" val="109488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05024"/>
            <a:ext cx="7478642" cy="19000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7900" y="4750336"/>
            <a:ext cx="8316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Jean-Pierre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Lozi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Baptiste Lepers, Justin Funston, Fabien Gaud, Vivien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Quéma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and Alexandra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Fedorova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. 2016. The Linux scheduler: a decade of wasted cores. In </a:t>
            </a: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Proceedings of the Eleventh European Conference on Computer Systems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 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EuroSys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'16). ACM, New York, NY, USA, Article 1, 16 pages. DOI: https://doi.org/10.1145/2901318.2901326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942488" y="3246114"/>
            <a:ext cx="3518202" cy="601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到底哪种线程模型更好？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395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调度的代价</a:t>
            </a:r>
          </a:p>
        </p:txBody>
      </p:sp>
      <p:sp>
        <p:nvSpPr>
          <p:cNvPr id="1536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i7</a:t>
            </a:r>
            <a:r>
              <a:rPr lang="zh-CN" altLang="en-US" sz="2400" dirty="0">
                <a:ea typeface="宋体" panose="02010600030101010101" pitchFamily="2" charset="-122"/>
              </a:rPr>
              <a:t>四核处理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四个完全独立的程序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用泰勒级数计算</a:t>
            </a:r>
            <a:r>
              <a:rPr lang="en-US" altLang="zh-CN" sz="2400" dirty="0" err="1">
                <a:ea typeface="宋体" panose="02010600030101010101" pitchFamily="2" charset="-122"/>
              </a:rPr>
              <a:t>pai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最后一个线程的完成时截止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单线程执行约</a:t>
            </a:r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分钟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四线程与单线程一致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线程时，需要</a:t>
            </a:r>
            <a:r>
              <a:rPr lang="en-US" altLang="zh-CN" sz="2400" dirty="0"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ea typeface="宋体" panose="02010600030101010101" pitchFamily="2" charset="-122"/>
              </a:rPr>
              <a:t>分</a:t>
            </a:r>
            <a:r>
              <a:rPr lang="en-US" altLang="zh-CN" sz="2400" dirty="0">
                <a:ea typeface="宋体" panose="02010600030101010101" pitchFamily="2" charset="-122"/>
              </a:rPr>
              <a:t>40</a:t>
            </a:r>
            <a:r>
              <a:rPr lang="zh-CN" altLang="en-US" sz="2400" dirty="0">
                <a:ea typeface="宋体" panose="02010600030101010101" pitchFamily="2" charset="-122"/>
              </a:rPr>
              <a:t>秒（理论值为</a:t>
            </a:r>
            <a:r>
              <a:rPr lang="en-US" altLang="zh-CN" sz="2400" dirty="0"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ea typeface="宋体" panose="02010600030101010101" pitchFamily="2" charset="-122"/>
              </a:rPr>
              <a:t>分</a:t>
            </a:r>
            <a:r>
              <a:rPr lang="en-US" altLang="zh-CN" sz="2400" dirty="0"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ea typeface="宋体" panose="02010600030101010101" pitchFamily="2" charset="-122"/>
              </a:rPr>
              <a:t>秒）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536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05263"/>
            <a:ext cx="5045075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99592" y="465313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实验表明：华为鲲鹏</a:t>
            </a:r>
            <a:r>
              <a:rPr lang="en-US" altLang="zh-CN" dirty="0"/>
              <a:t>916</a:t>
            </a:r>
            <a:r>
              <a:rPr lang="zh-CN" altLang="en-US" dirty="0"/>
              <a:t>服务器的</a:t>
            </a:r>
            <a:r>
              <a:rPr lang="zh-CN" altLang="en-US" dirty="0">
                <a:solidFill>
                  <a:srgbClr val="FF0000"/>
                </a:solidFill>
              </a:rPr>
              <a:t>线程调度</a:t>
            </a:r>
            <a:r>
              <a:rPr lang="zh-CN" altLang="en-US" dirty="0"/>
              <a:t>时间约为</a:t>
            </a:r>
            <a:r>
              <a:rPr lang="en-US" altLang="zh-CN" dirty="0"/>
              <a:t>1900ns</a:t>
            </a:r>
            <a:r>
              <a:rPr lang="zh-CN" altLang="en-US" dirty="0"/>
              <a:t>，可供</a:t>
            </a:r>
            <a:r>
              <a:rPr lang="en-US" altLang="zh-CN" dirty="0"/>
              <a:t>1000</a:t>
            </a:r>
            <a:r>
              <a:rPr lang="zh-CN" altLang="en-US" dirty="0"/>
              <a:t>余条机器指令执行</a:t>
            </a:r>
          </a:p>
        </p:txBody>
      </p:sp>
    </p:spTree>
    <p:extLst>
      <p:ext uri="{BB962C8B-B14F-4D97-AF65-F5344CB8AC3E}">
        <p14:creationId xmlns:p14="http://schemas.microsoft.com/office/powerpoint/2010/main" val="32091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如何减少调度的代价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减少上下文切换涉及的寄存器数量？</a:t>
            </a:r>
            <a:endParaRPr lang="en-US" altLang="zh-CN" dirty="0"/>
          </a:p>
          <a:p>
            <a:r>
              <a:rPr lang="zh-CN" altLang="en-US" dirty="0"/>
              <a:t>减少不必要的权限切换？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502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进程管理中的新概念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纤程 </a:t>
            </a:r>
            <a:r>
              <a:rPr lang="en-US" altLang="zh-CN" dirty="0"/>
              <a:t>Fiber, </a:t>
            </a:r>
            <a:r>
              <a:rPr lang="en-US" altLang="zh-CN" dirty="0" err="1"/>
              <a:t>ucontext</a:t>
            </a:r>
            <a:endParaRPr lang="en-US" altLang="zh-CN" dirty="0"/>
          </a:p>
          <a:p>
            <a:r>
              <a:rPr lang="zh-CN" altLang="en-US" dirty="0"/>
              <a:t>协程 </a:t>
            </a:r>
            <a:r>
              <a:rPr lang="en-US" altLang="zh-CN" dirty="0" err="1"/>
              <a:t>coroutine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发挥</a:t>
            </a:r>
            <a:r>
              <a:rPr lang="en-US" altLang="zh-CN" dirty="0"/>
              <a:t>ULT</a:t>
            </a:r>
            <a:r>
              <a:rPr lang="zh-CN" altLang="en-US" dirty="0"/>
              <a:t>快速切换的优势</a:t>
            </a:r>
            <a:endParaRPr lang="en-US" altLang="zh-CN" dirty="0"/>
          </a:p>
          <a:p>
            <a:r>
              <a:rPr lang="zh-CN" altLang="en-US" dirty="0"/>
              <a:t>在编程时提出对程序员的限制，要求他们妥善的设计代码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04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39" y="980728"/>
            <a:ext cx="7963261" cy="526758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9" name="矩形 8"/>
          <p:cNvSpPr/>
          <p:nvPr/>
        </p:nvSpPr>
        <p:spPr>
          <a:xfrm>
            <a:off x="2286000" y="6311061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图片来自https://www.jianshu.com/p/dfd7ac1402f0</a:t>
            </a:r>
          </a:p>
        </p:txBody>
      </p:sp>
    </p:spTree>
    <p:extLst>
      <p:ext uri="{BB962C8B-B14F-4D97-AF65-F5344CB8AC3E}">
        <p14:creationId xmlns:p14="http://schemas.microsoft.com/office/powerpoint/2010/main" val="27943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9" name="矩形 8"/>
          <p:cNvSpPr/>
          <p:nvPr/>
        </p:nvSpPr>
        <p:spPr>
          <a:xfrm>
            <a:off x="2286000" y="6311061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图片来自https://www.jianshu.com/p/dfd7ac1402f0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06" y="1371600"/>
            <a:ext cx="7500188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流戏开发者的需求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052736"/>
            <a:ext cx="3985397" cy="341962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2120" y="1844824"/>
            <a:ext cx="3187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程序中存在若干段独立的代码（甚至是循环）例如：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敌方坦克移动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子弹飞行动画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需要这些代码快速的交替执行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从而形成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视觉暂留效果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这些代码本身需要有大量的数据共享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在底层画布上绘制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检测是否发生了撞击</a:t>
            </a:r>
          </a:p>
        </p:txBody>
      </p:sp>
    </p:spTree>
    <p:extLst>
      <p:ext uri="{BB962C8B-B14F-4D97-AF65-F5344CB8AC3E}">
        <p14:creationId xmlns:p14="http://schemas.microsoft.com/office/powerpoint/2010/main" val="373906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5FD82A-B7E6-45EF-A6AD-CFE05C0DE389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82" y="196878"/>
            <a:ext cx="8043853" cy="55766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7900" y="6042454"/>
            <a:ext cx="795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进程可以很好的支持多段程序的快速交叉执行，但是不能实现数据高效共享</a:t>
            </a:r>
          </a:p>
        </p:txBody>
      </p:sp>
    </p:spTree>
    <p:extLst>
      <p:ext uri="{BB962C8B-B14F-4D97-AF65-F5344CB8AC3E}">
        <p14:creationId xmlns:p14="http://schemas.microsoft.com/office/powerpoint/2010/main" val="105452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46C8C6-1761-4C9D-9E7B-EA757A808965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Thread Model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987425" y="1027113"/>
            <a:ext cx="7620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线程定义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线程是进程内一个相对独立的、具有可调度特性的执行单元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10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进程和线程的编程方式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97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线程创建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创建一个新的“执行体”，用于执行某一个函数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278D7E-F257-41F0-AB4F-DCB2179079A3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/>
                <a:cs typeface="굴림" panose="020B0600000101010101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/>
              <a:cs typeface="굴림" panose="020B0600000101010101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7" y="717170"/>
            <a:ext cx="5672891" cy="541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3" y="-46023"/>
            <a:ext cx="6553200" cy="6904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55315"/>
            <a:ext cx="6434068" cy="68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20F815-4406-423A-BE18-754466E44E65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Threads(2)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62013" y="1306513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线程库概念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992188" y="1974850"/>
            <a:ext cx="7697787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可实现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Multi-Tasking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，并实现各个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Task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寻址空间的隔离。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多数现代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都提供了多进程的支持，但不一定提供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Multi-Threading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（多线程）的支持。对这些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，要想利用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Multi-Threading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的优点，就必须在用户态下提供多线程库，线程库的处理对下层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是完全透明的。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即便提供核心线程支持的系统，也有必要提供线程库，以简化或有利于线程机制的使用。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线程库提供：：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合适的多线程编程的接口；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记录线程状态和调度各线程的运行机制。</a:t>
            </a:r>
          </a:p>
        </p:txBody>
      </p:sp>
    </p:spTree>
    <p:extLst>
      <p:ext uri="{BB962C8B-B14F-4D97-AF65-F5344CB8AC3E}">
        <p14:creationId xmlns:p14="http://schemas.microsoft.com/office/powerpoint/2010/main" val="167015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2671E8-7C3C-4AA8-BC81-8C180D45C1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Threads(3)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914275" y="1143000"/>
            <a:ext cx="8050213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在系统内部 可以用多种方式实现线程机制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1） 纯用户级线程（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ULT）：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线程的管理全部由用户程序完成，核心部分只对进程管理，但增加“线程库”概念。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62263"/>
            <a:ext cx="4724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315075"/>
            <a:ext cx="4267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717069"/>
      </p:ext>
    </p:extLst>
  </p:cSld>
  <p:clrMapOvr>
    <a:masterClrMapping/>
  </p:clrMapOvr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1486</Words>
  <Application>Microsoft Office PowerPoint</Application>
  <PresentationFormat>全屏显示(4:3)</PresentationFormat>
  <Paragraphs>257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굴림</vt:lpstr>
      <vt:lpstr>Monotype Sorts</vt:lpstr>
      <vt:lpstr>MS PGothic</vt:lpstr>
      <vt:lpstr>等线</vt:lpstr>
      <vt:lpstr>SimSun</vt:lpstr>
      <vt:lpstr>SimSun</vt:lpstr>
      <vt:lpstr>微软雅黑</vt:lpstr>
      <vt:lpstr>张海山锐谐体2.0-授权联系：Samtype@QQ.com</vt:lpstr>
      <vt:lpstr>Arial</vt:lpstr>
      <vt:lpstr>Times New Roman</vt:lpstr>
      <vt:lpstr>Verdana</vt:lpstr>
      <vt:lpstr>Wingdings</vt:lpstr>
      <vt:lpstr>psh3_Print</vt:lpstr>
      <vt:lpstr>线程的发展</vt:lpstr>
      <vt:lpstr>How to implement this GAME</vt:lpstr>
      <vt:lpstr>流戏开发者的需求</vt:lpstr>
      <vt:lpstr>PowerPoint 演示文稿</vt:lpstr>
      <vt:lpstr>The Thread Model</vt:lpstr>
      <vt:lpstr>进程和线程的编程方式</vt:lpstr>
      <vt:lpstr>线程创建</vt:lpstr>
      <vt:lpstr>Implementing Threads(2)</vt:lpstr>
      <vt:lpstr>Implementing Threads(3)</vt:lpstr>
      <vt:lpstr>Implementing Threads(4)</vt:lpstr>
      <vt:lpstr>Implementing Threads(1)</vt:lpstr>
      <vt:lpstr>Implementing Threads(5)</vt:lpstr>
      <vt:lpstr>Implementing Threads(6)</vt:lpstr>
      <vt:lpstr>Implementing Threads(7)</vt:lpstr>
      <vt:lpstr>PowerPoint 演示文稿</vt:lpstr>
      <vt:lpstr>PowerPoint 演示文稿</vt:lpstr>
      <vt:lpstr>The Thread Model (７)</vt:lpstr>
      <vt:lpstr>The Thread Model (８)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到底哪种线程模型更好？</vt:lpstr>
      <vt:lpstr>调度的代价</vt:lpstr>
      <vt:lpstr>如何减少调度的代价</vt:lpstr>
      <vt:lpstr>进程管理中的新概念</vt:lpstr>
      <vt:lpstr>示例</vt:lpstr>
      <vt:lpstr>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2023-11-03T02:44:21Z</dcterms:created>
  <dcterms:modified xsi:type="dcterms:W3CDTF">2023-11-03T02:44:30Z</dcterms:modified>
</cp:coreProperties>
</file>