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6" r:id="rId1"/>
    <p:sldMasterId id="2147484007" r:id="rId2"/>
    <p:sldMasterId id="2147484011" r:id="rId3"/>
    <p:sldMasterId id="2147484015" r:id="rId4"/>
  </p:sldMasterIdLst>
  <p:notesMasterIdLst>
    <p:notesMasterId r:id="rId120"/>
  </p:notesMasterIdLst>
  <p:handoutMasterIdLst>
    <p:handoutMasterId r:id="rId121"/>
  </p:handoutMasterIdLst>
  <p:sldIdLst>
    <p:sldId id="256" r:id="rId5"/>
    <p:sldId id="539" r:id="rId6"/>
    <p:sldId id="679" r:id="rId7"/>
    <p:sldId id="716" r:id="rId8"/>
    <p:sldId id="680" r:id="rId9"/>
    <p:sldId id="678" r:id="rId10"/>
    <p:sldId id="520" r:id="rId11"/>
    <p:sldId id="548" r:id="rId12"/>
    <p:sldId id="549" r:id="rId13"/>
    <p:sldId id="700" r:id="rId14"/>
    <p:sldId id="523" r:id="rId15"/>
    <p:sldId id="590" r:id="rId16"/>
    <p:sldId id="571" r:id="rId17"/>
    <p:sldId id="593" r:id="rId18"/>
    <p:sldId id="572" r:id="rId19"/>
    <p:sldId id="573" r:id="rId20"/>
    <p:sldId id="525" r:id="rId21"/>
    <p:sldId id="594" r:id="rId22"/>
    <p:sldId id="526" r:id="rId23"/>
    <p:sldId id="684" r:id="rId24"/>
    <p:sldId id="685" r:id="rId25"/>
    <p:sldId id="529" r:id="rId26"/>
    <p:sldId id="686" r:id="rId27"/>
    <p:sldId id="574" r:id="rId28"/>
    <p:sldId id="530" r:id="rId29"/>
    <p:sldId id="544" r:id="rId30"/>
    <p:sldId id="545" r:id="rId31"/>
    <p:sldId id="546" r:id="rId32"/>
    <p:sldId id="531" r:id="rId33"/>
    <p:sldId id="687" r:id="rId34"/>
    <p:sldId id="575" r:id="rId35"/>
    <p:sldId id="547" r:id="rId36"/>
    <p:sldId id="532" r:id="rId37"/>
    <p:sldId id="551" r:id="rId38"/>
    <p:sldId id="533" r:id="rId39"/>
    <p:sldId id="728" r:id="rId40"/>
    <p:sldId id="729" r:id="rId41"/>
    <p:sldId id="583" r:id="rId42"/>
    <p:sldId id="581" r:id="rId43"/>
    <p:sldId id="734" r:id="rId44"/>
    <p:sldId id="589" r:id="rId45"/>
    <p:sldId id="636" r:id="rId46"/>
    <p:sldId id="732" r:id="rId47"/>
    <p:sldId id="733" r:id="rId48"/>
    <p:sldId id="637" r:id="rId49"/>
    <p:sldId id="638" r:id="rId50"/>
    <p:sldId id="639" r:id="rId51"/>
    <p:sldId id="640" r:id="rId52"/>
    <p:sldId id="641" r:id="rId53"/>
    <p:sldId id="646" r:id="rId54"/>
    <p:sldId id="647" r:id="rId55"/>
    <p:sldId id="648" r:id="rId56"/>
    <p:sldId id="569" r:id="rId57"/>
    <p:sldId id="717" r:id="rId58"/>
    <p:sldId id="718" r:id="rId59"/>
    <p:sldId id="719" r:id="rId60"/>
    <p:sldId id="720" r:id="rId61"/>
    <p:sldId id="721" r:id="rId62"/>
    <p:sldId id="722" r:id="rId63"/>
    <p:sldId id="723" r:id="rId64"/>
    <p:sldId id="724" r:id="rId65"/>
    <p:sldId id="725" r:id="rId66"/>
    <p:sldId id="726" r:id="rId67"/>
    <p:sldId id="727" r:id="rId68"/>
    <p:sldId id="614" r:id="rId69"/>
    <p:sldId id="615" r:id="rId70"/>
    <p:sldId id="616" r:id="rId71"/>
    <p:sldId id="617" r:id="rId72"/>
    <p:sldId id="618" r:id="rId73"/>
    <p:sldId id="619" r:id="rId74"/>
    <p:sldId id="620" r:id="rId75"/>
    <p:sldId id="621" r:id="rId76"/>
    <p:sldId id="622" r:id="rId77"/>
    <p:sldId id="623" r:id="rId78"/>
    <p:sldId id="624" r:id="rId79"/>
    <p:sldId id="625" r:id="rId80"/>
    <p:sldId id="626" r:id="rId81"/>
    <p:sldId id="627" r:id="rId82"/>
    <p:sldId id="628" r:id="rId83"/>
    <p:sldId id="629" r:id="rId84"/>
    <p:sldId id="688" r:id="rId85"/>
    <p:sldId id="689" r:id="rId86"/>
    <p:sldId id="690" r:id="rId87"/>
    <p:sldId id="691" r:id="rId88"/>
    <p:sldId id="730" r:id="rId89"/>
    <p:sldId id="705" r:id="rId90"/>
    <p:sldId id="706" r:id="rId91"/>
    <p:sldId id="707" r:id="rId92"/>
    <p:sldId id="704" r:id="rId93"/>
    <p:sldId id="703" r:id="rId94"/>
    <p:sldId id="715" r:id="rId95"/>
    <p:sldId id="735" r:id="rId96"/>
    <p:sldId id="731" r:id="rId97"/>
    <p:sldId id="649" r:id="rId98"/>
    <p:sldId id="535" r:id="rId99"/>
    <p:sldId id="536" r:id="rId100"/>
    <p:sldId id="568" r:id="rId101"/>
    <p:sldId id="669" r:id="rId102"/>
    <p:sldId id="595" r:id="rId103"/>
    <p:sldId id="553" r:id="rId104"/>
    <p:sldId id="554" r:id="rId105"/>
    <p:sldId id="596" r:id="rId106"/>
    <p:sldId id="597" r:id="rId107"/>
    <p:sldId id="555" r:id="rId108"/>
    <p:sldId id="556" r:id="rId109"/>
    <p:sldId id="676" r:id="rId110"/>
    <p:sldId id="559" r:id="rId111"/>
    <p:sldId id="560" r:id="rId112"/>
    <p:sldId id="561" r:id="rId113"/>
    <p:sldId id="654" r:id="rId114"/>
    <p:sldId id="655" r:id="rId115"/>
    <p:sldId id="656" r:id="rId116"/>
    <p:sldId id="657" r:id="rId117"/>
    <p:sldId id="658" r:id="rId118"/>
    <p:sldId id="281" r:id="rId119"/>
  </p:sldIdLst>
  <p:sldSz cx="9144000" cy="6858000" type="screen4x3"/>
  <p:notesSz cx="6858000" cy="9144000"/>
  <p:defaultTextStyle>
    <a:defPPr>
      <a:defRPr lang="en-US"/>
    </a:defPPr>
    <a:lvl1pPr algn="l" rtl="0" eaLnBrk="0" fontAlgn="base" hangingPunct="0">
      <a:lnSpc>
        <a:spcPct val="80000"/>
      </a:lnSpc>
      <a:spcBef>
        <a:spcPct val="20000"/>
      </a:spcBef>
      <a:spcAft>
        <a:spcPct val="0"/>
      </a:spcAft>
      <a:buSzPct val="80000"/>
      <a:buFont typeface="Wingdings" panose="05000000000000000000" pitchFamily="2" charset="2"/>
      <a:buChar char="•"/>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lnSpc>
        <a:spcPct val="80000"/>
      </a:lnSpc>
      <a:spcBef>
        <a:spcPct val="20000"/>
      </a:spcBef>
      <a:spcAft>
        <a:spcPct val="0"/>
      </a:spcAft>
      <a:buSzPct val="80000"/>
      <a:buFont typeface="Wingdings" panose="05000000000000000000" pitchFamily="2" charset="2"/>
      <a:buChar char="•"/>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lnSpc>
        <a:spcPct val="80000"/>
      </a:lnSpc>
      <a:spcBef>
        <a:spcPct val="20000"/>
      </a:spcBef>
      <a:spcAft>
        <a:spcPct val="0"/>
      </a:spcAft>
      <a:buSzPct val="80000"/>
      <a:buFont typeface="Wingdings" panose="05000000000000000000" pitchFamily="2" charset="2"/>
      <a:buChar char="•"/>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lnSpc>
        <a:spcPct val="80000"/>
      </a:lnSpc>
      <a:spcBef>
        <a:spcPct val="20000"/>
      </a:spcBef>
      <a:spcAft>
        <a:spcPct val="0"/>
      </a:spcAft>
      <a:buSzPct val="80000"/>
      <a:buFont typeface="Wingdings" panose="05000000000000000000" pitchFamily="2" charset="2"/>
      <a:buChar char="•"/>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lnSpc>
        <a:spcPct val="80000"/>
      </a:lnSpc>
      <a:spcBef>
        <a:spcPct val="20000"/>
      </a:spcBef>
      <a:spcAft>
        <a:spcPct val="0"/>
      </a:spcAft>
      <a:buSzPct val="80000"/>
      <a:buFont typeface="Wingdings" panose="05000000000000000000" pitchFamily="2" charset="2"/>
      <a:buChar char="•"/>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FFFFCC"/>
    <a:srgbClr val="F5ED5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96" autoAdjust="0"/>
    <p:restoredTop sz="85198" autoAdjust="0"/>
  </p:normalViewPr>
  <p:slideViewPr>
    <p:cSldViewPr>
      <p:cViewPr varScale="1">
        <p:scale>
          <a:sx n="100" d="100"/>
          <a:sy n="100" d="100"/>
        </p:scale>
        <p:origin x="1987" y="67"/>
      </p:cViewPr>
      <p:guideLst>
        <p:guide orient="horz" pos="2160"/>
        <p:guide pos="2880"/>
      </p:guideLst>
    </p:cSldViewPr>
  </p:slideViewPr>
  <p:outlineViewPr>
    <p:cViewPr>
      <p:scale>
        <a:sx n="33" d="100"/>
        <a:sy n="33" d="100"/>
      </p:scale>
      <p:origin x="0" y="23184"/>
    </p:cViewPr>
  </p:outlineViewPr>
  <p:notesTextViewPr>
    <p:cViewPr>
      <p:scale>
        <a:sx n="100" d="100"/>
        <a:sy n="100" d="100"/>
      </p:scale>
      <p:origin x="0" y="0"/>
    </p:cViewPr>
  </p:notesTextViewPr>
  <p:notesViewPr>
    <p:cSldViewPr>
      <p:cViewPr varScale="1">
        <p:scale>
          <a:sx n="83" d="100"/>
          <a:sy n="83" d="100"/>
        </p:scale>
        <p:origin x="-20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viewProps" Target="view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theme" Target="theme/theme1.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handoutMaster" Target="handoutMasters/handoutMaster1.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SzTx/>
              <a:buFontTx/>
              <a:buNone/>
              <a:defRPr sz="1200">
                <a:latin typeface="Times New Roman" pitchFamily="18" charset="0"/>
              </a:defRPr>
            </a:lvl1pPr>
          </a:lstStyle>
          <a:p>
            <a:pPr>
              <a:defRPr/>
            </a:pPr>
            <a:endParaRPr lang="zh-CN" altLang="en-US"/>
          </a:p>
        </p:txBody>
      </p:sp>
      <p:sp>
        <p:nvSpPr>
          <p:cNvPr id="440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SzTx/>
              <a:buFontTx/>
              <a:buNone/>
              <a:defRPr sz="1200">
                <a:latin typeface="Times New Roman" pitchFamily="18" charset="0"/>
              </a:defRPr>
            </a:lvl1pPr>
          </a:lstStyle>
          <a:p>
            <a:pPr>
              <a:defRPr/>
            </a:pPr>
            <a:fld id="{83F76284-487D-4B32-B3F6-3D37AE83692A}" type="datetimeFigureOut">
              <a:rPr lang="zh-CN" altLang="en-US"/>
              <a:pPr>
                <a:defRPr/>
              </a:pPr>
              <a:t>2023/12/4</a:t>
            </a:fld>
            <a:endParaRPr lang="en-US" altLang="zh-CN"/>
          </a:p>
        </p:txBody>
      </p:sp>
      <p:sp>
        <p:nvSpPr>
          <p:cNvPr id="440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SzTx/>
              <a:buFontTx/>
              <a:buNone/>
              <a:defRPr sz="1200">
                <a:latin typeface="Times New Roman" pitchFamily="18" charset="0"/>
              </a:defRPr>
            </a:lvl1pPr>
          </a:lstStyle>
          <a:p>
            <a:pPr>
              <a:defRPr/>
            </a:pPr>
            <a:endParaRPr lang="en-US" altLang="zh-CN"/>
          </a:p>
        </p:txBody>
      </p:sp>
      <p:sp>
        <p:nvSpPr>
          <p:cNvPr id="440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SzTx/>
              <a:buFontTx/>
              <a:buNone/>
              <a:defRPr sz="1200">
                <a:latin typeface="Times New Roman" panose="02020603050405020304" pitchFamily="18" charset="0"/>
              </a:defRPr>
            </a:lvl1pPr>
          </a:lstStyle>
          <a:p>
            <a:fld id="{A4E10AC0-FECC-4ECE-891D-19BC0B63CF70}" type="slidenum">
              <a:rPr lang="zh-CN" altLang="en-US"/>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SzTx/>
              <a:buFontTx/>
              <a:buNone/>
              <a:defRPr sz="1200">
                <a:latin typeface="Arial" charset="0"/>
                <a:ea typeface="+mn-ea"/>
              </a:defRPr>
            </a:lvl1pPr>
          </a:lstStyle>
          <a:p>
            <a:pPr>
              <a:defRPr/>
            </a:pPr>
            <a:endParaRPr lang="zh-CN" altLang="en-US"/>
          </a:p>
        </p:txBody>
      </p:sp>
      <p:sp>
        <p:nvSpPr>
          <p:cNvPr id="409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SzTx/>
              <a:buFontTx/>
              <a:buNone/>
              <a:defRPr sz="1200">
                <a:latin typeface="Arial" charset="0"/>
                <a:ea typeface="+mn-ea"/>
              </a:defRPr>
            </a:lvl1pPr>
          </a:lstStyle>
          <a:p>
            <a:pPr>
              <a:defRPr/>
            </a:pPr>
            <a:endParaRPr lang="en-US" altLang="zh-CN"/>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09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SzTx/>
              <a:buFontTx/>
              <a:buNone/>
              <a:defRPr sz="1200">
                <a:latin typeface="Arial" charset="0"/>
                <a:ea typeface="+mn-ea"/>
              </a:defRPr>
            </a:lvl1pPr>
          </a:lstStyle>
          <a:p>
            <a:pPr>
              <a:defRPr/>
            </a:pPr>
            <a:endParaRPr lang="en-US" altLang="zh-CN"/>
          </a:p>
        </p:txBody>
      </p:sp>
      <p:sp>
        <p:nvSpPr>
          <p:cNvPr id="409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SzTx/>
              <a:buFontTx/>
              <a:buNone/>
              <a:defRPr sz="1200">
                <a:latin typeface="Arial" panose="020B0604020202020204" pitchFamily="34" charset="0"/>
              </a:defRPr>
            </a:lvl1pPr>
          </a:lstStyle>
          <a:p>
            <a:fld id="{BA1F4EE4-25C1-46B1-B6E5-29A9C72CD7EF}"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ChangeArrowheads="1" noTextEdit="1"/>
          </p:cNvSpPr>
          <p:nvPr>
            <p:ph type="sldImg"/>
          </p:nvPr>
        </p:nvSpPr>
        <p:spPr>
          <a:ln/>
        </p:spPr>
      </p:sp>
      <p:sp>
        <p:nvSpPr>
          <p:cNvPr id="798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21982065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1F4EE4-25C1-46B1-B6E5-29A9C72CD7EF}" type="slidenum">
              <a:rPr lang="zh-CN" altLang="en-US" smtClean="0"/>
              <a:pPr/>
              <a:t>36</a:t>
            </a:fld>
            <a:endParaRPr lang="en-US" altLang="zh-CN"/>
          </a:p>
        </p:txBody>
      </p:sp>
    </p:spTree>
    <p:extLst>
      <p:ext uri="{BB962C8B-B14F-4D97-AF65-F5344CB8AC3E}">
        <p14:creationId xmlns:p14="http://schemas.microsoft.com/office/powerpoint/2010/main" val="2192023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79FEAC-2858-416F-A4F6-E1735B75229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91087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1F4EE4-25C1-46B1-B6E5-29A9C72CD7EF}" type="slidenum">
              <a:rPr lang="zh-CN" altLang="en-US" smtClean="0"/>
              <a:pPr/>
              <a:t>45</a:t>
            </a:fld>
            <a:endParaRPr lang="en-US" altLang="zh-CN"/>
          </a:p>
        </p:txBody>
      </p:sp>
    </p:spTree>
    <p:extLst>
      <p:ext uri="{BB962C8B-B14F-4D97-AF65-F5344CB8AC3E}">
        <p14:creationId xmlns:p14="http://schemas.microsoft.com/office/powerpoint/2010/main" val="292494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79FEAC-2858-416F-A4F6-E1735B75229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18132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79FEAC-2858-416F-A4F6-E1735B75229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02433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79FEAC-2858-416F-A4F6-E1735B75229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005262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1F4EE4-25C1-46B1-B6E5-29A9C72CD7EF}" type="slidenum">
              <a:rPr lang="zh-CN" altLang="en-US" smtClean="0"/>
              <a:pPr/>
              <a:t>56</a:t>
            </a:fld>
            <a:endParaRPr lang="en-US" altLang="zh-CN"/>
          </a:p>
        </p:txBody>
      </p:sp>
    </p:spTree>
    <p:extLst>
      <p:ext uri="{BB962C8B-B14F-4D97-AF65-F5344CB8AC3E}">
        <p14:creationId xmlns:p14="http://schemas.microsoft.com/office/powerpoint/2010/main" val="4143258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79FEAC-2858-416F-A4F6-E1735B75229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87835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1F4EE4-25C1-46B1-B6E5-29A9C72CD7EF}" type="slidenum">
              <a:rPr lang="zh-CN" altLang="en-US" smtClean="0"/>
              <a:pPr/>
              <a:t>58</a:t>
            </a:fld>
            <a:endParaRPr lang="en-US" altLang="zh-CN"/>
          </a:p>
        </p:txBody>
      </p:sp>
    </p:spTree>
    <p:extLst>
      <p:ext uri="{BB962C8B-B14F-4D97-AF65-F5344CB8AC3E}">
        <p14:creationId xmlns:p14="http://schemas.microsoft.com/office/powerpoint/2010/main" val="28169968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1F4EE4-25C1-46B1-B6E5-29A9C72CD7EF}" type="slidenum">
              <a:rPr lang="zh-CN" altLang="en-US" smtClean="0"/>
              <a:pPr/>
              <a:t>59</a:t>
            </a:fld>
            <a:endParaRPr lang="en-US" altLang="zh-CN"/>
          </a:p>
        </p:txBody>
      </p:sp>
    </p:spTree>
    <p:extLst>
      <p:ext uri="{BB962C8B-B14F-4D97-AF65-F5344CB8AC3E}">
        <p14:creationId xmlns:p14="http://schemas.microsoft.com/office/powerpoint/2010/main" val="35957943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444556C-B6BD-6140-96DE-E908B1F8BE9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455010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444556C-B6BD-6140-96DE-E908B1F8BE9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3164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79FEAC-2858-416F-A4F6-E1735B75229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776148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40762780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435046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A1F4EE4-25C1-46B1-B6E5-29A9C72CD7E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86</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822202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A1F4EE4-25C1-46B1-B6E5-29A9C72CD7E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3080349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A1F4EE4-25C1-46B1-B6E5-29A9C72CD7E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02678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extLst>
      <p:ext uri="{BB962C8B-B14F-4D97-AF65-F5344CB8AC3E}">
        <p14:creationId xmlns:p14="http://schemas.microsoft.com/office/powerpoint/2010/main" val="20022823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18350208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1F4EE4-25C1-46B1-B6E5-29A9C72CD7EF}" type="slidenum">
              <a:rPr lang="zh-CN" altLang="en-US" smtClean="0"/>
              <a:pPr/>
              <a:t>95</a:t>
            </a:fld>
            <a:endParaRPr lang="en-US" altLang="zh-CN"/>
          </a:p>
        </p:txBody>
      </p:sp>
    </p:spTree>
    <p:extLst>
      <p:ext uri="{BB962C8B-B14F-4D97-AF65-F5344CB8AC3E}">
        <p14:creationId xmlns:p14="http://schemas.microsoft.com/office/powerpoint/2010/main" val="3755143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1F4EE4-25C1-46B1-B6E5-29A9C72CD7EF}" type="slidenum">
              <a:rPr lang="zh-CN" altLang="en-US" smtClean="0"/>
              <a:pPr/>
              <a:t>100</a:t>
            </a:fld>
            <a:endParaRPr lang="en-US" altLang="zh-CN"/>
          </a:p>
        </p:txBody>
      </p:sp>
    </p:spTree>
    <p:extLst>
      <p:ext uri="{BB962C8B-B14F-4D97-AF65-F5344CB8AC3E}">
        <p14:creationId xmlns:p14="http://schemas.microsoft.com/office/powerpoint/2010/main" val="35770839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1F4EE4-25C1-46B1-B6E5-29A9C72CD7EF}" type="slidenum">
              <a:rPr lang="zh-CN" altLang="en-US" smtClean="0"/>
              <a:pPr/>
              <a:t>101</a:t>
            </a:fld>
            <a:endParaRPr lang="en-US" altLang="zh-CN"/>
          </a:p>
        </p:txBody>
      </p:sp>
    </p:spTree>
    <p:extLst>
      <p:ext uri="{BB962C8B-B14F-4D97-AF65-F5344CB8AC3E}">
        <p14:creationId xmlns:p14="http://schemas.microsoft.com/office/powerpoint/2010/main" val="23353814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79FEAC-2858-416F-A4F6-E1735B75229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913709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79FEAC-2858-416F-A4F6-E1735B75229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702023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79FEAC-2858-416F-A4F6-E1735B75229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95759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79FEAC-2858-416F-A4F6-E1735B75229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09639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79FEAC-2858-416F-A4F6-E1735B75229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60196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79FEAC-2858-416F-A4F6-E1735B75229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343189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79FEAC-2858-416F-A4F6-E1735B75229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69156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1F4EE4-25C1-46B1-B6E5-29A9C72CD7EF}" type="slidenum">
              <a:rPr lang="zh-CN" altLang="en-US" smtClean="0"/>
              <a:pPr/>
              <a:t>31</a:t>
            </a:fld>
            <a:endParaRPr lang="en-US" altLang="zh-CN"/>
          </a:p>
        </p:txBody>
      </p:sp>
    </p:spTree>
    <p:extLst>
      <p:ext uri="{BB962C8B-B14F-4D97-AF65-F5344CB8AC3E}">
        <p14:creationId xmlns:p14="http://schemas.microsoft.com/office/powerpoint/2010/main" val="1905904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bg1"/>
        </a:solidFill>
        <a:effectLst/>
      </p:bgPr>
    </p:bg>
    <p:spTree>
      <p:nvGrpSpPr>
        <p:cNvPr id="1" name=""/>
        <p:cNvGrpSpPr/>
        <p:nvPr/>
      </p:nvGrpSpPr>
      <p:grpSpPr>
        <a:xfrm>
          <a:off x="0" y="0"/>
          <a:ext cx="0" cy="0"/>
          <a:chOff x="0" y="0"/>
          <a:chExt cx="0" cy="0"/>
        </a:xfrm>
      </p:grpSpPr>
      <p:sp>
        <p:nvSpPr>
          <p:cNvPr id="4" name="Rectangle 32"/>
          <p:cNvSpPr>
            <a:spLocks noChangeArrowheads="1"/>
          </p:cNvSpPr>
          <p:nvPr/>
        </p:nvSpPr>
        <p:spPr bwMode="ltGray">
          <a:xfrm>
            <a:off x="827088" y="1196975"/>
            <a:ext cx="8305800" cy="914400"/>
          </a:xfrm>
          <a:prstGeom prst="rect">
            <a:avLst/>
          </a:prstGeom>
          <a:solidFill>
            <a:schemeClr val="tx2"/>
          </a:solidFill>
          <a:ln w="9525">
            <a:noFill/>
            <a:miter lim="800000"/>
            <a:headEnd/>
            <a:tailEnd/>
          </a:ln>
          <a:effectLst/>
        </p:spPr>
        <p:txBody>
          <a:bodyPr wrap="none" anchor="ctr"/>
          <a:lstStyle/>
          <a:p>
            <a:pPr>
              <a:lnSpc>
                <a:spcPct val="100000"/>
              </a:lnSpc>
              <a:spcBef>
                <a:spcPct val="0"/>
              </a:spcBef>
              <a:buSzTx/>
              <a:buFontTx/>
              <a:buNone/>
              <a:defRPr/>
            </a:pPr>
            <a:endParaRPr lang="zh-CN" altLang="en-US">
              <a:latin typeface="Times New Roman" pitchFamily="18" charset="0"/>
            </a:endParaRPr>
          </a:p>
        </p:txBody>
      </p:sp>
      <p:pic>
        <p:nvPicPr>
          <p:cNvPr id="5" name="Picture 31" descr="psh3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0" y="0"/>
            <a:ext cx="8572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3" name="Rectangle 21"/>
          <p:cNvSpPr>
            <a:spLocks noGrp="1" noChangeArrowheads="1"/>
          </p:cNvSpPr>
          <p:nvPr>
            <p:ph type="ctrTitle" sz="quarter"/>
          </p:nvPr>
        </p:nvSpPr>
        <p:spPr bwMode="white">
          <a:xfrm>
            <a:off x="971550" y="1125538"/>
            <a:ext cx="8064500" cy="1081087"/>
          </a:xfrm>
        </p:spPr>
        <p:txBody>
          <a:bodyPr/>
          <a:lstStyle>
            <a:lvl1pPr>
              <a:defRPr sz="5400">
                <a:solidFill>
                  <a:schemeClr val="bg2"/>
                </a:solidFill>
              </a:defRPr>
            </a:lvl1pPr>
          </a:lstStyle>
          <a:p>
            <a:r>
              <a:rPr lang="ko-KR" altLang="en-US"/>
              <a:t>单击此处编辑母版标题样式</a:t>
            </a:r>
          </a:p>
        </p:txBody>
      </p:sp>
      <p:sp>
        <p:nvSpPr>
          <p:cNvPr id="13334" name="Rectangle 22"/>
          <p:cNvSpPr>
            <a:spLocks noGrp="1" noChangeArrowheads="1"/>
          </p:cNvSpPr>
          <p:nvPr>
            <p:ph type="subTitle" sz="quarter" idx="1"/>
          </p:nvPr>
        </p:nvSpPr>
        <p:spPr>
          <a:xfrm>
            <a:off x="971550" y="3810000"/>
            <a:ext cx="8064500" cy="533400"/>
          </a:xfrm>
        </p:spPr>
        <p:txBody>
          <a:bodyPr/>
          <a:lstStyle>
            <a:lvl1pPr marL="0" indent="0" algn="ctr">
              <a:buFont typeface="Wingdings" pitchFamily="2" charset="2"/>
              <a:buNone/>
              <a:defRPr sz="2400" i="1">
                <a:solidFill>
                  <a:schemeClr val="tx1"/>
                </a:solidFill>
                <a:latin typeface="Arial" charset="0"/>
              </a:defRPr>
            </a:lvl1pPr>
          </a:lstStyle>
          <a:p>
            <a:r>
              <a:rPr lang="ko-KR" altLang="en-US"/>
              <a:t>单击此处编辑母版副标题样式</a:t>
            </a:r>
          </a:p>
        </p:txBody>
      </p:sp>
      <p:sp>
        <p:nvSpPr>
          <p:cNvPr id="6" name="Rectangle 23"/>
          <p:cNvSpPr>
            <a:spLocks noGrp="1" noChangeArrowheads="1"/>
          </p:cNvSpPr>
          <p:nvPr>
            <p:ph type="dt" sz="quarter" idx="10"/>
          </p:nvPr>
        </p:nvSpPr>
        <p:spPr>
          <a:xfrm>
            <a:off x="457200" y="6553200"/>
            <a:ext cx="2133600" cy="152400"/>
          </a:xfrm>
        </p:spPr>
        <p:txBody>
          <a:bodyPr/>
          <a:lstStyle>
            <a:lvl1pPr>
              <a:defRPr sz="1400" b="0">
                <a:solidFill>
                  <a:schemeClr val="tx1"/>
                </a:solidFill>
                <a:effectLst>
                  <a:outerShdw blurRad="38100" dist="38100" dir="2700000" algn="tl">
                    <a:srgbClr val="C0C0C0"/>
                  </a:outerShdw>
                </a:effectLst>
                <a:latin typeface="+mj-lt"/>
              </a:defRPr>
            </a:lvl1pPr>
          </a:lstStyle>
          <a:p>
            <a:pPr>
              <a:defRPr/>
            </a:pPr>
            <a:endParaRPr lang="en-US" altLang="ko-KR"/>
          </a:p>
        </p:txBody>
      </p:sp>
      <p:sp>
        <p:nvSpPr>
          <p:cNvPr id="7" name="Rectangle 24"/>
          <p:cNvSpPr>
            <a:spLocks noGrp="1" noChangeArrowheads="1"/>
          </p:cNvSpPr>
          <p:nvPr>
            <p:ph type="ftr" sz="quarter" idx="11"/>
          </p:nvPr>
        </p:nvSpPr>
        <p:spPr>
          <a:xfrm>
            <a:off x="3124200" y="6553200"/>
            <a:ext cx="2895600" cy="152400"/>
          </a:xfrm>
        </p:spPr>
        <p:txBody>
          <a:bodyPr/>
          <a:lstStyle>
            <a:lvl1pPr algn="ctr">
              <a:defRPr sz="1400" b="0">
                <a:solidFill>
                  <a:schemeClr val="tx1"/>
                </a:solidFill>
                <a:effectLst>
                  <a:outerShdw blurRad="38100" dist="38100" dir="2700000" algn="tl">
                    <a:srgbClr val="C0C0C0"/>
                  </a:outerShdw>
                </a:effectLst>
                <a:latin typeface="+mj-lt"/>
              </a:defRPr>
            </a:lvl1pPr>
          </a:lstStyle>
          <a:p>
            <a:pPr>
              <a:defRPr/>
            </a:pPr>
            <a:endParaRPr lang="en-US" altLang="ko-KR"/>
          </a:p>
        </p:txBody>
      </p:sp>
      <p:sp>
        <p:nvSpPr>
          <p:cNvPr id="8" name="Rectangle 25"/>
          <p:cNvSpPr>
            <a:spLocks noGrp="1" noChangeArrowheads="1"/>
          </p:cNvSpPr>
          <p:nvPr>
            <p:ph type="sldNum" sz="quarter" idx="12"/>
          </p:nvPr>
        </p:nvSpPr>
        <p:spPr>
          <a:xfrm>
            <a:off x="6553200" y="6553200"/>
            <a:ext cx="2133600" cy="152400"/>
          </a:xfrm>
        </p:spPr>
        <p:txBody>
          <a:bodyPr/>
          <a:lstStyle>
            <a:lvl1pPr algn="r">
              <a:defRPr sz="1400" b="0">
                <a:solidFill>
                  <a:schemeClr val="tx1"/>
                </a:solidFill>
                <a:effectLst>
                  <a:outerShdw blurRad="38100" dist="38100" dir="2700000" algn="tl">
                    <a:srgbClr val="C0C0C0"/>
                  </a:outerShdw>
                </a:effectLst>
                <a:latin typeface="Times New Roman" panose="02020603050405020304" pitchFamily="18" charset="0"/>
              </a:defRPr>
            </a:lvl1pPr>
          </a:lstStyle>
          <a:p>
            <a:fld id="{80AC5814-5CA3-408A-9260-AC5744523599}" type="slidenum">
              <a:rPr lang="ko-KR" altLang="en-US"/>
              <a:pPr/>
              <a:t>‹#›</a:t>
            </a:fld>
            <a:endParaRPr lang="en-US" altLang="ko-KR"/>
          </a:p>
        </p:txBody>
      </p:sp>
    </p:spTree>
    <p:extLst>
      <p:ext uri="{BB962C8B-B14F-4D97-AF65-F5344CB8AC3E}">
        <p14:creationId xmlns:p14="http://schemas.microsoft.com/office/powerpoint/2010/main" val="1796540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fld id="{88C574B0-1D19-44D2-9C7D-BFE3A871EA33}" type="slidenum">
              <a:rPr lang="en-US" altLang="ko-KR"/>
              <a:pPr/>
              <a:t>‹#›</a:t>
            </a:fld>
            <a:endParaRPr lang="en-US" altLang="ko-KR"/>
          </a:p>
        </p:txBody>
      </p:sp>
    </p:spTree>
    <p:extLst>
      <p:ext uri="{BB962C8B-B14F-4D97-AF65-F5344CB8AC3E}">
        <p14:creationId xmlns:p14="http://schemas.microsoft.com/office/powerpoint/2010/main" val="3409782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9925" y="304800"/>
            <a:ext cx="2016125"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71550" y="304800"/>
            <a:ext cx="5895975"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fld id="{EEE4EC84-1CEF-40C2-8964-DC7BA04E7DD3}" type="slidenum">
              <a:rPr lang="en-US" altLang="ko-KR"/>
              <a:pPr/>
              <a:t>‹#›</a:t>
            </a:fld>
            <a:endParaRPr lang="en-US" altLang="ko-KR"/>
          </a:p>
        </p:txBody>
      </p:sp>
    </p:spTree>
    <p:extLst>
      <p:ext uri="{BB962C8B-B14F-4D97-AF65-F5344CB8AC3E}">
        <p14:creationId xmlns:p14="http://schemas.microsoft.com/office/powerpoint/2010/main" val="3117815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1550" y="304800"/>
            <a:ext cx="7777163" cy="892175"/>
          </a:xfrm>
        </p:spPr>
        <p:txBody>
          <a:bodyPr/>
          <a:lstStyle/>
          <a:p>
            <a:r>
              <a:rPr lang="zh-CN" altLang="en-US"/>
              <a:t>单击此处编辑母版标题样式</a:t>
            </a:r>
          </a:p>
        </p:txBody>
      </p:sp>
      <p:sp>
        <p:nvSpPr>
          <p:cNvPr id="3" name="文本占位符 2"/>
          <p:cNvSpPr>
            <a:spLocks noGrp="1"/>
          </p:cNvSpPr>
          <p:nvPr>
            <p:ph type="body" sz="half" idx="1"/>
          </p:nvPr>
        </p:nvSpPr>
        <p:spPr>
          <a:xfrm>
            <a:off x="971550" y="1371600"/>
            <a:ext cx="3956050"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80000" y="1371600"/>
            <a:ext cx="3956050"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fld id="{ADE58688-3171-448B-A580-A5C9113ABB22}" type="slidenum">
              <a:rPr lang="en-US" altLang="ko-KR"/>
              <a:pPr/>
              <a:t>‹#›</a:t>
            </a:fld>
            <a:endParaRPr lang="en-US" altLang="ko-KR"/>
          </a:p>
        </p:txBody>
      </p:sp>
    </p:spTree>
    <p:extLst>
      <p:ext uri="{BB962C8B-B14F-4D97-AF65-F5344CB8AC3E}">
        <p14:creationId xmlns:p14="http://schemas.microsoft.com/office/powerpoint/2010/main" val="2554612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7456767"/>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3级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8037273"/>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571472" y="5143512"/>
            <a:ext cx="720000" cy="96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S PGothic"/>
              <a:ea typeface="微软雅黑"/>
              <a:cs typeface="+mn-cs"/>
            </a:endParaRPr>
          </a:p>
        </p:txBody>
      </p:sp>
      <p:sp>
        <p:nvSpPr>
          <p:cNvPr id="4" name="矩形 3"/>
          <p:cNvSpPr/>
          <p:nvPr userDrawn="1"/>
        </p:nvSpPr>
        <p:spPr>
          <a:xfrm>
            <a:off x="928662" y="2190741"/>
            <a:ext cx="720000" cy="960000"/>
          </a:xfrm>
          <a:prstGeom prst="rect">
            <a:avLst/>
          </a:prstGeom>
          <a:gradFill>
            <a:gsLst>
              <a:gs pos="100000">
                <a:srgbClr val="11576A"/>
              </a:gs>
              <a:gs pos="0">
                <a:srgbClr val="0EB1C8"/>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S PGothic"/>
              <a:ea typeface="微软雅黑"/>
              <a:cs typeface="+mn-cs"/>
            </a:endParaRPr>
          </a:p>
        </p:txBody>
      </p:sp>
      <p:sp>
        <p:nvSpPr>
          <p:cNvPr id="5" name="矩形 4"/>
          <p:cNvSpPr/>
          <p:nvPr userDrawn="1"/>
        </p:nvSpPr>
        <p:spPr>
          <a:xfrm>
            <a:off x="1000100" y="1047733"/>
            <a:ext cx="720000" cy="960000"/>
          </a:xfrm>
          <a:prstGeom prst="rect">
            <a:avLst/>
          </a:prstGeom>
          <a:gradFill>
            <a:gsLst>
              <a:gs pos="100000">
                <a:srgbClr val="005072"/>
              </a:gs>
              <a:gs pos="0">
                <a:srgbClr val="0093DD"/>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S PGothic"/>
              <a:ea typeface="微软雅黑"/>
              <a:cs typeface="+mn-cs"/>
            </a:endParaRPr>
          </a:p>
        </p:txBody>
      </p:sp>
      <p:sp>
        <p:nvSpPr>
          <p:cNvPr id="6" name="矩形 5"/>
          <p:cNvSpPr/>
          <p:nvPr userDrawn="1"/>
        </p:nvSpPr>
        <p:spPr>
          <a:xfrm>
            <a:off x="7500958" y="2469000"/>
            <a:ext cx="720000" cy="960000"/>
          </a:xfrm>
          <a:prstGeom prst="rect">
            <a:avLst/>
          </a:prstGeom>
          <a:gradFill>
            <a:gsLst>
              <a:gs pos="100000">
                <a:srgbClr val="FDD000"/>
              </a:gs>
              <a:gs pos="0">
                <a:srgbClr val="FFF9B1"/>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S PGothic"/>
              <a:ea typeface="微软雅黑"/>
              <a:cs typeface="+mn-cs"/>
            </a:endParaRPr>
          </a:p>
        </p:txBody>
      </p:sp>
      <p:sp>
        <p:nvSpPr>
          <p:cNvPr id="7" name="矩形 6"/>
          <p:cNvSpPr/>
          <p:nvPr userDrawn="1"/>
        </p:nvSpPr>
        <p:spPr>
          <a:xfrm>
            <a:off x="928662" y="3619501"/>
            <a:ext cx="720000" cy="960000"/>
          </a:xfrm>
          <a:prstGeom prst="rect">
            <a:avLst/>
          </a:prstGeom>
          <a:gradFill>
            <a:gsLst>
              <a:gs pos="100000">
                <a:srgbClr val="33FFFF"/>
              </a:gs>
              <a:gs pos="0">
                <a:srgbClr val="99FFFF"/>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S PGothic"/>
              <a:ea typeface="微软雅黑"/>
              <a:cs typeface="+mn-cs"/>
            </a:endParaRPr>
          </a:p>
        </p:txBody>
      </p:sp>
      <p:sp>
        <p:nvSpPr>
          <p:cNvPr id="8" name="矩形 7"/>
          <p:cNvSpPr/>
          <p:nvPr userDrawn="1"/>
        </p:nvSpPr>
        <p:spPr>
          <a:xfrm>
            <a:off x="2428860" y="1047733"/>
            <a:ext cx="720000" cy="960000"/>
          </a:xfrm>
          <a:prstGeom prst="rect">
            <a:avLst/>
          </a:prstGeom>
          <a:gradFill>
            <a:gsLst>
              <a:gs pos="100000">
                <a:srgbClr val="339900"/>
              </a:gs>
              <a:gs pos="0">
                <a:srgbClr val="CCFF99"/>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S PGothic"/>
              <a:ea typeface="微软雅黑"/>
              <a:cs typeface="+mn-cs"/>
            </a:endParaRPr>
          </a:p>
        </p:txBody>
      </p:sp>
      <p:sp>
        <p:nvSpPr>
          <p:cNvPr id="9" name="矩形 8"/>
          <p:cNvSpPr/>
          <p:nvPr userDrawn="1"/>
        </p:nvSpPr>
        <p:spPr>
          <a:xfrm>
            <a:off x="7500958" y="1047733"/>
            <a:ext cx="720000" cy="960000"/>
          </a:xfrm>
          <a:prstGeom prst="rect">
            <a:avLst/>
          </a:prstGeom>
          <a:gradFill>
            <a:gsLst>
              <a:gs pos="100000">
                <a:srgbClr val="FF9900"/>
              </a:gs>
              <a:gs pos="0">
                <a:srgbClr val="FFCC66"/>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S PGothic"/>
              <a:ea typeface="微软雅黑"/>
              <a:cs typeface="+mn-cs"/>
            </a:endParaRPr>
          </a:p>
        </p:txBody>
      </p:sp>
      <p:sp>
        <p:nvSpPr>
          <p:cNvPr id="10" name="矩形 9"/>
          <p:cNvSpPr/>
          <p:nvPr userDrawn="1"/>
        </p:nvSpPr>
        <p:spPr>
          <a:xfrm>
            <a:off x="6357950" y="1047733"/>
            <a:ext cx="720000" cy="960000"/>
          </a:xfrm>
          <a:prstGeom prst="rect">
            <a:avLst/>
          </a:prstGeom>
          <a:gradFill>
            <a:gsLst>
              <a:gs pos="100000">
                <a:srgbClr val="330033"/>
              </a:gs>
              <a:gs pos="0">
                <a:srgbClr val="CC66FF"/>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S PGothic"/>
              <a:ea typeface="微软雅黑"/>
              <a:cs typeface="+mn-cs"/>
            </a:endParaRPr>
          </a:p>
        </p:txBody>
      </p:sp>
      <p:sp>
        <p:nvSpPr>
          <p:cNvPr id="11" name="矩形 10"/>
          <p:cNvSpPr/>
          <p:nvPr userDrawn="1"/>
        </p:nvSpPr>
        <p:spPr>
          <a:xfrm>
            <a:off x="4572000" y="3810003"/>
            <a:ext cx="720000" cy="960000"/>
          </a:xfrm>
          <a:prstGeom prst="rect">
            <a:avLst/>
          </a:prstGeom>
          <a:gradFill>
            <a:gsLst>
              <a:gs pos="100000">
                <a:srgbClr val="666666"/>
              </a:gs>
              <a:gs pos="0">
                <a:srgbClr val="CCCCCC"/>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S PGothic"/>
              <a:ea typeface="微软雅黑"/>
              <a:cs typeface="+mn-cs"/>
            </a:endParaRPr>
          </a:p>
        </p:txBody>
      </p:sp>
      <p:sp>
        <p:nvSpPr>
          <p:cNvPr id="13" name="矩形 12"/>
          <p:cNvSpPr/>
          <p:nvPr userDrawn="1"/>
        </p:nvSpPr>
        <p:spPr>
          <a:xfrm>
            <a:off x="6000760" y="3810003"/>
            <a:ext cx="720000" cy="960000"/>
          </a:xfrm>
          <a:prstGeom prst="rect">
            <a:avLst/>
          </a:prstGeom>
          <a:gradFill>
            <a:gsLst>
              <a:gs pos="100000">
                <a:srgbClr val="666666"/>
              </a:gs>
              <a:gs pos="0">
                <a:srgbClr val="CCCCCC"/>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S PGothic"/>
              <a:ea typeface="微软雅黑"/>
              <a:cs typeface="+mn-cs"/>
            </a:endParaRPr>
          </a:p>
        </p:txBody>
      </p:sp>
    </p:spTree>
    <p:extLst>
      <p:ext uri="{BB962C8B-B14F-4D97-AF65-F5344CB8AC3E}">
        <p14:creationId xmlns:p14="http://schemas.microsoft.com/office/powerpoint/2010/main" val="810244684"/>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0648250"/>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3级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1110636"/>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571472" y="5143512"/>
            <a:ext cx="720000" cy="96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S PGothic"/>
              <a:ea typeface="微软雅黑"/>
              <a:cs typeface="+mn-cs"/>
            </a:endParaRPr>
          </a:p>
        </p:txBody>
      </p:sp>
      <p:sp>
        <p:nvSpPr>
          <p:cNvPr id="4" name="矩形 3"/>
          <p:cNvSpPr/>
          <p:nvPr userDrawn="1"/>
        </p:nvSpPr>
        <p:spPr>
          <a:xfrm>
            <a:off x="928662" y="2190741"/>
            <a:ext cx="720000" cy="960000"/>
          </a:xfrm>
          <a:prstGeom prst="rect">
            <a:avLst/>
          </a:prstGeom>
          <a:gradFill>
            <a:gsLst>
              <a:gs pos="100000">
                <a:srgbClr val="11576A"/>
              </a:gs>
              <a:gs pos="0">
                <a:srgbClr val="0EB1C8"/>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S PGothic"/>
              <a:ea typeface="微软雅黑"/>
              <a:cs typeface="+mn-cs"/>
            </a:endParaRPr>
          </a:p>
        </p:txBody>
      </p:sp>
      <p:sp>
        <p:nvSpPr>
          <p:cNvPr id="5" name="矩形 4"/>
          <p:cNvSpPr/>
          <p:nvPr userDrawn="1"/>
        </p:nvSpPr>
        <p:spPr>
          <a:xfrm>
            <a:off x="1000100" y="1047733"/>
            <a:ext cx="720000" cy="960000"/>
          </a:xfrm>
          <a:prstGeom prst="rect">
            <a:avLst/>
          </a:prstGeom>
          <a:gradFill>
            <a:gsLst>
              <a:gs pos="100000">
                <a:srgbClr val="005072"/>
              </a:gs>
              <a:gs pos="0">
                <a:srgbClr val="0093DD"/>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S PGothic"/>
              <a:ea typeface="微软雅黑"/>
              <a:cs typeface="+mn-cs"/>
            </a:endParaRPr>
          </a:p>
        </p:txBody>
      </p:sp>
      <p:sp>
        <p:nvSpPr>
          <p:cNvPr id="6" name="矩形 5"/>
          <p:cNvSpPr/>
          <p:nvPr userDrawn="1"/>
        </p:nvSpPr>
        <p:spPr>
          <a:xfrm>
            <a:off x="7500958" y="2469000"/>
            <a:ext cx="720000" cy="960000"/>
          </a:xfrm>
          <a:prstGeom prst="rect">
            <a:avLst/>
          </a:prstGeom>
          <a:gradFill>
            <a:gsLst>
              <a:gs pos="100000">
                <a:srgbClr val="FDD000"/>
              </a:gs>
              <a:gs pos="0">
                <a:srgbClr val="FFF9B1"/>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S PGothic"/>
              <a:ea typeface="微软雅黑"/>
              <a:cs typeface="+mn-cs"/>
            </a:endParaRPr>
          </a:p>
        </p:txBody>
      </p:sp>
      <p:sp>
        <p:nvSpPr>
          <p:cNvPr id="7" name="矩形 6"/>
          <p:cNvSpPr/>
          <p:nvPr userDrawn="1"/>
        </p:nvSpPr>
        <p:spPr>
          <a:xfrm>
            <a:off x="928662" y="3619501"/>
            <a:ext cx="720000" cy="960000"/>
          </a:xfrm>
          <a:prstGeom prst="rect">
            <a:avLst/>
          </a:prstGeom>
          <a:gradFill>
            <a:gsLst>
              <a:gs pos="100000">
                <a:srgbClr val="33FFFF"/>
              </a:gs>
              <a:gs pos="0">
                <a:srgbClr val="99FFFF"/>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S PGothic"/>
              <a:ea typeface="微软雅黑"/>
              <a:cs typeface="+mn-cs"/>
            </a:endParaRPr>
          </a:p>
        </p:txBody>
      </p:sp>
      <p:sp>
        <p:nvSpPr>
          <p:cNvPr id="8" name="矩形 7"/>
          <p:cNvSpPr/>
          <p:nvPr userDrawn="1"/>
        </p:nvSpPr>
        <p:spPr>
          <a:xfrm>
            <a:off x="2428860" y="1047733"/>
            <a:ext cx="720000" cy="960000"/>
          </a:xfrm>
          <a:prstGeom prst="rect">
            <a:avLst/>
          </a:prstGeom>
          <a:gradFill>
            <a:gsLst>
              <a:gs pos="100000">
                <a:srgbClr val="339900"/>
              </a:gs>
              <a:gs pos="0">
                <a:srgbClr val="CCFF99"/>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S PGothic"/>
              <a:ea typeface="微软雅黑"/>
              <a:cs typeface="+mn-cs"/>
            </a:endParaRPr>
          </a:p>
        </p:txBody>
      </p:sp>
      <p:sp>
        <p:nvSpPr>
          <p:cNvPr id="9" name="矩形 8"/>
          <p:cNvSpPr/>
          <p:nvPr userDrawn="1"/>
        </p:nvSpPr>
        <p:spPr>
          <a:xfrm>
            <a:off x="7500958" y="1047733"/>
            <a:ext cx="720000" cy="960000"/>
          </a:xfrm>
          <a:prstGeom prst="rect">
            <a:avLst/>
          </a:prstGeom>
          <a:gradFill>
            <a:gsLst>
              <a:gs pos="100000">
                <a:srgbClr val="FF9900"/>
              </a:gs>
              <a:gs pos="0">
                <a:srgbClr val="FFCC66"/>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S PGothic"/>
              <a:ea typeface="微软雅黑"/>
              <a:cs typeface="+mn-cs"/>
            </a:endParaRPr>
          </a:p>
        </p:txBody>
      </p:sp>
      <p:sp>
        <p:nvSpPr>
          <p:cNvPr id="10" name="矩形 9"/>
          <p:cNvSpPr/>
          <p:nvPr userDrawn="1"/>
        </p:nvSpPr>
        <p:spPr>
          <a:xfrm>
            <a:off x="6357950" y="1047733"/>
            <a:ext cx="720000" cy="960000"/>
          </a:xfrm>
          <a:prstGeom prst="rect">
            <a:avLst/>
          </a:prstGeom>
          <a:gradFill>
            <a:gsLst>
              <a:gs pos="100000">
                <a:srgbClr val="330033"/>
              </a:gs>
              <a:gs pos="0">
                <a:srgbClr val="CC66FF"/>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S PGothic"/>
              <a:ea typeface="微软雅黑"/>
              <a:cs typeface="+mn-cs"/>
            </a:endParaRPr>
          </a:p>
        </p:txBody>
      </p:sp>
      <p:sp>
        <p:nvSpPr>
          <p:cNvPr id="11" name="矩形 10"/>
          <p:cNvSpPr/>
          <p:nvPr userDrawn="1"/>
        </p:nvSpPr>
        <p:spPr>
          <a:xfrm>
            <a:off x="4572000" y="3810003"/>
            <a:ext cx="720000" cy="960000"/>
          </a:xfrm>
          <a:prstGeom prst="rect">
            <a:avLst/>
          </a:prstGeom>
          <a:gradFill>
            <a:gsLst>
              <a:gs pos="100000">
                <a:srgbClr val="666666"/>
              </a:gs>
              <a:gs pos="0">
                <a:srgbClr val="CCCCCC"/>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S PGothic"/>
              <a:ea typeface="微软雅黑"/>
              <a:cs typeface="+mn-cs"/>
            </a:endParaRPr>
          </a:p>
        </p:txBody>
      </p:sp>
      <p:sp>
        <p:nvSpPr>
          <p:cNvPr id="13" name="矩形 12"/>
          <p:cNvSpPr/>
          <p:nvPr userDrawn="1"/>
        </p:nvSpPr>
        <p:spPr>
          <a:xfrm>
            <a:off x="6000760" y="3810003"/>
            <a:ext cx="720000" cy="960000"/>
          </a:xfrm>
          <a:prstGeom prst="rect">
            <a:avLst/>
          </a:prstGeom>
          <a:gradFill>
            <a:gsLst>
              <a:gs pos="100000">
                <a:srgbClr val="666666"/>
              </a:gs>
              <a:gs pos="0">
                <a:srgbClr val="CCCCCC"/>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S PGothic"/>
              <a:ea typeface="微软雅黑"/>
              <a:cs typeface="+mn-cs"/>
            </a:endParaRPr>
          </a:p>
        </p:txBody>
      </p:sp>
    </p:spTree>
    <p:extLst>
      <p:ext uri="{BB962C8B-B14F-4D97-AF65-F5344CB8AC3E}">
        <p14:creationId xmlns:p14="http://schemas.microsoft.com/office/powerpoint/2010/main" val="250988232"/>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9230872"/>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fld id="{5EEFC526-8A43-41C1-B1D0-B3D20E53516B}" type="slidenum">
              <a:rPr lang="en-US" altLang="ko-KR"/>
              <a:pPr/>
              <a:t>‹#›</a:t>
            </a:fld>
            <a:endParaRPr lang="en-US" altLang="ko-KR"/>
          </a:p>
        </p:txBody>
      </p:sp>
    </p:spTree>
    <p:extLst>
      <p:ext uri="{BB962C8B-B14F-4D97-AF65-F5344CB8AC3E}">
        <p14:creationId xmlns:p14="http://schemas.microsoft.com/office/powerpoint/2010/main" val="3469466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23级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522299"/>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571472" y="5143512"/>
            <a:ext cx="720000" cy="96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S PGothic"/>
              <a:ea typeface="微软雅黑"/>
              <a:cs typeface="+mn-cs"/>
            </a:endParaRPr>
          </a:p>
        </p:txBody>
      </p:sp>
      <p:sp>
        <p:nvSpPr>
          <p:cNvPr id="4" name="矩形 3"/>
          <p:cNvSpPr/>
          <p:nvPr userDrawn="1"/>
        </p:nvSpPr>
        <p:spPr>
          <a:xfrm>
            <a:off x="928662" y="2190741"/>
            <a:ext cx="720000" cy="960000"/>
          </a:xfrm>
          <a:prstGeom prst="rect">
            <a:avLst/>
          </a:prstGeom>
          <a:gradFill>
            <a:gsLst>
              <a:gs pos="100000">
                <a:srgbClr val="11576A"/>
              </a:gs>
              <a:gs pos="0">
                <a:srgbClr val="0EB1C8"/>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S PGothic"/>
              <a:ea typeface="微软雅黑"/>
              <a:cs typeface="+mn-cs"/>
            </a:endParaRPr>
          </a:p>
        </p:txBody>
      </p:sp>
      <p:sp>
        <p:nvSpPr>
          <p:cNvPr id="5" name="矩形 4"/>
          <p:cNvSpPr/>
          <p:nvPr userDrawn="1"/>
        </p:nvSpPr>
        <p:spPr>
          <a:xfrm>
            <a:off x="1000100" y="1047733"/>
            <a:ext cx="720000" cy="960000"/>
          </a:xfrm>
          <a:prstGeom prst="rect">
            <a:avLst/>
          </a:prstGeom>
          <a:gradFill>
            <a:gsLst>
              <a:gs pos="100000">
                <a:srgbClr val="005072"/>
              </a:gs>
              <a:gs pos="0">
                <a:srgbClr val="0093DD"/>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S PGothic"/>
              <a:ea typeface="微软雅黑"/>
              <a:cs typeface="+mn-cs"/>
            </a:endParaRPr>
          </a:p>
        </p:txBody>
      </p:sp>
      <p:sp>
        <p:nvSpPr>
          <p:cNvPr id="6" name="矩形 5"/>
          <p:cNvSpPr/>
          <p:nvPr userDrawn="1"/>
        </p:nvSpPr>
        <p:spPr>
          <a:xfrm>
            <a:off x="7500958" y="2469000"/>
            <a:ext cx="720000" cy="960000"/>
          </a:xfrm>
          <a:prstGeom prst="rect">
            <a:avLst/>
          </a:prstGeom>
          <a:gradFill>
            <a:gsLst>
              <a:gs pos="100000">
                <a:srgbClr val="FDD000"/>
              </a:gs>
              <a:gs pos="0">
                <a:srgbClr val="FFF9B1"/>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S PGothic"/>
              <a:ea typeface="微软雅黑"/>
              <a:cs typeface="+mn-cs"/>
            </a:endParaRPr>
          </a:p>
        </p:txBody>
      </p:sp>
      <p:sp>
        <p:nvSpPr>
          <p:cNvPr id="7" name="矩形 6"/>
          <p:cNvSpPr/>
          <p:nvPr userDrawn="1"/>
        </p:nvSpPr>
        <p:spPr>
          <a:xfrm>
            <a:off x="928662" y="3619501"/>
            <a:ext cx="720000" cy="960000"/>
          </a:xfrm>
          <a:prstGeom prst="rect">
            <a:avLst/>
          </a:prstGeom>
          <a:gradFill>
            <a:gsLst>
              <a:gs pos="100000">
                <a:srgbClr val="33FFFF"/>
              </a:gs>
              <a:gs pos="0">
                <a:srgbClr val="99FFFF"/>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S PGothic"/>
              <a:ea typeface="微软雅黑"/>
              <a:cs typeface="+mn-cs"/>
            </a:endParaRPr>
          </a:p>
        </p:txBody>
      </p:sp>
      <p:sp>
        <p:nvSpPr>
          <p:cNvPr id="8" name="矩形 7"/>
          <p:cNvSpPr/>
          <p:nvPr userDrawn="1"/>
        </p:nvSpPr>
        <p:spPr>
          <a:xfrm>
            <a:off x="2428860" y="1047733"/>
            <a:ext cx="720000" cy="960000"/>
          </a:xfrm>
          <a:prstGeom prst="rect">
            <a:avLst/>
          </a:prstGeom>
          <a:gradFill>
            <a:gsLst>
              <a:gs pos="100000">
                <a:srgbClr val="339900"/>
              </a:gs>
              <a:gs pos="0">
                <a:srgbClr val="CCFF99"/>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S PGothic"/>
              <a:ea typeface="微软雅黑"/>
              <a:cs typeface="+mn-cs"/>
            </a:endParaRPr>
          </a:p>
        </p:txBody>
      </p:sp>
      <p:sp>
        <p:nvSpPr>
          <p:cNvPr id="9" name="矩形 8"/>
          <p:cNvSpPr/>
          <p:nvPr userDrawn="1"/>
        </p:nvSpPr>
        <p:spPr>
          <a:xfrm>
            <a:off x="7500958" y="1047733"/>
            <a:ext cx="720000" cy="960000"/>
          </a:xfrm>
          <a:prstGeom prst="rect">
            <a:avLst/>
          </a:prstGeom>
          <a:gradFill>
            <a:gsLst>
              <a:gs pos="100000">
                <a:srgbClr val="FF9900"/>
              </a:gs>
              <a:gs pos="0">
                <a:srgbClr val="FFCC66"/>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S PGothic"/>
              <a:ea typeface="微软雅黑"/>
              <a:cs typeface="+mn-cs"/>
            </a:endParaRPr>
          </a:p>
        </p:txBody>
      </p:sp>
      <p:sp>
        <p:nvSpPr>
          <p:cNvPr id="10" name="矩形 9"/>
          <p:cNvSpPr/>
          <p:nvPr userDrawn="1"/>
        </p:nvSpPr>
        <p:spPr>
          <a:xfrm>
            <a:off x="6357950" y="1047733"/>
            <a:ext cx="720000" cy="960000"/>
          </a:xfrm>
          <a:prstGeom prst="rect">
            <a:avLst/>
          </a:prstGeom>
          <a:gradFill>
            <a:gsLst>
              <a:gs pos="100000">
                <a:srgbClr val="330033"/>
              </a:gs>
              <a:gs pos="0">
                <a:srgbClr val="CC66FF"/>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S PGothic"/>
              <a:ea typeface="微软雅黑"/>
              <a:cs typeface="+mn-cs"/>
            </a:endParaRPr>
          </a:p>
        </p:txBody>
      </p:sp>
      <p:sp>
        <p:nvSpPr>
          <p:cNvPr id="11" name="矩形 10"/>
          <p:cNvSpPr/>
          <p:nvPr userDrawn="1"/>
        </p:nvSpPr>
        <p:spPr>
          <a:xfrm>
            <a:off x="4572000" y="3810003"/>
            <a:ext cx="720000" cy="960000"/>
          </a:xfrm>
          <a:prstGeom prst="rect">
            <a:avLst/>
          </a:prstGeom>
          <a:gradFill>
            <a:gsLst>
              <a:gs pos="100000">
                <a:srgbClr val="666666"/>
              </a:gs>
              <a:gs pos="0">
                <a:srgbClr val="CCCCCC"/>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S PGothic"/>
              <a:ea typeface="微软雅黑"/>
              <a:cs typeface="+mn-cs"/>
            </a:endParaRPr>
          </a:p>
        </p:txBody>
      </p:sp>
      <p:sp>
        <p:nvSpPr>
          <p:cNvPr id="13" name="矩形 12"/>
          <p:cNvSpPr/>
          <p:nvPr userDrawn="1"/>
        </p:nvSpPr>
        <p:spPr>
          <a:xfrm>
            <a:off x="6000760" y="3810003"/>
            <a:ext cx="720000" cy="960000"/>
          </a:xfrm>
          <a:prstGeom prst="rect">
            <a:avLst/>
          </a:prstGeom>
          <a:gradFill>
            <a:gsLst>
              <a:gs pos="100000">
                <a:srgbClr val="666666"/>
              </a:gs>
              <a:gs pos="0">
                <a:srgbClr val="CCCCCC"/>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S PGothic"/>
              <a:ea typeface="微软雅黑"/>
              <a:cs typeface="+mn-cs"/>
            </a:endParaRPr>
          </a:p>
        </p:txBody>
      </p:sp>
    </p:spTree>
    <p:extLst>
      <p:ext uri="{BB962C8B-B14F-4D97-AF65-F5344CB8AC3E}">
        <p14:creationId xmlns:p14="http://schemas.microsoft.com/office/powerpoint/2010/main" val="1108977214"/>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fld id="{D92946EC-0FA2-4AA0-B957-0455D0C2319D}" type="slidenum">
              <a:rPr lang="en-US" altLang="ko-KR"/>
              <a:pPr/>
              <a:t>‹#›</a:t>
            </a:fld>
            <a:endParaRPr lang="en-US" altLang="ko-KR"/>
          </a:p>
        </p:txBody>
      </p:sp>
    </p:spTree>
    <p:extLst>
      <p:ext uri="{BB962C8B-B14F-4D97-AF65-F5344CB8AC3E}">
        <p14:creationId xmlns:p14="http://schemas.microsoft.com/office/powerpoint/2010/main" val="146686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71550" y="1371600"/>
            <a:ext cx="39560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80000" y="1371600"/>
            <a:ext cx="39560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fld id="{06E8D8FA-1FAA-4669-85F5-1369F8E44589}" type="slidenum">
              <a:rPr lang="en-US" altLang="ko-KR"/>
              <a:pPr/>
              <a:t>‹#›</a:t>
            </a:fld>
            <a:endParaRPr lang="en-US" altLang="ko-KR"/>
          </a:p>
        </p:txBody>
      </p:sp>
    </p:spTree>
    <p:extLst>
      <p:ext uri="{BB962C8B-B14F-4D97-AF65-F5344CB8AC3E}">
        <p14:creationId xmlns:p14="http://schemas.microsoft.com/office/powerpoint/2010/main" val="2807216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8"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9" name="Rectangle 25"/>
          <p:cNvSpPr>
            <a:spLocks noGrp="1" noChangeArrowheads="1"/>
          </p:cNvSpPr>
          <p:nvPr>
            <p:ph type="sldNum" sz="quarter" idx="12"/>
          </p:nvPr>
        </p:nvSpPr>
        <p:spPr>
          <a:ln/>
        </p:spPr>
        <p:txBody>
          <a:bodyPr/>
          <a:lstStyle>
            <a:lvl1pPr>
              <a:defRPr/>
            </a:lvl1pPr>
          </a:lstStyle>
          <a:p>
            <a:fld id="{60955442-AAEE-48F5-88BF-6994C81C4C1E}" type="slidenum">
              <a:rPr lang="en-US" altLang="ko-KR"/>
              <a:pPr/>
              <a:t>‹#›</a:t>
            </a:fld>
            <a:endParaRPr lang="en-US" altLang="ko-KR"/>
          </a:p>
        </p:txBody>
      </p:sp>
    </p:spTree>
    <p:extLst>
      <p:ext uri="{BB962C8B-B14F-4D97-AF65-F5344CB8AC3E}">
        <p14:creationId xmlns:p14="http://schemas.microsoft.com/office/powerpoint/2010/main" val="55775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4"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5" name="Rectangle 25"/>
          <p:cNvSpPr>
            <a:spLocks noGrp="1" noChangeArrowheads="1"/>
          </p:cNvSpPr>
          <p:nvPr>
            <p:ph type="sldNum" sz="quarter" idx="12"/>
          </p:nvPr>
        </p:nvSpPr>
        <p:spPr>
          <a:ln/>
        </p:spPr>
        <p:txBody>
          <a:bodyPr/>
          <a:lstStyle>
            <a:lvl1pPr>
              <a:defRPr/>
            </a:lvl1pPr>
          </a:lstStyle>
          <a:p>
            <a:fld id="{18B4222E-8486-448E-BA6C-05363C5A4624}" type="slidenum">
              <a:rPr lang="en-US" altLang="ko-KR"/>
              <a:pPr/>
              <a:t>‹#›</a:t>
            </a:fld>
            <a:endParaRPr lang="en-US" altLang="ko-KR"/>
          </a:p>
        </p:txBody>
      </p:sp>
    </p:spTree>
    <p:extLst>
      <p:ext uri="{BB962C8B-B14F-4D97-AF65-F5344CB8AC3E}">
        <p14:creationId xmlns:p14="http://schemas.microsoft.com/office/powerpoint/2010/main" val="1110268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3"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4" name="Rectangle 25"/>
          <p:cNvSpPr>
            <a:spLocks noGrp="1" noChangeArrowheads="1"/>
          </p:cNvSpPr>
          <p:nvPr>
            <p:ph type="sldNum" sz="quarter" idx="12"/>
          </p:nvPr>
        </p:nvSpPr>
        <p:spPr>
          <a:ln/>
        </p:spPr>
        <p:txBody>
          <a:bodyPr/>
          <a:lstStyle>
            <a:lvl1pPr>
              <a:defRPr/>
            </a:lvl1pPr>
          </a:lstStyle>
          <a:p>
            <a:fld id="{23E5303B-8A3A-477A-93B0-1543526987BB}" type="slidenum">
              <a:rPr lang="en-US" altLang="ko-KR"/>
              <a:pPr/>
              <a:t>‹#›</a:t>
            </a:fld>
            <a:endParaRPr lang="en-US" altLang="ko-KR"/>
          </a:p>
        </p:txBody>
      </p:sp>
    </p:spTree>
    <p:extLst>
      <p:ext uri="{BB962C8B-B14F-4D97-AF65-F5344CB8AC3E}">
        <p14:creationId xmlns:p14="http://schemas.microsoft.com/office/powerpoint/2010/main" val="571483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fld id="{E5E38285-AEC6-4325-9BE2-2498450B005D}" type="slidenum">
              <a:rPr lang="en-US" altLang="ko-KR"/>
              <a:pPr/>
              <a:t>‹#›</a:t>
            </a:fld>
            <a:endParaRPr lang="en-US" altLang="ko-KR"/>
          </a:p>
        </p:txBody>
      </p:sp>
    </p:spTree>
    <p:extLst>
      <p:ext uri="{BB962C8B-B14F-4D97-AF65-F5344CB8AC3E}">
        <p14:creationId xmlns:p14="http://schemas.microsoft.com/office/powerpoint/2010/main" val="3688375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fld id="{FC9F6213-1008-42A4-9F93-64A8F44EA911}" type="slidenum">
              <a:rPr lang="en-US" altLang="ko-KR"/>
              <a:pPr/>
              <a:t>‹#›</a:t>
            </a:fld>
            <a:endParaRPr lang="en-US" altLang="ko-KR"/>
          </a:p>
        </p:txBody>
      </p:sp>
    </p:spTree>
    <p:extLst>
      <p:ext uri="{BB962C8B-B14F-4D97-AF65-F5344CB8AC3E}">
        <p14:creationId xmlns:p14="http://schemas.microsoft.com/office/powerpoint/2010/main" val="1103563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2.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2.jpe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5" Type="http://schemas.openxmlformats.org/officeDocument/2006/relationships/image" Target="../media/image2.jpe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21" name="Rectangle 33"/>
          <p:cNvSpPr>
            <a:spLocks noChangeArrowheads="1"/>
          </p:cNvSpPr>
          <p:nvPr/>
        </p:nvSpPr>
        <p:spPr bwMode="auto">
          <a:xfrm>
            <a:off x="0" y="6477000"/>
            <a:ext cx="9144000" cy="381000"/>
          </a:xfrm>
          <a:prstGeom prst="rect">
            <a:avLst/>
          </a:prstGeom>
          <a:solidFill>
            <a:schemeClr val="bg2"/>
          </a:solidFill>
          <a:ln w="9525">
            <a:noFill/>
            <a:miter lim="800000"/>
            <a:headEnd/>
            <a:tailEnd/>
          </a:ln>
          <a:effectLst/>
        </p:spPr>
        <p:txBody>
          <a:bodyPr wrap="none" anchor="ctr"/>
          <a:lstStyle/>
          <a:p>
            <a:pPr>
              <a:lnSpc>
                <a:spcPct val="100000"/>
              </a:lnSpc>
              <a:spcBef>
                <a:spcPct val="0"/>
              </a:spcBef>
              <a:buSzTx/>
              <a:buFontTx/>
              <a:buNone/>
              <a:defRPr/>
            </a:pPr>
            <a:endParaRPr lang="zh-CN" altLang="en-US">
              <a:latin typeface="Times New Roman" pitchFamily="18" charset="0"/>
            </a:endParaRPr>
          </a:p>
        </p:txBody>
      </p:sp>
      <p:pic>
        <p:nvPicPr>
          <p:cNvPr id="1027" name="Picture 34" descr="psh3_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8572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1"/>
          <p:cNvSpPr>
            <a:spLocks noGrp="1" noChangeArrowheads="1"/>
          </p:cNvSpPr>
          <p:nvPr>
            <p:ph type="title"/>
          </p:nvPr>
        </p:nvSpPr>
        <p:spPr bwMode="black">
          <a:xfrm>
            <a:off x="971550" y="304800"/>
            <a:ext cx="777716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单击此处编辑母版标题样式</a:t>
            </a:r>
          </a:p>
        </p:txBody>
      </p:sp>
      <p:sp>
        <p:nvSpPr>
          <p:cNvPr id="12310" name="Rectangle 22"/>
          <p:cNvSpPr>
            <a:spLocks noGrp="1" noChangeArrowheads="1"/>
          </p:cNvSpPr>
          <p:nvPr>
            <p:ph type="body" idx="1"/>
          </p:nvPr>
        </p:nvSpPr>
        <p:spPr bwMode="auto">
          <a:xfrm>
            <a:off x="971550" y="1371600"/>
            <a:ext cx="80645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单击此处编辑母版文本样式</a:t>
            </a:r>
          </a:p>
          <a:p>
            <a:pPr lvl="1"/>
            <a:r>
              <a:rPr lang="ko-KR" altLang="en-US"/>
              <a:t>第二级</a:t>
            </a:r>
          </a:p>
          <a:p>
            <a:pPr lvl="2"/>
            <a:r>
              <a:rPr lang="ko-KR" altLang="en-US"/>
              <a:t>第三级</a:t>
            </a:r>
          </a:p>
          <a:p>
            <a:pPr lvl="3"/>
            <a:r>
              <a:rPr lang="ko-KR" altLang="en-US"/>
              <a:t>第四级</a:t>
            </a:r>
          </a:p>
          <a:p>
            <a:pPr lvl="4"/>
            <a:r>
              <a:rPr lang="ko-KR" altLang="en-US"/>
              <a:t>第五级</a:t>
            </a:r>
          </a:p>
        </p:txBody>
      </p:sp>
      <p:sp>
        <p:nvSpPr>
          <p:cNvPr id="12311" name="Rectangle 23"/>
          <p:cNvSpPr>
            <a:spLocks noGrp="1" noChangeArrowheads="1"/>
          </p:cNvSpPr>
          <p:nvPr>
            <p:ph type="dt" sz="half" idx="2"/>
          </p:nvPr>
        </p:nvSpPr>
        <p:spPr bwMode="auto">
          <a:xfrm>
            <a:off x="977900" y="6508750"/>
            <a:ext cx="2514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SzTx/>
              <a:buFontTx/>
              <a:buNone/>
              <a:defRPr sz="1200" b="1">
                <a:solidFill>
                  <a:schemeClr val="bg1"/>
                </a:solidFill>
                <a:latin typeface="+mn-lt"/>
                <a:ea typeface="굴림" pitchFamily="50" charset="-127"/>
              </a:defRPr>
            </a:lvl1pPr>
          </a:lstStyle>
          <a:p>
            <a:pPr>
              <a:defRPr/>
            </a:pPr>
            <a:r>
              <a:rPr lang="en-US" altLang="zh-CN"/>
              <a:t>Operating System</a:t>
            </a:r>
            <a:endParaRPr lang="en-US" altLang="ko-KR"/>
          </a:p>
        </p:txBody>
      </p:sp>
      <p:sp>
        <p:nvSpPr>
          <p:cNvPr id="12312" name="Rectangle 24"/>
          <p:cNvSpPr>
            <a:spLocks noGrp="1" noChangeArrowheads="1"/>
          </p:cNvSpPr>
          <p:nvPr>
            <p:ph type="ftr" sz="quarter" idx="3"/>
          </p:nvPr>
        </p:nvSpPr>
        <p:spPr bwMode="auto">
          <a:xfrm>
            <a:off x="5943600" y="650875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SzTx/>
              <a:buFontTx/>
              <a:buNone/>
              <a:defRPr sz="1200" b="1">
                <a:solidFill>
                  <a:schemeClr val="bg1"/>
                </a:solidFill>
                <a:latin typeface="+mn-lt"/>
                <a:ea typeface="굴림" pitchFamily="50" charset="-127"/>
              </a:defRPr>
            </a:lvl1pPr>
          </a:lstStyle>
          <a:p>
            <a:pPr>
              <a:defRPr/>
            </a:pPr>
            <a:r>
              <a:rPr lang="en-US" altLang="zh-CN"/>
              <a:t>CITS, NanKai University</a:t>
            </a:r>
            <a:endParaRPr lang="en-US" altLang="ko-KR"/>
          </a:p>
        </p:txBody>
      </p:sp>
      <p:sp>
        <p:nvSpPr>
          <p:cNvPr id="12313" name="Rectangle 25"/>
          <p:cNvSpPr>
            <a:spLocks noGrp="1" noChangeArrowheads="1"/>
          </p:cNvSpPr>
          <p:nvPr>
            <p:ph type="sldNum" sz="quarter" idx="4"/>
          </p:nvPr>
        </p:nvSpPr>
        <p:spPr bwMode="auto">
          <a:xfrm>
            <a:off x="3662363" y="650875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SzTx/>
              <a:buFontTx/>
              <a:buNone/>
              <a:defRPr sz="1200" b="1">
                <a:solidFill>
                  <a:schemeClr val="bg1"/>
                </a:solidFill>
                <a:ea typeface="굴림" pitchFamily="34" charset="-127"/>
              </a:defRPr>
            </a:lvl1pPr>
          </a:lstStyle>
          <a:p>
            <a:fld id="{D1EE6F91-0018-4686-8197-DB5C4954B13C}" type="slidenum">
              <a:rPr lang="en-US" altLang="ko-KR"/>
              <a:pPr/>
              <a:t>‹#›</a:t>
            </a:fld>
            <a:endParaRPr lang="en-US" altLang="ko-KR"/>
          </a:p>
        </p:txBody>
      </p:sp>
    </p:spTree>
  </p:cSld>
  <p:clrMap bg1="lt1" tx1="dk1" bg2="lt2" tx2="dk2" accent1="accent1" accent2="accent2" accent3="accent3" accent4="accent4" accent5="accent5" accent6="accent6" hlink="hlink" folHlink="folHlink"/>
  <p:sldLayoutIdLst>
    <p:sldLayoutId id="2147484006" r:id="rId1"/>
    <p:sldLayoutId id="2147484005" r:id="rId2"/>
    <p:sldLayoutId id="2147484004" r:id="rId3"/>
    <p:sldLayoutId id="2147484003" r:id="rId4"/>
    <p:sldLayoutId id="2147484002" r:id="rId5"/>
    <p:sldLayoutId id="2147484001" r:id="rId6"/>
    <p:sldLayoutId id="2147484000" r:id="rId7"/>
    <p:sldLayoutId id="2147483999" r:id="rId8"/>
    <p:sldLayoutId id="2147483998" r:id="rId9"/>
    <p:sldLayoutId id="2147483997" r:id="rId10"/>
    <p:sldLayoutId id="2147483996" r:id="rId11"/>
    <p:sldLayoutId id="2147483995" r:id="rId12"/>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10">
                                            <p:txEl>
                                              <p:pRg st="0" end="0"/>
                                            </p:txEl>
                                          </p:spTgt>
                                        </p:tgtEl>
                                        <p:attrNameLst>
                                          <p:attrName>style.visibility</p:attrName>
                                        </p:attrNameLst>
                                      </p:cBhvr>
                                      <p:to>
                                        <p:strVal val="visible"/>
                                      </p:to>
                                    </p:set>
                                    <p:anim calcmode="lin" valueType="num">
                                      <p:cBhvr additive="base">
                                        <p:cTn id="7" dur="500" fill="hold"/>
                                        <p:tgtEl>
                                          <p:spTgt spid="123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10">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2310">
                                            <p:txEl>
                                              <p:pRg st="1" end="1"/>
                                            </p:txEl>
                                          </p:spTgt>
                                        </p:tgtEl>
                                        <p:attrNameLst>
                                          <p:attrName>style.visibility</p:attrName>
                                        </p:attrNameLst>
                                      </p:cBhvr>
                                      <p:to>
                                        <p:strVal val="visible"/>
                                      </p:to>
                                    </p:set>
                                    <p:animEffect transition="in" filter="dissolve">
                                      <p:cBhvr>
                                        <p:cTn id="12" dur="500"/>
                                        <p:tgtEl>
                                          <p:spTgt spid="12310">
                                            <p:txEl>
                                              <p:pRg st="1" end="1"/>
                                            </p:txEl>
                                          </p:spTgt>
                                        </p:tgtEl>
                                      </p:cBhvr>
                                    </p:animEffect>
                                  </p:childTnLst>
                                </p:cTn>
                              </p:par>
                            </p:childTnLst>
                          </p:cTn>
                        </p:par>
                        <p:par>
                          <p:cTn id="13" fill="hold" nodeType="afterGroup">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12310">
                                            <p:txEl>
                                              <p:pRg st="2" end="2"/>
                                            </p:txEl>
                                          </p:spTgt>
                                        </p:tgtEl>
                                        <p:attrNameLst>
                                          <p:attrName>style.visibility</p:attrName>
                                        </p:attrNameLst>
                                      </p:cBhvr>
                                      <p:to>
                                        <p:strVal val="visible"/>
                                      </p:to>
                                    </p:set>
                                    <p:animEffect transition="in" filter="dissolve">
                                      <p:cBhvr>
                                        <p:cTn id="16" dur="500"/>
                                        <p:tgtEl>
                                          <p:spTgt spid="12310">
                                            <p:txEl>
                                              <p:pRg st="2" end="2"/>
                                            </p:txEl>
                                          </p:spTgt>
                                        </p:tgtEl>
                                      </p:cBhvr>
                                    </p:animEffect>
                                  </p:childTnLst>
                                </p:cTn>
                              </p:par>
                            </p:childTnLst>
                          </p:cTn>
                        </p:par>
                        <p:par>
                          <p:cTn id="17" fill="hold" nodeType="afterGroup">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12310">
                                            <p:txEl>
                                              <p:pRg st="3" end="3"/>
                                            </p:txEl>
                                          </p:spTgt>
                                        </p:tgtEl>
                                        <p:attrNameLst>
                                          <p:attrName>style.visibility</p:attrName>
                                        </p:attrNameLst>
                                      </p:cBhvr>
                                      <p:to>
                                        <p:strVal val="visible"/>
                                      </p:to>
                                    </p:set>
                                    <p:animEffect transition="in" filter="dissolve">
                                      <p:cBhvr>
                                        <p:cTn id="20" dur="500"/>
                                        <p:tgtEl>
                                          <p:spTgt spid="12310">
                                            <p:txEl>
                                              <p:pRg st="3" end="3"/>
                                            </p:txEl>
                                          </p:spTgt>
                                        </p:tgtEl>
                                      </p:cBhvr>
                                    </p:animEffect>
                                  </p:childTnLst>
                                </p:cTn>
                              </p:par>
                            </p:childTnLst>
                          </p:cTn>
                        </p:par>
                        <p:par>
                          <p:cTn id="21" fill="hold" nodeType="afterGroup">
                            <p:stCondLst>
                              <p:cond delay="2000"/>
                            </p:stCondLst>
                            <p:childTnLst>
                              <p:par>
                                <p:cTn id="22" presetID="9" presetClass="entr" presetSubtype="0" fill="hold" grpId="0" nodeType="afterEffect">
                                  <p:stCondLst>
                                    <p:cond delay="0"/>
                                  </p:stCondLst>
                                  <p:childTnLst>
                                    <p:set>
                                      <p:cBhvr>
                                        <p:cTn id="23" dur="1" fill="hold">
                                          <p:stCondLst>
                                            <p:cond delay="0"/>
                                          </p:stCondLst>
                                        </p:cTn>
                                        <p:tgtEl>
                                          <p:spTgt spid="12310">
                                            <p:txEl>
                                              <p:pRg st="4" end="4"/>
                                            </p:txEl>
                                          </p:spTgt>
                                        </p:tgtEl>
                                        <p:attrNameLst>
                                          <p:attrName>style.visibility</p:attrName>
                                        </p:attrNameLst>
                                      </p:cBhvr>
                                      <p:to>
                                        <p:strVal val="visible"/>
                                      </p:to>
                                    </p:set>
                                    <p:animEffect transition="in" filter="dissolve">
                                      <p:cBhvr>
                                        <p:cTn id="24" dur="500"/>
                                        <p:tgtEl>
                                          <p:spTgt spid="123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0" grpId="0" build="p">
        <p:tmplLst>
          <p:tmpl lvl="1">
            <p:tnLst>
              <p:par>
                <p:cTn presetID="2" presetClass="entr" presetSubtype="4" fill="hold" nodeType="clickEffect">
                  <p:stCondLst>
                    <p:cond delay="0"/>
                  </p:stCondLst>
                  <p:childTnLst>
                    <p:set>
                      <p:cBhvr>
                        <p:cTn dur="1" fill="hold">
                          <p:stCondLst>
                            <p:cond delay="0"/>
                          </p:stCondLst>
                        </p:cTn>
                        <p:tgtEl>
                          <p:spTgt spid="12310"/>
                        </p:tgtEl>
                        <p:attrNameLst>
                          <p:attrName>style.visibility</p:attrName>
                        </p:attrNameLst>
                      </p:cBhvr>
                      <p:to>
                        <p:strVal val="visible"/>
                      </p:to>
                    </p:set>
                    <p:anim calcmode="lin" valueType="num">
                      <p:cBhvr additive="base">
                        <p:cTn dur="500" fill="hold"/>
                        <p:tgtEl>
                          <p:spTgt spid="12310"/>
                        </p:tgtEl>
                        <p:attrNameLst>
                          <p:attrName>ppt_x</p:attrName>
                        </p:attrNameLst>
                      </p:cBhvr>
                      <p:tavLst>
                        <p:tav tm="0">
                          <p:val>
                            <p:strVal val="#ppt_x"/>
                          </p:val>
                        </p:tav>
                        <p:tav tm="100000">
                          <p:val>
                            <p:strVal val="#ppt_x"/>
                          </p:val>
                        </p:tav>
                      </p:tavLst>
                    </p:anim>
                    <p:anim calcmode="lin" valueType="num">
                      <p:cBhvr additive="base">
                        <p:cTn dur="500" fill="hold"/>
                        <p:tgtEl>
                          <p:spTgt spid="12310"/>
                        </p:tgtEl>
                        <p:attrNameLst>
                          <p:attrName>ppt_y</p:attrName>
                        </p:attrNameLst>
                      </p:cBhvr>
                      <p:tavLst>
                        <p:tav tm="0">
                          <p:val>
                            <p:strVal val="1+#ppt_h/2"/>
                          </p:val>
                        </p:tav>
                        <p:tav tm="100000">
                          <p:val>
                            <p:strVal val="#ppt_y"/>
                          </p:val>
                        </p:tav>
                      </p:tavLst>
                    </p:anim>
                  </p:childTnLst>
                </p:cTn>
              </p:par>
            </p:tnLst>
          </p:tmpl>
          <p:tmpl lvl="2">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 lvl="3">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 lvl="4">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 lvl="5">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Lst>
      </p:bldP>
    </p:bldLst>
  </p:timing>
  <p:hf hdr="0"/>
  <p:txStyles>
    <p:titleStyle>
      <a:lvl1pPr algn="ctr" rtl="0" eaLnBrk="0" fontAlgn="base" hangingPunct="0">
        <a:spcBef>
          <a:spcPct val="0"/>
        </a:spcBef>
        <a:spcAft>
          <a:spcPct val="0"/>
        </a:spcAft>
        <a:defRPr sz="4000" b="1">
          <a:solidFill>
            <a:schemeClr val="tx1"/>
          </a:solidFill>
          <a:latin typeface="+mj-lt"/>
          <a:ea typeface="+mj-ea"/>
          <a:cs typeface="+mj-cs"/>
        </a:defRPr>
      </a:lvl1pPr>
      <a:lvl2pPr algn="ctr" rtl="0" eaLnBrk="0" fontAlgn="base" hangingPunct="0">
        <a:spcBef>
          <a:spcPct val="0"/>
        </a:spcBef>
        <a:spcAft>
          <a:spcPct val="0"/>
        </a:spcAft>
        <a:defRPr sz="4000" b="1">
          <a:solidFill>
            <a:schemeClr val="tx1"/>
          </a:solidFill>
          <a:latin typeface="Times New Roman" pitchFamily="18" charset="0"/>
        </a:defRPr>
      </a:lvl2pPr>
      <a:lvl3pPr algn="ctr" rtl="0" eaLnBrk="0" fontAlgn="base" hangingPunct="0">
        <a:spcBef>
          <a:spcPct val="0"/>
        </a:spcBef>
        <a:spcAft>
          <a:spcPct val="0"/>
        </a:spcAft>
        <a:defRPr sz="4000" b="1">
          <a:solidFill>
            <a:schemeClr val="tx1"/>
          </a:solidFill>
          <a:latin typeface="Times New Roman" pitchFamily="18" charset="0"/>
        </a:defRPr>
      </a:lvl3pPr>
      <a:lvl4pPr algn="ctr" rtl="0" eaLnBrk="0" fontAlgn="base" hangingPunct="0">
        <a:spcBef>
          <a:spcPct val="0"/>
        </a:spcBef>
        <a:spcAft>
          <a:spcPct val="0"/>
        </a:spcAft>
        <a:defRPr sz="4000" b="1">
          <a:solidFill>
            <a:schemeClr val="tx1"/>
          </a:solidFill>
          <a:latin typeface="Times New Roman" pitchFamily="18" charset="0"/>
        </a:defRPr>
      </a:lvl4pPr>
      <a:lvl5pPr algn="ctr" rtl="0" eaLnBrk="0" fontAlgn="base" hangingPunct="0">
        <a:spcBef>
          <a:spcPct val="0"/>
        </a:spcBef>
        <a:spcAft>
          <a:spcPct val="0"/>
        </a:spcAft>
        <a:defRPr sz="4000" b="1">
          <a:solidFill>
            <a:schemeClr val="tx1"/>
          </a:solidFill>
          <a:latin typeface="Times New Roman" pitchFamily="18" charset="0"/>
        </a:defRPr>
      </a:lvl5pPr>
      <a:lvl6pPr marL="457200" algn="ctr" rtl="0" fontAlgn="base">
        <a:spcBef>
          <a:spcPct val="0"/>
        </a:spcBef>
        <a:spcAft>
          <a:spcPct val="0"/>
        </a:spcAft>
        <a:defRPr sz="4000" b="1">
          <a:solidFill>
            <a:schemeClr val="tx1"/>
          </a:solidFill>
          <a:latin typeface="Times New Roman" pitchFamily="18" charset="0"/>
        </a:defRPr>
      </a:lvl6pPr>
      <a:lvl7pPr marL="914400" algn="ctr" rtl="0" fontAlgn="base">
        <a:spcBef>
          <a:spcPct val="0"/>
        </a:spcBef>
        <a:spcAft>
          <a:spcPct val="0"/>
        </a:spcAft>
        <a:defRPr sz="4000" b="1">
          <a:solidFill>
            <a:schemeClr val="tx1"/>
          </a:solidFill>
          <a:latin typeface="Times New Roman" pitchFamily="18" charset="0"/>
        </a:defRPr>
      </a:lvl7pPr>
      <a:lvl8pPr marL="1371600" algn="ctr" rtl="0" fontAlgn="base">
        <a:spcBef>
          <a:spcPct val="0"/>
        </a:spcBef>
        <a:spcAft>
          <a:spcPct val="0"/>
        </a:spcAft>
        <a:defRPr sz="4000" b="1">
          <a:solidFill>
            <a:schemeClr val="tx1"/>
          </a:solidFill>
          <a:latin typeface="Times New Roman" pitchFamily="18" charset="0"/>
        </a:defRPr>
      </a:lvl8pPr>
      <a:lvl9pPr marL="1828800" algn="ctr" rtl="0" fontAlgn="base">
        <a:spcBef>
          <a:spcPct val="0"/>
        </a:spcBef>
        <a:spcAft>
          <a:spcPct val="0"/>
        </a:spcAft>
        <a:defRPr sz="4000" b="1">
          <a:solidFill>
            <a:schemeClr val="tx1"/>
          </a:solidFill>
          <a:latin typeface="Times New Roman" pitchFamily="18" charset="0"/>
        </a:defRPr>
      </a:lvl9pPr>
    </p:titleStyle>
    <p:bodyStyle>
      <a:lvl1pPr marL="342900" indent="-342900" algn="l" rtl="0" eaLnBrk="0" fontAlgn="base" hangingPunct="0">
        <a:spcBef>
          <a:spcPct val="20000"/>
        </a:spcBef>
        <a:spcAft>
          <a:spcPct val="0"/>
        </a:spcAft>
        <a:buClr>
          <a:schemeClr val="tx1"/>
        </a:buClr>
        <a:buSzPct val="80000"/>
        <a:buFont typeface="Wingdings" panose="05000000000000000000" pitchFamily="2" charset="2"/>
        <a:buChar char="¢"/>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80000"/>
        <a:buFont typeface="Wingdings" panose="05000000000000000000" pitchFamily="2" charset="2"/>
        <a:buChar char="l"/>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背景1.jpg"/>
          <p:cNvPicPr>
            <a:picLocks noChangeAspect="1"/>
          </p:cNvPicPr>
          <p:nvPr/>
        </p:nvPicPr>
        <p:blipFill>
          <a:blip r:embed="rId5" cstate="print"/>
          <a:stretch>
            <a:fillRect/>
          </a:stretch>
        </p:blipFill>
        <p:spPr>
          <a:xfrm>
            <a:off x="244" y="0"/>
            <a:ext cx="9143756" cy="6855912"/>
          </a:xfrm>
          <a:prstGeom prst="rect">
            <a:avLst/>
          </a:prstGeom>
        </p:spPr>
      </p:pic>
    </p:spTree>
    <p:extLst>
      <p:ext uri="{BB962C8B-B14F-4D97-AF65-F5344CB8AC3E}">
        <p14:creationId xmlns:p14="http://schemas.microsoft.com/office/powerpoint/2010/main" val="3272210007"/>
      </p:ext>
    </p:extLst>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Lst>
  <p:transition>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背景1.jpg"/>
          <p:cNvPicPr>
            <a:picLocks noChangeAspect="1"/>
          </p:cNvPicPr>
          <p:nvPr/>
        </p:nvPicPr>
        <p:blipFill>
          <a:blip r:embed="rId5" cstate="print"/>
          <a:stretch>
            <a:fillRect/>
          </a:stretch>
        </p:blipFill>
        <p:spPr>
          <a:xfrm>
            <a:off x="244" y="0"/>
            <a:ext cx="9143756" cy="6855912"/>
          </a:xfrm>
          <a:prstGeom prst="rect">
            <a:avLst/>
          </a:prstGeom>
        </p:spPr>
      </p:pic>
    </p:spTree>
    <p:extLst>
      <p:ext uri="{BB962C8B-B14F-4D97-AF65-F5344CB8AC3E}">
        <p14:creationId xmlns:p14="http://schemas.microsoft.com/office/powerpoint/2010/main" val="2017779635"/>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Lst>
  <p:transition>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背景1.jpg"/>
          <p:cNvPicPr>
            <a:picLocks noChangeAspect="1"/>
          </p:cNvPicPr>
          <p:nvPr/>
        </p:nvPicPr>
        <p:blipFill>
          <a:blip r:embed="rId5" cstate="print"/>
          <a:stretch>
            <a:fillRect/>
          </a:stretch>
        </p:blipFill>
        <p:spPr>
          <a:xfrm>
            <a:off x="244" y="0"/>
            <a:ext cx="9143756" cy="6855912"/>
          </a:xfrm>
          <a:prstGeom prst="rect">
            <a:avLst/>
          </a:prstGeom>
        </p:spPr>
      </p:pic>
    </p:spTree>
    <p:extLst>
      <p:ext uri="{BB962C8B-B14F-4D97-AF65-F5344CB8AC3E}">
        <p14:creationId xmlns:p14="http://schemas.microsoft.com/office/powerpoint/2010/main" val="1435992127"/>
      </p:ext>
    </p:extLst>
  </p:cSld>
  <p:clrMap bg1="lt1" tx1="dk1" bg2="lt2" tx2="dk2" accent1="accent1" accent2="accent2" accent3="accent3" accent4="accent4" accent5="accent5" accent6="accent6" hlink="hlink" folHlink="folHlink"/>
  <p:sldLayoutIdLst>
    <p:sldLayoutId id="2147484016" r:id="rId1"/>
    <p:sldLayoutId id="2147484017" r:id="rId2"/>
    <p:sldLayoutId id="2147484018" r:id="rId3"/>
  </p:sldLayoutIdLst>
  <p:transition>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8.wmf"/></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1.wmf"/><Relationship Id="rId4"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31.w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hyperlink" Target="http://cs.uttyler.edu/Faculty/Rainwater/COSC3355/Animations/diskschedulingfcfs.htm" TargetMode="Externa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hyperlink" Target="http://cs.uttyler.edu/Faculty/Rainwater/COSC3355/Animations/diskschedulingfcfs.htm" TargetMode="Externa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hyperlink" Target="http://cs.uttyler.edu/Faculty/Rainwater/COSC3355/Animations/diskschedulingfcfs.htm" TargetMode="Externa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8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8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hyperlink" Target="https://cloud.tencent.com/developer/news/244988" TargetMode="External"/><Relationship Id="rId4" Type="http://schemas.openxmlformats.org/officeDocument/2006/relationships/image" Target="../media/image38.jpeg"/></Relationships>
</file>

<file path=ppt/slides/_rels/slide8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zh-CN">
                <a:ea typeface="굴림" pitchFamily="34" charset="-127"/>
              </a:rPr>
              <a:t>Operating System</a:t>
            </a:r>
            <a:endParaRPr lang="ko-KR" altLang="en-US">
              <a:ea typeface="굴림" pitchFamily="34" charset="-127"/>
            </a:endParaRPr>
          </a:p>
        </p:txBody>
      </p:sp>
      <p:sp>
        <p:nvSpPr>
          <p:cNvPr id="3075" name="Rectangle 3"/>
          <p:cNvSpPr>
            <a:spLocks noGrp="1" noChangeArrowheads="1"/>
          </p:cNvSpPr>
          <p:nvPr>
            <p:ph type="subTitle" idx="1"/>
          </p:nvPr>
        </p:nvSpPr>
        <p:spPr>
          <a:xfrm>
            <a:off x="1079500" y="2420938"/>
            <a:ext cx="7885113" cy="4248150"/>
          </a:xfrm>
        </p:spPr>
        <p:txBody>
          <a:bodyPr/>
          <a:lstStyle/>
          <a:p>
            <a:pPr eaLnBrk="1" hangingPunct="1"/>
            <a:r>
              <a:rPr lang="en-US" altLang="zh-CN" sz="4000" i="0">
                <a:latin typeface="Arial" panose="020B0604020202020204" pitchFamily="34" charset="0"/>
                <a:ea typeface="굴림" pitchFamily="34" charset="-127"/>
              </a:rPr>
              <a:t>Chapter 4: File Management</a:t>
            </a:r>
            <a:endParaRPr lang="zh-CN" altLang="en-US" sz="4000" i="0">
              <a:latin typeface="Arial" panose="020B0604020202020204" pitchFamily="34" charset="0"/>
              <a:ea typeface="굴림" pitchFamily="34" charset="-127"/>
            </a:endParaRPr>
          </a:p>
          <a:p>
            <a:pPr eaLnBrk="1" hangingPunct="1"/>
            <a:endParaRPr lang="zh-CN" altLang="en-US" sz="4000">
              <a:latin typeface="Arial" panose="020B0604020202020204" pitchFamily="34" charset="0"/>
              <a:ea typeface="굴림" pitchFamily="34" charset="-127"/>
            </a:endParaRPr>
          </a:p>
          <a:p>
            <a:pPr eaLnBrk="1" hangingPunct="1"/>
            <a:endParaRPr lang="en-US" altLang="zh-CN" sz="4000">
              <a:latin typeface="Arial" panose="020B0604020202020204" pitchFamily="34" charset="0"/>
              <a:ea typeface="굴림" pitchFamily="34" charset="-127"/>
            </a:endParaRPr>
          </a:p>
          <a:p>
            <a:pPr eaLnBrk="1" hangingPunct="1"/>
            <a:endParaRPr lang="zh-CN" altLang="en-US" sz="4000">
              <a:latin typeface="Arial" panose="020B0604020202020204" pitchFamily="34" charset="0"/>
              <a:ea typeface="굴림" pitchFamily="34" charset="-127"/>
            </a:endParaRPr>
          </a:p>
          <a:p>
            <a:pPr eaLnBrk="1" hangingPunct="1"/>
            <a:r>
              <a:rPr lang="zh-CN" altLang="en-US" i="0">
                <a:latin typeface="Arial" panose="020B0604020202020204" pitchFamily="34" charset="0"/>
                <a:ea typeface="굴림" pitchFamily="34" charset="-127"/>
              </a:rPr>
              <a:t>宫晓利</a:t>
            </a:r>
          </a:p>
          <a:p>
            <a:pPr eaLnBrk="1" hangingPunct="1"/>
            <a:r>
              <a:rPr lang="en-US" altLang="zh-CN">
                <a:latin typeface="Arial" panose="020B0604020202020204" pitchFamily="34" charset="0"/>
                <a:ea typeface="굴림" pitchFamily="34" charset="-127"/>
              </a:rPr>
              <a:t>Department of Computer Science, NanKai University</a:t>
            </a:r>
          </a:p>
          <a:p>
            <a:pPr eaLnBrk="1" hangingPunct="1"/>
            <a:r>
              <a:rPr lang="en-US" altLang="zh-CN">
                <a:latin typeface="Arial" panose="020B0604020202020204" pitchFamily="34" charset="0"/>
                <a:ea typeface="굴림" pitchFamily="34" charset="-127"/>
              </a:rPr>
              <a:t>Email: gongxiaoli@nankai.edu.cn </a:t>
            </a:r>
          </a:p>
          <a:p>
            <a:pPr eaLnBrk="1" hangingPunct="1"/>
            <a:endParaRPr lang="en-US" altLang="ko-KR">
              <a:latin typeface="Arial" panose="020B0604020202020204" pitchFamily="34" charset="0"/>
              <a:ea typeface="굴림" pitchFamily="34" charset="-12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Physical Structure of Disk </a:t>
            </a:r>
            <a:endParaRPr lang="zh-CN" altLang="en-US" dirty="0"/>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fld id="{5EEFC526-8A43-41C1-B1D0-B3D20E53516B}" type="slidenum">
              <a:rPr lang="en-US" altLang="ko-KR" smtClean="0"/>
              <a:pPr/>
              <a:t>10</a:t>
            </a:fld>
            <a:endParaRPr lang="en-US" altLang="ko-KR"/>
          </a:p>
        </p:txBody>
      </p:sp>
      <p:pic>
        <p:nvPicPr>
          <p:cNvPr id="7" name="Picture 5" descr="1-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550" y="1556298"/>
            <a:ext cx="8064500" cy="4640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4727C354-15EC-8E6E-DF3D-506B888BE8E7}"/>
              </a:ext>
            </a:extLst>
          </p:cNvPr>
          <p:cNvSpPr txBox="1"/>
          <p:nvPr/>
        </p:nvSpPr>
        <p:spPr>
          <a:xfrm>
            <a:off x="6732240" y="5218322"/>
            <a:ext cx="2411760" cy="1311128"/>
          </a:xfrm>
          <a:prstGeom prst="rect">
            <a:avLst/>
          </a:prstGeom>
          <a:noFill/>
        </p:spPr>
        <p:txBody>
          <a:bodyPr wrap="square" rtlCol="0">
            <a:spAutoFit/>
          </a:bodyPr>
          <a:lstStyle/>
          <a:p>
            <a:pPr>
              <a:buNone/>
            </a:pPr>
            <a:r>
              <a:rPr lang="zh-CN" altLang="en-US" dirty="0"/>
              <a:t>磁头寻道很慢</a:t>
            </a:r>
            <a:endParaRPr lang="en-US" altLang="zh-CN" dirty="0"/>
          </a:p>
          <a:p>
            <a:pPr>
              <a:buNone/>
            </a:pPr>
            <a:r>
              <a:rPr lang="zh-CN" altLang="en-US" dirty="0"/>
              <a:t>定位扇区靠旋转，因此读写是否连续，严重影响性能</a:t>
            </a:r>
            <a:endParaRPr lang="en-US" altLang="zh-CN" dirty="0"/>
          </a:p>
          <a:p>
            <a:pPr>
              <a:buNone/>
            </a:pPr>
            <a:r>
              <a:rPr lang="zh-CN" altLang="en-US" dirty="0"/>
              <a:t>读取速度远不如内存</a:t>
            </a:r>
          </a:p>
        </p:txBody>
      </p:sp>
    </p:spTree>
    <p:extLst>
      <p:ext uri="{BB962C8B-B14F-4D97-AF65-F5344CB8AC3E}">
        <p14:creationId xmlns:p14="http://schemas.microsoft.com/office/powerpoint/2010/main" val="55004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4" descr="6-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2781300"/>
            <a:ext cx="7123112" cy="36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59" name="Text Box 5"/>
          <p:cNvSpPr txBox="1">
            <a:spLocks noChangeArrowheads="1"/>
          </p:cNvSpPr>
          <p:nvPr/>
        </p:nvSpPr>
        <p:spPr bwMode="auto">
          <a:xfrm>
            <a:off x="1187450" y="404813"/>
            <a:ext cx="66595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zh-CN" altLang="en-US" sz="2400" u="sng">
                <a:latin typeface="Times New Roman" panose="02020603050405020304" pitchFamily="18" charset="0"/>
              </a:rPr>
              <a:t>用链接实现文件共享控制（</a:t>
            </a:r>
            <a:r>
              <a:rPr lang="en-US" altLang="zh-CN" sz="2400" u="sng">
                <a:latin typeface="Times New Roman" panose="02020603050405020304" pitchFamily="18" charset="0"/>
              </a:rPr>
              <a:t>i</a:t>
            </a:r>
            <a:r>
              <a:rPr lang="zh-CN" altLang="en-US" sz="2400" u="sng">
                <a:latin typeface="Times New Roman" panose="02020603050405020304" pitchFamily="18" charset="0"/>
              </a:rPr>
              <a:t>节点方式）</a:t>
            </a:r>
          </a:p>
        </p:txBody>
      </p:sp>
      <p:sp>
        <p:nvSpPr>
          <p:cNvPr id="70660" name="AutoShape 8"/>
          <p:cNvSpPr>
            <a:spLocks noChangeArrowheads="1"/>
          </p:cNvSpPr>
          <p:nvPr/>
        </p:nvSpPr>
        <p:spPr bwMode="auto">
          <a:xfrm>
            <a:off x="250825" y="4868863"/>
            <a:ext cx="792163" cy="431800"/>
          </a:xfrm>
          <a:prstGeom prst="wedgeRectCallout">
            <a:avLst>
              <a:gd name="adj1" fmla="val 80060"/>
              <a:gd name="adj2" fmla="val -63602"/>
            </a:avLst>
          </a:prstGeom>
          <a:solidFill>
            <a:srgbClr val="FFCC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lnSpc>
                <a:spcPct val="100000"/>
              </a:lnSpc>
              <a:spcBef>
                <a:spcPct val="0"/>
              </a:spcBef>
              <a:buClrTx/>
              <a:buSzTx/>
              <a:buFontTx/>
              <a:buNone/>
            </a:pPr>
            <a:r>
              <a:rPr lang="en-US" altLang="zh-CN" sz="1600">
                <a:latin typeface="Times New Roman" panose="02020603050405020304" pitchFamily="18" charset="0"/>
              </a:rPr>
              <a:t>i</a:t>
            </a:r>
            <a:r>
              <a:rPr lang="zh-CN" altLang="en-US" sz="1600">
                <a:latin typeface="Times New Roman" panose="02020603050405020304" pitchFamily="18" charset="0"/>
              </a:rPr>
              <a:t>节点</a:t>
            </a:r>
          </a:p>
        </p:txBody>
      </p:sp>
      <p:sp>
        <p:nvSpPr>
          <p:cNvPr id="70661" name="Text Box 9"/>
          <p:cNvSpPr txBox="1">
            <a:spLocks noChangeArrowheads="1"/>
          </p:cNvSpPr>
          <p:nvPr/>
        </p:nvSpPr>
        <p:spPr bwMode="auto">
          <a:xfrm>
            <a:off x="1258888" y="1125538"/>
            <a:ext cx="66262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Char char="•"/>
            </a:pPr>
            <a:r>
              <a:rPr lang="zh-CN" altLang="en-US" sz="2000">
                <a:latin typeface="Times New Roman" panose="02020603050405020304" pitchFamily="18" charset="0"/>
              </a:rPr>
              <a:t>每个文件有指向自己</a:t>
            </a:r>
            <a:r>
              <a:rPr lang="en-US" altLang="zh-CN" sz="2000">
                <a:latin typeface="Times New Roman" panose="02020603050405020304" pitchFamily="18" charset="0"/>
              </a:rPr>
              <a:t>i</a:t>
            </a:r>
            <a:r>
              <a:rPr lang="zh-CN" altLang="en-US" sz="2000">
                <a:latin typeface="Times New Roman" panose="02020603050405020304" pitchFamily="18" charset="0"/>
              </a:rPr>
              <a:t>节点的指针；</a:t>
            </a:r>
          </a:p>
          <a:p>
            <a:pPr eaLnBrk="1" hangingPunct="1">
              <a:lnSpc>
                <a:spcPct val="100000"/>
              </a:lnSpc>
              <a:spcBef>
                <a:spcPct val="50000"/>
              </a:spcBef>
              <a:buClrTx/>
              <a:buSzTx/>
              <a:buFontTx/>
              <a:buChar char="•"/>
            </a:pPr>
            <a:r>
              <a:rPr lang="zh-CN" altLang="en-US" sz="2000">
                <a:latin typeface="Times New Roman" panose="02020603050405020304" pitchFamily="18" charset="0"/>
              </a:rPr>
              <a:t>创建共享时多指针指向</a:t>
            </a:r>
            <a:r>
              <a:rPr lang="en-US" altLang="zh-CN" sz="2000">
                <a:latin typeface="Times New Roman" panose="02020603050405020304" pitchFamily="18" charset="0"/>
              </a:rPr>
              <a:t>i</a:t>
            </a:r>
            <a:r>
              <a:rPr lang="zh-CN" altLang="en-US" sz="2000">
                <a:latin typeface="Times New Roman" panose="02020603050405020304" pitchFamily="18" charset="0"/>
              </a:rPr>
              <a:t>节点并增加引用数；</a:t>
            </a:r>
          </a:p>
          <a:p>
            <a:pPr eaLnBrk="1" hangingPunct="1">
              <a:lnSpc>
                <a:spcPct val="100000"/>
              </a:lnSpc>
              <a:spcBef>
                <a:spcPct val="50000"/>
              </a:spcBef>
              <a:buClrTx/>
              <a:buSzTx/>
              <a:buFontTx/>
              <a:buChar char="•"/>
            </a:pPr>
            <a:r>
              <a:rPr lang="zh-CN" altLang="en-US" sz="2000">
                <a:latin typeface="Times New Roman" panose="02020603050405020304" pitchFamily="18" charset="0"/>
              </a:rPr>
              <a:t>当属主文件被删除并连带</a:t>
            </a:r>
            <a:r>
              <a:rPr lang="en-US" altLang="zh-CN" sz="2000">
                <a:latin typeface="Times New Roman" panose="02020603050405020304" pitchFamily="18" charset="0"/>
              </a:rPr>
              <a:t>i</a:t>
            </a:r>
            <a:r>
              <a:rPr lang="zh-CN" altLang="en-US" sz="2000">
                <a:latin typeface="Times New Roman" panose="02020603050405020304" pitchFamily="18" charset="0"/>
              </a:rPr>
              <a:t>节点删除时会出错。</a:t>
            </a:r>
          </a:p>
        </p:txBody>
      </p:sp>
      <p:sp>
        <p:nvSpPr>
          <p:cNvPr id="70662" name="AutoShape 10"/>
          <p:cNvSpPr>
            <a:spLocks noChangeArrowheads="1"/>
          </p:cNvSpPr>
          <p:nvPr/>
        </p:nvSpPr>
        <p:spPr bwMode="auto">
          <a:xfrm>
            <a:off x="5580063" y="5300663"/>
            <a:ext cx="1439862" cy="1152525"/>
          </a:xfrm>
          <a:prstGeom prst="wedgeRectCallout">
            <a:avLst>
              <a:gd name="adj1" fmla="val 46583"/>
              <a:gd name="adj2" fmla="val -81819"/>
            </a:avLst>
          </a:prstGeom>
          <a:solidFill>
            <a:srgbClr val="FFFF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0"/>
              </a:spcBef>
              <a:buClrTx/>
              <a:buSzTx/>
              <a:buFontTx/>
              <a:buNone/>
            </a:pPr>
            <a:r>
              <a:rPr lang="zh-CN" altLang="en-US" sz="1400" dirty="0">
                <a:latin typeface="Times New Roman" panose="02020603050405020304" pitchFamily="18" charset="0"/>
              </a:rPr>
              <a:t>解决办法</a:t>
            </a:r>
            <a:r>
              <a:rPr lang="en-US" altLang="zh-CN" sz="1400" dirty="0" err="1">
                <a:latin typeface="Times New Roman" panose="02020603050405020304" pitchFamily="18" charset="0"/>
              </a:rPr>
              <a:t>i</a:t>
            </a:r>
            <a:r>
              <a:rPr lang="zh-CN" altLang="en-US" sz="1400" dirty="0">
                <a:latin typeface="Times New Roman" panose="02020603050405020304" pitchFamily="18" charset="0"/>
              </a:rPr>
              <a:t>节点不删只修改连接数；但会有记账不准。</a:t>
            </a:r>
          </a:p>
        </p:txBody>
      </p:sp>
      <p:sp>
        <p:nvSpPr>
          <p:cNvPr id="70663" name="灯片编号占位符 1"/>
          <p:cNvSpPr txBox="1">
            <a:spLocks noGrp="1"/>
          </p:cNvSpPr>
          <p:nvPr/>
        </p:nvSpPr>
        <p:spPr bwMode="auto">
          <a:xfrm>
            <a:off x="7019925" y="6164263"/>
            <a:ext cx="1150938" cy="4572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lnSpc>
                <a:spcPct val="100000"/>
              </a:lnSpc>
              <a:spcBef>
                <a:spcPct val="0"/>
              </a:spcBef>
              <a:buClrTx/>
              <a:buSzTx/>
              <a:buFontTx/>
              <a:buNone/>
            </a:pPr>
            <a:fld id="{ABCE7D3E-EBCF-45EF-8D83-847878DF4C37}" type="slidenum">
              <a:rPr lang="en-US" altLang="zh-CN" sz="1200">
                <a:latin typeface="Times New Roman" panose="02020603050405020304" pitchFamily="18" charset="0"/>
              </a:rPr>
              <a:pPr algn="r" eaLnBrk="1" hangingPunct="1">
                <a:lnSpc>
                  <a:spcPct val="100000"/>
                </a:lnSpc>
                <a:spcBef>
                  <a:spcPct val="0"/>
                </a:spcBef>
                <a:buClrTx/>
                <a:buSzTx/>
                <a:buFontTx/>
                <a:buNone/>
              </a:pPr>
              <a:t>100</a:t>
            </a:fld>
            <a:endParaRPr lang="en-US" altLang="zh-CN" sz="1200">
              <a:latin typeface="Times New Roman" panose="02020603050405020304" pitchFamily="18"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4"/>
          <p:cNvSpPr txBox="1">
            <a:spLocks noChangeArrowheads="1"/>
          </p:cNvSpPr>
          <p:nvPr/>
        </p:nvSpPr>
        <p:spPr bwMode="auto">
          <a:xfrm>
            <a:off x="1042988" y="620713"/>
            <a:ext cx="64817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zh-CN" altLang="en-US" sz="2400" u="sng">
                <a:latin typeface="Times New Roman" panose="02020603050405020304" pitchFamily="18" charset="0"/>
              </a:rPr>
              <a:t>采用符号链接可较好解决问题</a:t>
            </a:r>
          </a:p>
        </p:txBody>
      </p:sp>
      <p:sp>
        <p:nvSpPr>
          <p:cNvPr id="71683" name="Text Box 5"/>
          <p:cNvSpPr txBox="1">
            <a:spLocks noChangeArrowheads="1"/>
          </p:cNvSpPr>
          <p:nvPr/>
        </p:nvSpPr>
        <p:spPr bwMode="auto">
          <a:xfrm>
            <a:off x="1187450" y="1484313"/>
            <a:ext cx="6985000" cy="421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10000"/>
              </a:lnSpc>
              <a:spcBef>
                <a:spcPct val="50000"/>
              </a:spcBef>
              <a:buClrTx/>
              <a:buSzTx/>
              <a:buFontTx/>
              <a:buChar char="•"/>
            </a:pPr>
            <a:r>
              <a:rPr lang="zh-CN" altLang="en-US" sz="2000">
                <a:latin typeface="Times New Roman" panose="02020603050405020304" pitchFamily="18" charset="0"/>
              </a:rPr>
              <a:t>　只有文件属主有指向</a:t>
            </a:r>
            <a:r>
              <a:rPr lang="en-US" altLang="zh-CN" sz="2000">
                <a:latin typeface="Times New Roman" panose="02020603050405020304" pitchFamily="18" charset="0"/>
              </a:rPr>
              <a:t>i </a:t>
            </a:r>
            <a:r>
              <a:rPr lang="zh-CN" altLang="en-US" sz="2000">
                <a:latin typeface="Times New Roman" panose="02020603050405020304" pitchFamily="18" charset="0"/>
              </a:rPr>
              <a:t>节点的指针</a:t>
            </a:r>
          </a:p>
          <a:p>
            <a:pPr eaLnBrk="1" hangingPunct="1">
              <a:lnSpc>
                <a:spcPct val="110000"/>
              </a:lnSpc>
              <a:spcBef>
                <a:spcPct val="50000"/>
              </a:spcBef>
              <a:buClrTx/>
              <a:buSzTx/>
              <a:buFontTx/>
              <a:buChar char="•"/>
            </a:pPr>
            <a:r>
              <a:rPr lang="zh-CN" altLang="en-US" sz="2000">
                <a:latin typeface="Times New Roman" panose="02020603050405020304" pitchFamily="18" charset="0"/>
              </a:rPr>
              <a:t>　建立一个新文件类型</a:t>
            </a:r>
            <a:r>
              <a:rPr lang="en-US" altLang="zh-CN" sz="2000">
                <a:latin typeface="Times New Roman" panose="02020603050405020304" pitchFamily="18" charset="0"/>
              </a:rPr>
              <a:t>link</a:t>
            </a:r>
            <a:r>
              <a:rPr lang="zh-CN" altLang="en-US" sz="2000">
                <a:latin typeface="Times New Roman" panose="02020603050405020304" pitchFamily="18" charset="0"/>
              </a:rPr>
              <a:t>，用做目录管理</a:t>
            </a:r>
          </a:p>
          <a:p>
            <a:pPr eaLnBrk="1" hangingPunct="1">
              <a:lnSpc>
                <a:spcPct val="110000"/>
              </a:lnSpc>
              <a:spcBef>
                <a:spcPct val="50000"/>
              </a:spcBef>
              <a:buClrTx/>
              <a:buSzTx/>
              <a:buFontTx/>
              <a:buChar char="•"/>
            </a:pPr>
            <a:r>
              <a:rPr lang="zh-CN" altLang="en-US" sz="2000">
                <a:latin typeface="Times New Roman" panose="02020603050405020304" pitchFamily="18" charset="0"/>
              </a:rPr>
              <a:t>　有共享需求的用户只了解找到共享文件的目录，而无指向</a:t>
            </a:r>
            <a:r>
              <a:rPr lang="en-US" altLang="zh-CN" sz="2000">
                <a:latin typeface="Times New Roman" panose="02020603050405020304" pitchFamily="18" charset="0"/>
              </a:rPr>
              <a:t>i</a:t>
            </a:r>
            <a:r>
              <a:rPr lang="zh-CN" altLang="en-US" sz="2000">
                <a:latin typeface="Times New Roman" panose="02020603050405020304" pitchFamily="18" charset="0"/>
              </a:rPr>
              <a:t>节点的指针．</a:t>
            </a:r>
          </a:p>
          <a:p>
            <a:pPr eaLnBrk="1" hangingPunct="1">
              <a:lnSpc>
                <a:spcPct val="110000"/>
              </a:lnSpc>
              <a:spcBef>
                <a:spcPct val="50000"/>
              </a:spcBef>
              <a:buClrTx/>
              <a:buSzTx/>
              <a:buFontTx/>
              <a:buChar char="•"/>
            </a:pPr>
            <a:r>
              <a:rPr lang="zh-CN" altLang="en-US" sz="2000">
                <a:latin typeface="Times New Roman" panose="02020603050405020304" pitchFamily="18" charset="0"/>
              </a:rPr>
              <a:t>　删除符号链接不会影响原文件</a:t>
            </a:r>
          </a:p>
          <a:p>
            <a:pPr eaLnBrk="1" hangingPunct="1">
              <a:lnSpc>
                <a:spcPct val="110000"/>
              </a:lnSpc>
              <a:spcBef>
                <a:spcPct val="50000"/>
              </a:spcBef>
              <a:buClrTx/>
              <a:buSzTx/>
              <a:buFontTx/>
              <a:buChar char="•"/>
            </a:pPr>
            <a:r>
              <a:rPr lang="zh-CN" altLang="en-US" sz="2000">
                <a:latin typeface="Times New Roman" panose="02020603050405020304" pitchFamily="18" charset="0"/>
              </a:rPr>
              <a:t>　若属主删除被链接的文件，只能带来链接文件找不到正确目录文件，无大错．</a:t>
            </a:r>
          </a:p>
          <a:p>
            <a:pPr eaLnBrk="1" hangingPunct="1">
              <a:lnSpc>
                <a:spcPct val="110000"/>
              </a:lnSpc>
              <a:spcBef>
                <a:spcPct val="50000"/>
              </a:spcBef>
              <a:buClrTx/>
              <a:buSzTx/>
              <a:buFontTx/>
              <a:buChar char="•"/>
            </a:pPr>
            <a:endParaRPr lang="en-US" altLang="zh-CN" sz="2000">
              <a:latin typeface="Times New Roman" panose="02020603050405020304" pitchFamily="18" charset="0"/>
            </a:endParaRPr>
          </a:p>
        </p:txBody>
      </p:sp>
      <p:sp>
        <p:nvSpPr>
          <p:cNvPr id="71684" name="灯片编号占位符 1"/>
          <p:cNvSpPr txBox="1">
            <a:spLocks noGrp="1"/>
          </p:cNvSpPr>
          <p:nvPr/>
        </p:nvSpPr>
        <p:spPr bwMode="auto">
          <a:xfrm>
            <a:off x="7019925" y="6164263"/>
            <a:ext cx="1150938" cy="4572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lnSpc>
                <a:spcPct val="100000"/>
              </a:lnSpc>
              <a:spcBef>
                <a:spcPct val="0"/>
              </a:spcBef>
              <a:buClrTx/>
              <a:buSzTx/>
              <a:buFontTx/>
              <a:buNone/>
            </a:pPr>
            <a:fld id="{01C531F3-B275-456E-A49B-5BD00FBD6590}" type="slidenum">
              <a:rPr lang="en-US" altLang="zh-CN" sz="1200">
                <a:latin typeface="Times New Roman" panose="02020603050405020304" pitchFamily="18" charset="0"/>
              </a:rPr>
              <a:pPr algn="r" eaLnBrk="1" hangingPunct="1">
                <a:lnSpc>
                  <a:spcPct val="100000"/>
                </a:lnSpc>
                <a:spcBef>
                  <a:spcPct val="0"/>
                </a:spcBef>
                <a:buClrTx/>
                <a:buSzTx/>
                <a:buFontTx/>
                <a:buNone/>
              </a:pPr>
              <a:t>101</a:t>
            </a:fld>
            <a:endParaRPr lang="en-US" altLang="zh-CN" sz="1200">
              <a:latin typeface="Times New Roman" panose="02020603050405020304" pitchFamily="18" charset="0"/>
            </a:endParaRPr>
          </a:p>
        </p:txBody>
      </p:sp>
      <p:pic>
        <p:nvPicPr>
          <p:cNvPr id="4" name="图片 3">
            <a:extLst>
              <a:ext uri="{FF2B5EF4-FFF2-40B4-BE49-F238E27FC236}">
                <a16:creationId xmlns:a16="http://schemas.microsoft.com/office/drawing/2014/main" id="{BDB2CE12-E39A-C248-9BD8-984229689D2A}"/>
              </a:ext>
            </a:extLst>
          </p:cNvPr>
          <p:cNvPicPr>
            <a:picLocks noChangeAspect="1"/>
          </p:cNvPicPr>
          <p:nvPr/>
        </p:nvPicPr>
        <p:blipFill>
          <a:blip r:embed="rId3"/>
          <a:stretch>
            <a:fillRect/>
          </a:stretch>
        </p:blipFill>
        <p:spPr>
          <a:xfrm>
            <a:off x="3779912" y="4295569"/>
            <a:ext cx="4455795" cy="2513831"/>
          </a:xfrm>
          <a:prstGeom prst="rect">
            <a:avLst/>
          </a:prstGeom>
        </p:spPr>
      </p:pic>
      <p:cxnSp>
        <p:nvCxnSpPr>
          <p:cNvPr id="6" name="直接箭头连接符 5">
            <a:extLst>
              <a:ext uri="{FF2B5EF4-FFF2-40B4-BE49-F238E27FC236}">
                <a16:creationId xmlns:a16="http://schemas.microsoft.com/office/drawing/2014/main" id="{9EA9A612-E96C-843A-3F07-86C78486993D}"/>
              </a:ext>
            </a:extLst>
          </p:cNvPr>
          <p:cNvCxnSpPr/>
          <p:nvPr/>
        </p:nvCxnSpPr>
        <p:spPr bwMode="auto">
          <a:xfrm>
            <a:off x="4499992" y="6164263"/>
            <a:ext cx="3024758" cy="730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 name="文本框 6">
            <a:extLst>
              <a:ext uri="{FF2B5EF4-FFF2-40B4-BE49-F238E27FC236}">
                <a16:creationId xmlns:a16="http://schemas.microsoft.com/office/drawing/2014/main" id="{99D9AB23-25E7-8AC8-F72C-BE79D18083CC}"/>
              </a:ext>
            </a:extLst>
          </p:cNvPr>
          <p:cNvSpPr txBox="1"/>
          <p:nvPr/>
        </p:nvSpPr>
        <p:spPr>
          <a:xfrm>
            <a:off x="5148064" y="4574096"/>
            <a:ext cx="1944216" cy="1643527"/>
          </a:xfrm>
          <a:prstGeom prst="rect">
            <a:avLst/>
          </a:prstGeom>
          <a:noFill/>
        </p:spPr>
        <p:txBody>
          <a:bodyPr wrap="square" rtlCol="0">
            <a:spAutoFit/>
          </a:bodyPr>
          <a:lstStyle/>
          <a:p>
            <a:pPr>
              <a:buNone/>
            </a:pPr>
            <a:r>
              <a:rPr lang="zh-CN" altLang="en-US" dirty="0"/>
              <a:t>记录</a:t>
            </a:r>
            <a:r>
              <a:rPr lang="en-US" altLang="zh-CN" dirty="0"/>
              <a:t>a</a:t>
            </a:r>
            <a:r>
              <a:rPr lang="zh-CN" altLang="en-US" dirty="0"/>
              <a:t>为指向</a:t>
            </a:r>
            <a:r>
              <a:rPr lang="en-US" altLang="zh-CN" dirty="0"/>
              <a:t>c</a:t>
            </a:r>
            <a:r>
              <a:rPr lang="zh-CN" altLang="en-US" dirty="0"/>
              <a:t>的链接，是一种特殊类型的文件，</a:t>
            </a:r>
            <a:r>
              <a:rPr lang="en-US" altLang="zh-CN" dirty="0"/>
              <a:t>c</a:t>
            </a:r>
            <a:r>
              <a:rPr lang="zh-CN" altLang="en-US" dirty="0"/>
              <a:t>如果被删除，</a:t>
            </a:r>
            <a:r>
              <a:rPr lang="en-US" altLang="zh-CN" dirty="0"/>
              <a:t>a</a:t>
            </a:r>
            <a:r>
              <a:rPr lang="zh-CN" altLang="en-US" dirty="0"/>
              <a:t>变成无效链接，不影响系统完整性也不能加复杂度</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pPr>
            <a:r>
              <a:rPr lang="zh-CN" altLang="en-US" dirty="0"/>
              <a:t>文件目录中的循环</a:t>
            </a:r>
          </a:p>
        </p:txBody>
      </p:sp>
      <p:cxnSp>
        <p:nvCxnSpPr>
          <p:cNvPr id="26" name="直接连接符 25"/>
          <p:cNvCxnSpPr/>
          <p:nvPr/>
        </p:nvCxnSpPr>
        <p:spPr>
          <a:xfrm rot="16200000" flipH="1">
            <a:off x="-7536741" y="3340893"/>
            <a:ext cx="11858708"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844894" y="5155762"/>
            <a:ext cx="4370049" cy="702130"/>
            <a:chOff x="844893" y="4298512"/>
            <a:chExt cx="4370049" cy="702130"/>
          </a:xfrm>
        </p:grpSpPr>
        <p:sp>
          <p:nvSpPr>
            <p:cNvPr id="25" name="内容占位符 2"/>
            <p:cNvSpPr txBox="1">
              <a:spLocks/>
            </p:cNvSpPr>
            <p:nvPr/>
          </p:nvSpPr>
          <p:spPr>
            <a:xfrm>
              <a:off x="1142976" y="4298512"/>
              <a:ext cx="135732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eaLnBrk="1" fontAlgn="auto" hangingPunct="1">
                <a:lnSpc>
                  <a:spcPct val="100000"/>
                </a:lnSpc>
                <a:spcAft>
                  <a:spcPts val="0"/>
                </a:spcAft>
                <a:buSzTx/>
              </a:pPr>
              <a:r>
                <a:rPr lang="zh-CN" altLang="en-US" dirty="0"/>
                <a:t>更多实践</a:t>
              </a:r>
            </a:p>
          </p:txBody>
        </p:sp>
        <p:sp>
          <p:nvSpPr>
            <p:cNvPr id="27" name="TextBox 26"/>
            <p:cNvSpPr txBox="1"/>
            <p:nvPr/>
          </p:nvSpPr>
          <p:spPr>
            <a:xfrm>
              <a:off x="844893" y="4298512"/>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8" name="图片 27" descr="小点1.png"/>
            <p:cNvPicPr>
              <a:picLocks noChangeAspect="1"/>
            </p:cNvPicPr>
            <p:nvPr/>
          </p:nvPicPr>
          <p:blipFill>
            <a:blip r:embed="rId2" cstate="print"/>
            <a:stretch>
              <a:fillRect/>
            </a:stretch>
          </p:blipFill>
          <p:spPr>
            <a:xfrm>
              <a:off x="1262422" y="4740296"/>
              <a:ext cx="151066" cy="148997"/>
            </a:xfrm>
            <a:prstGeom prst="rect">
              <a:avLst/>
            </a:prstGeom>
            <a:effectLst/>
          </p:spPr>
        </p:pic>
        <p:sp>
          <p:nvSpPr>
            <p:cNvPr id="31" name="内容占位符 2"/>
            <p:cNvSpPr txBox="1">
              <a:spLocks/>
            </p:cNvSpPr>
            <p:nvPr/>
          </p:nvSpPr>
          <p:spPr>
            <a:xfrm>
              <a:off x="1394985" y="4635520"/>
              <a:ext cx="3819957" cy="3651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限制路径可遍历文件目录的数量</a:t>
              </a:r>
              <a:endParaRPr lang="en-US" altLang="zh-CN" dirty="0"/>
            </a:p>
          </p:txBody>
        </p:sp>
      </p:grpSp>
      <p:grpSp>
        <p:nvGrpSpPr>
          <p:cNvPr id="11" name="组合 10"/>
          <p:cNvGrpSpPr/>
          <p:nvPr/>
        </p:nvGrpSpPr>
        <p:grpSpPr>
          <a:xfrm>
            <a:off x="844894" y="4184658"/>
            <a:ext cx="3512793" cy="428628"/>
            <a:chOff x="844893" y="3327408"/>
            <a:chExt cx="3512793" cy="428628"/>
          </a:xfrm>
        </p:grpSpPr>
        <p:sp>
          <p:nvSpPr>
            <p:cNvPr id="18" name="内容占位符 2"/>
            <p:cNvSpPr txBox="1">
              <a:spLocks/>
            </p:cNvSpPr>
            <p:nvPr/>
          </p:nvSpPr>
          <p:spPr>
            <a:xfrm>
              <a:off x="1142976" y="3327408"/>
              <a:ext cx="321471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eaLnBrk="1" fontAlgn="auto" hangingPunct="1">
                <a:lnSpc>
                  <a:spcPct val="100000"/>
                </a:lnSpc>
                <a:spcAft>
                  <a:spcPts val="0"/>
                </a:spcAft>
                <a:buSzTx/>
              </a:pPr>
              <a:r>
                <a:rPr lang="zh-CN" altLang="en-US" dirty="0"/>
                <a:t>如何保证没有循环？</a:t>
              </a:r>
              <a:endParaRPr lang="zh-CN" altLang="en-US" dirty="0">
                <a:solidFill>
                  <a:srgbClr val="C00000"/>
                </a:solidFill>
              </a:endParaRPr>
            </a:p>
          </p:txBody>
        </p:sp>
        <p:sp>
          <p:nvSpPr>
            <p:cNvPr id="19" name="TextBox 18"/>
            <p:cNvSpPr txBox="1"/>
            <p:nvPr/>
          </p:nvSpPr>
          <p:spPr>
            <a:xfrm>
              <a:off x="844893" y="3327408"/>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21" name="TextBox 4"/>
          <p:cNvSpPr txBox="1">
            <a:spLocks noChangeArrowheads="1"/>
          </p:cNvSpPr>
          <p:nvPr/>
        </p:nvSpPr>
        <p:spPr bwMode="auto">
          <a:xfrm>
            <a:off x="4760404" y="2080932"/>
            <a:ext cx="3039316"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fontAlgn="auto" hangingPunct="1">
              <a:lnSpc>
                <a:spcPct val="100000"/>
              </a:lnSpc>
              <a:spcBef>
                <a:spcPts val="0"/>
              </a:spcBef>
              <a:spcAft>
                <a:spcPts val="0"/>
              </a:spcAft>
              <a:buSzTx/>
              <a:buNone/>
            </a:pPr>
            <a:r>
              <a:rPr lang="zh-CN" altLang="en-US" sz="1600" b="1" dirty="0">
                <a:solidFill>
                  <a:prstClr val="black"/>
                </a:solidFill>
                <a:latin typeface="Courier New" panose="02070309020205020404" pitchFamily="49" charset="0"/>
                <a:cs typeface="Courier New" panose="02070309020205020404" pitchFamily="49" charset="0"/>
              </a:rPr>
              <a:t>/avi/book/avi/book/avi/book/avi/book/avi/book/avi/book/avi/book/avi/book/avi/…</a:t>
            </a:r>
          </a:p>
        </p:txBody>
      </p:sp>
      <p:grpSp>
        <p:nvGrpSpPr>
          <p:cNvPr id="12" name="组合 11"/>
          <p:cNvGrpSpPr/>
          <p:nvPr/>
        </p:nvGrpSpPr>
        <p:grpSpPr>
          <a:xfrm>
            <a:off x="1262422" y="4541848"/>
            <a:ext cx="5667032" cy="365122"/>
            <a:chOff x="1262422" y="3684598"/>
            <a:chExt cx="5667032" cy="365122"/>
          </a:xfrm>
        </p:grpSpPr>
        <p:pic>
          <p:nvPicPr>
            <p:cNvPr id="14" name="图片 13" descr="小点1.png"/>
            <p:cNvPicPr>
              <a:picLocks noChangeAspect="1"/>
            </p:cNvPicPr>
            <p:nvPr/>
          </p:nvPicPr>
          <p:blipFill>
            <a:blip r:embed="rId2" cstate="print"/>
            <a:stretch>
              <a:fillRect/>
            </a:stretch>
          </p:blipFill>
          <p:spPr>
            <a:xfrm>
              <a:off x="1262422" y="3789374"/>
              <a:ext cx="151066" cy="148997"/>
            </a:xfrm>
            <a:prstGeom prst="rect">
              <a:avLst/>
            </a:prstGeom>
            <a:effectLst/>
          </p:spPr>
        </p:pic>
        <p:sp>
          <p:nvSpPr>
            <p:cNvPr id="15" name="内容占位符 2"/>
            <p:cNvSpPr txBox="1">
              <a:spLocks/>
            </p:cNvSpPr>
            <p:nvPr/>
          </p:nvSpPr>
          <p:spPr>
            <a:xfrm>
              <a:off x="1394985" y="3684598"/>
              <a:ext cx="5534469" cy="3651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只允许到文件的链接，不允许在子目录的链接</a:t>
              </a:r>
              <a:endParaRPr lang="en-US" altLang="zh-CN" dirty="0"/>
            </a:p>
          </p:txBody>
        </p:sp>
      </p:grpSp>
      <p:grpSp>
        <p:nvGrpSpPr>
          <p:cNvPr id="13" name="组合 12"/>
          <p:cNvGrpSpPr/>
          <p:nvPr/>
        </p:nvGrpSpPr>
        <p:grpSpPr>
          <a:xfrm>
            <a:off x="1262422" y="4847564"/>
            <a:ext cx="5381280" cy="365122"/>
            <a:chOff x="1262422" y="3990314"/>
            <a:chExt cx="5381280" cy="365122"/>
          </a:xfrm>
        </p:grpSpPr>
        <p:pic>
          <p:nvPicPr>
            <p:cNvPr id="16" name="图片 15" descr="小点1.png"/>
            <p:cNvPicPr>
              <a:picLocks noChangeAspect="1"/>
            </p:cNvPicPr>
            <p:nvPr/>
          </p:nvPicPr>
          <p:blipFill>
            <a:blip r:embed="rId2" cstate="print"/>
            <a:stretch>
              <a:fillRect/>
            </a:stretch>
          </p:blipFill>
          <p:spPr>
            <a:xfrm>
              <a:off x="1262422" y="4095090"/>
              <a:ext cx="151066" cy="148997"/>
            </a:xfrm>
            <a:prstGeom prst="rect">
              <a:avLst/>
            </a:prstGeom>
            <a:effectLst/>
          </p:spPr>
        </p:pic>
        <p:sp>
          <p:nvSpPr>
            <p:cNvPr id="17" name="内容占位符 2"/>
            <p:cNvSpPr txBox="1">
              <a:spLocks/>
            </p:cNvSpPr>
            <p:nvPr/>
          </p:nvSpPr>
          <p:spPr>
            <a:xfrm>
              <a:off x="1394985" y="3990314"/>
              <a:ext cx="5248717" cy="3651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增加链接时，用循环检测算法确定是否合理</a:t>
              </a:r>
              <a:endParaRPr lang="en-US" altLang="zh-CN" dirty="0"/>
            </a:p>
          </p:txBody>
        </p:sp>
      </p:grpSp>
      <p:grpSp>
        <p:nvGrpSpPr>
          <p:cNvPr id="9" name="组合 8"/>
          <p:cNvGrpSpPr/>
          <p:nvPr/>
        </p:nvGrpSpPr>
        <p:grpSpPr>
          <a:xfrm>
            <a:off x="928662" y="1718150"/>
            <a:ext cx="4071966" cy="2425231"/>
            <a:chOff x="928662" y="860899"/>
            <a:chExt cx="4071966" cy="2425231"/>
          </a:xfrm>
        </p:grpSpPr>
        <p:sp>
          <p:nvSpPr>
            <p:cNvPr id="37" name="矩形 36"/>
            <p:cNvSpPr/>
            <p:nvPr/>
          </p:nvSpPr>
          <p:spPr>
            <a:xfrm>
              <a:off x="1081061" y="1527559"/>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38" name="TextBox 37"/>
            <p:cNvSpPr txBox="1"/>
            <p:nvPr/>
          </p:nvSpPr>
          <p:spPr>
            <a:xfrm>
              <a:off x="1033438" y="1500180"/>
              <a:ext cx="463588"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srgbClr val="11576A"/>
                  </a:solidFill>
                  <a:latin typeface="微软雅黑"/>
                  <a:ea typeface="微软雅黑"/>
                </a:rPr>
                <a:t>text</a:t>
              </a:r>
              <a:endParaRPr lang="zh-CN" altLang="en-US" sz="1100" b="1" dirty="0">
                <a:solidFill>
                  <a:srgbClr val="11576A"/>
                </a:solidFill>
                <a:latin typeface="微软雅黑"/>
                <a:ea typeface="微软雅黑"/>
              </a:endParaRPr>
            </a:p>
          </p:txBody>
        </p:sp>
        <p:sp>
          <p:nvSpPr>
            <p:cNvPr id="39" name="矩形 38"/>
            <p:cNvSpPr/>
            <p:nvPr/>
          </p:nvSpPr>
          <p:spPr>
            <a:xfrm>
              <a:off x="1438083" y="1527559"/>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40" name="TextBox 39"/>
            <p:cNvSpPr txBox="1"/>
            <p:nvPr/>
          </p:nvSpPr>
          <p:spPr>
            <a:xfrm>
              <a:off x="1369503" y="1500180"/>
              <a:ext cx="487634"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srgbClr val="11576A"/>
                  </a:solidFill>
                  <a:latin typeface="微软雅黑"/>
                  <a:ea typeface="微软雅黑"/>
                </a:rPr>
                <a:t>mail</a:t>
              </a:r>
              <a:endParaRPr lang="zh-CN" altLang="en-US" sz="1100" b="1" dirty="0">
                <a:solidFill>
                  <a:srgbClr val="11576A"/>
                </a:solidFill>
                <a:latin typeface="微软雅黑"/>
                <a:ea typeface="微软雅黑"/>
              </a:endParaRPr>
            </a:p>
          </p:txBody>
        </p:sp>
        <p:sp>
          <p:nvSpPr>
            <p:cNvPr id="41" name="矩形 40"/>
            <p:cNvSpPr/>
            <p:nvPr/>
          </p:nvSpPr>
          <p:spPr>
            <a:xfrm>
              <a:off x="1793577" y="1527559"/>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42" name="TextBox 41"/>
            <p:cNvSpPr txBox="1"/>
            <p:nvPr/>
          </p:nvSpPr>
          <p:spPr>
            <a:xfrm>
              <a:off x="1710712" y="1500180"/>
              <a:ext cx="494046"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spc="-150" dirty="0">
                  <a:solidFill>
                    <a:srgbClr val="11576A"/>
                  </a:solidFill>
                  <a:latin typeface="微软雅黑"/>
                  <a:ea typeface="微软雅黑"/>
                </a:rPr>
                <a:t>count</a:t>
              </a:r>
              <a:endParaRPr lang="zh-CN" altLang="en-US" sz="1100" b="1" spc="-150" dirty="0">
                <a:solidFill>
                  <a:srgbClr val="11576A"/>
                </a:solidFill>
                <a:latin typeface="微软雅黑"/>
                <a:ea typeface="微软雅黑"/>
              </a:endParaRPr>
            </a:p>
          </p:txBody>
        </p:sp>
        <p:sp>
          <p:nvSpPr>
            <p:cNvPr id="43" name="矩形 42"/>
            <p:cNvSpPr/>
            <p:nvPr/>
          </p:nvSpPr>
          <p:spPr>
            <a:xfrm>
              <a:off x="2148615" y="1527559"/>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44" name="TextBox 43"/>
            <p:cNvSpPr txBox="1"/>
            <p:nvPr/>
          </p:nvSpPr>
          <p:spPr>
            <a:xfrm>
              <a:off x="2075910" y="1509705"/>
              <a:ext cx="471604"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spc="-150" dirty="0">
                  <a:solidFill>
                    <a:srgbClr val="11576A"/>
                  </a:solidFill>
                  <a:latin typeface="微软雅黑"/>
                  <a:ea typeface="微软雅黑"/>
                </a:rPr>
                <a:t>book</a:t>
              </a:r>
              <a:endParaRPr lang="zh-CN" altLang="en-US" sz="1100" b="1" spc="-150" dirty="0">
                <a:solidFill>
                  <a:srgbClr val="11576A"/>
                </a:solidFill>
                <a:latin typeface="微软雅黑"/>
                <a:ea typeface="微软雅黑"/>
              </a:endParaRPr>
            </a:p>
          </p:txBody>
        </p:sp>
        <p:grpSp>
          <p:nvGrpSpPr>
            <p:cNvPr id="61" name="组合 60"/>
            <p:cNvGrpSpPr/>
            <p:nvPr/>
          </p:nvGrpSpPr>
          <p:grpSpPr>
            <a:xfrm>
              <a:off x="1506511" y="1747501"/>
              <a:ext cx="214314" cy="403833"/>
              <a:chOff x="3176581" y="4486287"/>
              <a:chExt cx="214314" cy="403833"/>
            </a:xfrm>
          </p:grpSpPr>
          <p:sp>
            <p:nvSpPr>
              <p:cNvPr id="62" name="椭圆 61"/>
              <p:cNvSpPr/>
              <p:nvPr/>
            </p:nvSpPr>
            <p:spPr>
              <a:xfrm>
                <a:off x="3176581" y="4675806"/>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63" name="直接箭头连接符 62"/>
              <p:cNvCxnSpPr/>
              <p:nvPr/>
            </p:nvCxnSpPr>
            <p:spPr>
              <a:xfrm rot="16200000" flipH="1">
                <a:off x="3189962" y="4576287"/>
                <a:ext cx="180000" cy="0"/>
              </a:xfrm>
              <a:prstGeom prst="straightConnector1">
                <a:avLst/>
              </a:prstGeom>
              <a:ln w="28575">
                <a:solidFill>
                  <a:srgbClr val="11576A"/>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sp>
          <p:nvSpPr>
            <p:cNvPr id="65" name="椭圆 64"/>
            <p:cNvSpPr/>
            <p:nvPr/>
          </p:nvSpPr>
          <p:spPr>
            <a:xfrm>
              <a:off x="928662" y="1937020"/>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66" name="直接箭头连接符 65"/>
            <p:cNvCxnSpPr>
              <a:endCxn id="65" idx="7"/>
            </p:cNvCxnSpPr>
            <p:nvPr/>
          </p:nvCxnSpPr>
          <p:spPr>
            <a:xfrm rot="5400000">
              <a:off x="1070900" y="1788191"/>
              <a:ext cx="220905" cy="139524"/>
            </a:xfrm>
            <a:prstGeom prst="straightConnector1">
              <a:avLst/>
            </a:prstGeom>
            <a:ln w="28575">
              <a:solidFill>
                <a:srgbClr val="11576A"/>
              </a:solidFill>
              <a:headEnd w="med" len="sm"/>
              <a:tailEnd type="triangle" w="med" len="sm"/>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3075818" y="1527559"/>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69" name="矩形 68"/>
            <p:cNvSpPr/>
            <p:nvPr/>
          </p:nvSpPr>
          <p:spPr>
            <a:xfrm>
              <a:off x="3432840" y="1527559"/>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70" name="TextBox 69"/>
            <p:cNvSpPr txBox="1"/>
            <p:nvPr/>
          </p:nvSpPr>
          <p:spPr>
            <a:xfrm>
              <a:off x="3364260" y="1500180"/>
              <a:ext cx="487634"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srgbClr val="11576A"/>
                  </a:solidFill>
                  <a:latin typeface="微软雅黑"/>
                  <a:ea typeface="微软雅黑"/>
                </a:rPr>
                <a:t>mail</a:t>
              </a:r>
              <a:endParaRPr lang="zh-CN" altLang="en-US" sz="1100" b="1" dirty="0">
                <a:solidFill>
                  <a:srgbClr val="11576A"/>
                </a:solidFill>
                <a:latin typeface="微软雅黑"/>
                <a:ea typeface="微软雅黑"/>
              </a:endParaRPr>
            </a:p>
          </p:txBody>
        </p:sp>
        <p:sp>
          <p:nvSpPr>
            <p:cNvPr id="71" name="矩形 70"/>
            <p:cNvSpPr/>
            <p:nvPr/>
          </p:nvSpPr>
          <p:spPr>
            <a:xfrm>
              <a:off x="3788334" y="1527559"/>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73" name="矩形 72"/>
            <p:cNvSpPr/>
            <p:nvPr/>
          </p:nvSpPr>
          <p:spPr>
            <a:xfrm>
              <a:off x="4143372" y="1527559"/>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74" name="TextBox 73"/>
            <p:cNvSpPr txBox="1"/>
            <p:nvPr/>
          </p:nvSpPr>
          <p:spPr>
            <a:xfrm>
              <a:off x="4089717" y="1500180"/>
              <a:ext cx="452368"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err="1">
                  <a:solidFill>
                    <a:srgbClr val="11576A"/>
                  </a:solidFill>
                  <a:latin typeface="微软雅黑"/>
                  <a:ea typeface="微软雅黑"/>
                </a:rPr>
                <a:t>hyp</a:t>
              </a:r>
              <a:endParaRPr lang="zh-CN" altLang="en-US" sz="1100" b="1" dirty="0">
                <a:solidFill>
                  <a:srgbClr val="11576A"/>
                </a:solidFill>
                <a:latin typeface="微软雅黑"/>
                <a:ea typeface="微软雅黑"/>
              </a:endParaRPr>
            </a:p>
          </p:txBody>
        </p:sp>
        <p:grpSp>
          <p:nvGrpSpPr>
            <p:cNvPr id="81" name="组合 80"/>
            <p:cNvGrpSpPr/>
            <p:nvPr/>
          </p:nvGrpSpPr>
          <p:grpSpPr>
            <a:xfrm>
              <a:off x="3501268" y="1747501"/>
              <a:ext cx="214314" cy="403833"/>
              <a:chOff x="3176581" y="4486287"/>
              <a:chExt cx="214314" cy="403833"/>
            </a:xfrm>
          </p:grpSpPr>
          <p:sp>
            <p:nvSpPr>
              <p:cNvPr id="82" name="椭圆 81"/>
              <p:cNvSpPr/>
              <p:nvPr/>
            </p:nvSpPr>
            <p:spPr>
              <a:xfrm>
                <a:off x="3176581" y="4675806"/>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83" name="直接箭头连接符 82"/>
              <p:cNvCxnSpPr/>
              <p:nvPr/>
            </p:nvCxnSpPr>
            <p:spPr>
              <a:xfrm rot="16200000" flipH="1">
                <a:off x="3189962" y="4576287"/>
                <a:ext cx="180000" cy="0"/>
              </a:xfrm>
              <a:prstGeom prst="straightConnector1">
                <a:avLst/>
              </a:prstGeom>
              <a:ln w="28575">
                <a:solidFill>
                  <a:srgbClr val="11576A"/>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sp>
          <p:nvSpPr>
            <p:cNvPr id="30" name="矩形 29"/>
            <p:cNvSpPr/>
            <p:nvPr/>
          </p:nvSpPr>
          <p:spPr>
            <a:xfrm>
              <a:off x="2634023" y="883186"/>
              <a:ext cx="357190" cy="212728"/>
            </a:xfrm>
            <a:prstGeom prst="rect">
              <a:avLst/>
            </a:prstGeom>
            <a:gradFill>
              <a:gsLst>
                <a:gs pos="100000">
                  <a:srgbClr val="FDD000"/>
                </a:gs>
                <a:gs pos="0">
                  <a:srgbClr val="FFF9B1"/>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32" name="TextBox 31"/>
            <p:cNvSpPr txBox="1"/>
            <p:nvPr/>
          </p:nvSpPr>
          <p:spPr>
            <a:xfrm>
              <a:off x="2659431" y="860899"/>
              <a:ext cx="314510"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err="1">
                  <a:solidFill>
                    <a:srgbClr val="11576A"/>
                  </a:solidFill>
                  <a:latin typeface="微软雅黑"/>
                  <a:ea typeface="微软雅黑"/>
                </a:rPr>
                <a:t>tc</a:t>
              </a:r>
              <a:endParaRPr lang="zh-CN" altLang="en-US" sz="1100" b="1" dirty="0">
                <a:solidFill>
                  <a:srgbClr val="11576A"/>
                </a:solidFill>
                <a:latin typeface="微软雅黑"/>
                <a:ea typeface="微软雅黑"/>
              </a:endParaRPr>
            </a:p>
          </p:txBody>
        </p:sp>
        <p:sp>
          <p:nvSpPr>
            <p:cNvPr id="35" name="TextBox 34"/>
            <p:cNvSpPr txBox="1"/>
            <p:nvPr/>
          </p:nvSpPr>
          <p:spPr>
            <a:xfrm>
              <a:off x="1843069" y="860899"/>
              <a:ext cx="436338"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spc="-100" dirty="0">
                  <a:solidFill>
                    <a:srgbClr val="11576A"/>
                  </a:solidFill>
                  <a:latin typeface="微软雅黑"/>
                  <a:ea typeface="微软雅黑"/>
                </a:rPr>
                <a:t>root</a:t>
              </a:r>
              <a:endParaRPr lang="zh-CN" altLang="en-US" sz="1100" b="1" spc="-100" dirty="0">
                <a:solidFill>
                  <a:srgbClr val="11576A"/>
                </a:solidFill>
                <a:latin typeface="微软雅黑"/>
                <a:ea typeface="微软雅黑"/>
              </a:endParaRPr>
            </a:p>
          </p:txBody>
        </p:sp>
        <p:sp>
          <p:nvSpPr>
            <p:cNvPr id="87" name="矩形 86"/>
            <p:cNvSpPr/>
            <p:nvPr/>
          </p:nvSpPr>
          <p:spPr>
            <a:xfrm>
              <a:off x="2994581" y="883186"/>
              <a:ext cx="357190" cy="212728"/>
            </a:xfrm>
            <a:prstGeom prst="rect">
              <a:avLst/>
            </a:prstGeom>
            <a:gradFill>
              <a:gsLst>
                <a:gs pos="100000">
                  <a:srgbClr val="FDD000"/>
                </a:gs>
                <a:gs pos="0">
                  <a:srgbClr val="FFF9B1"/>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88" name="TextBox 87"/>
            <p:cNvSpPr txBox="1"/>
            <p:nvPr/>
          </p:nvSpPr>
          <p:spPr>
            <a:xfrm>
              <a:off x="2967596" y="860899"/>
              <a:ext cx="407484"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err="1">
                  <a:solidFill>
                    <a:srgbClr val="11576A"/>
                  </a:solidFill>
                  <a:latin typeface="微软雅黑"/>
                  <a:ea typeface="微软雅黑"/>
                </a:rPr>
                <a:t>jim</a:t>
              </a:r>
              <a:endParaRPr lang="zh-CN" altLang="en-US" sz="1100" b="1" dirty="0">
                <a:solidFill>
                  <a:srgbClr val="11576A"/>
                </a:solidFill>
                <a:latin typeface="微软雅黑"/>
                <a:ea typeface="微软雅黑"/>
              </a:endParaRPr>
            </a:p>
          </p:txBody>
        </p:sp>
        <p:sp>
          <p:nvSpPr>
            <p:cNvPr id="89" name="矩形 88"/>
            <p:cNvSpPr/>
            <p:nvPr/>
          </p:nvSpPr>
          <p:spPr>
            <a:xfrm>
              <a:off x="2279407" y="883186"/>
              <a:ext cx="357190" cy="212728"/>
            </a:xfrm>
            <a:prstGeom prst="rect">
              <a:avLst/>
            </a:prstGeom>
            <a:gradFill>
              <a:gsLst>
                <a:gs pos="100000">
                  <a:srgbClr val="FDD000"/>
                </a:gs>
                <a:gs pos="0">
                  <a:srgbClr val="FFF9B1"/>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90" name="TextBox 89"/>
            <p:cNvSpPr txBox="1"/>
            <p:nvPr/>
          </p:nvSpPr>
          <p:spPr>
            <a:xfrm>
              <a:off x="2252422" y="860899"/>
              <a:ext cx="389850"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err="1">
                  <a:solidFill>
                    <a:srgbClr val="11576A"/>
                  </a:solidFill>
                  <a:latin typeface="微软雅黑"/>
                  <a:ea typeface="微软雅黑"/>
                </a:rPr>
                <a:t>avi</a:t>
              </a:r>
              <a:endParaRPr lang="zh-CN" altLang="en-US" sz="1100" b="1" dirty="0">
                <a:solidFill>
                  <a:srgbClr val="11576A"/>
                </a:solidFill>
                <a:latin typeface="微软雅黑"/>
                <a:ea typeface="微软雅黑"/>
              </a:endParaRPr>
            </a:p>
          </p:txBody>
        </p:sp>
        <p:grpSp>
          <p:nvGrpSpPr>
            <p:cNvPr id="92" name="组合 91"/>
            <p:cNvGrpSpPr/>
            <p:nvPr/>
          </p:nvGrpSpPr>
          <p:grpSpPr>
            <a:xfrm>
              <a:off x="2708035" y="1101081"/>
              <a:ext cx="214314" cy="403833"/>
              <a:chOff x="3176581" y="4486287"/>
              <a:chExt cx="214314" cy="403833"/>
            </a:xfrm>
          </p:grpSpPr>
          <p:sp>
            <p:nvSpPr>
              <p:cNvPr id="93" name="椭圆 92"/>
              <p:cNvSpPr/>
              <p:nvPr/>
            </p:nvSpPr>
            <p:spPr>
              <a:xfrm>
                <a:off x="3176581" y="4675806"/>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94" name="直接箭头连接符 93"/>
              <p:cNvCxnSpPr/>
              <p:nvPr/>
            </p:nvCxnSpPr>
            <p:spPr>
              <a:xfrm rot="16200000" flipH="1">
                <a:off x="3189962" y="4576287"/>
                <a:ext cx="180000" cy="0"/>
              </a:xfrm>
              <a:prstGeom prst="straightConnector1">
                <a:avLst/>
              </a:prstGeom>
              <a:ln w="28575">
                <a:solidFill>
                  <a:srgbClr val="11576A"/>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sp>
          <p:nvSpPr>
            <p:cNvPr id="100" name="矩形 99"/>
            <p:cNvSpPr/>
            <p:nvPr/>
          </p:nvSpPr>
          <p:spPr>
            <a:xfrm>
              <a:off x="2652697" y="2662355"/>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01" name="TextBox 100"/>
            <p:cNvSpPr txBox="1"/>
            <p:nvPr/>
          </p:nvSpPr>
          <p:spPr>
            <a:xfrm>
              <a:off x="2643174" y="2634976"/>
              <a:ext cx="389850"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err="1">
                  <a:solidFill>
                    <a:srgbClr val="11576A"/>
                  </a:solidFill>
                  <a:latin typeface="微软雅黑"/>
                  <a:ea typeface="微软雅黑"/>
                </a:rPr>
                <a:t>avi</a:t>
              </a:r>
              <a:endParaRPr lang="zh-CN" altLang="en-US" sz="1100" b="1" dirty="0">
                <a:solidFill>
                  <a:srgbClr val="11576A"/>
                </a:solidFill>
                <a:latin typeface="微软雅黑"/>
                <a:ea typeface="微软雅黑"/>
              </a:endParaRPr>
            </a:p>
          </p:txBody>
        </p:sp>
        <p:sp>
          <p:nvSpPr>
            <p:cNvPr id="102" name="矩形 101"/>
            <p:cNvSpPr/>
            <p:nvPr/>
          </p:nvSpPr>
          <p:spPr>
            <a:xfrm>
              <a:off x="3009719" y="2662355"/>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05" name="椭圆 104"/>
            <p:cNvSpPr/>
            <p:nvPr/>
          </p:nvSpPr>
          <p:spPr>
            <a:xfrm>
              <a:off x="3078147" y="3071816"/>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106" name="直接箭头连接符 105"/>
            <p:cNvCxnSpPr/>
            <p:nvPr/>
          </p:nvCxnSpPr>
          <p:spPr>
            <a:xfrm rot="16200000" flipH="1">
              <a:off x="3091528" y="2972297"/>
              <a:ext cx="180000" cy="0"/>
            </a:xfrm>
            <a:prstGeom prst="straightConnector1">
              <a:avLst/>
            </a:prstGeom>
            <a:ln w="28575">
              <a:solidFill>
                <a:srgbClr val="11576A"/>
              </a:solidFill>
              <a:headEnd w="med" len="sm"/>
              <a:tailEnd type="triangle" w="med" len="sm"/>
            </a:ln>
          </p:spPr>
          <p:style>
            <a:lnRef idx="1">
              <a:schemeClr val="accent1"/>
            </a:lnRef>
            <a:fillRef idx="0">
              <a:schemeClr val="accent1"/>
            </a:fillRef>
            <a:effectRef idx="0">
              <a:schemeClr val="accent1"/>
            </a:effectRef>
            <a:fontRef idx="minor">
              <a:schemeClr val="tx1"/>
            </a:fontRef>
          </p:style>
        </p:cxnSp>
        <p:sp>
          <p:nvSpPr>
            <p:cNvPr id="107" name="矩形 106"/>
            <p:cNvSpPr/>
            <p:nvPr/>
          </p:nvSpPr>
          <p:spPr>
            <a:xfrm>
              <a:off x="4106187" y="2662355"/>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09" name="矩形 108"/>
            <p:cNvSpPr/>
            <p:nvPr/>
          </p:nvSpPr>
          <p:spPr>
            <a:xfrm>
              <a:off x="4463209" y="2662355"/>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10" name="TextBox 109"/>
            <p:cNvSpPr txBox="1"/>
            <p:nvPr/>
          </p:nvSpPr>
          <p:spPr>
            <a:xfrm>
              <a:off x="4423204" y="2644501"/>
              <a:ext cx="439544"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srgbClr val="11576A"/>
                  </a:solidFill>
                  <a:latin typeface="微软雅黑"/>
                  <a:ea typeface="微软雅黑"/>
                </a:rPr>
                <a:t>hex</a:t>
              </a:r>
              <a:endParaRPr lang="zh-CN" altLang="en-US" sz="1100" b="1" dirty="0">
                <a:solidFill>
                  <a:srgbClr val="11576A"/>
                </a:solidFill>
                <a:latin typeface="微软雅黑"/>
                <a:ea typeface="微软雅黑"/>
              </a:endParaRPr>
            </a:p>
          </p:txBody>
        </p:sp>
        <p:sp>
          <p:nvSpPr>
            <p:cNvPr id="112" name="椭圆 111"/>
            <p:cNvSpPr/>
            <p:nvPr/>
          </p:nvSpPr>
          <p:spPr>
            <a:xfrm>
              <a:off x="4786314" y="3071816"/>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113" name="直接箭头连接符 112"/>
            <p:cNvCxnSpPr>
              <a:endCxn id="112" idx="1"/>
            </p:cNvCxnSpPr>
            <p:nvPr/>
          </p:nvCxnSpPr>
          <p:spPr>
            <a:xfrm rot="16200000" flipH="1">
              <a:off x="4615907" y="2901408"/>
              <a:ext cx="220905" cy="182682"/>
            </a:xfrm>
            <a:prstGeom prst="straightConnector1">
              <a:avLst/>
            </a:prstGeom>
            <a:ln w="28575">
              <a:solidFill>
                <a:srgbClr val="11576A"/>
              </a:solidFill>
              <a:headEnd w="med" len="sm"/>
              <a:tailEnd type="triangle" w="med" len="sm"/>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3000364" y="1509705"/>
              <a:ext cx="471604"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spc="-150" dirty="0">
                  <a:solidFill>
                    <a:srgbClr val="11576A"/>
                  </a:solidFill>
                  <a:latin typeface="微软雅黑"/>
                  <a:ea typeface="微软雅黑"/>
                </a:rPr>
                <a:t>book</a:t>
              </a:r>
              <a:endParaRPr lang="zh-CN" altLang="en-US" sz="1100" b="1" spc="-150" dirty="0">
                <a:solidFill>
                  <a:srgbClr val="11576A"/>
                </a:solidFill>
                <a:latin typeface="微软雅黑"/>
                <a:ea typeface="微软雅黑"/>
              </a:endParaRPr>
            </a:p>
          </p:txBody>
        </p:sp>
        <p:sp>
          <p:nvSpPr>
            <p:cNvPr id="115" name="TextBox 114"/>
            <p:cNvSpPr txBox="1"/>
            <p:nvPr/>
          </p:nvSpPr>
          <p:spPr>
            <a:xfrm>
              <a:off x="3695694" y="1500180"/>
              <a:ext cx="505267" cy="253916"/>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050" b="1" spc="-150" dirty="0" err="1">
                  <a:solidFill>
                    <a:srgbClr val="11576A"/>
                  </a:solidFill>
                  <a:latin typeface="微软雅黑"/>
                  <a:ea typeface="微软雅黑"/>
                </a:rPr>
                <a:t>unhex</a:t>
              </a:r>
              <a:endParaRPr lang="zh-CN" altLang="en-US" sz="1050" b="1" spc="-150" dirty="0">
                <a:solidFill>
                  <a:srgbClr val="11576A"/>
                </a:solidFill>
                <a:latin typeface="微软雅黑"/>
                <a:ea typeface="微软雅黑"/>
              </a:endParaRPr>
            </a:p>
          </p:txBody>
        </p:sp>
        <p:sp>
          <p:nvSpPr>
            <p:cNvPr id="116" name="TextBox 115"/>
            <p:cNvSpPr txBox="1"/>
            <p:nvPr/>
          </p:nvSpPr>
          <p:spPr>
            <a:xfrm>
              <a:off x="2915896" y="2638755"/>
              <a:ext cx="494046"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spc="-150" dirty="0">
                  <a:solidFill>
                    <a:srgbClr val="11576A"/>
                  </a:solidFill>
                  <a:latin typeface="微软雅黑"/>
                  <a:ea typeface="微软雅黑"/>
                </a:rPr>
                <a:t>count</a:t>
              </a:r>
              <a:endParaRPr lang="zh-CN" altLang="en-US" sz="1100" b="1" spc="-150" dirty="0">
                <a:solidFill>
                  <a:srgbClr val="11576A"/>
                </a:solidFill>
                <a:latin typeface="微软雅黑"/>
                <a:ea typeface="微软雅黑"/>
              </a:endParaRPr>
            </a:p>
          </p:txBody>
        </p:sp>
        <p:sp>
          <p:nvSpPr>
            <p:cNvPr id="117" name="TextBox 116"/>
            <p:cNvSpPr txBox="1"/>
            <p:nvPr/>
          </p:nvSpPr>
          <p:spPr>
            <a:xfrm>
              <a:off x="4019546" y="2633747"/>
              <a:ext cx="505267" cy="253916"/>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050" b="1" spc="-150" dirty="0" err="1">
                  <a:solidFill>
                    <a:srgbClr val="11576A"/>
                  </a:solidFill>
                  <a:latin typeface="微软雅黑"/>
                  <a:ea typeface="微软雅黑"/>
                </a:rPr>
                <a:t>unhex</a:t>
              </a:r>
              <a:endParaRPr lang="zh-CN" altLang="en-US" sz="1050" b="1" spc="-150" dirty="0">
                <a:solidFill>
                  <a:srgbClr val="11576A"/>
                </a:solidFill>
                <a:latin typeface="微软雅黑"/>
                <a:ea typeface="微软雅黑"/>
              </a:endParaRPr>
            </a:p>
          </p:txBody>
        </p:sp>
        <p:sp>
          <p:nvSpPr>
            <p:cNvPr id="119" name="椭圆 118"/>
            <p:cNvSpPr/>
            <p:nvPr/>
          </p:nvSpPr>
          <p:spPr>
            <a:xfrm>
              <a:off x="3857620" y="3071816"/>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122" name="直接箭头连接符 121"/>
            <p:cNvCxnSpPr>
              <a:stCxn id="117" idx="2"/>
              <a:endCxn id="119" idx="7"/>
            </p:cNvCxnSpPr>
            <p:nvPr/>
          </p:nvCxnSpPr>
          <p:spPr>
            <a:xfrm rot="5400000">
              <a:off x="4048595" y="2879616"/>
              <a:ext cx="215539" cy="231632"/>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a:stCxn id="115" idx="2"/>
              <a:endCxn id="119" idx="0"/>
            </p:cNvCxnSpPr>
            <p:nvPr/>
          </p:nvCxnSpPr>
          <p:spPr>
            <a:xfrm rot="16200000" flipH="1">
              <a:off x="3297692" y="2404731"/>
              <a:ext cx="1317720" cy="16449"/>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4" idx="2"/>
            </p:cNvCxnSpPr>
            <p:nvPr/>
          </p:nvCxnSpPr>
          <p:spPr>
            <a:xfrm rot="16200000" flipH="1">
              <a:off x="3946895" y="2130795"/>
              <a:ext cx="886160" cy="148149"/>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a:stCxn id="90" idx="2"/>
            </p:cNvCxnSpPr>
            <p:nvPr/>
          </p:nvCxnSpPr>
          <p:spPr>
            <a:xfrm rot="5400000">
              <a:off x="1918279" y="987311"/>
              <a:ext cx="393871" cy="664267"/>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a:stCxn id="88" idx="2"/>
              <a:endCxn id="70" idx="0"/>
            </p:cNvCxnSpPr>
            <p:nvPr/>
          </p:nvCxnSpPr>
          <p:spPr>
            <a:xfrm rot="16200000" flipH="1">
              <a:off x="3200872" y="1092974"/>
              <a:ext cx="377671" cy="436739"/>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a:stCxn id="44" idx="2"/>
            </p:cNvCxnSpPr>
            <p:nvPr/>
          </p:nvCxnSpPr>
          <p:spPr>
            <a:xfrm rot="16200000" flipH="1">
              <a:off x="2052944" y="2030083"/>
              <a:ext cx="849965" cy="33242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a:stCxn id="114" idx="2"/>
            </p:cNvCxnSpPr>
            <p:nvPr/>
          </p:nvCxnSpPr>
          <p:spPr>
            <a:xfrm rot="5400000">
              <a:off x="2690431" y="2090784"/>
              <a:ext cx="865205" cy="226266"/>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rot="16200000" flipH="1">
              <a:off x="1237735" y="2466433"/>
              <a:ext cx="1440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1955781" y="3173734"/>
              <a:ext cx="1116000"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接连接符 139"/>
            <p:cNvCxnSpPr>
              <a:stCxn id="101" idx="2"/>
            </p:cNvCxnSpPr>
            <p:nvPr/>
          </p:nvCxnSpPr>
          <p:spPr>
            <a:xfrm rot="5400000">
              <a:off x="2774298" y="2960387"/>
              <a:ext cx="127602"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flipH="1">
              <a:off x="2211846" y="3016197"/>
              <a:ext cx="643207"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p:nvPr/>
          </p:nvCxnSpPr>
          <p:spPr>
            <a:xfrm rot="5400000" flipH="1" flipV="1">
              <a:off x="1591805" y="2376813"/>
              <a:ext cx="1262065"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1785691" y="1718150"/>
            <a:ext cx="1237685" cy="2163289"/>
            <a:chOff x="1785690" y="860899"/>
            <a:chExt cx="1237685" cy="2163289"/>
          </a:xfrm>
        </p:grpSpPr>
        <p:grpSp>
          <p:nvGrpSpPr>
            <p:cNvPr id="2" name="组合 1"/>
            <p:cNvGrpSpPr/>
            <p:nvPr/>
          </p:nvGrpSpPr>
          <p:grpSpPr>
            <a:xfrm>
              <a:off x="2633525" y="2643333"/>
              <a:ext cx="389850" cy="261610"/>
              <a:chOff x="2415477" y="1011145"/>
              <a:chExt cx="389850" cy="261610"/>
            </a:xfrm>
          </p:grpSpPr>
          <p:sp>
            <p:nvSpPr>
              <p:cNvPr id="75" name="矩形 74"/>
              <p:cNvSpPr/>
              <p:nvPr/>
            </p:nvSpPr>
            <p:spPr>
              <a:xfrm>
                <a:off x="2431807" y="1035586"/>
                <a:ext cx="357190" cy="21272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76" name="TextBox 89"/>
              <p:cNvSpPr txBox="1"/>
              <p:nvPr/>
            </p:nvSpPr>
            <p:spPr>
              <a:xfrm>
                <a:off x="2415477" y="1011145"/>
                <a:ext cx="389850"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err="1">
                    <a:solidFill>
                      <a:prstClr val="black"/>
                    </a:solidFill>
                    <a:latin typeface="微软雅黑"/>
                    <a:ea typeface="微软雅黑"/>
                  </a:rPr>
                  <a:t>avi</a:t>
                </a:r>
                <a:endParaRPr lang="zh-CN" altLang="en-US" sz="1100" b="1" dirty="0">
                  <a:solidFill>
                    <a:prstClr val="black"/>
                  </a:solidFill>
                  <a:latin typeface="微软雅黑"/>
                  <a:ea typeface="微软雅黑"/>
                </a:endParaRPr>
              </a:p>
            </p:txBody>
          </p:sp>
        </p:grpSp>
        <p:grpSp>
          <p:nvGrpSpPr>
            <p:cNvPr id="3" name="组合 2"/>
            <p:cNvGrpSpPr/>
            <p:nvPr/>
          </p:nvGrpSpPr>
          <p:grpSpPr>
            <a:xfrm>
              <a:off x="2097014" y="1509705"/>
              <a:ext cx="471604" cy="261610"/>
              <a:chOff x="2243808" y="1662105"/>
              <a:chExt cx="471604" cy="261610"/>
            </a:xfrm>
          </p:grpSpPr>
          <p:sp>
            <p:nvSpPr>
              <p:cNvPr id="78" name="矩形 77"/>
              <p:cNvSpPr/>
              <p:nvPr/>
            </p:nvSpPr>
            <p:spPr>
              <a:xfrm>
                <a:off x="2301015" y="1679959"/>
                <a:ext cx="357190" cy="21272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79" name="TextBox 43"/>
              <p:cNvSpPr txBox="1"/>
              <p:nvPr/>
            </p:nvSpPr>
            <p:spPr>
              <a:xfrm>
                <a:off x="2243808" y="1662105"/>
                <a:ext cx="471604"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spc="-150" dirty="0">
                    <a:solidFill>
                      <a:prstClr val="black"/>
                    </a:solidFill>
                    <a:latin typeface="微软雅黑"/>
                    <a:ea typeface="微软雅黑"/>
                  </a:rPr>
                  <a:t>book</a:t>
                </a:r>
                <a:endParaRPr lang="zh-CN" altLang="en-US" sz="1100" b="1" spc="-150" dirty="0">
                  <a:solidFill>
                    <a:prstClr val="black"/>
                  </a:solidFill>
                  <a:latin typeface="微软雅黑"/>
                  <a:ea typeface="微软雅黑"/>
                </a:endParaRPr>
              </a:p>
            </p:txBody>
          </p:sp>
        </p:grpSp>
        <p:grpSp>
          <p:nvGrpSpPr>
            <p:cNvPr id="4" name="组合 3"/>
            <p:cNvGrpSpPr/>
            <p:nvPr/>
          </p:nvGrpSpPr>
          <p:grpSpPr>
            <a:xfrm>
              <a:off x="2265915" y="860899"/>
              <a:ext cx="389850" cy="261610"/>
              <a:chOff x="2795574" y="2790314"/>
              <a:chExt cx="389850" cy="261610"/>
            </a:xfrm>
          </p:grpSpPr>
          <p:sp>
            <p:nvSpPr>
              <p:cNvPr id="84" name="矩形 83"/>
              <p:cNvSpPr/>
              <p:nvPr/>
            </p:nvSpPr>
            <p:spPr>
              <a:xfrm>
                <a:off x="2805097" y="2814755"/>
                <a:ext cx="357190" cy="21272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85" name="TextBox 100"/>
              <p:cNvSpPr txBox="1"/>
              <p:nvPr/>
            </p:nvSpPr>
            <p:spPr>
              <a:xfrm>
                <a:off x="2795574" y="2790314"/>
                <a:ext cx="389850"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err="1">
                    <a:solidFill>
                      <a:prstClr val="black"/>
                    </a:solidFill>
                    <a:latin typeface="微软雅黑"/>
                    <a:ea typeface="微软雅黑"/>
                  </a:rPr>
                  <a:t>avi</a:t>
                </a:r>
                <a:endParaRPr lang="zh-CN" altLang="en-US" sz="1100" b="1" dirty="0">
                  <a:solidFill>
                    <a:prstClr val="black"/>
                  </a:solidFill>
                  <a:latin typeface="微软雅黑"/>
                  <a:ea typeface="微软雅黑"/>
                </a:endParaRPr>
              </a:p>
            </p:txBody>
          </p:sp>
        </p:grpSp>
        <p:cxnSp>
          <p:nvCxnSpPr>
            <p:cNvPr id="86" name="直接箭头连接符 85"/>
            <p:cNvCxnSpPr/>
            <p:nvPr/>
          </p:nvCxnSpPr>
          <p:spPr>
            <a:xfrm rot="5400000">
              <a:off x="1920888" y="980200"/>
              <a:ext cx="393871" cy="66426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rot="16200000" flipH="1">
              <a:off x="2051218" y="2020531"/>
              <a:ext cx="849965" cy="33242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2199078" y="1745780"/>
              <a:ext cx="643207" cy="1278408"/>
              <a:chOff x="2357158" y="1898180"/>
              <a:chExt cx="643207" cy="1278408"/>
            </a:xfrm>
          </p:grpSpPr>
          <p:cxnSp>
            <p:nvCxnSpPr>
              <p:cNvPr id="96" name="直接连接符 95"/>
              <p:cNvCxnSpPr/>
              <p:nvPr/>
            </p:nvCxnSpPr>
            <p:spPr>
              <a:xfrm rot="5400000">
                <a:off x="2926698" y="3112787"/>
                <a:ext cx="12760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H="1">
                <a:off x="2357158" y="3168597"/>
                <a:ext cx="64320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p:nvPr/>
            </p:nvCxnSpPr>
            <p:spPr>
              <a:xfrm rot="5400000" flipH="1" flipV="1">
                <a:off x="1744205" y="2529213"/>
                <a:ext cx="126206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1289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1000"/>
                                        <p:tgtEl>
                                          <p:spTgt spid="10"/>
                                        </p:tgtEl>
                                      </p:cBhvr>
                                    </p:animEffect>
                                  </p:childTnLst>
                                </p:cTn>
                              </p:par>
                            </p:childTnLst>
                          </p:cTn>
                        </p:par>
                        <p:par>
                          <p:cTn id="12" fill="hold">
                            <p:stCondLst>
                              <p:cond delay="1500"/>
                            </p:stCondLst>
                            <p:childTnLst>
                              <p:par>
                                <p:cTn id="13" presetID="35" presetClass="emph" presetSubtype="0" repeatCount="indefinite" fill="hold" nodeType="afterEffect">
                                  <p:stCondLst>
                                    <p:cond delay="0"/>
                                  </p:stCondLst>
                                  <p:childTnLst>
                                    <p:anim calcmode="discrete" valueType="str">
                                      <p:cBhvr>
                                        <p:cTn id="14" dur="500" fill="hold"/>
                                        <p:tgtEl>
                                          <p:spTgt spid="10"/>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pPr>
            <a:r>
              <a:rPr lang="zh-CN" altLang="en-US" dirty="0"/>
              <a:t>名字解析</a:t>
            </a:r>
            <a:r>
              <a:rPr lang="zh-CN" altLang="zh-CN" dirty="0"/>
              <a:t>（</a:t>
            </a:r>
            <a:r>
              <a:rPr lang="zh-CN" altLang="en-US" dirty="0"/>
              <a:t>路径遍历）</a:t>
            </a:r>
          </a:p>
        </p:txBody>
      </p:sp>
      <p:grpSp>
        <p:nvGrpSpPr>
          <p:cNvPr id="3" name="组合 2"/>
          <p:cNvGrpSpPr/>
          <p:nvPr/>
        </p:nvGrpSpPr>
        <p:grpSpPr>
          <a:xfrm>
            <a:off x="844894" y="1599508"/>
            <a:ext cx="6727503" cy="428628"/>
            <a:chOff x="844893" y="742258"/>
            <a:chExt cx="6727503" cy="428628"/>
          </a:xfrm>
        </p:grpSpPr>
        <p:sp>
          <p:nvSpPr>
            <p:cNvPr id="9" name="内容占位符 2"/>
            <p:cNvSpPr txBox="1">
              <a:spLocks/>
            </p:cNvSpPr>
            <p:nvPr/>
          </p:nvSpPr>
          <p:spPr>
            <a:xfrm>
              <a:off x="1142976" y="742258"/>
              <a:ext cx="64294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eaLnBrk="1" fontAlgn="auto" hangingPunct="1">
                <a:lnSpc>
                  <a:spcPct val="100000"/>
                </a:lnSpc>
                <a:spcAft>
                  <a:spcPts val="0"/>
                </a:spcAft>
                <a:buSzTx/>
              </a:pPr>
              <a:r>
                <a:rPr lang="zh-CN" altLang="en-US" dirty="0"/>
                <a:t>名字解析</a:t>
              </a:r>
              <a:r>
                <a:rPr lang="en-US" altLang="zh-CN" dirty="0"/>
                <a:t>: </a:t>
              </a:r>
              <a:r>
                <a:rPr lang="zh-CN" altLang="en-US" dirty="0"/>
                <a:t>把逻辑名字转换成物理资源（如文件）</a:t>
              </a:r>
            </a:p>
          </p:txBody>
        </p:sp>
        <p:sp>
          <p:nvSpPr>
            <p:cNvPr id="12" name="TextBox 11"/>
            <p:cNvSpPr txBox="1"/>
            <p:nvPr/>
          </p:nvSpPr>
          <p:spPr>
            <a:xfrm>
              <a:off x="844893" y="742258"/>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cxnSp>
        <p:nvCxnSpPr>
          <p:cNvPr id="26" name="直接连接符 25"/>
          <p:cNvCxnSpPr/>
          <p:nvPr/>
        </p:nvCxnSpPr>
        <p:spPr>
          <a:xfrm rot="16200000" flipH="1">
            <a:off x="-7536741" y="3063987"/>
            <a:ext cx="11858708"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1262422" y="1937648"/>
            <a:ext cx="7630058" cy="358322"/>
            <a:chOff x="1262422" y="1080398"/>
            <a:chExt cx="7630058" cy="358322"/>
          </a:xfrm>
        </p:grpSpPr>
        <p:pic>
          <p:nvPicPr>
            <p:cNvPr id="33" name="图片 32" descr="小点1.png"/>
            <p:cNvPicPr>
              <a:picLocks noChangeAspect="1"/>
            </p:cNvPicPr>
            <p:nvPr/>
          </p:nvPicPr>
          <p:blipFill>
            <a:blip r:embed="rId2" cstate="print"/>
            <a:stretch>
              <a:fillRect/>
            </a:stretch>
          </p:blipFill>
          <p:spPr>
            <a:xfrm>
              <a:off x="1262422" y="1185174"/>
              <a:ext cx="151066" cy="148997"/>
            </a:xfrm>
            <a:prstGeom prst="rect">
              <a:avLst/>
            </a:prstGeom>
            <a:effectLst/>
          </p:spPr>
        </p:pic>
        <p:sp>
          <p:nvSpPr>
            <p:cNvPr id="34" name="内容占位符 2"/>
            <p:cNvSpPr txBox="1">
              <a:spLocks/>
            </p:cNvSpPr>
            <p:nvPr/>
          </p:nvSpPr>
          <p:spPr>
            <a:xfrm>
              <a:off x="1394985" y="1080398"/>
              <a:ext cx="7497495"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依据路径名，在文件系统中找到实际文件位置</a:t>
              </a:r>
            </a:p>
          </p:txBody>
        </p:sp>
      </p:grpSp>
      <p:grpSp>
        <p:nvGrpSpPr>
          <p:cNvPr id="5" name="组合 4"/>
          <p:cNvGrpSpPr/>
          <p:nvPr/>
        </p:nvGrpSpPr>
        <p:grpSpPr>
          <a:xfrm>
            <a:off x="1262422" y="2265810"/>
            <a:ext cx="4166834" cy="358322"/>
            <a:chOff x="1262422" y="1408560"/>
            <a:chExt cx="4166834" cy="358322"/>
          </a:xfrm>
        </p:grpSpPr>
        <p:pic>
          <p:nvPicPr>
            <p:cNvPr id="35" name="图片 34" descr="小点1.png"/>
            <p:cNvPicPr>
              <a:picLocks noChangeAspect="1"/>
            </p:cNvPicPr>
            <p:nvPr/>
          </p:nvPicPr>
          <p:blipFill>
            <a:blip r:embed="rId2" cstate="print"/>
            <a:stretch>
              <a:fillRect/>
            </a:stretch>
          </p:blipFill>
          <p:spPr>
            <a:xfrm>
              <a:off x="1262422" y="1513336"/>
              <a:ext cx="151066" cy="148997"/>
            </a:xfrm>
            <a:prstGeom prst="rect">
              <a:avLst/>
            </a:prstGeom>
            <a:effectLst/>
          </p:spPr>
        </p:pic>
        <p:sp>
          <p:nvSpPr>
            <p:cNvPr id="36" name="内容占位符 2"/>
            <p:cNvSpPr txBox="1">
              <a:spLocks/>
            </p:cNvSpPr>
            <p:nvPr/>
          </p:nvSpPr>
          <p:spPr>
            <a:xfrm>
              <a:off x="1394985" y="1408560"/>
              <a:ext cx="4034271"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遍历文件目录直到找到目标文件</a:t>
              </a:r>
            </a:p>
          </p:txBody>
        </p:sp>
      </p:grpSp>
      <p:grpSp>
        <p:nvGrpSpPr>
          <p:cNvPr id="6" name="组合 5"/>
          <p:cNvGrpSpPr/>
          <p:nvPr/>
        </p:nvGrpSpPr>
        <p:grpSpPr>
          <a:xfrm>
            <a:off x="844894" y="2579458"/>
            <a:ext cx="3155603" cy="428628"/>
            <a:chOff x="844893" y="1722208"/>
            <a:chExt cx="3155603" cy="428628"/>
          </a:xfrm>
        </p:grpSpPr>
        <p:sp>
          <p:nvSpPr>
            <p:cNvPr id="25" name="内容占位符 2"/>
            <p:cNvSpPr txBox="1">
              <a:spLocks/>
            </p:cNvSpPr>
            <p:nvPr/>
          </p:nvSpPr>
          <p:spPr>
            <a:xfrm>
              <a:off x="1142976" y="1722208"/>
              <a:ext cx="28575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zh-CN" altLang="en-US" dirty="0"/>
                <a:t>举例</a:t>
              </a:r>
              <a:r>
                <a:rPr lang="en-US" altLang="zh-CN" dirty="0"/>
                <a:t>: </a:t>
              </a:r>
              <a:r>
                <a:rPr lang="zh-CN" altLang="en-US" dirty="0"/>
                <a:t>解析</a:t>
              </a:r>
              <a:r>
                <a:rPr lang="en-US" altLang="zh-CN" dirty="0"/>
                <a:t>“/bin/</a:t>
              </a:r>
              <a:r>
                <a:rPr lang="en-US" altLang="zh-CN" dirty="0" err="1"/>
                <a:t>ls</a:t>
              </a:r>
              <a:r>
                <a:rPr lang="en-US" altLang="zh-CN" dirty="0"/>
                <a:t>”</a:t>
              </a:r>
            </a:p>
          </p:txBody>
        </p:sp>
        <p:sp>
          <p:nvSpPr>
            <p:cNvPr id="27" name="TextBox 26"/>
            <p:cNvSpPr txBox="1"/>
            <p:nvPr/>
          </p:nvSpPr>
          <p:spPr>
            <a:xfrm>
              <a:off x="844893" y="1722208"/>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1262422" y="2916466"/>
            <a:ext cx="4809776" cy="365122"/>
            <a:chOff x="1262422" y="2059216"/>
            <a:chExt cx="4809776" cy="365122"/>
          </a:xfrm>
        </p:grpSpPr>
        <p:pic>
          <p:nvPicPr>
            <p:cNvPr id="28" name="图片 27" descr="小点1.png"/>
            <p:cNvPicPr>
              <a:picLocks noChangeAspect="1"/>
            </p:cNvPicPr>
            <p:nvPr/>
          </p:nvPicPr>
          <p:blipFill>
            <a:blip r:embed="rId2" cstate="print"/>
            <a:stretch>
              <a:fillRect/>
            </a:stretch>
          </p:blipFill>
          <p:spPr>
            <a:xfrm>
              <a:off x="1262422" y="2163992"/>
              <a:ext cx="151066" cy="148997"/>
            </a:xfrm>
            <a:prstGeom prst="rect">
              <a:avLst/>
            </a:prstGeom>
            <a:effectLst/>
          </p:spPr>
        </p:pic>
        <p:sp>
          <p:nvSpPr>
            <p:cNvPr id="31" name="内容占位符 2"/>
            <p:cNvSpPr txBox="1">
              <a:spLocks/>
            </p:cNvSpPr>
            <p:nvPr/>
          </p:nvSpPr>
          <p:spPr>
            <a:xfrm>
              <a:off x="1394985" y="2059216"/>
              <a:ext cx="4677213" cy="3651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读取根目录的文件头</a:t>
              </a:r>
              <a:r>
                <a:rPr lang="en-US" altLang="zh-CN" dirty="0"/>
                <a:t> (</a:t>
              </a:r>
              <a:r>
                <a:rPr lang="zh-CN" altLang="en-US" dirty="0"/>
                <a:t>在磁盘固定位置）</a:t>
              </a:r>
            </a:p>
          </p:txBody>
        </p:sp>
      </p:grpSp>
      <p:grpSp>
        <p:nvGrpSpPr>
          <p:cNvPr id="10" name="组合 9"/>
          <p:cNvGrpSpPr/>
          <p:nvPr/>
        </p:nvGrpSpPr>
        <p:grpSpPr>
          <a:xfrm>
            <a:off x="1262422" y="3241369"/>
            <a:ext cx="5181786" cy="365122"/>
            <a:chOff x="1262422" y="2363345"/>
            <a:chExt cx="5181786" cy="365122"/>
          </a:xfrm>
        </p:grpSpPr>
        <p:pic>
          <p:nvPicPr>
            <p:cNvPr id="50" name="图片 49" descr="小点1.png"/>
            <p:cNvPicPr>
              <a:picLocks noChangeAspect="1"/>
            </p:cNvPicPr>
            <p:nvPr/>
          </p:nvPicPr>
          <p:blipFill>
            <a:blip r:embed="rId2" cstate="print"/>
            <a:stretch>
              <a:fillRect/>
            </a:stretch>
          </p:blipFill>
          <p:spPr>
            <a:xfrm>
              <a:off x="1262422" y="2468121"/>
              <a:ext cx="151066" cy="148997"/>
            </a:xfrm>
            <a:prstGeom prst="rect">
              <a:avLst/>
            </a:prstGeom>
            <a:effectLst/>
          </p:spPr>
        </p:pic>
        <p:sp>
          <p:nvSpPr>
            <p:cNvPr id="51" name="内容占位符 2"/>
            <p:cNvSpPr txBox="1">
              <a:spLocks/>
            </p:cNvSpPr>
            <p:nvPr/>
          </p:nvSpPr>
          <p:spPr>
            <a:xfrm>
              <a:off x="1394985" y="2363345"/>
              <a:ext cx="5049223" cy="3651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读取根目录的数据块</a:t>
              </a:r>
              <a:r>
                <a:rPr lang="zh-CN" altLang="zh-CN" dirty="0"/>
                <a:t>，</a:t>
              </a:r>
              <a:r>
                <a:rPr lang="zh-CN" altLang="en-US" dirty="0"/>
                <a:t>搜索</a:t>
              </a:r>
              <a:r>
                <a:rPr lang="en-US" altLang="zh-CN" dirty="0"/>
                <a:t>“bin”</a:t>
              </a:r>
              <a:r>
                <a:rPr lang="zh-CN" altLang="en-US" dirty="0"/>
                <a:t>项</a:t>
              </a:r>
            </a:p>
          </p:txBody>
        </p:sp>
      </p:grpSp>
      <p:grpSp>
        <p:nvGrpSpPr>
          <p:cNvPr id="11" name="组合 10"/>
          <p:cNvGrpSpPr/>
          <p:nvPr/>
        </p:nvGrpSpPr>
        <p:grpSpPr>
          <a:xfrm>
            <a:off x="1262422" y="3519262"/>
            <a:ext cx="2595198" cy="365122"/>
            <a:chOff x="1262422" y="2683780"/>
            <a:chExt cx="2595198" cy="365122"/>
          </a:xfrm>
        </p:grpSpPr>
        <p:pic>
          <p:nvPicPr>
            <p:cNvPr id="37" name="图片 36" descr="小点1.png"/>
            <p:cNvPicPr>
              <a:picLocks noChangeAspect="1"/>
            </p:cNvPicPr>
            <p:nvPr/>
          </p:nvPicPr>
          <p:blipFill>
            <a:blip r:embed="rId2" cstate="print"/>
            <a:stretch>
              <a:fillRect/>
            </a:stretch>
          </p:blipFill>
          <p:spPr>
            <a:xfrm>
              <a:off x="1262422" y="2788556"/>
              <a:ext cx="151066" cy="148997"/>
            </a:xfrm>
            <a:prstGeom prst="rect">
              <a:avLst/>
            </a:prstGeom>
            <a:effectLst/>
          </p:spPr>
        </p:pic>
        <p:sp>
          <p:nvSpPr>
            <p:cNvPr id="38" name="内容占位符 2"/>
            <p:cNvSpPr txBox="1">
              <a:spLocks/>
            </p:cNvSpPr>
            <p:nvPr/>
          </p:nvSpPr>
          <p:spPr>
            <a:xfrm>
              <a:off x="1394985" y="2683780"/>
              <a:ext cx="2462635" cy="3651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100000"/>
                </a:lnSpc>
                <a:spcBef>
                  <a:spcPts val="0"/>
                </a:spcBef>
                <a:spcAft>
                  <a:spcPts val="0"/>
                </a:spcAft>
                <a:buSzTx/>
              </a:pPr>
              <a:r>
                <a:rPr lang="zh-CN" altLang="en-US" dirty="0"/>
                <a:t>读取</a:t>
              </a:r>
              <a:r>
                <a:rPr lang="en-US" altLang="zh-CN" dirty="0"/>
                <a:t>bin</a:t>
              </a:r>
              <a:r>
                <a:rPr lang="zh-CN" altLang="en-US" dirty="0"/>
                <a:t>的文件头</a:t>
              </a:r>
              <a:endParaRPr lang="en-US" altLang="zh-CN" dirty="0"/>
            </a:p>
          </p:txBody>
        </p:sp>
      </p:grpSp>
      <p:grpSp>
        <p:nvGrpSpPr>
          <p:cNvPr id="13" name="组合 12"/>
          <p:cNvGrpSpPr/>
          <p:nvPr/>
        </p:nvGrpSpPr>
        <p:grpSpPr>
          <a:xfrm>
            <a:off x="1262422" y="3845159"/>
            <a:ext cx="4166834" cy="365122"/>
            <a:chOff x="1262422" y="2987909"/>
            <a:chExt cx="4166834" cy="365122"/>
          </a:xfrm>
        </p:grpSpPr>
        <p:pic>
          <p:nvPicPr>
            <p:cNvPr id="43" name="图片 42" descr="小点1.png"/>
            <p:cNvPicPr>
              <a:picLocks noChangeAspect="1"/>
            </p:cNvPicPr>
            <p:nvPr/>
          </p:nvPicPr>
          <p:blipFill>
            <a:blip r:embed="rId2" cstate="print"/>
            <a:stretch>
              <a:fillRect/>
            </a:stretch>
          </p:blipFill>
          <p:spPr>
            <a:xfrm>
              <a:off x="1262422" y="3092685"/>
              <a:ext cx="151066" cy="148997"/>
            </a:xfrm>
            <a:prstGeom prst="rect">
              <a:avLst/>
            </a:prstGeom>
            <a:effectLst/>
          </p:spPr>
        </p:pic>
        <p:sp>
          <p:nvSpPr>
            <p:cNvPr id="44" name="内容占位符 2"/>
            <p:cNvSpPr txBox="1">
              <a:spLocks/>
            </p:cNvSpPr>
            <p:nvPr/>
          </p:nvSpPr>
          <p:spPr>
            <a:xfrm>
              <a:off x="1394985" y="2987909"/>
              <a:ext cx="4034271" cy="3651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读取</a:t>
              </a:r>
              <a:r>
                <a:rPr lang="en-US" altLang="zh-CN" dirty="0"/>
                <a:t>bin</a:t>
              </a:r>
              <a:r>
                <a:rPr lang="zh-CN" altLang="en-US" dirty="0"/>
                <a:t>的数据块</a:t>
              </a:r>
              <a:r>
                <a:rPr lang="en-US" altLang="zh-CN" dirty="0"/>
                <a:t>; </a:t>
              </a:r>
              <a:r>
                <a:rPr lang="zh-CN" altLang="en-US" dirty="0"/>
                <a:t>搜索</a:t>
              </a:r>
              <a:r>
                <a:rPr lang="en-US" altLang="zh-CN" dirty="0"/>
                <a:t>“</a:t>
              </a:r>
              <a:r>
                <a:rPr lang="en-US" altLang="zh-CN" dirty="0" err="1"/>
                <a:t>ls</a:t>
              </a:r>
              <a:r>
                <a:rPr lang="en-US" altLang="zh-CN" dirty="0"/>
                <a:t>”</a:t>
              </a:r>
              <a:r>
                <a:rPr lang="zh-CN" altLang="en-US" dirty="0"/>
                <a:t>顶</a:t>
              </a:r>
            </a:p>
          </p:txBody>
        </p:sp>
      </p:grpSp>
      <p:grpSp>
        <p:nvGrpSpPr>
          <p:cNvPr id="14" name="组合 13"/>
          <p:cNvGrpSpPr/>
          <p:nvPr/>
        </p:nvGrpSpPr>
        <p:grpSpPr>
          <a:xfrm>
            <a:off x="1262422" y="4152226"/>
            <a:ext cx="2595198" cy="365122"/>
            <a:chOff x="1262422" y="3294976"/>
            <a:chExt cx="2595198" cy="365122"/>
          </a:xfrm>
        </p:grpSpPr>
        <p:pic>
          <p:nvPicPr>
            <p:cNvPr id="45" name="图片 44" descr="小点1.png"/>
            <p:cNvPicPr>
              <a:picLocks noChangeAspect="1"/>
            </p:cNvPicPr>
            <p:nvPr/>
          </p:nvPicPr>
          <p:blipFill>
            <a:blip r:embed="rId2" cstate="print"/>
            <a:stretch>
              <a:fillRect/>
            </a:stretch>
          </p:blipFill>
          <p:spPr>
            <a:xfrm>
              <a:off x="1262422" y="3399752"/>
              <a:ext cx="151066" cy="148997"/>
            </a:xfrm>
            <a:prstGeom prst="rect">
              <a:avLst/>
            </a:prstGeom>
            <a:effectLst/>
          </p:spPr>
        </p:pic>
        <p:sp>
          <p:nvSpPr>
            <p:cNvPr id="46" name="内容占位符 2"/>
            <p:cNvSpPr txBox="1">
              <a:spLocks/>
            </p:cNvSpPr>
            <p:nvPr/>
          </p:nvSpPr>
          <p:spPr>
            <a:xfrm>
              <a:off x="1394985" y="3294976"/>
              <a:ext cx="2462635" cy="3651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100000"/>
                </a:lnSpc>
                <a:spcBef>
                  <a:spcPts val="0"/>
                </a:spcBef>
                <a:spcAft>
                  <a:spcPts val="0"/>
                </a:spcAft>
                <a:buSzTx/>
              </a:pPr>
              <a:r>
                <a:rPr lang="zh-CN" altLang="en-US" dirty="0"/>
                <a:t>读取</a:t>
              </a:r>
              <a:r>
                <a:rPr lang="en-US" altLang="zh-CN" dirty="0" err="1"/>
                <a:t>ls</a:t>
              </a:r>
              <a:r>
                <a:rPr lang="zh-CN" altLang="en-US" dirty="0"/>
                <a:t>的文件头</a:t>
              </a:r>
              <a:endParaRPr lang="en-US" altLang="zh-CN" dirty="0"/>
            </a:p>
          </p:txBody>
        </p:sp>
      </p:grpSp>
      <p:grpSp>
        <p:nvGrpSpPr>
          <p:cNvPr id="15" name="组合 14"/>
          <p:cNvGrpSpPr/>
          <p:nvPr/>
        </p:nvGrpSpPr>
        <p:grpSpPr>
          <a:xfrm>
            <a:off x="844894" y="4486056"/>
            <a:ext cx="3012727" cy="428628"/>
            <a:chOff x="844893" y="3628806"/>
            <a:chExt cx="3012727" cy="428628"/>
          </a:xfrm>
        </p:grpSpPr>
        <p:sp>
          <p:nvSpPr>
            <p:cNvPr id="47" name="内容占位符 2"/>
            <p:cNvSpPr txBox="1">
              <a:spLocks/>
            </p:cNvSpPr>
            <p:nvPr/>
          </p:nvSpPr>
          <p:spPr>
            <a:xfrm>
              <a:off x="1142976" y="3628806"/>
              <a:ext cx="271464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eaLnBrk="1" fontAlgn="auto" hangingPunct="1">
                <a:lnSpc>
                  <a:spcPct val="100000"/>
                </a:lnSpc>
                <a:spcAft>
                  <a:spcPts val="0"/>
                </a:spcAft>
                <a:buSzTx/>
              </a:pPr>
              <a:r>
                <a:rPr lang="zh-CN" altLang="en-US" dirty="0"/>
                <a:t>当前工作目录</a:t>
              </a:r>
              <a:r>
                <a:rPr lang="en-US" altLang="zh-CN" dirty="0"/>
                <a:t> (PWD)</a:t>
              </a:r>
              <a:endParaRPr lang="zh-CN" altLang="en-US" dirty="0"/>
            </a:p>
          </p:txBody>
        </p:sp>
        <p:sp>
          <p:nvSpPr>
            <p:cNvPr id="48" name="TextBox 47"/>
            <p:cNvSpPr txBox="1"/>
            <p:nvPr/>
          </p:nvSpPr>
          <p:spPr>
            <a:xfrm>
              <a:off x="844893" y="3628806"/>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6" name="组合 15"/>
          <p:cNvGrpSpPr/>
          <p:nvPr/>
        </p:nvGrpSpPr>
        <p:grpSpPr>
          <a:xfrm>
            <a:off x="1262422" y="4824196"/>
            <a:ext cx="5809908" cy="358322"/>
            <a:chOff x="1262422" y="3966946"/>
            <a:chExt cx="5809908" cy="358322"/>
          </a:xfrm>
        </p:grpSpPr>
        <p:pic>
          <p:nvPicPr>
            <p:cNvPr id="49" name="图片 48" descr="小点1.png"/>
            <p:cNvPicPr>
              <a:picLocks noChangeAspect="1"/>
            </p:cNvPicPr>
            <p:nvPr/>
          </p:nvPicPr>
          <p:blipFill>
            <a:blip r:embed="rId2" cstate="print"/>
            <a:stretch>
              <a:fillRect/>
            </a:stretch>
          </p:blipFill>
          <p:spPr>
            <a:xfrm>
              <a:off x="1262422" y="4071722"/>
              <a:ext cx="151066" cy="148997"/>
            </a:xfrm>
            <a:prstGeom prst="rect">
              <a:avLst/>
            </a:prstGeom>
            <a:effectLst/>
          </p:spPr>
        </p:pic>
        <p:sp>
          <p:nvSpPr>
            <p:cNvPr id="52" name="内容占位符 2"/>
            <p:cNvSpPr txBox="1">
              <a:spLocks/>
            </p:cNvSpPr>
            <p:nvPr/>
          </p:nvSpPr>
          <p:spPr>
            <a:xfrm>
              <a:off x="1394985" y="3966946"/>
              <a:ext cx="5677345"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每个进程都会指向一个文件目录用于解析文件名</a:t>
              </a:r>
            </a:p>
          </p:txBody>
        </p:sp>
      </p:grpSp>
      <p:grpSp>
        <p:nvGrpSpPr>
          <p:cNvPr id="17" name="组合 16"/>
          <p:cNvGrpSpPr/>
          <p:nvPr/>
        </p:nvGrpSpPr>
        <p:grpSpPr>
          <a:xfrm>
            <a:off x="1262422" y="5152358"/>
            <a:ext cx="5595594" cy="571486"/>
            <a:chOff x="1262422" y="4295108"/>
            <a:chExt cx="5595594" cy="571486"/>
          </a:xfrm>
        </p:grpSpPr>
        <p:pic>
          <p:nvPicPr>
            <p:cNvPr id="53" name="图片 52" descr="小点1.png"/>
            <p:cNvPicPr>
              <a:picLocks noChangeAspect="1"/>
            </p:cNvPicPr>
            <p:nvPr/>
          </p:nvPicPr>
          <p:blipFill>
            <a:blip r:embed="rId2" cstate="print"/>
            <a:stretch>
              <a:fillRect/>
            </a:stretch>
          </p:blipFill>
          <p:spPr>
            <a:xfrm>
              <a:off x="1262422" y="4399884"/>
              <a:ext cx="151066" cy="148997"/>
            </a:xfrm>
            <a:prstGeom prst="rect">
              <a:avLst/>
            </a:prstGeom>
            <a:effectLst/>
          </p:spPr>
        </p:pic>
        <p:sp>
          <p:nvSpPr>
            <p:cNvPr id="54" name="内容占位符 2"/>
            <p:cNvSpPr txBox="1">
              <a:spLocks/>
            </p:cNvSpPr>
            <p:nvPr/>
          </p:nvSpPr>
          <p:spPr>
            <a:xfrm>
              <a:off x="1394985" y="4295108"/>
              <a:ext cx="5463031" cy="57148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允许用户指定相对路径来代替绝对路径</a:t>
              </a:r>
              <a:endParaRPr lang="en-US" altLang="zh-CN" dirty="0"/>
            </a:p>
            <a:p>
              <a:pPr marL="0" lvl="1" indent="0" eaLnBrk="1" fontAlgn="auto" hangingPunct="1">
                <a:lnSpc>
                  <a:spcPct val="90000"/>
                </a:lnSpc>
                <a:spcBef>
                  <a:spcPts val="0"/>
                </a:spcBef>
                <a:spcAft>
                  <a:spcPts val="0"/>
                </a:spcAft>
                <a:buSzTx/>
              </a:pPr>
              <a:r>
                <a:rPr lang="zh-CN" altLang="en-US" dirty="0"/>
                <a:t>如，用</a:t>
              </a:r>
              <a:r>
                <a:rPr lang="en-US" altLang="zh-CN" dirty="0"/>
                <a:t> PWD=“/bin” </a:t>
              </a:r>
              <a:r>
                <a:rPr lang="zh-CN" altLang="en-US" dirty="0"/>
                <a:t>能够解析</a:t>
              </a:r>
              <a:r>
                <a:rPr lang="en-US" altLang="zh-CN" dirty="0"/>
                <a:t> “</a:t>
              </a:r>
              <a:r>
                <a:rPr lang="en-US" altLang="zh-CN" dirty="0" err="1"/>
                <a:t>ls</a:t>
              </a:r>
              <a:r>
                <a:rPr lang="en-US" altLang="zh-CN" dirty="0"/>
                <a:t>”</a:t>
              </a:r>
              <a:endParaRPr lang="zh-CN" altLang="en-US" dirty="0"/>
            </a:p>
          </p:txBody>
        </p:sp>
      </p:grpSp>
    </p:spTree>
    <p:extLst>
      <p:ext uri="{BB962C8B-B14F-4D97-AF65-F5344CB8AC3E}">
        <p14:creationId xmlns:p14="http://schemas.microsoft.com/office/powerpoint/2010/main" val="219119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par>
                                <p:cTn id="25" presetID="22" presetClass="entr" presetSubtype="8"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par>
                                <p:cTn id="33" presetID="22" presetClass="entr" presetSubtype="8"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left)">
                                      <p:cBhvr>
                                        <p:cTn id="45" dur="500"/>
                                        <p:tgtEl>
                                          <p:spTgt spid="15"/>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p:cNvSpPr>
            <a:spLocks noChangeArrowheads="1"/>
          </p:cNvSpPr>
          <p:nvPr/>
        </p:nvSpPr>
        <p:spPr bwMode="auto">
          <a:xfrm>
            <a:off x="611188" y="2133600"/>
            <a:ext cx="7924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pPr>
            <a:r>
              <a:rPr lang="zh-CN" altLang="en-US" sz="2000"/>
              <a:t>文件访问类型：</a:t>
            </a:r>
          </a:p>
          <a:p>
            <a:pPr lvl="1" eaLnBrk="1" hangingPunct="1">
              <a:lnSpc>
                <a:spcPct val="100000"/>
              </a:lnSpc>
            </a:pPr>
            <a:r>
              <a:rPr lang="zh-CN" altLang="en-US" sz="2000"/>
              <a:t>读</a:t>
            </a:r>
            <a:r>
              <a:rPr lang="en-US" altLang="zh-CN" sz="2000"/>
              <a:t>read：</a:t>
            </a:r>
            <a:r>
              <a:rPr lang="zh-CN" altLang="en-US" sz="2000"/>
              <a:t>可读出文件内容；</a:t>
            </a:r>
          </a:p>
          <a:p>
            <a:pPr lvl="1" eaLnBrk="1" hangingPunct="1">
              <a:lnSpc>
                <a:spcPct val="100000"/>
              </a:lnSpc>
            </a:pPr>
            <a:r>
              <a:rPr lang="zh-CN" altLang="en-US" sz="2000"/>
              <a:t>写</a:t>
            </a:r>
            <a:r>
              <a:rPr lang="en-US" altLang="zh-CN" sz="2000"/>
              <a:t>write（</a:t>
            </a:r>
            <a:r>
              <a:rPr lang="zh-CN" altLang="en-US" sz="2000"/>
              <a:t>修改</a:t>
            </a:r>
            <a:r>
              <a:rPr lang="en-US" altLang="zh-CN" sz="2000"/>
              <a:t>update</a:t>
            </a:r>
            <a:r>
              <a:rPr lang="zh-CN" altLang="en-US" sz="2000"/>
              <a:t>或添加</a:t>
            </a:r>
            <a:r>
              <a:rPr lang="en-US" altLang="zh-CN" sz="2000"/>
              <a:t>append）：</a:t>
            </a:r>
            <a:r>
              <a:rPr lang="zh-CN" altLang="en-US" sz="2000"/>
              <a:t>可把数据写入文件；</a:t>
            </a:r>
          </a:p>
          <a:p>
            <a:pPr lvl="1" eaLnBrk="1" hangingPunct="1">
              <a:lnSpc>
                <a:spcPct val="100000"/>
              </a:lnSpc>
            </a:pPr>
            <a:r>
              <a:rPr lang="zh-CN" altLang="en-US" sz="2000"/>
              <a:t>执行</a:t>
            </a:r>
            <a:r>
              <a:rPr lang="en-US" altLang="zh-CN" sz="2000"/>
              <a:t>execute：</a:t>
            </a:r>
            <a:r>
              <a:rPr lang="zh-CN" altLang="en-US" sz="2000"/>
              <a:t>可由系统读出文件内容，作为代码执行；</a:t>
            </a:r>
          </a:p>
          <a:p>
            <a:pPr lvl="1" eaLnBrk="1" hangingPunct="1">
              <a:lnSpc>
                <a:spcPct val="100000"/>
              </a:lnSpc>
            </a:pPr>
            <a:r>
              <a:rPr lang="zh-CN" altLang="en-US" sz="2000"/>
              <a:t>删除</a:t>
            </a:r>
            <a:r>
              <a:rPr lang="en-US" altLang="zh-CN" sz="2000"/>
              <a:t>delete：</a:t>
            </a:r>
            <a:r>
              <a:rPr lang="zh-CN" altLang="en-US" sz="2000"/>
              <a:t>可删除文件；</a:t>
            </a:r>
          </a:p>
          <a:p>
            <a:pPr lvl="1" eaLnBrk="1" hangingPunct="1">
              <a:lnSpc>
                <a:spcPct val="100000"/>
              </a:lnSpc>
            </a:pPr>
            <a:r>
              <a:rPr lang="zh-CN" altLang="en-US" sz="2000"/>
              <a:t>修改访问权限</a:t>
            </a:r>
            <a:r>
              <a:rPr lang="en-US" altLang="zh-CN" sz="2000"/>
              <a:t>change protection：</a:t>
            </a:r>
            <a:r>
              <a:rPr lang="zh-CN" altLang="en-US" sz="2000"/>
              <a:t>修改文件属主或访问权限</a:t>
            </a:r>
          </a:p>
        </p:txBody>
      </p:sp>
      <p:sp>
        <p:nvSpPr>
          <p:cNvPr id="72707" name="Text Box 5"/>
          <p:cNvSpPr txBox="1">
            <a:spLocks noChangeArrowheads="1"/>
          </p:cNvSpPr>
          <p:nvPr/>
        </p:nvSpPr>
        <p:spPr bwMode="auto">
          <a:xfrm>
            <a:off x="611188" y="1196975"/>
            <a:ext cx="82835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100000"/>
              </a:lnSpc>
              <a:spcBef>
                <a:spcPct val="0"/>
              </a:spcBef>
              <a:buClrTx/>
              <a:buSzTx/>
              <a:buFontTx/>
              <a:buNone/>
            </a:pPr>
            <a:r>
              <a:rPr lang="zh-CN" altLang="en-US" sz="2000">
                <a:latin typeface="Times New Roman" panose="02020603050405020304" pitchFamily="18" charset="0"/>
              </a:rPr>
              <a:t>在具有共享机制文件系统中，要设置文件访问类型及文件权限，才可保证多个用户间的有效文件共享．</a:t>
            </a:r>
          </a:p>
        </p:txBody>
      </p:sp>
      <p:sp>
        <p:nvSpPr>
          <p:cNvPr id="72708" name="Text Box 6"/>
          <p:cNvSpPr txBox="1">
            <a:spLocks noChangeArrowheads="1"/>
          </p:cNvSpPr>
          <p:nvPr/>
        </p:nvSpPr>
        <p:spPr bwMode="auto">
          <a:xfrm>
            <a:off x="1331913" y="404813"/>
            <a:ext cx="68405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zh-CN" altLang="en-US" sz="2400" u="sng">
                <a:latin typeface="Times New Roman" panose="02020603050405020304" pitchFamily="18" charset="0"/>
              </a:rPr>
              <a:t>文件共享还需要访问类型和权限的支持</a:t>
            </a:r>
          </a:p>
        </p:txBody>
      </p:sp>
      <p:sp>
        <p:nvSpPr>
          <p:cNvPr id="72709" name="灯片编号占位符 1"/>
          <p:cNvSpPr txBox="1">
            <a:spLocks noGrp="1"/>
          </p:cNvSpPr>
          <p:nvPr/>
        </p:nvSpPr>
        <p:spPr bwMode="auto">
          <a:xfrm>
            <a:off x="7019925" y="6164263"/>
            <a:ext cx="1150938" cy="4572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lnSpc>
                <a:spcPct val="100000"/>
              </a:lnSpc>
              <a:spcBef>
                <a:spcPct val="0"/>
              </a:spcBef>
              <a:buClrTx/>
              <a:buSzTx/>
              <a:buFontTx/>
              <a:buNone/>
            </a:pPr>
            <a:fld id="{1532955E-93E6-4D09-BD82-BCB92394D03F}" type="slidenum">
              <a:rPr lang="en-US" altLang="zh-CN" sz="1200">
                <a:latin typeface="Times New Roman" panose="02020603050405020304" pitchFamily="18" charset="0"/>
              </a:rPr>
              <a:pPr algn="r" eaLnBrk="1" hangingPunct="1">
                <a:lnSpc>
                  <a:spcPct val="100000"/>
                </a:lnSpc>
                <a:spcBef>
                  <a:spcPct val="0"/>
                </a:spcBef>
                <a:buClrTx/>
                <a:buSzTx/>
                <a:buFontTx/>
                <a:buNone/>
              </a:pPr>
              <a:t>104</a:t>
            </a:fld>
            <a:endParaRPr lang="en-US" altLang="zh-CN" sz="1200">
              <a:latin typeface="Times New Roman" panose="02020603050405020304" pitchFamily="18"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ChangeArrowheads="1"/>
          </p:cNvSpPr>
          <p:nvPr/>
        </p:nvSpPr>
        <p:spPr bwMode="auto">
          <a:xfrm>
            <a:off x="1258888" y="404813"/>
            <a:ext cx="74168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pPr>
            <a:r>
              <a:rPr lang="zh-CN" altLang="en-US" sz="2000"/>
              <a:t>管理用户类型范围：</a:t>
            </a:r>
          </a:p>
          <a:p>
            <a:pPr lvl="1" eaLnBrk="1" hangingPunct="1">
              <a:lnSpc>
                <a:spcPct val="100000"/>
              </a:lnSpc>
            </a:pPr>
            <a:r>
              <a:rPr lang="zh-CN" altLang="en-US" sz="2000"/>
              <a:t>指定用户</a:t>
            </a:r>
          </a:p>
          <a:p>
            <a:pPr lvl="1" eaLnBrk="1" hangingPunct="1">
              <a:lnSpc>
                <a:spcPct val="100000"/>
              </a:lnSpc>
            </a:pPr>
            <a:r>
              <a:rPr lang="zh-CN" altLang="en-US" sz="2000"/>
              <a:t>用户组</a:t>
            </a:r>
          </a:p>
          <a:p>
            <a:pPr lvl="1" eaLnBrk="1" hangingPunct="1">
              <a:lnSpc>
                <a:spcPct val="100000"/>
              </a:lnSpc>
            </a:pPr>
            <a:r>
              <a:rPr lang="zh-CN" altLang="en-US" sz="2000"/>
              <a:t>任意用户</a:t>
            </a:r>
          </a:p>
          <a:p>
            <a:pPr eaLnBrk="1" hangingPunct="1">
              <a:lnSpc>
                <a:spcPct val="100000"/>
              </a:lnSpc>
            </a:pPr>
            <a:r>
              <a:rPr lang="zh-CN" altLang="en-US" sz="2000"/>
              <a:t>访问类型和用户范围建立有机组合：</a:t>
            </a:r>
          </a:p>
          <a:p>
            <a:pPr lvl="1" eaLnBrk="1" hangingPunct="1">
              <a:lnSpc>
                <a:spcPct val="100000"/>
              </a:lnSpc>
            </a:pPr>
            <a:r>
              <a:rPr lang="zh-CN" altLang="en-US" sz="2000"/>
              <a:t>建立访问矩阵：矩阵中一维是包含的目录和文件，另一维是用户，每个元素是允许的访问方式</a:t>
            </a:r>
          </a:p>
        </p:txBody>
      </p:sp>
      <p:grpSp>
        <p:nvGrpSpPr>
          <p:cNvPr id="73731" name="Group 5"/>
          <p:cNvGrpSpPr>
            <a:grpSpLocks/>
          </p:cNvGrpSpPr>
          <p:nvPr/>
        </p:nvGrpSpPr>
        <p:grpSpPr bwMode="auto">
          <a:xfrm>
            <a:off x="1258888" y="3500438"/>
            <a:ext cx="6400800" cy="2301875"/>
            <a:chOff x="864" y="2736"/>
            <a:chExt cx="4032" cy="1450"/>
          </a:xfrm>
        </p:grpSpPr>
        <p:sp>
          <p:nvSpPr>
            <p:cNvPr id="73732" name="Rectangle 6"/>
            <p:cNvSpPr>
              <a:spLocks noChangeArrowheads="1"/>
            </p:cNvSpPr>
            <p:nvPr/>
          </p:nvSpPr>
          <p:spPr bwMode="auto">
            <a:xfrm>
              <a:off x="864" y="2736"/>
              <a:ext cx="4032" cy="144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0"/>
                </a:spcBef>
                <a:buClrTx/>
                <a:buSzTx/>
                <a:buFontTx/>
                <a:buNone/>
              </a:pPr>
              <a:endParaRPr lang="zh-CN" altLang="en-US" sz="2000">
                <a:solidFill>
                  <a:schemeClr val="tx1"/>
                </a:solidFill>
                <a:latin typeface="Times New Roman" panose="02020603050405020304" pitchFamily="18" charset="0"/>
              </a:endParaRPr>
            </a:p>
          </p:txBody>
        </p:sp>
        <p:sp>
          <p:nvSpPr>
            <p:cNvPr id="73733" name="Line 7"/>
            <p:cNvSpPr>
              <a:spLocks noChangeShapeType="1"/>
            </p:cNvSpPr>
            <p:nvPr/>
          </p:nvSpPr>
          <p:spPr bwMode="auto">
            <a:xfrm>
              <a:off x="864" y="3072"/>
              <a:ext cx="40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4" name="Line 8"/>
            <p:cNvSpPr>
              <a:spLocks noChangeShapeType="1"/>
            </p:cNvSpPr>
            <p:nvPr/>
          </p:nvSpPr>
          <p:spPr bwMode="auto">
            <a:xfrm>
              <a:off x="864" y="3456"/>
              <a:ext cx="40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5" name="Line 9"/>
            <p:cNvSpPr>
              <a:spLocks noChangeShapeType="1"/>
            </p:cNvSpPr>
            <p:nvPr/>
          </p:nvSpPr>
          <p:spPr bwMode="auto">
            <a:xfrm>
              <a:off x="864" y="3888"/>
              <a:ext cx="40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6" name="Line 10"/>
            <p:cNvSpPr>
              <a:spLocks noChangeShapeType="1"/>
            </p:cNvSpPr>
            <p:nvPr/>
          </p:nvSpPr>
          <p:spPr bwMode="auto">
            <a:xfrm>
              <a:off x="1632" y="2736"/>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7" name="Line 11"/>
            <p:cNvSpPr>
              <a:spLocks noChangeShapeType="1"/>
            </p:cNvSpPr>
            <p:nvPr/>
          </p:nvSpPr>
          <p:spPr bwMode="auto">
            <a:xfrm>
              <a:off x="2352" y="2736"/>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8" name="Line 12"/>
            <p:cNvSpPr>
              <a:spLocks noChangeShapeType="1"/>
            </p:cNvSpPr>
            <p:nvPr/>
          </p:nvSpPr>
          <p:spPr bwMode="auto">
            <a:xfrm>
              <a:off x="3120" y="2736"/>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9" name="Line 13"/>
            <p:cNvSpPr>
              <a:spLocks noChangeShapeType="1"/>
            </p:cNvSpPr>
            <p:nvPr/>
          </p:nvSpPr>
          <p:spPr bwMode="auto">
            <a:xfrm>
              <a:off x="3936" y="2736"/>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0" name="Text Box 14"/>
            <p:cNvSpPr txBox="1">
              <a:spLocks noChangeArrowheads="1"/>
            </p:cNvSpPr>
            <p:nvPr/>
          </p:nvSpPr>
          <p:spPr bwMode="auto">
            <a:xfrm>
              <a:off x="1680" y="2784"/>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zh-CN" altLang="zh-CN" sz="2000">
                  <a:solidFill>
                    <a:schemeClr val="tx1"/>
                  </a:solidFill>
                  <a:latin typeface="Times New Roman" panose="02020603050405020304" pitchFamily="18" charset="0"/>
                </a:rPr>
                <a:t>wang</a:t>
              </a:r>
              <a:endParaRPr lang="en-US" altLang="zh-CN" sz="2000">
                <a:solidFill>
                  <a:schemeClr val="tx1"/>
                </a:solidFill>
                <a:latin typeface="Times New Roman" panose="02020603050405020304" pitchFamily="18" charset="0"/>
              </a:endParaRPr>
            </a:p>
          </p:txBody>
        </p:sp>
        <p:sp>
          <p:nvSpPr>
            <p:cNvPr id="73741" name="Text Box 15"/>
            <p:cNvSpPr txBox="1">
              <a:spLocks noChangeArrowheads="1"/>
            </p:cNvSpPr>
            <p:nvPr/>
          </p:nvSpPr>
          <p:spPr bwMode="auto">
            <a:xfrm>
              <a:off x="2400" y="2784"/>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zh-CN" altLang="zh-CN" sz="2000">
                  <a:solidFill>
                    <a:schemeClr val="tx1"/>
                  </a:solidFill>
                  <a:latin typeface="Times New Roman" panose="02020603050405020304" pitchFamily="18" charset="0"/>
                </a:rPr>
                <a:t>liu</a:t>
              </a:r>
              <a:endParaRPr lang="en-US" altLang="zh-CN" sz="2000">
                <a:solidFill>
                  <a:schemeClr val="tx1"/>
                </a:solidFill>
                <a:latin typeface="Times New Roman" panose="02020603050405020304" pitchFamily="18" charset="0"/>
              </a:endParaRPr>
            </a:p>
          </p:txBody>
        </p:sp>
        <p:sp>
          <p:nvSpPr>
            <p:cNvPr id="73742" name="Text Box 16"/>
            <p:cNvSpPr txBox="1">
              <a:spLocks noChangeArrowheads="1"/>
            </p:cNvSpPr>
            <p:nvPr/>
          </p:nvSpPr>
          <p:spPr bwMode="auto">
            <a:xfrm>
              <a:off x="3168" y="2784"/>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zh-CN" altLang="zh-CN" sz="2000">
                  <a:solidFill>
                    <a:schemeClr val="tx1"/>
                  </a:solidFill>
                  <a:latin typeface="Times New Roman" panose="02020603050405020304" pitchFamily="18" charset="0"/>
                </a:rPr>
                <a:t>zhang</a:t>
              </a:r>
              <a:endParaRPr lang="en-US" altLang="zh-CN" sz="2000">
                <a:solidFill>
                  <a:schemeClr val="tx1"/>
                </a:solidFill>
                <a:latin typeface="Times New Roman" panose="02020603050405020304" pitchFamily="18" charset="0"/>
              </a:endParaRPr>
            </a:p>
          </p:txBody>
        </p:sp>
        <p:sp>
          <p:nvSpPr>
            <p:cNvPr id="73743" name="Text Box 17"/>
            <p:cNvSpPr txBox="1">
              <a:spLocks noChangeArrowheads="1"/>
            </p:cNvSpPr>
            <p:nvPr/>
          </p:nvSpPr>
          <p:spPr bwMode="auto">
            <a:xfrm>
              <a:off x="4080" y="2784"/>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zh-CN" altLang="zh-CN" sz="2000">
                  <a:solidFill>
                    <a:schemeClr val="tx1"/>
                  </a:solidFill>
                  <a:latin typeface="Times New Roman" panose="02020603050405020304" pitchFamily="18" charset="0"/>
                </a:rPr>
                <a:t>zhao</a:t>
              </a:r>
              <a:endParaRPr lang="en-US" altLang="zh-CN" sz="2000">
                <a:solidFill>
                  <a:schemeClr val="tx1"/>
                </a:solidFill>
                <a:latin typeface="Times New Roman" panose="02020603050405020304" pitchFamily="18" charset="0"/>
              </a:endParaRPr>
            </a:p>
          </p:txBody>
        </p:sp>
        <p:sp>
          <p:nvSpPr>
            <p:cNvPr id="73744" name="Text Box 18"/>
            <p:cNvSpPr txBox="1">
              <a:spLocks noChangeArrowheads="1"/>
            </p:cNvSpPr>
            <p:nvPr/>
          </p:nvSpPr>
          <p:spPr bwMode="auto">
            <a:xfrm>
              <a:off x="960" y="3168"/>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en-US" altLang="zh-CN" sz="2000">
                  <a:solidFill>
                    <a:schemeClr val="tx1"/>
                  </a:solidFill>
                  <a:latin typeface="Times New Roman" panose="02020603050405020304" pitchFamily="18" charset="0"/>
                </a:rPr>
                <a:t>a.c</a:t>
              </a:r>
            </a:p>
          </p:txBody>
        </p:sp>
        <p:sp>
          <p:nvSpPr>
            <p:cNvPr id="73745" name="Text Box 19"/>
            <p:cNvSpPr txBox="1">
              <a:spLocks noChangeArrowheads="1"/>
            </p:cNvSpPr>
            <p:nvPr/>
          </p:nvSpPr>
          <p:spPr bwMode="auto">
            <a:xfrm>
              <a:off x="960" y="3600"/>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en-US" altLang="zh-CN" sz="2000">
                  <a:solidFill>
                    <a:schemeClr val="tx1"/>
                  </a:solidFill>
                  <a:latin typeface="Times New Roman" panose="02020603050405020304" pitchFamily="18" charset="0"/>
                </a:rPr>
                <a:t>b.c</a:t>
              </a:r>
            </a:p>
          </p:txBody>
        </p:sp>
        <p:sp>
          <p:nvSpPr>
            <p:cNvPr id="73746" name="Text Box 20"/>
            <p:cNvSpPr txBox="1">
              <a:spLocks noChangeArrowheads="1"/>
            </p:cNvSpPr>
            <p:nvPr/>
          </p:nvSpPr>
          <p:spPr bwMode="auto">
            <a:xfrm>
              <a:off x="1008" y="3936"/>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en-US" altLang="zh-CN" sz="2000">
                  <a:solidFill>
                    <a:schemeClr val="tx1"/>
                  </a:solidFill>
                  <a:latin typeface="Times New Roman" panose="02020603050405020304" pitchFamily="18" charset="0"/>
                </a:rPr>
                <a:t>d.c</a:t>
              </a:r>
            </a:p>
          </p:txBody>
        </p:sp>
        <p:sp>
          <p:nvSpPr>
            <p:cNvPr id="73747" name="Text Box 21"/>
            <p:cNvSpPr txBox="1">
              <a:spLocks noChangeArrowheads="1"/>
            </p:cNvSpPr>
            <p:nvPr/>
          </p:nvSpPr>
          <p:spPr bwMode="auto">
            <a:xfrm>
              <a:off x="1680" y="3168"/>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en-US" altLang="zh-CN" sz="2000">
                  <a:solidFill>
                    <a:schemeClr val="tx1"/>
                  </a:solidFill>
                  <a:latin typeface="Times New Roman" panose="02020603050405020304" pitchFamily="18" charset="0"/>
                </a:rPr>
                <a:t>RWE</a:t>
              </a:r>
            </a:p>
          </p:txBody>
        </p:sp>
        <p:sp>
          <p:nvSpPr>
            <p:cNvPr id="73748" name="Text Box 22"/>
            <p:cNvSpPr txBox="1">
              <a:spLocks noChangeArrowheads="1"/>
            </p:cNvSpPr>
            <p:nvPr/>
          </p:nvSpPr>
          <p:spPr bwMode="auto">
            <a:xfrm>
              <a:off x="2448" y="312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en-US" altLang="zh-CN" sz="2000">
                  <a:solidFill>
                    <a:schemeClr val="tx1"/>
                  </a:solidFill>
                  <a:latin typeface="Times New Roman" panose="02020603050405020304" pitchFamily="18" charset="0"/>
                </a:rPr>
                <a:t>RE</a:t>
              </a:r>
            </a:p>
          </p:txBody>
        </p:sp>
        <p:sp>
          <p:nvSpPr>
            <p:cNvPr id="73749" name="Text Box 23"/>
            <p:cNvSpPr txBox="1">
              <a:spLocks noChangeArrowheads="1"/>
            </p:cNvSpPr>
            <p:nvPr/>
          </p:nvSpPr>
          <p:spPr bwMode="auto">
            <a:xfrm>
              <a:off x="3216" y="312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en-US" altLang="zh-CN" sz="2000">
                  <a:solidFill>
                    <a:schemeClr val="tx1"/>
                  </a:solidFill>
                  <a:latin typeface="Times New Roman" panose="02020603050405020304" pitchFamily="18" charset="0"/>
                </a:rPr>
                <a:t>E</a:t>
              </a:r>
            </a:p>
          </p:txBody>
        </p:sp>
        <p:sp>
          <p:nvSpPr>
            <p:cNvPr id="73750" name="Text Box 24"/>
            <p:cNvSpPr txBox="1">
              <a:spLocks noChangeArrowheads="1"/>
            </p:cNvSpPr>
            <p:nvPr/>
          </p:nvSpPr>
          <p:spPr bwMode="auto">
            <a:xfrm>
              <a:off x="4080" y="312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en-US" altLang="zh-CN" sz="2000">
                  <a:solidFill>
                    <a:schemeClr val="tx1"/>
                  </a:solidFill>
                  <a:latin typeface="Times New Roman" panose="02020603050405020304" pitchFamily="18" charset="0"/>
                </a:rPr>
                <a:t>R</a:t>
              </a:r>
            </a:p>
          </p:txBody>
        </p:sp>
        <p:sp>
          <p:nvSpPr>
            <p:cNvPr id="73751" name="Text Box 25"/>
            <p:cNvSpPr txBox="1">
              <a:spLocks noChangeArrowheads="1"/>
            </p:cNvSpPr>
            <p:nvPr/>
          </p:nvSpPr>
          <p:spPr bwMode="auto">
            <a:xfrm>
              <a:off x="1680" y="3552"/>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en-US" altLang="zh-CN" sz="2000">
                  <a:solidFill>
                    <a:schemeClr val="tx1"/>
                  </a:solidFill>
                  <a:latin typeface="Times New Roman" panose="02020603050405020304" pitchFamily="18" charset="0"/>
                </a:rPr>
                <a:t>RE</a:t>
              </a:r>
            </a:p>
          </p:txBody>
        </p:sp>
        <p:sp>
          <p:nvSpPr>
            <p:cNvPr id="73752" name="Text Box 26"/>
            <p:cNvSpPr txBox="1">
              <a:spLocks noChangeArrowheads="1"/>
            </p:cNvSpPr>
            <p:nvPr/>
          </p:nvSpPr>
          <p:spPr bwMode="auto">
            <a:xfrm>
              <a:off x="2400" y="3552"/>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en-US" altLang="zh-CN" sz="2000">
                  <a:solidFill>
                    <a:schemeClr val="tx1"/>
                  </a:solidFill>
                  <a:latin typeface="Times New Roman" panose="02020603050405020304" pitchFamily="18" charset="0"/>
                </a:rPr>
                <a:t>E</a:t>
              </a:r>
            </a:p>
          </p:txBody>
        </p:sp>
        <p:sp>
          <p:nvSpPr>
            <p:cNvPr id="73753" name="Text Box 27"/>
            <p:cNvSpPr txBox="1">
              <a:spLocks noChangeArrowheads="1"/>
            </p:cNvSpPr>
            <p:nvPr/>
          </p:nvSpPr>
          <p:spPr bwMode="auto">
            <a:xfrm>
              <a:off x="3216" y="3552"/>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en-US" altLang="zh-CN" sz="2000">
                  <a:solidFill>
                    <a:schemeClr val="tx1"/>
                  </a:solidFill>
                  <a:latin typeface="Times New Roman" panose="02020603050405020304" pitchFamily="18" charset="0"/>
                </a:rPr>
                <a:t>RE</a:t>
              </a:r>
            </a:p>
          </p:txBody>
        </p:sp>
        <p:sp>
          <p:nvSpPr>
            <p:cNvPr id="73754" name="Text Box 28"/>
            <p:cNvSpPr txBox="1">
              <a:spLocks noChangeArrowheads="1"/>
            </p:cNvSpPr>
            <p:nvPr/>
          </p:nvSpPr>
          <p:spPr bwMode="auto">
            <a:xfrm>
              <a:off x="4080" y="3504"/>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en-US" altLang="zh-CN" sz="2000">
                  <a:solidFill>
                    <a:schemeClr val="tx1"/>
                  </a:solidFill>
                  <a:latin typeface="Times New Roman" panose="02020603050405020304" pitchFamily="18" charset="0"/>
                </a:rPr>
                <a:t>RWE</a:t>
              </a:r>
            </a:p>
          </p:txBody>
        </p:sp>
        <p:sp>
          <p:nvSpPr>
            <p:cNvPr id="73755" name="Text Box 29"/>
            <p:cNvSpPr txBox="1">
              <a:spLocks noChangeArrowheads="1"/>
            </p:cNvSpPr>
            <p:nvPr/>
          </p:nvSpPr>
          <p:spPr bwMode="auto">
            <a:xfrm>
              <a:off x="1680" y="384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en-US" altLang="zh-CN" sz="2000">
                  <a:solidFill>
                    <a:schemeClr val="tx1"/>
                  </a:solidFill>
                  <a:latin typeface="Times New Roman" panose="02020603050405020304" pitchFamily="18" charset="0"/>
                </a:rPr>
                <a:t>R</a:t>
              </a:r>
            </a:p>
          </p:txBody>
        </p:sp>
        <p:sp>
          <p:nvSpPr>
            <p:cNvPr id="73756" name="Text Box 30"/>
            <p:cNvSpPr txBox="1">
              <a:spLocks noChangeArrowheads="1"/>
            </p:cNvSpPr>
            <p:nvPr/>
          </p:nvSpPr>
          <p:spPr bwMode="auto">
            <a:xfrm>
              <a:off x="2448" y="3888"/>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en-US" altLang="zh-CN" sz="2000">
                  <a:solidFill>
                    <a:schemeClr val="tx1"/>
                  </a:solidFill>
                  <a:latin typeface="Times New Roman" panose="02020603050405020304" pitchFamily="18" charset="0"/>
                </a:rPr>
                <a:t>R</a:t>
              </a:r>
            </a:p>
          </p:txBody>
        </p:sp>
        <p:sp>
          <p:nvSpPr>
            <p:cNvPr id="73757" name="Text Box 31"/>
            <p:cNvSpPr txBox="1">
              <a:spLocks noChangeArrowheads="1"/>
            </p:cNvSpPr>
            <p:nvPr/>
          </p:nvSpPr>
          <p:spPr bwMode="auto">
            <a:xfrm>
              <a:off x="3216" y="3888"/>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en-US" altLang="zh-CN" sz="2000">
                  <a:solidFill>
                    <a:schemeClr val="tx1"/>
                  </a:solidFill>
                  <a:latin typeface="Times New Roman" panose="02020603050405020304" pitchFamily="18" charset="0"/>
                </a:rPr>
                <a:t>E</a:t>
              </a:r>
            </a:p>
          </p:txBody>
        </p:sp>
        <p:sp>
          <p:nvSpPr>
            <p:cNvPr id="73758" name="Text Box 32"/>
            <p:cNvSpPr txBox="1">
              <a:spLocks noChangeArrowheads="1"/>
            </p:cNvSpPr>
            <p:nvPr/>
          </p:nvSpPr>
          <p:spPr bwMode="auto">
            <a:xfrm>
              <a:off x="4080" y="3888"/>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en-US" altLang="zh-CN" sz="2000">
                  <a:solidFill>
                    <a:schemeClr val="tx1"/>
                  </a:solidFill>
                  <a:latin typeface="Times New Roman" panose="02020603050405020304" pitchFamily="18" charset="0"/>
                </a:rPr>
                <a:t>E</a:t>
              </a:r>
            </a:p>
          </p:txBody>
        </p:sp>
      </p:grpSp>
      <p:sp>
        <p:nvSpPr>
          <p:cNvPr id="73759" name="Text Box 33"/>
          <p:cNvSpPr txBox="1">
            <a:spLocks noChangeArrowheads="1"/>
          </p:cNvSpPr>
          <p:nvPr/>
        </p:nvSpPr>
        <p:spPr bwMode="auto">
          <a:xfrm>
            <a:off x="1403350" y="6021388"/>
            <a:ext cx="7200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zh-CN" altLang="en-US" sz="2000">
                <a:latin typeface="Times New Roman" panose="02020603050405020304" pitchFamily="18" charset="0"/>
              </a:rPr>
              <a:t>有共享访问时查询该矩阵．</a:t>
            </a:r>
          </a:p>
        </p:txBody>
      </p:sp>
      <p:sp>
        <p:nvSpPr>
          <p:cNvPr id="73760" name="灯片编号占位符 1"/>
          <p:cNvSpPr txBox="1">
            <a:spLocks noGrp="1"/>
          </p:cNvSpPr>
          <p:nvPr/>
        </p:nvSpPr>
        <p:spPr bwMode="auto">
          <a:xfrm>
            <a:off x="7019925" y="6164263"/>
            <a:ext cx="1150938" cy="4572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lnSpc>
                <a:spcPct val="100000"/>
              </a:lnSpc>
              <a:spcBef>
                <a:spcPct val="0"/>
              </a:spcBef>
              <a:buClrTx/>
              <a:buSzTx/>
              <a:buFontTx/>
              <a:buNone/>
            </a:pPr>
            <a:fld id="{B11E1F6B-D1B4-48BC-94D3-770ED2131DC2}" type="slidenum">
              <a:rPr lang="en-US" altLang="zh-CN" sz="1200">
                <a:latin typeface="Times New Roman" panose="02020603050405020304" pitchFamily="18" charset="0"/>
              </a:rPr>
              <a:pPr algn="r" eaLnBrk="1" hangingPunct="1">
                <a:lnSpc>
                  <a:spcPct val="100000"/>
                </a:lnSpc>
                <a:spcBef>
                  <a:spcPct val="0"/>
                </a:spcBef>
                <a:buClrTx/>
                <a:buSzTx/>
                <a:buFontTx/>
                <a:buNone/>
              </a:pPr>
              <a:t>105</a:t>
            </a:fld>
            <a:endParaRPr lang="en-US" altLang="zh-CN" sz="1200">
              <a:latin typeface="Times New Roman" panose="02020603050405020304" pitchFamily="18"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Text Box 5"/>
          <p:cNvSpPr txBox="1">
            <a:spLocks noChangeArrowheads="1"/>
          </p:cNvSpPr>
          <p:nvPr/>
        </p:nvSpPr>
        <p:spPr bwMode="auto">
          <a:xfrm>
            <a:off x="1331913" y="836613"/>
            <a:ext cx="55451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zh-CN" altLang="en-US" sz="2000" b="1" dirty="0">
                <a:latin typeface="Times New Roman" panose="02020603050405020304" pitchFamily="18" charset="0"/>
              </a:rPr>
              <a:t>多种文件并存的时候</a:t>
            </a:r>
            <a:r>
              <a:rPr lang="en-US" altLang="zh-CN" sz="2000" b="1" dirty="0">
                <a:latin typeface="Times New Roman" panose="02020603050405020304" pitchFamily="18" charset="0"/>
              </a:rPr>
              <a:t>….</a:t>
            </a:r>
            <a:endParaRPr lang="zh-CN" altLang="en-US" sz="2000" b="1" dirty="0">
              <a:latin typeface="Times New Roman" panose="02020603050405020304" pitchFamily="18" charset="0"/>
            </a:endParaRPr>
          </a:p>
        </p:txBody>
      </p:sp>
      <p:sp>
        <p:nvSpPr>
          <p:cNvPr id="78852" name="Line 6"/>
          <p:cNvSpPr>
            <a:spLocks noChangeShapeType="1"/>
          </p:cNvSpPr>
          <p:nvPr/>
        </p:nvSpPr>
        <p:spPr bwMode="auto">
          <a:xfrm>
            <a:off x="755650" y="2276475"/>
            <a:ext cx="7345363"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53" name="Rectangle 7"/>
          <p:cNvSpPr>
            <a:spLocks noChangeArrowheads="1"/>
          </p:cNvSpPr>
          <p:nvPr/>
        </p:nvSpPr>
        <p:spPr bwMode="auto">
          <a:xfrm>
            <a:off x="1476375" y="1557338"/>
            <a:ext cx="719138" cy="6477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lnSpc>
                <a:spcPct val="100000"/>
              </a:lnSpc>
              <a:spcBef>
                <a:spcPct val="0"/>
              </a:spcBef>
              <a:buClrTx/>
              <a:buSzTx/>
              <a:buFontTx/>
              <a:buNone/>
            </a:pPr>
            <a:r>
              <a:rPr lang="zh-CN" altLang="en-US" sz="1000">
                <a:latin typeface="Times New Roman" panose="02020603050405020304" pitchFamily="18" charset="0"/>
              </a:rPr>
              <a:t>用户进程</a:t>
            </a:r>
          </a:p>
        </p:txBody>
      </p:sp>
      <p:sp>
        <p:nvSpPr>
          <p:cNvPr id="78854" name="Rectangle 9"/>
          <p:cNvSpPr>
            <a:spLocks noChangeArrowheads="1"/>
          </p:cNvSpPr>
          <p:nvPr/>
        </p:nvSpPr>
        <p:spPr bwMode="auto">
          <a:xfrm>
            <a:off x="2916238" y="1557338"/>
            <a:ext cx="719137" cy="6477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lnSpc>
                <a:spcPct val="100000"/>
              </a:lnSpc>
              <a:spcBef>
                <a:spcPct val="0"/>
              </a:spcBef>
              <a:buClrTx/>
              <a:buSzTx/>
              <a:buFontTx/>
              <a:buNone/>
            </a:pPr>
            <a:r>
              <a:rPr lang="zh-CN" altLang="en-US" sz="1000">
                <a:latin typeface="Times New Roman" panose="02020603050405020304" pitchFamily="18" charset="0"/>
              </a:rPr>
              <a:t>用户进程</a:t>
            </a:r>
          </a:p>
        </p:txBody>
      </p:sp>
      <p:sp>
        <p:nvSpPr>
          <p:cNvPr id="78855" name="Text Box 10"/>
          <p:cNvSpPr txBox="1">
            <a:spLocks noChangeArrowheads="1"/>
          </p:cNvSpPr>
          <p:nvPr/>
        </p:nvSpPr>
        <p:spPr bwMode="auto">
          <a:xfrm>
            <a:off x="3995738" y="1628775"/>
            <a:ext cx="2305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zh-CN" altLang="en-US" sz="2000">
                <a:latin typeface="Times New Roman" panose="02020603050405020304" pitchFamily="18" charset="0"/>
              </a:rPr>
              <a:t>。。。</a:t>
            </a:r>
          </a:p>
        </p:txBody>
      </p:sp>
      <p:sp>
        <p:nvSpPr>
          <p:cNvPr id="78858" name="灯片编号占位符 1"/>
          <p:cNvSpPr txBox="1">
            <a:spLocks noGrp="1"/>
          </p:cNvSpPr>
          <p:nvPr/>
        </p:nvSpPr>
        <p:spPr bwMode="auto">
          <a:xfrm>
            <a:off x="7019925" y="6164263"/>
            <a:ext cx="1150938" cy="4572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lnSpc>
                <a:spcPct val="100000"/>
              </a:lnSpc>
              <a:spcBef>
                <a:spcPct val="0"/>
              </a:spcBef>
              <a:buClrTx/>
              <a:buSzTx/>
              <a:buFontTx/>
              <a:buNone/>
            </a:pPr>
            <a:fld id="{F44079DE-5148-43F4-B969-2C626D5E20D0}" type="slidenum">
              <a:rPr lang="en-US" altLang="zh-CN" sz="1200">
                <a:latin typeface="Times New Roman" panose="02020603050405020304" pitchFamily="18" charset="0"/>
              </a:rPr>
              <a:pPr algn="r" eaLnBrk="1" hangingPunct="1">
                <a:lnSpc>
                  <a:spcPct val="100000"/>
                </a:lnSpc>
                <a:spcBef>
                  <a:spcPct val="0"/>
                </a:spcBef>
                <a:buClrTx/>
                <a:buSzTx/>
                <a:buFontTx/>
                <a:buNone/>
              </a:pPr>
              <a:t>106</a:t>
            </a:fld>
            <a:endParaRPr lang="en-US" altLang="zh-CN" sz="1200">
              <a:latin typeface="Times New Roman" panose="02020603050405020304" pitchFamily="18" charset="0"/>
            </a:endParaRPr>
          </a:p>
        </p:txBody>
      </p:sp>
      <p:sp>
        <p:nvSpPr>
          <p:cNvPr id="11" name="Rectangle 7"/>
          <p:cNvSpPr>
            <a:spLocks noChangeArrowheads="1"/>
          </p:cNvSpPr>
          <p:nvPr/>
        </p:nvSpPr>
        <p:spPr bwMode="auto">
          <a:xfrm>
            <a:off x="1979712" y="3357364"/>
            <a:ext cx="1008112" cy="50368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lnSpc>
                <a:spcPct val="100000"/>
              </a:lnSpc>
              <a:spcBef>
                <a:spcPct val="0"/>
              </a:spcBef>
              <a:buClrTx/>
              <a:buSzTx/>
              <a:buFontTx/>
              <a:buNone/>
            </a:pPr>
            <a:r>
              <a:rPr lang="en-US" altLang="zh-CN" sz="1000" dirty="0">
                <a:latin typeface="Times New Roman" panose="02020603050405020304" pitchFamily="18" charset="0"/>
              </a:rPr>
              <a:t>MINIX FS</a:t>
            </a:r>
            <a:endParaRPr lang="zh-CN" altLang="en-US" sz="1000" dirty="0">
              <a:latin typeface="Times New Roman" panose="02020603050405020304" pitchFamily="18" charset="0"/>
            </a:endParaRPr>
          </a:p>
        </p:txBody>
      </p:sp>
      <p:sp>
        <p:nvSpPr>
          <p:cNvPr id="12" name="Rectangle 7"/>
          <p:cNvSpPr>
            <a:spLocks noChangeArrowheads="1"/>
          </p:cNvSpPr>
          <p:nvPr/>
        </p:nvSpPr>
        <p:spPr bwMode="auto">
          <a:xfrm>
            <a:off x="3203848" y="3357364"/>
            <a:ext cx="1008112" cy="50368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lnSpc>
                <a:spcPct val="100000"/>
              </a:lnSpc>
              <a:spcBef>
                <a:spcPct val="0"/>
              </a:spcBef>
              <a:buClrTx/>
              <a:buSzTx/>
              <a:buFontTx/>
              <a:buNone/>
            </a:pPr>
            <a:r>
              <a:rPr lang="en-US" altLang="zh-CN" sz="1000" dirty="0">
                <a:latin typeface="Times New Roman" panose="02020603050405020304" pitchFamily="18" charset="0"/>
              </a:rPr>
              <a:t>EXT FS</a:t>
            </a:r>
            <a:endParaRPr lang="zh-CN" altLang="en-US" sz="1000" dirty="0">
              <a:latin typeface="Times New Roman" panose="02020603050405020304" pitchFamily="18" charset="0"/>
            </a:endParaRPr>
          </a:p>
        </p:txBody>
      </p:sp>
      <p:sp>
        <p:nvSpPr>
          <p:cNvPr id="13" name="Rectangle 7"/>
          <p:cNvSpPr>
            <a:spLocks noChangeArrowheads="1"/>
          </p:cNvSpPr>
          <p:nvPr/>
        </p:nvSpPr>
        <p:spPr bwMode="auto">
          <a:xfrm>
            <a:off x="4355976" y="3357364"/>
            <a:ext cx="1008112" cy="50368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lnSpc>
                <a:spcPct val="100000"/>
              </a:lnSpc>
              <a:spcBef>
                <a:spcPct val="0"/>
              </a:spcBef>
              <a:buClrTx/>
              <a:buSzTx/>
              <a:buFontTx/>
              <a:buNone/>
            </a:pPr>
            <a:r>
              <a:rPr lang="en-US" altLang="zh-CN" sz="1000" dirty="0">
                <a:latin typeface="Times New Roman" panose="02020603050405020304" pitchFamily="18" charset="0"/>
              </a:rPr>
              <a:t>Apple HFS</a:t>
            </a:r>
            <a:endParaRPr lang="zh-CN" altLang="en-US" sz="1000" dirty="0">
              <a:latin typeface="Times New Roman" panose="02020603050405020304" pitchFamily="18" charset="0"/>
            </a:endParaRPr>
          </a:p>
        </p:txBody>
      </p:sp>
      <p:sp>
        <p:nvSpPr>
          <p:cNvPr id="14" name="Rectangle 7"/>
          <p:cNvSpPr>
            <a:spLocks noChangeArrowheads="1"/>
          </p:cNvSpPr>
          <p:nvPr/>
        </p:nvSpPr>
        <p:spPr bwMode="auto">
          <a:xfrm>
            <a:off x="5580112" y="3357364"/>
            <a:ext cx="1008112" cy="50368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lnSpc>
                <a:spcPct val="100000"/>
              </a:lnSpc>
              <a:spcBef>
                <a:spcPct val="0"/>
              </a:spcBef>
              <a:buClrTx/>
              <a:buSzTx/>
              <a:buFontTx/>
              <a:buNone/>
            </a:pPr>
            <a:r>
              <a:rPr lang="en-US" altLang="zh-CN" sz="1000" dirty="0">
                <a:latin typeface="Times New Roman" panose="02020603050405020304" pitchFamily="18" charset="0"/>
              </a:rPr>
              <a:t>FAT FS</a:t>
            </a:r>
            <a:endParaRPr lang="zh-CN" altLang="en-US" sz="1000" dirty="0">
              <a:latin typeface="Times New Roman" panose="02020603050405020304" pitchFamily="18" charset="0"/>
            </a:endParaRPr>
          </a:p>
        </p:txBody>
      </p:sp>
      <p:sp>
        <p:nvSpPr>
          <p:cNvPr id="2" name="文本框 1"/>
          <p:cNvSpPr txBox="1"/>
          <p:nvPr/>
        </p:nvSpPr>
        <p:spPr>
          <a:xfrm>
            <a:off x="2771800" y="4941168"/>
            <a:ext cx="4824536" cy="535531"/>
          </a:xfrm>
          <a:prstGeom prst="rect">
            <a:avLst/>
          </a:prstGeom>
          <a:noFill/>
        </p:spPr>
        <p:txBody>
          <a:bodyPr wrap="square" rtlCol="0">
            <a:spAutoFit/>
          </a:bodyPr>
          <a:lstStyle/>
          <a:p>
            <a:pPr>
              <a:buNone/>
            </a:pPr>
            <a:r>
              <a:rPr lang="zh-CN" altLang="en-US" dirty="0"/>
              <a:t>如果文件系统各具特色，是不是每个应用程序都需要为不同的文件系统各自开发？</a:t>
            </a:r>
          </a:p>
        </p:txBody>
      </p:sp>
      <p:sp>
        <p:nvSpPr>
          <p:cNvPr id="16" name="文本框 15"/>
          <p:cNvSpPr txBox="1"/>
          <p:nvPr/>
        </p:nvSpPr>
        <p:spPr>
          <a:xfrm>
            <a:off x="2771800" y="5629773"/>
            <a:ext cx="4824536" cy="535531"/>
          </a:xfrm>
          <a:prstGeom prst="rect">
            <a:avLst/>
          </a:prstGeom>
          <a:noFill/>
        </p:spPr>
        <p:txBody>
          <a:bodyPr wrap="square" rtlCol="0">
            <a:spAutoFit/>
          </a:bodyPr>
          <a:lstStyle/>
          <a:p>
            <a:pPr>
              <a:buNone/>
            </a:pPr>
            <a:r>
              <a:rPr lang="zh-CN" altLang="en-US" dirty="0"/>
              <a:t>如果文件系统中的机制大同小异，是不是可以在多个系统间共享代码？</a:t>
            </a:r>
          </a:p>
        </p:txBody>
      </p:sp>
      <p:sp>
        <p:nvSpPr>
          <p:cNvPr id="17" name="Rectangle 7"/>
          <p:cNvSpPr>
            <a:spLocks noChangeArrowheads="1"/>
          </p:cNvSpPr>
          <p:nvPr/>
        </p:nvSpPr>
        <p:spPr bwMode="auto">
          <a:xfrm>
            <a:off x="2771800" y="2420888"/>
            <a:ext cx="2952328" cy="28803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lnSpc>
                <a:spcPct val="100000"/>
              </a:lnSpc>
              <a:spcBef>
                <a:spcPct val="0"/>
              </a:spcBef>
              <a:buClrTx/>
              <a:buSzTx/>
              <a:buFontTx/>
              <a:buNone/>
            </a:pPr>
            <a:r>
              <a:rPr lang="en-US" altLang="zh-CN" sz="1200" dirty="0" err="1">
                <a:latin typeface="Times New Roman" panose="02020603050405020304" pitchFamily="18" charset="0"/>
              </a:rPr>
              <a:t>Filesystem</a:t>
            </a:r>
            <a:r>
              <a:rPr lang="en-US" altLang="zh-CN" sz="1200" dirty="0">
                <a:latin typeface="Times New Roman" panose="02020603050405020304" pitchFamily="18" charset="0"/>
              </a:rPr>
              <a:t> API</a:t>
            </a:r>
            <a:endParaRPr lang="zh-CN" altLang="en-US" sz="1200" dirty="0">
              <a:latin typeface="Times New Roman" panose="02020603050405020304" pitchFamily="18" charset="0"/>
            </a:endParaRPr>
          </a:p>
        </p:txBody>
      </p:sp>
      <p:sp>
        <p:nvSpPr>
          <p:cNvPr id="18" name="Rectangle 7"/>
          <p:cNvSpPr>
            <a:spLocks noChangeArrowheads="1"/>
          </p:cNvSpPr>
          <p:nvPr/>
        </p:nvSpPr>
        <p:spPr bwMode="auto">
          <a:xfrm>
            <a:off x="2771800" y="2914067"/>
            <a:ext cx="2952328" cy="28803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lnSpc>
                <a:spcPct val="100000"/>
              </a:lnSpc>
              <a:spcBef>
                <a:spcPct val="0"/>
              </a:spcBef>
              <a:buClrTx/>
              <a:buSzTx/>
              <a:buFontTx/>
              <a:buNone/>
            </a:pPr>
            <a:r>
              <a:rPr lang="zh-CN" altLang="en-US" sz="1200" dirty="0">
                <a:latin typeface="Times New Roman" panose="02020603050405020304" pitchFamily="18" charset="0"/>
              </a:rPr>
              <a:t>数据缓存</a:t>
            </a:r>
          </a:p>
        </p:txBody>
      </p:sp>
      <p:sp>
        <p:nvSpPr>
          <p:cNvPr id="19" name="Rectangle 7"/>
          <p:cNvSpPr>
            <a:spLocks noChangeArrowheads="1"/>
          </p:cNvSpPr>
          <p:nvPr/>
        </p:nvSpPr>
        <p:spPr bwMode="auto">
          <a:xfrm>
            <a:off x="2771800" y="4005064"/>
            <a:ext cx="2952328" cy="28803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lnSpc>
                <a:spcPct val="100000"/>
              </a:lnSpc>
              <a:spcBef>
                <a:spcPct val="0"/>
              </a:spcBef>
              <a:buClrTx/>
              <a:buSzTx/>
              <a:buFontTx/>
              <a:buNone/>
            </a:pPr>
            <a:r>
              <a:rPr lang="zh-CN" altLang="en-US" sz="1200" dirty="0">
                <a:latin typeface="Times New Roman" panose="02020603050405020304" pitchFamily="18" charset="0"/>
              </a:rPr>
              <a:t>设备缓存</a:t>
            </a:r>
          </a:p>
        </p:txBody>
      </p:sp>
      <p:sp>
        <p:nvSpPr>
          <p:cNvPr id="20" name="Rectangle 7"/>
          <p:cNvSpPr>
            <a:spLocks noChangeArrowheads="1"/>
          </p:cNvSpPr>
          <p:nvPr/>
        </p:nvSpPr>
        <p:spPr bwMode="auto">
          <a:xfrm>
            <a:off x="2771800" y="4497254"/>
            <a:ext cx="2952328" cy="28803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lnSpc>
                <a:spcPct val="100000"/>
              </a:lnSpc>
              <a:spcBef>
                <a:spcPct val="0"/>
              </a:spcBef>
              <a:buClrTx/>
              <a:buSzTx/>
              <a:buFontTx/>
              <a:buNone/>
            </a:pPr>
            <a:r>
              <a:rPr lang="zh-CN" altLang="en-US" sz="1200" dirty="0">
                <a:latin typeface="Times New Roman" panose="02020603050405020304" pitchFamily="18" charset="0"/>
              </a:rPr>
              <a:t>设备驱动</a:t>
            </a:r>
          </a:p>
        </p:txBody>
      </p:sp>
    </p:spTree>
    <p:extLst>
      <p:ext uri="{BB962C8B-B14F-4D97-AF65-F5344CB8AC3E}">
        <p14:creationId xmlns:p14="http://schemas.microsoft.com/office/powerpoint/2010/main" val="140399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7" grpId="0" animBg="1"/>
      <p:bldP spid="18"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4"/>
          <p:cNvSpPr txBox="1">
            <a:spLocks noChangeArrowheads="1"/>
          </p:cNvSpPr>
          <p:nvPr/>
        </p:nvSpPr>
        <p:spPr bwMode="auto">
          <a:xfrm>
            <a:off x="1187450" y="692150"/>
            <a:ext cx="42497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en-US" altLang="zh-CN" sz="2400" b="1">
                <a:latin typeface="Times New Roman" panose="02020603050405020304" pitchFamily="18" charset="0"/>
              </a:rPr>
              <a:t>8. </a:t>
            </a:r>
            <a:r>
              <a:rPr lang="zh-CN" altLang="en-US" sz="2400" b="1">
                <a:latin typeface="Times New Roman" panose="02020603050405020304" pitchFamily="18" charset="0"/>
              </a:rPr>
              <a:t>虚拟文件系统</a:t>
            </a:r>
          </a:p>
        </p:txBody>
      </p:sp>
      <p:sp>
        <p:nvSpPr>
          <p:cNvPr id="76803" name="Text Box 5"/>
          <p:cNvSpPr txBox="1">
            <a:spLocks noChangeArrowheads="1"/>
          </p:cNvSpPr>
          <p:nvPr/>
        </p:nvSpPr>
        <p:spPr bwMode="auto">
          <a:xfrm>
            <a:off x="755650" y="2133600"/>
            <a:ext cx="7777163"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buClr>
                <a:schemeClr val="tx1"/>
              </a:buClr>
              <a:buChar char="¢"/>
              <a:defRPr sz="2800">
                <a:solidFill>
                  <a:schemeClr val="tx2"/>
                </a:solidFill>
                <a:latin typeface="Verdana" panose="020B0604030504040204" pitchFamily="34" charset="0"/>
              </a:defRPr>
            </a:lvl1pPr>
            <a:lvl2pPr>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lvl="1" eaLnBrk="1" hangingPunct="1">
              <a:lnSpc>
                <a:spcPct val="140000"/>
              </a:lnSpc>
              <a:spcBef>
                <a:spcPct val="0"/>
              </a:spcBef>
              <a:buClrTx/>
              <a:buFontTx/>
              <a:buChar char="•"/>
            </a:pPr>
            <a:r>
              <a:rPr lang="zh-CN" altLang="en-US" sz="2000">
                <a:latin typeface="Times New Roman" panose="02020603050405020304" pitchFamily="18" charset="0"/>
              </a:rPr>
              <a:t>  在内存建立一个解释文件系统的抽象软件</a:t>
            </a:r>
            <a:r>
              <a:rPr lang="en-US" altLang="zh-CN" sz="2000">
                <a:latin typeface="Times New Roman" panose="02020603050405020304" pitchFamily="18" charset="0"/>
              </a:rPr>
              <a:t>VFS</a:t>
            </a:r>
          </a:p>
          <a:p>
            <a:pPr lvl="1" eaLnBrk="1" hangingPunct="1">
              <a:lnSpc>
                <a:spcPct val="140000"/>
              </a:lnSpc>
              <a:spcBef>
                <a:spcPct val="0"/>
              </a:spcBef>
              <a:buClrTx/>
              <a:buFontTx/>
              <a:buChar char="•"/>
            </a:pPr>
            <a:r>
              <a:rPr lang="zh-CN" altLang="en-US" sz="2000">
                <a:latin typeface="Times New Roman" panose="02020603050405020304" pitchFamily="18" charset="0"/>
              </a:rPr>
              <a:t>  用ＶＦＳ建立物理设备与文件系统服务的接口</a:t>
            </a:r>
          </a:p>
          <a:p>
            <a:pPr lvl="1" eaLnBrk="1" hangingPunct="1">
              <a:lnSpc>
                <a:spcPct val="140000"/>
              </a:lnSpc>
              <a:spcBef>
                <a:spcPct val="0"/>
              </a:spcBef>
              <a:buClrTx/>
              <a:buFontTx/>
              <a:buChar char="•"/>
            </a:pPr>
            <a:r>
              <a:rPr lang="zh-CN" altLang="en-US" sz="2000">
                <a:latin typeface="Times New Roman" panose="02020603050405020304" pitchFamily="18" charset="0"/>
              </a:rPr>
              <a:t>  ＶＦＳ对每个文件系统细节进行抽象，使不同的文件系统在系统内部被管理进程看成相似的文件系统</a:t>
            </a:r>
          </a:p>
          <a:p>
            <a:pPr lvl="1" eaLnBrk="1" hangingPunct="1">
              <a:lnSpc>
                <a:spcPct val="140000"/>
              </a:lnSpc>
              <a:spcBef>
                <a:spcPct val="0"/>
              </a:spcBef>
              <a:buClrTx/>
              <a:buFontTx/>
              <a:buChar char="•"/>
            </a:pPr>
            <a:r>
              <a:rPr lang="zh-CN" altLang="en-US" sz="2000">
                <a:latin typeface="Times New Roman" panose="02020603050405020304" pitchFamily="18" charset="0"/>
              </a:rPr>
              <a:t>  系统启动时建立，系统关闭时消失 </a:t>
            </a:r>
          </a:p>
        </p:txBody>
      </p:sp>
      <p:sp>
        <p:nvSpPr>
          <p:cNvPr id="76804" name="Text Box 6"/>
          <p:cNvSpPr txBox="1">
            <a:spLocks noChangeArrowheads="1"/>
          </p:cNvSpPr>
          <p:nvPr/>
        </p:nvSpPr>
        <p:spPr bwMode="auto">
          <a:xfrm>
            <a:off x="1042988" y="1484313"/>
            <a:ext cx="7273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zh-CN" altLang="en-US" sz="2000">
                <a:latin typeface="Times New Roman" panose="02020603050405020304" pitchFamily="18" charset="0"/>
              </a:rPr>
              <a:t>为解决多种文件系统识别问题，提出了虚拟文件系统：</a:t>
            </a:r>
          </a:p>
        </p:txBody>
      </p:sp>
      <p:sp>
        <p:nvSpPr>
          <p:cNvPr id="76805" name="灯片编号占位符 1"/>
          <p:cNvSpPr txBox="1">
            <a:spLocks noGrp="1"/>
          </p:cNvSpPr>
          <p:nvPr/>
        </p:nvSpPr>
        <p:spPr bwMode="auto">
          <a:xfrm>
            <a:off x="7019925" y="6164263"/>
            <a:ext cx="1150938" cy="4572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lnSpc>
                <a:spcPct val="100000"/>
              </a:lnSpc>
              <a:spcBef>
                <a:spcPct val="0"/>
              </a:spcBef>
              <a:buClrTx/>
              <a:buSzTx/>
              <a:buFontTx/>
              <a:buNone/>
            </a:pPr>
            <a:fld id="{9A4E7670-E66D-4D3B-9301-5D9DD742A01C}" type="slidenum">
              <a:rPr lang="en-US" altLang="zh-CN" sz="1200">
                <a:latin typeface="Times New Roman" panose="02020603050405020304" pitchFamily="18" charset="0"/>
              </a:rPr>
              <a:pPr algn="r" eaLnBrk="1" hangingPunct="1">
                <a:lnSpc>
                  <a:spcPct val="100000"/>
                </a:lnSpc>
                <a:spcBef>
                  <a:spcPct val="0"/>
                </a:spcBef>
                <a:buClrTx/>
                <a:buSzTx/>
                <a:buFontTx/>
                <a:buNone/>
              </a:pPr>
              <a:t>107</a:t>
            </a:fld>
            <a:endParaRPr lang="en-US" altLang="zh-CN" sz="1200">
              <a:latin typeface="Times New Roman" panose="02020603050405020304" pitchFamily="18"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4"/>
          <p:cNvSpPr txBox="1">
            <a:spLocks noChangeArrowheads="1"/>
          </p:cNvSpPr>
          <p:nvPr/>
        </p:nvSpPr>
        <p:spPr bwMode="auto">
          <a:xfrm>
            <a:off x="900113" y="1052513"/>
            <a:ext cx="7634287" cy="301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50000"/>
              </a:lnSpc>
              <a:spcBef>
                <a:spcPct val="0"/>
              </a:spcBef>
              <a:buClrTx/>
              <a:buSzTx/>
              <a:buFontTx/>
              <a:buNone/>
            </a:pPr>
            <a:r>
              <a:rPr lang="zh-CN" altLang="en-US" sz="2000">
                <a:latin typeface="Times New Roman" panose="02020603050405020304" pitchFamily="18" charset="0"/>
              </a:rPr>
              <a:t>　</a:t>
            </a:r>
            <a:r>
              <a:rPr lang="zh-CN" altLang="en-US">
                <a:latin typeface="Times New Roman" panose="02020603050405020304" pitchFamily="18" charset="0"/>
              </a:rPr>
              <a:t>ＶＦＳ主要完成功能</a:t>
            </a:r>
            <a:r>
              <a:rPr lang="en-US" altLang="zh-CN">
                <a:latin typeface="Times New Roman" panose="02020603050405020304" pitchFamily="18" charset="0"/>
              </a:rPr>
              <a:t>:</a:t>
            </a:r>
          </a:p>
          <a:p>
            <a:pPr eaLnBrk="1" hangingPunct="1">
              <a:lnSpc>
                <a:spcPct val="150000"/>
              </a:lnSpc>
              <a:spcBef>
                <a:spcPct val="0"/>
              </a:spcBef>
              <a:buClrTx/>
              <a:buSzTx/>
              <a:buFontTx/>
              <a:buNone/>
            </a:pPr>
            <a:r>
              <a:rPr lang="zh-CN" altLang="en-US" sz="2000">
                <a:latin typeface="Times New Roman" panose="02020603050405020304" pitchFamily="18" charset="0"/>
              </a:rPr>
              <a:t>　　－记录可用文件系统类型</a:t>
            </a:r>
          </a:p>
          <a:p>
            <a:pPr eaLnBrk="1" hangingPunct="1">
              <a:lnSpc>
                <a:spcPct val="150000"/>
              </a:lnSpc>
              <a:spcBef>
                <a:spcPct val="0"/>
              </a:spcBef>
              <a:buClrTx/>
              <a:buSzTx/>
              <a:buFontTx/>
              <a:buNone/>
            </a:pPr>
            <a:r>
              <a:rPr lang="zh-CN" altLang="en-US" sz="2000">
                <a:latin typeface="Times New Roman" panose="02020603050405020304" pitchFamily="18" charset="0"/>
              </a:rPr>
              <a:t>        －建立设备与文件系统的关联</a:t>
            </a:r>
          </a:p>
          <a:p>
            <a:pPr eaLnBrk="1" hangingPunct="1">
              <a:lnSpc>
                <a:spcPct val="150000"/>
              </a:lnSpc>
              <a:spcBef>
                <a:spcPct val="0"/>
              </a:spcBef>
              <a:buClrTx/>
              <a:buSzTx/>
              <a:buFontTx/>
              <a:buNone/>
            </a:pPr>
            <a:r>
              <a:rPr lang="zh-CN" altLang="en-US" sz="2000">
                <a:latin typeface="Times New Roman" panose="02020603050405020304" pitchFamily="18" charset="0"/>
              </a:rPr>
              <a:t>        －实现面向文件级的通用性操作</a:t>
            </a:r>
          </a:p>
          <a:p>
            <a:pPr eaLnBrk="1" hangingPunct="1">
              <a:lnSpc>
                <a:spcPct val="150000"/>
              </a:lnSpc>
              <a:spcBef>
                <a:spcPct val="0"/>
              </a:spcBef>
              <a:buClrTx/>
              <a:buSzTx/>
              <a:buFontTx/>
              <a:buNone/>
            </a:pPr>
            <a:r>
              <a:rPr lang="zh-CN" altLang="en-US" sz="2000">
                <a:latin typeface="Times New Roman" panose="02020603050405020304" pitchFamily="18" charset="0"/>
              </a:rPr>
              <a:t>        －将对特定文件系统的操作影射到物理文件系统中</a:t>
            </a:r>
          </a:p>
        </p:txBody>
      </p:sp>
      <p:sp>
        <p:nvSpPr>
          <p:cNvPr id="77827" name="灯片编号占位符 1"/>
          <p:cNvSpPr txBox="1">
            <a:spLocks noGrp="1"/>
          </p:cNvSpPr>
          <p:nvPr/>
        </p:nvSpPr>
        <p:spPr bwMode="auto">
          <a:xfrm>
            <a:off x="7019925" y="6164263"/>
            <a:ext cx="1150938" cy="4572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lnSpc>
                <a:spcPct val="100000"/>
              </a:lnSpc>
              <a:spcBef>
                <a:spcPct val="0"/>
              </a:spcBef>
              <a:buClrTx/>
              <a:buSzTx/>
              <a:buFontTx/>
              <a:buNone/>
            </a:pPr>
            <a:fld id="{49792B05-CDF6-425D-A965-65D5819E595A}" type="slidenum">
              <a:rPr lang="en-US" altLang="zh-CN" sz="1200">
                <a:latin typeface="Times New Roman" panose="02020603050405020304" pitchFamily="18" charset="0"/>
              </a:rPr>
              <a:pPr algn="r" eaLnBrk="1" hangingPunct="1">
                <a:lnSpc>
                  <a:spcPct val="100000"/>
                </a:lnSpc>
                <a:spcBef>
                  <a:spcPct val="0"/>
                </a:spcBef>
                <a:buClrTx/>
                <a:buSzTx/>
                <a:buFontTx/>
                <a:buNone/>
              </a:pPr>
              <a:t>108</a:t>
            </a:fld>
            <a:endParaRPr lang="en-US" altLang="zh-CN" sz="1200">
              <a:latin typeface="Times New Roman" panose="02020603050405020304" pitchFamily="18"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850" name="Object 4"/>
          <p:cNvGraphicFramePr>
            <a:graphicFrameLocks noChangeAspect="1"/>
          </p:cNvGraphicFramePr>
          <p:nvPr/>
        </p:nvGraphicFramePr>
        <p:xfrm>
          <a:off x="611188" y="2420938"/>
          <a:ext cx="7777162" cy="3962400"/>
        </p:xfrm>
        <a:graphic>
          <a:graphicData uri="http://schemas.openxmlformats.org/presentationml/2006/ole">
            <mc:AlternateContent xmlns:mc="http://schemas.openxmlformats.org/markup-compatibility/2006">
              <mc:Choice xmlns:v="urn:schemas-microsoft-com:vml" Requires="v">
                <p:oleObj spid="_x0000_s2051" r:id="rId3" imgW="5524500" imgH="3370580" progId="">
                  <p:embed/>
                </p:oleObj>
              </mc:Choice>
              <mc:Fallback>
                <p:oleObj r:id="rId3" imgW="5524500" imgH="337058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420938"/>
                        <a:ext cx="7777162"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51" name="Text Box 5"/>
          <p:cNvSpPr txBox="1">
            <a:spLocks noChangeArrowheads="1"/>
          </p:cNvSpPr>
          <p:nvPr/>
        </p:nvSpPr>
        <p:spPr bwMode="auto">
          <a:xfrm>
            <a:off x="1331913" y="836613"/>
            <a:ext cx="5545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zh-CN" altLang="en-US" sz="2000" b="1">
                <a:latin typeface="Times New Roman" panose="02020603050405020304" pitchFamily="18" charset="0"/>
              </a:rPr>
              <a:t>ＶＦＳ与实际文件系统的逻辑关系</a:t>
            </a:r>
          </a:p>
        </p:txBody>
      </p:sp>
      <p:sp>
        <p:nvSpPr>
          <p:cNvPr id="78852" name="Line 6"/>
          <p:cNvSpPr>
            <a:spLocks noChangeShapeType="1"/>
          </p:cNvSpPr>
          <p:nvPr/>
        </p:nvSpPr>
        <p:spPr bwMode="auto">
          <a:xfrm>
            <a:off x="755650" y="2276475"/>
            <a:ext cx="7345363"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53" name="Rectangle 7"/>
          <p:cNvSpPr>
            <a:spLocks noChangeArrowheads="1"/>
          </p:cNvSpPr>
          <p:nvPr/>
        </p:nvSpPr>
        <p:spPr bwMode="auto">
          <a:xfrm>
            <a:off x="1476375" y="1557338"/>
            <a:ext cx="719138" cy="6477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lnSpc>
                <a:spcPct val="100000"/>
              </a:lnSpc>
              <a:spcBef>
                <a:spcPct val="0"/>
              </a:spcBef>
              <a:buClrTx/>
              <a:buSzTx/>
              <a:buFontTx/>
              <a:buNone/>
            </a:pPr>
            <a:r>
              <a:rPr lang="zh-CN" altLang="en-US" sz="1000">
                <a:latin typeface="Times New Roman" panose="02020603050405020304" pitchFamily="18" charset="0"/>
              </a:rPr>
              <a:t>用户进程</a:t>
            </a:r>
          </a:p>
        </p:txBody>
      </p:sp>
      <p:sp>
        <p:nvSpPr>
          <p:cNvPr id="78854" name="Rectangle 9"/>
          <p:cNvSpPr>
            <a:spLocks noChangeArrowheads="1"/>
          </p:cNvSpPr>
          <p:nvPr/>
        </p:nvSpPr>
        <p:spPr bwMode="auto">
          <a:xfrm>
            <a:off x="2916238" y="1557338"/>
            <a:ext cx="719137" cy="6477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lnSpc>
                <a:spcPct val="100000"/>
              </a:lnSpc>
              <a:spcBef>
                <a:spcPct val="0"/>
              </a:spcBef>
              <a:buClrTx/>
              <a:buSzTx/>
              <a:buFontTx/>
              <a:buNone/>
            </a:pPr>
            <a:r>
              <a:rPr lang="zh-CN" altLang="en-US" sz="1000">
                <a:latin typeface="Times New Roman" panose="02020603050405020304" pitchFamily="18" charset="0"/>
              </a:rPr>
              <a:t>用户进程</a:t>
            </a:r>
          </a:p>
        </p:txBody>
      </p:sp>
      <p:sp>
        <p:nvSpPr>
          <p:cNvPr id="78855" name="Text Box 10"/>
          <p:cNvSpPr txBox="1">
            <a:spLocks noChangeArrowheads="1"/>
          </p:cNvSpPr>
          <p:nvPr/>
        </p:nvSpPr>
        <p:spPr bwMode="auto">
          <a:xfrm>
            <a:off x="3995738" y="1628775"/>
            <a:ext cx="2305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zh-CN" altLang="en-US" sz="2000">
                <a:latin typeface="Times New Roman" panose="02020603050405020304" pitchFamily="18" charset="0"/>
              </a:rPr>
              <a:t>。。。</a:t>
            </a:r>
          </a:p>
        </p:txBody>
      </p:sp>
      <p:sp>
        <p:nvSpPr>
          <p:cNvPr id="78856" name="Line 11"/>
          <p:cNvSpPr>
            <a:spLocks noChangeShapeType="1"/>
          </p:cNvSpPr>
          <p:nvPr/>
        </p:nvSpPr>
        <p:spPr bwMode="auto">
          <a:xfrm>
            <a:off x="2268538" y="2565400"/>
            <a:ext cx="1223962" cy="142875"/>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57" name="Text Box 12"/>
          <p:cNvSpPr txBox="1">
            <a:spLocks noChangeArrowheads="1"/>
          </p:cNvSpPr>
          <p:nvPr/>
        </p:nvSpPr>
        <p:spPr bwMode="auto">
          <a:xfrm>
            <a:off x="1619250" y="2492375"/>
            <a:ext cx="935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en-US" altLang="zh-CN" sz="1000">
                <a:latin typeface="Times New Roman" panose="02020603050405020304" pitchFamily="18" charset="0"/>
              </a:rPr>
              <a:t>POSIX</a:t>
            </a:r>
          </a:p>
        </p:txBody>
      </p:sp>
      <p:sp>
        <p:nvSpPr>
          <p:cNvPr id="78858" name="灯片编号占位符 1"/>
          <p:cNvSpPr txBox="1">
            <a:spLocks noGrp="1"/>
          </p:cNvSpPr>
          <p:nvPr/>
        </p:nvSpPr>
        <p:spPr bwMode="auto">
          <a:xfrm>
            <a:off x="7019925" y="6164263"/>
            <a:ext cx="1150938" cy="4572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lnSpc>
                <a:spcPct val="100000"/>
              </a:lnSpc>
              <a:spcBef>
                <a:spcPct val="0"/>
              </a:spcBef>
              <a:buClrTx/>
              <a:buSzTx/>
              <a:buFontTx/>
              <a:buNone/>
            </a:pPr>
            <a:fld id="{F44079DE-5148-43F4-B969-2C626D5E20D0}" type="slidenum">
              <a:rPr lang="en-US" altLang="zh-CN" sz="1200">
                <a:latin typeface="Times New Roman" panose="02020603050405020304" pitchFamily="18" charset="0"/>
              </a:rPr>
              <a:pPr algn="r" eaLnBrk="1" hangingPunct="1">
                <a:lnSpc>
                  <a:spcPct val="100000"/>
                </a:lnSpc>
                <a:spcBef>
                  <a:spcPct val="0"/>
                </a:spcBef>
                <a:buClrTx/>
                <a:buSzTx/>
                <a:buFontTx/>
                <a:buNone/>
              </a:pPr>
              <a:t>109</a:t>
            </a:fld>
            <a:endParaRPr lang="en-US" altLang="zh-CN" sz="1200">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sz="3600">
                <a:ea typeface="宋体" panose="02010600030101010101" pitchFamily="2" charset="-122"/>
              </a:rPr>
              <a:t>Physical structure of file: continuous</a:t>
            </a:r>
            <a:endParaRPr lang="zh-CN" altLang="en-US" sz="360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fld id="{9F3EE478-BB74-429F-BD89-DDC56E602AF4}" type="slidenum">
              <a:rPr lang="en-US" altLang="ko-KR">
                <a:solidFill>
                  <a:schemeClr val="bg1"/>
                </a:solidFill>
                <a:ea typeface="굴림" pitchFamily="34" charset="-127"/>
              </a:rPr>
              <a:pPr/>
              <a:t>11</a:t>
            </a:fld>
            <a:endParaRPr lang="en-US" altLang="ko-KR">
              <a:solidFill>
                <a:schemeClr val="bg1"/>
              </a:solidFill>
              <a:ea typeface="굴림" pitchFamily="34" charset="-127"/>
            </a:endParaRPr>
          </a:p>
        </p:txBody>
      </p:sp>
      <p:pic>
        <p:nvPicPr>
          <p:cNvPr id="8" name="Picture 8" descr="文件的连续分配方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863" y="1643063"/>
            <a:ext cx="8085137"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pPr>
            <a:r>
              <a:rPr lang="zh-CN" altLang="en-US" dirty="0"/>
              <a:t>虚拟文件系统</a:t>
            </a:r>
            <a:r>
              <a:rPr lang="en-US" altLang="zh-CN" dirty="0"/>
              <a:t> (VFS)</a:t>
            </a:r>
            <a:endParaRPr lang="zh-CN" altLang="en-US" dirty="0"/>
          </a:p>
        </p:txBody>
      </p:sp>
      <p:cxnSp>
        <p:nvCxnSpPr>
          <p:cNvPr id="26" name="直接连接符 25"/>
          <p:cNvCxnSpPr/>
          <p:nvPr/>
        </p:nvCxnSpPr>
        <p:spPr>
          <a:xfrm rot="16200000" flipH="1">
            <a:off x="-7536741" y="3340893"/>
            <a:ext cx="11858708"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844894" y="1876414"/>
            <a:ext cx="3941421" cy="696462"/>
            <a:chOff x="844893" y="1019164"/>
            <a:chExt cx="3941421" cy="696462"/>
          </a:xfrm>
        </p:grpSpPr>
        <p:sp>
          <p:nvSpPr>
            <p:cNvPr id="9" name="内容占位符 2"/>
            <p:cNvSpPr txBox="1">
              <a:spLocks/>
            </p:cNvSpPr>
            <p:nvPr/>
          </p:nvSpPr>
          <p:spPr>
            <a:xfrm>
              <a:off x="1142976" y="1019164"/>
              <a:ext cx="85725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eaLnBrk="1" fontAlgn="auto" hangingPunct="1">
                <a:lnSpc>
                  <a:spcPct val="100000"/>
                </a:lnSpc>
                <a:spcAft>
                  <a:spcPts val="0"/>
                </a:spcAft>
                <a:buSzTx/>
              </a:pPr>
              <a:r>
                <a:rPr lang="zh-CN" altLang="en-US" dirty="0"/>
                <a:t>目的</a:t>
              </a:r>
            </a:p>
          </p:txBody>
        </p:sp>
        <p:sp>
          <p:nvSpPr>
            <p:cNvPr id="12" name="TextBox 11"/>
            <p:cNvSpPr txBox="1"/>
            <p:nvPr/>
          </p:nvSpPr>
          <p:spPr>
            <a:xfrm>
              <a:off x="844893" y="1019164"/>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3" name="图片 32" descr="小点1.png"/>
            <p:cNvPicPr>
              <a:picLocks noChangeAspect="1"/>
            </p:cNvPicPr>
            <p:nvPr/>
          </p:nvPicPr>
          <p:blipFill>
            <a:blip r:embed="rId3" cstate="print"/>
            <a:stretch>
              <a:fillRect/>
            </a:stretch>
          </p:blipFill>
          <p:spPr>
            <a:xfrm>
              <a:off x="1262422" y="1462080"/>
              <a:ext cx="151066" cy="148997"/>
            </a:xfrm>
            <a:prstGeom prst="rect">
              <a:avLst/>
            </a:prstGeom>
            <a:effectLst/>
          </p:spPr>
        </p:pic>
        <p:sp>
          <p:nvSpPr>
            <p:cNvPr id="34" name="内容占位符 2"/>
            <p:cNvSpPr txBox="1">
              <a:spLocks/>
            </p:cNvSpPr>
            <p:nvPr/>
          </p:nvSpPr>
          <p:spPr>
            <a:xfrm>
              <a:off x="1394985" y="1357304"/>
              <a:ext cx="3391329"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对所有不同文件系统的抽象</a:t>
              </a:r>
            </a:p>
          </p:txBody>
        </p:sp>
      </p:grpSp>
      <p:grpSp>
        <p:nvGrpSpPr>
          <p:cNvPr id="3" name="组合 2"/>
          <p:cNvGrpSpPr/>
          <p:nvPr/>
        </p:nvGrpSpPr>
        <p:grpSpPr>
          <a:xfrm>
            <a:off x="844894" y="2528882"/>
            <a:ext cx="4370049" cy="702130"/>
            <a:chOff x="844893" y="1671632"/>
            <a:chExt cx="4370049" cy="702130"/>
          </a:xfrm>
        </p:grpSpPr>
        <p:sp>
          <p:nvSpPr>
            <p:cNvPr id="37" name="内容占位符 2"/>
            <p:cNvSpPr txBox="1">
              <a:spLocks/>
            </p:cNvSpPr>
            <p:nvPr/>
          </p:nvSpPr>
          <p:spPr>
            <a:xfrm>
              <a:off x="1142976" y="1671632"/>
              <a:ext cx="78581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eaLnBrk="1" fontAlgn="auto" hangingPunct="1">
                <a:lnSpc>
                  <a:spcPct val="100000"/>
                </a:lnSpc>
                <a:spcAft>
                  <a:spcPts val="0"/>
                </a:spcAft>
                <a:buSzTx/>
              </a:pPr>
              <a:r>
                <a:rPr lang="zh-CN" altLang="en-US" dirty="0"/>
                <a:t>功能</a:t>
              </a:r>
            </a:p>
          </p:txBody>
        </p:sp>
        <p:sp>
          <p:nvSpPr>
            <p:cNvPr id="38" name="TextBox 37"/>
            <p:cNvSpPr txBox="1"/>
            <p:nvPr/>
          </p:nvSpPr>
          <p:spPr>
            <a:xfrm>
              <a:off x="844893" y="1671632"/>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43" name="图片 42" descr="小点1.png"/>
            <p:cNvPicPr>
              <a:picLocks noChangeAspect="1"/>
            </p:cNvPicPr>
            <p:nvPr/>
          </p:nvPicPr>
          <p:blipFill>
            <a:blip r:embed="rId3" cstate="print"/>
            <a:stretch>
              <a:fillRect/>
            </a:stretch>
          </p:blipFill>
          <p:spPr>
            <a:xfrm>
              <a:off x="1262422" y="2113416"/>
              <a:ext cx="151066" cy="148997"/>
            </a:xfrm>
            <a:prstGeom prst="rect">
              <a:avLst/>
            </a:prstGeom>
            <a:effectLst/>
          </p:spPr>
        </p:pic>
        <p:sp>
          <p:nvSpPr>
            <p:cNvPr id="44" name="内容占位符 2"/>
            <p:cNvSpPr txBox="1">
              <a:spLocks/>
            </p:cNvSpPr>
            <p:nvPr/>
          </p:nvSpPr>
          <p:spPr>
            <a:xfrm>
              <a:off x="1394985" y="2008640"/>
              <a:ext cx="3819957" cy="3651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提供相同的文件和文件系统</a:t>
              </a:r>
              <a:r>
                <a:rPr lang="zh-CN" altLang="en-US" dirty="0">
                  <a:solidFill>
                    <a:srgbClr val="C00000"/>
                  </a:solidFill>
                </a:rPr>
                <a:t>接口</a:t>
              </a:r>
            </a:p>
          </p:txBody>
        </p:sp>
      </p:grpSp>
      <p:grpSp>
        <p:nvGrpSpPr>
          <p:cNvPr id="4" name="组合 3"/>
          <p:cNvGrpSpPr/>
          <p:nvPr/>
        </p:nvGrpSpPr>
        <p:grpSpPr>
          <a:xfrm>
            <a:off x="1262422" y="3153460"/>
            <a:ext cx="5095528" cy="365122"/>
            <a:chOff x="1262422" y="2296210"/>
            <a:chExt cx="5095528" cy="365122"/>
          </a:xfrm>
        </p:grpSpPr>
        <p:pic>
          <p:nvPicPr>
            <p:cNvPr id="49" name="图片 48" descr="小点1.png"/>
            <p:cNvPicPr>
              <a:picLocks noChangeAspect="1"/>
            </p:cNvPicPr>
            <p:nvPr/>
          </p:nvPicPr>
          <p:blipFill>
            <a:blip r:embed="rId3" cstate="print"/>
            <a:stretch>
              <a:fillRect/>
            </a:stretch>
          </p:blipFill>
          <p:spPr>
            <a:xfrm>
              <a:off x="1262422" y="2400986"/>
              <a:ext cx="151066" cy="148997"/>
            </a:xfrm>
            <a:prstGeom prst="rect">
              <a:avLst/>
            </a:prstGeom>
            <a:effectLst/>
          </p:spPr>
        </p:pic>
        <p:sp>
          <p:nvSpPr>
            <p:cNvPr id="52" name="内容占位符 2"/>
            <p:cNvSpPr txBox="1">
              <a:spLocks/>
            </p:cNvSpPr>
            <p:nvPr/>
          </p:nvSpPr>
          <p:spPr>
            <a:xfrm>
              <a:off x="1394985" y="2296210"/>
              <a:ext cx="4962965" cy="3651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100000"/>
                </a:lnSpc>
                <a:spcBef>
                  <a:spcPts val="0"/>
                </a:spcBef>
                <a:spcAft>
                  <a:spcPts val="0"/>
                </a:spcAft>
                <a:buSzTx/>
              </a:pPr>
              <a:r>
                <a:rPr lang="zh-CN" altLang="en-US" dirty="0"/>
                <a:t>管理所有文件和文件系统关联的</a:t>
              </a:r>
              <a:r>
                <a:rPr lang="zh-CN" altLang="en-US" dirty="0">
                  <a:solidFill>
                    <a:srgbClr val="C00000"/>
                  </a:solidFill>
                </a:rPr>
                <a:t>数据结构</a:t>
              </a:r>
              <a:endParaRPr lang="en-US" altLang="zh-CN" dirty="0">
                <a:solidFill>
                  <a:srgbClr val="C00000"/>
                </a:solidFill>
              </a:endParaRPr>
            </a:p>
          </p:txBody>
        </p:sp>
      </p:grpSp>
      <p:grpSp>
        <p:nvGrpSpPr>
          <p:cNvPr id="5" name="组合 4"/>
          <p:cNvGrpSpPr/>
          <p:nvPr/>
        </p:nvGrpSpPr>
        <p:grpSpPr>
          <a:xfrm>
            <a:off x="1262422" y="3484568"/>
            <a:ext cx="3595330" cy="365122"/>
            <a:chOff x="1262422" y="2627318"/>
            <a:chExt cx="3595330" cy="365122"/>
          </a:xfrm>
        </p:grpSpPr>
        <p:pic>
          <p:nvPicPr>
            <p:cNvPr id="29" name="图片 28" descr="小点1.png"/>
            <p:cNvPicPr>
              <a:picLocks noChangeAspect="1"/>
            </p:cNvPicPr>
            <p:nvPr/>
          </p:nvPicPr>
          <p:blipFill>
            <a:blip r:embed="rId3" cstate="print"/>
            <a:stretch>
              <a:fillRect/>
            </a:stretch>
          </p:blipFill>
          <p:spPr>
            <a:xfrm>
              <a:off x="1262422" y="2732094"/>
              <a:ext cx="151066" cy="148997"/>
            </a:xfrm>
            <a:prstGeom prst="rect">
              <a:avLst/>
            </a:prstGeom>
            <a:effectLst/>
          </p:spPr>
        </p:pic>
        <p:sp>
          <p:nvSpPr>
            <p:cNvPr id="30" name="内容占位符 2"/>
            <p:cNvSpPr txBox="1">
              <a:spLocks/>
            </p:cNvSpPr>
            <p:nvPr/>
          </p:nvSpPr>
          <p:spPr>
            <a:xfrm>
              <a:off x="1394985" y="2627318"/>
              <a:ext cx="3462767" cy="3651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100000"/>
                </a:lnSpc>
                <a:spcBef>
                  <a:spcPts val="0"/>
                </a:spcBef>
                <a:spcAft>
                  <a:spcPts val="0"/>
                </a:spcAft>
                <a:buSzTx/>
              </a:pPr>
              <a:r>
                <a:rPr lang="zh-CN" altLang="en-US" dirty="0"/>
                <a:t>高效查询</a:t>
              </a:r>
              <a:r>
                <a:rPr lang="zh-CN" altLang="en-US" dirty="0">
                  <a:solidFill>
                    <a:srgbClr val="C00000"/>
                  </a:solidFill>
                </a:rPr>
                <a:t>例程</a:t>
              </a:r>
              <a:r>
                <a:rPr lang="en-US" altLang="zh-CN" dirty="0"/>
                <a:t>, </a:t>
              </a:r>
              <a:r>
                <a:rPr lang="zh-CN" altLang="en-US" dirty="0"/>
                <a:t>遍历文件系统</a:t>
              </a:r>
              <a:endParaRPr lang="en-US" altLang="zh-CN" dirty="0"/>
            </a:p>
          </p:txBody>
        </p:sp>
      </p:grpSp>
      <p:grpSp>
        <p:nvGrpSpPr>
          <p:cNvPr id="6" name="组合 5"/>
          <p:cNvGrpSpPr/>
          <p:nvPr/>
        </p:nvGrpSpPr>
        <p:grpSpPr>
          <a:xfrm>
            <a:off x="1262422" y="3816358"/>
            <a:ext cx="3738206" cy="365122"/>
            <a:chOff x="1262422" y="2959108"/>
            <a:chExt cx="3738206" cy="365122"/>
          </a:xfrm>
        </p:grpSpPr>
        <p:pic>
          <p:nvPicPr>
            <p:cNvPr id="32" name="图片 31" descr="小点1.png"/>
            <p:cNvPicPr>
              <a:picLocks noChangeAspect="1"/>
            </p:cNvPicPr>
            <p:nvPr/>
          </p:nvPicPr>
          <p:blipFill>
            <a:blip r:embed="rId3" cstate="print"/>
            <a:stretch>
              <a:fillRect/>
            </a:stretch>
          </p:blipFill>
          <p:spPr>
            <a:xfrm>
              <a:off x="1262422" y="3063884"/>
              <a:ext cx="151066" cy="148997"/>
            </a:xfrm>
            <a:prstGeom prst="rect">
              <a:avLst/>
            </a:prstGeom>
            <a:effectLst/>
          </p:spPr>
        </p:pic>
        <p:sp>
          <p:nvSpPr>
            <p:cNvPr id="39" name="内容占位符 2"/>
            <p:cNvSpPr txBox="1">
              <a:spLocks/>
            </p:cNvSpPr>
            <p:nvPr/>
          </p:nvSpPr>
          <p:spPr>
            <a:xfrm>
              <a:off x="1394985" y="2959108"/>
              <a:ext cx="3605643" cy="3651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100000"/>
                </a:lnSpc>
                <a:spcBef>
                  <a:spcPts val="0"/>
                </a:spcBef>
                <a:spcAft>
                  <a:spcPts val="0"/>
                </a:spcAft>
                <a:buSzTx/>
              </a:pPr>
              <a:r>
                <a:rPr lang="zh-CN" altLang="en-US" dirty="0"/>
                <a:t>与特定文件系统模块的</a:t>
              </a:r>
              <a:r>
                <a:rPr lang="zh-CN" altLang="en-US" dirty="0">
                  <a:solidFill>
                    <a:srgbClr val="C00000"/>
                  </a:solidFill>
                </a:rPr>
                <a:t>交互</a:t>
              </a:r>
              <a:endParaRPr lang="en-US" altLang="zh-CN" dirty="0">
                <a:solidFill>
                  <a:srgbClr val="C00000"/>
                </a:solidFill>
              </a:endParaRPr>
            </a:p>
          </p:txBody>
        </p:sp>
      </p:grpSp>
    </p:spTree>
    <p:extLst>
      <p:ext uri="{BB962C8B-B14F-4D97-AF65-F5344CB8AC3E}">
        <p14:creationId xmlns:p14="http://schemas.microsoft.com/office/powerpoint/2010/main" val="116399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pPr>
            <a:r>
              <a:rPr lang="zh-CN" altLang="en-US" dirty="0"/>
              <a:t>文件系统基本数据结构</a:t>
            </a:r>
          </a:p>
        </p:txBody>
      </p:sp>
      <p:cxnSp>
        <p:nvCxnSpPr>
          <p:cNvPr id="26" name="直接连接符 25"/>
          <p:cNvCxnSpPr/>
          <p:nvPr/>
        </p:nvCxnSpPr>
        <p:spPr>
          <a:xfrm rot="16200000" flipH="1">
            <a:off x="-7536741" y="3340893"/>
            <a:ext cx="11858708"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844894" y="1874134"/>
            <a:ext cx="5012991" cy="428628"/>
            <a:chOff x="844893" y="843558"/>
            <a:chExt cx="5012991" cy="428628"/>
          </a:xfrm>
        </p:grpSpPr>
        <p:sp>
          <p:nvSpPr>
            <p:cNvPr id="9" name="内容占位符 2"/>
            <p:cNvSpPr txBox="1">
              <a:spLocks/>
            </p:cNvSpPr>
            <p:nvPr/>
          </p:nvSpPr>
          <p:spPr>
            <a:xfrm>
              <a:off x="1142976" y="843558"/>
              <a:ext cx="471490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zh-CN" altLang="en-US" dirty="0"/>
                <a:t>文件卷控制块</a:t>
              </a:r>
              <a:r>
                <a:rPr lang="en-US" altLang="zh-CN" dirty="0"/>
                <a:t> (Unix: “</a:t>
              </a:r>
              <a:r>
                <a:rPr lang="en-US" altLang="zh-CN" dirty="0">
                  <a:solidFill>
                    <a:srgbClr val="C00000"/>
                  </a:solidFill>
                </a:rPr>
                <a:t>superblock</a:t>
              </a:r>
              <a:r>
                <a:rPr lang="en-US" altLang="zh-CN" dirty="0"/>
                <a:t>”)</a:t>
              </a:r>
            </a:p>
          </p:txBody>
        </p:sp>
        <p:sp>
          <p:nvSpPr>
            <p:cNvPr id="12" name="TextBox 11"/>
            <p:cNvSpPr txBox="1"/>
            <p:nvPr/>
          </p:nvSpPr>
          <p:spPr>
            <a:xfrm>
              <a:off x="844893" y="843558"/>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262422" y="2212274"/>
            <a:ext cx="4309710" cy="928694"/>
            <a:chOff x="1262422" y="1181698"/>
            <a:chExt cx="4309710" cy="928694"/>
          </a:xfrm>
        </p:grpSpPr>
        <p:pic>
          <p:nvPicPr>
            <p:cNvPr id="33" name="图片 32" descr="小点1.png"/>
            <p:cNvPicPr>
              <a:picLocks noChangeAspect="1"/>
            </p:cNvPicPr>
            <p:nvPr/>
          </p:nvPicPr>
          <p:blipFill>
            <a:blip r:embed="rId3" cstate="print"/>
            <a:stretch>
              <a:fillRect/>
            </a:stretch>
          </p:blipFill>
          <p:spPr>
            <a:xfrm>
              <a:off x="1262422" y="1286474"/>
              <a:ext cx="151066" cy="148997"/>
            </a:xfrm>
            <a:prstGeom prst="rect">
              <a:avLst/>
            </a:prstGeom>
            <a:effectLst/>
          </p:spPr>
        </p:pic>
        <p:sp>
          <p:nvSpPr>
            <p:cNvPr id="34" name="内容占位符 2"/>
            <p:cNvSpPr txBox="1">
              <a:spLocks/>
            </p:cNvSpPr>
            <p:nvPr/>
          </p:nvSpPr>
          <p:spPr>
            <a:xfrm>
              <a:off x="1394985" y="1181698"/>
              <a:ext cx="2319759"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每个文件系统一个</a:t>
              </a:r>
            </a:p>
          </p:txBody>
        </p:sp>
        <p:pic>
          <p:nvPicPr>
            <p:cNvPr id="18" name="图片 17" descr="小点1.png"/>
            <p:cNvPicPr>
              <a:picLocks noChangeAspect="1"/>
            </p:cNvPicPr>
            <p:nvPr/>
          </p:nvPicPr>
          <p:blipFill>
            <a:blip r:embed="rId3" cstate="print"/>
            <a:stretch>
              <a:fillRect/>
            </a:stretch>
          </p:blipFill>
          <p:spPr>
            <a:xfrm>
              <a:off x="1262422" y="1597626"/>
              <a:ext cx="151066" cy="148997"/>
            </a:xfrm>
            <a:prstGeom prst="rect">
              <a:avLst/>
            </a:prstGeom>
            <a:effectLst/>
          </p:spPr>
        </p:pic>
        <p:sp>
          <p:nvSpPr>
            <p:cNvPr id="19" name="内容占位符 2"/>
            <p:cNvSpPr txBox="1">
              <a:spLocks/>
            </p:cNvSpPr>
            <p:nvPr/>
          </p:nvSpPr>
          <p:spPr>
            <a:xfrm>
              <a:off x="1394985" y="1492850"/>
              <a:ext cx="2319759"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文件系统详细信息</a:t>
              </a:r>
            </a:p>
          </p:txBody>
        </p:sp>
        <p:pic>
          <p:nvPicPr>
            <p:cNvPr id="20" name="图片 19" descr="小点1.png"/>
            <p:cNvPicPr>
              <a:picLocks noChangeAspect="1"/>
            </p:cNvPicPr>
            <p:nvPr/>
          </p:nvPicPr>
          <p:blipFill>
            <a:blip r:embed="rId3" cstate="print"/>
            <a:stretch>
              <a:fillRect/>
            </a:stretch>
          </p:blipFill>
          <p:spPr>
            <a:xfrm>
              <a:off x="1262422" y="1904016"/>
              <a:ext cx="155718" cy="153585"/>
            </a:xfrm>
            <a:prstGeom prst="rect">
              <a:avLst/>
            </a:prstGeom>
            <a:effectLst/>
          </p:spPr>
        </p:pic>
        <p:sp>
          <p:nvSpPr>
            <p:cNvPr id="21" name="内容占位符 2"/>
            <p:cNvSpPr txBox="1">
              <a:spLocks/>
            </p:cNvSpPr>
            <p:nvPr/>
          </p:nvSpPr>
          <p:spPr>
            <a:xfrm>
              <a:off x="1394985" y="1799240"/>
              <a:ext cx="4177147" cy="3111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块、块大小、空余块、计数</a:t>
              </a:r>
              <a:r>
                <a:rPr lang="en-US" altLang="zh-CN" dirty="0"/>
                <a:t>/</a:t>
              </a:r>
              <a:r>
                <a:rPr lang="zh-CN" altLang="en-US" dirty="0"/>
                <a:t>指针等</a:t>
              </a:r>
            </a:p>
          </p:txBody>
        </p:sp>
      </p:grpSp>
    </p:spTree>
    <p:extLst>
      <p:ext uri="{BB962C8B-B14F-4D97-AF65-F5344CB8AC3E}">
        <p14:creationId xmlns:p14="http://schemas.microsoft.com/office/powerpoint/2010/main" val="89777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pPr>
            <a:r>
              <a:rPr lang="zh-CN" altLang="en-US" dirty="0"/>
              <a:t>文件系统基本数据结构</a:t>
            </a:r>
          </a:p>
        </p:txBody>
      </p:sp>
      <p:cxnSp>
        <p:nvCxnSpPr>
          <p:cNvPr id="26" name="直接连接符 25"/>
          <p:cNvCxnSpPr/>
          <p:nvPr/>
        </p:nvCxnSpPr>
        <p:spPr>
          <a:xfrm rot="16200000" flipH="1">
            <a:off x="-7536741" y="3340893"/>
            <a:ext cx="11858708"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844894" y="1874134"/>
            <a:ext cx="5012991" cy="428628"/>
            <a:chOff x="844893" y="843558"/>
            <a:chExt cx="5012991" cy="428628"/>
          </a:xfrm>
        </p:grpSpPr>
        <p:sp>
          <p:nvSpPr>
            <p:cNvPr id="9" name="内容占位符 2"/>
            <p:cNvSpPr txBox="1">
              <a:spLocks/>
            </p:cNvSpPr>
            <p:nvPr/>
          </p:nvSpPr>
          <p:spPr>
            <a:xfrm>
              <a:off x="1142976" y="843558"/>
              <a:ext cx="471490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zh-CN" altLang="en-US" dirty="0"/>
                <a:t>文件卷控制块</a:t>
              </a:r>
              <a:r>
                <a:rPr lang="en-US" altLang="zh-CN" dirty="0"/>
                <a:t> (Unix: “</a:t>
              </a:r>
              <a:r>
                <a:rPr lang="en-US" altLang="zh-CN" dirty="0">
                  <a:solidFill>
                    <a:srgbClr val="C00000"/>
                  </a:solidFill>
                </a:rPr>
                <a:t>superblock</a:t>
              </a:r>
              <a:r>
                <a:rPr lang="en-US" altLang="zh-CN" dirty="0"/>
                <a:t>”)</a:t>
              </a:r>
            </a:p>
          </p:txBody>
        </p:sp>
        <p:sp>
          <p:nvSpPr>
            <p:cNvPr id="12" name="TextBox 11"/>
            <p:cNvSpPr txBox="1"/>
            <p:nvPr/>
          </p:nvSpPr>
          <p:spPr>
            <a:xfrm>
              <a:off x="844893" y="843558"/>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4" name="组合 13"/>
          <p:cNvGrpSpPr/>
          <p:nvPr/>
        </p:nvGrpSpPr>
        <p:grpSpPr>
          <a:xfrm>
            <a:off x="844894" y="2274244"/>
            <a:ext cx="5727371" cy="428628"/>
            <a:chOff x="844893" y="2108804"/>
            <a:chExt cx="5727371" cy="428628"/>
          </a:xfrm>
        </p:grpSpPr>
        <p:sp>
          <p:nvSpPr>
            <p:cNvPr id="15" name="内容占位符 2"/>
            <p:cNvSpPr txBox="1">
              <a:spLocks/>
            </p:cNvSpPr>
            <p:nvPr/>
          </p:nvSpPr>
          <p:spPr>
            <a:xfrm>
              <a:off x="1142976" y="2108804"/>
              <a:ext cx="54292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zh-CN" altLang="en-US" dirty="0"/>
                <a:t>文件控制块</a:t>
              </a:r>
              <a:r>
                <a:rPr lang="en-US" altLang="zh-CN" dirty="0"/>
                <a:t>(Unix: “</a:t>
              </a:r>
              <a:r>
                <a:rPr lang="en-US" altLang="zh-CN" dirty="0" err="1"/>
                <a:t>vnode</a:t>
              </a:r>
              <a:r>
                <a:rPr lang="en-US" altLang="zh-CN" dirty="0"/>
                <a:t>” or “</a:t>
              </a:r>
              <a:r>
                <a:rPr lang="en-US" altLang="zh-CN" dirty="0" err="1">
                  <a:solidFill>
                    <a:srgbClr val="C00000"/>
                  </a:solidFill>
                </a:rPr>
                <a:t>inode</a:t>
              </a:r>
              <a:r>
                <a:rPr lang="en-US" altLang="zh-CN" dirty="0"/>
                <a:t>”)</a:t>
              </a:r>
            </a:p>
          </p:txBody>
        </p:sp>
        <p:sp>
          <p:nvSpPr>
            <p:cNvPr id="16" name="TextBox 22"/>
            <p:cNvSpPr txBox="1"/>
            <p:nvPr/>
          </p:nvSpPr>
          <p:spPr>
            <a:xfrm>
              <a:off x="844893" y="2108804"/>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7" name="组合 16"/>
          <p:cNvGrpSpPr/>
          <p:nvPr/>
        </p:nvGrpSpPr>
        <p:grpSpPr>
          <a:xfrm>
            <a:off x="1262422" y="2612384"/>
            <a:ext cx="5037770" cy="928694"/>
            <a:chOff x="1262422" y="2446944"/>
            <a:chExt cx="5037770" cy="928694"/>
          </a:xfrm>
        </p:grpSpPr>
        <p:pic>
          <p:nvPicPr>
            <p:cNvPr id="22" name="图片 21" descr="小点1.png"/>
            <p:cNvPicPr>
              <a:picLocks noChangeAspect="1"/>
            </p:cNvPicPr>
            <p:nvPr/>
          </p:nvPicPr>
          <p:blipFill>
            <a:blip r:embed="rId3" cstate="print"/>
            <a:stretch>
              <a:fillRect/>
            </a:stretch>
          </p:blipFill>
          <p:spPr>
            <a:xfrm>
              <a:off x="1262422" y="2551720"/>
              <a:ext cx="151066" cy="148997"/>
            </a:xfrm>
            <a:prstGeom prst="rect">
              <a:avLst/>
            </a:prstGeom>
            <a:effectLst/>
          </p:spPr>
        </p:pic>
        <p:sp>
          <p:nvSpPr>
            <p:cNvPr id="23" name="内容占位符 2"/>
            <p:cNvSpPr txBox="1">
              <a:spLocks/>
            </p:cNvSpPr>
            <p:nvPr/>
          </p:nvSpPr>
          <p:spPr>
            <a:xfrm>
              <a:off x="1394985" y="2446944"/>
              <a:ext cx="2319759"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每个文件一个</a:t>
              </a:r>
            </a:p>
          </p:txBody>
        </p:sp>
        <p:pic>
          <p:nvPicPr>
            <p:cNvPr id="24" name="图片 23" descr="小点1.png"/>
            <p:cNvPicPr>
              <a:picLocks noChangeAspect="1"/>
            </p:cNvPicPr>
            <p:nvPr/>
          </p:nvPicPr>
          <p:blipFill>
            <a:blip r:embed="rId3" cstate="print"/>
            <a:stretch>
              <a:fillRect/>
            </a:stretch>
          </p:blipFill>
          <p:spPr>
            <a:xfrm>
              <a:off x="1262422" y="2862872"/>
              <a:ext cx="151066" cy="148997"/>
            </a:xfrm>
            <a:prstGeom prst="rect">
              <a:avLst/>
            </a:prstGeom>
            <a:effectLst/>
          </p:spPr>
        </p:pic>
        <p:sp>
          <p:nvSpPr>
            <p:cNvPr id="25" name="内容占位符 2"/>
            <p:cNvSpPr txBox="1">
              <a:spLocks/>
            </p:cNvSpPr>
            <p:nvPr/>
          </p:nvSpPr>
          <p:spPr>
            <a:xfrm>
              <a:off x="1394985" y="2758096"/>
              <a:ext cx="2319759"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文件详细信息</a:t>
              </a:r>
            </a:p>
          </p:txBody>
        </p:sp>
        <p:pic>
          <p:nvPicPr>
            <p:cNvPr id="27" name="图片 26" descr="小点1.png"/>
            <p:cNvPicPr>
              <a:picLocks noChangeAspect="1"/>
            </p:cNvPicPr>
            <p:nvPr/>
          </p:nvPicPr>
          <p:blipFill>
            <a:blip r:embed="rId3" cstate="print"/>
            <a:stretch>
              <a:fillRect/>
            </a:stretch>
          </p:blipFill>
          <p:spPr>
            <a:xfrm>
              <a:off x="1262422" y="3169262"/>
              <a:ext cx="155718" cy="153585"/>
            </a:xfrm>
            <a:prstGeom prst="rect">
              <a:avLst/>
            </a:prstGeom>
            <a:effectLst/>
          </p:spPr>
        </p:pic>
        <p:sp>
          <p:nvSpPr>
            <p:cNvPr id="28" name="内容占位符 2"/>
            <p:cNvSpPr txBox="1">
              <a:spLocks/>
            </p:cNvSpPr>
            <p:nvPr/>
          </p:nvSpPr>
          <p:spPr>
            <a:xfrm>
              <a:off x="1394985" y="3064486"/>
              <a:ext cx="4905207" cy="3111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访问权限、拥有者、大小、数据块位置等</a:t>
              </a:r>
            </a:p>
          </p:txBody>
        </p:sp>
      </p:grpSp>
    </p:spTree>
    <p:extLst>
      <p:ext uri="{BB962C8B-B14F-4D97-AF65-F5344CB8AC3E}">
        <p14:creationId xmlns:p14="http://schemas.microsoft.com/office/powerpoint/2010/main" val="352885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pPr>
            <a:r>
              <a:rPr lang="zh-CN" altLang="en-US" dirty="0"/>
              <a:t>文件系统基本数据结构</a:t>
            </a:r>
          </a:p>
        </p:txBody>
      </p:sp>
      <p:cxnSp>
        <p:nvCxnSpPr>
          <p:cNvPr id="26" name="直接连接符 25"/>
          <p:cNvCxnSpPr/>
          <p:nvPr/>
        </p:nvCxnSpPr>
        <p:spPr>
          <a:xfrm rot="16200000" flipH="1">
            <a:off x="-7536741" y="3340893"/>
            <a:ext cx="11858708"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844894" y="1874134"/>
            <a:ext cx="5012991" cy="428628"/>
            <a:chOff x="844893" y="843558"/>
            <a:chExt cx="5012991" cy="428628"/>
          </a:xfrm>
        </p:grpSpPr>
        <p:sp>
          <p:nvSpPr>
            <p:cNvPr id="9" name="内容占位符 2"/>
            <p:cNvSpPr txBox="1">
              <a:spLocks/>
            </p:cNvSpPr>
            <p:nvPr/>
          </p:nvSpPr>
          <p:spPr>
            <a:xfrm>
              <a:off x="1142976" y="843558"/>
              <a:ext cx="471490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zh-CN" altLang="en-US" dirty="0"/>
                <a:t>文件卷控制块</a:t>
              </a:r>
              <a:r>
                <a:rPr lang="en-US" altLang="zh-CN" dirty="0"/>
                <a:t> (Unix: “</a:t>
              </a:r>
              <a:r>
                <a:rPr lang="en-US" altLang="zh-CN" dirty="0">
                  <a:solidFill>
                    <a:srgbClr val="C00000"/>
                  </a:solidFill>
                </a:rPr>
                <a:t>superblock</a:t>
              </a:r>
              <a:r>
                <a:rPr lang="en-US" altLang="zh-CN" dirty="0"/>
                <a:t>”)</a:t>
              </a:r>
            </a:p>
          </p:txBody>
        </p:sp>
        <p:sp>
          <p:nvSpPr>
            <p:cNvPr id="12" name="TextBox 11"/>
            <p:cNvSpPr txBox="1"/>
            <p:nvPr/>
          </p:nvSpPr>
          <p:spPr>
            <a:xfrm>
              <a:off x="844893" y="843558"/>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4" name="组合 13"/>
          <p:cNvGrpSpPr/>
          <p:nvPr/>
        </p:nvGrpSpPr>
        <p:grpSpPr>
          <a:xfrm>
            <a:off x="844894" y="2274244"/>
            <a:ext cx="5727371" cy="428628"/>
            <a:chOff x="844893" y="2108804"/>
            <a:chExt cx="5727371" cy="428628"/>
          </a:xfrm>
        </p:grpSpPr>
        <p:sp>
          <p:nvSpPr>
            <p:cNvPr id="15" name="内容占位符 2"/>
            <p:cNvSpPr txBox="1">
              <a:spLocks/>
            </p:cNvSpPr>
            <p:nvPr/>
          </p:nvSpPr>
          <p:spPr>
            <a:xfrm>
              <a:off x="1142976" y="2108804"/>
              <a:ext cx="54292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zh-CN" altLang="en-US" dirty="0"/>
                <a:t>文件控制块</a:t>
              </a:r>
              <a:r>
                <a:rPr lang="en-US" altLang="zh-CN" dirty="0"/>
                <a:t>(Unix: “</a:t>
              </a:r>
              <a:r>
                <a:rPr lang="en-US" altLang="zh-CN" dirty="0" err="1"/>
                <a:t>vnode</a:t>
              </a:r>
              <a:r>
                <a:rPr lang="en-US" altLang="zh-CN" dirty="0"/>
                <a:t>” or “</a:t>
              </a:r>
              <a:r>
                <a:rPr lang="en-US" altLang="zh-CN" dirty="0" err="1">
                  <a:solidFill>
                    <a:srgbClr val="C00000"/>
                  </a:solidFill>
                </a:rPr>
                <a:t>inode</a:t>
              </a:r>
              <a:r>
                <a:rPr lang="en-US" altLang="zh-CN" dirty="0"/>
                <a:t>”)</a:t>
              </a:r>
            </a:p>
          </p:txBody>
        </p:sp>
        <p:sp>
          <p:nvSpPr>
            <p:cNvPr id="16" name="TextBox 22"/>
            <p:cNvSpPr txBox="1"/>
            <p:nvPr/>
          </p:nvSpPr>
          <p:spPr>
            <a:xfrm>
              <a:off x="844893" y="2108804"/>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9" name="组合 28"/>
          <p:cNvGrpSpPr/>
          <p:nvPr/>
        </p:nvGrpSpPr>
        <p:grpSpPr>
          <a:xfrm>
            <a:off x="844894" y="2698609"/>
            <a:ext cx="4084297" cy="428628"/>
            <a:chOff x="844893" y="3369288"/>
            <a:chExt cx="4084297" cy="428628"/>
          </a:xfrm>
        </p:grpSpPr>
        <p:sp>
          <p:nvSpPr>
            <p:cNvPr id="30" name="内容占位符 2"/>
            <p:cNvSpPr txBox="1">
              <a:spLocks/>
            </p:cNvSpPr>
            <p:nvPr/>
          </p:nvSpPr>
          <p:spPr>
            <a:xfrm>
              <a:off x="1142976" y="3369288"/>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zh-CN" altLang="en-US" dirty="0"/>
                <a:t>目录项</a:t>
              </a:r>
              <a:r>
                <a:rPr lang="en-US" altLang="zh-CN" dirty="0"/>
                <a:t> (Linux: “</a:t>
              </a:r>
              <a:r>
                <a:rPr lang="en-US" altLang="zh-CN" dirty="0" err="1"/>
                <a:t>dentry</a:t>
              </a:r>
              <a:r>
                <a:rPr lang="en-US" altLang="zh-CN" dirty="0"/>
                <a:t>”)</a:t>
              </a:r>
            </a:p>
          </p:txBody>
        </p:sp>
        <p:sp>
          <p:nvSpPr>
            <p:cNvPr id="31" name="TextBox 39"/>
            <p:cNvSpPr txBox="1"/>
            <p:nvPr/>
          </p:nvSpPr>
          <p:spPr>
            <a:xfrm>
              <a:off x="844893" y="3369288"/>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2" name="组合 31"/>
          <p:cNvGrpSpPr/>
          <p:nvPr/>
        </p:nvGrpSpPr>
        <p:grpSpPr>
          <a:xfrm>
            <a:off x="1262422" y="3036749"/>
            <a:ext cx="6167098" cy="928694"/>
            <a:chOff x="1262422" y="3707428"/>
            <a:chExt cx="6167098" cy="928694"/>
          </a:xfrm>
        </p:grpSpPr>
        <p:pic>
          <p:nvPicPr>
            <p:cNvPr id="35" name="图片 34" descr="小点1.png"/>
            <p:cNvPicPr>
              <a:picLocks noChangeAspect="1"/>
            </p:cNvPicPr>
            <p:nvPr/>
          </p:nvPicPr>
          <p:blipFill>
            <a:blip r:embed="rId3" cstate="print"/>
            <a:stretch>
              <a:fillRect/>
            </a:stretch>
          </p:blipFill>
          <p:spPr>
            <a:xfrm>
              <a:off x="1262422" y="3812204"/>
              <a:ext cx="151066" cy="148997"/>
            </a:xfrm>
            <a:prstGeom prst="rect">
              <a:avLst/>
            </a:prstGeom>
            <a:effectLst/>
          </p:spPr>
        </p:pic>
        <p:sp>
          <p:nvSpPr>
            <p:cNvPr id="36" name="内容占位符 2"/>
            <p:cNvSpPr txBox="1">
              <a:spLocks/>
            </p:cNvSpPr>
            <p:nvPr/>
          </p:nvSpPr>
          <p:spPr>
            <a:xfrm>
              <a:off x="1394985" y="3707428"/>
              <a:ext cx="3605643"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每个目录项一个</a:t>
              </a:r>
              <a:r>
                <a:rPr lang="en-US" altLang="zh-CN" dirty="0"/>
                <a:t>(</a:t>
              </a:r>
              <a:r>
                <a:rPr lang="zh-CN" altLang="en-US" dirty="0"/>
                <a:t>目录和文件</a:t>
              </a:r>
              <a:r>
                <a:rPr lang="en-US" altLang="zh-CN" dirty="0"/>
                <a:t>)</a:t>
              </a:r>
              <a:endParaRPr lang="zh-CN" altLang="en-US" dirty="0"/>
            </a:p>
          </p:txBody>
        </p:sp>
        <p:pic>
          <p:nvPicPr>
            <p:cNvPr id="37" name="图片 36" descr="小点1.png"/>
            <p:cNvPicPr>
              <a:picLocks noChangeAspect="1"/>
            </p:cNvPicPr>
            <p:nvPr/>
          </p:nvPicPr>
          <p:blipFill>
            <a:blip r:embed="rId3" cstate="print"/>
            <a:stretch>
              <a:fillRect/>
            </a:stretch>
          </p:blipFill>
          <p:spPr>
            <a:xfrm>
              <a:off x="1262422" y="4123356"/>
              <a:ext cx="151066" cy="148997"/>
            </a:xfrm>
            <a:prstGeom prst="rect">
              <a:avLst/>
            </a:prstGeom>
            <a:effectLst/>
          </p:spPr>
        </p:pic>
        <p:sp>
          <p:nvSpPr>
            <p:cNvPr id="38" name="内容占位符 2"/>
            <p:cNvSpPr txBox="1">
              <a:spLocks/>
            </p:cNvSpPr>
            <p:nvPr/>
          </p:nvSpPr>
          <p:spPr>
            <a:xfrm>
              <a:off x="1394985" y="4018580"/>
              <a:ext cx="6034535"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将目录项数据结构及树型布局编码成树型数据结构</a:t>
              </a:r>
            </a:p>
          </p:txBody>
        </p:sp>
        <p:pic>
          <p:nvPicPr>
            <p:cNvPr id="39" name="图片 38" descr="小点1.png"/>
            <p:cNvPicPr>
              <a:picLocks noChangeAspect="1"/>
            </p:cNvPicPr>
            <p:nvPr/>
          </p:nvPicPr>
          <p:blipFill>
            <a:blip r:embed="rId3" cstate="print"/>
            <a:stretch>
              <a:fillRect/>
            </a:stretch>
          </p:blipFill>
          <p:spPr>
            <a:xfrm>
              <a:off x="1262422" y="4429746"/>
              <a:ext cx="155718" cy="153585"/>
            </a:xfrm>
            <a:prstGeom prst="rect">
              <a:avLst/>
            </a:prstGeom>
            <a:effectLst/>
          </p:spPr>
        </p:pic>
        <p:sp>
          <p:nvSpPr>
            <p:cNvPr id="40" name="内容占位符 2"/>
            <p:cNvSpPr txBox="1">
              <a:spLocks/>
            </p:cNvSpPr>
            <p:nvPr/>
          </p:nvSpPr>
          <p:spPr>
            <a:xfrm>
              <a:off x="1394985" y="4324970"/>
              <a:ext cx="4605775" cy="3111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指向文件控制块、父目录、子目录等</a:t>
              </a:r>
            </a:p>
          </p:txBody>
        </p:sp>
      </p:grpSp>
    </p:spTree>
    <p:extLst>
      <p:ext uri="{BB962C8B-B14F-4D97-AF65-F5344CB8AC3E}">
        <p14:creationId xmlns:p14="http://schemas.microsoft.com/office/powerpoint/2010/main" val="360606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993624" y="3057041"/>
            <a:ext cx="2288181" cy="400110"/>
            <a:chOff x="363579" y="2199791"/>
            <a:chExt cx="2288181" cy="400110"/>
          </a:xfrm>
        </p:grpSpPr>
        <p:sp>
          <p:nvSpPr>
            <p:cNvPr id="45" name="TextBox 8"/>
            <p:cNvSpPr txBox="1">
              <a:spLocks noChangeArrowheads="1"/>
            </p:cNvSpPr>
            <p:nvPr/>
          </p:nvSpPr>
          <p:spPr bwMode="auto">
            <a:xfrm>
              <a:off x="363579" y="2199791"/>
              <a:ext cx="94689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fontAlgn="auto" hangingPunct="1">
                <a:lnSpc>
                  <a:spcPct val="100000"/>
                </a:lnSpc>
                <a:spcBef>
                  <a:spcPts val="0"/>
                </a:spcBef>
                <a:spcAft>
                  <a:spcPts val="0"/>
                </a:spcAft>
                <a:buSzTx/>
                <a:buNone/>
              </a:pPr>
              <a:r>
                <a:rPr lang="zh-CN" altLang="en-US" sz="2000" b="1" dirty="0">
                  <a:solidFill>
                    <a:srgbClr val="11576A"/>
                  </a:solidFill>
                  <a:latin typeface="微软雅黑" pitchFamily="34" charset="-122"/>
                  <a:ea typeface="微软雅黑" pitchFamily="34" charset="-122"/>
                  <a:cs typeface="+mn-cs"/>
                </a:rPr>
                <a:t>挂载点</a:t>
              </a:r>
              <a:endParaRPr lang="en-US" altLang="zh-CN" sz="2000" b="1" dirty="0">
                <a:solidFill>
                  <a:srgbClr val="11576A"/>
                </a:solidFill>
                <a:latin typeface="微软雅黑" pitchFamily="34" charset="-122"/>
                <a:ea typeface="微软雅黑" pitchFamily="34" charset="-122"/>
                <a:cs typeface="+mn-cs"/>
              </a:endParaRPr>
            </a:p>
          </p:txBody>
        </p:sp>
        <p:cxnSp>
          <p:nvCxnSpPr>
            <p:cNvPr id="94" name="直接箭头连接符 93"/>
            <p:cNvCxnSpPr/>
            <p:nvPr/>
          </p:nvCxnSpPr>
          <p:spPr>
            <a:xfrm flipV="1">
              <a:off x="1285852" y="2430780"/>
              <a:ext cx="1365908"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defRPr/>
            </a:pPr>
            <a:r>
              <a:rPr lang="zh-CN" altLang="en-US" dirty="0"/>
              <a:t>文件系统挂载</a:t>
            </a:r>
          </a:p>
        </p:txBody>
      </p:sp>
      <p:grpSp>
        <p:nvGrpSpPr>
          <p:cNvPr id="2" name="组合 1"/>
          <p:cNvGrpSpPr/>
          <p:nvPr/>
        </p:nvGrpSpPr>
        <p:grpSpPr>
          <a:xfrm>
            <a:off x="1474938" y="1857364"/>
            <a:ext cx="4798677" cy="428628"/>
            <a:chOff x="844893" y="1000114"/>
            <a:chExt cx="4798677" cy="428628"/>
          </a:xfrm>
        </p:grpSpPr>
        <p:sp>
          <p:nvSpPr>
            <p:cNvPr id="9" name="内容占位符 2"/>
            <p:cNvSpPr txBox="1">
              <a:spLocks/>
            </p:cNvSpPr>
            <p:nvPr/>
          </p:nvSpPr>
          <p:spPr>
            <a:xfrm>
              <a:off x="1142976" y="1000114"/>
              <a:ext cx="45005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Aft>
                  <a:spcPts val="0"/>
                </a:spcAft>
                <a:buSzTx/>
                <a:defRPr/>
              </a:pPr>
              <a:r>
                <a:rPr lang="zh-CN" altLang="en-US" dirty="0"/>
                <a:t>文件系统需要先挂载才能被访问</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482506" y="2200040"/>
            <a:ext cx="5291174" cy="428628"/>
            <a:chOff x="852462" y="1342790"/>
            <a:chExt cx="5291174" cy="428628"/>
          </a:xfrm>
        </p:grpSpPr>
        <p:sp>
          <p:nvSpPr>
            <p:cNvPr id="15" name="内容占位符 2"/>
            <p:cNvSpPr txBox="1">
              <a:spLocks/>
            </p:cNvSpPr>
            <p:nvPr/>
          </p:nvSpPr>
          <p:spPr>
            <a:xfrm>
              <a:off x="1142976" y="1342790"/>
              <a:ext cx="500066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Aft>
                  <a:spcPts val="0"/>
                </a:spcAft>
                <a:buSzTx/>
              </a:pPr>
              <a:r>
                <a:rPr lang="zh-CN" altLang="en-US" dirty="0"/>
                <a:t>未挂载的文件系统被挂载在挂载点上</a:t>
              </a:r>
              <a:endParaRPr lang="zh-CN" altLang="en-US" dirty="0">
                <a:solidFill>
                  <a:srgbClr val="C00000"/>
                </a:solidFill>
              </a:endParaRPr>
            </a:p>
          </p:txBody>
        </p:sp>
        <p:sp>
          <p:nvSpPr>
            <p:cNvPr id="16" name="TextBox 15"/>
            <p:cNvSpPr txBox="1"/>
            <p:nvPr/>
          </p:nvSpPr>
          <p:spPr>
            <a:xfrm>
              <a:off x="852462" y="1342790"/>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46" name="TextBox 4"/>
          <p:cNvSpPr txBox="1">
            <a:spLocks noChangeArrowheads="1"/>
          </p:cNvSpPr>
          <p:nvPr/>
        </p:nvSpPr>
        <p:spPr bwMode="auto">
          <a:xfrm>
            <a:off x="7105153" y="2825506"/>
            <a:ext cx="1211263"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fontAlgn="auto" hangingPunct="1">
              <a:lnSpc>
                <a:spcPct val="100000"/>
              </a:lnSpc>
              <a:spcBef>
                <a:spcPts val="0"/>
              </a:spcBef>
              <a:spcAft>
                <a:spcPts val="0"/>
              </a:spcAft>
              <a:buSzTx/>
              <a:buNone/>
            </a:pPr>
            <a:r>
              <a:rPr lang="zh-CN" altLang="en-US" sz="2000" b="1" dirty="0">
                <a:solidFill>
                  <a:srgbClr val="11576A"/>
                </a:solidFill>
                <a:latin typeface="微软雅黑" pitchFamily="34" charset="-122"/>
                <a:ea typeface="微软雅黑" pitchFamily="34" charset="-122"/>
                <a:cs typeface="+mn-cs"/>
              </a:rPr>
              <a:t>未挂载</a:t>
            </a:r>
            <a:endParaRPr lang="en-US" altLang="zh-CN" sz="2000" b="1" dirty="0">
              <a:solidFill>
                <a:srgbClr val="11576A"/>
              </a:solidFill>
              <a:latin typeface="微软雅黑" pitchFamily="34" charset="-122"/>
              <a:ea typeface="微软雅黑" pitchFamily="34" charset="-122"/>
              <a:cs typeface="+mn-cs"/>
            </a:endParaRPr>
          </a:p>
          <a:p>
            <a:pPr eaLnBrk="1" fontAlgn="auto" hangingPunct="1">
              <a:lnSpc>
                <a:spcPct val="100000"/>
              </a:lnSpc>
              <a:spcBef>
                <a:spcPts val="0"/>
              </a:spcBef>
              <a:spcAft>
                <a:spcPts val="0"/>
              </a:spcAft>
              <a:buSzTx/>
              <a:buNone/>
            </a:pPr>
            <a:r>
              <a:rPr lang="zh-CN" altLang="en-US" sz="2000" b="1" dirty="0">
                <a:solidFill>
                  <a:srgbClr val="11576A"/>
                </a:solidFill>
                <a:latin typeface="微软雅黑" pitchFamily="34" charset="-122"/>
                <a:ea typeface="微软雅黑" pitchFamily="34" charset="-122"/>
                <a:cs typeface="+mn-cs"/>
              </a:rPr>
              <a:t>文件系统</a:t>
            </a:r>
            <a:endParaRPr lang="en-US" altLang="zh-CN" sz="2000" b="1" dirty="0">
              <a:solidFill>
                <a:srgbClr val="11576A"/>
              </a:solidFill>
              <a:latin typeface="微软雅黑" pitchFamily="34" charset="-122"/>
              <a:ea typeface="微软雅黑" pitchFamily="34" charset="-122"/>
              <a:cs typeface="+mn-cs"/>
            </a:endParaRPr>
          </a:p>
        </p:txBody>
      </p:sp>
      <p:grpSp>
        <p:nvGrpSpPr>
          <p:cNvPr id="4" name="组合 3"/>
          <p:cNvGrpSpPr/>
          <p:nvPr/>
        </p:nvGrpSpPr>
        <p:grpSpPr>
          <a:xfrm>
            <a:off x="4882726" y="3216397"/>
            <a:ext cx="2831889" cy="2225690"/>
            <a:chOff x="4252681" y="2359147"/>
            <a:chExt cx="2831889" cy="2225690"/>
          </a:xfrm>
        </p:grpSpPr>
        <p:sp>
          <p:nvSpPr>
            <p:cNvPr id="48" name="等腰三角形 47"/>
            <p:cNvSpPr/>
            <p:nvPr/>
          </p:nvSpPr>
          <p:spPr>
            <a:xfrm>
              <a:off x="5593382" y="3045482"/>
              <a:ext cx="828681" cy="714380"/>
            </a:xfrm>
            <a:prstGeom prst="triangle">
              <a:avLst/>
            </a:prstGeom>
            <a:gradFill>
              <a:gsLst>
                <a:gs pos="100000">
                  <a:srgbClr val="FF9900"/>
                </a:gs>
                <a:gs pos="0">
                  <a:srgbClr val="FFCC66"/>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51" name="椭圆 50"/>
            <p:cNvSpPr/>
            <p:nvPr/>
          </p:nvSpPr>
          <p:spPr>
            <a:xfrm>
              <a:off x="5934697" y="2931181"/>
              <a:ext cx="142876" cy="142876"/>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54" name="等腰三角形 53"/>
            <p:cNvSpPr/>
            <p:nvPr/>
          </p:nvSpPr>
          <p:spPr>
            <a:xfrm>
              <a:off x="5148879" y="3870457"/>
              <a:ext cx="828681" cy="714380"/>
            </a:xfrm>
            <a:prstGeom prst="triangle">
              <a:avLst/>
            </a:prstGeom>
            <a:gradFill>
              <a:gsLst>
                <a:gs pos="100000">
                  <a:srgbClr val="330033"/>
                </a:gs>
                <a:gs pos="0">
                  <a:srgbClr val="CC66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63" name="椭圆 62"/>
            <p:cNvSpPr/>
            <p:nvPr/>
          </p:nvSpPr>
          <p:spPr>
            <a:xfrm>
              <a:off x="5490194" y="3756156"/>
              <a:ext cx="142876" cy="142876"/>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5" name="等腰三角形 74"/>
            <p:cNvSpPr/>
            <p:nvPr/>
          </p:nvSpPr>
          <p:spPr>
            <a:xfrm>
              <a:off x="6040002" y="3870457"/>
              <a:ext cx="828681" cy="714380"/>
            </a:xfrm>
            <a:prstGeom prst="triangle">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6" name="椭圆 75"/>
            <p:cNvSpPr/>
            <p:nvPr/>
          </p:nvSpPr>
          <p:spPr>
            <a:xfrm>
              <a:off x="6381317" y="3756156"/>
              <a:ext cx="142876" cy="142876"/>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7" name="等腰三角形 76"/>
            <p:cNvSpPr/>
            <p:nvPr/>
          </p:nvSpPr>
          <p:spPr>
            <a:xfrm>
              <a:off x="4420211" y="3045482"/>
              <a:ext cx="828681" cy="714380"/>
            </a:xfrm>
            <a:prstGeom prst="triangle">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8" name="椭圆 77"/>
            <p:cNvSpPr/>
            <p:nvPr/>
          </p:nvSpPr>
          <p:spPr>
            <a:xfrm>
              <a:off x="4761526" y="2931181"/>
              <a:ext cx="142876" cy="142876"/>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9" name="椭圆 78"/>
            <p:cNvSpPr/>
            <p:nvPr/>
          </p:nvSpPr>
          <p:spPr>
            <a:xfrm>
              <a:off x="5336205" y="2359147"/>
              <a:ext cx="142876" cy="142876"/>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80" name="直接连接符 79"/>
            <p:cNvCxnSpPr>
              <a:stCxn id="79" idx="3"/>
            </p:cNvCxnSpPr>
            <p:nvPr/>
          </p:nvCxnSpPr>
          <p:spPr>
            <a:xfrm rot="5400000">
              <a:off x="4871858" y="2445380"/>
              <a:ext cx="449552" cy="52099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rot="5400000">
              <a:off x="5513213" y="2445380"/>
              <a:ext cx="449552" cy="520990"/>
            </a:xfrm>
            <a:prstGeom prst="line">
              <a:avLst/>
            </a:prstGeom>
            <a:ln w="38100">
              <a:solidFill>
                <a:srgbClr val="11576A"/>
              </a:solidFill>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sp>
          <p:nvSpPr>
            <p:cNvPr id="98" name="TextBox 67"/>
            <p:cNvSpPr txBox="1"/>
            <p:nvPr/>
          </p:nvSpPr>
          <p:spPr>
            <a:xfrm>
              <a:off x="4252681" y="2782888"/>
              <a:ext cx="582211" cy="369332"/>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b="1" dirty="0">
                  <a:solidFill>
                    <a:srgbClr val="11576A"/>
                  </a:solidFill>
                  <a:latin typeface="微软雅黑"/>
                  <a:ea typeface="微软雅黑"/>
                </a:rPr>
                <a:t>sue</a:t>
              </a:r>
              <a:endParaRPr lang="zh-CN" altLang="en-US" b="1" dirty="0">
                <a:solidFill>
                  <a:srgbClr val="11576A"/>
                </a:solidFill>
                <a:latin typeface="微软雅黑"/>
                <a:ea typeface="微软雅黑"/>
              </a:endParaRPr>
            </a:p>
          </p:txBody>
        </p:sp>
        <p:sp>
          <p:nvSpPr>
            <p:cNvPr id="99" name="TextBox 68"/>
            <p:cNvSpPr txBox="1"/>
            <p:nvPr/>
          </p:nvSpPr>
          <p:spPr>
            <a:xfrm>
              <a:off x="6072198" y="2782888"/>
              <a:ext cx="670376" cy="369332"/>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b="1" dirty="0" err="1">
                  <a:solidFill>
                    <a:srgbClr val="11576A"/>
                  </a:solidFill>
                  <a:latin typeface="微软雅黑"/>
                  <a:ea typeface="微软雅黑"/>
                </a:rPr>
                <a:t>jane</a:t>
              </a:r>
              <a:endParaRPr lang="zh-CN" altLang="en-US" b="1" dirty="0">
                <a:solidFill>
                  <a:srgbClr val="11576A"/>
                </a:solidFill>
                <a:latin typeface="微软雅黑"/>
                <a:ea typeface="微软雅黑"/>
              </a:endParaRPr>
            </a:p>
          </p:txBody>
        </p:sp>
        <p:sp>
          <p:nvSpPr>
            <p:cNvPr id="100" name="TextBox 69"/>
            <p:cNvSpPr txBox="1"/>
            <p:nvPr/>
          </p:nvSpPr>
          <p:spPr>
            <a:xfrm>
              <a:off x="5593733" y="3702376"/>
              <a:ext cx="741357" cy="369332"/>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b="1" dirty="0" err="1">
                  <a:solidFill>
                    <a:srgbClr val="11576A"/>
                  </a:solidFill>
                  <a:latin typeface="微软雅黑"/>
                  <a:ea typeface="微软雅黑"/>
                </a:rPr>
                <a:t>prog</a:t>
              </a:r>
              <a:endParaRPr lang="zh-CN" altLang="en-US" b="1" dirty="0">
                <a:solidFill>
                  <a:srgbClr val="11576A"/>
                </a:solidFill>
                <a:latin typeface="微软雅黑"/>
                <a:ea typeface="微软雅黑"/>
              </a:endParaRPr>
            </a:p>
          </p:txBody>
        </p:sp>
        <p:sp>
          <p:nvSpPr>
            <p:cNvPr id="101" name="TextBox 70"/>
            <p:cNvSpPr txBox="1"/>
            <p:nvPr/>
          </p:nvSpPr>
          <p:spPr>
            <a:xfrm>
              <a:off x="6475108" y="3612840"/>
              <a:ext cx="609462" cy="369332"/>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b="1" dirty="0">
                  <a:solidFill>
                    <a:srgbClr val="11576A"/>
                  </a:solidFill>
                  <a:latin typeface="微软雅黑"/>
                  <a:ea typeface="微软雅黑"/>
                </a:rPr>
                <a:t>doc</a:t>
              </a:r>
              <a:endParaRPr lang="zh-CN" altLang="en-US" b="1" dirty="0">
                <a:solidFill>
                  <a:srgbClr val="11576A"/>
                </a:solidFill>
                <a:latin typeface="微软雅黑"/>
                <a:ea typeface="微软雅黑"/>
              </a:endParaRPr>
            </a:p>
          </p:txBody>
        </p:sp>
      </p:grpSp>
      <p:grpSp>
        <p:nvGrpSpPr>
          <p:cNvPr id="7" name="组合 6"/>
          <p:cNvGrpSpPr/>
          <p:nvPr/>
        </p:nvGrpSpPr>
        <p:grpSpPr>
          <a:xfrm>
            <a:off x="2203848" y="2664230"/>
            <a:ext cx="2020736" cy="774055"/>
            <a:chOff x="1573804" y="1806979"/>
            <a:chExt cx="2020736" cy="774055"/>
          </a:xfrm>
        </p:grpSpPr>
        <p:grpSp>
          <p:nvGrpSpPr>
            <p:cNvPr id="6" name="组合 5"/>
            <p:cNvGrpSpPr/>
            <p:nvPr/>
          </p:nvGrpSpPr>
          <p:grpSpPr>
            <a:xfrm>
              <a:off x="1573804" y="1806979"/>
              <a:ext cx="2020736" cy="774055"/>
              <a:chOff x="1573804" y="1806979"/>
              <a:chExt cx="2020736" cy="774055"/>
            </a:xfrm>
          </p:grpSpPr>
          <p:sp>
            <p:nvSpPr>
              <p:cNvPr id="91" name="椭圆 90"/>
              <p:cNvSpPr/>
              <p:nvPr/>
            </p:nvSpPr>
            <p:spPr>
              <a:xfrm>
                <a:off x="2073870" y="1806979"/>
                <a:ext cx="142876" cy="142876"/>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92" name="直接连接符 91"/>
              <p:cNvCxnSpPr>
                <a:stCxn id="91" idx="3"/>
              </p:cNvCxnSpPr>
              <p:nvPr/>
            </p:nvCxnSpPr>
            <p:spPr>
              <a:xfrm rot="5400000">
                <a:off x="1609523" y="1893212"/>
                <a:ext cx="449552" cy="52099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rot="5400000">
                <a:off x="2250878" y="1893212"/>
                <a:ext cx="449552" cy="520990"/>
              </a:xfrm>
              <a:prstGeom prst="line">
                <a:avLst/>
              </a:prstGeom>
              <a:ln w="38100">
                <a:solidFill>
                  <a:srgbClr val="11576A"/>
                </a:solidFill>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sp>
            <p:nvSpPr>
              <p:cNvPr id="103" name="TextBox 64"/>
              <p:cNvSpPr txBox="1"/>
              <p:nvPr/>
            </p:nvSpPr>
            <p:spPr>
              <a:xfrm>
                <a:off x="2799386" y="2211702"/>
                <a:ext cx="795154" cy="369332"/>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b="1" dirty="0">
                    <a:solidFill>
                      <a:srgbClr val="11576A"/>
                    </a:solidFill>
                    <a:latin typeface="微软雅黑"/>
                    <a:ea typeface="微软雅黑"/>
                  </a:rPr>
                  <a:t>users</a:t>
                </a:r>
                <a:endParaRPr lang="zh-CN" altLang="en-US" b="1" dirty="0">
                  <a:solidFill>
                    <a:srgbClr val="11576A"/>
                  </a:solidFill>
                  <a:latin typeface="微软雅黑"/>
                  <a:ea typeface="微软雅黑"/>
                </a:endParaRPr>
              </a:p>
            </p:txBody>
          </p:sp>
        </p:grpSp>
        <p:sp>
          <p:nvSpPr>
            <p:cNvPr id="34" name="椭圆 33"/>
            <p:cNvSpPr/>
            <p:nvPr/>
          </p:nvSpPr>
          <p:spPr>
            <a:xfrm>
              <a:off x="2669225" y="2344869"/>
              <a:ext cx="142876" cy="142876"/>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grpSp>
    </p:spTree>
    <p:extLst>
      <p:ext uri="{BB962C8B-B14F-4D97-AF65-F5344CB8AC3E}">
        <p14:creationId xmlns:p14="http://schemas.microsoft.com/office/powerpoint/2010/main" val="50715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left)">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nodeType="clickEffect">
                                  <p:stCondLst>
                                    <p:cond delay="0"/>
                                  </p:stCondLst>
                                  <p:childTnLst>
                                    <p:animMotion origin="layout" path="M 1.11111E-6 1.11022E-16 L -0.29323 -0.00347 " pathEditMode="relative" rAng="0" ptsTypes="AA">
                                      <p:cBhvr>
                                        <p:cTn id="30" dur="2000" fill="hold"/>
                                        <p:tgtEl>
                                          <p:spTgt spid="4"/>
                                        </p:tgtEl>
                                        <p:attrNameLst>
                                          <p:attrName>ppt_x</p:attrName>
                                          <p:attrName>ppt_y</p:attrName>
                                        </p:attrNameLst>
                                      </p:cBhvr>
                                      <p:rCtr x="-14670" y="-185"/>
                                    </p:animMotion>
                                  </p:childTnLst>
                                </p:cTn>
                              </p:par>
                              <p:par>
                                <p:cTn id="31" presetID="10" presetClass="exit" presetSubtype="0" fill="hold" grpId="1" nodeType="withEffect">
                                  <p:stCondLst>
                                    <p:cond delay="0"/>
                                  </p:stCondLst>
                                  <p:childTnLst>
                                    <p:animEffect transition="out" filter="fade">
                                      <p:cBhvr>
                                        <p:cTn id="32" dur="500"/>
                                        <p:tgtEl>
                                          <p:spTgt spid="46"/>
                                        </p:tgtEl>
                                      </p:cBhvr>
                                    </p:animEffect>
                                    <p:set>
                                      <p:cBhvr>
                                        <p:cTn id="33" dur="1" fill="hold">
                                          <p:stCondLst>
                                            <p:cond delay="499"/>
                                          </p:stCondLst>
                                        </p:cTn>
                                        <p:tgtEl>
                                          <p:spTgt spid="4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6" grpId="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en-US" altLang="zh-CN"/>
              <a:t>Operating System</a:t>
            </a:r>
            <a:endParaRPr lang="en-US" altLang="ko-KR"/>
          </a:p>
        </p:txBody>
      </p:sp>
      <p:sp>
        <p:nvSpPr>
          <p:cNvPr id="4"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5" name="灯片编号占位符 5"/>
          <p:cNvSpPr>
            <a:spLocks noGrp="1"/>
          </p:cNvSpPr>
          <p:nvPr>
            <p:ph type="sldNum" sz="quarter" idx="12"/>
          </p:nvPr>
        </p:nvSpPr>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fld id="{A0AA5D0A-08FE-4420-97AF-93F968C279F8}" type="slidenum">
              <a:rPr lang="en-US" altLang="ko-KR">
                <a:solidFill>
                  <a:schemeClr val="bg1"/>
                </a:solidFill>
                <a:ea typeface="굴림" pitchFamily="34" charset="-127"/>
              </a:rPr>
              <a:pPr/>
              <a:t>115</a:t>
            </a:fld>
            <a:endParaRPr lang="en-US" altLang="ko-KR">
              <a:solidFill>
                <a:schemeClr val="bg1"/>
              </a:solidFill>
              <a:ea typeface="굴림" pitchFamily="34" charset="-127"/>
            </a:endParaRPr>
          </a:p>
        </p:txBody>
      </p:sp>
      <p:sp>
        <p:nvSpPr>
          <p:cNvPr id="27653" name="Rectangle 2"/>
          <p:cNvSpPr>
            <a:spLocks noGrp="1" noChangeArrowheads="1"/>
          </p:cNvSpPr>
          <p:nvPr>
            <p:ph type="title"/>
          </p:nvPr>
        </p:nvSpPr>
        <p:spPr>
          <a:xfrm>
            <a:off x="900113" y="2060575"/>
            <a:ext cx="7777162" cy="892175"/>
          </a:xfrm>
        </p:spPr>
        <p:txBody>
          <a:bodyPr/>
          <a:lstStyle/>
          <a:p>
            <a:pPr eaLnBrk="1" hangingPunct="1"/>
            <a:r>
              <a:rPr lang="en-US" altLang="zh-CN" sz="5400" i="1">
                <a:solidFill>
                  <a:srgbClr val="993300"/>
                </a:solidFill>
                <a:ea typeface="宋体" panose="02010600030101010101" pitchFamily="2" charset="-122"/>
              </a:rPr>
              <a:t>Thanks for your time!</a:t>
            </a:r>
            <a:br>
              <a:rPr lang="en-US" altLang="zh-CN" sz="5400" i="1">
                <a:solidFill>
                  <a:srgbClr val="993300"/>
                </a:solidFill>
                <a:ea typeface="宋体" panose="02010600030101010101" pitchFamily="2" charset="-122"/>
              </a:rPr>
            </a:br>
            <a:r>
              <a:rPr lang="en-US" altLang="zh-CN" sz="5400" i="1">
                <a:solidFill>
                  <a:srgbClr val="993300"/>
                </a:solidFill>
                <a:ea typeface="宋体" panose="02010600030101010101" pitchFamily="2" charset="-122"/>
              </a:rPr>
              <a:t>Questions &amp; Answers</a:t>
            </a:r>
            <a:endParaRPr lang="en-US" altLang="ko-KR" sz="5400" i="1">
              <a:solidFill>
                <a:srgbClr val="993300"/>
              </a:solidFill>
              <a:ea typeface="굴림" pitchFamily="34" charset="-127"/>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908050"/>
            <a:ext cx="76200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875" name="Text Box 3"/>
          <p:cNvSpPr txBox="1">
            <a:spLocks noChangeArrowheads="1"/>
          </p:cNvSpPr>
          <p:nvPr/>
        </p:nvSpPr>
        <p:spPr bwMode="auto">
          <a:xfrm>
            <a:off x="852264" y="404813"/>
            <a:ext cx="60960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100000"/>
              </a:lnSpc>
              <a:spcBef>
                <a:spcPct val="50000"/>
              </a:spcBef>
              <a:buClrTx/>
              <a:buSzTx/>
              <a:buFontTx/>
              <a:buNone/>
            </a:pPr>
            <a:r>
              <a:rPr lang="zh-CN" altLang="en-US" sz="2400" u="sng">
                <a:latin typeface="Times New Roman" panose="02020603050405020304" pitchFamily="18" charset="0"/>
              </a:rPr>
              <a:t>３）实现磁盘顺序分配方式示例：</a:t>
            </a:r>
          </a:p>
        </p:txBody>
      </p:sp>
      <p:sp>
        <p:nvSpPr>
          <p:cNvPr id="79876" name="Text Box 4"/>
          <p:cNvSpPr txBox="1">
            <a:spLocks noChangeArrowheads="1"/>
          </p:cNvSpPr>
          <p:nvPr/>
        </p:nvSpPr>
        <p:spPr bwMode="auto">
          <a:xfrm>
            <a:off x="900113" y="5229225"/>
            <a:ext cx="5729287"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100000"/>
              </a:lnSpc>
              <a:spcBef>
                <a:spcPct val="50000"/>
              </a:spcBef>
              <a:buClrTx/>
              <a:buSzTx/>
              <a:buFontTx/>
              <a:buChar char="•"/>
            </a:pPr>
            <a:r>
              <a:rPr lang="zh-CN" altLang="en-US" sz="1800">
                <a:latin typeface="Times New Roman" panose="02020603050405020304" pitchFamily="18" charset="0"/>
              </a:rPr>
              <a:t> 每个文件分配一个连续的块</a:t>
            </a:r>
          </a:p>
          <a:p>
            <a:pPr>
              <a:lnSpc>
                <a:spcPct val="100000"/>
              </a:lnSpc>
              <a:spcBef>
                <a:spcPct val="50000"/>
              </a:spcBef>
              <a:buClrTx/>
              <a:buSzTx/>
              <a:buFontTx/>
              <a:buChar char="•"/>
            </a:pPr>
            <a:r>
              <a:rPr lang="zh-CN" altLang="en-US" sz="1800">
                <a:latin typeface="Times New Roman" panose="02020603050405020304" pitchFamily="18" charset="0"/>
              </a:rPr>
              <a:t> 文件分配表中每个文件只占有一项</a:t>
            </a:r>
          </a:p>
          <a:p>
            <a:pPr>
              <a:lnSpc>
                <a:spcPct val="100000"/>
              </a:lnSpc>
              <a:spcBef>
                <a:spcPct val="50000"/>
              </a:spcBef>
              <a:buClrTx/>
              <a:buSzTx/>
              <a:buFontTx/>
              <a:buChar char="•"/>
            </a:pPr>
            <a:r>
              <a:rPr lang="zh-CN" altLang="en-US" sz="1800">
                <a:latin typeface="Times New Roman" panose="02020603050405020304" pitchFamily="18" charset="0"/>
              </a:rPr>
              <a:t> 会有外碎片</a:t>
            </a:r>
          </a:p>
        </p:txBody>
      </p:sp>
      <p:sp>
        <p:nvSpPr>
          <p:cNvPr id="79877" name="灯片编号占位符 1"/>
          <p:cNvSpPr txBox="1">
            <a:spLocks noGrp="1"/>
          </p:cNvSpPr>
          <p:nvPr/>
        </p:nvSpPr>
        <p:spPr bwMode="auto">
          <a:xfrm>
            <a:off x="7019925" y="6164263"/>
            <a:ext cx="1150938" cy="4572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lnSpc>
                <a:spcPct val="100000"/>
              </a:lnSpc>
              <a:spcBef>
                <a:spcPct val="0"/>
              </a:spcBef>
              <a:buClrTx/>
              <a:buSzTx/>
              <a:buFontTx/>
              <a:buNone/>
            </a:pPr>
            <a:fld id="{57F7435A-DCF9-41E6-83DC-2231E4E5F3BE}" type="slidenum">
              <a:rPr lang="en-US" altLang="zh-CN" sz="1200">
                <a:latin typeface="Times New Roman" panose="02020603050405020304" pitchFamily="18" charset="0"/>
              </a:rPr>
              <a:pPr algn="r" eaLnBrk="1" hangingPunct="1">
                <a:lnSpc>
                  <a:spcPct val="100000"/>
                </a:lnSpc>
                <a:spcBef>
                  <a:spcPct val="0"/>
                </a:spcBef>
                <a:buClrTx/>
                <a:buSzTx/>
                <a:buFontTx/>
                <a:buNone/>
              </a:pPr>
              <a:t>12</a:t>
            </a:fld>
            <a:endParaRPr lang="en-US" altLang="zh-CN" sz="1200">
              <a:latin typeface="Times New Roman" panose="02020603050405020304" pitchFamily="18" charset="0"/>
            </a:endParaRPr>
          </a:p>
        </p:txBody>
      </p:sp>
    </p:spTree>
    <p:extLst>
      <p:ext uri="{BB962C8B-B14F-4D97-AF65-F5344CB8AC3E}">
        <p14:creationId xmlns:p14="http://schemas.microsoft.com/office/powerpoint/2010/main" val="2626510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pPr>
            <a:r>
              <a:rPr lang="zh-CN" altLang="en-US" dirty="0"/>
              <a:t>链式分配</a:t>
            </a:r>
          </a:p>
        </p:txBody>
      </p:sp>
      <p:cxnSp>
        <p:nvCxnSpPr>
          <p:cNvPr id="44" name="直接连接符 43"/>
          <p:cNvCxnSpPr/>
          <p:nvPr/>
        </p:nvCxnSpPr>
        <p:spPr>
          <a:xfrm rot="16200000" flipH="1">
            <a:off x="-7536741" y="3340893"/>
            <a:ext cx="11858708"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844894" y="1732791"/>
            <a:ext cx="5527307" cy="763624"/>
            <a:chOff x="844893" y="1934564"/>
            <a:chExt cx="5527307" cy="763624"/>
          </a:xfrm>
        </p:grpSpPr>
        <p:sp>
          <p:nvSpPr>
            <p:cNvPr id="42" name="内容占位符 2"/>
            <p:cNvSpPr txBox="1">
              <a:spLocks/>
            </p:cNvSpPr>
            <p:nvPr/>
          </p:nvSpPr>
          <p:spPr>
            <a:xfrm>
              <a:off x="1142976" y="1934564"/>
              <a:ext cx="335758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zh-CN" altLang="en-US" dirty="0">
                  <a:latin typeface="微软雅黑"/>
                  <a:ea typeface="微软雅黑"/>
                  <a:cs typeface="宋体" charset="0"/>
                </a:rPr>
                <a:t>文件以数据块链表方式存储</a:t>
              </a:r>
              <a:endParaRPr lang="en-US" altLang="zh-CN" dirty="0">
                <a:latin typeface="微软雅黑"/>
                <a:ea typeface="微软雅黑"/>
                <a:cs typeface="宋体" charset="0"/>
              </a:endParaRPr>
            </a:p>
            <a:p>
              <a:pPr eaLnBrk="1" fontAlgn="auto" hangingPunct="1">
                <a:lnSpc>
                  <a:spcPct val="100000"/>
                </a:lnSpc>
                <a:spcBef>
                  <a:spcPts val="0"/>
                </a:spcBef>
                <a:spcAft>
                  <a:spcPts val="0"/>
                </a:spcAft>
                <a:buSzTx/>
              </a:pPr>
              <a:endParaRPr lang="en-US" altLang="zh-CN" dirty="0">
                <a:latin typeface="微软雅黑"/>
                <a:ea typeface="微软雅黑"/>
              </a:endParaRPr>
            </a:p>
          </p:txBody>
        </p:sp>
        <p:sp>
          <p:nvSpPr>
            <p:cNvPr id="43" name="TextBox 42"/>
            <p:cNvSpPr txBox="1"/>
            <p:nvPr/>
          </p:nvSpPr>
          <p:spPr>
            <a:xfrm>
              <a:off x="844893" y="1934564"/>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45" name="内容占位符 2"/>
            <p:cNvSpPr txBox="1">
              <a:spLocks/>
            </p:cNvSpPr>
            <p:nvPr/>
          </p:nvSpPr>
          <p:spPr>
            <a:xfrm>
              <a:off x="1142976" y="2272704"/>
              <a:ext cx="5229224" cy="42548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zh-CN" altLang="en-US" dirty="0">
                  <a:latin typeface="微软雅黑"/>
                  <a:ea typeface="微软雅黑"/>
                  <a:cs typeface="宋体" charset="0"/>
                </a:rPr>
                <a:t>文件头包含了到第一块和最后一块的指针</a:t>
              </a:r>
              <a:endParaRPr lang="en-US" altLang="zh-CN" dirty="0">
                <a:latin typeface="微软雅黑"/>
                <a:ea typeface="微软雅黑"/>
                <a:cs typeface="宋体" charset="0"/>
              </a:endParaRPr>
            </a:p>
            <a:p>
              <a:pPr eaLnBrk="1" fontAlgn="auto" hangingPunct="1">
                <a:lnSpc>
                  <a:spcPct val="100000"/>
                </a:lnSpc>
                <a:spcBef>
                  <a:spcPts val="0"/>
                </a:spcBef>
                <a:spcAft>
                  <a:spcPts val="0"/>
                </a:spcAft>
                <a:buSzTx/>
              </a:pPr>
              <a:endParaRPr lang="en-US" altLang="zh-CN" dirty="0">
                <a:latin typeface="微软雅黑"/>
                <a:ea typeface="微软雅黑"/>
              </a:endParaRPr>
            </a:p>
          </p:txBody>
        </p:sp>
        <p:sp>
          <p:nvSpPr>
            <p:cNvPr id="46" name="TextBox 45"/>
            <p:cNvSpPr txBox="1"/>
            <p:nvPr/>
          </p:nvSpPr>
          <p:spPr>
            <a:xfrm>
              <a:off x="844893" y="2272704"/>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4" y="3442231"/>
            <a:ext cx="3655099" cy="1014646"/>
            <a:chOff x="844893" y="2584981"/>
            <a:chExt cx="3655099" cy="1014646"/>
          </a:xfrm>
        </p:grpSpPr>
        <p:pic>
          <p:nvPicPr>
            <p:cNvPr id="47" name="图片 46" descr="小点1.png"/>
            <p:cNvPicPr>
              <a:picLocks noChangeAspect="1"/>
            </p:cNvPicPr>
            <p:nvPr/>
          </p:nvPicPr>
          <p:blipFill>
            <a:blip r:embed="rId3" cstate="print"/>
            <a:stretch>
              <a:fillRect/>
            </a:stretch>
          </p:blipFill>
          <p:spPr>
            <a:xfrm>
              <a:off x="1262422" y="3031301"/>
              <a:ext cx="151066" cy="148997"/>
            </a:xfrm>
            <a:prstGeom prst="rect">
              <a:avLst/>
            </a:prstGeom>
            <a:effectLst/>
          </p:spPr>
        </p:pic>
        <p:sp>
          <p:nvSpPr>
            <p:cNvPr id="48" name="内容占位符 2"/>
            <p:cNvSpPr txBox="1">
              <a:spLocks/>
            </p:cNvSpPr>
            <p:nvPr/>
          </p:nvSpPr>
          <p:spPr>
            <a:xfrm>
              <a:off x="1394985" y="2926525"/>
              <a:ext cx="3105007" cy="3878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latin typeface="微软雅黑"/>
                  <a:ea typeface="微软雅黑"/>
                  <a:cs typeface="宋体" charset="0"/>
                </a:rPr>
                <a:t>创建、增大、缩小很容易</a:t>
              </a:r>
              <a:endParaRPr lang="en-US" altLang="zh-CN" dirty="0">
                <a:latin typeface="微软雅黑"/>
                <a:ea typeface="微软雅黑"/>
                <a:cs typeface="宋体" charset="0"/>
              </a:endParaRPr>
            </a:p>
            <a:p>
              <a:pPr marL="0" lvl="1" indent="0" eaLnBrk="1" fontAlgn="auto" hangingPunct="1">
                <a:lnSpc>
                  <a:spcPct val="90000"/>
                </a:lnSpc>
                <a:spcBef>
                  <a:spcPts val="0"/>
                </a:spcBef>
                <a:spcAft>
                  <a:spcPts val="0"/>
                </a:spcAft>
                <a:buSzTx/>
              </a:pPr>
              <a:endParaRPr lang="zh-CN" altLang="en-US" dirty="0">
                <a:latin typeface="微软雅黑"/>
                <a:ea typeface="微软雅黑"/>
                <a:cs typeface="宋体" charset="0"/>
              </a:endParaRPr>
            </a:p>
          </p:txBody>
        </p:sp>
        <p:sp>
          <p:nvSpPr>
            <p:cNvPr id="49" name="内容占位符 2"/>
            <p:cNvSpPr txBox="1">
              <a:spLocks/>
            </p:cNvSpPr>
            <p:nvPr/>
          </p:nvSpPr>
          <p:spPr>
            <a:xfrm>
              <a:off x="1142976" y="2584981"/>
              <a:ext cx="85725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zh-CN" altLang="en-US" dirty="0"/>
                <a:t>优点</a:t>
              </a:r>
              <a:endParaRPr lang="en-US" altLang="zh-CN" dirty="0"/>
            </a:p>
          </p:txBody>
        </p:sp>
        <p:sp>
          <p:nvSpPr>
            <p:cNvPr id="50" name="TextBox 49"/>
            <p:cNvSpPr txBox="1"/>
            <p:nvPr/>
          </p:nvSpPr>
          <p:spPr>
            <a:xfrm>
              <a:off x="844893" y="2584981"/>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51" name="图片 50" descr="小点1.png"/>
            <p:cNvPicPr>
              <a:picLocks noChangeAspect="1"/>
            </p:cNvPicPr>
            <p:nvPr/>
          </p:nvPicPr>
          <p:blipFill>
            <a:blip r:embed="rId3" cstate="print"/>
            <a:stretch>
              <a:fillRect/>
            </a:stretch>
          </p:blipFill>
          <p:spPr>
            <a:xfrm>
              <a:off x="1262422" y="3346081"/>
              <a:ext cx="151066" cy="148997"/>
            </a:xfrm>
            <a:prstGeom prst="rect">
              <a:avLst/>
            </a:prstGeom>
            <a:effectLst/>
          </p:spPr>
        </p:pic>
        <p:sp>
          <p:nvSpPr>
            <p:cNvPr id="52" name="内容占位符 2"/>
            <p:cNvSpPr txBox="1">
              <a:spLocks/>
            </p:cNvSpPr>
            <p:nvPr/>
          </p:nvSpPr>
          <p:spPr>
            <a:xfrm>
              <a:off x="1394985" y="3241305"/>
              <a:ext cx="2819825"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latin typeface="微软雅黑"/>
                  <a:ea typeface="微软雅黑"/>
                  <a:cs typeface="宋体" charset="0"/>
                </a:rPr>
                <a:t>没有碎片</a:t>
              </a:r>
              <a:endParaRPr lang="en-US" altLang="zh-CN" dirty="0">
                <a:latin typeface="微软雅黑"/>
                <a:ea typeface="微软雅黑"/>
                <a:cs typeface="宋体" charset="0"/>
              </a:endParaRPr>
            </a:p>
            <a:p>
              <a:pPr marL="0" lvl="1" indent="0" eaLnBrk="1" fontAlgn="auto" hangingPunct="1">
                <a:lnSpc>
                  <a:spcPct val="90000"/>
                </a:lnSpc>
                <a:spcBef>
                  <a:spcPts val="0"/>
                </a:spcBef>
                <a:spcAft>
                  <a:spcPts val="0"/>
                </a:spcAft>
                <a:buSzTx/>
              </a:pPr>
              <a:endParaRPr lang="zh-CN" altLang="en-US" dirty="0">
                <a:latin typeface="微软雅黑"/>
                <a:ea typeface="微软雅黑"/>
              </a:endParaRPr>
            </a:p>
          </p:txBody>
        </p:sp>
      </p:grpSp>
      <p:grpSp>
        <p:nvGrpSpPr>
          <p:cNvPr id="5" name="组合 4"/>
          <p:cNvGrpSpPr/>
          <p:nvPr/>
        </p:nvGrpSpPr>
        <p:grpSpPr>
          <a:xfrm>
            <a:off x="843500" y="4392151"/>
            <a:ext cx="3868729" cy="729424"/>
            <a:chOff x="843499" y="3534901"/>
            <a:chExt cx="3868729" cy="729424"/>
          </a:xfrm>
        </p:grpSpPr>
        <p:pic>
          <p:nvPicPr>
            <p:cNvPr id="53" name="图片 52" descr="小点1.png"/>
            <p:cNvPicPr>
              <a:picLocks noChangeAspect="1"/>
            </p:cNvPicPr>
            <p:nvPr/>
          </p:nvPicPr>
          <p:blipFill>
            <a:blip r:embed="rId3" cstate="print"/>
            <a:stretch>
              <a:fillRect/>
            </a:stretch>
          </p:blipFill>
          <p:spPr>
            <a:xfrm>
              <a:off x="1261028" y="3981221"/>
              <a:ext cx="151066" cy="148997"/>
            </a:xfrm>
            <a:prstGeom prst="rect">
              <a:avLst/>
            </a:prstGeom>
            <a:effectLst/>
          </p:spPr>
        </p:pic>
        <p:sp>
          <p:nvSpPr>
            <p:cNvPr id="54" name="内容占位符 2"/>
            <p:cNvSpPr txBox="1">
              <a:spLocks/>
            </p:cNvSpPr>
            <p:nvPr/>
          </p:nvSpPr>
          <p:spPr>
            <a:xfrm>
              <a:off x="1393591" y="3876445"/>
              <a:ext cx="3318637" cy="3878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latin typeface="微软雅黑"/>
                  <a:ea typeface="微软雅黑"/>
                  <a:cs typeface="宋体" charset="0"/>
                </a:rPr>
                <a:t>无法实现真正的随机访问</a:t>
              </a:r>
              <a:endParaRPr lang="en-US" altLang="zh-CN" dirty="0">
                <a:latin typeface="微软雅黑"/>
                <a:ea typeface="微软雅黑"/>
                <a:cs typeface="宋体" charset="0"/>
              </a:endParaRPr>
            </a:p>
            <a:p>
              <a:pPr marL="0" lvl="1" indent="0" eaLnBrk="1" fontAlgn="auto" hangingPunct="1">
                <a:lnSpc>
                  <a:spcPct val="90000"/>
                </a:lnSpc>
                <a:spcBef>
                  <a:spcPts val="0"/>
                </a:spcBef>
                <a:spcAft>
                  <a:spcPts val="0"/>
                </a:spcAft>
                <a:buSzTx/>
              </a:pPr>
              <a:endParaRPr lang="zh-CN" altLang="en-US" dirty="0">
                <a:latin typeface="微软雅黑"/>
                <a:ea typeface="微软雅黑"/>
              </a:endParaRPr>
            </a:p>
          </p:txBody>
        </p:sp>
        <p:sp>
          <p:nvSpPr>
            <p:cNvPr id="55" name="内容占位符 2"/>
            <p:cNvSpPr txBox="1">
              <a:spLocks/>
            </p:cNvSpPr>
            <p:nvPr/>
          </p:nvSpPr>
          <p:spPr>
            <a:xfrm>
              <a:off x="1141582" y="3534901"/>
              <a:ext cx="85725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zh-CN" altLang="en-US" dirty="0"/>
                <a:t>缺点</a:t>
              </a:r>
              <a:endParaRPr lang="en-US" altLang="zh-CN" dirty="0"/>
            </a:p>
          </p:txBody>
        </p:sp>
        <p:sp>
          <p:nvSpPr>
            <p:cNvPr id="56" name="TextBox 55"/>
            <p:cNvSpPr txBox="1"/>
            <p:nvPr/>
          </p:nvSpPr>
          <p:spPr>
            <a:xfrm>
              <a:off x="843499" y="3534901"/>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1261028" y="5048476"/>
            <a:ext cx="4607116" cy="649163"/>
            <a:chOff x="1261028" y="4191225"/>
            <a:chExt cx="4607116" cy="649163"/>
          </a:xfrm>
        </p:grpSpPr>
        <p:pic>
          <p:nvPicPr>
            <p:cNvPr id="57" name="图片 56" descr="小点1.png"/>
            <p:cNvPicPr>
              <a:picLocks noChangeAspect="1"/>
            </p:cNvPicPr>
            <p:nvPr/>
          </p:nvPicPr>
          <p:blipFill>
            <a:blip r:embed="rId3" cstate="print"/>
            <a:stretch>
              <a:fillRect/>
            </a:stretch>
          </p:blipFill>
          <p:spPr>
            <a:xfrm>
              <a:off x="1261028" y="4296001"/>
              <a:ext cx="151066" cy="148997"/>
            </a:xfrm>
            <a:prstGeom prst="rect">
              <a:avLst/>
            </a:prstGeom>
            <a:effectLst/>
          </p:spPr>
        </p:pic>
        <p:sp>
          <p:nvSpPr>
            <p:cNvPr id="58" name="内容占位符 2"/>
            <p:cNvSpPr txBox="1">
              <a:spLocks/>
            </p:cNvSpPr>
            <p:nvPr/>
          </p:nvSpPr>
          <p:spPr>
            <a:xfrm>
              <a:off x="1393592" y="4191225"/>
              <a:ext cx="1928826"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可靠性差</a:t>
              </a:r>
            </a:p>
          </p:txBody>
        </p:sp>
        <p:sp>
          <p:nvSpPr>
            <p:cNvPr id="59" name="内容占位符 2"/>
            <p:cNvSpPr txBox="1">
              <a:spLocks/>
            </p:cNvSpPr>
            <p:nvPr/>
          </p:nvSpPr>
          <p:spPr>
            <a:xfrm>
              <a:off x="1651446" y="4512808"/>
              <a:ext cx="4216698" cy="3275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latin typeface="微软雅黑"/>
                  <a:ea typeface="微软雅黑"/>
                  <a:cs typeface="宋体" charset="0"/>
                </a:rPr>
                <a:t>破坏一个链，后面的数据块就丢了</a:t>
              </a:r>
              <a:endParaRPr lang="en-US" altLang="zh-CN" dirty="0">
                <a:latin typeface="微软雅黑"/>
                <a:ea typeface="微软雅黑"/>
                <a:cs typeface="宋体" charset="0"/>
              </a:endParaRPr>
            </a:p>
            <a:p>
              <a:pPr marL="0" lvl="1" indent="0" eaLnBrk="1" fontAlgn="auto" hangingPunct="1">
                <a:lnSpc>
                  <a:spcPct val="90000"/>
                </a:lnSpc>
                <a:spcBef>
                  <a:spcPts val="0"/>
                </a:spcBef>
                <a:spcAft>
                  <a:spcPts val="0"/>
                </a:spcAft>
                <a:buSzTx/>
              </a:pPr>
              <a:endParaRPr lang="zh-CN" altLang="en-US" dirty="0">
                <a:latin typeface="微软雅黑"/>
                <a:ea typeface="微软雅黑"/>
              </a:endParaRPr>
            </a:p>
          </p:txBody>
        </p:sp>
      </p:grpSp>
      <p:grpSp>
        <p:nvGrpSpPr>
          <p:cNvPr id="7" name="组合 6"/>
          <p:cNvGrpSpPr/>
          <p:nvPr/>
        </p:nvGrpSpPr>
        <p:grpSpPr>
          <a:xfrm>
            <a:off x="827584" y="2570378"/>
            <a:ext cx="6456142" cy="831438"/>
            <a:chOff x="827584" y="1020232"/>
            <a:chExt cx="6456142" cy="831438"/>
          </a:xfrm>
        </p:grpSpPr>
        <p:sp>
          <p:nvSpPr>
            <p:cNvPr id="60" name="矩形 59"/>
            <p:cNvSpPr/>
            <p:nvPr/>
          </p:nvSpPr>
          <p:spPr>
            <a:xfrm>
              <a:off x="827584" y="1020232"/>
              <a:ext cx="288000" cy="396000"/>
            </a:xfrm>
            <a:prstGeom prst="rect">
              <a:avLst/>
            </a:prstGeom>
            <a:gradFill>
              <a:gsLst>
                <a:gs pos="0">
                  <a:srgbClr val="FFFF00"/>
                </a:gs>
                <a:gs pos="100000">
                  <a:srgbClr val="FF9900"/>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r>
                <a:rPr lang="en-US" altLang="zh-CN" b="1" dirty="0">
                  <a:solidFill>
                    <a:srgbClr val="11576A"/>
                  </a:solidFill>
                  <a:latin typeface="微软雅黑"/>
                  <a:ea typeface="微软雅黑"/>
                </a:rPr>
                <a:t>I</a:t>
              </a:r>
              <a:endParaRPr lang="zh-CN" altLang="en-US" b="1" dirty="0">
                <a:solidFill>
                  <a:srgbClr val="11576A"/>
                </a:solidFill>
                <a:latin typeface="微软雅黑"/>
                <a:ea typeface="微软雅黑"/>
              </a:endParaRPr>
            </a:p>
          </p:txBody>
        </p:sp>
        <p:sp>
          <p:nvSpPr>
            <p:cNvPr id="61" name="矩形 60"/>
            <p:cNvSpPr/>
            <p:nvPr/>
          </p:nvSpPr>
          <p:spPr>
            <a:xfrm>
              <a:off x="1248746" y="1020232"/>
              <a:ext cx="288000" cy="396000"/>
            </a:xfrm>
            <a:prstGeom prst="rect">
              <a:avLst/>
            </a:prstGeom>
            <a:gradFill>
              <a:gsLst>
                <a:gs pos="0">
                  <a:srgbClr val="66FF33"/>
                </a:gs>
                <a:gs pos="100000">
                  <a:srgbClr val="003300"/>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62" name="矩形 61"/>
            <p:cNvSpPr/>
            <p:nvPr/>
          </p:nvSpPr>
          <p:spPr>
            <a:xfrm>
              <a:off x="5641234" y="1020232"/>
              <a:ext cx="288000" cy="396000"/>
            </a:xfrm>
            <a:prstGeom prst="rect">
              <a:avLst/>
            </a:prstGeom>
            <a:gradFill>
              <a:gsLst>
                <a:gs pos="0">
                  <a:srgbClr val="66FF33"/>
                </a:gs>
                <a:gs pos="100000">
                  <a:srgbClr val="003300"/>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63" name="矩形 62"/>
            <p:cNvSpPr/>
            <p:nvPr/>
          </p:nvSpPr>
          <p:spPr>
            <a:xfrm>
              <a:off x="6073282" y="1020232"/>
              <a:ext cx="288000" cy="396000"/>
            </a:xfrm>
            <a:prstGeom prst="rect">
              <a:avLst/>
            </a:prstGeom>
            <a:gradFill>
              <a:gsLst>
                <a:gs pos="0">
                  <a:srgbClr val="66FF33"/>
                </a:gs>
                <a:gs pos="100000">
                  <a:srgbClr val="003300"/>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64" name="矩形 63"/>
            <p:cNvSpPr/>
            <p:nvPr/>
          </p:nvSpPr>
          <p:spPr>
            <a:xfrm>
              <a:off x="2987824" y="1020232"/>
              <a:ext cx="288000" cy="396000"/>
            </a:xfrm>
            <a:prstGeom prst="rect">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65" name="矩形 64"/>
            <p:cNvSpPr/>
            <p:nvPr/>
          </p:nvSpPr>
          <p:spPr>
            <a:xfrm>
              <a:off x="4316626" y="1020232"/>
              <a:ext cx="288000" cy="396000"/>
            </a:xfrm>
            <a:prstGeom prst="rect">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66" name="矩形 65"/>
            <p:cNvSpPr/>
            <p:nvPr/>
          </p:nvSpPr>
          <p:spPr>
            <a:xfrm>
              <a:off x="5198300" y="1020232"/>
              <a:ext cx="288000" cy="396000"/>
            </a:xfrm>
            <a:prstGeom prst="rect">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67" name="矩形 66"/>
            <p:cNvSpPr/>
            <p:nvPr/>
          </p:nvSpPr>
          <p:spPr>
            <a:xfrm>
              <a:off x="1667134" y="1020232"/>
              <a:ext cx="288000" cy="396000"/>
            </a:xfrm>
            <a:prstGeom prst="rect">
              <a:avLst/>
            </a:prstGeom>
            <a:gradFill>
              <a:gsLst>
                <a:gs pos="0">
                  <a:srgbClr val="66FF33"/>
                </a:gs>
                <a:gs pos="100000">
                  <a:srgbClr val="003300"/>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68" name="矩形 67"/>
            <p:cNvSpPr/>
            <p:nvPr/>
          </p:nvSpPr>
          <p:spPr>
            <a:xfrm>
              <a:off x="2117470" y="1020232"/>
              <a:ext cx="288000" cy="396000"/>
            </a:xfrm>
            <a:prstGeom prst="rect">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69" name="矩形 68"/>
            <p:cNvSpPr/>
            <p:nvPr/>
          </p:nvSpPr>
          <p:spPr>
            <a:xfrm>
              <a:off x="2530086" y="1020232"/>
              <a:ext cx="288000" cy="396000"/>
            </a:xfrm>
            <a:prstGeom prst="rect">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0" name="矩形 69"/>
            <p:cNvSpPr/>
            <p:nvPr/>
          </p:nvSpPr>
          <p:spPr>
            <a:xfrm>
              <a:off x="3430758" y="1020232"/>
              <a:ext cx="288000" cy="396000"/>
            </a:xfrm>
            <a:prstGeom prst="rect">
              <a:avLst/>
            </a:prstGeom>
            <a:gradFill>
              <a:gsLst>
                <a:gs pos="0">
                  <a:srgbClr val="66FF33"/>
                </a:gs>
                <a:gs pos="100000">
                  <a:srgbClr val="003300"/>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1" name="矩形 70"/>
            <p:cNvSpPr/>
            <p:nvPr/>
          </p:nvSpPr>
          <p:spPr>
            <a:xfrm>
              <a:off x="3885722" y="1020232"/>
              <a:ext cx="288000" cy="396000"/>
            </a:xfrm>
            <a:prstGeom prst="rect">
              <a:avLst/>
            </a:prstGeom>
            <a:gradFill>
              <a:gsLst>
                <a:gs pos="0">
                  <a:srgbClr val="66FF33"/>
                </a:gs>
                <a:gs pos="100000">
                  <a:srgbClr val="003300"/>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2" name="矩形 71"/>
            <p:cNvSpPr/>
            <p:nvPr/>
          </p:nvSpPr>
          <p:spPr>
            <a:xfrm>
              <a:off x="4744046" y="1020232"/>
              <a:ext cx="288000" cy="396000"/>
            </a:xfrm>
            <a:prstGeom prst="rect">
              <a:avLst/>
            </a:prstGeom>
            <a:gradFill>
              <a:gsLst>
                <a:gs pos="0">
                  <a:srgbClr val="66FF33"/>
                </a:gs>
                <a:gs pos="100000">
                  <a:srgbClr val="003300"/>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3" name="矩形 72"/>
            <p:cNvSpPr/>
            <p:nvPr/>
          </p:nvSpPr>
          <p:spPr>
            <a:xfrm>
              <a:off x="6995726" y="1020232"/>
              <a:ext cx="288000" cy="396000"/>
            </a:xfrm>
            <a:prstGeom prst="rect">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4" name="矩形 73"/>
            <p:cNvSpPr/>
            <p:nvPr/>
          </p:nvSpPr>
          <p:spPr>
            <a:xfrm>
              <a:off x="6537988" y="1020232"/>
              <a:ext cx="288000" cy="396000"/>
            </a:xfrm>
            <a:prstGeom prst="rect">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5" name="任意多边形 74"/>
            <p:cNvSpPr/>
            <p:nvPr/>
          </p:nvSpPr>
          <p:spPr>
            <a:xfrm>
              <a:off x="954630" y="1404257"/>
              <a:ext cx="1317171" cy="231389"/>
            </a:xfrm>
            <a:custGeom>
              <a:avLst/>
              <a:gdLst>
                <a:gd name="connsiteX0" fmla="*/ 0 w 1317171"/>
                <a:gd name="connsiteY0" fmla="*/ 0 h 326572"/>
                <a:gd name="connsiteX1" fmla="*/ 163286 w 1317171"/>
                <a:gd name="connsiteY1" fmla="*/ 206829 h 326572"/>
                <a:gd name="connsiteX2" fmla="*/ 587829 w 1317171"/>
                <a:gd name="connsiteY2" fmla="*/ 315686 h 326572"/>
                <a:gd name="connsiteX3" fmla="*/ 1055914 w 1317171"/>
                <a:gd name="connsiteY3" fmla="*/ 272143 h 326572"/>
                <a:gd name="connsiteX4" fmla="*/ 1317171 w 1317171"/>
                <a:gd name="connsiteY4" fmla="*/ 21772 h 326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7171" h="326572">
                  <a:moveTo>
                    <a:pt x="0" y="0"/>
                  </a:moveTo>
                  <a:cubicBezTo>
                    <a:pt x="32657" y="77107"/>
                    <a:pt x="65315" y="154215"/>
                    <a:pt x="163286" y="206829"/>
                  </a:cubicBezTo>
                  <a:cubicBezTo>
                    <a:pt x="261257" y="259443"/>
                    <a:pt x="439058" y="304800"/>
                    <a:pt x="587829" y="315686"/>
                  </a:cubicBezTo>
                  <a:cubicBezTo>
                    <a:pt x="736600" y="326572"/>
                    <a:pt x="934357" y="321129"/>
                    <a:pt x="1055914" y="272143"/>
                  </a:cubicBezTo>
                  <a:cubicBezTo>
                    <a:pt x="1177471" y="223157"/>
                    <a:pt x="1247321" y="122464"/>
                    <a:pt x="1317171" y="21772"/>
                  </a:cubicBezTo>
                </a:path>
              </a:pathLst>
            </a:cu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6" name="任意多边形 75"/>
            <p:cNvSpPr/>
            <p:nvPr/>
          </p:nvSpPr>
          <p:spPr>
            <a:xfrm>
              <a:off x="3142726" y="1404257"/>
              <a:ext cx="1317171" cy="231389"/>
            </a:xfrm>
            <a:custGeom>
              <a:avLst/>
              <a:gdLst>
                <a:gd name="connsiteX0" fmla="*/ 0 w 1317171"/>
                <a:gd name="connsiteY0" fmla="*/ 0 h 326572"/>
                <a:gd name="connsiteX1" fmla="*/ 163286 w 1317171"/>
                <a:gd name="connsiteY1" fmla="*/ 206829 h 326572"/>
                <a:gd name="connsiteX2" fmla="*/ 587829 w 1317171"/>
                <a:gd name="connsiteY2" fmla="*/ 315686 h 326572"/>
                <a:gd name="connsiteX3" fmla="*/ 1055914 w 1317171"/>
                <a:gd name="connsiteY3" fmla="*/ 272143 h 326572"/>
                <a:gd name="connsiteX4" fmla="*/ 1317171 w 1317171"/>
                <a:gd name="connsiteY4" fmla="*/ 21772 h 326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7171" h="326572">
                  <a:moveTo>
                    <a:pt x="0" y="0"/>
                  </a:moveTo>
                  <a:cubicBezTo>
                    <a:pt x="32657" y="77107"/>
                    <a:pt x="65315" y="154215"/>
                    <a:pt x="163286" y="206829"/>
                  </a:cubicBezTo>
                  <a:cubicBezTo>
                    <a:pt x="261257" y="259443"/>
                    <a:pt x="439058" y="304800"/>
                    <a:pt x="587829" y="315686"/>
                  </a:cubicBezTo>
                  <a:cubicBezTo>
                    <a:pt x="736600" y="326572"/>
                    <a:pt x="934357" y="321129"/>
                    <a:pt x="1055914" y="272143"/>
                  </a:cubicBezTo>
                  <a:cubicBezTo>
                    <a:pt x="1177471" y="223157"/>
                    <a:pt x="1247321" y="122464"/>
                    <a:pt x="1317171" y="21772"/>
                  </a:cubicBezTo>
                </a:path>
              </a:pathLst>
            </a:cu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7" name="任意多边形 76"/>
            <p:cNvSpPr/>
            <p:nvPr/>
          </p:nvSpPr>
          <p:spPr>
            <a:xfrm>
              <a:off x="5374974" y="1404257"/>
              <a:ext cx="1317171" cy="231389"/>
            </a:xfrm>
            <a:custGeom>
              <a:avLst/>
              <a:gdLst>
                <a:gd name="connsiteX0" fmla="*/ 0 w 1317171"/>
                <a:gd name="connsiteY0" fmla="*/ 0 h 326572"/>
                <a:gd name="connsiteX1" fmla="*/ 163286 w 1317171"/>
                <a:gd name="connsiteY1" fmla="*/ 206829 h 326572"/>
                <a:gd name="connsiteX2" fmla="*/ 587829 w 1317171"/>
                <a:gd name="connsiteY2" fmla="*/ 315686 h 326572"/>
                <a:gd name="connsiteX3" fmla="*/ 1055914 w 1317171"/>
                <a:gd name="connsiteY3" fmla="*/ 272143 h 326572"/>
                <a:gd name="connsiteX4" fmla="*/ 1317171 w 1317171"/>
                <a:gd name="connsiteY4" fmla="*/ 21772 h 326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7171" h="326572">
                  <a:moveTo>
                    <a:pt x="0" y="0"/>
                  </a:moveTo>
                  <a:cubicBezTo>
                    <a:pt x="32657" y="77107"/>
                    <a:pt x="65315" y="154215"/>
                    <a:pt x="163286" y="206829"/>
                  </a:cubicBezTo>
                  <a:cubicBezTo>
                    <a:pt x="261257" y="259443"/>
                    <a:pt x="439058" y="304800"/>
                    <a:pt x="587829" y="315686"/>
                  </a:cubicBezTo>
                  <a:cubicBezTo>
                    <a:pt x="736600" y="326572"/>
                    <a:pt x="934357" y="321129"/>
                    <a:pt x="1055914" y="272143"/>
                  </a:cubicBezTo>
                  <a:cubicBezTo>
                    <a:pt x="1177471" y="223157"/>
                    <a:pt x="1247321" y="122464"/>
                    <a:pt x="1317171" y="21772"/>
                  </a:cubicBezTo>
                </a:path>
              </a:pathLst>
            </a:cu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8" name="任意多边形 77"/>
            <p:cNvSpPr/>
            <p:nvPr/>
          </p:nvSpPr>
          <p:spPr>
            <a:xfrm>
              <a:off x="921973" y="1426029"/>
              <a:ext cx="6313714" cy="425641"/>
            </a:xfrm>
            <a:custGeom>
              <a:avLst/>
              <a:gdLst>
                <a:gd name="connsiteX0" fmla="*/ 0 w 6313714"/>
                <a:gd name="connsiteY0" fmla="*/ 0 h 542471"/>
                <a:gd name="connsiteX1" fmla="*/ 849086 w 6313714"/>
                <a:gd name="connsiteY1" fmla="*/ 457200 h 542471"/>
                <a:gd name="connsiteX2" fmla="*/ 4659086 w 6313714"/>
                <a:gd name="connsiteY2" fmla="*/ 511628 h 542471"/>
                <a:gd name="connsiteX3" fmla="*/ 5856514 w 6313714"/>
                <a:gd name="connsiteY3" fmla="*/ 446314 h 542471"/>
                <a:gd name="connsiteX4" fmla="*/ 6313714 w 6313714"/>
                <a:gd name="connsiteY4" fmla="*/ 0 h 542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3714" h="542471">
                  <a:moveTo>
                    <a:pt x="0" y="0"/>
                  </a:moveTo>
                  <a:cubicBezTo>
                    <a:pt x="36286" y="185964"/>
                    <a:pt x="72572" y="371929"/>
                    <a:pt x="849086" y="457200"/>
                  </a:cubicBezTo>
                  <a:cubicBezTo>
                    <a:pt x="1625600" y="542471"/>
                    <a:pt x="3824515" y="513442"/>
                    <a:pt x="4659086" y="511628"/>
                  </a:cubicBezTo>
                  <a:cubicBezTo>
                    <a:pt x="5493657" y="509814"/>
                    <a:pt x="5580743" y="531585"/>
                    <a:pt x="5856514" y="446314"/>
                  </a:cubicBezTo>
                  <a:cubicBezTo>
                    <a:pt x="6132285" y="361043"/>
                    <a:pt x="6222999" y="180521"/>
                    <a:pt x="6313714" y="0"/>
                  </a:cubicBezTo>
                </a:path>
              </a:pathLst>
            </a:cu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9" name="任意多边形 78"/>
            <p:cNvSpPr/>
            <p:nvPr/>
          </p:nvSpPr>
          <p:spPr>
            <a:xfrm>
              <a:off x="6732241" y="1404257"/>
              <a:ext cx="360040" cy="231389"/>
            </a:xfrm>
            <a:custGeom>
              <a:avLst/>
              <a:gdLst>
                <a:gd name="connsiteX0" fmla="*/ 0 w 1317171"/>
                <a:gd name="connsiteY0" fmla="*/ 0 h 326572"/>
                <a:gd name="connsiteX1" fmla="*/ 163286 w 1317171"/>
                <a:gd name="connsiteY1" fmla="*/ 206829 h 326572"/>
                <a:gd name="connsiteX2" fmla="*/ 587829 w 1317171"/>
                <a:gd name="connsiteY2" fmla="*/ 315686 h 326572"/>
                <a:gd name="connsiteX3" fmla="*/ 1055914 w 1317171"/>
                <a:gd name="connsiteY3" fmla="*/ 272143 h 326572"/>
                <a:gd name="connsiteX4" fmla="*/ 1317171 w 1317171"/>
                <a:gd name="connsiteY4" fmla="*/ 21772 h 326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7171" h="326572">
                  <a:moveTo>
                    <a:pt x="0" y="0"/>
                  </a:moveTo>
                  <a:cubicBezTo>
                    <a:pt x="32657" y="77107"/>
                    <a:pt x="65315" y="154215"/>
                    <a:pt x="163286" y="206829"/>
                  </a:cubicBezTo>
                  <a:cubicBezTo>
                    <a:pt x="261257" y="259443"/>
                    <a:pt x="439058" y="304800"/>
                    <a:pt x="587829" y="315686"/>
                  </a:cubicBezTo>
                  <a:cubicBezTo>
                    <a:pt x="736600" y="326572"/>
                    <a:pt x="934357" y="321129"/>
                    <a:pt x="1055914" y="272143"/>
                  </a:cubicBezTo>
                  <a:cubicBezTo>
                    <a:pt x="1177471" y="223157"/>
                    <a:pt x="1247321" y="122464"/>
                    <a:pt x="1317171" y="21772"/>
                  </a:cubicBezTo>
                </a:path>
              </a:pathLst>
            </a:cu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80" name="任意多边形 79"/>
            <p:cNvSpPr/>
            <p:nvPr/>
          </p:nvSpPr>
          <p:spPr>
            <a:xfrm>
              <a:off x="2728256" y="1404257"/>
              <a:ext cx="360040" cy="231389"/>
            </a:xfrm>
            <a:custGeom>
              <a:avLst/>
              <a:gdLst>
                <a:gd name="connsiteX0" fmla="*/ 0 w 1317171"/>
                <a:gd name="connsiteY0" fmla="*/ 0 h 326572"/>
                <a:gd name="connsiteX1" fmla="*/ 163286 w 1317171"/>
                <a:gd name="connsiteY1" fmla="*/ 206829 h 326572"/>
                <a:gd name="connsiteX2" fmla="*/ 587829 w 1317171"/>
                <a:gd name="connsiteY2" fmla="*/ 315686 h 326572"/>
                <a:gd name="connsiteX3" fmla="*/ 1055914 w 1317171"/>
                <a:gd name="connsiteY3" fmla="*/ 272143 h 326572"/>
                <a:gd name="connsiteX4" fmla="*/ 1317171 w 1317171"/>
                <a:gd name="connsiteY4" fmla="*/ 21772 h 326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7171" h="326572">
                  <a:moveTo>
                    <a:pt x="0" y="0"/>
                  </a:moveTo>
                  <a:cubicBezTo>
                    <a:pt x="32657" y="77107"/>
                    <a:pt x="65315" y="154215"/>
                    <a:pt x="163286" y="206829"/>
                  </a:cubicBezTo>
                  <a:cubicBezTo>
                    <a:pt x="261257" y="259443"/>
                    <a:pt x="439058" y="304800"/>
                    <a:pt x="587829" y="315686"/>
                  </a:cubicBezTo>
                  <a:cubicBezTo>
                    <a:pt x="736600" y="326572"/>
                    <a:pt x="934357" y="321129"/>
                    <a:pt x="1055914" y="272143"/>
                  </a:cubicBezTo>
                  <a:cubicBezTo>
                    <a:pt x="1177471" y="223157"/>
                    <a:pt x="1247321" y="122464"/>
                    <a:pt x="1317171" y="21772"/>
                  </a:cubicBezTo>
                </a:path>
              </a:pathLst>
            </a:cu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81" name="任意多边形 80"/>
            <p:cNvSpPr/>
            <p:nvPr/>
          </p:nvSpPr>
          <p:spPr>
            <a:xfrm>
              <a:off x="2300402" y="1404257"/>
              <a:ext cx="360040" cy="231389"/>
            </a:xfrm>
            <a:custGeom>
              <a:avLst/>
              <a:gdLst>
                <a:gd name="connsiteX0" fmla="*/ 0 w 1317171"/>
                <a:gd name="connsiteY0" fmla="*/ 0 h 326572"/>
                <a:gd name="connsiteX1" fmla="*/ 163286 w 1317171"/>
                <a:gd name="connsiteY1" fmla="*/ 206829 h 326572"/>
                <a:gd name="connsiteX2" fmla="*/ 587829 w 1317171"/>
                <a:gd name="connsiteY2" fmla="*/ 315686 h 326572"/>
                <a:gd name="connsiteX3" fmla="*/ 1055914 w 1317171"/>
                <a:gd name="connsiteY3" fmla="*/ 272143 h 326572"/>
                <a:gd name="connsiteX4" fmla="*/ 1317171 w 1317171"/>
                <a:gd name="connsiteY4" fmla="*/ 21772 h 326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7171" h="326572">
                  <a:moveTo>
                    <a:pt x="0" y="0"/>
                  </a:moveTo>
                  <a:cubicBezTo>
                    <a:pt x="32657" y="77107"/>
                    <a:pt x="65315" y="154215"/>
                    <a:pt x="163286" y="206829"/>
                  </a:cubicBezTo>
                  <a:cubicBezTo>
                    <a:pt x="261257" y="259443"/>
                    <a:pt x="439058" y="304800"/>
                    <a:pt x="587829" y="315686"/>
                  </a:cubicBezTo>
                  <a:cubicBezTo>
                    <a:pt x="736600" y="326572"/>
                    <a:pt x="934357" y="321129"/>
                    <a:pt x="1055914" y="272143"/>
                  </a:cubicBezTo>
                  <a:cubicBezTo>
                    <a:pt x="1177471" y="223157"/>
                    <a:pt x="1247321" y="122464"/>
                    <a:pt x="1317171" y="21772"/>
                  </a:cubicBezTo>
                </a:path>
              </a:pathLst>
            </a:cu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82" name="任意多边形 81"/>
            <p:cNvSpPr/>
            <p:nvPr/>
          </p:nvSpPr>
          <p:spPr>
            <a:xfrm>
              <a:off x="4499992" y="1404257"/>
              <a:ext cx="813115" cy="231389"/>
            </a:xfrm>
            <a:custGeom>
              <a:avLst/>
              <a:gdLst>
                <a:gd name="connsiteX0" fmla="*/ 0 w 1317171"/>
                <a:gd name="connsiteY0" fmla="*/ 0 h 326572"/>
                <a:gd name="connsiteX1" fmla="*/ 163286 w 1317171"/>
                <a:gd name="connsiteY1" fmla="*/ 206829 h 326572"/>
                <a:gd name="connsiteX2" fmla="*/ 587829 w 1317171"/>
                <a:gd name="connsiteY2" fmla="*/ 315686 h 326572"/>
                <a:gd name="connsiteX3" fmla="*/ 1055914 w 1317171"/>
                <a:gd name="connsiteY3" fmla="*/ 272143 h 326572"/>
                <a:gd name="connsiteX4" fmla="*/ 1317171 w 1317171"/>
                <a:gd name="connsiteY4" fmla="*/ 21772 h 326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7171" h="326572">
                  <a:moveTo>
                    <a:pt x="0" y="0"/>
                  </a:moveTo>
                  <a:cubicBezTo>
                    <a:pt x="32657" y="77107"/>
                    <a:pt x="65315" y="154215"/>
                    <a:pt x="163286" y="206829"/>
                  </a:cubicBezTo>
                  <a:cubicBezTo>
                    <a:pt x="261257" y="259443"/>
                    <a:pt x="439058" y="304800"/>
                    <a:pt x="587829" y="315686"/>
                  </a:cubicBezTo>
                  <a:cubicBezTo>
                    <a:pt x="736600" y="326572"/>
                    <a:pt x="934357" y="321129"/>
                    <a:pt x="1055914" y="272143"/>
                  </a:cubicBezTo>
                  <a:cubicBezTo>
                    <a:pt x="1177471" y="223157"/>
                    <a:pt x="1247321" y="122464"/>
                    <a:pt x="1317171" y="21772"/>
                  </a:cubicBezTo>
                </a:path>
              </a:pathLst>
            </a:cu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grpSp>
    </p:spTree>
    <p:extLst>
      <p:ext uri="{BB962C8B-B14F-4D97-AF65-F5344CB8AC3E}">
        <p14:creationId xmlns:p14="http://schemas.microsoft.com/office/powerpoint/2010/main" val="248550109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1026"/>
          <p:cNvSpPr txBox="1">
            <a:spLocks noChangeArrowheads="1"/>
          </p:cNvSpPr>
          <p:nvPr/>
        </p:nvSpPr>
        <p:spPr bwMode="auto">
          <a:xfrm>
            <a:off x="1547813" y="333375"/>
            <a:ext cx="59769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100000"/>
              </a:lnSpc>
              <a:spcBef>
                <a:spcPct val="50000"/>
              </a:spcBef>
              <a:buClrTx/>
              <a:buSzTx/>
              <a:buFontTx/>
              <a:buNone/>
            </a:pPr>
            <a:r>
              <a:rPr lang="zh-CN" altLang="en-US" sz="2400" u="sng">
                <a:latin typeface="Times New Roman" panose="02020603050405020304" pitchFamily="18" charset="0"/>
              </a:rPr>
              <a:t>４）实现磁盘 链式分配方式示例：</a:t>
            </a:r>
          </a:p>
        </p:txBody>
      </p:sp>
      <p:pic>
        <p:nvPicPr>
          <p:cNvPr id="80899" name="Picture 10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908050"/>
            <a:ext cx="6553200" cy="404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900" name="Text Box 1028"/>
          <p:cNvSpPr txBox="1">
            <a:spLocks noChangeArrowheads="1"/>
          </p:cNvSpPr>
          <p:nvPr/>
        </p:nvSpPr>
        <p:spPr bwMode="auto">
          <a:xfrm>
            <a:off x="827088" y="4868863"/>
            <a:ext cx="4741862" cy="160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100000"/>
              </a:lnSpc>
              <a:spcBef>
                <a:spcPct val="50000"/>
              </a:spcBef>
              <a:buClrTx/>
              <a:buSzTx/>
              <a:buFontTx/>
              <a:buChar char="•"/>
            </a:pPr>
            <a:r>
              <a:rPr lang="en-US" altLang="zh-CN" sz="1800">
                <a:latin typeface="Times New Roman" panose="02020603050405020304" pitchFamily="18" charset="0"/>
              </a:rPr>
              <a:t> </a:t>
            </a:r>
            <a:r>
              <a:rPr lang="zh-CN" altLang="en-US" sz="1800">
                <a:latin typeface="Times New Roman" panose="02020603050405020304" pitchFamily="18" charset="0"/>
              </a:rPr>
              <a:t>基于独立的块做分配</a:t>
            </a:r>
          </a:p>
          <a:p>
            <a:pPr>
              <a:lnSpc>
                <a:spcPct val="100000"/>
              </a:lnSpc>
              <a:spcBef>
                <a:spcPct val="50000"/>
              </a:spcBef>
              <a:buClrTx/>
              <a:buSzTx/>
              <a:buFontTx/>
              <a:buChar char="•"/>
            </a:pPr>
            <a:r>
              <a:rPr lang="zh-CN" altLang="en-US" sz="1800">
                <a:latin typeface="Times New Roman" panose="02020603050405020304" pitchFamily="18" charset="0"/>
              </a:rPr>
              <a:t> 每个块中包含链中下一块的指针</a:t>
            </a:r>
          </a:p>
          <a:p>
            <a:pPr>
              <a:lnSpc>
                <a:spcPct val="100000"/>
              </a:lnSpc>
              <a:spcBef>
                <a:spcPct val="50000"/>
              </a:spcBef>
              <a:buClrTx/>
              <a:buSzTx/>
              <a:buFontTx/>
              <a:buChar char="•"/>
            </a:pPr>
            <a:r>
              <a:rPr lang="zh-CN" altLang="en-US" sz="1800">
                <a:latin typeface="Times New Roman" panose="02020603050405020304" pitchFamily="18" charset="0"/>
              </a:rPr>
              <a:t> 在文件分配表中每个文件只有一个入口</a:t>
            </a:r>
          </a:p>
          <a:p>
            <a:pPr>
              <a:lnSpc>
                <a:spcPct val="100000"/>
              </a:lnSpc>
              <a:spcBef>
                <a:spcPct val="50000"/>
              </a:spcBef>
              <a:buClrTx/>
              <a:buSzTx/>
              <a:buFontTx/>
              <a:buChar char="•"/>
            </a:pPr>
            <a:r>
              <a:rPr lang="zh-CN" altLang="en-US" sz="1800">
                <a:latin typeface="Times New Roman" panose="02020603050405020304" pitchFamily="18" charset="0"/>
              </a:rPr>
              <a:t> 无外碎片</a:t>
            </a:r>
          </a:p>
        </p:txBody>
      </p:sp>
      <p:sp>
        <p:nvSpPr>
          <p:cNvPr id="80901" name="Text Box 1029"/>
          <p:cNvSpPr txBox="1">
            <a:spLocks noChangeArrowheads="1"/>
          </p:cNvSpPr>
          <p:nvPr/>
        </p:nvSpPr>
        <p:spPr bwMode="auto">
          <a:xfrm>
            <a:off x="5334000" y="4953000"/>
            <a:ext cx="3429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100000"/>
              </a:lnSpc>
              <a:spcBef>
                <a:spcPct val="50000"/>
              </a:spcBef>
              <a:buClrTx/>
              <a:buSzTx/>
              <a:buFontTx/>
              <a:buChar char="•"/>
            </a:pPr>
            <a:r>
              <a:rPr lang="zh-CN" altLang="en-US" sz="1800">
                <a:latin typeface="Times New Roman" panose="02020603050405020304" pitchFamily="18" charset="0"/>
              </a:rPr>
              <a:t> 任何自由块可添加到链中</a:t>
            </a:r>
          </a:p>
          <a:p>
            <a:pPr>
              <a:lnSpc>
                <a:spcPct val="100000"/>
              </a:lnSpc>
              <a:spcBef>
                <a:spcPct val="50000"/>
              </a:spcBef>
              <a:buClrTx/>
              <a:buSzTx/>
              <a:buFontTx/>
              <a:buChar char="•"/>
            </a:pPr>
            <a:r>
              <a:rPr lang="zh-CN" altLang="en-US" sz="1800">
                <a:latin typeface="Times New Roman" panose="02020603050405020304" pitchFamily="18" charset="0"/>
              </a:rPr>
              <a:t> 无须预先分配</a:t>
            </a:r>
          </a:p>
        </p:txBody>
      </p:sp>
      <p:sp>
        <p:nvSpPr>
          <p:cNvPr id="80902" name="灯片编号占位符 1"/>
          <p:cNvSpPr txBox="1">
            <a:spLocks noGrp="1"/>
          </p:cNvSpPr>
          <p:nvPr/>
        </p:nvSpPr>
        <p:spPr bwMode="auto">
          <a:xfrm>
            <a:off x="7019925" y="6164263"/>
            <a:ext cx="1150938" cy="4572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lnSpc>
                <a:spcPct val="100000"/>
              </a:lnSpc>
              <a:spcBef>
                <a:spcPct val="0"/>
              </a:spcBef>
              <a:buClrTx/>
              <a:buSzTx/>
              <a:buFontTx/>
              <a:buNone/>
            </a:pPr>
            <a:fld id="{77B48F6D-C024-4E62-9D43-50E0174AC4AB}" type="slidenum">
              <a:rPr lang="en-US" altLang="zh-CN" sz="1200">
                <a:latin typeface="Times New Roman" panose="02020603050405020304" pitchFamily="18" charset="0"/>
              </a:rPr>
              <a:pPr algn="r" eaLnBrk="1" hangingPunct="1">
                <a:lnSpc>
                  <a:spcPct val="100000"/>
                </a:lnSpc>
                <a:spcBef>
                  <a:spcPct val="0"/>
                </a:spcBef>
                <a:buClrTx/>
                <a:buSzTx/>
                <a:buFontTx/>
                <a:buNone/>
              </a:pPr>
              <a:t>14</a:t>
            </a:fld>
            <a:endParaRPr lang="en-US" altLang="zh-CN" sz="1200">
              <a:latin typeface="Times New Roman" panose="02020603050405020304" pitchFamily="18" charset="0"/>
            </a:endParaRPr>
          </a:p>
        </p:txBody>
      </p:sp>
    </p:spTree>
    <p:extLst>
      <p:ext uri="{BB962C8B-B14F-4D97-AF65-F5344CB8AC3E}">
        <p14:creationId xmlns:p14="http://schemas.microsoft.com/office/powerpoint/2010/main" val="1437051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pPr>
            <a:r>
              <a:rPr lang="zh-CN" altLang="en-US" dirty="0"/>
              <a:t>索引分配</a:t>
            </a:r>
          </a:p>
        </p:txBody>
      </p:sp>
      <p:cxnSp>
        <p:nvCxnSpPr>
          <p:cNvPr id="44" name="直接连接符 43"/>
          <p:cNvCxnSpPr/>
          <p:nvPr/>
        </p:nvCxnSpPr>
        <p:spPr>
          <a:xfrm rot="16200000" flipH="1">
            <a:off x="-7536741" y="3340893"/>
            <a:ext cx="11858708"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844894" y="1721048"/>
            <a:ext cx="3869983" cy="435882"/>
            <a:chOff x="844893" y="2011126"/>
            <a:chExt cx="3869983" cy="435882"/>
          </a:xfrm>
        </p:grpSpPr>
        <p:sp>
          <p:nvSpPr>
            <p:cNvPr id="42" name="内容占位符 2"/>
            <p:cNvSpPr txBox="1">
              <a:spLocks/>
            </p:cNvSpPr>
            <p:nvPr/>
          </p:nvSpPr>
          <p:spPr>
            <a:xfrm>
              <a:off x="1142976" y="2032898"/>
              <a:ext cx="3571900" cy="41411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zh-CN" altLang="en-US" sz="1800" dirty="0">
                  <a:latin typeface="微软雅黑"/>
                  <a:ea typeface="微软雅黑"/>
                  <a:cs typeface="宋体" charset="0"/>
                </a:rPr>
                <a:t>为每个文件创建一个</a:t>
              </a:r>
              <a:r>
                <a:rPr lang="zh-CN" altLang="en-US" sz="1800" dirty="0">
                  <a:solidFill>
                    <a:srgbClr val="C00000"/>
                  </a:solidFill>
                  <a:latin typeface="微软雅黑"/>
                  <a:ea typeface="微软雅黑"/>
                  <a:cs typeface="宋体" charset="0"/>
                </a:rPr>
                <a:t>索引数据块</a:t>
              </a:r>
              <a:endParaRPr lang="en-US" altLang="zh-CN" sz="1800" dirty="0">
                <a:solidFill>
                  <a:srgbClr val="FF0000"/>
                </a:solidFill>
                <a:latin typeface="微软雅黑"/>
                <a:ea typeface="微软雅黑"/>
                <a:cs typeface="宋体" charset="0"/>
              </a:endParaRPr>
            </a:p>
            <a:p>
              <a:pPr eaLnBrk="1" fontAlgn="auto" hangingPunct="1">
                <a:lnSpc>
                  <a:spcPct val="100000"/>
                </a:lnSpc>
                <a:spcBef>
                  <a:spcPts val="0"/>
                </a:spcBef>
                <a:spcAft>
                  <a:spcPts val="0"/>
                </a:spcAft>
                <a:buSzTx/>
              </a:pPr>
              <a:endParaRPr lang="en-US" altLang="zh-CN" sz="1800" dirty="0">
                <a:latin typeface="微软雅黑"/>
                <a:ea typeface="微软雅黑"/>
              </a:endParaRPr>
            </a:p>
          </p:txBody>
        </p:sp>
        <p:sp>
          <p:nvSpPr>
            <p:cNvPr id="43" name="TextBox 42"/>
            <p:cNvSpPr txBox="1"/>
            <p:nvPr/>
          </p:nvSpPr>
          <p:spPr>
            <a:xfrm>
              <a:off x="844893" y="2011126"/>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4" y="3692970"/>
            <a:ext cx="3727107" cy="1262639"/>
            <a:chOff x="844893" y="2835719"/>
            <a:chExt cx="3727107" cy="1262639"/>
          </a:xfrm>
        </p:grpSpPr>
        <p:pic>
          <p:nvPicPr>
            <p:cNvPr id="49" name="图片 48" descr="小点1.png"/>
            <p:cNvPicPr>
              <a:picLocks noChangeAspect="1"/>
            </p:cNvPicPr>
            <p:nvPr/>
          </p:nvPicPr>
          <p:blipFill>
            <a:blip r:embed="rId3" cstate="print"/>
            <a:stretch>
              <a:fillRect/>
            </a:stretch>
          </p:blipFill>
          <p:spPr>
            <a:xfrm>
              <a:off x="1262422" y="3260267"/>
              <a:ext cx="151066" cy="148997"/>
            </a:xfrm>
            <a:prstGeom prst="rect">
              <a:avLst/>
            </a:prstGeom>
            <a:effectLst/>
          </p:spPr>
        </p:pic>
        <p:sp>
          <p:nvSpPr>
            <p:cNvPr id="50" name="内容占位符 2"/>
            <p:cNvSpPr txBox="1">
              <a:spLocks/>
            </p:cNvSpPr>
            <p:nvPr/>
          </p:nvSpPr>
          <p:spPr>
            <a:xfrm>
              <a:off x="1394985" y="3177263"/>
              <a:ext cx="3177015" cy="3263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sz="1800" dirty="0">
                  <a:latin typeface="微软雅黑"/>
                  <a:ea typeface="微软雅黑"/>
                  <a:cs typeface="宋体" charset="0"/>
                </a:rPr>
                <a:t>创建、增大、缩小很容易</a:t>
              </a:r>
              <a:endParaRPr lang="en-US" altLang="zh-CN" sz="1800" dirty="0">
                <a:latin typeface="微软雅黑"/>
                <a:ea typeface="微软雅黑"/>
                <a:cs typeface="宋体" charset="0"/>
              </a:endParaRPr>
            </a:p>
            <a:p>
              <a:pPr marL="0" lvl="1" indent="0" eaLnBrk="1" fontAlgn="auto" hangingPunct="1">
                <a:lnSpc>
                  <a:spcPct val="90000"/>
                </a:lnSpc>
                <a:spcBef>
                  <a:spcPts val="0"/>
                </a:spcBef>
                <a:spcAft>
                  <a:spcPts val="0"/>
                </a:spcAft>
                <a:buSzTx/>
              </a:pPr>
              <a:endParaRPr lang="zh-CN" altLang="en-US" sz="1800" dirty="0">
                <a:latin typeface="微软雅黑"/>
                <a:ea typeface="微软雅黑"/>
              </a:endParaRPr>
            </a:p>
          </p:txBody>
        </p:sp>
        <p:sp>
          <p:nvSpPr>
            <p:cNvPr id="51" name="内容占位符 2"/>
            <p:cNvSpPr txBox="1">
              <a:spLocks/>
            </p:cNvSpPr>
            <p:nvPr/>
          </p:nvSpPr>
          <p:spPr>
            <a:xfrm>
              <a:off x="1142976" y="2868377"/>
              <a:ext cx="85725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zh-CN" altLang="en-US" sz="1800" dirty="0"/>
                <a:t>优点</a:t>
              </a:r>
              <a:endParaRPr lang="en-US" altLang="zh-CN" sz="1800" dirty="0"/>
            </a:p>
          </p:txBody>
        </p:sp>
        <p:sp>
          <p:nvSpPr>
            <p:cNvPr id="52" name="TextBox 51"/>
            <p:cNvSpPr txBox="1"/>
            <p:nvPr/>
          </p:nvSpPr>
          <p:spPr>
            <a:xfrm>
              <a:off x="844893" y="2835719"/>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53" name="图片 52" descr="小点1.png"/>
            <p:cNvPicPr>
              <a:picLocks noChangeAspect="1"/>
            </p:cNvPicPr>
            <p:nvPr/>
          </p:nvPicPr>
          <p:blipFill>
            <a:blip r:embed="rId3" cstate="print"/>
            <a:stretch>
              <a:fillRect/>
            </a:stretch>
          </p:blipFill>
          <p:spPr>
            <a:xfrm>
              <a:off x="1262422" y="3542389"/>
              <a:ext cx="151066" cy="148997"/>
            </a:xfrm>
            <a:prstGeom prst="rect">
              <a:avLst/>
            </a:prstGeom>
            <a:effectLst/>
          </p:spPr>
        </p:pic>
        <p:sp>
          <p:nvSpPr>
            <p:cNvPr id="54" name="内容占位符 2"/>
            <p:cNvSpPr txBox="1">
              <a:spLocks/>
            </p:cNvSpPr>
            <p:nvPr/>
          </p:nvSpPr>
          <p:spPr>
            <a:xfrm>
              <a:off x="1394985" y="3448499"/>
              <a:ext cx="2819825"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sz="1800" dirty="0">
                  <a:latin typeface="微软雅黑"/>
                  <a:ea typeface="微软雅黑"/>
                  <a:cs typeface="宋体" charset="0"/>
                </a:rPr>
                <a:t>没有碎片</a:t>
              </a:r>
              <a:endParaRPr lang="en-US" altLang="zh-CN" sz="1800" dirty="0">
                <a:latin typeface="微软雅黑"/>
                <a:ea typeface="微软雅黑"/>
                <a:cs typeface="宋体" charset="0"/>
              </a:endParaRPr>
            </a:p>
            <a:p>
              <a:pPr marL="0" lvl="1" indent="0" eaLnBrk="1" fontAlgn="auto" hangingPunct="1">
                <a:lnSpc>
                  <a:spcPct val="90000"/>
                </a:lnSpc>
                <a:spcBef>
                  <a:spcPts val="0"/>
                </a:spcBef>
                <a:spcAft>
                  <a:spcPts val="0"/>
                </a:spcAft>
                <a:buSzTx/>
              </a:pPr>
              <a:endParaRPr lang="zh-CN" altLang="en-US" sz="1800" dirty="0">
                <a:latin typeface="微软雅黑"/>
                <a:ea typeface="微软雅黑"/>
              </a:endParaRPr>
            </a:p>
          </p:txBody>
        </p:sp>
        <p:pic>
          <p:nvPicPr>
            <p:cNvPr id="68" name="图片 67" descr="小点1.png"/>
            <p:cNvPicPr>
              <a:picLocks noChangeAspect="1"/>
            </p:cNvPicPr>
            <p:nvPr/>
          </p:nvPicPr>
          <p:blipFill>
            <a:blip r:embed="rId3" cstate="print"/>
            <a:stretch>
              <a:fillRect/>
            </a:stretch>
          </p:blipFill>
          <p:spPr>
            <a:xfrm>
              <a:off x="1262422" y="3833926"/>
              <a:ext cx="151066" cy="148997"/>
            </a:xfrm>
            <a:prstGeom prst="rect">
              <a:avLst/>
            </a:prstGeom>
            <a:effectLst/>
          </p:spPr>
        </p:pic>
        <p:sp>
          <p:nvSpPr>
            <p:cNvPr id="69" name="内容占位符 2"/>
            <p:cNvSpPr txBox="1">
              <a:spLocks/>
            </p:cNvSpPr>
            <p:nvPr/>
          </p:nvSpPr>
          <p:spPr>
            <a:xfrm>
              <a:off x="1394985" y="3740036"/>
              <a:ext cx="2819825"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sz="1800" dirty="0">
                  <a:latin typeface="微软雅黑"/>
                  <a:ea typeface="微软雅黑"/>
                  <a:cs typeface="宋体" charset="0"/>
                </a:rPr>
                <a:t>支持直接访问</a:t>
              </a:r>
              <a:endParaRPr lang="en-US" altLang="zh-CN" sz="1800" dirty="0">
                <a:latin typeface="微软雅黑"/>
                <a:ea typeface="微软雅黑"/>
                <a:cs typeface="宋体" charset="0"/>
              </a:endParaRPr>
            </a:p>
            <a:p>
              <a:pPr marL="0" lvl="1" indent="0" eaLnBrk="1" fontAlgn="auto" hangingPunct="1">
                <a:lnSpc>
                  <a:spcPct val="90000"/>
                </a:lnSpc>
                <a:spcBef>
                  <a:spcPts val="0"/>
                </a:spcBef>
                <a:spcAft>
                  <a:spcPts val="0"/>
                </a:spcAft>
                <a:buSzTx/>
              </a:pPr>
              <a:endParaRPr lang="zh-CN" altLang="en-US" sz="1800" dirty="0">
                <a:latin typeface="微软雅黑"/>
                <a:ea typeface="微软雅黑"/>
                <a:cs typeface="宋体" charset="0"/>
              </a:endParaRPr>
            </a:p>
          </p:txBody>
        </p:sp>
      </p:grpSp>
      <p:grpSp>
        <p:nvGrpSpPr>
          <p:cNvPr id="5" name="组合 4"/>
          <p:cNvGrpSpPr/>
          <p:nvPr/>
        </p:nvGrpSpPr>
        <p:grpSpPr>
          <a:xfrm>
            <a:off x="827584" y="2806789"/>
            <a:ext cx="6445256" cy="982799"/>
            <a:chOff x="827584" y="1020232"/>
            <a:chExt cx="6445256" cy="982799"/>
          </a:xfrm>
        </p:grpSpPr>
        <p:sp>
          <p:nvSpPr>
            <p:cNvPr id="60" name="矩形 59"/>
            <p:cNvSpPr/>
            <p:nvPr/>
          </p:nvSpPr>
          <p:spPr>
            <a:xfrm>
              <a:off x="827584" y="1020232"/>
              <a:ext cx="288000" cy="396000"/>
            </a:xfrm>
            <a:prstGeom prst="rect">
              <a:avLst/>
            </a:prstGeom>
            <a:gradFill>
              <a:gsLst>
                <a:gs pos="0">
                  <a:srgbClr val="FFFF00"/>
                </a:gs>
                <a:gs pos="100000">
                  <a:srgbClr val="FF9900"/>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r>
                <a:rPr lang="en-US" altLang="zh-CN" b="1" dirty="0">
                  <a:solidFill>
                    <a:srgbClr val="11576A"/>
                  </a:solidFill>
                  <a:latin typeface="微软雅黑"/>
                  <a:ea typeface="微软雅黑"/>
                </a:rPr>
                <a:t>I</a:t>
              </a:r>
              <a:endParaRPr lang="zh-CN" altLang="en-US" b="1" dirty="0">
                <a:solidFill>
                  <a:srgbClr val="11576A"/>
                </a:solidFill>
                <a:latin typeface="微软雅黑"/>
                <a:ea typeface="微软雅黑"/>
              </a:endParaRPr>
            </a:p>
          </p:txBody>
        </p:sp>
        <p:sp>
          <p:nvSpPr>
            <p:cNvPr id="61" name="矩形 60"/>
            <p:cNvSpPr/>
            <p:nvPr/>
          </p:nvSpPr>
          <p:spPr>
            <a:xfrm>
              <a:off x="1248746" y="1020232"/>
              <a:ext cx="288000" cy="396000"/>
            </a:xfrm>
            <a:prstGeom prst="rect">
              <a:avLst/>
            </a:prstGeom>
            <a:gradFill>
              <a:gsLst>
                <a:gs pos="0">
                  <a:srgbClr val="66FF33"/>
                </a:gs>
                <a:gs pos="100000">
                  <a:srgbClr val="003300"/>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62" name="矩形 61"/>
            <p:cNvSpPr/>
            <p:nvPr/>
          </p:nvSpPr>
          <p:spPr>
            <a:xfrm>
              <a:off x="5641234" y="1020232"/>
              <a:ext cx="288000" cy="396000"/>
            </a:xfrm>
            <a:prstGeom prst="rect">
              <a:avLst/>
            </a:prstGeom>
            <a:gradFill>
              <a:gsLst>
                <a:gs pos="0">
                  <a:srgbClr val="66FF33"/>
                </a:gs>
                <a:gs pos="100000">
                  <a:srgbClr val="003300"/>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63" name="矩形 62"/>
            <p:cNvSpPr/>
            <p:nvPr/>
          </p:nvSpPr>
          <p:spPr>
            <a:xfrm>
              <a:off x="6073282" y="1020232"/>
              <a:ext cx="288000" cy="396000"/>
            </a:xfrm>
            <a:prstGeom prst="rect">
              <a:avLst/>
            </a:prstGeom>
            <a:gradFill>
              <a:gsLst>
                <a:gs pos="0">
                  <a:srgbClr val="66FF33"/>
                </a:gs>
                <a:gs pos="100000">
                  <a:srgbClr val="003300"/>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64" name="矩形 63"/>
            <p:cNvSpPr/>
            <p:nvPr/>
          </p:nvSpPr>
          <p:spPr>
            <a:xfrm>
              <a:off x="2987824" y="1020232"/>
              <a:ext cx="288000" cy="396000"/>
            </a:xfrm>
            <a:prstGeom prst="rect">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65" name="矩形 64"/>
            <p:cNvSpPr/>
            <p:nvPr/>
          </p:nvSpPr>
          <p:spPr>
            <a:xfrm>
              <a:off x="4316626" y="1020232"/>
              <a:ext cx="288000" cy="396000"/>
            </a:xfrm>
            <a:prstGeom prst="rect">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66" name="矩形 65"/>
            <p:cNvSpPr/>
            <p:nvPr/>
          </p:nvSpPr>
          <p:spPr>
            <a:xfrm>
              <a:off x="5198300" y="1020232"/>
              <a:ext cx="288000" cy="396000"/>
            </a:xfrm>
            <a:prstGeom prst="rect">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67" name="任意多边形 66"/>
            <p:cNvSpPr/>
            <p:nvPr/>
          </p:nvSpPr>
          <p:spPr>
            <a:xfrm>
              <a:off x="987287" y="1433602"/>
              <a:ext cx="859295" cy="202044"/>
            </a:xfrm>
            <a:custGeom>
              <a:avLst/>
              <a:gdLst>
                <a:gd name="connsiteX0" fmla="*/ 0 w 2111829"/>
                <a:gd name="connsiteY0" fmla="*/ 0 h 469900"/>
                <a:gd name="connsiteX1" fmla="*/ 381000 w 2111829"/>
                <a:gd name="connsiteY1" fmla="*/ 370115 h 469900"/>
                <a:gd name="connsiteX2" fmla="*/ 1219200 w 2111829"/>
                <a:gd name="connsiteY2" fmla="*/ 457200 h 469900"/>
                <a:gd name="connsiteX3" fmla="*/ 1861457 w 2111829"/>
                <a:gd name="connsiteY3" fmla="*/ 293915 h 469900"/>
                <a:gd name="connsiteX4" fmla="*/ 2111829 w 2111829"/>
                <a:gd name="connsiteY4" fmla="*/ 10886 h 46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1829" h="469900">
                  <a:moveTo>
                    <a:pt x="0" y="0"/>
                  </a:moveTo>
                  <a:cubicBezTo>
                    <a:pt x="88900" y="146957"/>
                    <a:pt x="177800" y="293915"/>
                    <a:pt x="381000" y="370115"/>
                  </a:cubicBezTo>
                  <a:cubicBezTo>
                    <a:pt x="584200" y="446315"/>
                    <a:pt x="972457" y="469900"/>
                    <a:pt x="1219200" y="457200"/>
                  </a:cubicBezTo>
                  <a:cubicBezTo>
                    <a:pt x="1465943" y="444500"/>
                    <a:pt x="1712686" y="368301"/>
                    <a:pt x="1861457" y="293915"/>
                  </a:cubicBezTo>
                  <a:cubicBezTo>
                    <a:pt x="2010229" y="219529"/>
                    <a:pt x="2061029" y="115207"/>
                    <a:pt x="2111829" y="10886"/>
                  </a:cubicBezTo>
                </a:path>
              </a:pathLst>
            </a:cu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0" name="矩形 69"/>
            <p:cNvSpPr/>
            <p:nvPr/>
          </p:nvSpPr>
          <p:spPr>
            <a:xfrm>
              <a:off x="2098038" y="1020232"/>
              <a:ext cx="288000" cy="396000"/>
            </a:xfrm>
            <a:prstGeom prst="rect">
              <a:avLst/>
            </a:prstGeom>
            <a:gradFill>
              <a:gsLst>
                <a:gs pos="0">
                  <a:srgbClr val="66FF33"/>
                </a:gs>
                <a:gs pos="100000">
                  <a:srgbClr val="003300"/>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1" name="矩形 70"/>
            <p:cNvSpPr/>
            <p:nvPr/>
          </p:nvSpPr>
          <p:spPr>
            <a:xfrm>
              <a:off x="2530086" y="1020232"/>
              <a:ext cx="288000" cy="396000"/>
            </a:xfrm>
            <a:prstGeom prst="rect">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2" name="矩形 71"/>
            <p:cNvSpPr/>
            <p:nvPr/>
          </p:nvSpPr>
          <p:spPr>
            <a:xfrm>
              <a:off x="3429614" y="1020232"/>
              <a:ext cx="288000" cy="396000"/>
            </a:xfrm>
            <a:prstGeom prst="rect">
              <a:avLst/>
            </a:prstGeom>
            <a:gradFill>
              <a:gsLst>
                <a:gs pos="0">
                  <a:srgbClr val="66FF33"/>
                </a:gs>
                <a:gs pos="100000">
                  <a:srgbClr val="003300"/>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3" name="矩形 72"/>
            <p:cNvSpPr/>
            <p:nvPr/>
          </p:nvSpPr>
          <p:spPr>
            <a:xfrm>
              <a:off x="3861662" y="1020232"/>
              <a:ext cx="288000" cy="396000"/>
            </a:xfrm>
            <a:prstGeom prst="rect">
              <a:avLst/>
            </a:prstGeom>
            <a:gradFill>
              <a:gsLst>
                <a:gs pos="0">
                  <a:srgbClr val="66FF33"/>
                </a:gs>
                <a:gs pos="100000">
                  <a:srgbClr val="003300"/>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4" name="矩形 73"/>
            <p:cNvSpPr/>
            <p:nvPr/>
          </p:nvSpPr>
          <p:spPr>
            <a:xfrm>
              <a:off x="4745190" y="1020232"/>
              <a:ext cx="288000" cy="396000"/>
            </a:xfrm>
            <a:prstGeom prst="rect">
              <a:avLst/>
            </a:prstGeom>
            <a:gradFill>
              <a:gsLst>
                <a:gs pos="0">
                  <a:srgbClr val="66FF33"/>
                </a:gs>
                <a:gs pos="100000">
                  <a:srgbClr val="003300"/>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5" name="矩形 74"/>
            <p:cNvSpPr/>
            <p:nvPr/>
          </p:nvSpPr>
          <p:spPr>
            <a:xfrm>
              <a:off x="6984840" y="1020232"/>
              <a:ext cx="288000" cy="396000"/>
            </a:xfrm>
            <a:prstGeom prst="rect">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6" name="矩形 75"/>
            <p:cNvSpPr/>
            <p:nvPr/>
          </p:nvSpPr>
          <p:spPr>
            <a:xfrm>
              <a:off x="6527102" y="1020232"/>
              <a:ext cx="288000" cy="396000"/>
            </a:xfrm>
            <a:prstGeom prst="rect">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7" name="矩形 76"/>
            <p:cNvSpPr/>
            <p:nvPr/>
          </p:nvSpPr>
          <p:spPr>
            <a:xfrm>
              <a:off x="1665990" y="1020232"/>
              <a:ext cx="288000" cy="396000"/>
            </a:xfrm>
            <a:prstGeom prst="rect">
              <a:avLst/>
            </a:prstGeom>
            <a:gradFill>
              <a:gsLst>
                <a:gs pos="100000">
                  <a:srgbClr val="663300"/>
                </a:gs>
                <a:gs pos="0">
                  <a:srgbClr val="CC6600"/>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sz="1600" b="1" dirty="0">
                <a:solidFill>
                  <a:srgbClr val="11576A"/>
                </a:solidFill>
                <a:latin typeface="微软雅黑"/>
                <a:ea typeface="微软雅黑"/>
              </a:endParaRPr>
            </a:p>
          </p:txBody>
        </p:sp>
        <p:sp>
          <p:nvSpPr>
            <p:cNvPr id="78" name="内容占位符 2"/>
            <p:cNvSpPr txBox="1">
              <a:spLocks/>
            </p:cNvSpPr>
            <p:nvPr/>
          </p:nvSpPr>
          <p:spPr>
            <a:xfrm>
              <a:off x="1595126" y="1059582"/>
              <a:ext cx="576064" cy="36004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en-US" altLang="zh-CN" sz="1800" dirty="0">
                  <a:solidFill>
                    <a:prstClr val="white"/>
                  </a:solidFill>
                </a:rPr>
                <a:t>IB</a:t>
              </a:r>
            </a:p>
          </p:txBody>
        </p:sp>
        <p:sp>
          <p:nvSpPr>
            <p:cNvPr id="79" name="任意多边形 78"/>
            <p:cNvSpPr/>
            <p:nvPr/>
          </p:nvSpPr>
          <p:spPr>
            <a:xfrm>
              <a:off x="1826393" y="1423952"/>
              <a:ext cx="859295" cy="202044"/>
            </a:xfrm>
            <a:custGeom>
              <a:avLst/>
              <a:gdLst>
                <a:gd name="connsiteX0" fmla="*/ 0 w 2111829"/>
                <a:gd name="connsiteY0" fmla="*/ 0 h 469900"/>
                <a:gd name="connsiteX1" fmla="*/ 381000 w 2111829"/>
                <a:gd name="connsiteY1" fmla="*/ 370115 h 469900"/>
                <a:gd name="connsiteX2" fmla="*/ 1219200 w 2111829"/>
                <a:gd name="connsiteY2" fmla="*/ 457200 h 469900"/>
                <a:gd name="connsiteX3" fmla="*/ 1861457 w 2111829"/>
                <a:gd name="connsiteY3" fmla="*/ 293915 h 469900"/>
                <a:gd name="connsiteX4" fmla="*/ 2111829 w 2111829"/>
                <a:gd name="connsiteY4" fmla="*/ 10886 h 46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1829" h="469900">
                  <a:moveTo>
                    <a:pt x="0" y="0"/>
                  </a:moveTo>
                  <a:cubicBezTo>
                    <a:pt x="88900" y="146957"/>
                    <a:pt x="177800" y="293915"/>
                    <a:pt x="381000" y="370115"/>
                  </a:cubicBezTo>
                  <a:cubicBezTo>
                    <a:pt x="584200" y="446315"/>
                    <a:pt x="972457" y="469900"/>
                    <a:pt x="1219200" y="457200"/>
                  </a:cubicBezTo>
                  <a:cubicBezTo>
                    <a:pt x="1465943" y="444500"/>
                    <a:pt x="1712686" y="368301"/>
                    <a:pt x="1861457" y="293915"/>
                  </a:cubicBezTo>
                  <a:cubicBezTo>
                    <a:pt x="2010229" y="219529"/>
                    <a:pt x="2061029" y="115207"/>
                    <a:pt x="2111829" y="10886"/>
                  </a:cubicBezTo>
                </a:path>
              </a:pathLst>
            </a:cu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80" name="任意多边形 79"/>
            <p:cNvSpPr/>
            <p:nvPr/>
          </p:nvSpPr>
          <p:spPr>
            <a:xfrm>
              <a:off x="1821297" y="1419491"/>
              <a:ext cx="1296144" cy="288032"/>
            </a:xfrm>
            <a:custGeom>
              <a:avLst/>
              <a:gdLst>
                <a:gd name="connsiteX0" fmla="*/ 0 w 2111829"/>
                <a:gd name="connsiteY0" fmla="*/ 0 h 469900"/>
                <a:gd name="connsiteX1" fmla="*/ 381000 w 2111829"/>
                <a:gd name="connsiteY1" fmla="*/ 370115 h 469900"/>
                <a:gd name="connsiteX2" fmla="*/ 1219200 w 2111829"/>
                <a:gd name="connsiteY2" fmla="*/ 457200 h 469900"/>
                <a:gd name="connsiteX3" fmla="*/ 1861457 w 2111829"/>
                <a:gd name="connsiteY3" fmla="*/ 293915 h 469900"/>
                <a:gd name="connsiteX4" fmla="*/ 2111829 w 2111829"/>
                <a:gd name="connsiteY4" fmla="*/ 10886 h 46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1829" h="469900">
                  <a:moveTo>
                    <a:pt x="0" y="0"/>
                  </a:moveTo>
                  <a:cubicBezTo>
                    <a:pt x="88900" y="146957"/>
                    <a:pt x="177800" y="293915"/>
                    <a:pt x="381000" y="370115"/>
                  </a:cubicBezTo>
                  <a:cubicBezTo>
                    <a:pt x="584200" y="446315"/>
                    <a:pt x="972457" y="469900"/>
                    <a:pt x="1219200" y="457200"/>
                  </a:cubicBezTo>
                  <a:cubicBezTo>
                    <a:pt x="1465943" y="444500"/>
                    <a:pt x="1712686" y="368301"/>
                    <a:pt x="1861457" y="293915"/>
                  </a:cubicBezTo>
                  <a:cubicBezTo>
                    <a:pt x="2010229" y="219529"/>
                    <a:pt x="2061029" y="115207"/>
                    <a:pt x="2111829" y="10886"/>
                  </a:cubicBezTo>
                </a:path>
              </a:pathLst>
            </a:cu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81" name="任意多边形 80"/>
            <p:cNvSpPr/>
            <p:nvPr/>
          </p:nvSpPr>
          <p:spPr>
            <a:xfrm>
              <a:off x="1828608" y="1420407"/>
              <a:ext cx="2664296" cy="360040"/>
            </a:xfrm>
            <a:custGeom>
              <a:avLst/>
              <a:gdLst>
                <a:gd name="connsiteX0" fmla="*/ 0 w 2111829"/>
                <a:gd name="connsiteY0" fmla="*/ 0 h 469900"/>
                <a:gd name="connsiteX1" fmla="*/ 381000 w 2111829"/>
                <a:gd name="connsiteY1" fmla="*/ 370115 h 469900"/>
                <a:gd name="connsiteX2" fmla="*/ 1219200 w 2111829"/>
                <a:gd name="connsiteY2" fmla="*/ 457200 h 469900"/>
                <a:gd name="connsiteX3" fmla="*/ 1861457 w 2111829"/>
                <a:gd name="connsiteY3" fmla="*/ 293915 h 469900"/>
                <a:gd name="connsiteX4" fmla="*/ 2111829 w 2111829"/>
                <a:gd name="connsiteY4" fmla="*/ 10886 h 46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1829" h="469900">
                  <a:moveTo>
                    <a:pt x="0" y="0"/>
                  </a:moveTo>
                  <a:cubicBezTo>
                    <a:pt x="88900" y="146957"/>
                    <a:pt x="177800" y="293915"/>
                    <a:pt x="381000" y="370115"/>
                  </a:cubicBezTo>
                  <a:cubicBezTo>
                    <a:pt x="584200" y="446315"/>
                    <a:pt x="972457" y="469900"/>
                    <a:pt x="1219200" y="457200"/>
                  </a:cubicBezTo>
                  <a:cubicBezTo>
                    <a:pt x="1465943" y="444500"/>
                    <a:pt x="1712686" y="368301"/>
                    <a:pt x="1861457" y="293915"/>
                  </a:cubicBezTo>
                  <a:cubicBezTo>
                    <a:pt x="2010229" y="219529"/>
                    <a:pt x="2061029" y="115207"/>
                    <a:pt x="2111829" y="10886"/>
                  </a:cubicBezTo>
                </a:path>
              </a:pathLst>
            </a:cu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82" name="任意多边形 81"/>
            <p:cNvSpPr/>
            <p:nvPr/>
          </p:nvSpPr>
          <p:spPr>
            <a:xfrm>
              <a:off x="1827861" y="1419524"/>
              <a:ext cx="3600400" cy="432048"/>
            </a:xfrm>
            <a:custGeom>
              <a:avLst/>
              <a:gdLst>
                <a:gd name="connsiteX0" fmla="*/ 0 w 2111829"/>
                <a:gd name="connsiteY0" fmla="*/ 0 h 469900"/>
                <a:gd name="connsiteX1" fmla="*/ 381000 w 2111829"/>
                <a:gd name="connsiteY1" fmla="*/ 370115 h 469900"/>
                <a:gd name="connsiteX2" fmla="*/ 1219200 w 2111829"/>
                <a:gd name="connsiteY2" fmla="*/ 457200 h 469900"/>
                <a:gd name="connsiteX3" fmla="*/ 1861457 w 2111829"/>
                <a:gd name="connsiteY3" fmla="*/ 293915 h 469900"/>
                <a:gd name="connsiteX4" fmla="*/ 2111829 w 2111829"/>
                <a:gd name="connsiteY4" fmla="*/ 10886 h 46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1829" h="469900">
                  <a:moveTo>
                    <a:pt x="0" y="0"/>
                  </a:moveTo>
                  <a:cubicBezTo>
                    <a:pt x="88900" y="146957"/>
                    <a:pt x="177800" y="293915"/>
                    <a:pt x="381000" y="370115"/>
                  </a:cubicBezTo>
                  <a:cubicBezTo>
                    <a:pt x="584200" y="446315"/>
                    <a:pt x="972457" y="469900"/>
                    <a:pt x="1219200" y="457200"/>
                  </a:cubicBezTo>
                  <a:cubicBezTo>
                    <a:pt x="1465943" y="444500"/>
                    <a:pt x="1712686" y="368301"/>
                    <a:pt x="1861457" y="293915"/>
                  </a:cubicBezTo>
                  <a:cubicBezTo>
                    <a:pt x="2010229" y="219529"/>
                    <a:pt x="2061029" y="115207"/>
                    <a:pt x="2111829" y="10886"/>
                  </a:cubicBezTo>
                </a:path>
              </a:pathLst>
            </a:cu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83" name="任意多边形 82"/>
            <p:cNvSpPr/>
            <p:nvPr/>
          </p:nvSpPr>
          <p:spPr>
            <a:xfrm>
              <a:off x="1828608" y="1434444"/>
              <a:ext cx="4896544" cy="504056"/>
            </a:xfrm>
            <a:custGeom>
              <a:avLst/>
              <a:gdLst>
                <a:gd name="connsiteX0" fmla="*/ 0 w 2111829"/>
                <a:gd name="connsiteY0" fmla="*/ 0 h 469900"/>
                <a:gd name="connsiteX1" fmla="*/ 381000 w 2111829"/>
                <a:gd name="connsiteY1" fmla="*/ 370115 h 469900"/>
                <a:gd name="connsiteX2" fmla="*/ 1219200 w 2111829"/>
                <a:gd name="connsiteY2" fmla="*/ 457200 h 469900"/>
                <a:gd name="connsiteX3" fmla="*/ 1861457 w 2111829"/>
                <a:gd name="connsiteY3" fmla="*/ 293915 h 469900"/>
                <a:gd name="connsiteX4" fmla="*/ 2111829 w 2111829"/>
                <a:gd name="connsiteY4" fmla="*/ 10886 h 46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1829" h="469900">
                  <a:moveTo>
                    <a:pt x="0" y="0"/>
                  </a:moveTo>
                  <a:cubicBezTo>
                    <a:pt x="88900" y="146957"/>
                    <a:pt x="177800" y="293915"/>
                    <a:pt x="381000" y="370115"/>
                  </a:cubicBezTo>
                  <a:cubicBezTo>
                    <a:pt x="584200" y="446315"/>
                    <a:pt x="972457" y="469900"/>
                    <a:pt x="1219200" y="457200"/>
                  </a:cubicBezTo>
                  <a:cubicBezTo>
                    <a:pt x="1465943" y="444500"/>
                    <a:pt x="1712686" y="368301"/>
                    <a:pt x="1861457" y="293915"/>
                  </a:cubicBezTo>
                  <a:cubicBezTo>
                    <a:pt x="2010229" y="219529"/>
                    <a:pt x="2061029" y="115207"/>
                    <a:pt x="2111829" y="10886"/>
                  </a:cubicBezTo>
                </a:path>
              </a:pathLst>
            </a:cu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84" name="任意多边形 83"/>
            <p:cNvSpPr/>
            <p:nvPr/>
          </p:nvSpPr>
          <p:spPr>
            <a:xfrm>
              <a:off x="1828608" y="1426967"/>
              <a:ext cx="5400600" cy="576064"/>
            </a:xfrm>
            <a:custGeom>
              <a:avLst/>
              <a:gdLst>
                <a:gd name="connsiteX0" fmla="*/ 0 w 2111829"/>
                <a:gd name="connsiteY0" fmla="*/ 0 h 469900"/>
                <a:gd name="connsiteX1" fmla="*/ 381000 w 2111829"/>
                <a:gd name="connsiteY1" fmla="*/ 370115 h 469900"/>
                <a:gd name="connsiteX2" fmla="*/ 1219200 w 2111829"/>
                <a:gd name="connsiteY2" fmla="*/ 457200 h 469900"/>
                <a:gd name="connsiteX3" fmla="*/ 1861457 w 2111829"/>
                <a:gd name="connsiteY3" fmla="*/ 293915 h 469900"/>
                <a:gd name="connsiteX4" fmla="*/ 2111829 w 2111829"/>
                <a:gd name="connsiteY4" fmla="*/ 10886 h 46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1829" h="469900">
                  <a:moveTo>
                    <a:pt x="0" y="0"/>
                  </a:moveTo>
                  <a:cubicBezTo>
                    <a:pt x="88900" y="146957"/>
                    <a:pt x="177800" y="293915"/>
                    <a:pt x="381000" y="370115"/>
                  </a:cubicBezTo>
                  <a:cubicBezTo>
                    <a:pt x="584200" y="446315"/>
                    <a:pt x="972457" y="469900"/>
                    <a:pt x="1219200" y="457200"/>
                  </a:cubicBezTo>
                  <a:cubicBezTo>
                    <a:pt x="1465943" y="444500"/>
                    <a:pt x="1712686" y="368301"/>
                    <a:pt x="1861457" y="293915"/>
                  </a:cubicBezTo>
                  <a:cubicBezTo>
                    <a:pt x="2010229" y="219529"/>
                    <a:pt x="2061029" y="115207"/>
                    <a:pt x="2111829" y="10886"/>
                  </a:cubicBezTo>
                </a:path>
              </a:pathLst>
            </a:cu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grpSp>
      <p:grpSp>
        <p:nvGrpSpPr>
          <p:cNvPr id="4" name="组合 3"/>
          <p:cNvGrpSpPr/>
          <p:nvPr/>
        </p:nvGrpSpPr>
        <p:grpSpPr>
          <a:xfrm>
            <a:off x="844893" y="4854080"/>
            <a:ext cx="4364368" cy="940270"/>
            <a:chOff x="844893" y="3996830"/>
            <a:chExt cx="4364368" cy="940270"/>
          </a:xfrm>
        </p:grpSpPr>
        <p:pic>
          <p:nvPicPr>
            <p:cNvPr id="55" name="图片 54" descr="小点1.png"/>
            <p:cNvPicPr>
              <a:picLocks noChangeAspect="1"/>
            </p:cNvPicPr>
            <p:nvPr/>
          </p:nvPicPr>
          <p:blipFill>
            <a:blip r:embed="rId3" cstate="print"/>
            <a:stretch>
              <a:fillRect/>
            </a:stretch>
          </p:blipFill>
          <p:spPr>
            <a:xfrm>
              <a:off x="1290517" y="4411564"/>
              <a:ext cx="151066" cy="148997"/>
            </a:xfrm>
            <a:prstGeom prst="rect">
              <a:avLst/>
            </a:prstGeom>
            <a:effectLst/>
          </p:spPr>
        </p:pic>
        <p:sp>
          <p:nvSpPr>
            <p:cNvPr id="56" name="内容占位符 2"/>
            <p:cNvSpPr txBox="1">
              <a:spLocks/>
            </p:cNvSpPr>
            <p:nvPr/>
          </p:nvSpPr>
          <p:spPr>
            <a:xfrm>
              <a:off x="1423080" y="4317674"/>
              <a:ext cx="3786181" cy="3138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sz="1800" dirty="0">
                  <a:latin typeface="微软雅黑"/>
                  <a:ea typeface="微软雅黑"/>
                  <a:cs typeface="宋体" charset="0"/>
                </a:rPr>
                <a:t>当文件很小时，存储索引的</a:t>
              </a:r>
              <a:r>
                <a:rPr lang="zh-CN" altLang="en-US" sz="1800" dirty="0">
                  <a:solidFill>
                    <a:srgbClr val="C00000"/>
                  </a:solidFill>
                  <a:latin typeface="微软雅黑"/>
                  <a:ea typeface="微软雅黑"/>
                  <a:cs typeface="宋体" charset="0"/>
                </a:rPr>
                <a:t>开销</a:t>
              </a:r>
              <a:endParaRPr lang="en-US" altLang="zh-CN" sz="1800" dirty="0">
                <a:solidFill>
                  <a:srgbClr val="C00000"/>
                </a:solidFill>
                <a:latin typeface="微软雅黑"/>
                <a:ea typeface="微软雅黑"/>
                <a:cs typeface="宋体" charset="0"/>
              </a:endParaRPr>
            </a:p>
            <a:p>
              <a:pPr marL="0" lvl="1" indent="0" eaLnBrk="1" fontAlgn="auto" hangingPunct="1">
                <a:lnSpc>
                  <a:spcPct val="90000"/>
                </a:lnSpc>
                <a:spcBef>
                  <a:spcPts val="0"/>
                </a:spcBef>
                <a:spcAft>
                  <a:spcPts val="0"/>
                </a:spcAft>
                <a:buSzTx/>
              </a:pPr>
              <a:endParaRPr lang="zh-CN" altLang="en-US" sz="1800" dirty="0">
                <a:latin typeface="微软雅黑"/>
                <a:ea typeface="微软雅黑"/>
              </a:endParaRPr>
            </a:p>
          </p:txBody>
        </p:sp>
        <p:sp>
          <p:nvSpPr>
            <p:cNvPr id="57" name="内容占位符 2"/>
            <p:cNvSpPr txBox="1">
              <a:spLocks/>
            </p:cNvSpPr>
            <p:nvPr/>
          </p:nvSpPr>
          <p:spPr>
            <a:xfrm>
              <a:off x="1148274" y="4014408"/>
              <a:ext cx="85725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zh-CN" altLang="en-US" sz="1800" dirty="0"/>
                <a:t>缺点</a:t>
              </a:r>
              <a:endParaRPr lang="en-US" altLang="zh-CN" sz="1800" dirty="0"/>
            </a:p>
          </p:txBody>
        </p:sp>
        <p:pic>
          <p:nvPicPr>
            <p:cNvPr id="58" name="图片 57" descr="小点1.png"/>
            <p:cNvPicPr>
              <a:picLocks noChangeAspect="1"/>
            </p:cNvPicPr>
            <p:nvPr/>
          </p:nvPicPr>
          <p:blipFill>
            <a:blip r:embed="rId3" cstate="print"/>
            <a:stretch>
              <a:fillRect/>
            </a:stretch>
          </p:blipFill>
          <p:spPr>
            <a:xfrm>
              <a:off x="1290517" y="4682800"/>
              <a:ext cx="151066" cy="148997"/>
            </a:xfrm>
            <a:prstGeom prst="rect">
              <a:avLst/>
            </a:prstGeom>
            <a:effectLst/>
          </p:spPr>
        </p:pic>
        <p:sp>
          <p:nvSpPr>
            <p:cNvPr id="59" name="内容占位符 2"/>
            <p:cNvSpPr txBox="1">
              <a:spLocks/>
            </p:cNvSpPr>
            <p:nvPr/>
          </p:nvSpPr>
          <p:spPr>
            <a:xfrm>
              <a:off x="1423080" y="4578024"/>
              <a:ext cx="3390645" cy="35907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100000"/>
                </a:lnSpc>
                <a:spcBef>
                  <a:spcPts val="0"/>
                </a:spcBef>
                <a:spcAft>
                  <a:spcPts val="0"/>
                </a:spcAft>
                <a:buClr>
                  <a:srgbClr val="800080"/>
                </a:buClr>
                <a:buSzTx/>
              </a:pPr>
              <a:r>
                <a:rPr lang="zh-CN" altLang="en-US" sz="1800" dirty="0">
                  <a:latin typeface="微软雅黑"/>
                  <a:ea typeface="微软雅黑"/>
                  <a:cs typeface="宋体" charset="0"/>
                </a:rPr>
                <a:t>如何处理大文件</a:t>
              </a:r>
              <a:r>
                <a:rPr lang="en-US" altLang="zh-CN" sz="1800" dirty="0">
                  <a:latin typeface="微软雅黑"/>
                  <a:ea typeface="微软雅黑"/>
                  <a:cs typeface="宋体" charset="0"/>
                </a:rPr>
                <a:t>?</a:t>
              </a:r>
            </a:p>
          </p:txBody>
        </p:sp>
        <p:sp>
          <p:nvSpPr>
            <p:cNvPr id="85" name="TextBox 84"/>
            <p:cNvSpPr txBox="1"/>
            <p:nvPr/>
          </p:nvSpPr>
          <p:spPr>
            <a:xfrm>
              <a:off x="844893" y="3996830"/>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1262422" y="2020602"/>
            <a:ext cx="3452454" cy="358322"/>
            <a:chOff x="1262422" y="1163352"/>
            <a:chExt cx="3452454" cy="358322"/>
          </a:xfrm>
        </p:grpSpPr>
        <p:pic>
          <p:nvPicPr>
            <p:cNvPr id="94" name="图片 93" descr="小点1.png"/>
            <p:cNvPicPr>
              <a:picLocks noChangeAspect="1"/>
            </p:cNvPicPr>
            <p:nvPr/>
          </p:nvPicPr>
          <p:blipFill>
            <a:blip r:embed="rId3" cstate="print"/>
            <a:stretch>
              <a:fillRect/>
            </a:stretch>
          </p:blipFill>
          <p:spPr>
            <a:xfrm>
              <a:off x="1262422" y="1268128"/>
              <a:ext cx="151066" cy="148997"/>
            </a:xfrm>
            <a:prstGeom prst="rect">
              <a:avLst/>
            </a:prstGeom>
            <a:effectLst/>
          </p:spPr>
        </p:pic>
        <p:sp>
          <p:nvSpPr>
            <p:cNvPr id="95" name="内容占位符 2"/>
            <p:cNvSpPr txBox="1">
              <a:spLocks/>
            </p:cNvSpPr>
            <p:nvPr/>
          </p:nvSpPr>
          <p:spPr>
            <a:xfrm>
              <a:off x="1394985" y="1163352"/>
              <a:ext cx="3319891"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100000"/>
                </a:lnSpc>
                <a:spcBef>
                  <a:spcPts val="0"/>
                </a:spcBef>
                <a:spcAft>
                  <a:spcPts val="0"/>
                </a:spcAft>
                <a:buSzTx/>
              </a:pPr>
              <a:r>
                <a:rPr lang="zh-CN" altLang="en-US" sz="1800" dirty="0">
                  <a:latin typeface="微软雅黑"/>
                  <a:ea typeface="微软雅黑"/>
                  <a:cs typeface="宋体" charset="0"/>
                </a:rPr>
                <a:t>指向文件数据块的指针列表</a:t>
              </a:r>
              <a:endParaRPr lang="en-US" altLang="zh-CN" sz="1800" dirty="0">
                <a:latin typeface="微软雅黑"/>
                <a:ea typeface="微软雅黑"/>
                <a:cs typeface="宋体" charset="0"/>
              </a:endParaRPr>
            </a:p>
            <a:p>
              <a:pPr marL="0" lvl="1" indent="0" eaLnBrk="1" fontAlgn="auto" hangingPunct="1">
                <a:lnSpc>
                  <a:spcPct val="100000"/>
                </a:lnSpc>
                <a:spcBef>
                  <a:spcPts val="0"/>
                </a:spcBef>
                <a:spcAft>
                  <a:spcPts val="0"/>
                </a:spcAft>
                <a:buSzTx/>
              </a:pPr>
              <a:endParaRPr lang="en-US" altLang="zh-CN" sz="1800" dirty="0">
                <a:latin typeface="微软雅黑"/>
                <a:ea typeface="微软雅黑"/>
              </a:endParaRPr>
            </a:p>
          </p:txBody>
        </p:sp>
      </p:grpSp>
      <p:grpSp>
        <p:nvGrpSpPr>
          <p:cNvPr id="7" name="组合 6"/>
          <p:cNvGrpSpPr/>
          <p:nvPr/>
        </p:nvGrpSpPr>
        <p:grpSpPr>
          <a:xfrm>
            <a:off x="844894" y="2257740"/>
            <a:ext cx="3943131" cy="445804"/>
            <a:chOff x="844893" y="1400490"/>
            <a:chExt cx="3943131" cy="445804"/>
          </a:xfrm>
        </p:grpSpPr>
        <p:sp>
          <p:nvSpPr>
            <p:cNvPr id="96" name="内容占位符 2"/>
            <p:cNvSpPr txBox="1">
              <a:spLocks/>
            </p:cNvSpPr>
            <p:nvPr/>
          </p:nvSpPr>
          <p:spPr>
            <a:xfrm>
              <a:off x="1142976" y="1433148"/>
              <a:ext cx="3645048" cy="4131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zh-CN" altLang="en-US" sz="1800" dirty="0">
                  <a:latin typeface="微软雅黑"/>
                  <a:ea typeface="微软雅黑"/>
                  <a:cs typeface="宋体" charset="0"/>
                </a:rPr>
                <a:t>文件头包含了索引数据块指针</a:t>
              </a:r>
              <a:endParaRPr lang="en-US" altLang="zh-CN" sz="1800" dirty="0">
                <a:latin typeface="微软雅黑"/>
                <a:ea typeface="微软雅黑"/>
                <a:cs typeface="宋体" charset="0"/>
              </a:endParaRPr>
            </a:p>
            <a:p>
              <a:pPr eaLnBrk="1" fontAlgn="auto" hangingPunct="1">
                <a:lnSpc>
                  <a:spcPct val="100000"/>
                </a:lnSpc>
                <a:spcBef>
                  <a:spcPts val="0"/>
                </a:spcBef>
                <a:spcAft>
                  <a:spcPts val="0"/>
                </a:spcAft>
                <a:buSzTx/>
              </a:pPr>
              <a:endParaRPr lang="en-US" altLang="zh-CN" sz="1800" dirty="0">
                <a:latin typeface="微软雅黑"/>
                <a:ea typeface="微软雅黑"/>
              </a:endParaRPr>
            </a:p>
          </p:txBody>
        </p:sp>
        <p:sp>
          <p:nvSpPr>
            <p:cNvPr id="97" name="TextBox 47"/>
            <p:cNvSpPr txBox="1"/>
            <p:nvPr/>
          </p:nvSpPr>
          <p:spPr>
            <a:xfrm>
              <a:off x="844893" y="1400490"/>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97892402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pPr>
            <a:r>
              <a:rPr lang="zh-CN" altLang="en-US" dirty="0"/>
              <a:t>大文件的索引分配</a:t>
            </a:r>
          </a:p>
        </p:txBody>
      </p:sp>
      <p:grpSp>
        <p:nvGrpSpPr>
          <p:cNvPr id="2" name="组合 1"/>
          <p:cNvGrpSpPr/>
          <p:nvPr/>
        </p:nvGrpSpPr>
        <p:grpSpPr>
          <a:xfrm>
            <a:off x="844894" y="1689204"/>
            <a:ext cx="6988079" cy="1811804"/>
            <a:chOff x="844893" y="831954"/>
            <a:chExt cx="6988079" cy="1811804"/>
          </a:xfrm>
        </p:grpSpPr>
        <p:sp>
          <p:nvSpPr>
            <p:cNvPr id="10" name="内容占位符 2"/>
            <p:cNvSpPr txBox="1">
              <a:spLocks/>
            </p:cNvSpPr>
            <p:nvPr/>
          </p:nvSpPr>
          <p:spPr>
            <a:xfrm>
              <a:off x="1142976" y="831954"/>
              <a:ext cx="314327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Aft>
                  <a:spcPts val="0"/>
                </a:spcAft>
                <a:buSzTx/>
                <a:defRPr/>
              </a:pPr>
              <a:r>
                <a:rPr lang="zh-CN" altLang="en-US" dirty="0"/>
                <a:t>链式索引块</a:t>
              </a:r>
              <a:r>
                <a:rPr lang="en-US" altLang="zh-CN" dirty="0"/>
                <a:t> (IB+IB+…)</a:t>
              </a:r>
              <a:endParaRPr lang="zh-CN" altLang="en-US" dirty="0"/>
            </a:p>
          </p:txBody>
        </p:sp>
        <p:sp>
          <p:nvSpPr>
            <p:cNvPr id="11" name="TextBox 10"/>
            <p:cNvSpPr txBox="1"/>
            <p:nvPr/>
          </p:nvSpPr>
          <p:spPr>
            <a:xfrm>
              <a:off x="844893" y="831954"/>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4" name="矩形 13"/>
            <p:cNvSpPr/>
            <p:nvPr/>
          </p:nvSpPr>
          <p:spPr>
            <a:xfrm>
              <a:off x="1383814" y="1342928"/>
              <a:ext cx="288000" cy="396000"/>
            </a:xfrm>
            <a:prstGeom prst="rect">
              <a:avLst/>
            </a:prstGeom>
            <a:gradFill>
              <a:gsLst>
                <a:gs pos="0">
                  <a:srgbClr val="FFFF00"/>
                </a:gs>
                <a:gs pos="100000">
                  <a:srgbClr val="FF9900"/>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r>
                <a:rPr lang="en-US" altLang="zh-CN" b="1" dirty="0">
                  <a:solidFill>
                    <a:srgbClr val="11576A"/>
                  </a:solidFill>
                  <a:latin typeface="微软雅黑"/>
                  <a:ea typeface="微软雅黑"/>
                </a:rPr>
                <a:t>I</a:t>
              </a:r>
              <a:endParaRPr lang="zh-CN" altLang="en-US" b="1" dirty="0">
                <a:solidFill>
                  <a:srgbClr val="11576A"/>
                </a:solidFill>
                <a:latin typeface="微软雅黑"/>
                <a:ea typeface="微软雅黑"/>
              </a:endParaRPr>
            </a:p>
          </p:txBody>
        </p:sp>
        <p:sp>
          <p:nvSpPr>
            <p:cNvPr id="15" name="矩形 14"/>
            <p:cNvSpPr/>
            <p:nvPr/>
          </p:nvSpPr>
          <p:spPr>
            <a:xfrm>
              <a:off x="1804976" y="1342928"/>
              <a:ext cx="288000" cy="396000"/>
            </a:xfrm>
            <a:prstGeom prst="rect">
              <a:avLst/>
            </a:prstGeom>
            <a:gradFill>
              <a:gsLst>
                <a:gs pos="0">
                  <a:srgbClr val="66FF33"/>
                </a:gs>
                <a:gs pos="100000">
                  <a:srgbClr val="003300"/>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6" name="矩形 15"/>
            <p:cNvSpPr/>
            <p:nvPr/>
          </p:nvSpPr>
          <p:spPr>
            <a:xfrm>
              <a:off x="3544054" y="1342928"/>
              <a:ext cx="288000" cy="396000"/>
            </a:xfrm>
            <a:prstGeom prst="rect">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7" name="矩形 16"/>
            <p:cNvSpPr/>
            <p:nvPr/>
          </p:nvSpPr>
          <p:spPr>
            <a:xfrm>
              <a:off x="3991182" y="1342928"/>
              <a:ext cx="288000" cy="396000"/>
            </a:xfrm>
            <a:prstGeom prst="rect">
              <a:avLst/>
            </a:prstGeom>
            <a:gradFill>
              <a:gsLst>
                <a:gs pos="0">
                  <a:srgbClr val="66FF33"/>
                </a:gs>
                <a:gs pos="100000">
                  <a:srgbClr val="003300"/>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8" name="矩形 17"/>
            <p:cNvSpPr/>
            <p:nvPr/>
          </p:nvSpPr>
          <p:spPr>
            <a:xfrm>
              <a:off x="4419036" y="1342928"/>
              <a:ext cx="288000" cy="396000"/>
            </a:xfrm>
            <a:prstGeom prst="rect">
              <a:avLst/>
            </a:prstGeom>
            <a:gradFill>
              <a:gsLst>
                <a:gs pos="0">
                  <a:srgbClr val="66FF33"/>
                </a:gs>
                <a:gs pos="100000">
                  <a:srgbClr val="003300"/>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9" name="矩形 18"/>
            <p:cNvSpPr/>
            <p:nvPr/>
          </p:nvSpPr>
          <p:spPr>
            <a:xfrm>
              <a:off x="4872856" y="1342928"/>
              <a:ext cx="288000" cy="396000"/>
            </a:xfrm>
            <a:prstGeom prst="rect">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20" name="矩形 19"/>
            <p:cNvSpPr/>
            <p:nvPr/>
          </p:nvSpPr>
          <p:spPr>
            <a:xfrm>
              <a:off x="5315790" y="1342928"/>
              <a:ext cx="288000" cy="396000"/>
            </a:xfrm>
            <a:prstGeom prst="rect">
              <a:avLst/>
            </a:prstGeom>
            <a:gradFill>
              <a:gsLst>
                <a:gs pos="0">
                  <a:srgbClr val="66FF33"/>
                </a:gs>
                <a:gs pos="100000">
                  <a:srgbClr val="003300"/>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21" name="矩形 20"/>
            <p:cNvSpPr/>
            <p:nvPr/>
          </p:nvSpPr>
          <p:spPr>
            <a:xfrm>
              <a:off x="5754530" y="1342928"/>
              <a:ext cx="288000" cy="396000"/>
            </a:xfrm>
            <a:prstGeom prst="rect">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22" name="矩形 21"/>
            <p:cNvSpPr/>
            <p:nvPr/>
          </p:nvSpPr>
          <p:spPr>
            <a:xfrm>
              <a:off x="2669824" y="1342928"/>
              <a:ext cx="288000" cy="396000"/>
            </a:xfrm>
            <a:prstGeom prst="rect">
              <a:avLst/>
            </a:prstGeom>
            <a:gradFill>
              <a:gsLst>
                <a:gs pos="0">
                  <a:srgbClr val="66FF33"/>
                </a:gs>
                <a:gs pos="100000">
                  <a:srgbClr val="003300"/>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24" name="矩形 23"/>
            <p:cNvSpPr/>
            <p:nvPr/>
          </p:nvSpPr>
          <p:spPr>
            <a:xfrm>
              <a:off x="2236632" y="1342928"/>
              <a:ext cx="288000" cy="396000"/>
            </a:xfrm>
            <a:prstGeom prst="rect">
              <a:avLst/>
            </a:prstGeom>
            <a:gradFill>
              <a:gsLst>
                <a:gs pos="100000">
                  <a:srgbClr val="663300"/>
                </a:gs>
                <a:gs pos="0">
                  <a:srgbClr val="CC6600"/>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sz="1600" b="1" dirty="0">
                <a:solidFill>
                  <a:srgbClr val="11576A"/>
                </a:solidFill>
                <a:latin typeface="微软雅黑"/>
                <a:ea typeface="微软雅黑"/>
              </a:endParaRPr>
            </a:p>
          </p:txBody>
        </p:sp>
        <p:sp>
          <p:nvSpPr>
            <p:cNvPr id="26" name="内容占位符 2"/>
            <p:cNvSpPr txBox="1">
              <a:spLocks/>
            </p:cNvSpPr>
            <p:nvPr/>
          </p:nvSpPr>
          <p:spPr>
            <a:xfrm>
              <a:off x="2165768" y="1382278"/>
              <a:ext cx="576064" cy="36004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en-US" altLang="zh-CN" sz="1800" dirty="0">
                  <a:solidFill>
                    <a:prstClr val="white"/>
                  </a:solidFill>
                </a:rPr>
                <a:t>IB</a:t>
              </a:r>
            </a:p>
          </p:txBody>
        </p:sp>
        <p:sp>
          <p:nvSpPr>
            <p:cNvPr id="27" name="矩形 26"/>
            <p:cNvSpPr/>
            <p:nvPr/>
          </p:nvSpPr>
          <p:spPr>
            <a:xfrm>
              <a:off x="3101872" y="1342928"/>
              <a:ext cx="288000" cy="396000"/>
            </a:xfrm>
            <a:prstGeom prst="rect">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28" name="矩形 27"/>
            <p:cNvSpPr/>
            <p:nvPr/>
          </p:nvSpPr>
          <p:spPr>
            <a:xfrm>
              <a:off x="7544972" y="1342928"/>
              <a:ext cx="288000" cy="396000"/>
            </a:xfrm>
            <a:prstGeom prst="rect">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29" name="矩形 28"/>
            <p:cNvSpPr/>
            <p:nvPr/>
          </p:nvSpPr>
          <p:spPr>
            <a:xfrm>
              <a:off x="7102790" y="1342928"/>
              <a:ext cx="288000" cy="396000"/>
            </a:xfrm>
            <a:prstGeom prst="rect">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31" name="矩形 30"/>
            <p:cNvSpPr/>
            <p:nvPr/>
          </p:nvSpPr>
          <p:spPr>
            <a:xfrm>
              <a:off x="6218092" y="1342928"/>
              <a:ext cx="288000" cy="396000"/>
            </a:xfrm>
            <a:prstGeom prst="rect">
              <a:avLst/>
            </a:prstGeom>
            <a:gradFill>
              <a:gsLst>
                <a:gs pos="100000">
                  <a:srgbClr val="663300"/>
                </a:gs>
                <a:gs pos="0">
                  <a:srgbClr val="CC6600"/>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sz="1600" b="1" dirty="0">
                <a:solidFill>
                  <a:srgbClr val="11576A"/>
                </a:solidFill>
                <a:latin typeface="微软雅黑"/>
                <a:ea typeface="微软雅黑"/>
              </a:endParaRPr>
            </a:p>
          </p:txBody>
        </p:sp>
        <p:sp>
          <p:nvSpPr>
            <p:cNvPr id="32" name="内容占位符 2"/>
            <p:cNvSpPr txBox="1">
              <a:spLocks/>
            </p:cNvSpPr>
            <p:nvPr/>
          </p:nvSpPr>
          <p:spPr>
            <a:xfrm>
              <a:off x="6147228" y="1382278"/>
              <a:ext cx="576064" cy="36004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en-US" altLang="zh-CN" sz="1800" dirty="0">
                  <a:solidFill>
                    <a:prstClr val="white"/>
                  </a:solidFill>
                </a:rPr>
                <a:t>IB</a:t>
              </a:r>
            </a:p>
          </p:txBody>
        </p:sp>
        <p:sp>
          <p:nvSpPr>
            <p:cNvPr id="34" name="矩形 33"/>
            <p:cNvSpPr/>
            <p:nvPr/>
          </p:nvSpPr>
          <p:spPr>
            <a:xfrm>
              <a:off x="6660650" y="1342928"/>
              <a:ext cx="288000" cy="396000"/>
            </a:xfrm>
            <a:prstGeom prst="rect">
              <a:avLst/>
            </a:prstGeom>
            <a:gradFill>
              <a:gsLst>
                <a:gs pos="100000">
                  <a:srgbClr val="663300"/>
                </a:gs>
                <a:gs pos="0">
                  <a:srgbClr val="CC6600"/>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sz="1600" b="1" dirty="0">
                <a:solidFill>
                  <a:srgbClr val="11576A"/>
                </a:solidFill>
                <a:latin typeface="微软雅黑"/>
                <a:ea typeface="微软雅黑"/>
              </a:endParaRPr>
            </a:p>
          </p:txBody>
        </p:sp>
        <p:sp>
          <p:nvSpPr>
            <p:cNvPr id="35" name="内容占位符 2"/>
            <p:cNvSpPr txBox="1">
              <a:spLocks/>
            </p:cNvSpPr>
            <p:nvPr/>
          </p:nvSpPr>
          <p:spPr>
            <a:xfrm>
              <a:off x="6589786" y="1382278"/>
              <a:ext cx="576064" cy="36004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en-US" altLang="zh-CN" sz="1800" dirty="0">
                  <a:solidFill>
                    <a:prstClr val="white"/>
                  </a:solidFill>
                </a:rPr>
                <a:t>IB</a:t>
              </a:r>
            </a:p>
          </p:txBody>
        </p:sp>
        <p:sp>
          <p:nvSpPr>
            <p:cNvPr id="36" name="任意多边形 35"/>
            <p:cNvSpPr/>
            <p:nvPr/>
          </p:nvSpPr>
          <p:spPr>
            <a:xfrm>
              <a:off x="1481959" y="1744717"/>
              <a:ext cx="872359" cy="250969"/>
            </a:xfrm>
            <a:custGeom>
              <a:avLst/>
              <a:gdLst>
                <a:gd name="connsiteX0" fmla="*/ 0 w 872359"/>
                <a:gd name="connsiteY0" fmla="*/ 0 h 350345"/>
                <a:gd name="connsiteX1" fmla="*/ 168166 w 872359"/>
                <a:gd name="connsiteY1" fmla="*/ 283780 h 350345"/>
                <a:gd name="connsiteX2" fmla="*/ 620111 w 872359"/>
                <a:gd name="connsiteY2" fmla="*/ 304800 h 350345"/>
                <a:gd name="connsiteX3" fmla="*/ 872359 w 872359"/>
                <a:gd name="connsiteY3" fmla="*/ 10511 h 350345"/>
              </a:gdLst>
              <a:ahLst/>
              <a:cxnLst>
                <a:cxn ang="0">
                  <a:pos x="connsiteX0" y="connsiteY0"/>
                </a:cxn>
                <a:cxn ang="0">
                  <a:pos x="connsiteX1" y="connsiteY1"/>
                </a:cxn>
                <a:cxn ang="0">
                  <a:pos x="connsiteX2" y="connsiteY2"/>
                </a:cxn>
                <a:cxn ang="0">
                  <a:pos x="connsiteX3" y="connsiteY3"/>
                </a:cxn>
              </a:cxnLst>
              <a:rect l="l" t="t" r="r" b="b"/>
              <a:pathLst>
                <a:path w="872359" h="350345">
                  <a:moveTo>
                    <a:pt x="0" y="0"/>
                  </a:moveTo>
                  <a:cubicBezTo>
                    <a:pt x="32407" y="116490"/>
                    <a:pt x="64814" y="232980"/>
                    <a:pt x="168166" y="283780"/>
                  </a:cubicBezTo>
                  <a:cubicBezTo>
                    <a:pt x="271518" y="334580"/>
                    <a:pt x="502746" y="350345"/>
                    <a:pt x="620111" y="304800"/>
                  </a:cubicBezTo>
                  <a:cubicBezTo>
                    <a:pt x="737476" y="259255"/>
                    <a:pt x="804917" y="134883"/>
                    <a:pt x="872359" y="10511"/>
                  </a:cubicBezTo>
                </a:path>
              </a:pathLst>
            </a:custGeom>
            <a:ln w="28575">
              <a:solidFill>
                <a:srgbClr val="6600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37" name="任意多边形 36"/>
            <p:cNvSpPr/>
            <p:nvPr/>
          </p:nvSpPr>
          <p:spPr>
            <a:xfrm>
              <a:off x="6372201" y="1744717"/>
              <a:ext cx="360040" cy="250969"/>
            </a:xfrm>
            <a:custGeom>
              <a:avLst/>
              <a:gdLst>
                <a:gd name="connsiteX0" fmla="*/ 0 w 872359"/>
                <a:gd name="connsiteY0" fmla="*/ 0 h 350345"/>
                <a:gd name="connsiteX1" fmla="*/ 168166 w 872359"/>
                <a:gd name="connsiteY1" fmla="*/ 283780 h 350345"/>
                <a:gd name="connsiteX2" fmla="*/ 620111 w 872359"/>
                <a:gd name="connsiteY2" fmla="*/ 304800 h 350345"/>
                <a:gd name="connsiteX3" fmla="*/ 872359 w 872359"/>
                <a:gd name="connsiteY3" fmla="*/ 10511 h 350345"/>
              </a:gdLst>
              <a:ahLst/>
              <a:cxnLst>
                <a:cxn ang="0">
                  <a:pos x="connsiteX0" y="connsiteY0"/>
                </a:cxn>
                <a:cxn ang="0">
                  <a:pos x="connsiteX1" y="connsiteY1"/>
                </a:cxn>
                <a:cxn ang="0">
                  <a:pos x="connsiteX2" y="connsiteY2"/>
                </a:cxn>
                <a:cxn ang="0">
                  <a:pos x="connsiteX3" y="connsiteY3"/>
                </a:cxn>
              </a:cxnLst>
              <a:rect l="l" t="t" r="r" b="b"/>
              <a:pathLst>
                <a:path w="872359" h="350345">
                  <a:moveTo>
                    <a:pt x="0" y="0"/>
                  </a:moveTo>
                  <a:cubicBezTo>
                    <a:pt x="32407" y="116490"/>
                    <a:pt x="64814" y="232980"/>
                    <a:pt x="168166" y="283780"/>
                  </a:cubicBezTo>
                  <a:cubicBezTo>
                    <a:pt x="271518" y="334580"/>
                    <a:pt x="502746" y="350345"/>
                    <a:pt x="620111" y="304800"/>
                  </a:cubicBezTo>
                  <a:cubicBezTo>
                    <a:pt x="737476" y="259255"/>
                    <a:pt x="804917" y="134883"/>
                    <a:pt x="872359" y="10511"/>
                  </a:cubicBezTo>
                </a:path>
              </a:pathLst>
            </a:custGeom>
            <a:ln w="28575">
              <a:solidFill>
                <a:srgbClr val="6600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38" name="任意多边形 37"/>
            <p:cNvSpPr/>
            <p:nvPr/>
          </p:nvSpPr>
          <p:spPr>
            <a:xfrm>
              <a:off x="2360772" y="1744717"/>
              <a:ext cx="4032448" cy="899041"/>
            </a:xfrm>
            <a:custGeom>
              <a:avLst/>
              <a:gdLst>
                <a:gd name="connsiteX0" fmla="*/ 0 w 872359"/>
                <a:gd name="connsiteY0" fmla="*/ 0 h 350345"/>
                <a:gd name="connsiteX1" fmla="*/ 168166 w 872359"/>
                <a:gd name="connsiteY1" fmla="*/ 283780 h 350345"/>
                <a:gd name="connsiteX2" fmla="*/ 620111 w 872359"/>
                <a:gd name="connsiteY2" fmla="*/ 304800 h 350345"/>
                <a:gd name="connsiteX3" fmla="*/ 872359 w 872359"/>
                <a:gd name="connsiteY3" fmla="*/ 10511 h 350345"/>
              </a:gdLst>
              <a:ahLst/>
              <a:cxnLst>
                <a:cxn ang="0">
                  <a:pos x="connsiteX0" y="connsiteY0"/>
                </a:cxn>
                <a:cxn ang="0">
                  <a:pos x="connsiteX1" y="connsiteY1"/>
                </a:cxn>
                <a:cxn ang="0">
                  <a:pos x="connsiteX2" y="connsiteY2"/>
                </a:cxn>
                <a:cxn ang="0">
                  <a:pos x="connsiteX3" y="connsiteY3"/>
                </a:cxn>
              </a:cxnLst>
              <a:rect l="l" t="t" r="r" b="b"/>
              <a:pathLst>
                <a:path w="872359" h="350345">
                  <a:moveTo>
                    <a:pt x="0" y="0"/>
                  </a:moveTo>
                  <a:cubicBezTo>
                    <a:pt x="32407" y="116490"/>
                    <a:pt x="64814" y="232980"/>
                    <a:pt x="168166" y="283780"/>
                  </a:cubicBezTo>
                  <a:cubicBezTo>
                    <a:pt x="271518" y="334580"/>
                    <a:pt x="502746" y="350345"/>
                    <a:pt x="620111" y="304800"/>
                  </a:cubicBezTo>
                  <a:cubicBezTo>
                    <a:pt x="737476" y="259255"/>
                    <a:pt x="804917" y="134883"/>
                    <a:pt x="872359" y="10511"/>
                  </a:cubicBezTo>
                </a:path>
              </a:pathLst>
            </a:custGeom>
            <a:ln w="28575">
              <a:solidFill>
                <a:srgbClr val="6600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39" name="任意多边形 38"/>
            <p:cNvSpPr/>
            <p:nvPr/>
          </p:nvSpPr>
          <p:spPr>
            <a:xfrm>
              <a:off x="2411760" y="1744717"/>
              <a:ext cx="872359" cy="106953"/>
            </a:xfrm>
            <a:custGeom>
              <a:avLst/>
              <a:gdLst>
                <a:gd name="connsiteX0" fmla="*/ 0 w 872359"/>
                <a:gd name="connsiteY0" fmla="*/ 0 h 350345"/>
                <a:gd name="connsiteX1" fmla="*/ 168166 w 872359"/>
                <a:gd name="connsiteY1" fmla="*/ 283780 h 350345"/>
                <a:gd name="connsiteX2" fmla="*/ 620111 w 872359"/>
                <a:gd name="connsiteY2" fmla="*/ 304800 h 350345"/>
                <a:gd name="connsiteX3" fmla="*/ 872359 w 872359"/>
                <a:gd name="connsiteY3" fmla="*/ 10511 h 350345"/>
              </a:gdLst>
              <a:ahLst/>
              <a:cxnLst>
                <a:cxn ang="0">
                  <a:pos x="connsiteX0" y="connsiteY0"/>
                </a:cxn>
                <a:cxn ang="0">
                  <a:pos x="connsiteX1" y="connsiteY1"/>
                </a:cxn>
                <a:cxn ang="0">
                  <a:pos x="connsiteX2" y="connsiteY2"/>
                </a:cxn>
                <a:cxn ang="0">
                  <a:pos x="connsiteX3" y="connsiteY3"/>
                </a:cxn>
              </a:cxnLst>
              <a:rect l="l" t="t" r="r" b="b"/>
              <a:pathLst>
                <a:path w="872359" h="350345">
                  <a:moveTo>
                    <a:pt x="0" y="0"/>
                  </a:moveTo>
                  <a:cubicBezTo>
                    <a:pt x="32407" y="116490"/>
                    <a:pt x="64814" y="232980"/>
                    <a:pt x="168166" y="283780"/>
                  </a:cubicBezTo>
                  <a:cubicBezTo>
                    <a:pt x="271518" y="334580"/>
                    <a:pt x="502746" y="350345"/>
                    <a:pt x="620111" y="304800"/>
                  </a:cubicBezTo>
                  <a:cubicBezTo>
                    <a:pt x="737476" y="259255"/>
                    <a:pt x="804917" y="134883"/>
                    <a:pt x="872359" y="10511"/>
                  </a:cubicBezTo>
                </a:path>
              </a:pathLst>
            </a:cu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40" name="任意多边形 39"/>
            <p:cNvSpPr/>
            <p:nvPr/>
          </p:nvSpPr>
          <p:spPr>
            <a:xfrm>
              <a:off x="2411760" y="1723697"/>
              <a:ext cx="1304407" cy="271989"/>
            </a:xfrm>
            <a:custGeom>
              <a:avLst/>
              <a:gdLst>
                <a:gd name="connsiteX0" fmla="*/ 0 w 872359"/>
                <a:gd name="connsiteY0" fmla="*/ 0 h 350345"/>
                <a:gd name="connsiteX1" fmla="*/ 168166 w 872359"/>
                <a:gd name="connsiteY1" fmla="*/ 283780 h 350345"/>
                <a:gd name="connsiteX2" fmla="*/ 620111 w 872359"/>
                <a:gd name="connsiteY2" fmla="*/ 304800 h 350345"/>
                <a:gd name="connsiteX3" fmla="*/ 872359 w 872359"/>
                <a:gd name="connsiteY3" fmla="*/ 10511 h 350345"/>
              </a:gdLst>
              <a:ahLst/>
              <a:cxnLst>
                <a:cxn ang="0">
                  <a:pos x="connsiteX0" y="connsiteY0"/>
                </a:cxn>
                <a:cxn ang="0">
                  <a:pos x="connsiteX1" y="connsiteY1"/>
                </a:cxn>
                <a:cxn ang="0">
                  <a:pos x="connsiteX2" y="connsiteY2"/>
                </a:cxn>
                <a:cxn ang="0">
                  <a:pos x="connsiteX3" y="connsiteY3"/>
                </a:cxn>
              </a:cxnLst>
              <a:rect l="l" t="t" r="r" b="b"/>
              <a:pathLst>
                <a:path w="872359" h="350345">
                  <a:moveTo>
                    <a:pt x="0" y="0"/>
                  </a:moveTo>
                  <a:cubicBezTo>
                    <a:pt x="32407" y="116490"/>
                    <a:pt x="64814" y="232980"/>
                    <a:pt x="168166" y="283780"/>
                  </a:cubicBezTo>
                  <a:cubicBezTo>
                    <a:pt x="271518" y="334580"/>
                    <a:pt x="502746" y="350345"/>
                    <a:pt x="620111" y="304800"/>
                  </a:cubicBezTo>
                  <a:cubicBezTo>
                    <a:pt x="737476" y="259255"/>
                    <a:pt x="804917" y="134883"/>
                    <a:pt x="872359" y="10511"/>
                  </a:cubicBezTo>
                </a:path>
              </a:pathLst>
            </a:cu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41" name="任意多边形 40"/>
            <p:cNvSpPr/>
            <p:nvPr/>
          </p:nvSpPr>
          <p:spPr>
            <a:xfrm>
              <a:off x="5035578" y="1723697"/>
              <a:ext cx="1304407" cy="416005"/>
            </a:xfrm>
            <a:custGeom>
              <a:avLst/>
              <a:gdLst>
                <a:gd name="connsiteX0" fmla="*/ 0 w 872359"/>
                <a:gd name="connsiteY0" fmla="*/ 0 h 350345"/>
                <a:gd name="connsiteX1" fmla="*/ 168166 w 872359"/>
                <a:gd name="connsiteY1" fmla="*/ 283780 h 350345"/>
                <a:gd name="connsiteX2" fmla="*/ 620111 w 872359"/>
                <a:gd name="connsiteY2" fmla="*/ 304800 h 350345"/>
                <a:gd name="connsiteX3" fmla="*/ 872359 w 872359"/>
                <a:gd name="connsiteY3" fmla="*/ 10511 h 350345"/>
              </a:gdLst>
              <a:ahLst/>
              <a:cxnLst>
                <a:cxn ang="0">
                  <a:pos x="connsiteX0" y="connsiteY0"/>
                </a:cxn>
                <a:cxn ang="0">
                  <a:pos x="connsiteX1" y="connsiteY1"/>
                </a:cxn>
                <a:cxn ang="0">
                  <a:pos x="connsiteX2" y="connsiteY2"/>
                </a:cxn>
                <a:cxn ang="0">
                  <a:pos x="connsiteX3" y="connsiteY3"/>
                </a:cxn>
              </a:cxnLst>
              <a:rect l="l" t="t" r="r" b="b"/>
              <a:pathLst>
                <a:path w="872359" h="350345">
                  <a:moveTo>
                    <a:pt x="0" y="0"/>
                  </a:moveTo>
                  <a:cubicBezTo>
                    <a:pt x="32407" y="116490"/>
                    <a:pt x="64814" y="232980"/>
                    <a:pt x="168166" y="283780"/>
                  </a:cubicBezTo>
                  <a:cubicBezTo>
                    <a:pt x="271518" y="334580"/>
                    <a:pt x="502746" y="350345"/>
                    <a:pt x="620111" y="304800"/>
                  </a:cubicBezTo>
                  <a:cubicBezTo>
                    <a:pt x="737476" y="259255"/>
                    <a:pt x="804917" y="134883"/>
                    <a:pt x="872359" y="10511"/>
                  </a:cubicBezTo>
                </a:path>
              </a:pathLst>
            </a:custGeom>
            <a:ln w="28575">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47" name="任意多边形 46"/>
            <p:cNvSpPr/>
            <p:nvPr/>
          </p:nvSpPr>
          <p:spPr>
            <a:xfrm>
              <a:off x="5857635" y="1723697"/>
              <a:ext cx="432048" cy="127973"/>
            </a:xfrm>
            <a:custGeom>
              <a:avLst/>
              <a:gdLst>
                <a:gd name="connsiteX0" fmla="*/ 0 w 872359"/>
                <a:gd name="connsiteY0" fmla="*/ 0 h 350345"/>
                <a:gd name="connsiteX1" fmla="*/ 168166 w 872359"/>
                <a:gd name="connsiteY1" fmla="*/ 283780 h 350345"/>
                <a:gd name="connsiteX2" fmla="*/ 620111 w 872359"/>
                <a:gd name="connsiteY2" fmla="*/ 304800 h 350345"/>
                <a:gd name="connsiteX3" fmla="*/ 872359 w 872359"/>
                <a:gd name="connsiteY3" fmla="*/ 10511 h 350345"/>
              </a:gdLst>
              <a:ahLst/>
              <a:cxnLst>
                <a:cxn ang="0">
                  <a:pos x="connsiteX0" y="connsiteY0"/>
                </a:cxn>
                <a:cxn ang="0">
                  <a:pos x="connsiteX1" y="connsiteY1"/>
                </a:cxn>
                <a:cxn ang="0">
                  <a:pos x="connsiteX2" y="connsiteY2"/>
                </a:cxn>
                <a:cxn ang="0">
                  <a:pos x="connsiteX3" y="connsiteY3"/>
                </a:cxn>
              </a:cxnLst>
              <a:rect l="l" t="t" r="r" b="b"/>
              <a:pathLst>
                <a:path w="872359" h="350345">
                  <a:moveTo>
                    <a:pt x="0" y="0"/>
                  </a:moveTo>
                  <a:cubicBezTo>
                    <a:pt x="32407" y="116490"/>
                    <a:pt x="64814" y="232980"/>
                    <a:pt x="168166" y="283780"/>
                  </a:cubicBezTo>
                  <a:cubicBezTo>
                    <a:pt x="271518" y="334580"/>
                    <a:pt x="502746" y="350345"/>
                    <a:pt x="620111" y="304800"/>
                  </a:cubicBezTo>
                  <a:cubicBezTo>
                    <a:pt x="737476" y="259255"/>
                    <a:pt x="804917" y="134883"/>
                    <a:pt x="872359" y="10511"/>
                  </a:cubicBezTo>
                </a:path>
              </a:pathLst>
            </a:custGeom>
            <a:ln w="28575">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48" name="任意多边形 47"/>
            <p:cNvSpPr/>
            <p:nvPr/>
          </p:nvSpPr>
          <p:spPr>
            <a:xfrm>
              <a:off x="6804248" y="1723697"/>
              <a:ext cx="432048" cy="127973"/>
            </a:xfrm>
            <a:custGeom>
              <a:avLst/>
              <a:gdLst>
                <a:gd name="connsiteX0" fmla="*/ 0 w 872359"/>
                <a:gd name="connsiteY0" fmla="*/ 0 h 350345"/>
                <a:gd name="connsiteX1" fmla="*/ 168166 w 872359"/>
                <a:gd name="connsiteY1" fmla="*/ 283780 h 350345"/>
                <a:gd name="connsiteX2" fmla="*/ 620111 w 872359"/>
                <a:gd name="connsiteY2" fmla="*/ 304800 h 350345"/>
                <a:gd name="connsiteX3" fmla="*/ 872359 w 872359"/>
                <a:gd name="connsiteY3" fmla="*/ 10511 h 350345"/>
              </a:gdLst>
              <a:ahLst/>
              <a:cxnLst>
                <a:cxn ang="0">
                  <a:pos x="connsiteX0" y="connsiteY0"/>
                </a:cxn>
                <a:cxn ang="0">
                  <a:pos x="connsiteX1" y="connsiteY1"/>
                </a:cxn>
                <a:cxn ang="0">
                  <a:pos x="connsiteX2" y="connsiteY2"/>
                </a:cxn>
                <a:cxn ang="0">
                  <a:pos x="connsiteX3" y="connsiteY3"/>
                </a:cxn>
              </a:cxnLst>
              <a:rect l="l" t="t" r="r" b="b"/>
              <a:pathLst>
                <a:path w="872359" h="350345">
                  <a:moveTo>
                    <a:pt x="0" y="0"/>
                  </a:moveTo>
                  <a:cubicBezTo>
                    <a:pt x="32407" y="116490"/>
                    <a:pt x="64814" y="232980"/>
                    <a:pt x="168166" y="283780"/>
                  </a:cubicBezTo>
                  <a:cubicBezTo>
                    <a:pt x="271518" y="334580"/>
                    <a:pt x="502746" y="350345"/>
                    <a:pt x="620111" y="304800"/>
                  </a:cubicBezTo>
                  <a:cubicBezTo>
                    <a:pt x="737476" y="259255"/>
                    <a:pt x="804917" y="134883"/>
                    <a:pt x="872359" y="10511"/>
                  </a:cubicBezTo>
                </a:path>
              </a:pathLst>
            </a:cu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49" name="任意多边形 48"/>
            <p:cNvSpPr/>
            <p:nvPr/>
          </p:nvSpPr>
          <p:spPr>
            <a:xfrm>
              <a:off x="6762209" y="1723697"/>
              <a:ext cx="906135" cy="416005"/>
            </a:xfrm>
            <a:custGeom>
              <a:avLst/>
              <a:gdLst>
                <a:gd name="connsiteX0" fmla="*/ 0 w 872359"/>
                <a:gd name="connsiteY0" fmla="*/ 0 h 350345"/>
                <a:gd name="connsiteX1" fmla="*/ 168166 w 872359"/>
                <a:gd name="connsiteY1" fmla="*/ 283780 h 350345"/>
                <a:gd name="connsiteX2" fmla="*/ 620111 w 872359"/>
                <a:gd name="connsiteY2" fmla="*/ 304800 h 350345"/>
                <a:gd name="connsiteX3" fmla="*/ 872359 w 872359"/>
                <a:gd name="connsiteY3" fmla="*/ 10511 h 350345"/>
              </a:gdLst>
              <a:ahLst/>
              <a:cxnLst>
                <a:cxn ang="0">
                  <a:pos x="connsiteX0" y="connsiteY0"/>
                </a:cxn>
                <a:cxn ang="0">
                  <a:pos x="connsiteX1" y="connsiteY1"/>
                </a:cxn>
                <a:cxn ang="0">
                  <a:pos x="connsiteX2" y="connsiteY2"/>
                </a:cxn>
                <a:cxn ang="0">
                  <a:pos x="connsiteX3" y="connsiteY3"/>
                </a:cxn>
              </a:cxnLst>
              <a:rect l="l" t="t" r="r" b="b"/>
              <a:pathLst>
                <a:path w="872359" h="350345">
                  <a:moveTo>
                    <a:pt x="0" y="0"/>
                  </a:moveTo>
                  <a:cubicBezTo>
                    <a:pt x="32407" y="116490"/>
                    <a:pt x="64814" y="232980"/>
                    <a:pt x="168166" y="283780"/>
                  </a:cubicBezTo>
                  <a:cubicBezTo>
                    <a:pt x="271518" y="334580"/>
                    <a:pt x="502746" y="350345"/>
                    <a:pt x="620111" y="304800"/>
                  </a:cubicBezTo>
                  <a:cubicBezTo>
                    <a:pt x="737476" y="259255"/>
                    <a:pt x="804917" y="134883"/>
                    <a:pt x="872359" y="10511"/>
                  </a:cubicBezTo>
                </a:path>
              </a:pathLst>
            </a:cu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grpSp>
      <p:grpSp>
        <p:nvGrpSpPr>
          <p:cNvPr id="3" name="组合 2"/>
          <p:cNvGrpSpPr/>
          <p:nvPr/>
        </p:nvGrpSpPr>
        <p:grpSpPr>
          <a:xfrm>
            <a:off x="844894" y="3716338"/>
            <a:ext cx="6988079" cy="1944910"/>
            <a:chOff x="844893" y="2859088"/>
            <a:chExt cx="6988079" cy="1944910"/>
          </a:xfrm>
        </p:grpSpPr>
        <p:sp>
          <p:nvSpPr>
            <p:cNvPr id="12" name="内容占位符 2"/>
            <p:cNvSpPr txBox="1">
              <a:spLocks/>
            </p:cNvSpPr>
            <p:nvPr/>
          </p:nvSpPr>
          <p:spPr>
            <a:xfrm>
              <a:off x="1142976" y="2859088"/>
              <a:ext cx="314327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Aft>
                  <a:spcPts val="0"/>
                </a:spcAft>
                <a:buSzTx/>
                <a:defRPr/>
              </a:pPr>
              <a:r>
                <a:rPr lang="zh-CN" altLang="en-US" dirty="0"/>
                <a:t>多级索引块</a:t>
              </a:r>
              <a:r>
                <a:rPr lang="en-US" altLang="zh-CN" dirty="0"/>
                <a:t>(IB*IB </a:t>
              </a:r>
              <a:r>
                <a:rPr lang="zh-CN" altLang="en-US" dirty="0"/>
                <a:t>*</a:t>
              </a:r>
              <a:r>
                <a:rPr lang="en-US" altLang="zh-CN" dirty="0"/>
                <a:t>…)</a:t>
              </a:r>
              <a:endParaRPr lang="zh-CN" altLang="en-US" dirty="0"/>
            </a:p>
          </p:txBody>
        </p:sp>
        <p:sp>
          <p:nvSpPr>
            <p:cNvPr id="13" name="TextBox 12"/>
            <p:cNvSpPr txBox="1"/>
            <p:nvPr/>
          </p:nvSpPr>
          <p:spPr>
            <a:xfrm>
              <a:off x="844893" y="2859088"/>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50" name="矩形 49"/>
            <p:cNvSpPr/>
            <p:nvPr/>
          </p:nvSpPr>
          <p:spPr>
            <a:xfrm>
              <a:off x="1383814" y="3339270"/>
              <a:ext cx="288000" cy="396000"/>
            </a:xfrm>
            <a:prstGeom prst="rect">
              <a:avLst/>
            </a:prstGeom>
            <a:gradFill>
              <a:gsLst>
                <a:gs pos="0">
                  <a:srgbClr val="FFFF00"/>
                </a:gs>
                <a:gs pos="100000">
                  <a:srgbClr val="FF9900"/>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r>
                <a:rPr lang="en-US" altLang="zh-CN" b="1" dirty="0">
                  <a:solidFill>
                    <a:srgbClr val="11576A"/>
                  </a:solidFill>
                  <a:latin typeface="微软雅黑"/>
                  <a:ea typeface="微软雅黑"/>
                </a:rPr>
                <a:t>I</a:t>
              </a:r>
              <a:endParaRPr lang="zh-CN" altLang="en-US" b="1" dirty="0">
                <a:solidFill>
                  <a:srgbClr val="11576A"/>
                </a:solidFill>
                <a:latin typeface="微软雅黑"/>
                <a:ea typeface="微软雅黑"/>
              </a:endParaRPr>
            </a:p>
          </p:txBody>
        </p:sp>
        <p:sp>
          <p:nvSpPr>
            <p:cNvPr id="51" name="矩形 50"/>
            <p:cNvSpPr/>
            <p:nvPr/>
          </p:nvSpPr>
          <p:spPr>
            <a:xfrm>
              <a:off x="1804976" y="3339270"/>
              <a:ext cx="288000" cy="396000"/>
            </a:xfrm>
            <a:prstGeom prst="rect">
              <a:avLst/>
            </a:prstGeom>
            <a:gradFill>
              <a:gsLst>
                <a:gs pos="0">
                  <a:srgbClr val="66FF33"/>
                </a:gs>
                <a:gs pos="100000">
                  <a:srgbClr val="003300"/>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52" name="矩形 51"/>
            <p:cNvSpPr/>
            <p:nvPr/>
          </p:nvSpPr>
          <p:spPr>
            <a:xfrm>
              <a:off x="3544054" y="3339270"/>
              <a:ext cx="288000" cy="396000"/>
            </a:xfrm>
            <a:prstGeom prst="rect">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53" name="矩形 52"/>
            <p:cNvSpPr/>
            <p:nvPr/>
          </p:nvSpPr>
          <p:spPr>
            <a:xfrm>
              <a:off x="3991182" y="3339270"/>
              <a:ext cx="288000" cy="396000"/>
            </a:xfrm>
            <a:prstGeom prst="rect">
              <a:avLst/>
            </a:prstGeom>
            <a:gradFill>
              <a:gsLst>
                <a:gs pos="0">
                  <a:srgbClr val="66FF33"/>
                </a:gs>
                <a:gs pos="100000">
                  <a:srgbClr val="003300"/>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54" name="矩形 53"/>
            <p:cNvSpPr/>
            <p:nvPr/>
          </p:nvSpPr>
          <p:spPr>
            <a:xfrm>
              <a:off x="4872856" y="3339270"/>
              <a:ext cx="288000" cy="396000"/>
            </a:xfrm>
            <a:prstGeom prst="rect">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55" name="矩形 54"/>
            <p:cNvSpPr/>
            <p:nvPr/>
          </p:nvSpPr>
          <p:spPr>
            <a:xfrm>
              <a:off x="5315790" y="3339270"/>
              <a:ext cx="288000" cy="396000"/>
            </a:xfrm>
            <a:prstGeom prst="rect">
              <a:avLst/>
            </a:prstGeom>
            <a:gradFill>
              <a:gsLst>
                <a:gs pos="0">
                  <a:srgbClr val="66FF33"/>
                </a:gs>
                <a:gs pos="100000">
                  <a:srgbClr val="003300"/>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56" name="矩形 55"/>
            <p:cNvSpPr/>
            <p:nvPr/>
          </p:nvSpPr>
          <p:spPr>
            <a:xfrm>
              <a:off x="5754530" y="3339270"/>
              <a:ext cx="288000" cy="396000"/>
            </a:xfrm>
            <a:prstGeom prst="rect">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57" name="矩形 56"/>
            <p:cNvSpPr/>
            <p:nvPr/>
          </p:nvSpPr>
          <p:spPr>
            <a:xfrm>
              <a:off x="2669824" y="3339270"/>
              <a:ext cx="288000" cy="396000"/>
            </a:xfrm>
            <a:prstGeom prst="rect">
              <a:avLst/>
            </a:prstGeom>
            <a:gradFill>
              <a:gsLst>
                <a:gs pos="0">
                  <a:srgbClr val="66FF33"/>
                </a:gs>
                <a:gs pos="100000">
                  <a:srgbClr val="003300"/>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59" name="矩形 58"/>
            <p:cNvSpPr/>
            <p:nvPr/>
          </p:nvSpPr>
          <p:spPr>
            <a:xfrm>
              <a:off x="2236632" y="3339270"/>
              <a:ext cx="288000" cy="396000"/>
            </a:xfrm>
            <a:prstGeom prst="rect">
              <a:avLst/>
            </a:prstGeom>
            <a:gradFill>
              <a:gsLst>
                <a:gs pos="100000">
                  <a:srgbClr val="663300"/>
                </a:gs>
                <a:gs pos="0">
                  <a:srgbClr val="CC6600"/>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sz="1600" b="1" dirty="0">
                <a:solidFill>
                  <a:srgbClr val="11576A"/>
                </a:solidFill>
                <a:latin typeface="微软雅黑"/>
                <a:ea typeface="微软雅黑"/>
              </a:endParaRPr>
            </a:p>
          </p:txBody>
        </p:sp>
        <p:sp>
          <p:nvSpPr>
            <p:cNvPr id="60" name="内容占位符 2"/>
            <p:cNvSpPr txBox="1">
              <a:spLocks/>
            </p:cNvSpPr>
            <p:nvPr/>
          </p:nvSpPr>
          <p:spPr>
            <a:xfrm>
              <a:off x="2165768" y="3378620"/>
              <a:ext cx="576064" cy="36004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en-US" altLang="zh-CN" sz="1800" dirty="0">
                  <a:solidFill>
                    <a:prstClr val="white"/>
                  </a:solidFill>
                </a:rPr>
                <a:t>IB</a:t>
              </a:r>
            </a:p>
          </p:txBody>
        </p:sp>
        <p:sp>
          <p:nvSpPr>
            <p:cNvPr id="61" name="矩形 60"/>
            <p:cNvSpPr/>
            <p:nvPr/>
          </p:nvSpPr>
          <p:spPr>
            <a:xfrm>
              <a:off x="3101872" y="3339270"/>
              <a:ext cx="288000" cy="396000"/>
            </a:xfrm>
            <a:prstGeom prst="rect">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62" name="矩形 61"/>
            <p:cNvSpPr/>
            <p:nvPr/>
          </p:nvSpPr>
          <p:spPr>
            <a:xfrm>
              <a:off x="7544972" y="3339270"/>
              <a:ext cx="288000" cy="396000"/>
            </a:xfrm>
            <a:prstGeom prst="rect">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63" name="矩形 62"/>
            <p:cNvSpPr/>
            <p:nvPr/>
          </p:nvSpPr>
          <p:spPr>
            <a:xfrm>
              <a:off x="7102790" y="3339270"/>
              <a:ext cx="288000" cy="396000"/>
            </a:xfrm>
            <a:prstGeom prst="rect">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65" name="矩形 64"/>
            <p:cNvSpPr/>
            <p:nvPr/>
          </p:nvSpPr>
          <p:spPr>
            <a:xfrm>
              <a:off x="6218092" y="3339270"/>
              <a:ext cx="288000" cy="396000"/>
            </a:xfrm>
            <a:prstGeom prst="rect">
              <a:avLst/>
            </a:prstGeom>
            <a:gradFill>
              <a:gsLst>
                <a:gs pos="100000">
                  <a:srgbClr val="663300"/>
                </a:gs>
                <a:gs pos="0">
                  <a:srgbClr val="CC6600"/>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sz="1600" b="1" dirty="0">
                <a:solidFill>
                  <a:srgbClr val="11576A"/>
                </a:solidFill>
                <a:latin typeface="微软雅黑"/>
                <a:ea typeface="微软雅黑"/>
              </a:endParaRPr>
            </a:p>
          </p:txBody>
        </p:sp>
        <p:sp>
          <p:nvSpPr>
            <p:cNvPr id="66" name="内容占位符 2"/>
            <p:cNvSpPr txBox="1">
              <a:spLocks/>
            </p:cNvSpPr>
            <p:nvPr/>
          </p:nvSpPr>
          <p:spPr>
            <a:xfrm>
              <a:off x="6147228" y="3378620"/>
              <a:ext cx="576064" cy="36004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en-US" altLang="zh-CN" sz="1800" dirty="0">
                  <a:solidFill>
                    <a:prstClr val="white"/>
                  </a:solidFill>
                </a:rPr>
                <a:t>IB</a:t>
              </a:r>
            </a:p>
          </p:txBody>
        </p:sp>
        <p:sp>
          <p:nvSpPr>
            <p:cNvPr id="68" name="矩形 67"/>
            <p:cNvSpPr/>
            <p:nvPr/>
          </p:nvSpPr>
          <p:spPr>
            <a:xfrm>
              <a:off x="6660650" y="3339270"/>
              <a:ext cx="288000" cy="396000"/>
            </a:xfrm>
            <a:prstGeom prst="rect">
              <a:avLst/>
            </a:prstGeom>
            <a:gradFill>
              <a:gsLst>
                <a:gs pos="100000">
                  <a:srgbClr val="663300"/>
                </a:gs>
                <a:gs pos="0">
                  <a:srgbClr val="CC6600"/>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sz="1600" b="1" dirty="0">
                <a:solidFill>
                  <a:srgbClr val="11576A"/>
                </a:solidFill>
                <a:latin typeface="微软雅黑"/>
                <a:ea typeface="微软雅黑"/>
              </a:endParaRPr>
            </a:p>
          </p:txBody>
        </p:sp>
        <p:sp>
          <p:nvSpPr>
            <p:cNvPr id="69" name="内容占位符 2"/>
            <p:cNvSpPr txBox="1">
              <a:spLocks/>
            </p:cNvSpPr>
            <p:nvPr/>
          </p:nvSpPr>
          <p:spPr>
            <a:xfrm>
              <a:off x="6589786" y="3378620"/>
              <a:ext cx="576064" cy="36004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en-US" altLang="zh-CN" sz="1800" dirty="0">
                  <a:solidFill>
                    <a:prstClr val="white"/>
                  </a:solidFill>
                </a:rPr>
                <a:t>IB</a:t>
              </a:r>
            </a:p>
          </p:txBody>
        </p:sp>
        <p:sp>
          <p:nvSpPr>
            <p:cNvPr id="71" name="矩形 70"/>
            <p:cNvSpPr/>
            <p:nvPr/>
          </p:nvSpPr>
          <p:spPr>
            <a:xfrm>
              <a:off x="4426840" y="3339270"/>
              <a:ext cx="288000" cy="396000"/>
            </a:xfrm>
            <a:prstGeom prst="rect">
              <a:avLst/>
            </a:prstGeom>
            <a:gradFill>
              <a:gsLst>
                <a:gs pos="100000">
                  <a:srgbClr val="663300"/>
                </a:gs>
                <a:gs pos="0">
                  <a:srgbClr val="CC6600"/>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sz="1600" b="1" dirty="0">
                <a:solidFill>
                  <a:srgbClr val="11576A"/>
                </a:solidFill>
                <a:latin typeface="微软雅黑"/>
                <a:ea typeface="微软雅黑"/>
              </a:endParaRPr>
            </a:p>
          </p:txBody>
        </p:sp>
        <p:sp>
          <p:nvSpPr>
            <p:cNvPr id="72" name="内容占位符 2"/>
            <p:cNvSpPr txBox="1">
              <a:spLocks/>
            </p:cNvSpPr>
            <p:nvPr/>
          </p:nvSpPr>
          <p:spPr>
            <a:xfrm>
              <a:off x="4355976" y="3378620"/>
              <a:ext cx="576064" cy="36004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en-US" altLang="zh-CN" sz="1800" dirty="0">
                  <a:solidFill>
                    <a:prstClr val="white"/>
                  </a:solidFill>
                </a:rPr>
                <a:t>IB</a:t>
              </a:r>
            </a:p>
          </p:txBody>
        </p:sp>
        <p:sp>
          <p:nvSpPr>
            <p:cNvPr id="73" name="任意多边形 72"/>
            <p:cNvSpPr/>
            <p:nvPr/>
          </p:nvSpPr>
          <p:spPr>
            <a:xfrm>
              <a:off x="1481959" y="3734389"/>
              <a:ext cx="872359" cy="277522"/>
            </a:xfrm>
            <a:custGeom>
              <a:avLst/>
              <a:gdLst>
                <a:gd name="connsiteX0" fmla="*/ 0 w 872359"/>
                <a:gd name="connsiteY0" fmla="*/ 0 h 350345"/>
                <a:gd name="connsiteX1" fmla="*/ 168166 w 872359"/>
                <a:gd name="connsiteY1" fmla="*/ 283780 h 350345"/>
                <a:gd name="connsiteX2" fmla="*/ 620111 w 872359"/>
                <a:gd name="connsiteY2" fmla="*/ 304800 h 350345"/>
                <a:gd name="connsiteX3" fmla="*/ 872359 w 872359"/>
                <a:gd name="connsiteY3" fmla="*/ 10511 h 350345"/>
              </a:gdLst>
              <a:ahLst/>
              <a:cxnLst>
                <a:cxn ang="0">
                  <a:pos x="connsiteX0" y="connsiteY0"/>
                </a:cxn>
                <a:cxn ang="0">
                  <a:pos x="connsiteX1" y="connsiteY1"/>
                </a:cxn>
                <a:cxn ang="0">
                  <a:pos x="connsiteX2" y="connsiteY2"/>
                </a:cxn>
                <a:cxn ang="0">
                  <a:pos x="connsiteX3" y="connsiteY3"/>
                </a:cxn>
              </a:cxnLst>
              <a:rect l="l" t="t" r="r" b="b"/>
              <a:pathLst>
                <a:path w="872359" h="350345">
                  <a:moveTo>
                    <a:pt x="0" y="0"/>
                  </a:moveTo>
                  <a:cubicBezTo>
                    <a:pt x="32407" y="116490"/>
                    <a:pt x="64814" y="232980"/>
                    <a:pt x="168166" y="283780"/>
                  </a:cubicBezTo>
                  <a:cubicBezTo>
                    <a:pt x="271518" y="334580"/>
                    <a:pt x="502746" y="350345"/>
                    <a:pt x="620111" y="304800"/>
                  </a:cubicBezTo>
                  <a:cubicBezTo>
                    <a:pt x="737476" y="259255"/>
                    <a:pt x="804917" y="134883"/>
                    <a:pt x="872359" y="10511"/>
                  </a:cubicBezTo>
                </a:path>
              </a:pathLst>
            </a:custGeom>
            <a:ln w="28575">
              <a:solidFill>
                <a:srgbClr val="6600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4" name="任意多边形 73"/>
            <p:cNvSpPr/>
            <p:nvPr/>
          </p:nvSpPr>
          <p:spPr>
            <a:xfrm>
              <a:off x="2390740" y="3734388"/>
              <a:ext cx="2232248" cy="565554"/>
            </a:xfrm>
            <a:custGeom>
              <a:avLst/>
              <a:gdLst>
                <a:gd name="connsiteX0" fmla="*/ 0 w 872359"/>
                <a:gd name="connsiteY0" fmla="*/ 0 h 350345"/>
                <a:gd name="connsiteX1" fmla="*/ 168166 w 872359"/>
                <a:gd name="connsiteY1" fmla="*/ 283780 h 350345"/>
                <a:gd name="connsiteX2" fmla="*/ 620111 w 872359"/>
                <a:gd name="connsiteY2" fmla="*/ 304800 h 350345"/>
                <a:gd name="connsiteX3" fmla="*/ 872359 w 872359"/>
                <a:gd name="connsiteY3" fmla="*/ 10511 h 350345"/>
              </a:gdLst>
              <a:ahLst/>
              <a:cxnLst>
                <a:cxn ang="0">
                  <a:pos x="connsiteX0" y="connsiteY0"/>
                </a:cxn>
                <a:cxn ang="0">
                  <a:pos x="connsiteX1" y="connsiteY1"/>
                </a:cxn>
                <a:cxn ang="0">
                  <a:pos x="connsiteX2" y="connsiteY2"/>
                </a:cxn>
                <a:cxn ang="0">
                  <a:pos x="connsiteX3" y="connsiteY3"/>
                </a:cxn>
              </a:cxnLst>
              <a:rect l="l" t="t" r="r" b="b"/>
              <a:pathLst>
                <a:path w="872359" h="350345">
                  <a:moveTo>
                    <a:pt x="0" y="0"/>
                  </a:moveTo>
                  <a:cubicBezTo>
                    <a:pt x="32407" y="116490"/>
                    <a:pt x="64814" y="232980"/>
                    <a:pt x="168166" y="283780"/>
                  </a:cubicBezTo>
                  <a:cubicBezTo>
                    <a:pt x="271518" y="334580"/>
                    <a:pt x="502746" y="350345"/>
                    <a:pt x="620111" y="304800"/>
                  </a:cubicBezTo>
                  <a:cubicBezTo>
                    <a:pt x="737476" y="259255"/>
                    <a:pt x="804917" y="134883"/>
                    <a:pt x="872359" y="10511"/>
                  </a:cubicBezTo>
                </a:path>
              </a:pathLst>
            </a:custGeom>
            <a:ln w="28575">
              <a:solidFill>
                <a:srgbClr val="6600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5" name="任意多边形 74"/>
            <p:cNvSpPr/>
            <p:nvPr/>
          </p:nvSpPr>
          <p:spPr>
            <a:xfrm>
              <a:off x="2339752" y="3734388"/>
              <a:ext cx="4104456" cy="853586"/>
            </a:xfrm>
            <a:custGeom>
              <a:avLst/>
              <a:gdLst>
                <a:gd name="connsiteX0" fmla="*/ 0 w 872359"/>
                <a:gd name="connsiteY0" fmla="*/ 0 h 350345"/>
                <a:gd name="connsiteX1" fmla="*/ 168166 w 872359"/>
                <a:gd name="connsiteY1" fmla="*/ 283780 h 350345"/>
                <a:gd name="connsiteX2" fmla="*/ 620111 w 872359"/>
                <a:gd name="connsiteY2" fmla="*/ 304800 h 350345"/>
                <a:gd name="connsiteX3" fmla="*/ 872359 w 872359"/>
                <a:gd name="connsiteY3" fmla="*/ 10511 h 350345"/>
              </a:gdLst>
              <a:ahLst/>
              <a:cxnLst>
                <a:cxn ang="0">
                  <a:pos x="connsiteX0" y="connsiteY0"/>
                </a:cxn>
                <a:cxn ang="0">
                  <a:pos x="connsiteX1" y="connsiteY1"/>
                </a:cxn>
                <a:cxn ang="0">
                  <a:pos x="connsiteX2" y="connsiteY2"/>
                </a:cxn>
                <a:cxn ang="0">
                  <a:pos x="connsiteX3" y="connsiteY3"/>
                </a:cxn>
              </a:cxnLst>
              <a:rect l="l" t="t" r="r" b="b"/>
              <a:pathLst>
                <a:path w="872359" h="350345">
                  <a:moveTo>
                    <a:pt x="0" y="0"/>
                  </a:moveTo>
                  <a:cubicBezTo>
                    <a:pt x="32407" y="116490"/>
                    <a:pt x="64814" y="232980"/>
                    <a:pt x="168166" y="283780"/>
                  </a:cubicBezTo>
                  <a:cubicBezTo>
                    <a:pt x="271518" y="334580"/>
                    <a:pt x="502746" y="350345"/>
                    <a:pt x="620111" y="304800"/>
                  </a:cubicBezTo>
                  <a:cubicBezTo>
                    <a:pt x="737476" y="259255"/>
                    <a:pt x="804917" y="134883"/>
                    <a:pt x="872359" y="10511"/>
                  </a:cubicBezTo>
                </a:path>
              </a:pathLst>
            </a:custGeom>
            <a:ln w="28575">
              <a:solidFill>
                <a:srgbClr val="6600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6" name="任意多边形 75"/>
            <p:cNvSpPr/>
            <p:nvPr/>
          </p:nvSpPr>
          <p:spPr>
            <a:xfrm>
              <a:off x="2339752" y="3734388"/>
              <a:ext cx="4485516" cy="1069610"/>
            </a:xfrm>
            <a:custGeom>
              <a:avLst/>
              <a:gdLst>
                <a:gd name="connsiteX0" fmla="*/ 0 w 872359"/>
                <a:gd name="connsiteY0" fmla="*/ 0 h 350345"/>
                <a:gd name="connsiteX1" fmla="*/ 168166 w 872359"/>
                <a:gd name="connsiteY1" fmla="*/ 283780 h 350345"/>
                <a:gd name="connsiteX2" fmla="*/ 620111 w 872359"/>
                <a:gd name="connsiteY2" fmla="*/ 304800 h 350345"/>
                <a:gd name="connsiteX3" fmla="*/ 872359 w 872359"/>
                <a:gd name="connsiteY3" fmla="*/ 10511 h 350345"/>
              </a:gdLst>
              <a:ahLst/>
              <a:cxnLst>
                <a:cxn ang="0">
                  <a:pos x="connsiteX0" y="connsiteY0"/>
                </a:cxn>
                <a:cxn ang="0">
                  <a:pos x="connsiteX1" y="connsiteY1"/>
                </a:cxn>
                <a:cxn ang="0">
                  <a:pos x="connsiteX2" y="connsiteY2"/>
                </a:cxn>
                <a:cxn ang="0">
                  <a:pos x="connsiteX3" y="connsiteY3"/>
                </a:cxn>
              </a:cxnLst>
              <a:rect l="l" t="t" r="r" b="b"/>
              <a:pathLst>
                <a:path w="872359" h="350345">
                  <a:moveTo>
                    <a:pt x="0" y="0"/>
                  </a:moveTo>
                  <a:cubicBezTo>
                    <a:pt x="32407" y="116490"/>
                    <a:pt x="64814" y="232980"/>
                    <a:pt x="168166" y="283780"/>
                  </a:cubicBezTo>
                  <a:cubicBezTo>
                    <a:pt x="271518" y="334580"/>
                    <a:pt x="502746" y="350345"/>
                    <a:pt x="620111" y="304800"/>
                  </a:cubicBezTo>
                  <a:cubicBezTo>
                    <a:pt x="737476" y="259255"/>
                    <a:pt x="804917" y="134883"/>
                    <a:pt x="872359" y="10511"/>
                  </a:cubicBezTo>
                </a:path>
              </a:pathLst>
            </a:custGeom>
            <a:ln w="28575">
              <a:solidFill>
                <a:srgbClr val="6600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7" name="任意多边形 76"/>
            <p:cNvSpPr/>
            <p:nvPr/>
          </p:nvSpPr>
          <p:spPr>
            <a:xfrm>
              <a:off x="6835778" y="3765918"/>
              <a:ext cx="432048" cy="199981"/>
            </a:xfrm>
            <a:custGeom>
              <a:avLst/>
              <a:gdLst>
                <a:gd name="connsiteX0" fmla="*/ 0 w 872359"/>
                <a:gd name="connsiteY0" fmla="*/ 0 h 350345"/>
                <a:gd name="connsiteX1" fmla="*/ 168166 w 872359"/>
                <a:gd name="connsiteY1" fmla="*/ 283780 h 350345"/>
                <a:gd name="connsiteX2" fmla="*/ 620111 w 872359"/>
                <a:gd name="connsiteY2" fmla="*/ 304800 h 350345"/>
                <a:gd name="connsiteX3" fmla="*/ 872359 w 872359"/>
                <a:gd name="connsiteY3" fmla="*/ 10511 h 350345"/>
              </a:gdLst>
              <a:ahLst/>
              <a:cxnLst>
                <a:cxn ang="0">
                  <a:pos x="connsiteX0" y="connsiteY0"/>
                </a:cxn>
                <a:cxn ang="0">
                  <a:pos x="connsiteX1" y="connsiteY1"/>
                </a:cxn>
                <a:cxn ang="0">
                  <a:pos x="connsiteX2" y="connsiteY2"/>
                </a:cxn>
                <a:cxn ang="0">
                  <a:pos x="connsiteX3" y="connsiteY3"/>
                </a:cxn>
              </a:cxnLst>
              <a:rect l="l" t="t" r="r" b="b"/>
              <a:pathLst>
                <a:path w="872359" h="350345">
                  <a:moveTo>
                    <a:pt x="0" y="0"/>
                  </a:moveTo>
                  <a:cubicBezTo>
                    <a:pt x="32407" y="116490"/>
                    <a:pt x="64814" y="232980"/>
                    <a:pt x="168166" y="283780"/>
                  </a:cubicBezTo>
                  <a:cubicBezTo>
                    <a:pt x="271518" y="334580"/>
                    <a:pt x="502746" y="350345"/>
                    <a:pt x="620111" y="304800"/>
                  </a:cubicBezTo>
                  <a:cubicBezTo>
                    <a:pt x="737476" y="259255"/>
                    <a:pt x="804917" y="134883"/>
                    <a:pt x="872359" y="10511"/>
                  </a:cubicBezTo>
                </a:path>
              </a:pathLst>
            </a:cu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8" name="任意多边形 77"/>
            <p:cNvSpPr/>
            <p:nvPr/>
          </p:nvSpPr>
          <p:spPr>
            <a:xfrm>
              <a:off x="6793739" y="3765918"/>
              <a:ext cx="874605" cy="416005"/>
            </a:xfrm>
            <a:custGeom>
              <a:avLst/>
              <a:gdLst>
                <a:gd name="connsiteX0" fmla="*/ 0 w 872359"/>
                <a:gd name="connsiteY0" fmla="*/ 0 h 350345"/>
                <a:gd name="connsiteX1" fmla="*/ 168166 w 872359"/>
                <a:gd name="connsiteY1" fmla="*/ 283780 h 350345"/>
                <a:gd name="connsiteX2" fmla="*/ 620111 w 872359"/>
                <a:gd name="connsiteY2" fmla="*/ 304800 h 350345"/>
                <a:gd name="connsiteX3" fmla="*/ 872359 w 872359"/>
                <a:gd name="connsiteY3" fmla="*/ 10511 h 350345"/>
              </a:gdLst>
              <a:ahLst/>
              <a:cxnLst>
                <a:cxn ang="0">
                  <a:pos x="connsiteX0" y="connsiteY0"/>
                </a:cxn>
                <a:cxn ang="0">
                  <a:pos x="connsiteX1" y="connsiteY1"/>
                </a:cxn>
                <a:cxn ang="0">
                  <a:pos x="connsiteX2" y="connsiteY2"/>
                </a:cxn>
                <a:cxn ang="0">
                  <a:pos x="connsiteX3" y="connsiteY3"/>
                </a:cxn>
              </a:cxnLst>
              <a:rect l="l" t="t" r="r" b="b"/>
              <a:pathLst>
                <a:path w="872359" h="350345">
                  <a:moveTo>
                    <a:pt x="0" y="0"/>
                  </a:moveTo>
                  <a:cubicBezTo>
                    <a:pt x="32407" y="116490"/>
                    <a:pt x="64814" y="232980"/>
                    <a:pt x="168166" y="283780"/>
                  </a:cubicBezTo>
                  <a:cubicBezTo>
                    <a:pt x="271518" y="334580"/>
                    <a:pt x="502746" y="350345"/>
                    <a:pt x="620111" y="304800"/>
                  </a:cubicBezTo>
                  <a:cubicBezTo>
                    <a:pt x="737476" y="259255"/>
                    <a:pt x="804917" y="134883"/>
                    <a:pt x="872359" y="10511"/>
                  </a:cubicBezTo>
                </a:path>
              </a:pathLst>
            </a:cu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9" name="任意多边形 78"/>
            <p:cNvSpPr/>
            <p:nvPr/>
          </p:nvSpPr>
          <p:spPr>
            <a:xfrm>
              <a:off x="4932040" y="3744899"/>
              <a:ext cx="1407945" cy="339020"/>
            </a:xfrm>
            <a:custGeom>
              <a:avLst/>
              <a:gdLst>
                <a:gd name="connsiteX0" fmla="*/ 0 w 872359"/>
                <a:gd name="connsiteY0" fmla="*/ 0 h 350345"/>
                <a:gd name="connsiteX1" fmla="*/ 168166 w 872359"/>
                <a:gd name="connsiteY1" fmla="*/ 283780 h 350345"/>
                <a:gd name="connsiteX2" fmla="*/ 620111 w 872359"/>
                <a:gd name="connsiteY2" fmla="*/ 304800 h 350345"/>
                <a:gd name="connsiteX3" fmla="*/ 872359 w 872359"/>
                <a:gd name="connsiteY3" fmla="*/ 10511 h 350345"/>
              </a:gdLst>
              <a:ahLst/>
              <a:cxnLst>
                <a:cxn ang="0">
                  <a:pos x="connsiteX0" y="connsiteY0"/>
                </a:cxn>
                <a:cxn ang="0">
                  <a:pos x="connsiteX1" y="connsiteY1"/>
                </a:cxn>
                <a:cxn ang="0">
                  <a:pos x="connsiteX2" y="connsiteY2"/>
                </a:cxn>
                <a:cxn ang="0">
                  <a:pos x="connsiteX3" y="connsiteY3"/>
                </a:cxn>
              </a:cxnLst>
              <a:rect l="l" t="t" r="r" b="b"/>
              <a:pathLst>
                <a:path w="872359" h="350345">
                  <a:moveTo>
                    <a:pt x="0" y="0"/>
                  </a:moveTo>
                  <a:cubicBezTo>
                    <a:pt x="32407" y="116490"/>
                    <a:pt x="64814" y="232980"/>
                    <a:pt x="168166" y="283780"/>
                  </a:cubicBezTo>
                  <a:cubicBezTo>
                    <a:pt x="271518" y="334580"/>
                    <a:pt x="502746" y="350345"/>
                    <a:pt x="620111" y="304800"/>
                  </a:cubicBezTo>
                  <a:cubicBezTo>
                    <a:pt x="737476" y="259255"/>
                    <a:pt x="804917" y="134883"/>
                    <a:pt x="872359" y="10511"/>
                  </a:cubicBezTo>
                </a:path>
              </a:pathLst>
            </a:custGeom>
            <a:ln w="28575">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80" name="任意多边形 79"/>
            <p:cNvSpPr/>
            <p:nvPr/>
          </p:nvSpPr>
          <p:spPr>
            <a:xfrm>
              <a:off x="5857635" y="3744899"/>
              <a:ext cx="432048" cy="122996"/>
            </a:xfrm>
            <a:custGeom>
              <a:avLst/>
              <a:gdLst>
                <a:gd name="connsiteX0" fmla="*/ 0 w 872359"/>
                <a:gd name="connsiteY0" fmla="*/ 0 h 350345"/>
                <a:gd name="connsiteX1" fmla="*/ 168166 w 872359"/>
                <a:gd name="connsiteY1" fmla="*/ 283780 h 350345"/>
                <a:gd name="connsiteX2" fmla="*/ 620111 w 872359"/>
                <a:gd name="connsiteY2" fmla="*/ 304800 h 350345"/>
                <a:gd name="connsiteX3" fmla="*/ 872359 w 872359"/>
                <a:gd name="connsiteY3" fmla="*/ 10511 h 350345"/>
              </a:gdLst>
              <a:ahLst/>
              <a:cxnLst>
                <a:cxn ang="0">
                  <a:pos x="connsiteX0" y="connsiteY0"/>
                </a:cxn>
                <a:cxn ang="0">
                  <a:pos x="connsiteX1" y="connsiteY1"/>
                </a:cxn>
                <a:cxn ang="0">
                  <a:pos x="connsiteX2" y="connsiteY2"/>
                </a:cxn>
                <a:cxn ang="0">
                  <a:pos x="connsiteX3" y="connsiteY3"/>
                </a:cxn>
              </a:cxnLst>
              <a:rect l="l" t="t" r="r" b="b"/>
              <a:pathLst>
                <a:path w="872359" h="350345">
                  <a:moveTo>
                    <a:pt x="0" y="0"/>
                  </a:moveTo>
                  <a:cubicBezTo>
                    <a:pt x="32407" y="116490"/>
                    <a:pt x="64814" y="232980"/>
                    <a:pt x="168166" y="283780"/>
                  </a:cubicBezTo>
                  <a:cubicBezTo>
                    <a:pt x="271518" y="334580"/>
                    <a:pt x="502746" y="350345"/>
                    <a:pt x="620111" y="304800"/>
                  </a:cubicBezTo>
                  <a:cubicBezTo>
                    <a:pt x="737476" y="259255"/>
                    <a:pt x="804917" y="134883"/>
                    <a:pt x="872359" y="10511"/>
                  </a:cubicBezTo>
                </a:path>
              </a:pathLst>
            </a:custGeom>
            <a:ln w="28575">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81" name="任意多边形 80"/>
            <p:cNvSpPr/>
            <p:nvPr/>
          </p:nvSpPr>
          <p:spPr>
            <a:xfrm>
              <a:off x="3635897" y="3744899"/>
              <a:ext cx="864096" cy="267011"/>
            </a:xfrm>
            <a:custGeom>
              <a:avLst/>
              <a:gdLst>
                <a:gd name="connsiteX0" fmla="*/ 0 w 872359"/>
                <a:gd name="connsiteY0" fmla="*/ 0 h 350345"/>
                <a:gd name="connsiteX1" fmla="*/ 168166 w 872359"/>
                <a:gd name="connsiteY1" fmla="*/ 283780 h 350345"/>
                <a:gd name="connsiteX2" fmla="*/ 620111 w 872359"/>
                <a:gd name="connsiteY2" fmla="*/ 304800 h 350345"/>
                <a:gd name="connsiteX3" fmla="*/ 872359 w 872359"/>
                <a:gd name="connsiteY3" fmla="*/ 10511 h 350345"/>
              </a:gdLst>
              <a:ahLst/>
              <a:cxnLst>
                <a:cxn ang="0">
                  <a:pos x="connsiteX0" y="connsiteY0"/>
                </a:cxn>
                <a:cxn ang="0">
                  <a:pos x="connsiteX1" y="connsiteY1"/>
                </a:cxn>
                <a:cxn ang="0">
                  <a:pos x="connsiteX2" y="connsiteY2"/>
                </a:cxn>
                <a:cxn ang="0">
                  <a:pos x="connsiteX3" y="connsiteY3"/>
                </a:cxn>
              </a:cxnLst>
              <a:rect l="l" t="t" r="r" b="b"/>
              <a:pathLst>
                <a:path w="872359" h="350345">
                  <a:moveTo>
                    <a:pt x="0" y="0"/>
                  </a:moveTo>
                  <a:cubicBezTo>
                    <a:pt x="32407" y="116490"/>
                    <a:pt x="64814" y="232980"/>
                    <a:pt x="168166" y="283780"/>
                  </a:cubicBezTo>
                  <a:cubicBezTo>
                    <a:pt x="271518" y="334580"/>
                    <a:pt x="502746" y="350345"/>
                    <a:pt x="620111" y="304800"/>
                  </a:cubicBezTo>
                  <a:cubicBezTo>
                    <a:pt x="737476" y="259255"/>
                    <a:pt x="804917" y="134883"/>
                    <a:pt x="872359" y="10511"/>
                  </a:cubicBezTo>
                </a:path>
              </a:pathLst>
            </a:custGeom>
            <a:ln w="28575">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82" name="任意多边形 81"/>
            <p:cNvSpPr/>
            <p:nvPr/>
          </p:nvSpPr>
          <p:spPr>
            <a:xfrm>
              <a:off x="3203848" y="3744899"/>
              <a:ext cx="1296144" cy="411027"/>
            </a:xfrm>
            <a:custGeom>
              <a:avLst/>
              <a:gdLst>
                <a:gd name="connsiteX0" fmla="*/ 0 w 872359"/>
                <a:gd name="connsiteY0" fmla="*/ 0 h 350345"/>
                <a:gd name="connsiteX1" fmla="*/ 168166 w 872359"/>
                <a:gd name="connsiteY1" fmla="*/ 283780 h 350345"/>
                <a:gd name="connsiteX2" fmla="*/ 620111 w 872359"/>
                <a:gd name="connsiteY2" fmla="*/ 304800 h 350345"/>
                <a:gd name="connsiteX3" fmla="*/ 872359 w 872359"/>
                <a:gd name="connsiteY3" fmla="*/ 10511 h 350345"/>
              </a:gdLst>
              <a:ahLst/>
              <a:cxnLst>
                <a:cxn ang="0">
                  <a:pos x="connsiteX0" y="connsiteY0"/>
                </a:cxn>
                <a:cxn ang="0">
                  <a:pos x="connsiteX1" y="connsiteY1"/>
                </a:cxn>
                <a:cxn ang="0">
                  <a:pos x="connsiteX2" y="connsiteY2"/>
                </a:cxn>
                <a:cxn ang="0">
                  <a:pos x="connsiteX3" y="connsiteY3"/>
                </a:cxn>
              </a:cxnLst>
              <a:rect l="l" t="t" r="r" b="b"/>
              <a:pathLst>
                <a:path w="872359" h="350345">
                  <a:moveTo>
                    <a:pt x="0" y="0"/>
                  </a:moveTo>
                  <a:cubicBezTo>
                    <a:pt x="32407" y="116490"/>
                    <a:pt x="64814" y="232980"/>
                    <a:pt x="168166" y="283780"/>
                  </a:cubicBezTo>
                  <a:cubicBezTo>
                    <a:pt x="271518" y="334580"/>
                    <a:pt x="502746" y="350345"/>
                    <a:pt x="620111" y="304800"/>
                  </a:cubicBezTo>
                  <a:cubicBezTo>
                    <a:pt x="737476" y="259255"/>
                    <a:pt x="804917" y="134883"/>
                    <a:pt x="872359" y="10511"/>
                  </a:cubicBezTo>
                </a:path>
              </a:pathLst>
            </a:custGeom>
            <a:ln w="28575">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grpSp>
    </p:spTree>
    <p:extLst>
      <p:ext uri="{BB962C8B-B14F-4D97-AF65-F5344CB8AC3E}">
        <p14:creationId xmlns:p14="http://schemas.microsoft.com/office/powerpoint/2010/main" val="95059251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sz="3600">
                <a:ea typeface="宋体" panose="02010600030101010101" pitchFamily="2" charset="-122"/>
              </a:rPr>
              <a:t>Physical structure of file: index table</a:t>
            </a:r>
            <a:endParaRPr lang="zh-CN" altLang="en-US" sz="360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fld id="{8788A85C-F432-419B-AC4D-301B06D259F5}" type="slidenum">
              <a:rPr lang="en-US" altLang="ko-KR">
                <a:solidFill>
                  <a:schemeClr val="bg1"/>
                </a:solidFill>
                <a:ea typeface="굴림" pitchFamily="34" charset="-127"/>
              </a:rPr>
              <a:pPr/>
              <a:t>17</a:t>
            </a:fld>
            <a:endParaRPr lang="en-US" altLang="ko-KR">
              <a:solidFill>
                <a:schemeClr val="bg1"/>
              </a:solidFill>
              <a:ea typeface="굴림" pitchFamily="34" charset="-127"/>
            </a:endParaRPr>
          </a:p>
        </p:txBody>
      </p:sp>
      <p:pic>
        <p:nvPicPr>
          <p:cNvPr id="8" name="Picture 11" descr="文件的索引表分配方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1428750"/>
            <a:ext cx="8497888"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10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90600"/>
            <a:ext cx="6696075"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23" name="Text Box 1027"/>
          <p:cNvSpPr txBox="1">
            <a:spLocks noChangeArrowheads="1"/>
          </p:cNvSpPr>
          <p:nvPr/>
        </p:nvSpPr>
        <p:spPr bwMode="auto">
          <a:xfrm>
            <a:off x="1331913" y="333375"/>
            <a:ext cx="56880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100000"/>
              </a:lnSpc>
              <a:spcBef>
                <a:spcPct val="50000"/>
              </a:spcBef>
              <a:buClrTx/>
              <a:buSzTx/>
              <a:buFontTx/>
              <a:buNone/>
            </a:pPr>
            <a:r>
              <a:rPr lang="zh-CN" altLang="en-US" sz="2400" u="sng">
                <a:latin typeface="Times New Roman" panose="02020603050405020304" pitchFamily="18" charset="0"/>
              </a:rPr>
              <a:t>５）磁盘基于块的索引分配示例：</a:t>
            </a:r>
          </a:p>
        </p:txBody>
      </p:sp>
      <p:sp>
        <p:nvSpPr>
          <p:cNvPr id="81924" name="Text Box 1028"/>
          <p:cNvSpPr txBox="1">
            <a:spLocks noChangeArrowheads="1"/>
          </p:cNvSpPr>
          <p:nvPr/>
        </p:nvSpPr>
        <p:spPr bwMode="auto">
          <a:xfrm>
            <a:off x="1042988" y="5589588"/>
            <a:ext cx="5129212"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100000"/>
              </a:lnSpc>
              <a:spcBef>
                <a:spcPct val="50000"/>
              </a:spcBef>
              <a:buClrTx/>
              <a:buSzTx/>
              <a:buFontTx/>
              <a:buChar char="•"/>
            </a:pPr>
            <a:r>
              <a:rPr lang="zh-CN" altLang="en-US" sz="1800">
                <a:latin typeface="Times New Roman" panose="02020603050405020304" pitchFamily="18" charset="0"/>
              </a:rPr>
              <a:t> </a:t>
            </a:r>
            <a:r>
              <a:rPr lang="en-US" altLang="zh-CN" sz="1800">
                <a:latin typeface="Times New Roman" panose="02020603050405020304" pitchFamily="18" charset="0"/>
              </a:rPr>
              <a:t>UNIX</a:t>
            </a:r>
            <a:r>
              <a:rPr lang="zh-CN" altLang="en-US" sz="1800">
                <a:latin typeface="Times New Roman" panose="02020603050405020304" pitchFamily="18" charset="0"/>
              </a:rPr>
              <a:t>采用的方式</a:t>
            </a:r>
          </a:p>
          <a:p>
            <a:pPr>
              <a:lnSpc>
                <a:spcPct val="100000"/>
              </a:lnSpc>
              <a:spcBef>
                <a:spcPct val="50000"/>
              </a:spcBef>
              <a:buClrTx/>
              <a:buSzTx/>
              <a:buFontTx/>
              <a:buChar char="•"/>
            </a:pPr>
            <a:r>
              <a:rPr lang="zh-CN" altLang="en-US" sz="1800">
                <a:latin typeface="Times New Roman" panose="02020603050405020304" pitchFamily="18" charset="0"/>
              </a:rPr>
              <a:t> 文件分配表中包含着对应的索引块号</a:t>
            </a:r>
          </a:p>
        </p:txBody>
      </p:sp>
      <p:sp>
        <p:nvSpPr>
          <p:cNvPr id="81925" name="灯片编号占位符 1"/>
          <p:cNvSpPr txBox="1">
            <a:spLocks noGrp="1"/>
          </p:cNvSpPr>
          <p:nvPr/>
        </p:nvSpPr>
        <p:spPr bwMode="auto">
          <a:xfrm>
            <a:off x="7019925" y="6164263"/>
            <a:ext cx="1150938" cy="4572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lnSpc>
                <a:spcPct val="100000"/>
              </a:lnSpc>
              <a:spcBef>
                <a:spcPct val="0"/>
              </a:spcBef>
              <a:buClrTx/>
              <a:buSzTx/>
              <a:buFontTx/>
              <a:buNone/>
            </a:pPr>
            <a:fld id="{B2F93688-A0BF-4597-A4E3-3DF2344CA0C9}" type="slidenum">
              <a:rPr lang="en-US" altLang="zh-CN" sz="1200">
                <a:latin typeface="Times New Roman" panose="02020603050405020304" pitchFamily="18" charset="0"/>
              </a:rPr>
              <a:pPr algn="r" eaLnBrk="1" hangingPunct="1">
                <a:lnSpc>
                  <a:spcPct val="100000"/>
                </a:lnSpc>
                <a:spcBef>
                  <a:spcPct val="0"/>
                </a:spcBef>
                <a:buClrTx/>
                <a:buSzTx/>
                <a:buFontTx/>
                <a:buNone/>
              </a:pPr>
              <a:t>18</a:t>
            </a:fld>
            <a:endParaRPr lang="en-US" altLang="zh-CN" sz="1200">
              <a:latin typeface="Times New Roman" panose="02020603050405020304" pitchFamily="18" charset="0"/>
            </a:endParaRPr>
          </a:p>
        </p:txBody>
      </p:sp>
    </p:spTree>
    <p:extLst>
      <p:ext uri="{BB962C8B-B14F-4D97-AF65-F5344CB8AC3E}">
        <p14:creationId xmlns:p14="http://schemas.microsoft.com/office/powerpoint/2010/main" val="2434152570"/>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en-US" altLang="zh-CN" sz="3600">
                <a:ea typeface="宋体" panose="02010600030101010101" pitchFamily="2" charset="-122"/>
              </a:rPr>
              <a:t>Summary of file physical structure</a:t>
            </a:r>
            <a:endParaRPr lang="zh-CN" altLang="en-US" sz="360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fld id="{341670B7-74BE-49A0-B9E2-9F54B41A920E}" type="slidenum">
              <a:rPr lang="en-US" altLang="ko-KR">
                <a:solidFill>
                  <a:schemeClr val="bg1"/>
                </a:solidFill>
                <a:ea typeface="굴림" pitchFamily="34" charset="-127"/>
              </a:rPr>
              <a:pPr/>
              <a:t>19</a:t>
            </a:fld>
            <a:endParaRPr lang="en-US" altLang="ko-KR">
              <a:solidFill>
                <a:schemeClr val="bg1"/>
              </a:solidFill>
              <a:ea typeface="굴림" pitchFamily="34" charset="-127"/>
            </a:endParaRPr>
          </a:p>
        </p:txBody>
      </p:sp>
      <p:graphicFrame>
        <p:nvGraphicFramePr>
          <p:cNvPr id="7" name="Group 73"/>
          <p:cNvGraphicFramePr>
            <a:graphicFrameLocks noGrp="1"/>
          </p:cNvGraphicFramePr>
          <p:nvPr>
            <p:ph idx="1"/>
          </p:nvPr>
        </p:nvGraphicFramePr>
        <p:xfrm>
          <a:off x="214313" y="1571625"/>
          <a:ext cx="8642350" cy="4145060"/>
        </p:xfrm>
        <a:graphic>
          <a:graphicData uri="http://schemas.openxmlformats.org/drawingml/2006/table">
            <a:tbl>
              <a:tblPr/>
              <a:tblGrid>
                <a:gridCol w="1143008">
                  <a:extLst>
                    <a:ext uri="{9D8B030D-6E8A-4147-A177-3AD203B41FA5}">
                      <a16:colId xmlns:a16="http://schemas.microsoft.com/office/drawing/2014/main" val="20000"/>
                    </a:ext>
                  </a:extLst>
                </a:gridCol>
                <a:gridCol w="1017580">
                  <a:extLst>
                    <a:ext uri="{9D8B030D-6E8A-4147-A177-3AD203B41FA5}">
                      <a16:colId xmlns:a16="http://schemas.microsoft.com/office/drawing/2014/main" val="20001"/>
                    </a:ext>
                  </a:extLst>
                </a:gridCol>
                <a:gridCol w="2162175">
                  <a:extLst>
                    <a:ext uri="{9D8B030D-6E8A-4147-A177-3AD203B41FA5}">
                      <a16:colId xmlns:a16="http://schemas.microsoft.com/office/drawing/2014/main" val="20002"/>
                    </a:ext>
                  </a:extLst>
                </a:gridCol>
                <a:gridCol w="2159000">
                  <a:extLst>
                    <a:ext uri="{9D8B030D-6E8A-4147-A177-3AD203B41FA5}">
                      <a16:colId xmlns:a16="http://schemas.microsoft.com/office/drawing/2014/main" val="20003"/>
                    </a:ext>
                  </a:extLst>
                </a:gridCol>
                <a:gridCol w="2160587">
                  <a:extLst>
                    <a:ext uri="{9D8B030D-6E8A-4147-A177-3AD203B41FA5}">
                      <a16:colId xmlns:a16="http://schemas.microsoft.com/office/drawing/2014/main" val="20004"/>
                    </a:ext>
                  </a:extLst>
                </a:gridCol>
              </a:tblGrid>
              <a:tr h="685748">
                <a:tc gridSpan="2">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endParaRPr kumimoji="0" lang="zh-CN" altLang="zh-CN" sz="2000" b="1" i="0" u="none" strike="noStrike" cap="none" normalizeH="0" baseline="0" dirty="0">
                        <a:ln>
                          <a:noFill/>
                        </a:ln>
                        <a:solidFill>
                          <a:schemeClr val="tx1">
                            <a:lumMod val="85000"/>
                            <a:lumOff val="15000"/>
                          </a:schemeClr>
                        </a:solidFill>
                        <a:effectLst/>
                        <a:latin typeface="Tahoma" pitchFamily="34" charset="0"/>
                        <a:ea typeface="宋体" pitchFamily="2" charset="-122"/>
                      </a:endParaRPr>
                    </a:p>
                  </a:txBody>
                  <a:tcPr marT="45717" marB="4571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chemeClr val="tx1">
                              <a:lumMod val="85000"/>
                              <a:lumOff val="15000"/>
                            </a:schemeClr>
                          </a:solidFill>
                          <a:effectLst/>
                          <a:latin typeface="Tahoma" pitchFamily="34" charset="0"/>
                          <a:ea typeface="宋体" pitchFamily="2" charset="-122"/>
                        </a:rPr>
                        <a:t>Continuous </a:t>
                      </a:r>
                      <a:endParaRPr kumimoji="0" lang="zh-CN" altLang="en-US" sz="2000" b="1" i="0" u="none" strike="noStrike" cap="none" normalizeH="0" baseline="0" dirty="0">
                        <a:ln>
                          <a:noFill/>
                        </a:ln>
                        <a:solidFill>
                          <a:schemeClr val="tx1">
                            <a:lumMod val="85000"/>
                            <a:lumOff val="15000"/>
                          </a:schemeClr>
                        </a:solidFill>
                        <a:effectLst/>
                        <a:latin typeface="Tahoma" pitchFamily="34" charset="0"/>
                        <a:ea typeface="宋体" pitchFamily="2" charset="-122"/>
                      </a:endParaRPr>
                    </a:p>
                  </a:txBody>
                  <a:tcPr marT="45717" marB="4571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chemeClr val="tx1">
                              <a:lumMod val="85000"/>
                              <a:lumOff val="15000"/>
                            </a:schemeClr>
                          </a:solidFill>
                          <a:effectLst/>
                          <a:latin typeface="Tahoma" pitchFamily="34" charset="0"/>
                          <a:ea typeface="宋体" pitchFamily="2" charset="-122"/>
                        </a:rPr>
                        <a:t>Link table</a:t>
                      </a:r>
                      <a:endParaRPr kumimoji="0" lang="zh-CN" altLang="en-US" sz="2000" b="1" i="0" u="none" strike="noStrike" cap="none" normalizeH="0" baseline="0" dirty="0">
                        <a:ln>
                          <a:noFill/>
                        </a:ln>
                        <a:solidFill>
                          <a:schemeClr val="tx1">
                            <a:lumMod val="85000"/>
                            <a:lumOff val="15000"/>
                          </a:schemeClr>
                        </a:solidFill>
                        <a:effectLst/>
                        <a:latin typeface="Tahoma" pitchFamily="34" charset="0"/>
                        <a:ea typeface="宋体" pitchFamily="2" charset="-122"/>
                      </a:endParaRPr>
                    </a:p>
                  </a:txBody>
                  <a:tcPr marT="45717" marB="4571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chemeClr val="tx1">
                              <a:lumMod val="85000"/>
                              <a:lumOff val="15000"/>
                            </a:schemeClr>
                          </a:solidFill>
                          <a:effectLst/>
                          <a:latin typeface="Tahoma" pitchFamily="34" charset="0"/>
                          <a:ea typeface="宋体" pitchFamily="2" charset="-122"/>
                        </a:rPr>
                        <a:t>Index table</a:t>
                      </a:r>
                      <a:endParaRPr kumimoji="0" lang="zh-CN" altLang="en-US" sz="2000" b="1" i="0" u="none" strike="noStrike" cap="none" normalizeH="0" baseline="0" dirty="0">
                        <a:ln>
                          <a:noFill/>
                        </a:ln>
                        <a:solidFill>
                          <a:schemeClr val="tx1">
                            <a:lumMod val="85000"/>
                            <a:lumOff val="15000"/>
                          </a:schemeClr>
                        </a:solidFill>
                        <a:effectLst/>
                        <a:latin typeface="Tahoma" pitchFamily="34" charset="0"/>
                        <a:ea typeface="宋体" pitchFamily="2" charset="-122"/>
                      </a:endParaRPr>
                    </a:p>
                  </a:txBody>
                  <a:tcPr marT="45717" marB="4571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85748">
                <a:tc rowSpan="2">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chemeClr val="tx1">
                              <a:lumMod val="85000"/>
                              <a:lumOff val="15000"/>
                            </a:schemeClr>
                          </a:solidFill>
                          <a:effectLst/>
                          <a:latin typeface="Tahoma" pitchFamily="34" charset="0"/>
                          <a:ea typeface="宋体" pitchFamily="2" charset="-122"/>
                        </a:rPr>
                        <a:t>media</a:t>
                      </a:r>
                    </a:p>
                  </a:txBody>
                  <a:tcPr marT="45717" marB="45717" horzOverflow="overflow">
                    <a:lnL w="19050" cap="flat" cmpd="sng" algn="ctr">
                      <a:solidFill>
                        <a:srgbClr val="9C4E00"/>
                      </a:solidFill>
                      <a:prstDash val="solid"/>
                      <a:round/>
                      <a:headEnd type="none" w="med" len="med"/>
                      <a:tailEnd type="none" w="med" len="med"/>
                    </a:lnL>
                    <a:lnR w="1270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chemeClr val="tx1">
                              <a:lumMod val="85000"/>
                              <a:lumOff val="15000"/>
                            </a:schemeClr>
                          </a:solidFill>
                          <a:effectLst/>
                          <a:latin typeface="Tahoma" pitchFamily="34" charset="0"/>
                          <a:ea typeface="宋体" pitchFamily="2" charset="-122"/>
                        </a:rPr>
                        <a:t>tape</a:t>
                      </a:r>
                      <a:endParaRPr kumimoji="0" lang="zh-CN" altLang="en-US" sz="2000" b="1" i="0" u="none" strike="noStrike" cap="none" normalizeH="0" baseline="0" dirty="0">
                        <a:ln>
                          <a:noFill/>
                        </a:ln>
                        <a:solidFill>
                          <a:schemeClr val="tx1">
                            <a:lumMod val="85000"/>
                            <a:lumOff val="15000"/>
                          </a:schemeClr>
                        </a:solidFill>
                        <a:effectLst/>
                        <a:latin typeface="Tahoma" pitchFamily="34" charset="0"/>
                        <a:ea typeface="宋体" pitchFamily="2" charset="-122"/>
                      </a:endParaRPr>
                    </a:p>
                  </a:txBody>
                  <a:tcPr marT="45717" marB="45717" horzOverflow="overflow">
                    <a:lnL w="1270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Supported</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17" marB="4571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Unsupported</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17" marB="4571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unsupported</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17" marB="4571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8574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chemeClr val="tx1">
                              <a:lumMod val="85000"/>
                              <a:lumOff val="15000"/>
                            </a:schemeClr>
                          </a:solidFill>
                          <a:effectLst/>
                          <a:latin typeface="Tahoma" pitchFamily="34" charset="0"/>
                          <a:ea typeface="宋体" pitchFamily="2" charset="-122"/>
                        </a:rPr>
                        <a:t>disk</a:t>
                      </a:r>
                      <a:endParaRPr kumimoji="0" lang="zh-CN" altLang="en-US" sz="2000" b="1" i="0" u="none" strike="noStrike" cap="none" normalizeH="0" baseline="0" dirty="0">
                        <a:ln>
                          <a:noFill/>
                        </a:ln>
                        <a:solidFill>
                          <a:schemeClr val="tx1">
                            <a:lumMod val="85000"/>
                            <a:lumOff val="15000"/>
                          </a:schemeClr>
                        </a:solidFill>
                        <a:effectLst/>
                        <a:latin typeface="Tahoma" pitchFamily="34" charset="0"/>
                        <a:ea typeface="宋体" pitchFamily="2" charset="-122"/>
                      </a:endParaRPr>
                    </a:p>
                  </a:txBody>
                  <a:tcPr marT="45717" marB="45717" horzOverflow="overflow">
                    <a:lnL w="1270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Supported</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17" marB="4571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supported</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17" marB="4571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supported</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17" marB="4571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00986">
                <a:tc gridSpan="2">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chemeClr val="tx1">
                              <a:lumMod val="85000"/>
                              <a:lumOff val="15000"/>
                            </a:schemeClr>
                          </a:solidFill>
                          <a:effectLst/>
                          <a:latin typeface="Tahoma" pitchFamily="34" charset="0"/>
                          <a:ea typeface="宋体" pitchFamily="2" charset="-122"/>
                        </a:rPr>
                        <a:t>Access mode</a:t>
                      </a:r>
                      <a:endParaRPr kumimoji="0" lang="zh-CN" altLang="en-US" sz="2000" b="1" i="0" u="none" strike="noStrike" cap="none" normalizeH="0" baseline="0" dirty="0">
                        <a:ln>
                          <a:noFill/>
                        </a:ln>
                        <a:solidFill>
                          <a:schemeClr val="tx1">
                            <a:lumMod val="85000"/>
                            <a:lumOff val="15000"/>
                          </a:schemeClr>
                        </a:solidFill>
                        <a:effectLst/>
                        <a:latin typeface="Tahoma" pitchFamily="34" charset="0"/>
                        <a:ea typeface="宋体" pitchFamily="2" charset="-122"/>
                      </a:endParaRPr>
                    </a:p>
                  </a:txBody>
                  <a:tcPr marT="45717" marB="4571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Sequential &amp; random</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17" marB="4571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sequential</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17" marB="4571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Sequential &amp; random</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17" marB="4571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85748">
                <a:tc gridSpan="2">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chemeClr val="tx1">
                              <a:lumMod val="85000"/>
                              <a:lumOff val="15000"/>
                            </a:schemeClr>
                          </a:solidFill>
                          <a:effectLst/>
                          <a:latin typeface="Tahoma" pitchFamily="34" charset="0"/>
                          <a:ea typeface="宋体" pitchFamily="2" charset="-122"/>
                        </a:rPr>
                        <a:t>Efficiency</a:t>
                      </a:r>
                      <a:endParaRPr kumimoji="0" lang="zh-CN" altLang="en-US" sz="2000" b="1" i="0" u="none" strike="noStrike" cap="none" normalizeH="0" baseline="0" dirty="0">
                        <a:ln>
                          <a:noFill/>
                        </a:ln>
                        <a:solidFill>
                          <a:schemeClr val="tx1">
                            <a:lumMod val="85000"/>
                            <a:lumOff val="15000"/>
                          </a:schemeClr>
                        </a:solidFill>
                        <a:effectLst/>
                        <a:latin typeface="Tahoma" pitchFamily="34" charset="0"/>
                        <a:ea typeface="宋体" pitchFamily="2" charset="-122"/>
                      </a:endParaRPr>
                    </a:p>
                  </a:txBody>
                  <a:tcPr marT="45717" marB="4571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Low </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17" marB="4571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Middle</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17" marB="4571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High</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17" marB="4571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700986">
                <a:tc gridSpan="2">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chemeClr val="tx1">
                              <a:lumMod val="85000"/>
                              <a:lumOff val="15000"/>
                            </a:schemeClr>
                          </a:solidFill>
                          <a:effectLst/>
                          <a:latin typeface="Tahoma" pitchFamily="34" charset="0"/>
                          <a:ea typeface="宋体" pitchFamily="2" charset="-122"/>
                        </a:rPr>
                        <a:t>Application </a:t>
                      </a:r>
                      <a:endParaRPr kumimoji="0" lang="zh-CN" altLang="en-US" sz="2000" b="1" i="0" u="none" strike="noStrike" cap="none" normalizeH="0" baseline="0" dirty="0">
                        <a:ln>
                          <a:noFill/>
                        </a:ln>
                        <a:solidFill>
                          <a:schemeClr val="tx1">
                            <a:lumMod val="85000"/>
                            <a:lumOff val="15000"/>
                          </a:schemeClr>
                        </a:solidFill>
                        <a:effectLst/>
                        <a:latin typeface="Tahoma" pitchFamily="34" charset="0"/>
                        <a:ea typeface="宋体" pitchFamily="2" charset="-122"/>
                      </a:endParaRPr>
                    </a:p>
                  </a:txBody>
                  <a:tcPr marT="45717" marB="4571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To simple to be used </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17" marB="4571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Not popular</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17" marB="4571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Widely used</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17" marB="4571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r>
              <a:rPr lang="zh-CN" altLang="en-US">
                <a:ea typeface="宋体" panose="02010600030101010101" pitchFamily="2" charset="-122"/>
              </a:rPr>
              <a:t>文件</a:t>
            </a:r>
          </a:p>
        </p:txBody>
      </p:sp>
      <p:sp>
        <p:nvSpPr>
          <p:cNvPr id="43011" name="Rectangle 3"/>
          <p:cNvSpPr>
            <a:spLocks noGrp="1" noChangeArrowheads="1"/>
          </p:cNvSpPr>
          <p:nvPr>
            <p:ph type="body" idx="4294967295"/>
          </p:nvPr>
        </p:nvSpPr>
        <p:spPr/>
        <p:txBody>
          <a:bodyPr/>
          <a:lstStyle/>
          <a:p>
            <a:endParaRPr lang="zh-CN" altLang="en-US">
              <a:ea typeface="宋体" panose="02010600030101010101" pitchFamily="2" charset="-122"/>
            </a:endParaRPr>
          </a:p>
        </p:txBody>
      </p:sp>
      <p:pic>
        <p:nvPicPr>
          <p:cNvPr id="43012" name="Picture 4" descr="文件乱"/>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549275"/>
            <a:ext cx="3240088" cy="2284413"/>
          </a:xfrm>
          <a:prstGeom prst="rect">
            <a:avLst/>
          </a:prstGeom>
          <a:noFill/>
          <a:extLst>
            <a:ext uri="{909E8E84-426E-40DD-AFC4-6F175D3DCCD1}">
              <a14:hiddenFill xmlns:a14="http://schemas.microsoft.com/office/drawing/2010/main">
                <a:solidFill>
                  <a:srgbClr val="FFFFFF"/>
                </a:solidFill>
              </a14:hiddenFill>
            </a:ext>
          </a:extLst>
        </p:spPr>
      </p:pic>
      <p:pic>
        <p:nvPicPr>
          <p:cNvPr id="43013" name="Picture 5" descr="文件乱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2890838"/>
            <a:ext cx="4608512" cy="3967162"/>
          </a:xfrm>
          <a:prstGeom prst="rect">
            <a:avLst/>
          </a:prstGeom>
          <a:noFill/>
          <a:extLst>
            <a:ext uri="{909E8E84-426E-40DD-AFC4-6F175D3DCCD1}">
              <a14:hiddenFill xmlns:a14="http://schemas.microsoft.com/office/drawing/2010/main">
                <a:solidFill>
                  <a:srgbClr val="FFFFFF"/>
                </a:solidFill>
              </a14:hiddenFill>
            </a:ext>
          </a:extLst>
        </p:spPr>
      </p:pic>
      <p:pic>
        <p:nvPicPr>
          <p:cNvPr id="43014" name="Picture 6" descr="文件夹"/>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260350"/>
            <a:ext cx="3241675" cy="2900363"/>
          </a:xfrm>
          <a:prstGeom prst="rect">
            <a:avLst/>
          </a:prstGeom>
          <a:noFill/>
          <a:extLst>
            <a:ext uri="{909E8E84-426E-40DD-AFC4-6F175D3DCCD1}">
              <a14:hiddenFill xmlns:a14="http://schemas.microsoft.com/office/drawing/2010/main">
                <a:solidFill>
                  <a:srgbClr val="FFFFFF"/>
                </a:solidFill>
              </a14:hiddenFill>
            </a:ext>
          </a:extLst>
        </p:spPr>
      </p:pic>
      <p:pic>
        <p:nvPicPr>
          <p:cNvPr id="43015" name="Picture 7" descr="文件夹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3063" y="3149600"/>
            <a:ext cx="4960937" cy="3708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wipe(down)">
                                      <p:cBhvr>
                                        <p:cTn id="7" dur="500"/>
                                        <p:tgtEl>
                                          <p:spTgt spid="430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3013"/>
                                        </p:tgtEl>
                                        <p:attrNameLst>
                                          <p:attrName>style.visibility</p:attrName>
                                        </p:attrNameLst>
                                      </p:cBhvr>
                                      <p:to>
                                        <p:strVal val="visible"/>
                                      </p:to>
                                    </p:set>
                                    <p:anim calcmode="lin" valueType="num">
                                      <p:cBhvr additive="base">
                                        <p:cTn id="12" dur="500" fill="hold"/>
                                        <p:tgtEl>
                                          <p:spTgt spid="43013"/>
                                        </p:tgtEl>
                                        <p:attrNameLst>
                                          <p:attrName>ppt_x</p:attrName>
                                        </p:attrNameLst>
                                      </p:cBhvr>
                                      <p:tavLst>
                                        <p:tav tm="0">
                                          <p:val>
                                            <p:strVal val="#ppt_x"/>
                                          </p:val>
                                        </p:tav>
                                        <p:tav tm="100000">
                                          <p:val>
                                            <p:strVal val="#ppt_x"/>
                                          </p:val>
                                        </p:tav>
                                      </p:tavLst>
                                    </p:anim>
                                    <p:anim calcmode="lin" valueType="num">
                                      <p:cBhvr additive="base">
                                        <p:cTn id="13" dur="500" fill="hold"/>
                                        <p:tgtEl>
                                          <p:spTgt spid="4301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43014"/>
                                        </p:tgtEl>
                                        <p:attrNameLst>
                                          <p:attrName>style.visibility</p:attrName>
                                        </p:attrNameLst>
                                      </p:cBhvr>
                                      <p:to>
                                        <p:strVal val="visible"/>
                                      </p:to>
                                    </p:set>
                                    <p:animEffect transition="in" filter="blinds(horizontal)">
                                      <p:cBhvr>
                                        <p:cTn id="18" dur="500"/>
                                        <p:tgtEl>
                                          <p:spTgt spid="4301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43015"/>
                                        </p:tgtEl>
                                        <p:attrNameLst>
                                          <p:attrName>style.visibility</p:attrName>
                                        </p:attrNameLst>
                                      </p:cBhvr>
                                      <p:to>
                                        <p:strVal val="visible"/>
                                      </p:to>
                                    </p:set>
                                    <p:animEffect transition="in" filter="blinds(horizontal)">
                                      <p:cBhvr>
                                        <p:cTn id="23" dur="500"/>
                                        <p:tgtEl>
                                          <p:spTgt spid="43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4954B4-3493-4580-AA3E-8CCA7CBFC32B}"/>
              </a:ext>
            </a:extLst>
          </p:cNvPr>
          <p:cNvSpPr>
            <a:spLocks noGrp="1"/>
          </p:cNvSpPr>
          <p:nvPr>
            <p:ph type="title"/>
          </p:nvPr>
        </p:nvSpPr>
        <p:spPr/>
        <p:txBody>
          <a:bodyPr/>
          <a:lstStyle/>
          <a:p>
            <a:r>
              <a:rPr lang="en-US" altLang="zh-CN" dirty="0" err="1"/>
              <a:t>GFS:Google</a:t>
            </a:r>
            <a:r>
              <a:rPr lang="en-US" altLang="zh-CN" dirty="0"/>
              <a:t> File System</a:t>
            </a:r>
            <a:r>
              <a:rPr lang="zh-CN" altLang="en-US" dirty="0"/>
              <a:t>设计原则</a:t>
            </a:r>
          </a:p>
        </p:txBody>
      </p:sp>
      <p:sp>
        <p:nvSpPr>
          <p:cNvPr id="3" name="内容占位符 2">
            <a:extLst>
              <a:ext uri="{FF2B5EF4-FFF2-40B4-BE49-F238E27FC236}">
                <a16:creationId xmlns:a16="http://schemas.microsoft.com/office/drawing/2014/main" id="{A5ADF8BC-B38B-438F-B48A-C7E73F0A80EB}"/>
              </a:ext>
            </a:extLst>
          </p:cNvPr>
          <p:cNvSpPr>
            <a:spLocks noGrp="1"/>
          </p:cNvSpPr>
          <p:nvPr>
            <p:ph idx="1"/>
          </p:nvPr>
        </p:nvSpPr>
        <p:spPr/>
        <p:txBody>
          <a:bodyPr/>
          <a:lstStyle/>
          <a:p>
            <a:r>
              <a:rPr lang="zh-CN" altLang="en-US" dirty="0"/>
              <a:t>硬盘是一种</a:t>
            </a:r>
            <a:r>
              <a:rPr lang="zh-CN" altLang="en-US" dirty="0">
                <a:solidFill>
                  <a:srgbClr val="FF0000"/>
                </a:solidFill>
              </a:rPr>
              <a:t>廉价</a:t>
            </a:r>
            <a:r>
              <a:rPr lang="zh-CN" altLang="en-US" dirty="0"/>
              <a:t>的存储设备</a:t>
            </a:r>
            <a:endParaRPr lang="en-US" altLang="zh-CN" dirty="0"/>
          </a:p>
          <a:p>
            <a:r>
              <a:rPr lang="zh-CN" altLang="en-US" dirty="0"/>
              <a:t>使用复制和更新，可以达到修改的效果</a:t>
            </a:r>
            <a:endParaRPr lang="en-US" altLang="zh-CN" dirty="0"/>
          </a:p>
          <a:p>
            <a:r>
              <a:rPr lang="zh-CN" altLang="en-US" dirty="0">
                <a:solidFill>
                  <a:srgbClr val="FF0000"/>
                </a:solidFill>
              </a:rPr>
              <a:t>不必删除</a:t>
            </a:r>
            <a:r>
              <a:rPr lang="zh-CN" altLang="en-US" dirty="0"/>
              <a:t>任何无用的数据，也就不用考虑删除后形成的“空洞”</a:t>
            </a:r>
            <a:endParaRPr lang="en-US" altLang="zh-CN" dirty="0"/>
          </a:p>
          <a:p>
            <a:r>
              <a:rPr lang="zh-CN" altLang="en-US" dirty="0"/>
              <a:t>大量连续读写的性能要远高于小数据量的随机读写</a:t>
            </a:r>
          </a:p>
        </p:txBody>
      </p:sp>
      <p:sp>
        <p:nvSpPr>
          <p:cNvPr id="4" name="日期占位符 3">
            <a:extLst>
              <a:ext uri="{FF2B5EF4-FFF2-40B4-BE49-F238E27FC236}">
                <a16:creationId xmlns:a16="http://schemas.microsoft.com/office/drawing/2014/main" id="{6861F059-722C-4158-B6AF-825B261337E9}"/>
              </a:ext>
            </a:extLst>
          </p:cNvPr>
          <p:cNvSpPr>
            <a:spLocks noGrp="1"/>
          </p:cNvSpPr>
          <p:nvPr>
            <p:ph type="dt" sz="half" idx="10"/>
          </p:nvPr>
        </p:nvSpPr>
        <p:spPr/>
        <p:txBody>
          <a:bodyPr/>
          <a:lstStyle/>
          <a:p>
            <a:pPr>
              <a:defRPr/>
            </a:pPr>
            <a:r>
              <a:rPr lang="en-US" altLang="zh-CN"/>
              <a:t>Operating System</a:t>
            </a:r>
            <a:endParaRPr lang="en-US" altLang="ko-KR"/>
          </a:p>
        </p:txBody>
      </p:sp>
      <p:sp>
        <p:nvSpPr>
          <p:cNvPr id="5" name="页脚占位符 4">
            <a:extLst>
              <a:ext uri="{FF2B5EF4-FFF2-40B4-BE49-F238E27FC236}">
                <a16:creationId xmlns:a16="http://schemas.microsoft.com/office/drawing/2014/main" id="{B706DDBE-B05B-4FAC-8B8E-D84AB863D971}"/>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a:extLst>
              <a:ext uri="{FF2B5EF4-FFF2-40B4-BE49-F238E27FC236}">
                <a16:creationId xmlns:a16="http://schemas.microsoft.com/office/drawing/2014/main" id="{446467B4-67C2-45A5-8462-34058FB9B8A7}"/>
              </a:ext>
            </a:extLst>
          </p:cNvPr>
          <p:cNvSpPr>
            <a:spLocks noGrp="1"/>
          </p:cNvSpPr>
          <p:nvPr>
            <p:ph type="sldNum" sz="quarter" idx="12"/>
          </p:nvPr>
        </p:nvSpPr>
        <p:spPr/>
        <p:txBody>
          <a:bodyPr/>
          <a:lstStyle/>
          <a:p>
            <a:fld id="{5EEFC526-8A43-41C1-B1D0-B3D20E53516B}" type="slidenum">
              <a:rPr lang="en-US" altLang="ko-KR" smtClean="0"/>
              <a:pPr/>
              <a:t>20</a:t>
            </a:fld>
            <a:endParaRPr lang="en-US" altLang="ko-KR"/>
          </a:p>
        </p:txBody>
      </p:sp>
    </p:spTree>
    <p:extLst>
      <p:ext uri="{BB962C8B-B14F-4D97-AF65-F5344CB8AC3E}">
        <p14:creationId xmlns:p14="http://schemas.microsoft.com/office/powerpoint/2010/main" val="269616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4954B4-3493-4580-AA3E-8CCA7CBFC32B}"/>
              </a:ext>
            </a:extLst>
          </p:cNvPr>
          <p:cNvSpPr>
            <a:spLocks noGrp="1"/>
          </p:cNvSpPr>
          <p:nvPr>
            <p:ph type="title"/>
          </p:nvPr>
        </p:nvSpPr>
        <p:spPr/>
        <p:txBody>
          <a:bodyPr/>
          <a:lstStyle/>
          <a:p>
            <a:r>
              <a:rPr lang="en-US" altLang="zh-CN" dirty="0" err="1"/>
              <a:t>GFS:Google</a:t>
            </a:r>
            <a:r>
              <a:rPr lang="en-US" altLang="zh-CN" dirty="0"/>
              <a:t> File System</a:t>
            </a:r>
            <a:endParaRPr lang="zh-CN" altLang="en-US" dirty="0"/>
          </a:p>
        </p:txBody>
      </p:sp>
      <p:sp>
        <p:nvSpPr>
          <p:cNvPr id="3" name="内容占位符 2">
            <a:extLst>
              <a:ext uri="{FF2B5EF4-FFF2-40B4-BE49-F238E27FC236}">
                <a16:creationId xmlns:a16="http://schemas.microsoft.com/office/drawing/2014/main" id="{A5ADF8BC-B38B-438F-B48A-C7E73F0A80EB}"/>
              </a:ext>
            </a:extLst>
          </p:cNvPr>
          <p:cNvSpPr>
            <a:spLocks noGrp="1"/>
          </p:cNvSpPr>
          <p:nvPr>
            <p:ph idx="1"/>
          </p:nvPr>
        </p:nvSpPr>
        <p:spPr/>
        <p:txBody>
          <a:bodyPr/>
          <a:lstStyle/>
          <a:p>
            <a:r>
              <a:rPr lang="zh-CN" altLang="en-US" dirty="0"/>
              <a:t>一块至少为</a:t>
            </a:r>
            <a:r>
              <a:rPr lang="en-US" altLang="zh-CN" dirty="0"/>
              <a:t>64M</a:t>
            </a:r>
            <a:r>
              <a:rPr lang="zh-CN" altLang="en-US" dirty="0"/>
              <a:t>，连续使用</a:t>
            </a:r>
            <a:endParaRPr lang="en-US" altLang="zh-CN" dirty="0"/>
          </a:p>
          <a:p>
            <a:r>
              <a:rPr lang="zh-CN" altLang="en-US" dirty="0"/>
              <a:t>数据总是追加，不必删除</a:t>
            </a:r>
            <a:endParaRPr lang="en-US" altLang="zh-CN" dirty="0"/>
          </a:p>
          <a:p>
            <a:r>
              <a:rPr lang="zh-CN" altLang="en-US" dirty="0"/>
              <a:t>当一个数据块追加超过限制的时候，把它复制到新的空闲位置上，并在后面预留一个新块</a:t>
            </a:r>
          </a:p>
        </p:txBody>
      </p:sp>
      <p:sp>
        <p:nvSpPr>
          <p:cNvPr id="4" name="日期占位符 3">
            <a:extLst>
              <a:ext uri="{FF2B5EF4-FFF2-40B4-BE49-F238E27FC236}">
                <a16:creationId xmlns:a16="http://schemas.microsoft.com/office/drawing/2014/main" id="{6861F059-722C-4158-B6AF-825B261337E9}"/>
              </a:ext>
            </a:extLst>
          </p:cNvPr>
          <p:cNvSpPr>
            <a:spLocks noGrp="1"/>
          </p:cNvSpPr>
          <p:nvPr>
            <p:ph type="dt" sz="half" idx="10"/>
          </p:nvPr>
        </p:nvSpPr>
        <p:spPr/>
        <p:txBody>
          <a:bodyPr/>
          <a:lstStyle/>
          <a:p>
            <a:pPr>
              <a:defRPr/>
            </a:pPr>
            <a:r>
              <a:rPr lang="en-US" altLang="zh-CN"/>
              <a:t>Operating System</a:t>
            </a:r>
            <a:endParaRPr lang="en-US" altLang="ko-KR"/>
          </a:p>
        </p:txBody>
      </p:sp>
      <p:sp>
        <p:nvSpPr>
          <p:cNvPr id="5" name="页脚占位符 4">
            <a:extLst>
              <a:ext uri="{FF2B5EF4-FFF2-40B4-BE49-F238E27FC236}">
                <a16:creationId xmlns:a16="http://schemas.microsoft.com/office/drawing/2014/main" id="{B706DDBE-B05B-4FAC-8B8E-D84AB863D971}"/>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a:extLst>
              <a:ext uri="{FF2B5EF4-FFF2-40B4-BE49-F238E27FC236}">
                <a16:creationId xmlns:a16="http://schemas.microsoft.com/office/drawing/2014/main" id="{446467B4-67C2-45A5-8462-34058FB9B8A7}"/>
              </a:ext>
            </a:extLst>
          </p:cNvPr>
          <p:cNvSpPr>
            <a:spLocks noGrp="1"/>
          </p:cNvSpPr>
          <p:nvPr>
            <p:ph type="sldNum" sz="quarter" idx="12"/>
          </p:nvPr>
        </p:nvSpPr>
        <p:spPr/>
        <p:txBody>
          <a:bodyPr/>
          <a:lstStyle/>
          <a:p>
            <a:fld id="{5EEFC526-8A43-41C1-B1D0-B3D20E53516B}" type="slidenum">
              <a:rPr lang="en-US" altLang="ko-KR" smtClean="0"/>
              <a:pPr/>
              <a:t>21</a:t>
            </a:fld>
            <a:endParaRPr lang="en-US" altLang="ko-KR"/>
          </a:p>
        </p:txBody>
      </p:sp>
    </p:spTree>
    <p:extLst>
      <p:ext uri="{BB962C8B-B14F-4D97-AF65-F5344CB8AC3E}">
        <p14:creationId xmlns:p14="http://schemas.microsoft.com/office/powerpoint/2010/main" val="3603222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sz="3600">
                <a:ea typeface="宋体" panose="02010600030101010101" pitchFamily="2" charset="-122"/>
              </a:rPr>
              <a:t>Introduction of directory structure</a:t>
            </a:r>
            <a:endParaRPr lang="zh-CN" altLang="en-US" sz="3600">
              <a:ea typeface="宋体" panose="02010600030101010101" pitchFamily="2" charset="-122"/>
            </a:endParaRPr>
          </a:p>
        </p:txBody>
      </p:sp>
      <p:sp>
        <p:nvSpPr>
          <p:cNvPr id="17411" name="内容占位符 2"/>
          <p:cNvSpPr>
            <a:spLocks noGrp="1"/>
          </p:cNvSpPr>
          <p:nvPr>
            <p:ph idx="1"/>
          </p:nvPr>
        </p:nvSpPr>
        <p:spPr>
          <a:xfrm>
            <a:off x="971550" y="1371600"/>
            <a:ext cx="8064500" cy="5057775"/>
          </a:xfrm>
        </p:spPr>
        <p:txBody>
          <a:bodyPr/>
          <a:lstStyle/>
          <a:p>
            <a:pPr>
              <a:lnSpc>
                <a:spcPct val="80000"/>
              </a:lnSpc>
            </a:pPr>
            <a:r>
              <a:rPr lang="en-US" altLang="zh-CN" sz="2400">
                <a:ea typeface="宋体" panose="02010600030101010101" pitchFamily="2" charset="-122"/>
              </a:rPr>
              <a:t>Components of directory structure</a:t>
            </a:r>
          </a:p>
          <a:p>
            <a:pPr lvl="1">
              <a:lnSpc>
                <a:spcPct val="80000"/>
              </a:lnSpc>
            </a:pPr>
            <a:r>
              <a:rPr lang="en-US" altLang="zh-CN" sz="2000">
                <a:ea typeface="宋体" panose="02010600030101010101" pitchFamily="2" charset="-122"/>
              </a:rPr>
              <a:t>Logical label: directory name</a:t>
            </a:r>
          </a:p>
          <a:p>
            <a:pPr lvl="1">
              <a:lnSpc>
                <a:spcPct val="80000"/>
              </a:lnSpc>
            </a:pPr>
            <a:r>
              <a:rPr lang="en-US" altLang="zh-CN" sz="2000">
                <a:ea typeface="宋体" panose="02010600030101010101" pitchFamily="2" charset="-122"/>
              </a:rPr>
              <a:t>Logical structure: directory item </a:t>
            </a:r>
          </a:p>
          <a:p>
            <a:pPr lvl="1">
              <a:lnSpc>
                <a:spcPct val="80000"/>
              </a:lnSpc>
            </a:pPr>
            <a:r>
              <a:rPr lang="en-US" altLang="zh-CN" sz="2000">
                <a:ea typeface="宋体" panose="02010600030101010101" pitchFamily="2" charset="-122"/>
              </a:rPr>
              <a:t>Function: path management, file management</a:t>
            </a:r>
          </a:p>
          <a:p>
            <a:pPr>
              <a:lnSpc>
                <a:spcPct val="80000"/>
              </a:lnSpc>
            </a:pPr>
            <a:r>
              <a:rPr lang="en-US" altLang="zh-CN" sz="2400">
                <a:ea typeface="宋体" panose="02010600030101010101" pitchFamily="2" charset="-122"/>
              </a:rPr>
              <a:t>Directory types</a:t>
            </a:r>
          </a:p>
          <a:p>
            <a:pPr lvl="1">
              <a:lnSpc>
                <a:spcPct val="80000"/>
              </a:lnSpc>
            </a:pPr>
            <a:r>
              <a:rPr lang="en-US" altLang="zh-CN" sz="2000">
                <a:ea typeface="宋体" panose="02010600030101010101" pitchFamily="2" charset="-122"/>
              </a:rPr>
              <a:t>Single level directory: only one directory</a:t>
            </a:r>
          </a:p>
          <a:p>
            <a:pPr lvl="1">
              <a:lnSpc>
                <a:spcPct val="80000"/>
              </a:lnSpc>
            </a:pPr>
            <a:r>
              <a:rPr lang="en-US" altLang="zh-CN" sz="2000">
                <a:ea typeface="宋体" panose="02010600030101010101" pitchFamily="2" charset="-122"/>
              </a:rPr>
              <a:t>Double level directory: root directory and sub directory</a:t>
            </a:r>
          </a:p>
          <a:p>
            <a:pPr lvl="1">
              <a:lnSpc>
                <a:spcPct val="80000"/>
              </a:lnSpc>
            </a:pPr>
            <a:r>
              <a:rPr lang="en-US" altLang="zh-CN" sz="2000">
                <a:ea typeface="宋体" panose="02010600030101010101" pitchFamily="2" charset="-122"/>
              </a:rPr>
              <a:t>Hiberarchy directory: dynamic and flexible directory</a:t>
            </a:r>
          </a:p>
          <a:p>
            <a:pPr>
              <a:lnSpc>
                <a:spcPct val="80000"/>
              </a:lnSpc>
            </a:pPr>
            <a:r>
              <a:rPr lang="en-US" altLang="zh-CN" sz="2400">
                <a:ea typeface="宋体" panose="02010600030101010101" pitchFamily="2" charset="-122"/>
              </a:rPr>
              <a:t>structure of directory</a:t>
            </a:r>
          </a:p>
          <a:p>
            <a:pPr lvl="1">
              <a:lnSpc>
                <a:spcPct val="80000"/>
              </a:lnSpc>
            </a:pPr>
            <a:r>
              <a:rPr lang="en-US" altLang="zh-CN" sz="2000">
                <a:ea typeface="宋体" panose="02010600030101010101" pitchFamily="2" charset="-122"/>
              </a:rPr>
              <a:t>How to store file information?</a:t>
            </a:r>
          </a:p>
          <a:p>
            <a:pPr lvl="1">
              <a:lnSpc>
                <a:spcPct val="80000"/>
              </a:lnSpc>
            </a:pPr>
            <a:r>
              <a:rPr lang="en-US" altLang="zh-CN" sz="2000">
                <a:ea typeface="宋体" panose="02010600030101010101" pitchFamily="2" charset="-122"/>
              </a:rPr>
              <a:t>How to search and index files?</a:t>
            </a:r>
          </a:p>
          <a:p>
            <a:pPr lvl="1">
              <a:lnSpc>
                <a:spcPct val="80000"/>
              </a:lnSpc>
            </a:pPr>
            <a:r>
              <a:rPr lang="en-US" altLang="zh-CN" sz="2000">
                <a:ea typeface="宋体" panose="02010600030101010101" pitchFamily="2" charset="-122"/>
              </a:rPr>
              <a:t>How to improve efficiency of file system, such as disk space allocation/release, file operation efficiency, safety and security, HCI efficiency.</a:t>
            </a: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fld id="{3C21D71A-B7D3-44A4-A1BB-D15C2AA17F4F}" type="slidenum">
              <a:rPr lang="en-US" altLang="ko-KR">
                <a:solidFill>
                  <a:schemeClr val="bg1"/>
                </a:solidFill>
                <a:ea typeface="굴림" pitchFamily="34" charset="-127"/>
              </a:rPr>
              <a:pPr/>
              <a:t>22</a:t>
            </a:fld>
            <a:endParaRPr lang="en-US" altLang="ko-KR">
              <a:solidFill>
                <a:schemeClr val="bg1"/>
              </a:solidFill>
              <a:ea typeface="굴림" pitchFamily="34" charset="-127"/>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A53CFD-EFFD-4AC2-B56D-A0E7CE27F191}"/>
              </a:ext>
            </a:extLst>
          </p:cNvPr>
          <p:cNvSpPr>
            <a:spLocks noGrp="1"/>
          </p:cNvSpPr>
          <p:nvPr>
            <p:ph type="title"/>
          </p:nvPr>
        </p:nvSpPr>
        <p:spPr/>
        <p:txBody>
          <a:bodyPr/>
          <a:lstStyle/>
          <a:p>
            <a:r>
              <a:rPr lang="zh-CN" altLang="en-US" dirty="0"/>
              <a:t>某些同学的桌面</a:t>
            </a:r>
          </a:p>
        </p:txBody>
      </p:sp>
      <p:sp>
        <p:nvSpPr>
          <p:cNvPr id="4" name="日期占位符 3">
            <a:extLst>
              <a:ext uri="{FF2B5EF4-FFF2-40B4-BE49-F238E27FC236}">
                <a16:creationId xmlns:a16="http://schemas.microsoft.com/office/drawing/2014/main" id="{2EEF78DF-5A50-45E2-A306-DDC6633F8256}"/>
              </a:ext>
            </a:extLst>
          </p:cNvPr>
          <p:cNvSpPr>
            <a:spLocks noGrp="1"/>
          </p:cNvSpPr>
          <p:nvPr>
            <p:ph type="dt" sz="half" idx="10"/>
          </p:nvPr>
        </p:nvSpPr>
        <p:spPr/>
        <p:txBody>
          <a:bodyPr/>
          <a:lstStyle/>
          <a:p>
            <a:pPr>
              <a:defRPr/>
            </a:pPr>
            <a:r>
              <a:rPr lang="en-US" altLang="zh-CN"/>
              <a:t>Operating System</a:t>
            </a:r>
            <a:endParaRPr lang="en-US" altLang="ko-KR"/>
          </a:p>
        </p:txBody>
      </p:sp>
      <p:sp>
        <p:nvSpPr>
          <p:cNvPr id="5" name="页脚占位符 4">
            <a:extLst>
              <a:ext uri="{FF2B5EF4-FFF2-40B4-BE49-F238E27FC236}">
                <a16:creationId xmlns:a16="http://schemas.microsoft.com/office/drawing/2014/main" id="{ABA17D7F-63B3-4773-9BFB-4FBFF3769552}"/>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a:extLst>
              <a:ext uri="{FF2B5EF4-FFF2-40B4-BE49-F238E27FC236}">
                <a16:creationId xmlns:a16="http://schemas.microsoft.com/office/drawing/2014/main" id="{73D1F1E8-7159-4A4F-B72C-BBD11646CEC9}"/>
              </a:ext>
            </a:extLst>
          </p:cNvPr>
          <p:cNvSpPr>
            <a:spLocks noGrp="1"/>
          </p:cNvSpPr>
          <p:nvPr>
            <p:ph type="sldNum" sz="quarter" idx="12"/>
          </p:nvPr>
        </p:nvSpPr>
        <p:spPr/>
        <p:txBody>
          <a:bodyPr/>
          <a:lstStyle/>
          <a:p>
            <a:fld id="{5EEFC526-8A43-41C1-B1D0-B3D20E53516B}" type="slidenum">
              <a:rPr lang="en-US" altLang="ko-KR" smtClean="0"/>
              <a:pPr/>
              <a:t>23</a:t>
            </a:fld>
            <a:endParaRPr lang="en-US" altLang="ko-KR"/>
          </a:p>
        </p:txBody>
      </p:sp>
      <p:pic>
        <p:nvPicPr>
          <p:cNvPr id="86018" name="Picture 2">
            <a:extLst>
              <a:ext uri="{FF2B5EF4-FFF2-40B4-BE49-F238E27FC236}">
                <a16:creationId xmlns:a16="http://schemas.microsoft.com/office/drawing/2014/main" id="{FC7809F8-87B9-4610-8195-3A3F4BC8A6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0927" y="1371600"/>
            <a:ext cx="6705745" cy="501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137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pPr>
            <a:r>
              <a:rPr lang="zh-CN" altLang="en-US" dirty="0"/>
              <a:t>分层文件系统</a:t>
            </a:r>
          </a:p>
        </p:txBody>
      </p:sp>
      <p:grpSp>
        <p:nvGrpSpPr>
          <p:cNvPr id="2" name="组合 1"/>
          <p:cNvGrpSpPr/>
          <p:nvPr/>
        </p:nvGrpSpPr>
        <p:grpSpPr>
          <a:xfrm>
            <a:off x="844894" y="1584435"/>
            <a:ext cx="3727107" cy="428628"/>
            <a:chOff x="844893" y="727185"/>
            <a:chExt cx="3727107" cy="428628"/>
          </a:xfrm>
        </p:grpSpPr>
        <p:sp>
          <p:nvSpPr>
            <p:cNvPr id="9" name="内容占位符 2"/>
            <p:cNvSpPr txBox="1">
              <a:spLocks/>
            </p:cNvSpPr>
            <p:nvPr/>
          </p:nvSpPr>
          <p:spPr>
            <a:xfrm>
              <a:off x="1142976" y="727185"/>
              <a:ext cx="342902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eaLnBrk="1" fontAlgn="auto" hangingPunct="1">
                <a:lnSpc>
                  <a:spcPct val="100000"/>
                </a:lnSpc>
                <a:spcAft>
                  <a:spcPts val="0"/>
                </a:spcAft>
                <a:buSzTx/>
              </a:pPr>
              <a:r>
                <a:rPr lang="zh-CN" altLang="en-US" sz="1600" dirty="0"/>
                <a:t>文件以目录的方式组织起来</a:t>
              </a:r>
            </a:p>
          </p:txBody>
        </p:sp>
        <p:sp>
          <p:nvSpPr>
            <p:cNvPr id="12" name="TextBox 11"/>
            <p:cNvSpPr txBox="1"/>
            <p:nvPr/>
          </p:nvSpPr>
          <p:spPr>
            <a:xfrm>
              <a:off x="844893" y="730838"/>
              <a:ext cx="433390" cy="338554"/>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1600" b="1" dirty="0">
                  <a:solidFill>
                    <a:srgbClr val="11576A"/>
                  </a:solidFill>
                  <a:latin typeface="张海山锐谐体2.0-授权联系：Samtype@QQ.com" pitchFamily="2" charset="-122"/>
                  <a:ea typeface="张海山锐谐体2.0-授权联系：Samtype@QQ.com" pitchFamily="2" charset="-122"/>
                </a:rPr>
                <a:t>■</a:t>
              </a:r>
              <a:endParaRPr lang="zh-CN" altLang="en-US" sz="1600" b="1" dirty="0">
                <a:solidFill>
                  <a:srgbClr val="11576A"/>
                </a:solidFill>
                <a:latin typeface="微软雅黑" pitchFamily="34" charset="-122"/>
                <a:ea typeface="微软雅黑" pitchFamily="34" charset="-122"/>
              </a:endParaRPr>
            </a:p>
          </p:txBody>
        </p:sp>
      </p:grpSp>
      <p:cxnSp>
        <p:nvCxnSpPr>
          <p:cNvPr id="26" name="直接连接符 25"/>
          <p:cNvCxnSpPr/>
          <p:nvPr/>
        </p:nvCxnSpPr>
        <p:spPr>
          <a:xfrm rot="16200000" flipH="1">
            <a:off x="-7536741" y="3340893"/>
            <a:ext cx="11858708"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844894" y="1823569"/>
            <a:ext cx="6155999" cy="533863"/>
            <a:chOff x="844893" y="966318"/>
            <a:chExt cx="6155999" cy="533863"/>
          </a:xfrm>
        </p:grpSpPr>
        <p:sp>
          <p:nvSpPr>
            <p:cNvPr id="37" name="内容占位符 2"/>
            <p:cNvSpPr txBox="1">
              <a:spLocks/>
            </p:cNvSpPr>
            <p:nvPr/>
          </p:nvSpPr>
          <p:spPr>
            <a:xfrm>
              <a:off x="1142976" y="971541"/>
              <a:ext cx="300039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eaLnBrk="1" fontAlgn="auto" hangingPunct="1">
                <a:lnSpc>
                  <a:spcPct val="100000"/>
                </a:lnSpc>
                <a:spcAft>
                  <a:spcPts val="0"/>
                </a:spcAft>
                <a:buSzTx/>
              </a:pPr>
              <a:r>
                <a:rPr lang="zh-CN" altLang="en-US" sz="1600" dirty="0"/>
                <a:t>目录是一类特殊的文件</a:t>
              </a:r>
              <a:endParaRPr lang="zh-CN" altLang="en-US" sz="1600" dirty="0">
                <a:solidFill>
                  <a:srgbClr val="C00000"/>
                </a:solidFill>
              </a:endParaRPr>
            </a:p>
          </p:txBody>
        </p:sp>
        <p:sp>
          <p:nvSpPr>
            <p:cNvPr id="38" name="TextBox 37"/>
            <p:cNvSpPr txBox="1"/>
            <p:nvPr/>
          </p:nvSpPr>
          <p:spPr>
            <a:xfrm>
              <a:off x="844893" y="966318"/>
              <a:ext cx="433390" cy="338554"/>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1600" b="1" dirty="0">
                  <a:solidFill>
                    <a:srgbClr val="11576A"/>
                  </a:solidFill>
                  <a:latin typeface="张海山锐谐体2.0-授权联系：Samtype@QQ.com" pitchFamily="2" charset="-122"/>
                  <a:ea typeface="张海山锐谐体2.0-授权联系：Samtype@QQ.com" pitchFamily="2" charset="-122"/>
                </a:rPr>
                <a:t>■</a:t>
              </a:r>
              <a:endParaRPr lang="zh-CN" altLang="en-US" sz="1600" b="1" dirty="0">
                <a:solidFill>
                  <a:srgbClr val="11576A"/>
                </a:solidFill>
                <a:latin typeface="微软雅黑" pitchFamily="34" charset="-122"/>
                <a:ea typeface="微软雅黑" pitchFamily="34" charset="-122"/>
              </a:endParaRPr>
            </a:p>
          </p:txBody>
        </p:sp>
        <p:pic>
          <p:nvPicPr>
            <p:cNvPr id="39" name="图片 38" descr="小点1.png"/>
            <p:cNvPicPr>
              <a:picLocks noChangeAspect="1"/>
            </p:cNvPicPr>
            <p:nvPr/>
          </p:nvPicPr>
          <p:blipFill>
            <a:blip r:embed="rId2" cstate="print"/>
            <a:stretch>
              <a:fillRect/>
            </a:stretch>
          </p:blipFill>
          <p:spPr>
            <a:xfrm>
              <a:off x="1262422" y="1307818"/>
              <a:ext cx="151066" cy="148997"/>
            </a:xfrm>
            <a:prstGeom prst="rect">
              <a:avLst/>
            </a:prstGeom>
            <a:effectLst/>
          </p:spPr>
        </p:pic>
        <p:sp>
          <p:nvSpPr>
            <p:cNvPr id="40" name="内容占位符 2"/>
            <p:cNvSpPr txBox="1">
              <a:spLocks/>
            </p:cNvSpPr>
            <p:nvPr/>
          </p:nvSpPr>
          <p:spPr>
            <a:xfrm>
              <a:off x="1394985" y="1226489"/>
              <a:ext cx="5605907" cy="27369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sz="1600" dirty="0"/>
                <a:t>目录的内容是文件索引表</a:t>
              </a:r>
              <a:r>
                <a:rPr lang="en-US" altLang="zh-CN" sz="1600" dirty="0"/>
                <a:t>&lt;</a:t>
              </a:r>
              <a:r>
                <a:rPr lang="zh-CN" altLang="en-US" sz="1600" dirty="0"/>
                <a:t>文件名</a:t>
              </a:r>
              <a:r>
                <a:rPr lang="en-US" altLang="zh-CN" sz="1600" dirty="0"/>
                <a:t>, </a:t>
              </a:r>
              <a:r>
                <a:rPr lang="zh-CN" altLang="en-US" sz="1600" dirty="0"/>
                <a:t>指向文件的指针</a:t>
              </a:r>
              <a:r>
                <a:rPr lang="en-US" altLang="zh-CN" sz="1600" dirty="0"/>
                <a:t>&gt;</a:t>
              </a:r>
              <a:endParaRPr lang="zh-CN" altLang="en-US" sz="1600" dirty="0"/>
            </a:p>
          </p:txBody>
        </p:sp>
      </p:grpSp>
      <p:grpSp>
        <p:nvGrpSpPr>
          <p:cNvPr id="4" name="组合 3"/>
          <p:cNvGrpSpPr/>
          <p:nvPr/>
        </p:nvGrpSpPr>
        <p:grpSpPr>
          <a:xfrm>
            <a:off x="844894" y="2290668"/>
            <a:ext cx="4441487" cy="654962"/>
            <a:chOff x="844893" y="1433418"/>
            <a:chExt cx="4441487" cy="654962"/>
          </a:xfrm>
        </p:grpSpPr>
        <p:sp>
          <p:nvSpPr>
            <p:cNvPr id="25" name="内容占位符 2"/>
            <p:cNvSpPr txBox="1">
              <a:spLocks/>
            </p:cNvSpPr>
            <p:nvPr/>
          </p:nvSpPr>
          <p:spPr>
            <a:xfrm>
              <a:off x="1142976" y="1444865"/>
              <a:ext cx="28575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eaLnBrk="1" fontAlgn="auto" hangingPunct="1">
                <a:lnSpc>
                  <a:spcPct val="100000"/>
                </a:lnSpc>
                <a:spcAft>
                  <a:spcPts val="0"/>
                </a:spcAft>
                <a:buSzTx/>
              </a:pPr>
              <a:r>
                <a:rPr lang="zh-CN" altLang="en-US" sz="1600" dirty="0"/>
                <a:t>目录和文件的树型结构</a:t>
              </a:r>
              <a:endParaRPr lang="zh-CN" altLang="en-US" sz="1600" dirty="0">
                <a:solidFill>
                  <a:srgbClr val="C00000"/>
                </a:solidFill>
              </a:endParaRPr>
            </a:p>
          </p:txBody>
        </p:sp>
        <p:sp>
          <p:nvSpPr>
            <p:cNvPr id="27" name="TextBox 26"/>
            <p:cNvSpPr txBox="1"/>
            <p:nvPr/>
          </p:nvSpPr>
          <p:spPr>
            <a:xfrm>
              <a:off x="844893" y="1433418"/>
              <a:ext cx="433390" cy="338554"/>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1600" b="1" dirty="0">
                  <a:solidFill>
                    <a:srgbClr val="11576A"/>
                  </a:solidFill>
                  <a:latin typeface="张海山锐谐体2.0-授权联系：Samtype@QQ.com" pitchFamily="2" charset="-122"/>
                  <a:ea typeface="张海山锐谐体2.0-授权联系：Samtype@QQ.com" pitchFamily="2" charset="-122"/>
                </a:rPr>
                <a:t>■</a:t>
              </a:r>
              <a:endParaRPr lang="zh-CN" altLang="en-US" sz="1600" b="1" dirty="0">
                <a:solidFill>
                  <a:srgbClr val="11576A"/>
                </a:solidFill>
                <a:latin typeface="微软雅黑" pitchFamily="34" charset="-122"/>
                <a:ea typeface="微软雅黑" pitchFamily="34" charset="-122"/>
              </a:endParaRPr>
            </a:p>
          </p:txBody>
        </p:sp>
        <p:pic>
          <p:nvPicPr>
            <p:cNvPr id="28" name="图片 27" descr="小点1.png"/>
            <p:cNvPicPr>
              <a:picLocks noChangeAspect="1"/>
            </p:cNvPicPr>
            <p:nvPr/>
          </p:nvPicPr>
          <p:blipFill>
            <a:blip r:embed="rId2" cstate="print"/>
            <a:stretch>
              <a:fillRect/>
            </a:stretch>
          </p:blipFill>
          <p:spPr>
            <a:xfrm>
              <a:off x="1262422" y="1804588"/>
              <a:ext cx="151066" cy="148997"/>
            </a:xfrm>
            <a:prstGeom prst="rect">
              <a:avLst/>
            </a:prstGeom>
            <a:effectLst/>
          </p:spPr>
        </p:pic>
        <p:sp>
          <p:nvSpPr>
            <p:cNvPr id="31" name="内容占位符 2"/>
            <p:cNvSpPr txBox="1">
              <a:spLocks/>
            </p:cNvSpPr>
            <p:nvPr/>
          </p:nvSpPr>
          <p:spPr>
            <a:xfrm>
              <a:off x="1394985" y="1723258"/>
              <a:ext cx="3891395" cy="3651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sz="1600" dirty="0"/>
                <a:t>早期的文件系统是扁平的</a:t>
              </a:r>
              <a:r>
                <a:rPr lang="en-US" altLang="zh-CN" sz="1600" dirty="0"/>
                <a:t> (</a:t>
              </a:r>
              <a:r>
                <a:rPr lang="zh-CN" altLang="en-US" sz="1600" dirty="0"/>
                <a:t>只有一层目录</a:t>
              </a:r>
              <a:r>
                <a:rPr lang="en-US" altLang="zh-CN" sz="1600" dirty="0"/>
                <a:t>)</a:t>
              </a:r>
              <a:endParaRPr lang="zh-CN" altLang="en-US" sz="1600" dirty="0"/>
            </a:p>
          </p:txBody>
        </p:sp>
      </p:grpSp>
      <p:sp>
        <p:nvSpPr>
          <p:cNvPr id="32" name="TextBox 4"/>
          <p:cNvSpPr txBox="1">
            <a:spLocks noChangeArrowheads="1"/>
          </p:cNvSpPr>
          <p:nvPr/>
        </p:nvSpPr>
        <p:spPr bwMode="auto">
          <a:xfrm>
            <a:off x="5384349" y="3958034"/>
            <a:ext cx="277672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fontAlgn="auto" hangingPunct="1">
              <a:lnSpc>
                <a:spcPct val="100000"/>
              </a:lnSpc>
              <a:spcBef>
                <a:spcPts val="0"/>
              </a:spcBef>
              <a:spcAft>
                <a:spcPts val="0"/>
              </a:spcAft>
              <a:buSzTx/>
              <a:buNone/>
            </a:pPr>
            <a:r>
              <a:rPr lang="en-US" altLang="zh-CN" sz="1600" b="1" dirty="0">
                <a:solidFill>
                  <a:prstClr val="black"/>
                </a:solidFill>
                <a:latin typeface="Courier New" panose="02070309020205020404" pitchFamily="49" charset="0"/>
                <a:ea typeface="微软雅黑"/>
                <a:cs typeface="Courier New" panose="02070309020205020404" pitchFamily="49" charset="0"/>
              </a:rPr>
              <a:t>/spell/mail/</a:t>
            </a:r>
            <a:r>
              <a:rPr lang="en-US" altLang="zh-CN" sz="1600" b="1" dirty="0" err="1">
                <a:solidFill>
                  <a:prstClr val="black"/>
                </a:solidFill>
                <a:latin typeface="Courier New" panose="02070309020205020404" pitchFamily="49" charset="0"/>
                <a:ea typeface="微软雅黑"/>
                <a:cs typeface="Courier New" panose="02070309020205020404" pitchFamily="49" charset="0"/>
              </a:rPr>
              <a:t>prt</a:t>
            </a:r>
            <a:r>
              <a:rPr lang="en-US" altLang="zh-CN" sz="1600" b="1" dirty="0">
                <a:solidFill>
                  <a:prstClr val="black"/>
                </a:solidFill>
                <a:latin typeface="Courier New" panose="02070309020205020404" pitchFamily="49" charset="0"/>
                <a:ea typeface="微软雅黑"/>
                <a:cs typeface="Courier New" panose="02070309020205020404" pitchFamily="49" charset="0"/>
              </a:rPr>
              <a:t>/first</a:t>
            </a:r>
          </a:p>
        </p:txBody>
      </p:sp>
      <p:grpSp>
        <p:nvGrpSpPr>
          <p:cNvPr id="16" name="组合 15"/>
          <p:cNvGrpSpPr/>
          <p:nvPr/>
        </p:nvGrpSpPr>
        <p:grpSpPr>
          <a:xfrm>
            <a:off x="832526" y="3078517"/>
            <a:ext cx="4402480" cy="2795755"/>
            <a:chOff x="832526" y="2221266"/>
            <a:chExt cx="4402480" cy="2795755"/>
          </a:xfrm>
        </p:grpSpPr>
        <p:sp>
          <p:nvSpPr>
            <p:cNvPr id="41" name="矩形 40"/>
            <p:cNvSpPr/>
            <p:nvPr/>
          </p:nvSpPr>
          <p:spPr>
            <a:xfrm>
              <a:off x="910629" y="2743718"/>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44" name="TextBox 43"/>
            <p:cNvSpPr txBox="1"/>
            <p:nvPr/>
          </p:nvSpPr>
          <p:spPr>
            <a:xfrm>
              <a:off x="863006" y="2724993"/>
              <a:ext cx="450764"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srgbClr val="11576A"/>
                  </a:solidFill>
                  <a:latin typeface="微软雅黑"/>
                  <a:ea typeface="微软雅黑"/>
                </a:rPr>
                <a:t>stat</a:t>
              </a:r>
              <a:endParaRPr lang="zh-CN" altLang="en-US" sz="1100" b="1" dirty="0">
                <a:solidFill>
                  <a:srgbClr val="11576A"/>
                </a:solidFill>
                <a:latin typeface="微软雅黑"/>
                <a:ea typeface="微软雅黑"/>
              </a:endParaRPr>
            </a:p>
          </p:txBody>
        </p:sp>
        <p:sp>
          <p:nvSpPr>
            <p:cNvPr id="47" name="矩形 46"/>
            <p:cNvSpPr/>
            <p:nvPr/>
          </p:nvSpPr>
          <p:spPr>
            <a:xfrm>
              <a:off x="1267651" y="2743718"/>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52" name="TextBox 51"/>
            <p:cNvSpPr txBox="1"/>
            <p:nvPr/>
          </p:nvSpPr>
          <p:spPr>
            <a:xfrm>
              <a:off x="1200976" y="2724993"/>
              <a:ext cx="487634"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srgbClr val="11576A"/>
                  </a:solidFill>
                  <a:latin typeface="微软雅黑"/>
                  <a:ea typeface="微软雅黑"/>
                </a:rPr>
                <a:t>mail</a:t>
              </a:r>
              <a:endParaRPr lang="zh-CN" altLang="en-US" sz="1100" b="1" dirty="0">
                <a:solidFill>
                  <a:srgbClr val="11576A"/>
                </a:solidFill>
                <a:latin typeface="微软雅黑"/>
                <a:ea typeface="微软雅黑"/>
              </a:endParaRPr>
            </a:p>
          </p:txBody>
        </p:sp>
        <p:sp>
          <p:nvSpPr>
            <p:cNvPr id="54" name="矩形 53"/>
            <p:cNvSpPr/>
            <p:nvPr/>
          </p:nvSpPr>
          <p:spPr>
            <a:xfrm>
              <a:off x="1623145" y="2743718"/>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55" name="TextBox 54"/>
            <p:cNvSpPr txBox="1"/>
            <p:nvPr/>
          </p:nvSpPr>
          <p:spPr>
            <a:xfrm>
              <a:off x="1580285" y="2724993"/>
              <a:ext cx="445956"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srgbClr val="11576A"/>
                  </a:solidFill>
                  <a:latin typeface="微软雅黑"/>
                  <a:ea typeface="微软雅黑"/>
                </a:rPr>
                <a:t>dist</a:t>
              </a:r>
              <a:endParaRPr lang="zh-CN" altLang="en-US" sz="1100" b="1" dirty="0">
                <a:solidFill>
                  <a:srgbClr val="11576A"/>
                </a:solidFill>
                <a:latin typeface="微软雅黑"/>
                <a:ea typeface="微软雅黑"/>
              </a:endParaRPr>
            </a:p>
          </p:txBody>
        </p:sp>
        <p:sp>
          <p:nvSpPr>
            <p:cNvPr id="66" name="矩形 65"/>
            <p:cNvSpPr/>
            <p:nvPr/>
          </p:nvSpPr>
          <p:spPr>
            <a:xfrm>
              <a:off x="3993846" y="2743718"/>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67" name="TextBox 66"/>
            <p:cNvSpPr txBox="1"/>
            <p:nvPr/>
          </p:nvSpPr>
          <p:spPr>
            <a:xfrm>
              <a:off x="4039612" y="2710704"/>
              <a:ext cx="279244"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srgbClr val="11576A"/>
                  </a:solidFill>
                  <a:latin typeface="微软雅黑"/>
                  <a:ea typeface="微软雅黑"/>
                </a:rPr>
                <a:t>p</a:t>
              </a:r>
              <a:endParaRPr lang="zh-CN" altLang="en-US" sz="1100" b="1" dirty="0">
                <a:solidFill>
                  <a:srgbClr val="11576A"/>
                </a:solidFill>
                <a:latin typeface="微软雅黑"/>
                <a:ea typeface="微软雅黑"/>
              </a:endParaRPr>
            </a:p>
          </p:txBody>
        </p:sp>
        <p:sp>
          <p:nvSpPr>
            <p:cNvPr id="69" name="矩形 68"/>
            <p:cNvSpPr/>
            <p:nvPr/>
          </p:nvSpPr>
          <p:spPr>
            <a:xfrm>
              <a:off x="4350868" y="2743718"/>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70" name="TextBox 69"/>
            <p:cNvSpPr txBox="1"/>
            <p:nvPr/>
          </p:nvSpPr>
          <p:spPr>
            <a:xfrm>
              <a:off x="4397082" y="2724993"/>
              <a:ext cx="266420"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srgbClr val="11576A"/>
                  </a:solidFill>
                  <a:latin typeface="微软雅黑"/>
                  <a:ea typeface="微软雅黑"/>
                </a:rPr>
                <a:t>e</a:t>
              </a:r>
              <a:endParaRPr lang="zh-CN" altLang="en-US" sz="1100" b="1" dirty="0">
                <a:solidFill>
                  <a:srgbClr val="11576A"/>
                </a:solidFill>
                <a:latin typeface="微软雅黑"/>
                <a:ea typeface="微软雅黑"/>
              </a:endParaRPr>
            </a:p>
          </p:txBody>
        </p:sp>
        <p:sp>
          <p:nvSpPr>
            <p:cNvPr id="72" name="矩形 71"/>
            <p:cNvSpPr/>
            <p:nvPr/>
          </p:nvSpPr>
          <p:spPr>
            <a:xfrm>
              <a:off x="4706362" y="2743718"/>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73" name="TextBox 72"/>
            <p:cNvSpPr txBox="1"/>
            <p:nvPr/>
          </p:nvSpPr>
          <p:spPr>
            <a:xfrm>
              <a:off x="4644450" y="2724993"/>
              <a:ext cx="487634"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srgbClr val="11576A"/>
                  </a:solidFill>
                  <a:latin typeface="微软雅黑"/>
                  <a:ea typeface="微软雅黑"/>
                </a:rPr>
                <a:t>mail</a:t>
              </a:r>
              <a:endParaRPr lang="zh-CN" altLang="en-US" sz="1100" b="1" dirty="0">
                <a:solidFill>
                  <a:srgbClr val="11576A"/>
                </a:solidFill>
                <a:latin typeface="微软雅黑"/>
                <a:ea typeface="微软雅黑"/>
              </a:endParaRPr>
            </a:p>
          </p:txBody>
        </p:sp>
        <p:grpSp>
          <p:nvGrpSpPr>
            <p:cNvPr id="142" name="组合 141"/>
            <p:cNvGrpSpPr/>
            <p:nvPr/>
          </p:nvGrpSpPr>
          <p:grpSpPr>
            <a:xfrm>
              <a:off x="2160273" y="2724993"/>
              <a:ext cx="1637599" cy="261610"/>
              <a:chOff x="2497399" y="2738768"/>
              <a:chExt cx="1637599" cy="261610"/>
            </a:xfrm>
          </p:grpSpPr>
          <p:sp>
            <p:nvSpPr>
              <p:cNvPr id="57" name="矩形 56"/>
              <p:cNvSpPr/>
              <p:nvPr/>
            </p:nvSpPr>
            <p:spPr>
              <a:xfrm>
                <a:off x="2545022" y="2757493"/>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58" name="TextBox 57"/>
              <p:cNvSpPr txBox="1"/>
              <p:nvPr/>
            </p:nvSpPr>
            <p:spPr>
              <a:xfrm>
                <a:off x="2497399" y="2738768"/>
                <a:ext cx="468398"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srgbClr val="11576A"/>
                    </a:solidFill>
                    <a:latin typeface="微软雅黑"/>
                    <a:ea typeface="微软雅黑"/>
                  </a:rPr>
                  <a:t>find</a:t>
                </a:r>
                <a:endParaRPr lang="zh-CN" altLang="en-US" sz="1100" b="1" dirty="0">
                  <a:solidFill>
                    <a:srgbClr val="11576A"/>
                  </a:solidFill>
                  <a:latin typeface="微软雅黑"/>
                  <a:ea typeface="微软雅黑"/>
                </a:endParaRPr>
              </a:p>
            </p:txBody>
          </p:sp>
          <p:sp>
            <p:nvSpPr>
              <p:cNvPr id="60" name="矩形 59"/>
              <p:cNvSpPr/>
              <p:nvPr/>
            </p:nvSpPr>
            <p:spPr>
              <a:xfrm>
                <a:off x="2902044" y="2757493"/>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61" name="TextBox 60"/>
              <p:cNvSpPr txBox="1"/>
              <p:nvPr/>
            </p:nvSpPr>
            <p:spPr>
              <a:xfrm>
                <a:off x="2825843" y="2738768"/>
                <a:ext cx="490840" cy="246221"/>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000" b="1" spc="-100" dirty="0">
                    <a:solidFill>
                      <a:srgbClr val="11576A"/>
                    </a:solidFill>
                    <a:latin typeface="微软雅黑"/>
                    <a:ea typeface="微软雅黑"/>
                  </a:rPr>
                  <a:t>count</a:t>
                </a:r>
                <a:endParaRPr lang="zh-CN" altLang="en-US" sz="1000" b="1" spc="-100" dirty="0">
                  <a:solidFill>
                    <a:srgbClr val="11576A"/>
                  </a:solidFill>
                  <a:latin typeface="微软雅黑"/>
                  <a:ea typeface="微软雅黑"/>
                </a:endParaRPr>
              </a:p>
            </p:txBody>
          </p:sp>
          <p:sp>
            <p:nvSpPr>
              <p:cNvPr id="63" name="矩形 62"/>
              <p:cNvSpPr/>
              <p:nvPr/>
            </p:nvSpPr>
            <p:spPr>
              <a:xfrm>
                <a:off x="3257538" y="2757493"/>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64" name="TextBox 63"/>
              <p:cNvSpPr txBox="1"/>
              <p:nvPr/>
            </p:nvSpPr>
            <p:spPr>
              <a:xfrm>
                <a:off x="3214678" y="2738768"/>
                <a:ext cx="439544"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srgbClr val="11576A"/>
                    </a:solidFill>
                    <a:latin typeface="微软雅黑"/>
                    <a:ea typeface="微软雅黑"/>
                  </a:rPr>
                  <a:t>hex</a:t>
                </a:r>
                <a:endParaRPr lang="zh-CN" altLang="en-US" sz="1100" b="1" dirty="0">
                  <a:solidFill>
                    <a:srgbClr val="11576A"/>
                  </a:solidFill>
                  <a:latin typeface="微软雅黑"/>
                  <a:ea typeface="微软雅黑"/>
                </a:endParaRPr>
              </a:p>
            </p:txBody>
          </p:sp>
          <p:sp>
            <p:nvSpPr>
              <p:cNvPr id="75" name="矩形 74"/>
              <p:cNvSpPr/>
              <p:nvPr/>
            </p:nvSpPr>
            <p:spPr>
              <a:xfrm>
                <a:off x="3616445" y="2757493"/>
                <a:ext cx="46800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76" name="TextBox 75"/>
              <p:cNvSpPr txBox="1"/>
              <p:nvPr/>
            </p:nvSpPr>
            <p:spPr>
              <a:xfrm>
                <a:off x="3555993" y="2745976"/>
                <a:ext cx="579005" cy="246221"/>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000" b="1" spc="-100" dirty="0">
                    <a:solidFill>
                      <a:srgbClr val="11576A"/>
                    </a:solidFill>
                    <a:latin typeface="微软雅黑"/>
                    <a:ea typeface="微软雅黑"/>
                  </a:rPr>
                  <a:t>reorder</a:t>
                </a:r>
                <a:endParaRPr lang="zh-CN" altLang="en-US" sz="1000" b="1" spc="-100" dirty="0">
                  <a:solidFill>
                    <a:srgbClr val="11576A"/>
                  </a:solidFill>
                  <a:latin typeface="微软雅黑"/>
                  <a:ea typeface="微软雅黑"/>
                </a:endParaRPr>
              </a:p>
            </p:txBody>
          </p:sp>
        </p:grpSp>
        <p:sp>
          <p:nvSpPr>
            <p:cNvPr id="79" name="矩形 78"/>
            <p:cNvSpPr/>
            <p:nvPr/>
          </p:nvSpPr>
          <p:spPr>
            <a:xfrm>
              <a:off x="2228108" y="2247214"/>
              <a:ext cx="504000" cy="212728"/>
            </a:xfrm>
            <a:prstGeom prst="rect">
              <a:avLst/>
            </a:prstGeom>
            <a:gradFill>
              <a:gsLst>
                <a:gs pos="100000">
                  <a:srgbClr val="FDD000"/>
                </a:gs>
                <a:gs pos="0">
                  <a:srgbClr val="FFF9B1"/>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80" name="TextBox 79"/>
            <p:cNvSpPr txBox="1"/>
            <p:nvPr/>
          </p:nvSpPr>
          <p:spPr>
            <a:xfrm>
              <a:off x="2245723" y="2224927"/>
              <a:ext cx="449162"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spc="-100" dirty="0">
                  <a:solidFill>
                    <a:srgbClr val="11576A"/>
                  </a:solidFill>
                  <a:latin typeface="微软雅黑"/>
                  <a:ea typeface="微软雅黑"/>
                </a:rPr>
                <a:t>spell</a:t>
              </a:r>
              <a:endParaRPr lang="zh-CN" altLang="en-US" sz="1100" b="1" spc="-100" dirty="0">
                <a:solidFill>
                  <a:srgbClr val="11576A"/>
                </a:solidFill>
                <a:latin typeface="微软雅黑"/>
                <a:ea typeface="微软雅黑"/>
              </a:endParaRPr>
            </a:p>
          </p:txBody>
        </p:sp>
        <p:sp>
          <p:nvSpPr>
            <p:cNvPr id="82" name="矩形 81"/>
            <p:cNvSpPr/>
            <p:nvPr/>
          </p:nvSpPr>
          <p:spPr>
            <a:xfrm>
              <a:off x="2732102" y="2247214"/>
              <a:ext cx="357190" cy="212728"/>
            </a:xfrm>
            <a:prstGeom prst="rect">
              <a:avLst/>
            </a:prstGeom>
            <a:gradFill>
              <a:gsLst>
                <a:gs pos="100000">
                  <a:srgbClr val="FDD000"/>
                </a:gs>
                <a:gs pos="0">
                  <a:srgbClr val="FFF9B1"/>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83" name="TextBox 82"/>
            <p:cNvSpPr txBox="1"/>
            <p:nvPr/>
          </p:nvSpPr>
          <p:spPr>
            <a:xfrm>
              <a:off x="2705117" y="2224927"/>
              <a:ext cx="412292"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srgbClr val="11576A"/>
                  </a:solidFill>
                  <a:latin typeface="微软雅黑"/>
                  <a:ea typeface="微软雅黑"/>
                </a:rPr>
                <a:t>bin</a:t>
              </a:r>
              <a:endParaRPr lang="zh-CN" altLang="en-US" sz="1100" b="1" dirty="0">
                <a:solidFill>
                  <a:srgbClr val="11576A"/>
                </a:solidFill>
                <a:latin typeface="微软雅黑"/>
                <a:ea typeface="微软雅黑"/>
              </a:endParaRPr>
            </a:p>
          </p:txBody>
        </p:sp>
        <p:sp>
          <p:nvSpPr>
            <p:cNvPr id="85" name="矩形 84"/>
            <p:cNvSpPr/>
            <p:nvPr/>
          </p:nvSpPr>
          <p:spPr>
            <a:xfrm>
              <a:off x="3091009" y="2247214"/>
              <a:ext cx="612000" cy="212728"/>
            </a:xfrm>
            <a:prstGeom prst="rect">
              <a:avLst/>
            </a:prstGeom>
            <a:gradFill>
              <a:gsLst>
                <a:gs pos="100000">
                  <a:srgbClr val="FDD000"/>
                </a:gs>
                <a:gs pos="0">
                  <a:srgbClr val="FFF9B1"/>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86" name="TextBox 85"/>
            <p:cNvSpPr txBox="1"/>
            <p:nvPr/>
          </p:nvSpPr>
          <p:spPr>
            <a:xfrm>
              <a:off x="3030557" y="2221266"/>
              <a:ext cx="708848" cy="246221"/>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000" b="1" spc="-100" dirty="0">
                  <a:solidFill>
                    <a:srgbClr val="11576A"/>
                  </a:solidFill>
                  <a:latin typeface="微软雅黑"/>
                  <a:ea typeface="微软雅黑"/>
                </a:rPr>
                <a:t>programs</a:t>
              </a:r>
              <a:endParaRPr lang="zh-CN" altLang="en-US" sz="1000" b="1" spc="-100" dirty="0">
                <a:solidFill>
                  <a:srgbClr val="11576A"/>
                </a:solidFill>
                <a:latin typeface="微软雅黑"/>
                <a:ea typeface="微软雅黑"/>
              </a:endParaRPr>
            </a:p>
          </p:txBody>
        </p:sp>
        <p:sp>
          <p:nvSpPr>
            <p:cNvPr id="218" name="TextBox 217"/>
            <p:cNvSpPr txBox="1"/>
            <p:nvPr/>
          </p:nvSpPr>
          <p:spPr>
            <a:xfrm>
              <a:off x="1788749" y="2224927"/>
              <a:ext cx="436338"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spc="-100" dirty="0">
                  <a:solidFill>
                    <a:srgbClr val="11576A"/>
                  </a:solidFill>
                  <a:latin typeface="微软雅黑"/>
                  <a:ea typeface="微软雅黑"/>
                </a:rPr>
                <a:t>root</a:t>
              </a:r>
              <a:endParaRPr lang="zh-CN" altLang="en-US" sz="1100" b="1" spc="-100" dirty="0">
                <a:solidFill>
                  <a:srgbClr val="11576A"/>
                </a:solidFill>
                <a:latin typeface="微软雅黑"/>
                <a:ea typeface="微软雅黑"/>
              </a:endParaRPr>
            </a:p>
          </p:txBody>
        </p:sp>
        <p:sp>
          <p:nvSpPr>
            <p:cNvPr id="89" name="矩形 88"/>
            <p:cNvSpPr/>
            <p:nvPr/>
          </p:nvSpPr>
          <p:spPr>
            <a:xfrm>
              <a:off x="910629" y="3535989"/>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90" name="TextBox 89"/>
            <p:cNvSpPr txBox="1"/>
            <p:nvPr/>
          </p:nvSpPr>
          <p:spPr>
            <a:xfrm>
              <a:off x="832526" y="3508610"/>
              <a:ext cx="524503"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err="1">
                  <a:solidFill>
                    <a:srgbClr val="11576A"/>
                  </a:solidFill>
                  <a:latin typeface="微软雅黑"/>
                  <a:ea typeface="微软雅黑"/>
                </a:rPr>
                <a:t>prog</a:t>
              </a:r>
              <a:endParaRPr lang="zh-CN" altLang="en-US" sz="1100" b="1" dirty="0">
                <a:solidFill>
                  <a:srgbClr val="11576A"/>
                </a:solidFill>
                <a:latin typeface="微软雅黑"/>
                <a:ea typeface="微软雅黑"/>
              </a:endParaRPr>
            </a:p>
          </p:txBody>
        </p:sp>
        <p:sp>
          <p:nvSpPr>
            <p:cNvPr id="92" name="矩形 91"/>
            <p:cNvSpPr/>
            <p:nvPr/>
          </p:nvSpPr>
          <p:spPr>
            <a:xfrm>
              <a:off x="1267651" y="3535989"/>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93" name="TextBox 92"/>
            <p:cNvSpPr txBox="1"/>
            <p:nvPr/>
          </p:nvSpPr>
          <p:spPr>
            <a:xfrm>
              <a:off x="1185736" y="3508610"/>
              <a:ext cx="526106"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srgbClr val="11576A"/>
                  </a:solidFill>
                  <a:latin typeface="微软雅黑"/>
                  <a:ea typeface="微软雅黑"/>
                </a:rPr>
                <a:t>copy</a:t>
              </a:r>
              <a:endParaRPr lang="zh-CN" altLang="en-US" sz="1100" b="1" dirty="0">
                <a:solidFill>
                  <a:srgbClr val="11576A"/>
                </a:solidFill>
                <a:latin typeface="微软雅黑"/>
                <a:ea typeface="微软雅黑"/>
              </a:endParaRPr>
            </a:p>
          </p:txBody>
        </p:sp>
        <p:sp>
          <p:nvSpPr>
            <p:cNvPr id="95" name="矩形 94"/>
            <p:cNvSpPr/>
            <p:nvPr/>
          </p:nvSpPr>
          <p:spPr>
            <a:xfrm>
              <a:off x="1623145" y="3535989"/>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96" name="TextBox 95"/>
            <p:cNvSpPr txBox="1"/>
            <p:nvPr/>
          </p:nvSpPr>
          <p:spPr>
            <a:xfrm>
              <a:off x="1603145" y="3508610"/>
              <a:ext cx="396262"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err="1">
                  <a:solidFill>
                    <a:srgbClr val="11576A"/>
                  </a:solidFill>
                  <a:latin typeface="微软雅黑"/>
                  <a:ea typeface="微软雅黑"/>
                </a:rPr>
                <a:t>prt</a:t>
              </a:r>
              <a:endParaRPr lang="zh-CN" altLang="en-US" sz="1100" b="1" dirty="0">
                <a:solidFill>
                  <a:srgbClr val="11576A"/>
                </a:solidFill>
                <a:latin typeface="微软雅黑"/>
                <a:ea typeface="微软雅黑"/>
              </a:endParaRPr>
            </a:p>
          </p:txBody>
        </p:sp>
        <p:sp>
          <p:nvSpPr>
            <p:cNvPr id="98" name="矩形 97"/>
            <p:cNvSpPr/>
            <p:nvPr/>
          </p:nvSpPr>
          <p:spPr>
            <a:xfrm>
              <a:off x="1979018" y="3535989"/>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99" name="TextBox 98"/>
            <p:cNvSpPr txBox="1"/>
            <p:nvPr/>
          </p:nvSpPr>
          <p:spPr>
            <a:xfrm>
              <a:off x="1936158" y="3508610"/>
              <a:ext cx="442750"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srgbClr val="11576A"/>
                  </a:solidFill>
                  <a:latin typeface="微软雅黑"/>
                  <a:ea typeface="微软雅黑"/>
                </a:rPr>
                <a:t>exp</a:t>
              </a:r>
              <a:endParaRPr lang="zh-CN" altLang="en-US" sz="1100" b="1" dirty="0">
                <a:solidFill>
                  <a:srgbClr val="11576A"/>
                </a:solidFill>
                <a:latin typeface="微软雅黑"/>
                <a:ea typeface="微软雅黑"/>
              </a:endParaRPr>
            </a:p>
          </p:txBody>
        </p:sp>
        <p:sp>
          <p:nvSpPr>
            <p:cNvPr id="104" name="矩形 103"/>
            <p:cNvSpPr/>
            <p:nvPr/>
          </p:nvSpPr>
          <p:spPr>
            <a:xfrm>
              <a:off x="3331420" y="3535990"/>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05" name="TextBox 104"/>
            <p:cNvSpPr txBox="1"/>
            <p:nvPr/>
          </p:nvSpPr>
          <p:spPr>
            <a:xfrm>
              <a:off x="3326818" y="3508611"/>
              <a:ext cx="394660"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srgbClr val="11576A"/>
                  </a:solidFill>
                  <a:latin typeface="微软雅黑"/>
                  <a:ea typeface="微软雅黑"/>
                </a:rPr>
                <a:t>list</a:t>
              </a:r>
              <a:endParaRPr lang="zh-CN" altLang="en-US" sz="1100" b="1" dirty="0">
                <a:solidFill>
                  <a:srgbClr val="11576A"/>
                </a:solidFill>
                <a:latin typeface="微软雅黑"/>
                <a:ea typeface="微软雅黑"/>
              </a:endParaRPr>
            </a:p>
          </p:txBody>
        </p:sp>
        <p:sp>
          <p:nvSpPr>
            <p:cNvPr id="107" name="矩形 106"/>
            <p:cNvSpPr/>
            <p:nvPr/>
          </p:nvSpPr>
          <p:spPr>
            <a:xfrm>
              <a:off x="3686914" y="3535990"/>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08" name="TextBox 107"/>
            <p:cNvSpPr txBox="1"/>
            <p:nvPr/>
          </p:nvSpPr>
          <p:spPr>
            <a:xfrm>
              <a:off x="3625002" y="3508611"/>
              <a:ext cx="468398"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srgbClr val="11576A"/>
                  </a:solidFill>
                  <a:latin typeface="微软雅黑"/>
                  <a:ea typeface="微软雅黑"/>
                </a:rPr>
                <a:t>find</a:t>
              </a:r>
              <a:endParaRPr lang="zh-CN" altLang="en-US" sz="1100" b="1" dirty="0">
                <a:solidFill>
                  <a:srgbClr val="11576A"/>
                </a:solidFill>
                <a:latin typeface="微软雅黑"/>
                <a:ea typeface="微软雅黑"/>
              </a:endParaRPr>
            </a:p>
          </p:txBody>
        </p:sp>
        <p:sp>
          <p:nvSpPr>
            <p:cNvPr id="110" name="矩形 109"/>
            <p:cNvSpPr/>
            <p:nvPr/>
          </p:nvSpPr>
          <p:spPr>
            <a:xfrm>
              <a:off x="2866566" y="3535131"/>
              <a:ext cx="46800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11" name="TextBox 110"/>
            <p:cNvSpPr txBox="1"/>
            <p:nvPr/>
          </p:nvSpPr>
          <p:spPr>
            <a:xfrm>
              <a:off x="2806114" y="3514960"/>
              <a:ext cx="579005" cy="246221"/>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000" b="1" spc="-100" dirty="0">
                  <a:solidFill>
                    <a:srgbClr val="11576A"/>
                  </a:solidFill>
                  <a:latin typeface="微软雅黑"/>
                  <a:ea typeface="微软雅黑"/>
                </a:rPr>
                <a:t>reorder</a:t>
              </a:r>
              <a:endParaRPr lang="zh-CN" altLang="en-US" sz="1000" b="1" spc="-100" dirty="0">
                <a:solidFill>
                  <a:srgbClr val="11576A"/>
                </a:solidFill>
                <a:latin typeface="微软雅黑"/>
                <a:ea typeface="微软雅黑"/>
              </a:endParaRPr>
            </a:p>
          </p:txBody>
        </p:sp>
        <p:sp>
          <p:nvSpPr>
            <p:cNvPr id="113" name="矩形 112"/>
            <p:cNvSpPr/>
            <p:nvPr/>
          </p:nvSpPr>
          <p:spPr>
            <a:xfrm>
              <a:off x="4238157" y="3535989"/>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14" name="TextBox 113"/>
            <p:cNvSpPr txBox="1"/>
            <p:nvPr/>
          </p:nvSpPr>
          <p:spPr>
            <a:xfrm>
              <a:off x="4197409" y="3508610"/>
              <a:ext cx="439544"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srgbClr val="11576A"/>
                  </a:solidFill>
                  <a:latin typeface="微软雅黑"/>
                  <a:ea typeface="微软雅黑"/>
                </a:rPr>
                <a:t>hex</a:t>
              </a:r>
              <a:endParaRPr lang="zh-CN" altLang="en-US" sz="1100" b="1" dirty="0">
                <a:solidFill>
                  <a:srgbClr val="11576A"/>
                </a:solidFill>
                <a:latin typeface="微软雅黑"/>
                <a:ea typeface="微软雅黑"/>
              </a:endParaRPr>
            </a:p>
          </p:txBody>
        </p:sp>
        <p:sp>
          <p:nvSpPr>
            <p:cNvPr id="119" name="矩形 118"/>
            <p:cNvSpPr/>
            <p:nvPr/>
          </p:nvSpPr>
          <p:spPr>
            <a:xfrm>
              <a:off x="910629" y="4393246"/>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20" name="TextBox 119"/>
            <p:cNvSpPr txBox="1"/>
            <p:nvPr/>
          </p:nvSpPr>
          <p:spPr>
            <a:xfrm>
              <a:off x="901106" y="4365867"/>
              <a:ext cx="394660"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srgbClr val="11576A"/>
                  </a:solidFill>
                  <a:latin typeface="微软雅黑"/>
                  <a:ea typeface="微软雅黑"/>
                </a:rPr>
                <a:t>list</a:t>
              </a:r>
              <a:endParaRPr lang="zh-CN" altLang="en-US" sz="1100" b="1" dirty="0">
                <a:solidFill>
                  <a:srgbClr val="11576A"/>
                </a:solidFill>
                <a:latin typeface="微软雅黑"/>
                <a:ea typeface="微软雅黑"/>
              </a:endParaRPr>
            </a:p>
          </p:txBody>
        </p:sp>
        <p:sp>
          <p:nvSpPr>
            <p:cNvPr id="122" name="矩形 121"/>
            <p:cNvSpPr/>
            <p:nvPr/>
          </p:nvSpPr>
          <p:spPr>
            <a:xfrm>
              <a:off x="1267651" y="4393246"/>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23" name="TextBox 122"/>
            <p:cNvSpPr txBox="1"/>
            <p:nvPr/>
          </p:nvSpPr>
          <p:spPr>
            <a:xfrm>
              <a:off x="1246696" y="4365867"/>
              <a:ext cx="415498"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err="1">
                  <a:solidFill>
                    <a:srgbClr val="11576A"/>
                  </a:solidFill>
                  <a:latin typeface="微软雅黑"/>
                  <a:ea typeface="微软雅黑"/>
                </a:rPr>
                <a:t>obj</a:t>
              </a:r>
              <a:endParaRPr lang="zh-CN" altLang="en-US" sz="1100" b="1" dirty="0">
                <a:solidFill>
                  <a:srgbClr val="11576A"/>
                </a:solidFill>
                <a:latin typeface="微软雅黑"/>
                <a:ea typeface="微软雅黑"/>
              </a:endParaRPr>
            </a:p>
          </p:txBody>
        </p:sp>
        <p:sp>
          <p:nvSpPr>
            <p:cNvPr id="125" name="矩形 124"/>
            <p:cNvSpPr/>
            <p:nvPr/>
          </p:nvSpPr>
          <p:spPr>
            <a:xfrm>
              <a:off x="1623145" y="4393246"/>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26" name="TextBox 125"/>
            <p:cNvSpPr txBox="1"/>
            <p:nvPr/>
          </p:nvSpPr>
          <p:spPr>
            <a:xfrm>
              <a:off x="1549805" y="4365867"/>
              <a:ext cx="513282"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srgbClr val="11576A"/>
                  </a:solidFill>
                  <a:latin typeface="微软雅黑"/>
                  <a:ea typeface="微软雅黑"/>
                </a:rPr>
                <a:t>spell</a:t>
              </a:r>
              <a:endParaRPr lang="zh-CN" altLang="en-US" sz="1100" b="1" dirty="0">
                <a:solidFill>
                  <a:srgbClr val="11576A"/>
                </a:solidFill>
                <a:latin typeface="微软雅黑"/>
                <a:ea typeface="微软雅黑"/>
              </a:endParaRPr>
            </a:p>
          </p:txBody>
        </p:sp>
        <p:sp>
          <p:nvSpPr>
            <p:cNvPr id="128" name="矩形 127"/>
            <p:cNvSpPr/>
            <p:nvPr/>
          </p:nvSpPr>
          <p:spPr>
            <a:xfrm>
              <a:off x="2020296" y="4393246"/>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29" name="TextBox 128"/>
            <p:cNvSpPr txBox="1"/>
            <p:nvPr/>
          </p:nvSpPr>
          <p:spPr>
            <a:xfrm>
              <a:off x="2046016" y="4365867"/>
              <a:ext cx="349776"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srgbClr val="11576A"/>
                  </a:solidFill>
                  <a:latin typeface="微软雅黑"/>
                  <a:ea typeface="微软雅黑"/>
                </a:rPr>
                <a:t>all</a:t>
              </a:r>
              <a:endParaRPr lang="zh-CN" altLang="en-US" sz="1100" b="1" dirty="0">
                <a:solidFill>
                  <a:srgbClr val="11576A"/>
                </a:solidFill>
                <a:latin typeface="微软雅黑"/>
                <a:ea typeface="微软雅黑"/>
              </a:endParaRPr>
            </a:p>
          </p:txBody>
        </p:sp>
        <p:sp>
          <p:nvSpPr>
            <p:cNvPr id="131" name="矩形 130"/>
            <p:cNvSpPr/>
            <p:nvPr/>
          </p:nvSpPr>
          <p:spPr>
            <a:xfrm>
              <a:off x="2409869" y="4393246"/>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32" name="TextBox 131"/>
            <p:cNvSpPr txBox="1"/>
            <p:nvPr/>
          </p:nvSpPr>
          <p:spPr>
            <a:xfrm>
              <a:off x="2377486" y="4365867"/>
              <a:ext cx="434734"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srgbClr val="11576A"/>
                  </a:solidFill>
                  <a:latin typeface="微软雅黑"/>
                  <a:ea typeface="微软雅黑"/>
                </a:rPr>
                <a:t>last</a:t>
              </a:r>
              <a:endParaRPr lang="zh-CN" altLang="en-US" sz="1100" b="1" dirty="0">
                <a:solidFill>
                  <a:srgbClr val="11576A"/>
                </a:solidFill>
                <a:latin typeface="微软雅黑"/>
                <a:ea typeface="微软雅黑"/>
              </a:endParaRPr>
            </a:p>
          </p:txBody>
        </p:sp>
        <p:sp>
          <p:nvSpPr>
            <p:cNvPr id="134" name="矩形 133"/>
            <p:cNvSpPr/>
            <p:nvPr/>
          </p:nvSpPr>
          <p:spPr>
            <a:xfrm>
              <a:off x="2766891" y="4393246"/>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35" name="TextBox 134"/>
            <p:cNvSpPr txBox="1"/>
            <p:nvPr/>
          </p:nvSpPr>
          <p:spPr>
            <a:xfrm>
              <a:off x="2707836" y="4365867"/>
              <a:ext cx="470000"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srgbClr val="11576A"/>
                  </a:solidFill>
                  <a:latin typeface="微软雅黑"/>
                  <a:ea typeface="微软雅黑"/>
                </a:rPr>
                <a:t>first</a:t>
              </a:r>
              <a:endParaRPr lang="zh-CN" altLang="en-US" sz="1100" b="1" dirty="0">
                <a:solidFill>
                  <a:srgbClr val="11576A"/>
                </a:solidFill>
                <a:latin typeface="微软雅黑"/>
                <a:ea typeface="微软雅黑"/>
              </a:endParaRPr>
            </a:p>
          </p:txBody>
        </p:sp>
        <p:sp>
          <p:nvSpPr>
            <p:cNvPr id="137" name="矩形 136"/>
            <p:cNvSpPr/>
            <p:nvPr/>
          </p:nvSpPr>
          <p:spPr>
            <a:xfrm>
              <a:off x="4592191" y="3535131"/>
              <a:ext cx="46800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38" name="TextBox 137"/>
            <p:cNvSpPr txBox="1"/>
            <p:nvPr/>
          </p:nvSpPr>
          <p:spPr>
            <a:xfrm>
              <a:off x="4546979" y="3514960"/>
              <a:ext cx="506870" cy="253916"/>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050" b="1" spc="-100" dirty="0">
                  <a:solidFill>
                    <a:srgbClr val="11576A"/>
                  </a:solidFill>
                  <a:latin typeface="微软雅黑"/>
                  <a:ea typeface="微软雅黑"/>
                </a:rPr>
                <a:t>count</a:t>
              </a:r>
              <a:endParaRPr lang="zh-CN" altLang="en-US" sz="1050" b="1" spc="-100" dirty="0">
                <a:solidFill>
                  <a:srgbClr val="11576A"/>
                </a:solidFill>
                <a:latin typeface="微软雅黑"/>
                <a:ea typeface="微软雅黑"/>
              </a:endParaRPr>
            </a:p>
          </p:txBody>
        </p:sp>
        <p:grpSp>
          <p:nvGrpSpPr>
            <p:cNvPr id="151" name="组合 150"/>
            <p:cNvGrpSpPr/>
            <p:nvPr/>
          </p:nvGrpSpPr>
          <p:grpSpPr>
            <a:xfrm>
              <a:off x="2839455" y="4613188"/>
              <a:ext cx="214314" cy="403833"/>
              <a:chOff x="3176581" y="4486287"/>
              <a:chExt cx="214314" cy="403833"/>
            </a:xfrm>
          </p:grpSpPr>
          <p:sp>
            <p:nvSpPr>
              <p:cNvPr id="139" name="椭圆 138"/>
              <p:cNvSpPr/>
              <p:nvPr/>
            </p:nvSpPr>
            <p:spPr>
              <a:xfrm>
                <a:off x="3176581" y="4675806"/>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146" name="直接箭头连接符 145"/>
              <p:cNvCxnSpPr/>
              <p:nvPr/>
            </p:nvCxnSpPr>
            <p:spPr>
              <a:xfrm rot="16200000" flipH="1">
                <a:off x="3189962" y="4576287"/>
                <a:ext cx="180000" cy="0"/>
              </a:xfrm>
              <a:prstGeom prst="straightConnector1">
                <a:avLst/>
              </a:prstGeom>
              <a:ln w="28575">
                <a:solidFill>
                  <a:srgbClr val="11576A"/>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grpSp>
          <p:nvGrpSpPr>
            <p:cNvPr id="148" name="组合 147"/>
            <p:cNvGrpSpPr/>
            <p:nvPr/>
          </p:nvGrpSpPr>
          <p:grpSpPr>
            <a:xfrm>
              <a:off x="2485437" y="4613188"/>
              <a:ext cx="214314" cy="403833"/>
              <a:chOff x="3176581" y="4486287"/>
              <a:chExt cx="214314" cy="403833"/>
            </a:xfrm>
          </p:grpSpPr>
          <p:sp>
            <p:nvSpPr>
              <p:cNvPr id="149" name="椭圆 148"/>
              <p:cNvSpPr/>
              <p:nvPr/>
            </p:nvSpPr>
            <p:spPr>
              <a:xfrm>
                <a:off x="3176581" y="4675806"/>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150" name="直接箭头连接符 149"/>
              <p:cNvCxnSpPr/>
              <p:nvPr/>
            </p:nvCxnSpPr>
            <p:spPr>
              <a:xfrm rot="16200000" flipH="1">
                <a:off x="3189962" y="4576287"/>
                <a:ext cx="180000" cy="0"/>
              </a:xfrm>
              <a:prstGeom prst="straightConnector1">
                <a:avLst/>
              </a:prstGeom>
              <a:ln w="28575">
                <a:solidFill>
                  <a:srgbClr val="11576A"/>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grpSp>
          <p:nvGrpSpPr>
            <p:cNvPr id="152" name="组合 151"/>
            <p:cNvGrpSpPr/>
            <p:nvPr/>
          </p:nvGrpSpPr>
          <p:grpSpPr>
            <a:xfrm>
              <a:off x="2091734" y="4613188"/>
              <a:ext cx="214314" cy="403833"/>
              <a:chOff x="3176581" y="4486287"/>
              <a:chExt cx="214314" cy="403833"/>
            </a:xfrm>
          </p:grpSpPr>
          <p:sp>
            <p:nvSpPr>
              <p:cNvPr id="153" name="椭圆 152"/>
              <p:cNvSpPr/>
              <p:nvPr/>
            </p:nvSpPr>
            <p:spPr>
              <a:xfrm>
                <a:off x="3176581" y="4675806"/>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154" name="直接箭头连接符 153"/>
              <p:cNvCxnSpPr/>
              <p:nvPr/>
            </p:nvCxnSpPr>
            <p:spPr>
              <a:xfrm rot="16200000" flipH="1">
                <a:off x="3189962" y="4576287"/>
                <a:ext cx="180000" cy="0"/>
              </a:xfrm>
              <a:prstGeom prst="straightConnector1">
                <a:avLst/>
              </a:prstGeom>
              <a:ln w="28575">
                <a:solidFill>
                  <a:srgbClr val="11576A"/>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grpSp>
          <p:nvGrpSpPr>
            <p:cNvPr id="155" name="组合 154"/>
            <p:cNvGrpSpPr/>
            <p:nvPr/>
          </p:nvGrpSpPr>
          <p:grpSpPr>
            <a:xfrm>
              <a:off x="1694856" y="4613188"/>
              <a:ext cx="214314" cy="403833"/>
              <a:chOff x="3176581" y="4486287"/>
              <a:chExt cx="214314" cy="403833"/>
            </a:xfrm>
          </p:grpSpPr>
          <p:sp>
            <p:nvSpPr>
              <p:cNvPr id="156" name="椭圆 155"/>
              <p:cNvSpPr/>
              <p:nvPr/>
            </p:nvSpPr>
            <p:spPr>
              <a:xfrm>
                <a:off x="3176581" y="4675806"/>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157" name="直接箭头连接符 156"/>
              <p:cNvCxnSpPr/>
              <p:nvPr/>
            </p:nvCxnSpPr>
            <p:spPr>
              <a:xfrm rot="16200000" flipH="1">
                <a:off x="3189962" y="4576287"/>
                <a:ext cx="180000" cy="0"/>
              </a:xfrm>
              <a:prstGeom prst="straightConnector1">
                <a:avLst/>
              </a:prstGeom>
              <a:ln w="28575">
                <a:solidFill>
                  <a:srgbClr val="11576A"/>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grpSp>
          <p:nvGrpSpPr>
            <p:cNvPr id="158" name="组合 157"/>
            <p:cNvGrpSpPr/>
            <p:nvPr/>
          </p:nvGrpSpPr>
          <p:grpSpPr>
            <a:xfrm>
              <a:off x="1336079" y="4613188"/>
              <a:ext cx="214314" cy="403833"/>
              <a:chOff x="3176581" y="4486287"/>
              <a:chExt cx="214314" cy="403833"/>
            </a:xfrm>
          </p:grpSpPr>
          <p:sp>
            <p:nvSpPr>
              <p:cNvPr id="159" name="椭圆 158"/>
              <p:cNvSpPr/>
              <p:nvPr/>
            </p:nvSpPr>
            <p:spPr>
              <a:xfrm>
                <a:off x="3176581" y="4675806"/>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160" name="直接箭头连接符 159"/>
              <p:cNvCxnSpPr/>
              <p:nvPr/>
            </p:nvCxnSpPr>
            <p:spPr>
              <a:xfrm rot="16200000" flipH="1">
                <a:off x="3189962" y="4576287"/>
                <a:ext cx="180000" cy="0"/>
              </a:xfrm>
              <a:prstGeom prst="straightConnector1">
                <a:avLst/>
              </a:prstGeom>
              <a:ln w="28575">
                <a:solidFill>
                  <a:srgbClr val="11576A"/>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grpSp>
          <p:nvGrpSpPr>
            <p:cNvPr id="161" name="组合 160"/>
            <p:cNvGrpSpPr/>
            <p:nvPr/>
          </p:nvGrpSpPr>
          <p:grpSpPr>
            <a:xfrm>
              <a:off x="977301" y="4613188"/>
              <a:ext cx="214314" cy="403833"/>
              <a:chOff x="3176581" y="4486287"/>
              <a:chExt cx="214314" cy="403833"/>
            </a:xfrm>
          </p:grpSpPr>
          <p:sp>
            <p:nvSpPr>
              <p:cNvPr id="162" name="椭圆 161"/>
              <p:cNvSpPr/>
              <p:nvPr/>
            </p:nvSpPr>
            <p:spPr>
              <a:xfrm>
                <a:off x="3176581" y="4675806"/>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163" name="直接箭头连接符 162"/>
              <p:cNvCxnSpPr/>
              <p:nvPr/>
            </p:nvCxnSpPr>
            <p:spPr>
              <a:xfrm rot="16200000" flipH="1">
                <a:off x="3189962" y="4576287"/>
                <a:ext cx="180000" cy="0"/>
              </a:xfrm>
              <a:prstGeom prst="straightConnector1">
                <a:avLst/>
              </a:prstGeom>
              <a:ln w="28575">
                <a:solidFill>
                  <a:srgbClr val="11576A"/>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grpSp>
          <p:nvGrpSpPr>
            <p:cNvPr id="164" name="组合 163"/>
            <p:cNvGrpSpPr/>
            <p:nvPr/>
          </p:nvGrpSpPr>
          <p:grpSpPr>
            <a:xfrm>
              <a:off x="3763383" y="3751171"/>
              <a:ext cx="214314" cy="403833"/>
              <a:chOff x="3176581" y="4486287"/>
              <a:chExt cx="214314" cy="403833"/>
            </a:xfrm>
          </p:grpSpPr>
          <p:sp>
            <p:nvSpPr>
              <p:cNvPr id="165" name="椭圆 164"/>
              <p:cNvSpPr/>
              <p:nvPr/>
            </p:nvSpPr>
            <p:spPr>
              <a:xfrm>
                <a:off x="3176581" y="4675806"/>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166" name="直接箭头连接符 165"/>
              <p:cNvCxnSpPr/>
              <p:nvPr/>
            </p:nvCxnSpPr>
            <p:spPr>
              <a:xfrm rot="16200000" flipH="1">
                <a:off x="3189962" y="4576287"/>
                <a:ext cx="180000" cy="0"/>
              </a:xfrm>
              <a:prstGeom prst="straightConnector1">
                <a:avLst/>
              </a:prstGeom>
              <a:ln w="28575">
                <a:solidFill>
                  <a:srgbClr val="11576A"/>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grpSp>
          <p:nvGrpSpPr>
            <p:cNvPr id="167" name="组合 166"/>
            <p:cNvGrpSpPr/>
            <p:nvPr/>
          </p:nvGrpSpPr>
          <p:grpSpPr>
            <a:xfrm>
              <a:off x="3403015" y="3751171"/>
              <a:ext cx="214314" cy="403833"/>
              <a:chOff x="3176581" y="4486287"/>
              <a:chExt cx="214314" cy="403833"/>
            </a:xfrm>
          </p:grpSpPr>
          <p:sp>
            <p:nvSpPr>
              <p:cNvPr id="168" name="椭圆 167"/>
              <p:cNvSpPr/>
              <p:nvPr/>
            </p:nvSpPr>
            <p:spPr>
              <a:xfrm>
                <a:off x="3176581" y="4675806"/>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169" name="直接箭头连接符 168"/>
              <p:cNvCxnSpPr/>
              <p:nvPr/>
            </p:nvCxnSpPr>
            <p:spPr>
              <a:xfrm rot="16200000" flipH="1">
                <a:off x="3189962" y="4576287"/>
                <a:ext cx="180000" cy="0"/>
              </a:xfrm>
              <a:prstGeom prst="straightConnector1">
                <a:avLst/>
              </a:prstGeom>
              <a:ln w="28575">
                <a:solidFill>
                  <a:srgbClr val="11576A"/>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grpSp>
          <p:nvGrpSpPr>
            <p:cNvPr id="170" name="组合 169"/>
            <p:cNvGrpSpPr/>
            <p:nvPr/>
          </p:nvGrpSpPr>
          <p:grpSpPr>
            <a:xfrm>
              <a:off x="2987087" y="3751171"/>
              <a:ext cx="214314" cy="403833"/>
              <a:chOff x="3176581" y="4486287"/>
              <a:chExt cx="214314" cy="403833"/>
            </a:xfrm>
          </p:grpSpPr>
          <p:sp>
            <p:nvSpPr>
              <p:cNvPr id="171" name="椭圆 170"/>
              <p:cNvSpPr/>
              <p:nvPr/>
            </p:nvSpPr>
            <p:spPr>
              <a:xfrm>
                <a:off x="3176581" y="4675806"/>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172" name="直接箭头连接符 171"/>
              <p:cNvCxnSpPr/>
              <p:nvPr/>
            </p:nvCxnSpPr>
            <p:spPr>
              <a:xfrm rot="16200000" flipH="1">
                <a:off x="3189962" y="4576287"/>
                <a:ext cx="180000" cy="0"/>
              </a:xfrm>
              <a:prstGeom prst="straightConnector1">
                <a:avLst/>
              </a:prstGeom>
              <a:ln w="28575">
                <a:solidFill>
                  <a:srgbClr val="11576A"/>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grpSp>
          <p:nvGrpSpPr>
            <p:cNvPr id="173" name="组合 172"/>
            <p:cNvGrpSpPr/>
            <p:nvPr/>
          </p:nvGrpSpPr>
          <p:grpSpPr>
            <a:xfrm>
              <a:off x="3396666" y="2965174"/>
              <a:ext cx="214314" cy="403833"/>
              <a:chOff x="3176581" y="4486287"/>
              <a:chExt cx="214314" cy="403833"/>
            </a:xfrm>
          </p:grpSpPr>
          <p:sp>
            <p:nvSpPr>
              <p:cNvPr id="174" name="椭圆 173"/>
              <p:cNvSpPr/>
              <p:nvPr/>
            </p:nvSpPr>
            <p:spPr>
              <a:xfrm>
                <a:off x="3176581" y="4675806"/>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175" name="直接箭头连接符 174"/>
              <p:cNvCxnSpPr/>
              <p:nvPr/>
            </p:nvCxnSpPr>
            <p:spPr>
              <a:xfrm rot="16200000" flipH="1">
                <a:off x="3189962" y="4576287"/>
                <a:ext cx="180000" cy="0"/>
              </a:xfrm>
              <a:prstGeom prst="straightConnector1">
                <a:avLst/>
              </a:prstGeom>
              <a:ln w="28575">
                <a:solidFill>
                  <a:srgbClr val="11576A"/>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grpSp>
          <p:nvGrpSpPr>
            <p:cNvPr id="176" name="组合 175"/>
            <p:cNvGrpSpPr/>
            <p:nvPr/>
          </p:nvGrpSpPr>
          <p:grpSpPr>
            <a:xfrm>
              <a:off x="2998205" y="2965174"/>
              <a:ext cx="214314" cy="403833"/>
              <a:chOff x="3176581" y="4486287"/>
              <a:chExt cx="214314" cy="403833"/>
            </a:xfrm>
          </p:grpSpPr>
          <p:sp>
            <p:nvSpPr>
              <p:cNvPr id="177" name="椭圆 176"/>
              <p:cNvSpPr/>
              <p:nvPr/>
            </p:nvSpPr>
            <p:spPr>
              <a:xfrm>
                <a:off x="3176581" y="4675806"/>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178" name="直接箭头连接符 177"/>
              <p:cNvCxnSpPr/>
              <p:nvPr/>
            </p:nvCxnSpPr>
            <p:spPr>
              <a:xfrm rot="16200000" flipH="1">
                <a:off x="3189962" y="4576287"/>
                <a:ext cx="180000" cy="0"/>
              </a:xfrm>
              <a:prstGeom prst="straightConnector1">
                <a:avLst/>
              </a:prstGeom>
              <a:ln w="28575">
                <a:solidFill>
                  <a:srgbClr val="11576A"/>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grpSp>
          <p:nvGrpSpPr>
            <p:cNvPr id="179" name="组合 178"/>
            <p:cNvGrpSpPr/>
            <p:nvPr/>
          </p:nvGrpSpPr>
          <p:grpSpPr>
            <a:xfrm>
              <a:off x="2639428" y="2965174"/>
              <a:ext cx="214314" cy="403833"/>
              <a:chOff x="3176581" y="4486287"/>
              <a:chExt cx="214314" cy="403833"/>
            </a:xfrm>
          </p:grpSpPr>
          <p:sp>
            <p:nvSpPr>
              <p:cNvPr id="180" name="椭圆 179"/>
              <p:cNvSpPr/>
              <p:nvPr/>
            </p:nvSpPr>
            <p:spPr>
              <a:xfrm>
                <a:off x="3176581" y="4675806"/>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181" name="直接箭头连接符 180"/>
              <p:cNvCxnSpPr/>
              <p:nvPr/>
            </p:nvCxnSpPr>
            <p:spPr>
              <a:xfrm rot="16200000" flipH="1">
                <a:off x="3189962" y="4576287"/>
                <a:ext cx="180000" cy="0"/>
              </a:xfrm>
              <a:prstGeom prst="straightConnector1">
                <a:avLst/>
              </a:prstGeom>
              <a:ln w="28575">
                <a:solidFill>
                  <a:srgbClr val="11576A"/>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grpSp>
          <p:nvGrpSpPr>
            <p:cNvPr id="182" name="组合 181"/>
            <p:cNvGrpSpPr/>
            <p:nvPr/>
          </p:nvGrpSpPr>
          <p:grpSpPr>
            <a:xfrm>
              <a:off x="2272706" y="2965174"/>
              <a:ext cx="214314" cy="403833"/>
              <a:chOff x="3176581" y="4486287"/>
              <a:chExt cx="214314" cy="403833"/>
            </a:xfrm>
          </p:grpSpPr>
          <p:sp>
            <p:nvSpPr>
              <p:cNvPr id="183" name="椭圆 182"/>
              <p:cNvSpPr/>
              <p:nvPr/>
            </p:nvSpPr>
            <p:spPr>
              <a:xfrm>
                <a:off x="3176581" y="4675806"/>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184" name="直接箭头连接符 183"/>
              <p:cNvCxnSpPr/>
              <p:nvPr/>
            </p:nvCxnSpPr>
            <p:spPr>
              <a:xfrm rot="16200000" flipH="1">
                <a:off x="3189962" y="4576287"/>
                <a:ext cx="180000" cy="0"/>
              </a:xfrm>
              <a:prstGeom prst="straightConnector1">
                <a:avLst/>
              </a:prstGeom>
              <a:ln w="28575">
                <a:solidFill>
                  <a:srgbClr val="11576A"/>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grpSp>
          <p:nvGrpSpPr>
            <p:cNvPr id="192" name="组合 191"/>
            <p:cNvGrpSpPr/>
            <p:nvPr/>
          </p:nvGrpSpPr>
          <p:grpSpPr>
            <a:xfrm>
              <a:off x="4723035" y="3758830"/>
              <a:ext cx="214314" cy="619833"/>
              <a:chOff x="5000628" y="3784510"/>
              <a:chExt cx="214314" cy="619833"/>
            </a:xfrm>
          </p:grpSpPr>
          <p:sp>
            <p:nvSpPr>
              <p:cNvPr id="186" name="椭圆 185"/>
              <p:cNvSpPr/>
              <p:nvPr/>
            </p:nvSpPr>
            <p:spPr>
              <a:xfrm>
                <a:off x="5000628" y="4190029"/>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187" name="直接箭头连接符 186"/>
              <p:cNvCxnSpPr/>
              <p:nvPr/>
            </p:nvCxnSpPr>
            <p:spPr>
              <a:xfrm rot="16200000" flipH="1">
                <a:off x="4906009" y="3982510"/>
                <a:ext cx="396000" cy="0"/>
              </a:xfrm>
              <a:prstGeom prst="straightConnector1">
                <a:avLst/>
              </a:prstGeom>
              <a:ln w="28575">
                <a:solidFill>
                  <a:srgbClr val="11576A"/>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grpSp>
          <p:nvGrpSpPr>
            <p:cNvPr id="191" name="组合 190"/>
            <p:cNvGrpSpPr/>
            <p:nvPr/>
          </p:nvGrpSpPr>
          <p:grpSpPr>
            <a:xfrm>
              <a:off x="4303134" y="3758830"/>
              <a:ext cx="214314" cy="619833"/>
              <a:chOff x="4640260" y="3784510"/>
              <a:chExt cx="214314" cy="619833"/>
            </a:xfrm>
          </p:grpSpPr>
          <p:sp>
            <p:nvSpPr>
              <p:cNvPr id="189" name="椭圆 188"/>
              <p:cNvSpPr/>
              <p:nvPr/>
            </p:nvSpPr>
            <p:spPr>
              <a:xfrm>
                <a:off x="4640260" y="4190029"/>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190" name="直接箭头连接符 189"/>
              <p:cNvCxnSpPr/>
              <p:nvPr/>
            </p:nvCxnSpPr>
            <p:spPr>
              <a:xfrm rot="16200000" flipH="1">
                <a:off x="4545641" y="3982510"/>
                <a:ext cx="396000" cy="0"/>
              </a:xfrm>
              <a:prstGeom prst="straightConnector1">
                <a:avLst/>
              </a:prstGeom>
              <a:ln w="28575">
                <a:solidFill>
                  <a:srgbClr val="11576A"/>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sp>
          <p:nvSpPr>
            <p:cNvPr id="194" name="椭圆 193"/>
            <p:cNvSpPr/>
            <p:nvPr/>
          </p:nvSpPr>
          <p:spPr>
            <a:xfrm>
              <a:off x="948726" y="3154693"/>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195" name="直接箭头连接符 194"/>
            <p:cNvCxnSpPr/>
            <p:nvPr/>
          </p:nvCxnSpPr>
          <p:spPr>
            <a:xfrm rot="16200000" flipH="1">
              <a:off x="962107" y="3055174"/>
              <a:ext cx="180000" cy="0"/>
            </a:xfrm>
            <a:prstGeom prst="straightConnector1">
              <a:avLst/>
            </a:prstGeom>
            <a:ln w="28575">
              <a:solidFill>
                <a:srgbClr val="11576A"/>
              </a:solidFill>
              <a:headEnd w="med" len="sm"/>
              <a:tailEnd type="triangle" w="med" len="sm"/>
            </a:ln>
          </p:spPr>
          <p:style>
            <a:lnRef idx="1">
              <a:schemeClr val="accent1"/>
            </a:lnRef>
            <a:fillRef idx="0">
              <a:schemeClr val="accent1"/>
            </a:fillRef>
            <a:effectRef idx="0">
              <a:schemeClr val="accent1"/>
            </a:effectRef>
            <a:fontRef idx="minor">
              <a:schemeClr val="tx1"/>
            </a:fontRef>
          </p:style>
        </p:cxnSp>
        <p:sp>
          <p:nvSpPr>
            <p:cNvPr id="196" name="椭圆 195"/>
            <p:cNvSpPr/>
            <p:nvPr/>
          </p:nvSpPr>
          <p:spPr>
            <a:xfrm>
              <a:off x="1905995" y="3107068"/>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200" name="直接箭头连接符 199"/>
            <p:cNvCxnSpPr/>
            <p:nvPr/>
          </p:nvCxnSpPr>
          <p:spPr>
            <a:xfrm rot="16200000" flipH="1">
              <a:off x="1804622" y="2972543"/>
              <a:ext cx="142876" cy="145595"/>
            </a:xfrm>
            <a:prstGeom prst="straightConnector1">
              <a:avLst/>
            </a:prstGeom>
            <a:ln w="28575">
              <a:solidFill>
                <a:srgbClr val="11576A"/>
              </a:solidFill>
              <a:tailEnd type="triangle" w="med" len="sm"/>
            </a:ln>
          </p:spPr>
          <p:style>
            <a:lnRef idx="1">
              <a:schemeClr val="accent1"/>
            </a:lnRef>
            <a:fillRef idx="0">
              <a:schemeClr val="accent1"/>
            </a:fillRef>
            <a:effectRef idx="0">
              <a:schemeClr val="accent1"/>
            </a:effectRef>
            <a:fontRef idx="minor">
              <a:schemeClr val="tx1"/>
            </a:fontRef>
          </p:style>
        </p:cxnSp>
        <p:sp>
          <p:nvSpPr>
            <p:cNvPr id="201" name="椭圆 200"/>
            <p:cNvSpPr/>
            <p:nvPr/>
          </p:nvSpPr>
          <p:spPr>
            <a:xfrm>
              <a:off x="5020692" y="3107068"/>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202" name="直接箭头连接符 201"/>
            <p:cNvCxnSpPr/>
            <p:nvPr/>
          </p:nvCxnSpPr>
          <p:spPr>
            <a:xfrm rot="16200000" flipH="1">
              <a:off x="4919319" y="2972543"/>
              <a:ext cx="142876" cy="145595"/>
            </a:xfrm>
            <a:prstGeom prst="straightConnector1">
              <a:avLst/>
            </a:prstGeom>
            <a:ln w="28575">
              <a:solidFill>
                <a:srgbClr val="11576A"/>
              </a:solidFill>
              <a:tailEnd type="triangle" w="med" len="sm"/>
            </a:ln>
          </p:spPr>
          <p:style>
            <a:lnRef idx="1">
              <a:schemeClr val="accent1"/>
            </a:lnRef>
            <a:fillRef idx="0">
              <a:schemeClr val="accent1"/>
            </a:fillRef>
            <a:effectRef idx="0">
              <a:schemeClr val="accent1"/>
            </a:effectRef>
            <a:fontRef idx="minor">
              <a:schemeClr val="tx1"/>
            </a:fontRef>
          </p:style>
        </p:cxnSp>
        <p:sp>
          <p:nvSpPr>
            <p:cNvPr id="203" name="椭圆 202"/>
            <p:cNvSpPr/>
            <p:nvPr/>
          </p:nvSpPr>
          <p:spPr>
            <a:xfrm>
              <a:off x="2334626" y="3897834"/>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204" name="直接箭头连接符 203"/>
            <p:cNvCxnSpPr/>
            <p:nvPr/>
          </p:nvCxnSpPr>
          <p:spPr>
            <a:xfrm rot="16200000" flipH="1">
              <a:off x="2233253" y="3763309"/>
              <a:ext cx="142876" cy="145595"/>
            </a:xfrm>
            <a:prstGeom prst="straightConnector1">
              <a:avLst/>
            </a:prstGeom>
            <a:ln w="28575">
              <a:solidFill>
                <a:srgbClr val="11576A"/>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07" name="直接箭头连接符 206"/>
            <p:cNvCxnSpPr>
              <a:stCxn id="52" idx="2"/>
            </p:cNvCxnSpPr>
            <p:nvPr/>
          </p:nvCxnSpPr>
          <p:spPr>
            <a:xfrm rot="16200000" flipH="1">
              <a:off x="1265828" y="3165567"/>
              <a:ext cx="538160" cy="180231"/>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直接箭头连接符 208"/>
            <p:cNvCxnSpPr>
              <a:stCxn id="67" idx="2"/>
              <a:endCxn id="105" idx="0"/>
            </p:cNvCxnSpPr>
            <p:nvPr/>
          </p:nvCxnSpPr>
          <p:spPr>
            <a:xfrm rot="5400000">
              <a:off x="3583543" y="2912919"/>
              <a:ext cx="536297" cy="655086"/>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直接箭头连接符 210"/>
            <p:cNvCxnSpPr>
              <a:stCxn id="70" idx="2"/>
            </p:cNvCxnSpPr>
            <p:nvPr/>
          </p:nvCxnSpPr>
          <p:spPr>
            <a:xfrm rot="16200000" flipH="1">
              <a:off x="4294478" y="3222416"/>
              <a:ext cx="528635" cy="57007"/>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直接箭头连接符 212"/>
            <p:cNvCxnSpPr>
              <a:stCxn id="90" idx="2"/>
              <a:endCxn id="123" idx="0"/>
            </p:cNvCxnSpPr>
            <p:nvPr/>
          </p:nvCxnSpPr>
          <p:spPr>
            <a:xfrm rot="16200000" flipH="1">
              <a:off x="976788" y="3888209"/>
              <a:ext cx="595647" cy="359667"/>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直接箭头连接符 214"/>
            <p:cNvCxnSpPr>
              <a:stCxn id="93" idx="2"/>
              <a:endCxn id="129" idx="0"/>
            </p:cNvCxnSpPr>
            <p:nvPr/>
          </p:nvCxnSpPr>
          <p:spPr>
            <a:xfrm rot="16200000" flipH="1">
              <a:off x="1537023" y="3681985"/>
              <a:ext cx="595647" cy="772115"/>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直接箭头连接符 216"/>
            <p:cNvCxnSpPr>
              <a:stCxn id="96" idx="2"/>
            </p:cNvCxnSpPr>
            <p:nvPr/>
          </p:nvCxnSpPr>
          <p:spPr>
            <a:xfrm rot="16200000" flipH="1">
              <a:off x="1981135" y="3590360"/>
              <a:ext cx="597505" cy="957223"/>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直接箭头连接符 219"/>
            <p:cNvCxnSpPr>
              <a:stCxn id="83" idx="2"/>
            </p:cNvCxnSpPr>
            <p:nvPr/>
          </p:nvCxnSpPr>
          <p:spPr>
            <a:xfrm rot="5400000">
              <a:off x="2786462" y="2610974"/>
              <a:ext cx="249238" cy="364"/>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直接箭头连接符 221"/>
            <p:cNvCxnSpPr>
              <a:stCxn id="80" idx="2"/>
            </p:cNvCxnSpPr>
            <p:nvPr/>
          </p:nvCxnSpPr>
          <p:spPr>
            <a:xfrm rot="5400000">
              <a:off x="2102433" y="2371078"/>
              <a:ext cx="252413" cy="48333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直接箭头连接符 223"/>
            <p:cNvCxnSpPr>
              <a:stCxn id="86" idx="2"/>
              <a:endCxn id="66" idx="1"/>
            </p:cNvCxnSpPr>
            <p:nvPr/>
          </p:nvCxnSpPr>
          <p:spPr>
            <a:xfrm rot="16200000" flipH="1">
              <a:off x="3548784" y="2303684"/>
              <a:ext cx="271463" cy="59906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45" name="TextBox 4"/>
          <p:cNvSpPr txBox="1">
            <a:spLocks noChangeArrowheads="1"/>
          </p:cNvSpPr>
          <p:nvPr/>
        </p:nvSpPr>
        <p:spPr bwMode="auto">
          <a:xfrm>
            <a:off x="5401997" y="4674602"/>
            <a:ext cx="2159566"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fontAlgn="auto" hangingPunct="1">
              <a:lnSpc>
                <a:spcPct val="100000"/>
              </a:lnSpc>
              <a:spcBef>
                <a:spcPts val="0"/>
              </a:spcBef>
              <a:spcAft>
                <a:spcPts val="0"/>
              </a:spcAft>
              <a:buSzTx/>
              <a:buNone/>
            </a:pPr>
            <a:r>
              <a:rPr lang="en-US" altLang="zh-CN" sz="1600" b="1" dirty="0">
                <a:solidFill>
                  <a:prstClr val="black"/>
                </a:solidFill>
                <a:latin typeface="Courier New" panose="02070309020205020404" pitchFamily="49" charset="0"/>
                <a:ea typeface="微软雅黑"/>
                <a:cs typeface="Courier New" panose="02070309020205020404" pitchFamily="49" charset="0"/>
              </a:rPr>
              <a:t>/programs/p/list</a:t>
            </a:r>
          </a:p>
        </p:txBody>
      </p:sp>
      <p:grpSp>
        <p:nvGrpSpPr>
          <p:cNvPr id="18" name="组合 17"/>
          <p:cNvGrpSpPr/>
          <p:nvPr/>
        </p:nvGrpSpPr>
        <p:grpSpPr>
          <a:xfrm>
            <a:off x="1210795" y="3067408"/>
            <a:ext cx="1977591" cy="2817830"/>
            <a:chOff x="1210794" y="2210158"/>
            <a:chExt cx="1977591" cy="2817830"/>
          </a:xfrm>
        </p:grpSpPr>
        <p:grpSp>
          <p:nvGrpSpPr>
            <p:cNvPr id="6" name="组合 5"/>
            <p:cNvGrpSpPr/>
            <p:nvPr/>
          </p:nvGrpSpPr>
          <p:grpSpPr>
            <a:xfrm>
              <a:off x="2227244" y="2210158"/>
              <a:ext cx="504000" cy="261610"/>
              <a:chOff x="2380508" y="2361931"/>
              <a:chExt cx="504000" cy="261610"/>
            </a:xfrm>
          </p:grpSpPr>
          <p:sp>
            <p:nvSpPr>
              <p:cNvPr id="188" name="矩形 187"/>
              <p:cNvSpPr/>
              <p:nvPr/>
            </p:nvSpPr>
            <p:spPr>
              <a:xfrm>
                <a:off x="2380508" y="2399614"/>
                <a:ext cx="504000" cy="21272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93" name="TextBox 79"/>
              <p:cNvSpPr txBox="1"/>
              <p:nvPr/>
            </p:nvSpPr>
            <p:spPr>
              <a:xfrm>
                <a:off x="2403044" y="2361931"/>
                <a:ext cx="449162"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spc="-100" dirty="0">
                    <a:solidFill>
                      <a:prstClr val="black"/>
                    </a:solidFill>
                    <a:latin typeface="微软雅黑"/>
                    <a:ea typeface="微软雅黑"/>
                  </a:rPr>
                  <a:t>spell</a:t>
                </a:r>
                <a:endParaRPr lang="zh-CN" altLang="en-US" sz="1100" b="1" spc="-100" dirty="0">
                  <a:solidFill>
                    <a:prstClr val="black"/>
                  </a:solidFill>
                  <a:latin typeface="微软雅黑"/>
                  <a:ea typeface="微软雅黑"/>
                </a:endParaRPr>
              </a:p>
            </p:txBody>
          </p:sp>
        </p:grpSp>
        <p:grpSp>
          <p:nvGrpSpPr>
            <p:cNvPr id="17" name="组合 16"/>
            <p:cNvGrpSpPr/>
            <p:nvPr/>
          </p:nvGrpSpPr>
          <p:grpSpPr>
            <a:xfrm>
              <a:off x="1210794" y="2717298"/>
              <a:ext cx="487634" cy="261610"/>
              <a:chOff x="6768625" y="2177376"/>
              <a:chExt cx="487634" cy="261610"/>
            </a:xfrm>
          </p:grpSpPr>
          <p:sp>
            <p:nvSpPr>
              <p:cNvPr id="199" name="矩形 198"/>
              <p:cNvSpPr/>
              <p:nvPr/>
            </p:nvSpPr>
            <p:spPr>
              <a:xfrm>
                <a:off x="6823750" y="2203799"/>
                <a:ext cx="357190" cy="21272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206" name="TextBox 51"/>
              <p:cNvSpPr txBox="1"/>
              <p:nvPr/>
            </p:nvSpPr>
            <p:spPr>
              <a:xfrm>
                <a:off x="6768625" y="2177376"/>
                <a:ext cx="487634"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prstClr val="black"/>
                    </a:solidFill>
                    <a:latin typeface="微软雅黑"/>
                    <a:ea typeface="微软雅黑"/>
                  </a:rPr>
                  <a:t>mail</a:t>
                </a:r>
                <a:endParaRPr lang="zh-CN" altLang="en-US" sz="1100" b="1" dirty="0">
                  <a:solidFill>
                    <a:prstClr val="black"/>
                  </a:solidFill>
                  <a:latin typeface="微软雅黑"/>
                  <a:ea typeface="微软雅黑"/>
                </a:endParaRPr>
              </a:p>
            </p:txBody>
          </p:sp>
        </p:grpSp>
        <p:grpSp>
          <p:nvGrpSpPr>
            <p:cNvPr id="10" name="组合 9"/>
            <p:cNvGrpSpPr/>
            <p:nvPr/>
          </p:nvGrpSpPr>
          <p:grpSpPr>
            <a:xfrm>
              <a:off x="1609081" y="3515302"/>
              <a:ext cx="396262" cy="261610"/>
              <a:chOff x="1759905" y="3667850"/>
              <a:chExt cx="396262" cy="261610"/>
            </a:xfrm>
          </p:grpSpPr>
          <p:sp>
            <p:nvSpPr>
              <p:cNvPr id="208" name="矩形 207"/>
              <p:cNvSpPr/>
              <p:nvPr/>
            </p:nvSpPr>
            <p:spPr>
              <a:xfrm>
                <a:off x="1775545" y="3688389"/>
                <a:ext cx="357190" cy="21272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210" name="TextBox 95"/>
              <p:cNvSpPr txBox="1"/>
              <p:nvPr/>
            </p:nvSpPr>
            <p:spPr>
              <a:xfrm>
                <a:off x="1759905" y="3667850"/>
                <a:ext cx="396262"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err="1">
                    <a:solidFill>
                      <a:prstClr val="black"/>
                    </a:solidFill>
                    <a:latin typeface="微软雅黑"/>
                    <a:ea typeface="微软雅黑"/>
                  </a:rPr>
                  <a:t>prt</a:t>
                </a:r>
                <a:endParaRPr lang="zh-CN" altLang="en-US" sz="1100" b="1" dirty="0">
                  <a:solidFill>
                    <a:prstClr val="black"/>
                  </a:solidFill>
                  <a:latin typeface="微软雅黑"/>
                  <a:ea typeface="微软雅黑"/>
                </a:endParaRPr>
              </a:p>
            </p:txBody>
          </p:sp>
        </p:grpSp>
        <p:grpSp>
          <p:nvGrpSpPr>
            <p:cNvPr id="11" name="组合 10"/>
            <p:cNvGrpSpPr/>
            <p:nvPr/>
          </p:nvGrpSpPr>
          <p:grpSpPr>
            <a:xfrm>
              <a:off x="2718385" y="4377431"/>
              <a:ext cx="470000" cy="261610"/>
              <a:chOff x="2866933" y="4524861"/>
              <a:chExt cx="470000" cy="261610"/>
            </a:xfrm>
          </p:grpSpPr>
          <p:sp>
            <p:nvSpPr>
              <p:cNvPr id="212" name="矩形 211"/>
              <p:cNvSpPr/>
              <p:nvPr/>
            </p:nvSpPr>
            <p:spPr>
              <a:xfrm>
                <a:off x="2919291" y="4545646"/>
                <a:ext cx="357190" cy="21272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214" name="TextBox 134"/>
              <p:cNvSpPr txBox="1"/>
              <p:nvPr/>
            </p:nvSpPr>
            <p:spPr>
              <a:xfrm>
                <a:off x="2866933" y="4524861"/>
                <a:ext cx="470000"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prstClr val="black"/>
                    </a:solidFill>
                    <a:latin typeface="微软雅黑"/>
                    <a:ea typeface="微软雅黑"/>
                  </a:rPr>
                  <a:t>first</a:t>
                </a:r>
                <a:endParaRPr lang="zh-CN" altLang="en-US" sz="1100" b="1" dirty="0">
                  <a:solidFill>
                    <a:prstClr val="black"/>
                  </a:solidFill>
                  <a:latin typeface="微软雅黑"/>
                  <a:ea typeface="微软雅黑"/>
                </a:endParaRPr>
              </a:p>
            </p:txBody>
          </p:sp>
        </p:grpSp>
        <p:cxnSp>
          <p:nvCxnSpPr>
            <p:cNvPr id="227" name="直接箭头连接符 226"/>
            <p:cNvCxnSpPr/>
            <p:nvPr/>
          </p:nvCxnSpPr>
          <p:spPr>
            <a:xfrm rot="5400000">
              <a:off x="2099959" y="2368156"/>
              <a:ext cx="252413" cy="48333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直接箭头连接符 227"/>
            <p:cNvCxnSpPr/>
            <p:nvPr/>
          </p:nvCxnSpPr>
          <p:spPr>
            <a:xfrm rot="16200000" flipH="1">
              <a:off x="1262537" y="3162957"/>
              <a:ext cx="538160" cy="18023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直接箭头连接符 228"/>
            <p:cNvCxnSpPr/>
            <p:nvPr/>
          </p:nvCxnSpPr>
          <p:spPr>
            <a:xfrm rot="16200000" flipH="1">
              <a:off x="1971115" y="3588502"/>
              <a:ext cx="597505" cy="95722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0" name="椭圆 229"/>
            <p:cNvSpPr/>
            <p:nvPr/>
          </p:nvSpPr>
          <p:spPr>
            <a:xfrm>
              <a:off x="2835679" y="4813674"/>
              <a:ext cx="214314" cy="21431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231" name="直接箭头连接符 230"/>
            <p:cNvCxnSpPr/>
            <p:nvPr/>
          </p:nvCxnSpPr>
          <p:spPr>
            <a:xfrm rot="16200000" flipH="1">
              <a:off x="2852836" y="4712707"/>
              <a:ext cx="180000" cy="0"/>
            </a:xfrm>
            <a:prstGeom prst="straightConnector1">
              <a:avLst/>
            </a:prstGeom>
            <a:ln w="28575">
              <a:solidFill>
                <a:srgbClr val="C00000"/>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3046973" y="3087718"/>
            <a:ext cx="1317945" cy="1925181"/>
            <a:chOff x="3039884" y="2230467"/>
            <a:chExt cx="1317945" cy="1925181"/>
          </a:xfrm>
        </p:grpSpPr>
        <p:grpSp>
          <p:nvGrpSpPr>
            <p:cNvPr id="13" name="组合 12"/>
            <p:cNvGrpSpPr/>
            <p:nvPr/>
          </p:nvGrpSpPr>
          <p:grpSpPr>
            <a:xfrm>
              <a:off x="3039884" y="2230467"/>
              <a:ext cx="708848" cy="246221"/>
              <a:chOff x="3194985" y="2387402"/>
              <a:chExt cx="708848" cy="246221"/>
            </a:xfrm>
          </p:grpSpPr>
          <p:sp>
            <p:nvSpPr>
              <p:cNvPr id="216" name="矩形 215"/>
              <p:cNvSpPr/>
              <p:nvPr/>
            </p:nvSpPr>
            <p:spPr>
              <a:xfrm>
                <a:off x="3243409" y="2399614"/>
                <a:ext cx="612000" cy="21272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219" name="TextBox 85"/>
              <p:cNvSpPr txBox="1"/>
              <p:nvPr/>
            </p:nvSpPr>
            <p:spPr>
              <a:xfrm>
                <a:off x="3194985" y="2387402"/>
                <a:ext cx="708848" cy="246221"/>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000" b="1" spc="-100" dirty="0">
                    <a:solidFill>
                      <a:prstClr val="black"/>
                    </a:solidFill>
                    <a:latin typeface="微软雅黑"/>
                    <a:ea typeface="微软雅黑"/>
                  </a:rPr>
                  <a:t>programs</a:t>
                </a:r>
                <a:endParaRPr lang="zh-CN" altLang="en-US" sz="1000" b="1" spc="-100" dirty="0">
                  <a:solidFill>
                    <a:prstClr val="black"/>
                  </a:solidFill>
                  <a:latin typeface="微软雅黑"/>
                  <a:ea typeface="微软雅黑"/>
                </a:endParaRPr>
              </a:p>
            </p:txBody>
          </p:sp>
        </p:grpSp>
        <p:grpSp>
          <p:nvGrpSpPr>
            <p:cNvPr id="14" name="组合 13"/>
            <p:cNvGrpSpPr/>
            <p:nvPr/>
          </p:nvGrpSpPr>
          <p:grpSpPr>
            <a:xfrm>
              <a:off x="4000639" y="2715761"/>
              <a:ext cx="357190" cy="261610"/>
              <a:chOff x="4146246" y="2863104"/>
              <a:chExt cx="357190" cy="261610"/>
            </a:xfrm>
          </p:grpSpPr>
          <p:sp>
            <p:nvSpPr>
              <p:cNvPr id="221" name="矩形 220"/>
              <p:cNvSpPr/>
              <p:nvPr/>
            </p:nvSpPr>
            <p:spPr>
              <a:xfrm>
                <a:off x="4146246" y="2896118"/>
                <a:ext cx="357190" cy="21272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223" name="TextBox 66"/>
              <p:cNvSpPr txBox="1"/>
              <p:nvPr/>
            </p:nvSpPr>
            <p:spPr>
              <a:xfrm>
                <a:off x="4192012" y="2863104"/>
                <a:ext cx="279244"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prstClr val="black"/>
                    </a:solidFill>
                    <a:latin typeface="微软雅黑"/>
                    <a:ea typeface="微软雅黑"/>
                  </a:rPr>
                  <a:t>p</a:t>
                </a:r>
                <a:endParaRPr lang="zh-CN" altLang="en-US" sz="1100" b="1" dirty="0">
                  <a:solidFill>
                    <a:prstClr val="black"/>
                  </a:solidFill>
                  <a:latin typeface="微软雅黑"/>
                  <a:ea typeface="微软雅黑"/>
                </a:endParaRPr>
              </a:p>
            </p:txBody>
          </p:sp>
        </p:grpSp>
        <p:grpSp>
          <p:nvGrpSpPr>
            <p:cNvPr id="15" name="组合 14"/>
            <p:cNvGrpSpPr/>
            <p:nvPr/>
          </p:nvGrpSpPr>
          <p:grpSpPr>
            <a:xfrm>
              <a:off x="3321389" y="3514719"/>
              <a:ext cx="394660" cy="261610"/>
              <a:chOff x="3479218" y="3663949"/>
              <a:chExt cx="394660" cy="261610"/>
            </a:xfrm>
          </p:grpSpPr>
          <p:sp>
            <p:nvSpPr>
              <p:cNvPr id="225" name="矩形 224"/>
              <p:cNvSpPr/>
              <p:nvPr/>
            </p:nvSpPr>
            <p:spPr>
              <a:xfrm>
                <a:off x="3483820" y="3688390"/>
                <a:ext cx="357190" cy="21272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226" name="TextBox 104"/>
              <p:cNvSpPr txBox="1"/>
              <p:nvPr/>
            </p:nvSpPr>
            <p:spPr>
              <a:xfrm>
                <a:off x="3479218" y="3663949"/>
                <a:ext cx="394660"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prstClr val="black"/>
                    </a:solidFill>
                    <a:latin typeface="微软雅黑"/>
                    <a:ea typeface="微软雅黑"/>
                  </a:rPr>
                  <a:t>list</a:t>
                </a:r>
                <a:endParaRPr lang="zh-CN" altLang="en-US" sz="1100" b="1" dirty="0">
                  <a:solidFill>
                    <a:prstClr val="black"/>
                  </a:solidFill>
                  <a:latin typeface="微软雅黑"/>
                  <a:ea typeface="微软雅黑"/>
                </a:endParaRPr>
              </a:p>
            </p:txBody>
          </p:sp>
        </p:grpSp>
        <p:sp>
          <p:nvSpPr>
            <p:cNvPr id="232" name="椭圆 231"/>
            <p:cNvSpPr/>
            <p:nvPr/>
          </p:nvSpPr>
          <p:spPr>
            <a:xfrm>
              <a:off x="3406162" y="3941334"/>
              <a:ext cx="214314" cy="21431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233" name="直接箭头连接符 232"/>
            <p:cNvCxnSpPr/>
            <p:nvPr/>
          </p:nvCxnSpPr>
          <p:spPr>
            <a:xfrm rot="16200000" flipH="1">
              <a:off x="3419618" y="3843983"/>
              <a:ext cx="180000" cy="0"/>
            </a:xfrm>
            <a:prstGeom prst="straightConnector1">
              <a:avLst/>
            </a:prstGeom>
            <a:ln w="38100">
              <a:solidFill>
                <a:srgbClr val="C00000"/>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34" name="直接箭头连接符 233"/>
            <p:cNvCxnSpPr/>
            <p:nvPr/>
          </p:nvCxnSpPr>
          <p:spPr>
            <a:xfrm rot="5400000">
              <a:off x="3565791" y="2909436"/>
              <a:ext cx="536297" cy="65508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直接箭头连接符 234"/>
            <p:cNvCxnSpPr/>
            <p:nvPr/>
          </p:nvCxnSpPr>
          <p:spPr>
            <a:xfrm rot="16200000" flipH="1">
              <a:off x="3544172" y="2299672"/>
              <a:ext cx="271463" cy="59906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8368479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left)">
                                      <p:cBhvr>
                                        <p:cTn id="27" dur="500"/>
                                        <p:tgtEl>
                                          <p:spTgt spid="32"/>
                                        </p:tgtEl>
                                      </p:cBhvr>
                                    </p:animEffect>
                                  </p:childTnLst>
                                </p:cTn>
                              </p:par>
                            </p:childTnLst>
                          </p:cTn>
                        </p:par>
                        <p:par>
                          <p:cTn id="28" fill="hold">
                            <p:stCondLst>
                              <p:cond delay="500"/>
                            </p:stCondLst>
                            <p:childTnLst>
                              <p:par>
                                <p:cTn id="29" presetID="22" presetClass="entr" presetSubtype="1"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1000"/>
                                        <p:tgtEl>
                                          <p:spTgt spid="18"/>
                                        </p:tgtEl>
                                      </p:cBhvr>
                                    </p:animEffect>
                                  </p:childTnLst>
                                </p:cTn>
                              </p:par>
                            </p:childTnLst>
                          </p:cTn>
                        </p:par>
                        <p:par>
                          <p:cTn id="32" fill="hold">
                            <p:stCondLst>
                              <p:cond delay="1500"/>
                            </p:stCondLst>
                            <p:childTnLst>
                              <p:par>
                                <p:cTn id="33" presetID="35" presetClass="emph" presetSubtype="0" repeatCount="indefinite" fill="hold" nodeType="afterEffect">
                                  <p:stCondLst>
                                    <p:cond delay="0"/>
                                  </p:stCondLst>
                                  <p:endCondLst>
                                    <p:cond evt="onNext" delay="0">
                                      <p:tgtEl>
                                        <p:sldTgt/>
                                      </p:tgtEl>
                                    </p:cond>
                                  </p:endCondLst>
                                  <p:childTnLst>
                                    <p:anim calcmode="discrete" valueType="str">
                                      <p:cBhvr>
                                        <p:cTn id="34" dur="500" fill="hold"/>
                                        <p:tgtEl>
                                          <p:spTgt spid="18"/>
                                        </p:tgtEl>
                                        <p:attrNameLst>
                                          <p:attrName>style.visibility</p:attrName>
                                        </p:attrNameLst>
                                      </p:cBhvr>
                                      <p:tavLst>
                                        <p:tav tm="0">
                                          <p:val>
                                            <p:strVal val="hidden"/>
                                          </p:val>
                                        </p:tav>
                                        <p:tav tm="50000">
                                          <p:val>
                                            <p:strVal val="visible"/>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8"/>
                                        </p:tgtEl>
                                        <p:attrNameLst>
                                          <p:attrName>style.visibility</p:attrName>
                                        </p:attrNameLst>
                                      </p:cBhvr>
                                      <p:to>
                                        <p:strVal val="hidden"/>
                                      </p:to>
                                    </p:set>
                                  </p:childTnLst>
                                </p:cTn>
                              </p:par>
                              <p:par>
                                <p:cTn id="39" presetID="22" presetClass="entr" presetSubtype="8" fill="hold" grpId="0" nodeType="withEffect">
                                  <p:stCondLst>
                                    <p:cond delay="0"/>
                                  </p:stCondLst>
                                  <p:childTnLst>
                                    <p:set>
                                      <p:cBhvr>
                                        <p:cTn id="40" dur="1" fill="hold">
                                          <p:stCondLst>
                                            <p:cond delay="0"/>
                                          </p:stCondLst>
                                        </p:cTn>
                                        <p:tgtEl>
                                          <p:spTgt spid="145"/>
                                        </p:tgtEl>
                                        <p:attrNameLst>
                                          <p:attrName>style.visibility</p:attrName>
                                        </p:attrNameLst>
                                      </p:cBhvr>
                                      <p:to>
                                        <p:strVal val="visible"/>
                                      </p:to>
                                    </p:set>
                                    <p:animEffect transition="in" filter="wipe(left)">
                                      <p:cBhvr>
                                        <p:cTn id="41" dur="500"/>
                                        <p:tgtEl>
                                          <p:spTgt spid="145"/>
                                        </p:tgtEl>
                                      </p:cBhvr>
                                    </p:animEffect>
                                  </p:childTnLst>
                                </p:cTn>
                              </p:par>
                            </p:childTnLst>
                          </p:cTn>
                        </p:par>
                        <p:par>
                          <p:cTn id="42" fill="hold">
                            <p:stCondLst>
                              <p:cond delay="500"/>
                            </p:stCondLst>
                            <p:childTnLst>
                              <p:par>
                                <p:cTn id="43" presetID="22" presetClass="entr" presetSubtype="1" fill="hold"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up)">
                                      <p:cBhvr>
                                        <p:cTn id="45" dur="1000"/>
                                        <p:tgtEl>
                                          <p:spTgt spid="19"/>
                                        </p:tgtEl>
                                      </p:cBhvr>
                                    </p:animEffect>
                                  </p:childTnLst>
                                </p:cTn>
                              </p:par>
                            </p:childTnLst>
                          </p:cTn>
                        </p:par>
                        <p:par>
                          <p:cTn id="46" fill="hold">
                            <p:stCondLst>
                              <p:cond delay="1500"/>
                            </p:stCondLst>
                            <p:childTnLst>
                              <p:par>
                                <p:cTn id="47" presetID="35" presetClass="emph" presetSubtype="0" repeatCount="indefinite" fill="hold" nodeType="afterEffect">
                                  <p:stCondLst>
                                    <p:cond delay="0"/>
                                  </p:stCondLst>
                                  <p:endCondLst>
                                    <p:cond evt="onNext" delay="0">
                                      <p:tgtEl>
                                        <p:sldTgt/>
                                      </p:tgtEl>
                                    </p:cond>
                                  </p:endCondLst>
                                  <p:childTnLst>
                                    <p:anim calcmode="discrete" valueType="str">
                                      <p:cBhvr>
                                        <p:cTn id="48" dur="500" fill="hold"/>
                                        <p:tgtEl>
                                          <p:spTgt spid="1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en-US" altLang="zh-CN" sz="3600">
                <a:ea typeface="宋体" panose="02010600030101010101" pitchFamily="2" charset="-122"/>
              </a:rPr>
              <a:t>Logical structure of directory</a:t>
            </a:r>
            <a:endParaRPr lang="zh-CN" altLang="en-US" sz="360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fld id="{CBF936D7-0941-4628-AAA6-DBF6317D0A40}" type="slidenum">
              <a:rPr lang="en-US" altLang="ko-KR">
                <a:solidFill>
                  <a:schemeClr val="bg1"/>
                </a:solidFill>
                <a:ea typeface="굴림" pitchFamily="34" charset="-127"/>
              </a:rPr>
              <a:pPr/>
              <a:t>25</a:t>
            </a:fld>
            <a:endParaRPr lang="en-US" altLang="ko-KR">
              <a:solidFill>
                <a:schemeClr val="bg1"/>
              </a:solidFill>
              <a:ea typeface="굴림" pitchFamily="34" charset="-127"/>
            </a:endParaRPr>
          </a:p>
        </p:txBody>
      </p:sp>
      <p:pic>
        <p:nvPicPr>
          <p:cNvPr id="8" name="Picture 10" descr="目录的结构组成"/>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925" y="2205038"/>
            <a:ext cx="8220075"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4" descr="6-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196975"/>
            <a:ext cx="5529262" cy="540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Text Box 5"/>
          <p:cNvSpPr txBox="1">
            <a:spLocks noChangeArrowheads="1"/>
          </p:cNvSpPr>
          <p:nvPr/>
        </p:nvSpPr>
        <p:spPr bwMode="auto">
          <a:xfrm>
            <a:off x="900113" y="115888"/>
            <a:ext cx="56165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zh-CN" altLang="en-US" sz="2400">
                <a:latin typeface="Times New Roman" panose="02020603050405020304" pitchFamily="18" charset="0"/>
              </a:rPr>
              <a:t>多级目录中路径名</a:t>
            </a:r>
          </a:p>
          <a:p>
            <a:pPr eaLnBrk="1" hangingPunct="1">
              <a:lnSpc>
                <a:spcPct val="100000"/>
              </a:lnSpc>
              <a:spcBef>
                <a:spcPct val="50000"/>
              </a:spcBef>
              <a:buClrTx/>
              <a:buSzTx/>
              <a:buFontTx/>
              <a:buNone/>
            </a:pPr>
            <a:r>
              <a:rPr lang="zh-CN" altLang="en-US" sz="2000">
                <a:latin typeface="Times New Roman" panose="02020603050405020304" pitchFamily="18" charset="0"/>
              </a:rPr>
              <a:t>比如</a:t>
            </a:r>
            <a:r>
              <a:rPr lang="en-US" altLang="zh-CN" sz="2000">
                <a:latin typeface="Times New Roman" panose="02020603050405020304" pitchFamily="18" charset="0"/>
              </a:rPr>
              <a:t>UNIX</a:t>
            </a:r>
            <a:r>
              <a:rPr lang="zh-CN" altLang="en-US" sz="2000">
                <a:latin typeface="Times New Roman" panose="02020603050405020304" pitchFamily="18" charset="0"/>
              </a:rPr>
              <a:t>系统的一棵目录树结构：</a:t>
            </a:r>
          </a:p>
        </p:txBody>
      </p:sp>
      <p:sp>
        <p:nvSpPr>
          <p:cNvPr id="59396" name="AutoShape 7"/>
          <p:cNvSpPr>
            <a:spLocks/>
          </p:cNvSpPr>
          <p:nvPr/>
        </p:nvSpPr>
        <p:spPr bwMode="auto">
          <a:xfrm>
            <a:off x="6227763" y="5516563"/>
            <a:ext cx="2771775" cy="914400"/>
          </a:xfrm>
          <a:prstGeom prst="borderCallout1">
            <a:avLst>
              <a:gd name="adj1" fmla="val -8333"/>
              <a:gd name="adj2" fmla="val 4125"/>
              <a:gd name="adj3" fmla="val -8333"/>
              <a:gd name="adj4" fmla="val 46106"/>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lnSpc>
                <a:spcPct val="100000"/>
              </a:lnSpc>
              <a:spcBef>
                <a:spcPct val="0"/>
              </a:spcBef>
              <a:buClrTx/>
              <a:buSzTx/>
              <a:buFontTx/>
              <a:buNone/>
            </a:pPr>
            <a:r>
              <a:rPr lang="zh-CN" altLang="en-US" sz="1800">
                <a:solidFill>
                  <a:schemeClr val="bg1"/>
                </a:solidFill>
                <a:latin typeface="Times New Roman" panose="02020603050405020304" pitchFamily="18" charset="0"/>
              </a:rPr>
              <a:t>通过路径名可清楚了解文件所处位置</a:t>
            </a:r>
          </a:p>
        </p:txBody>
      </p:sp>
      <p:sp>
        <p:nvSpPr>
          <p:cNvPr id="59397" name="灯片编号占位符 1"/>
          <p:cNvSpPr txBox="1">
            <a:spLocks noGrp="1"/>
          </p:cNvSpPr>
          <p:nvPr/>
        </p:nvSpPr>
        <p:spPr bwMode="auto">
          <a:xfrm>
            <a:off x="7019925" y="6164263"/>
            <a:ext cx="1150938" cy="4572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lnSpc>
                <a:spcPct val="100000"/>
              </a:lnSpc>
              <a:spcBef>
                <a:spcPct val="0"/>
              </a:spcBef>
              <a:buClrTx/>
              <a:buSzTx/>
              <a:buFontTx/>
              <a:buNone/>
            </a:pPr>
            <a:fld id="{E895081C-CE33-4B5E-BF58-CD57C164D4C4}" type="slidenum">
              <a:rPr lang="en-US" altLang="zh-CN" sz="1200">
                <a:latin typeface="Times New Roman" panose="02020603050405020304" pitchFamily="18" charset="0"/>
              </a:rPr>
              <a:pPr algn="r" eaLnBrk="1" hangingPunct="1">
                <a:lnSpc>
                  <a:spcPct val="100000"/>
                </a:lnSpc>
                <a:spcBef>
                  <a:spcPct val="0"/>
                </a:spcBef>
                <a:buClrTx/>
                <a:buSzTx/>
                <a:buFontTx/>
                <a:buNone/>
              </a:pPr>
              <a:t>26</a:t>
            </a:fld>
            <a:endParaRPr lang="en-US" altLang="zh-CN" sz="1200">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685800" y="990600"/>
            <a:ext cx="7543800"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buClr>
                <a:schemeClr val="tx1"/>
              </a:buClr>
              <a:buChar char="¢"/>
              <a:defRPr sz="2800">
                <a:solidFill>
                  <a:schemeClr val="tx2"/>
                </a:solidFill>
                <a:latin typeface="Verdana" panose="020B0604030504040204" pitchFamily="34" charset="0"/>
              </a:defRPr>
            </a:lvl1pPr>
            <a:lvl2pPr>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lvl="1" eaLnBrk="1" hangingPunct="1">
              <a:lnSpc>
                <a:spcPct val="120000"/>
              </a:lnSpc>
              <a:buClrTx/>
            </a:pPr>
            <a:r>
              <a:rPr lang="zh-CN" altLang="en-US">
                <a:latin typeface="Times New Roman" panose="02020603050405020304" pitchFamily="18" charset="0"/>
              </a:rPr>
              <a:t>目录名：指明目录结构中一个结点位置。</a:t>
            </a:r>
          </a:p>
          <a:p>
            <a:pPr lvl="1" eaLnBrk="1" hangingPunct="1">
              <a:lnSpc>
                <a:spcPct val="120000"/>
              </a:lnSpc>
              <a:buClrTx/>
            </a:pPr>
            <a:r>
              <a:rPr lang="zh-CN" altLang="en-US">
                <a:latin typeface="Times New Roman" panose="02020603050405020304" pitchFamily="18" charset="0"/>
              </a:rPr>
              <a:t>目录树：有根结点和中间结点（</a:t>
            </a:r>
            <a:r>
              <a:rPr lang="zh-CN" altLang="en-US" sz="1800">
                <a:latin typeface="Times New Roman" panose="02020603050405020304" pitchFamily="18" charset="0"/>
              </a:rPr>
              <a:t>目录／子目录</a:t>
            </a:r>
            <a:r>
              <a:rPr lang="zh-CN" altLang="en-US">
                <a:latin typeface="Times New Roman" panose="02020603050405020304" pitchFamily="18" charset="0"/>
              </a:rPr>
              <a:t>），叶子结点（</a:t>
            </a:r>
            <a:r>
              <a:rPr lang="zh-CN" altLang="en-US" sz="1800">
                <a:latin typeface="Times New Roman" panose="02020603050405020304" pitchFamily="18" charset="0"/>
              </a:rPr>
              <a:t>文件</a:t>
            </a:r>
            <a:r>
              <a:rPr lang="zh-CN" altLang="en-US">
                <a:latin typeface="Times New Roman" panose="02020603050405020304" pitchFamily="18" charset="0"/>
              </a:rPr>
              <a:t>）。</a:t>
            </a:r>
          </a:p>
          <a:p>
            <a:pPr lvl="1" eaLnBrk="1" hangingPunct="1">
              <a:lnSpc>
                <a:spcPct val="120000"/>
              </a:lnSpc>
              <a:buClrTx/>
            </a:pPr>
            <a:r>
              <a:rPr lang="zh-CN" altLang="en-US">
                <a:latin typeface="Times New Roman" panose="02020603050405020304" pitchFamily="18" charset="0"/>
              </a:rPr>
              <a:t>目录有上下级关系：当前目录(</a:t>
            </a:r>
            <a:r>
              <a:rPr lang="en-US" altLang="zh-CN">
                <a:latin typeface="Times New Roman" panose="02020603050405020304" pitchFamily="18" charset="0"/>
              </a:rPr>
              <a:t>current directory, working directory)、</a:t>
            </a:r>
            <a:r>
              <a:rPr lang="zh-CN" altLang="en-US">
                <a:latin typeface="Times New Roman" panose="02020603050405020304" pitchFamily="18" charset="0"/>
              </a:rPr>
              <a:t>父目录(</a:t>
            </a:r>
            <a:r>
              <a:rPr lang="en-US" altLang="zh-CN">
                <a:latin typeface="Times New Roman" panose="02020603050405020304" pitchFamily="18" charset="0"/>
              </a:rPr>
              <a:t>parent directory)、</a:t>
            </a:r>
            <a:r>
              <a:rPr lang="zh-CN" altLang="en-US">
                <a:latin typeface="Times New Roman" panose="02020603050405020304" pitchFamily="18" charset="0"/>
              </a:rPr>
              <a:t>子目录(</a:t>
            </a:r>
            <a:r>
              <a:rPr lang="en-US" altLang="zh-CN">
                <a:latin typeface="Times New Roman" panose="02020603050405020304" pitchFamily="18" charset="0"/>
              </a:rPr>
              <a:t>subdirectory)、</a:t>
            </a:r>
            <a:r>
              <a:rPr lang="zh-CN" altLang="en-US">
                <a:latin typeface="Times New Roman" panose="02020603050405020304" pitchFamily="18" charset="0"/>
              </a:rPr>
              <a:t>根目录(</a:t>
            </a:r>
            <a:r>
              <a:rPr lang="en-US" altLang="zh-CN">
                <a:latin typeface="Times New Roman" panose="02020603050405020304" pitchFamily="18" charset="0"/>
              </a:rPr>
              <a:t>root directory)</a:t>
            </a:r>
            <a:r>
              <a:rPr lang="zh-CN" altLang="en-US">
                <a:latin typeface="Times New Roman" panose="02020603050405020304" pitchFamily="18" charset="0"/>
              </a:rPr>
              <a:t>等；</a:t>
            </a:r>
          </a:p>
          <a:p>
            <a:pPr lvl="1" eaLnBrk="1" hangingPunct="1">
              <a:lnSpc>
                <a:spcPct val="120000"/>
              </a:lnSpc>
              <a:buClrTx/>
            </a:pPr>
            <a:r>
              <a:rPr lang="zh-CN" altLang="en-US">
                <a:latin typeface="Times New Roman" panose="02020603050405020304" pitchFamily="18" charset="0"/>
              </a:rPr>
              <a:t>路径(</a:t>
            </a:r>
            <a:r>
              <a:rPr lang="en-US" altLang="zh-CN">
                <a:latin typeface="Times New Roman" panose="02020603050405020304" pitchFamily="18" charset="0"/>
              </a:rPr>
              <a:t>path)：</a:t>
            </a:r>
            <a:r>
              <a:rPr lang="zh-CN" altLang="en-US">
                <a:latin typeface="Times New Roman" panose="02020603050405020304" pitchFamily="18" charset="0"/>
              </a:rPr>
              <a:t>每个目录或文件，可以由根目录开始依次经由的各级目录名，加上最终的目录名或文件名来表示（相对／绝对）．</a:t>
            </a:r>
          </a:p>
        </p:txBody>
      </p:sp>
      <p:sp>
        <p:nvSpPr>
          <p:cNvPr id="60419" name="Text Box 3"/>
          <p:cNvSpPr txBox="1">
            <a:spLocks noChangeArrowheads="1"/>
          </p:cNvSpPr>
          <p:nvPr/>
        </p:nvSpPr>
        <p:spPr bwMode="auto">
          <a:xfrm>
            <a:off x="1331913" y="549275"/>
            <a:ext cx="6119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100000"/>
              </a:lnSpc>
              <a:spcBef>
                <a:spcPct val="50000"/>
              </a:spcBef>
              <a:buClrTx/>
              <a:buSzTx/>
              <a:buFontTx/>
              <a:buNone/>
            </a:pPr>
            <a:r>
              <a:rPr lang="zh-CN" altLang="en-US" sz="2400">
                <a:latin typeface="Times New Roman" panose="02020603050405020304" pitchFamily="18" charset="0"/>
              </a:rPr>
              <a:t>多级目录结构有以下特点：</a:t>
            </a:r>
          </a:p>
        </p:txBody>
      </p:sp>
      <p:sp>
        <p:nvSpPr>
          <p:cNvPr id="60420" name="灯片编号占位符 1"/>
          <p:cNvSpPr txBox="1">
            <a:spLocks noGrp="1"/>
          </p:cNvSpPr>
          <p:nvPr/>
        </p:nvSpPr>
        <p:spPr bwMode="auto">
          <a:xfrm>
            <a:off x="7019925" y="6164263"/>
            <a:ext cx="1150938" cy="4572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lnSpc>
                <a:spcPct val="100000"/>
              </a:lnSpc>
              <a:spcBef>
                <a:spcPct val="0"/>
              </a:spcBef>
              <a:buClrTx/>
              <a:buSzTx/>
              <a:buFontTx/>
              <a:buNone/>
            </a:pPr>
            <a:fld id="{F9F748A7-AEF2-4E81-9C8C-732B01CB1543}" type="slidenum">
              <a:rPr lang="en-US" altLang="zh-CN" sz="1200">
                <a:latin typeface="Times New Roman" panose="02020603050405020304" pitchFamily="18" charset="0"/>
              </a:rPr>
              <a:pPr algn="r" eaLnBrk="1" hangingPunct="1">
                <a:lnSpc>
                  <a:spcPct val="100000"/>
                </a:lnSpc>
                <a:spcBef>
                  <a:spcPct val="0"/>
                </a:spcBef>
                <a:buClrTx/>
                <a:buSzTx/>
                <a:buFontTx/>
                <a:buNone/>
              </a:pPr>
              <a:t>27</a:t>
            </a:fld>
            <a:endParaRPr lang="en-US" altLang="zh-CN" sz="1200">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4"/>
          <p:cNvSpPr txBox="1">
            <a:spLocks noChangeArrowheads="1"/>
          </p:cNvSpPr>
          <p:nvPr/>
        </p:nvSpPr>
        <p:spPr bwMode="auto">
          <a:xfrm>
            <a:off x="1258888" y="404813"/>
            <a:ext cx="3527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en-US" altLang="zh-CN" b="1">
                <a:latin typeface="Times New Roman" panose="02020603050405020304" pitchFamily="18" charset="0"/>
              </a:rPr>
              <a:t>3</a:t>
            </a:r>
            <a:r>
              <a:rPr lang="zh-CN" altLang="en-US" b="1">
                <a:latin typeface="Times New Roman" panose="02020603050405020304" pitchFamily="18" charset="0"/>
              </a:rPr>
              <a:t>．对目录操作</a:t>
            </a:r>
          </a:p>
        </p:txBody>
      </p:sp>
      <p:sp>
        <p:nvSpPr>
          <p:cNvPr id="61443" name="Text Box 5"/>
          <p:cNvSpPr txBox="1">
            <a:spLocks noChangeArrowheads="1"/>
          </p:cNvSpPr>
          <p:nvPr/>
        </p:nvSpPr>
        <p:spPr bwMode="auto">
          <a:xfrm>
            <a:off x="971550" y="1196975"/>
            <a:ext cx="7129463"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zh-CN" altLang="en-US" sz="2000">
                <a:latin typeface="Times New Roman" panose="02020603050405020304" pitchFamily="18" charset="0"/>
              </a:rPr>
              <a:t>目录是文件管理的核心，不同</a:t>
            </a:r>
            <a:r>
              <a:rPr lang="en-US" altLang="zh-CN" sz="2000">
                <a:latin typeface="Times New Roman" panose="02020603050405020304" pitchFamily="18" charset="0"/>
              </a:rPr>
              <a:t>OS</a:t>
            </a:r>
            <a:r>
              <a:rPr lang="zh-CN" altLang="en-US" sz="2000">
                <a:latin typeface="Times New Roman" panose="02020603050405020304" pitchFamily="18" charset="0"/>
              </a:rPr>
              <a:t>对目录操作不同．</a:t>
            </a:r>
          </a:p>
          <a:p>
            <a:pPr eaLnBrk="1" hangingPunct="1">
              <a:lnSpc>
                <a:spcPct val="100000"/>
              </a:lnSpc>
              <a:spcBef>
                <a:spcPct val="50000"/>
              </a:spcBef>
              <a:buClrTx/>
              <a:buSzTx/>
              <a:buFontTx/>
              <a:buChar char="•"/>
            </a:pPr>
            <a:r>
              <a:rPr lang="en-US" altLang="zh-CN" sz="2000">
                <a:latin typeface="Times New Roman" panose="02020603050405020304" pitchFamily="18" charset="0"/>
              </a:rPr>
              <a:t>create</a:t>
            </a:r>
            <a:r>
              <a:rPr lang="zh-CN" altLang="en-US" sz="2000">
                <a:latin typeface="Times New Roman" panose="02020603050405020304" pitchFamily="18" charset="0"/>
              </a:rPr>
              <a:t>：创建目录；</a:t>
            </a:r>
          </a:p>
          <a:p>
            <a:pPr eaLnBrk="1" hangingPunct="1">
              <a:lnSpc>
                <a:spcPct val="100000"/>
              </a:lnSpc>
              <a:spcBef>
                <a:spcPct val="50000"/>
              </a:spcBef>
              <a:buClrTx/>
              <a:buSzTx/>
              <a:buFontTx/>
              <a:buChar char="•"/>
            </a:pPr>
            <a:r>
              <a:rPr lang="en-US" altLang="zh-CN" sz="2000">
                <a:latin typeface="Times New Roman" panose="02020603050405020304" pitchFamily="18" charset="0"/>
              </a:rPr>
              <a:t>delete</a:t>
            </a:r>
            <a:r>
              <a:rPr lang="zh-CN" altLang="en-US" sz="2000">
                <a:latin typeface="Times New Roman" panose="02020603050405020304" pitchFamily="18" charset="0"/>
              </a:rPr>
              <a:t>：删除目录；</a:t>
            </a:r>
          </a:p>
          <a:p>
            <a:pPr eaLnBrk="1" hangingPunct="1">
              <a:lnSpc>
                <a:spcPct val="100000"/>
              </a:lnSpc>
              <a:spcBef>
                <a:spcPct val="50000"/>
              </a:spcBef>
              <a:buClrTx/>
              <a:buSzTx/>
              <a:buFontTx/>
              <a:buChar char="•"/>
            </a:pPr>
            <a:r>
              <a:rPr lang="en-US" altLang="zh-CN" sz="2000">
                <a:latin typeface="Times New Roman" panose="02020603050405020304" pitchFamily="18" charset="0"/>
              </a:rPr>
              <a:t>opendir</a:t>
            </a:r>
            <a:r>
              <a:rPr lang="zh-CN" altLang="en-US" sz="2000">
                <a:latin typeface="Times New Roman" panose="02020603050405020304" pitchFamily="18" charset="0"/>
              </a:rPr>
              <a:t>：打开目录使内容可读；</a:t>
            </a:r>
            <a:endParaRPr lang="en-US" altLang="zh-CN" sz="2000">
              <a:latin typeface="Times New Roman" panose="02020603050405020304" pitchFamily="18" charset="0"/>
            </a:endParaRPr>
          </a:p>
          <a:p>
            <a:pPr eaLnBrk="1" hangingPunct="1">
              <a:lnSpc>
                <a:spcPct val="100000"/>
              </a:lnSpc>
              <a:spcBef>
                <a:spcPct val="50000"/>
              </a:spcBef>
              <a:buClrTx/>
              <a:buSzTx/>
              <a:buFontTx/>
              <a:buChar char="•"/>
            </a:pPr>
            <a:r>
              <a:rPr lang="en-US" altLang="zh-CN" sz="2000">
                <a:latin typeface="Times New Roman" panose="02020603050405020304" pitchFamily="18" charset="0"/>
              </a:rPr>
              <a:t>closedir</a:t>
            </a:r>
            <a:r>
              <a:rPr lang="zh-CN" altLang="en-US" sz="2000">
                <a:latin typeface="Times New Roman" panose="02020603050405020304" pitchFamily="18" charset="0"/>
              </a:rPr>
              <a:t>：关闭目录，释放各种表空间；</a:t>
            </a:r>
            <a:endParaRPr lang="en-US" altLang="zh-CN" sz="2000">
              <a:latin typeface="Times New Roman" panose="02020603050405020304" pitchFamily="18" charset="0"/>
            </a:endParaRPr>
          </a:p>
          <a:p>
            <a:pPr eaLnBrk="1" hangingPunct="1">
              <a:lnSpc>
                <a:spcPct val="100000"/>
              </a:lnSpc>
              <a:spcBef>
                <a:spcPct val="50000"/>
              </a:spcBef>
              <a:buClrTx/>
              <a:buSzTx/>
              <a:buFontTx/>
              <a:buChar char="•"/>
            </a:pPr>
            <a:r>
              <a:rPr lang="en-US" altLang="zh-CN" sz="2000">
                <a:latin typeface="Times New Roman" panose="02020603050405020304" pitchFamily="18" charset="0"/>
              </a:rPr>
              <a:t>readdir</a:t>
            </a:r>
            <a:r>
              <a:rPr lang="zh-CN" altLang="en-US" sz="2000">
                <a:latin typeface="Times New Roman" panose="02020603050405020304" pitchFamily="18" charset="0"/>
              </a:rPr>
              <a:t>：返回打开目录的下一个目录项；</a:t>
            </a:r>
            <a:endParaRPr lang="en-US" altLang="zh-CN" sz="2000">
              <a:latin typeface="Times New Roman" panose="02020603050405020304" pitchFamily="18" charset="0"/>
            </a:endParaRPr>
          </a:p>
          <a:p>
            <a:pPr eaLnBrk="1" hangingPunct="1">
              <a:lnSpc>
                <a:spcPct val="100000"/>
              </a:lnSpc>
              <a:spcBef>
                <a:spcPct val="50000"/>
              </a:spcBef>
              <a:buClrTx/>
              <a:buSzTx/>
              <a:buFontTx/>
              <a:buChar char="•"/>
            </a:pPr>
            <a:r>
              <a:rPr lang="en-US" altLang="zh-CN" sz="2000">
                <a:latin typeface="Times New Roman" panose="02020603050405020304" pitchFamily="18" charset="0"/>
              </a:rPr>
              <a:t>rename</a:t>
            </a:r>
            <a:r>
              <a:rPr lang="zh-CN" altLang="en-US" sz="2000">
                <a:latin typeface="Times New Roman" panose="02020603050405020304" pitchFamily="18" charset="0"/>
              </a:rPr>
              <a:t>：目录重命名；</a:t>
            </a:r>
            <a:endParaRPr lang="en-US" altLang="zh-CN" sz="2000">
              <a:latin typeface="Times New Roman" panose="02020603050405020304" pitchFamily="18" charset="0"/>
            </a:endParaRPr>
          </a:p>
          <a:p>
            <a:pPr eaLnBrk="1" hangingPunct="1">
              <a:lnSpc>
                <a:spcPct val="100000"/>
              </a:lnSpc>
              <a:spcBef>
                <a:spcPct val="50000"/>
              </a:spcBef>
              <a:buClrTx/>
              <a:buSzTx/>
              <a:buFontTx/>
              <a:buChar char="•"/>
            </a:pPr>
            <a:r>
              <a:rPr lang="en-US" altLang="zh-CN" sz="2000">
                <a:latin typeface="Times New Roman" panose="02020603050405020304" pitchFamily="18" charset="0"/>
              </a:rPr>
              <a:t>link</a:t>
            </a:r>
            <a:r>
              <a:rPr lang="zh-CN" altLang="en-US" sz="2000">
                <a:latin typeface="Times New Roman" panose="02020603050405020304" pitchFamily="18" charset="0"/>
              </a:rPr>
              <a:t>：对某一文件在不同目录中建立连接；</a:t>
            </a:r>
          </a:p>
          <a:p>
            <a:pPr eaLnBrk="1" hangingPunct="1">
              <a:lnSpc>
                <a:spcPct val="100000"/>
              </a:lnSpc>
              <a:spcBef>
                <a:spcPct val="50000"/>
              </a:spcBef>
              <a:buClrTx/>
              <a:buSzTx/>
              <a:buFontTx/>
              <a:buChar char="•"/>
            </a:pPr>
            <a:r>
              <a:rPr lang="en-US" altLang="zh-CN" sz="2000">
                <a:latin typeface="Times New Roman" panose="02020603050405020304" pitchFamily="18" charset="0"/>
              </a:rPr>
              <a:t>Unlink</a:t>
            </a:r>
            <a:r>
              <a:rPr lang="zh-CN" altLang="en-US" sz="2000">
                <a:latin typeface="Times New Roman" panose="02020603050405020304" pitchFamily="18" charset="0"/>
              </a:rPr>
              <a:t>：删除目录中的连接文件．</a:t>
            </a:r>
            <a:endParaRPr lang="en-US" altLang="zh-CN" sz="2000">
              <a:latin typeface="Times New Roman" panose="02020603050405020304" pitchFamily="18" charset="0"/>
            </a:endParaRPr>
          </a:p>
        </p:txBody>
      </p:sp>
      <p:sp>
        <p:nvSpPr>
          <p:cNvPr id="61444" name="灯片编号占位符 1"/>
          <p:cNvSpPr txBox="1">
            <a:spLocks noGrp="1"/>
          </p:cNvSpPr>
          <p:nvPr/>
        </p:nvSpPr>
        <p:spPr bwMode="auto">
          <a:xfrm>
            <a:off x="7019925" y="6164263"/>
            <a:ext cx="1150938" cy="4572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lnSpc>
                <a:spcPct val="100000"/>
              </a:lnSpc>
              <a:spcBef>
                <a:spcPct val="0"/>
              </a:spcBef>
              <a:buClrTx/>
              <a:buSzTx/>
              <a:buFontTx/>
              <a:buNone/>
            </a:pPr>
            <a:fld id="{DE4BEA6E-42C5-4337-B902-CC2788FEC4F9}" type="slidenum">
              <a:rPr lang="en-US" altLang="zh-CN" sz="1200">
                <a:latin typeface="Times New Roman" panose="02020603050405020304" pitchFamily="18" charset="0"/>
              </a:rPr>
              <a:pPr algn="r" eaLnBrk="1" hangingPunct="1">
                <a:lnSpc>
                  <a:spcPct val="100000"/>
                </a:lnSpc>
                <a:spcBef>
                  <a:spcPct val="0"/>
                </a:spcBef>
                <a:buClrTx/>
                <a:buSzTx/>
                <a:buFontTx/>
                <a:buNone/>
              </a:pPr>
              <a:t>28</a:t>
            </a:fld>
            <a:endParaRPr lang="en-US" altLang="zh-CN" sz="1200">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altLang="zh-CN" sz="3600">
                <a:ea typeface="宋体" panose="02010600030101010101" pitchFamily="2" charset="-122"/>
              </a:rPr>
              <a:t>Design issues of directory</a:t>
            </a:r>
            <a:endParaRPr lang="zh-CN" altLang="en-US" sz="3600">
              <a:ea typeface="宋体" panose="02010600030101010101" pitchFamily="2" charset="-122"/>
            </a:endParaRPr>
          </a:p>
        </p:txBody>
      </p:sp>
      <p:sp>
        <p:nvSpPr>
          <p:cNvPr id="19459" name="内容占位符 2"/>
          <p:cNvSpPr>
            <a:spLocks noGrp="1"/>
          </p:cNvSpPr>
          <p:nvPr>
            <p:ph idx="1"/>
          </p:nvPr>
        </p:nvSpPr>
        <p:spPr>
          <a:xfrm>
            <a:off x="971550" y="1371600"/>
            <a:ext cx="8064500" cy="5057775"/>
          </a:xfrm>
        </p:spPr>
        <p:txBody>
          <a:bodyPr/>
          <a:lstStyle/>
          <a:p>
            <a:pPr>
              <a:lnSpc>
                <a:spcPct val="80000"/>
              </a:lnSpc>
            </a:pPr>
            <a:r>
              <a:rPr lang="en-US" altLang="zh-CN" sz="2400">
                <a:ea typeface="宋体" panose="02010600030101010101" pitchFamily="2" charset="-122"/>
              </a:rPr>
              <a:t>Content of directory item</a:t>
            </a:r>
          </a:p>
          <a:p>
            <a:pPr lvl="1">
              <a:lnSpc>
                <a:spcPct val="80000"/>
              </a:lnSpc>
            </a:pPr>
            <a:r>
              <a:rPr lang="en-US" altLang="zh-CN" sz="2000">
                <a:ea typeface="宋体" panose="02010600030101010101" pitchFamily="2" charset="-122"/>
              </a:rPr>
              <a:t>File attributes</a:t>
            </a:r>
          </a:p>
          <a:p>
            <a:pPr lvl="1">
              <a:lnSpc>
                <a:spcPct val="80000"/>
              </a:lnSpc>
            </a:pPr>
            <a:r>
              <a:rPr lang="en-US" altLang="zh-CN" sz="2000">
                <a:ea typeface="宋体" panose="02010600030101010101" pitchFamily="2" charset="-122"/>
              </a:rPr>
              <a:t>Physical address of file  </a:t>
            </a:r>
          </a:p>
          <a:p>
            <a:pPr lvl="1">
              <a:lnSpc>
                <a:spcPct val="80000"/>
              </a:lnSpc>
            </a:pPr>
            <a:r>
              <a:rPr lang="en-US" altLang="zh-CN" sz="2000">
                <a:ea typeface="宋体" panose="02010600030101010101" pitchFamily="2" charset="-122"/>
              </a:rPr>
              <a:t>Other attributes/options for management purpose</a:t>
            </a:r>
          </a:p>
          <a:p>
            <a:pPr>
              <a:lnSpc>
                <a:spcPct val="80000"/>
              </a:lnSpc>
            </a:pPr>
            <a:r>
              <a:rPr lang="en-US" altLang="zh-CN" sz="2400">
                <a:ea typeface="宋体" panose="02010600030101010101" pitchFamily="2" charset="-122"/>
              </a:rPr>
              <a:t>Organization of directory</a:t>
            </a:r>
          </a:p>
          <a:p>
            <a:pPr lvl="1">
              <a:lnSpc>
                <a:spcPct val="80000"/>
              </a:lnSpc>
            </a:pPr>
            <a:r>
              <a:rPr lang="en-US" altLang="zh-CN" sz="2000">
                <a:ea typeface="宋体" panose="02010600030101010101" pitchFamily="2" charset="-122"/>
              </a:rPr>
              <a:t>Static List or dynamic table </a:t>
            </a:r>
          </a:p>
          <a:p>
            <a:pPr lvl="1">
              <a:lnSpc>
                <a:spcPct val="80000"/>
              </a:lnSpc>
            </a:pPr>
            <a:r>
              <a:rPr lang="en-US" altLang="zh-CN" sz="2000">
                <a:ea typeface="宋体" panose="02010600030101010101" pitchFamily="2" charset="-122"/>
              </a:rPr>
              <a:t>Mapping directory into memory for efficiency improvement</a:t>
            </a:r>
          </a:p>
          <a:p>
            <a:pPr>
              <a:lnSpc>
                <a:spcPct val="80000"/>
              </a:lnSpc>
            </a:pPr>
            <a:r>
              <a:rPr lang="en-US" altLang="zh-CN" sz="2400">
                <a:ea typeface="宋体" panose="02010600030101010101" pitchFamily="2" charset="-122"/>
              </a:rPr>
              <a:t>Performance of directory</a:t>
            </a:r>
          </a:p>
          <a:p>
            <a:pPr lvl="1">
              <a:lnSpc>
                <a:spcPct val="80000"/>
              </a:lnSpc>
            </a:pPr>
            <a:r>
              <a:rPr lang="en-US" altLang="zh-CN" sz="2000">
                <a:ea typeface="宋体" panose="02010600030101010101" pitchFamily="2" charset="-122"/>
              </a:rPr>
              <a:t>Device-independent path: logical address of files</a:t>
            </a:r>
          </a:p>
          <a:p>
            <a:pPr lvl="1">
              <a:lnSpc>
                <a:spcPct val="80000"/>
              </a:lnSpc>
            </a:pPr>
            <a:r>
              <a:rPr lang="en-US" altLang="zh-CN" sz="2000">
                <a:ea typeface="宋体" panose="02010600030101010101" pitchFamily="2" charset="-122"/>
              </a:rPr>
              <a:t>Length and format of file name</a:t>
            </a:r>
          </a:p>
          <a:p>
            <a:pPr lvl="1">
              <a:lnSpc>
                <a:spcPct val="80000"/>
              </a:lnSpc>
            </a:pPr>
            <a:r>
              <a:rPr lang="en-US" altLang="zh-CN" sz="2000">
                <a:ea typeface="宋体" panose="02010600030101010101" pitchFamily="2" charset="-122"/>
              </a:rPr>
              <a:t>Data structure optimization</a:t>
            </a:r>
          </a:p>
          <a:p>
            <a:pPr lvl="1">
              <a:lnSpc>
                <a:spcPct val="80000"/>
              </a:lnSpc>
            </a:pPr>
            <a:r>
              <a:rPr lang="en-US" altLang="zh-CN" sz="2000">
                <a:ea typeface="宋体" panose="02010600030101010101" pitchFamily="2" charset="-122"/>
              </a:rPr>
              <a:t>Hash, buffering for high speed index operation</a:t>
            </a: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fld id="{44EB7F90-C2F8-4934-8D53-C269B63A5B68}" type="slidenum">
              <a:rPr lang="en-US" altLang="ko-KR">
                <a:solidFill>
                  <a:schemeClr val="bg1"/>
                </a:solidFill>
                <a:ea typeface="굴림" pitchFamily="34" charset="-127"/>
              </a:rPr>
              <a:pPr/>
              <a:t>29</a:t>
            </a:fld>
            <a:endParaRPr lang="en-US" altLang="ko-KR">
              <a:solidFill>
                <a:schemeClr val="bg1"/>
              </a:solidFill>
              <a:ea typeface="굴림" pitchFamily="34" charset="-12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E8685C-9627-4882-975A-DE722EDB5DB1}"/>
              </a:ext>
            </a:extLst>
          </p:cNvPr>
          <p:cNvSpPr>
            <a:spLocks noGrp="1"/>
          </p:cNvSpPr>
          <p:nvPr>
            <p:ph type="title"/>
          </p:nvPr>
        </p:nvSpPr>
        <p:spPr/>
        <p:txBody>
          <a:bodyPr/>
          <a:lstStyle/>
          <a:p>
            <a:r>
              <a:rPr lang="zh-CN" altLang="en-US" dirty="0"/>
              <a:t>现代人眼中的文件是什么</a:t>
            </a:r>
          </a:p>
        </p:txBody>
      </p:sp>
      <p:sp>
        <p:nvSpPr>
          <p:cNvPr id="4" name="日期占位符 3">
            <a:extLst>
              <a:ext uri="{FF2B5EF4-FFF2-40B4-BE49-F238E27FC236}">
                <a16:creationId xmlns:a16="http://schemas.microsoft.com/office/drawing/2014/main" id="{71EA21DF-DC8F-4FD9-ADC4-F1571B31701C}"/>
              </a:ext>
            </a:extLst>
          </p:cNvPr>
          <p:cNvSpPr>
            <a:spLocks noGrp="1"/>
          </p:cNvSpPr>
          <p:nvPr>
            <p:ph type="dt" sz="half" idx="10"/>
          </p:nvPr>
        </p:nvSpPr>
        <p:spPr/>
        <p:txBody>
          <a:bodyPr/>
          <a:lstStyle/>
          <a:p>
            <a:pPr>
              <a:defRPr/>
            </a:pPr>
            <a:r>
              <a:rPr lang="en-US" altLang="zh-CN"/>
              <a:t>Operating System</a:t>
            </a:r>
            <a:endParaRPr lang="en-US" altLang="ko-KR"/>
          </a:p>
        </p:txBody>
      </p:sp>
      <p:sp>
        <p:nvSpPr>
          <p:cNvPr id="5" name="页脚占位符 4">
            <a:extLst>
              <a:ext uri="{FF2B5EF4-FFF2-40B4-BE49-F238E27FC236}">
                <a16:creationId xmlns:a16="http://schemas.microsoft.com/office/drawing/2014/main" id="{198956F5-DCCD-4AF7-96FA-74566F1B964A}"/>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a:extLst>
              <a:ext uri="{FF2B5EF4-FFF2-40B4-BE49-F238E27FC236}">
                <a16:creationId xmlns:a16="http://schemas.microsoft.com/office/drawing/2014/main" id="{73D31902-324B-4A3C-9E83-A286EAB481B6}"/>
              </a:ext>
            </a:extLst>
          </p:cNvPr>
          <p:cNvSpPr>
            <a:spLocks noGrp="1"/>
          </p:cNvSpPr>
          <p:nvPr>
            <p:ph type="sldNum" sz="quarter" idx="12"/>
          </p:nvPr>
        </p:nvSpPr>
        <p:spPr/>
        <p:txBody>
          <a:bodyPr/>
          <a:lstStyle/>
          <a:p>
            <a:fld id="{5EEFC526-8A43-41C1-B1D0-B3D20E53516B}" type="slidenum">
              <a:rPr lang="en-US" altLang="ko-KR" smtClean="0"/>
              <a:pPr/>
              <a:t>3</a:t>
            </a:fld>
            <a:endParaRPr lang="en-US" altLang="ko-KR"/>
          </a:p>
        </p:txBody>
      </p:sp>
      <p:pic>
        <p:nvPicPr>
          <p:cNvPr id="79874" name="Picture 2">
            <a:extLst>
              <a:ext uri="{FF2B5EF4-FFF2-40B4-BE49-F238E27FC236}">
                <a16:creationId xmlns:a16="http://schemas.microsoft.com/office/drawing/2014/main" id="{7663060B-86D2-45B6-8C9F-03231A75CD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3700" y="1371600"/>
            <a:ext cx="6680200" cy="501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711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C0B70C6-A2B2-433D-AAA8-6B16D171660C}"/>
              </a:ext>
            </a:extLst>
          </p:cNvPr>
          <p:cNvSpPr>
            <a:spLocks noGrp="1"/>
          </p:cNvSpPr>
          <p:nvPr>
            <p:ph type="dt" sz="half" idx="10"/>
          </p:nvPr>
        </p:nvSpPr>
        <p:spPr/>
        <p:txBody>
          <a:bodyPr/>
          <a:lstStyle/>
          <a:p>
            <a:pPr>
              <a:defRPr/>
            </a:pPr>
            <a:r>
              <a:rPr lang="en-US" altLang="zh-CN"/>
              <a:t>Operating System</a:t>
            </a:r>
            <a:endParaRPr lang="en-US" altLang="ko-KR"/>
          </a:p>
        </p:txBody>
      </p:sp>
      <p:sp>
        <p:nvSpPr>
          <p:cNvPr id="3" name="页脚占位符 2">
            <a:extLst>
              <a:ext uri="{FF2B5EF4-FFF2-40B4-BE49-F238E27FC236}">
                <a16:creationId xmlns:a16="http://schemas.microsoft.com/office/drawing/2014/main" id="{F9DC32DD-19AF-40A1-AE55-55C61138565C}"/>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4" name="灯片编号占位符 3">
            <a:extLst>
              <a:ext uri="{FF2B5EF4-FFF2-40B4-BE49-F238E27FC236}">
                <a16:creationId xmlns:a16="http://schemas.microsoft.com/office/drawing/2014/main" id="{6B56A252-A93B-4353-A837-3F99341C8CA7}"/>
              </a:ext>
            </a:extLst>
          </p:cNvPr>
          <p:cNvSpPr>
            <a:spLocks noGrp="1"/>
          </p:cNvSpPr>
          <p:nvPr>
            <p:ph type="sldNum" sz="quarter" idx="12"/>
          </p:nvPr>
        </p:nvSpPr>
        <p:spPr/>
        <p:txBody>
          <a:bodyPr/>
          <a:lstStyle/>
          <a:p>
            <a:fld id="{23E5303B-8A3A-477A-93B0-1543526987BB}" type="slidenum">
              <a:rPr lang="en-US" altLang="ko-KR" smtClean="0"/>
              <a:pPr/>
              <a:t>30</a:t>
            </a:fld>
            <a:endParaRPr lang="en-US" altLang="ko-KR"/>
          </a:p>
        </p:txBody>
      </p:sp>
      <p:pic>
        <p:nvPicPr>
          <p:cNvPr id="6" name="图片 5">
            <a:extLst>
              <a:ext uri="{FF2B5EF4-FFF2-40B4-BE49-F238E27FC236}">
                <a16:creationId xmlns:a16="http://schemas.microsoft.com/office/drawing/2014/main" id="{F513F6DD-BF46-4EFA-A2C0-3921928AEC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394" y="0"/>
            <a:ext cx="8137212" cy="6858000"/>
          </a:xfrm>
          <a:prstGeom prst="rect">
            <a:avLst/>
          </a:prstGeom>
        </p:spPr>
      </p:pic>
    </p:spTree>
    <p:extLst>
      <p:ext uri="{BB962C8B-B14F-4D97-AF65-F5344CB8AC3E}">
        <p14:creationId xmlns:p14="http://schemas.microsoft.com/office/powerpoint/2010/main" val="185147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pPr>
            <a:r>
              <a:rPr lang="zh-CN" altLang="en-US" dirty="0"/>
              <a:t>目录实现</a:t>
            </a:r>
          </a:p>
        </p:txBody>
      </p:sp>
      <p:cxnSp>
        <p:nvCxnSpPr>
          <p:cNvPr id="26" name="直接连接符 25"/>
          <p:cNvCxnSpPr/>
          <p:nvPr/>
        </p:nvCxnSpPr>
        <p:spPr>
          <a:xfrm rot="16200000" flipH="1">
            <a:off x="-7536741" y="3340893"/>
            <a:ext cx="11858708"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844894" y="1876414"/>
            <a:ext cx="5798809" cy="1024624"/>
            <a:chOff x="844893" y="1019164"/>
            <a:chExt cx="5798809" cy="1024624"/>
          </a:xfrm>
        </p:grpSpPr>
        <p:sp>
          <p:nvSpPr>
            <p:cNvPr id="9" name="内容占位符 2"/>
            <p:cNvSpPr txBox="1">
              <a:spLocks/>
            </p:cNvSpPr>
            <p:nvPr/>
          </p:nvSpPr>
          <p:spPr>
            <a:xfrm>
              <a:off x="1142976" y="1019164"/>
              <a:ext cx="55007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eaLnBrk="1" fontAlgn="auto" hangingPunct="1">
                <a:lnSpc>
                  <a:spcPct val="100000"/>
                </a:lnSpc>
                <a:spcAft>
                  <a:spcPts val="0"/>
                </a:spcAft>
                <a:buSzTx/>
              </a:pPr>
              <a:r>
                <a:rPr lang="zh-CN" altLang="en-US" dirty="0"/>
                <a:t>文件名的线性列表，包涵了指向数据块的指针</a:t>
              </a:r>
            </a:p>
          </p:txBody>
        </p:sp>
        <p:sp>
          <p:nvSpPr>
            <p:cNvPr id="12" name="TextBox 11"/>
            <p:cNvSpPr txBox="1"/>
            <p:nvPr/>
          </p:nvSpPr>
          <p:spPr>
            <a:xfrm>
              <a:off x="844893" y="1019164"/>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3" name="图片 32" descr="小点1.png"/>
            <p:cNvPicPr>
              <a:picLocks noChangeAspect="1"/>
            </p:cNvPicPr>
            <p:nvPr/>
          </p:nvPicPr>
          <p:blipFill>
            <a:blip r:embed="rId3" cstate="print"/>
            <a:stretch>
              <a:fillRect/>
            </a:stretch>
          </p:blipFill>
          <p:spPr>
            <a:xfrm>
              <a:off x="1262422" y="1462080"/>
              <a:ext cx="151066" cy="148997"/>
            </a:xfrm>
            <a:prstGeom prst="rect">
              <a:avLst/>
            </a:prstGeom>
            <a:effectLst/>
          </p:spPr>
        </p:pic>
        <p:sp>
          <p:nvSpPr>
            <p:cNvPr id="34" name="内容占位符 2"/>
            <p:cNvSpPr txBox="1">
              <a:spLocks/>
            </p:cNvSpPr>
            <p:nvPr/>
          </p:nvSpPr>
          <p:spPr>
            <a:xfrm>
              <a:off x="1394985" y="1357304"/>
              <a:ext cx="1248189"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编程简单</a:t>
              </a:r>
            </a:p>
          </p:txBody>
        </p:sp>
        <p:pic>
          <p:nvPicPr>
            <p:cNvPr id="35" name="图片 34" descr="小点1.png"/>
            <p:cNvPicPr>
              <a:picLocks noChangeAspect="1"/>
            </p:cNvPicPr>
            <p:nvPr/>
          </p:nvPicPr>
          <p:blipFill>
            <a:blip r:embed="rId3" cstate="print"/>
            <a:stretch>
              <a:fillRect/>
            </a:stretch>
          </p:blipFill>
          <p:spPr>
            <a:xfrm>
              <a:off x="1262422" y="1790242"/>
              <a:ext cx="151066" cy="148997"/>
            </a:xfrm>
            <a:prstGeom prst="rect">
              <a:avLst/>
            </a:prstGeom>
            <a:effectLst/>
          </p:spPr>
        </p:pic>
        <p:sp>
          <p:nvSpPr>
            <p:cNvPr id="36" name="内容占位符 2"/>
            <p:cNvSpPr txBox="1">
              <a:spLocks/>
            </p:cNvSpPr>
            <p:nvPr/>
          </p:nvSpPr>
          <p:spPr>
            <a:xfrm>
              <a:off x="1394985" y="1685466"/>
              <a:ext cx="1319627"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执行耗时</a:t>
              </a:r>
            </a:p>
          </p:txBody>
        </p:sp>
      </p:grpSp>
      <p:grpSp>
        <p:nvGrpSpPr>
          <p:cNvPr id="7" name="组合 6"/>
          <p:cNvGrpSpPr/>
          <p:nvPr/>
        </p:nvGrpSpPr>
        <p:grpSpPr>
          <a:xfrm>
            <a:off x="844894" y="2840035"/>
            <a:ext cx="4512925" cy="1304711"/>
            <a:chOff x="844893" y="1982784"/>
            <a:chExt cx="4512925" cy="1304711"/>
          </a:xfrm>
        </p:grpSpPr>
        <p:grpSp>
          <p:nvGrpSpPr>
            <p:cNvPr id="4" name="组合 3"/>
            <p:cNvGrpSpPr/>
            <p:nvPr/>
          </p:nvGrpSpPr>
          <p:grpSpPr>
            <a:xfrm>
              <a:off x="844893" y="1982784"/>
              <a:ext cx="4370049" cy="702130"/>
              <a:chOff x="844893" y="1982784"/>
              <a:chExt cx="4370049" cy="702130"/>
            </a:xfrm>
          </p:grpSpPr>
          <p:sp>
            <p:nvSpPr>
              <p:cNvPr id="25" name="内容占位符 2"/>
              <p:cNvSpPr txBox="1">
                <a:spLocks/>
              </p:cNvSpPr>
              <p:nvPr/>
            </p:nvSpPr>
            <p:spPr>
              <a:xfrm>
                <a:off x="1142976" y="1982784"/>
                <a:ext cx="407196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eaLnBrk="1" fontAlgn="auto" hangingPunct="1">
                  <a:lnSpc>
                    <a:spcPct val="100000"/>
                  </a:lnSpc>
                  <a:spcAft>
                    <a:spcPts val="0"/>
                  </a:spcAft>
                  <a:buSzTx/>
                </a:pPr>
                <a:r>
                  <a:rPr lang="zh-CN" altLang="en-US" dirty="0">
                    <a:solidFill>
                      <a:srgbClr val="C00000"/>
                    </a:solidFill>
                  </a:rPr>
                  <a:t>哈希表</a:t>
                </a:r>
                <a:r>
                  <a:rPr lang="en-US" altLang="zh-CN" dirty="0">
                    <a:solidFill>
                      <a:srgbClr val="C00000"/>
                    </a:solidFill>
                  </a:rPr>
                  <a:t> </a:t>
                </a:r>
                <a:r>
                  <a:rPr lang="en-US" altLang="zh-CN" dirty="0"/>
                  <a:t>– </a:t>
                </a:r>
                <a:r>
                  <a:rPr lang="zh-CN" altLang="en-US" dirty="0"/>
                  <a:t>哈希数据结构的线性表</a:t>
                </a:r>
                <a:endParaRPr lang="zh-CN" altLang="en-US" dirty="0">
                  <a:solidFill>
                    <a:srgbClr val="C00000"/>
                  </a:solidFill>
                </a:endParaRPr>
              </a:p>
            </p:txBody>
          </p:sp>
          <p:sp>
            <p:nvSpPr>
              <p:cNvPr id="27" name="TextBox 26"/>
              <p:cNvSpPr txBox="1"/>
              <p:nvPr/>
            </p:nvSpPr>
            <p:spPr>
              <a:xfrm>
                <a:off x="844893" y="1982784"/>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8" name="图片 27" descr="小点1.png"/>
              <p:cNvPicPr>
                <a:picLocks noChangeAspect="1"/>
              </p:cNvPicPr>
              <p:nvPr/>
            </p:nvPicPr>
            <p:blipFill>
              <a:blip r:embed="rId3" cstate="print"/>
              <a:stretch>
                <a:fillRect/>
              </a:stretch>
            </p:blipFill>
            <p:spPr>
              <a:xfrm>
                <a:off x="1262422" y="2424568"/>
                <a:ext cx="151066" cy="148997"/>
              </a:xfrm>
              <a:prstGeom prst="rect">
                <a:avLst/>
              </a:prstGeom>
              <a:effectLst/>
            </p:spPr>
          </p:pic>
          <p:sp>
            <p:nvSpPr>
              <p:cNvPr id="31" name="内容占位符 2"/>
              <p:cNvSpPr txBox="1">
                <a:spLocks/>
              </p:cNvSpPr>
              <p:nvPr/>
            </p:nvSpPr>
            <p:spPr>
              <a:xfrm>
                <a:off x="1394985" y="2319792"/>
                <a:ext cx="2319759" cy="3651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减少目录搜索时间</a:t>
                </a:r>
              </a:p>
            </p:txBody>
          </p:sp>
        </p:grpSp>
        <p:pic>
          <p:nvPicPr>
            <p:cNvPr id="50" name="图片 49" descr="小点1.png"/>
            <p:cNvPicPr>
              <a:picLocks noChangeAspect="1"/>
            </p:cNvPicPr>
            <p:nvPr/>
          </p:nvPicPr>
          <p:blipFill>
            <a:blip r:embed="rId3" cstate="print"/>
            <a:stretch>
              <a:fillRect/>
            </a:stretch>
          </p:blipFill>
          <p:spPr>
            <a:xfrm>
              <a:off x="1262422" y="2728697"/>
              <a:ext cx="151066" cy="148997"/>
            </a:xfrm>
            <a:prstGeom prst="rect">
              <a:avLst/>
            </a:prstGeom>
            <a:effectLst/>
          </p:spPr>
        </p:pic>
        <p:sp>
          <p:nvSpPr>
            <p:cNvPr id="51" name="内容占位符 2"/>
            <p:cNvSpPr txBox="1">
              <a:spLocks/>
            </p:cNvSpPr>
            <p:nvPr/>
          </p:nvSpPr>
          <p:spPr>
            <a:xfrm>
              <a:off x="1394985" y="2623921"/>
              <a:ext cx="3962833" cy="3651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冲突</a:t>
              </a:r>
              <a:r>
                <a:rPr lang="en-US" altLang="zh-CN" dirty="0"/>
                <a:t> – </a:t>
              </a:r>
              <a:r>
                <a:rPr lang="zh-CN" altLang="en-US" dirty="0"/>
                <a:t>两个文件名的哈希值相同</a:t>
              </a:r>
            </a:p>
          </p:txBody>
        </p:sp>
        <p:grpSp>
          <p:nvGrpSpPr>
            <p:cNvPr id="6" name="组合 5"/>
            <p:cNvGrpSpPr/>
            <p:nvPr/>
          </p:nvGrpSpPr>
          <p:grpSpPr>
            <a:xfrm>
              <a:off x="1262422" y="2922373"/>
              <a:ext cx="1380752" cy="365122"/>
              <a:chOff x="1262422" y="2922373"/>
              <a:chExt cx="1380752" cy="365122"/>
            </a:xfrm>
          </p:grpSpPr>
          <p:pic>
            <p:nvPicPr>
              <p:cNvPr id="37" name="图片 36" descr="小点1.png"/>
              <p:cNvPicPr>
                <a:picLocks noChangeAspect="1"/>
              </p:cNvPicPr>
              <p:nvPr/>
            </p:nvPicPr>
            <p:blipFill>
              <a:blip r:embed="rId3" cstate="print"/>
              <a:stretch>
                <a:fillRect/>
              </a:stretch>
            </p:blipFill>
            <p:spPr>
              <a:xfrm>
                <a:off x="1262422" y="3027149"/>
                <a:ext cx="151066" cy="148997"/>
              </a:xfrm>
              <a:prstGeom prst="rect">
                <a:avLst/>
              </a:prstGeom>
              <a:effectLst/>
            </p:spPr>
          </p:pic>
          <p:sp>
            <p:nvSpPr>
              <p:cNvPr id="38" name="内容占位符 2"/>
              <p:cNvSpPr txBox="1">
                <a:spLocks/>
              </p:cNvSpPr>
              <p:nvPr/>
            </p:nvSpPr>
            <p:spPr>
              <a:xfrm>
                <a:off x="1394985" y="2922373"/>
                <a:ext cx="1248189" cy="3651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固定大小</a:t>
                </a:r>
              </a:p>
            </p:txBody>
          </p:sp>
        </p:grpSp>
      </p:grpSp>
    </p:spTree>
    <p:extLst>
      <p:ext uri="{BB962C8B-B14F-4D97-AF65-F5344CB8AC3E}">
        <p14:creationId xmlns:p14="http://schemas.microsoft.com/office/powerpoint/2010/main" val="3890128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4"/>
          <p:cNvSpPr txBox="1">
            <a:spLocks noChangeArrowheads="1"/>
          </p:cNvSpPr>
          <p:nvPr/>
        </p:nvSpPr>
        <p:spPr bwMode="auto">
          <a:xfrm>
            <a:off x="1116013" y="765175"/>
            <a:ext cx="6858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zh-CN" altLang="en-US" sz="2000">
                <a:solidFill>
                  <a:schemeClr val="tx1"/>
                </a:solidFill>
                <a:latin typeface="Times New Roman" panose="02020603050405020304" pitchFamily="18" charset="0"/>
              </a:rPr>
              <a:t>在目录结构中起码包含两类表：主目录项(</a:t>
            </a:r>
            <a:r>
              <a:rPr lang="en-US" altLang="zh-CN" sz="2000">
                <a:solidFill>
                  <a:schemeClr val="tx1"/>
                </a:solidFill>
                <a:latin typeface="Times New Roman" panose="02020603050405020304" pitchFamily="18" charset="0"/>
              </a:rPr>
              <a:t>MFD)</a:t>
            </a:r>
            <a:r>
              <a:rPr lang="zh-CN" altLang="en-US" sz="2000">
                <a:solidFill>
                  <a:schemeClr val="tx1"/>
                </a:solidFill>
                <a:latin typeface="Times New Roman" panose="02020603050405020304" pitchFamily="18" charset="0"/>
              </a:rPr>
              <a:t>表对应于用户名,用户文件目录项(</a:t>
            </a:r>
            <a:r>
              <a:rPr lang="en-US" altLang="zh-CN" sz="2000">
                <a:solidFill>
                  <a:schemeClr val="tx1"/>
                </a:solidFill>
                <a:latin typeface="Times New Roman" panose="02020603050405020304" pitchFamily="18" charset="0"/>
              </a:rPr>
              <a:t>UFD)</a:t>
            </a:r>
            <a:r>
              <a:rPr lang="zh-CN" altLang="en-US" sz="2000">
                <a:solidFill>
                  <a:schemeClr val="tx1"/>
                </a:solidFill>
                <a:latin typeface="Times New Roman" panose="02020603050405020304" pitchFamily="18" charset="0"/>
              </a:rPr>
              <a:t>表对应于用户文件目录.</a:t>
            </a:r>
          </a:p>
        </p:txBody>
      </p:sp>
      <p:graphicFrame>
        <p:nvGraphicFramePr>
          <p:cNvPr id="62467" name="Object 5"/>
          <p:cNvGraphicFramePr>
            <a:graphicFrameLocks noChangeAspect="1"/>
          </p:cNvGraphicFramePr>
          <p:nvPr/>
        </p:nvGraphicFramePr>
        <p:xfrm>
          <a:off x="971550" y="1557338"/>
          <a:ext cx="7921625" cy="3860800"/>
        </p:xfrm>
        <a:graphic>
          <a:graphicData uri="http://schemas.openxmlformats.org/presentationml/2006/ole">
            <mc:AlternateContent xmlns:mc="http://schemas.openxmlformats.org/markup-compatibility/2006">
              <mc:Choice xmlns:v="urn:schemas-microsoft-com:vml" Requires="v">
                <p:oleObj spid="_x0000_s1027" name="VISIO" r:id="rId4" imgW="6532880" imgH="3185160" progId="Visio.Drawing.4">
                  <p:embed/>
                </p:oleObj>
              </mc:Choice>
              <mc:Fallback>
                <p:oleObj name="VISIO" r:id="rId4" imgW="6532880" imgH="3185160" progId="Visio.Drawing.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557338"/>
                        <a:ext cx="7921625" cy="386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68" name="Text Box 6"/>
          <p:cNvSpPr txBox="1">
            <a:spLocks noChangeArrowheads="1"/>
          </p:cNvSpPr>
          <p:nvPr/>
        </p:nvSpPr>
        <p:spPr bwMode="auto">
          <a:xfrm>
            <a:off x="685800" y="5562600"/>
            <a:ext cx="7162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zh-CN" altLang="en-US" sz="2000">
                <a:solidFill>
                  <a:schemeClr val="tx1"/>
                </a:solidFill>
                <a:latin typeface="Times New Roman" panose="02020603050405020304" pitchFamily="18" charset="0"/>
              </a:rPr>
              <a:t>该结构可解决不同用户间的文件重命名和文件共享问题,且具有较高的搜索速度.</a:t>
            </a:r>
          </a:p>
        </p:txBody>
      </p:sp>
      <p:sp>
        <p:nvSpPr>
          <p:cNvPr id="62469" name="Text Box 7"/>
          <p:cNvSpPr txBox="1">
            <a:spLocks noChangeArrowheads="1"/>
          </p:cNvSpPr>
          <p:nvPr/>
        </p:nvSpPr>
        <p:spPr bwMode="auto">
          <a:xfrm>
            <a:off x="1258888" y="260350"/>
            <a:ext cx="4183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100000"/>
              </a:lnSpc>
              <a:spcBef>
                <a:spcPct val="50000"/>
              </a:spcBef>
              <a:buClrTx/>
              <a:buSzTx/>
              <a:buFontTx/>
              <a:buNone/>
            </a:pPr>
            <a:r>
              <a:rPr lang="zh-CN" altLang="en-US" sz="2400">
                <a:solidFill>
                  <a:schemeClr val="tx1"/>
                </a:solidFill>
                <a:latin typeface="Times New Roman" panose="02020603050405020304" pitchFamily="18" charset="0"/>
              </a:rPr>
              <a:t>一个二级目录实现举例：</a:t>
            </a:r>
          </a:p>
        </p:txBody>
      </p:sp>
      <p:sp>
        <p:nvSpPr>
          <p:cNvPr id="62470" name="灯片编号占位符 1"/>
          <p:cNvSpPr txBox="1">
            <a:spLocks noGrp="1"/>
          </p:cNvSpPr>
          <p:nvPr/>
        </p:nvSpPr>
        <p:spPr bwMode="auto">
          <a:xfrm>
            <a:off x="7019925" y="6164263"/>
            <a:ext cx="1150938" cy="4572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lnSpc>
                <a:spcPct val="100000"/>
              </a:lnSpc>
              <a:spcBef>
                <a:spcPct val="0"/>
              </a:spcBef>
              <a:buClrTx/>
              <a:buSzTx/>
              <a:buFontTx/>
              <a:buNone/>
            </a:pPr>
            <a:fld id="{5CA2F17C-28C5-43D7-8234-F2A91057849A}" type="slidenum">
              <a:rPr lang="en-US" altLang="zh-CN" sz="1200">
                <a:latin typeface="Times New Roman" panose="02020603050405020304" pitchFamily="18" charset="0"/>
              </a:rPr>
              <a:pPr algn="r" eaLnBrk="1" hangingPunct="1">
                <a:lnSpc>
                  <a:spcPct val="100000"/>
                </a:lnSpc>
                <a:spcBef>
                  <a:spcPct val="0"/>
                </a:spcBef>
                <a:buClrTx/>
                <a:buSzTx/>
                <a:buFontTx/>
                <a:buNone/>
              </a:pPr>
              <a:t>32</a:t>
            </a:fld>
            <a:endParaRPr lang="en-US" altLang="zh-CN" sz="1200">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sz="3600">
                <a:ea typeface="宋体" panose="02010600030101010101" pitchFamily="2" charset="-122"/>
              </a:rPr>
              <a:t>Case: FAT in DOS </a:t>
            </a:r>
            <a:endParaRPr lang="zh-CN" altLang="en-US" sz="360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fld id="{C3C9AB17-6EA3-4AF9-92F5-6012DDBB8085}" type="slidenum">
              <a:rPr lang="en-US" altLang="ko-KR">
                <a:solidFill>
                  <a:schemeClr val="bg1"/>
                </a:solidFill>
                <a:ea typeface="굴림" pitchFamily="34" charset="-127"/>
              </a:rPr>
              <a:pPr/>
              <a:t>33</a:t>
            </a:fld>
            <a:endParaRPr lang="en-US" altLang="ko-KR">
              <a:solidFill>
                <a:schemeClr val="bg1"/>
              </a:solidFill>
              <a:ea typeface="굴림" pitchFamily="34" charset="-127"/>
            </a:endParaRPr>
          </a:p>
        </p:txBody>
      </p:sp>
      <p:pic>
        <p:nvPicPr>
          <p:cNvPr id="8" name="Picture 14" descr="目录项的实例说明"/>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 y="1500188"/>
            <a:ext cx="8062913" cy="407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4" descr="6-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913" y="908050"/>
            <a:ext cx="6046787"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7" name="Text Box 5"/>
          <p:cNvSpPr txBox="1">
            <a:spLocks noChangeArrowheads="1"/>
          </p:cNvSpPr>
          <p:nvPr/>
        </p:nvSpPr>
        <p:spPr bwMode="auto">
          <a:xfrm>
            <a:off x="1547813" y="333375"/>
            <a:ext cx="64087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zh-CN" altLang="en-US" sz="2400" u="sng">
                <a:latin typeface="Times New Roman" panose="02020603050405020304" pitchFamily="18" charset="0"/>
              </a:rPr>
              <a:t>在目录中处理长文件名的两种方法：</a:t>
            </a:r>
          </a:p>
        </p:txBody>
      </p:sp>
      <p:sp>
        <p:nvSpPr>
          <p:cNvPr id="67588" name="Text Box 6"/>
          <p:cNvSpPr txBox="1">
            <a:spLocks noChangeArrowheads="1"/>
          </p:cNvSpPr>
          <p:nvPr/>
        </p:nvSpPr>
        <p:spPr bwMode="auto">
          <a:xfrm>
            <a:off x="1042988" y="5157788"/>
            <a:ext cx="7742237"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Char char="•"/>
            </a:pPr>
            <a:r>
              <a:rPr lang="zh-CN" altLang="en-US" sz="2000">
                <a:latin typeface="Times New Roman" panose="02020603050405020304" pitchFamily="18" charset="0"/>
              </a:rPr>
              <a:t>按字对齐处理；文件名在文件项的尾部，并做字对齐处理．</a:t>
            </a:r>
          </a:p>
          <a:p>
            <a:pPr eaLnBrk="1" hangingPunct="1">
              <a:lnSpc>
                <a:spcPct val="100000"/>
              </a:lnSpc>
              <a:spcBef>
                <a:spcPct val="50000"/>
              </a:spcBef>
              <a:buClrTx/>
              <a:buSzTx/>
              <a:buFontTx/>
              <a:buChar char="•"/>
            </a:pPr>
            <a:r>
              <a:rPr lang="zh-CN" altLang="en-US" sz="2000">
                <a:latin typeface="Times New Roman" panose="02020603050405020304" pitchFamily="18" charset="0"/>
              </a:rPr>
              <a:t>在堆中处理；所有文件名都放在一个文件名堆中处理．</a:t>
            </a:r>
          </a:p>
          <a:p>
            <a:pPr eaLnBrk="1" hangingPunct="1">
              <a:lnSpc>
                <a:spcPct val="100000"/>
              </a:lnSpc>
              <a:spcBef>
                <a:spcPct val="50000"/>
              </a:spcBef>
              <a:buClrTx/>
              <a:buSzTx/>
              <a:buFontTx/>
              <a:buNone/>
            </a:pPr>
            <a:r>
              <a:rPr lang="zh-CN" altLang="en-US" sz="2000">
                <a:latin typeface="Times New Roman" panose="02020603050405020304" pitchFamily="18" charset="0"/>
              </a:rPr>
              <a:t>对大目录管理需要用到散列表法、高速缓存法等处理。</a:t>
            </a:r>
          </a:p>
        </p:txBody>
      </p:sp>
      <p:sp>
        <p:nvSpPr>
          <p:cNvPr id="67589" name="灯片编号占位符 1"/>
          <p:cNvSpPr txBox="1">
            <a:spLocks noGrp="1"/>
          </p:cNvSpPr>
          <p:nvPr/>
        </p:nvSpPr>
        <p:spPr bwMode="auto">
          <a:xfrm>
            <a:off x="7019925" y="6164263"/>
            <a:ext cx="1150938" cy="4572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lnSpc>
                <a:spcPct val="100000"/>
              </a:lnSpc>
              <a:spcBef>
                <a:spcPct val="0"/>
              </a:spcBef>
              <a:buClrTx/>
              <a:buSzTx/>
              <a:buFontTx/>
              <a:buNone/>
            </a:pPr>
            <a:fld id="{FF31C2B1-0242-4AC3-AB95-C03ACCA93A75}" type="slidenum">
              <a:rPr lang="en-US" altLang="zh-CN" sz="1200">
                <a:latin typeface="Times New Roman" panose="02020603050405020304" pitchFamily="18" charset="0"/>
              </a:rPr>
              <a:pPr algn="r" eaLnBrk="1" hangingPunct="1">
                <a:lnSpc>
                  <a:spcPct val="100000"/>
                </a:lnSpc>
                <a:spcBef>
                  <a:spcPct val="0"/>
                </a:spcBef>
                <a:buClrTx/>
                <a:buSzTx/>
                <a:buFontTx/>
                <a:buNone/>
              </a:pPr>
              <a:t>34</a:t>
            </a:fld>
            <a:endParaRPr lang="en-US" altLang="zh-CN" sz="1200">
              <a:latin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sz="3600">
                <a:ea typeface="宋体" panose="02010600030101010101" pitchFamily="2" charset="-122"/>
              </a:rPr>
              <a:t>Case: I-Node in Unix </a:t>
            </a:r>
            <a:endParaRPr lang="zh-CN" altLang="en-US" sz="360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fld id="{B84B9E32-7EC2-49F8-B850-B92AE726537D}" type="slidenum">
              <a:rPr lang="en-US" altLang="ko-KR">
                <a:solidFill>
                  <a:schemeClr val="bg1"/>
                </a:solidFill>
                <a:ea typeface="굴림" pitchFamily="34" charset="-127"/>
              </a:rPr>
              <a:pPr/>
              <a:t>35</a:t>
            </a:fld>
            <a:endParaRPr lang="en-US" altLang="ko-KR">
              <a:solidFill>
                <a:schemeClr val="bg1"/>
              </a:solidFill>
              <a:ea typeface="굴림" pitchFamily="34" charset="-127"/>
            </a:endParaRPr>
          </a:p>
        </p:txBody>
      </p:sp>
      <p:pic>
        <p:nvPicPr>
          <p:cNvPr id="21510" name="Picture 17" descr="Unix的目录项实例说明"/>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175" y="1214438"/>
            <a:ext cx="8180388"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9075EA-D129-7108-22E7-2CDEC2EC199A}"/>
              </a:ext>
            </a:extLst>
          </p:cNvPr>
          <p:cNvSpPr>
            <a:spLocks noGrp="1"/>
          </p:cNvSpPr>
          <p:nvPr>
            <p:ph type="title"/>
          </p:nvPr>
        </p:nvSpPr>
        <p:spPr/>
        <p:txBody>
          <a:bodyPr/>
          <a:lstStyle/>
          <a:p>
            <a:r>
              <a:rPr lang="zh-CN" altLang="en-US" dirty="0"/>
              <a:t>关于文件系统设计的思考</a:t>
            </a:r>
          </a:p>
        </p:txBody>
      </p:sp>
      <p:sp>
        <p:nvSpPr>
          <p:cNvPr id="3" name="内容占位符 2">
            <a:extLst>
              <a:ext uri="{FF2B5EF4-FFF2-40B4-BE49-F238E27FC236}">
                <a16:creationId xmlns:a16="http://schemas.microsoft.com/office/drawing/2014/main" id="{0A0D3EA5-E897-96C9-3A3C-7DE3F5065CF9}"/>
              </a:ext>
            </a:extLst>
          </p:cNvPr>
          <p:cNvSpPr>
            <a:spLocks noGrp="1"/>
          </p:cNvSpPr>
          <p:nvPr>
            <p:ph idx="1"/>
          </p:nvPr>
        </p:nvSpPr>
        <p:spPr>
          <a:xfrm>
            <a:off x="971550" y="1371600"/>
            <a:ext cx="8064500" cy="5369768"/>
          </a:xfrm>
        </p:spPr>
        <p:txBody>
          <a:bodyPr>
            <a:normAutofit fontScale="77500" lnSpcReduction="20000"/>
          </a:bodyPr>
          <a:lstStyle/>
          <a:p>
            <a:r>
              <a:rPr lang="zh-CN" altLang="en-US" dirty="0"/>
              <a:t>问题：将一块连续的空间分割，用以应对用户不同大小，甚至可能变化的空间请求</a:t>
            </a:r>
            <a:endParaRPr lang="en-US" altLang="zh-CN" dirty="0"/>
          </a:p>
          <a:p>
            <a:r>
              <a:rPr lang="zh-CN" altLang="en-US" dirty="0"/>
              <a:t>内存管理：内存空间有上限（</a:t>
            </a:r>
            <a:r>
              <a:rPr lang="en-US" altLang="zh-CN" dirty="0" err="1"/>
              <a:t>4G</a:t>
            </a:r>
            <a:r>
              <a:rPr lang="zh-CN" altLang="en-US" dirty="0"/>
              <a:t>），以页为单位分割，以页表</a:t>
            </a:r>
            <a:r>
              <a:rPr lang="en-US" altLang="zh-CN" dirty="0"/>
              <a:t>+MMU</a:t>
            </a:r>
            <a:r>
              <a:rPr lang="zh-CN" altLang="en-US" dirty="0"/>
              <a:t>实现按需分配，地址翻译将物理上不连续的空间变成了连续</a:t>
            </a:r>
            <a:endParaRPr lang="en-US" altLang="zh-CN" dirty="0"/>
          </a:p>
          <a:p>
            <a:r>
              <a:rPr lang="zh-CN" altLang="en-US" dirty="0"/>
              <a:t>硬盘介质的差异：</a:t>
            </a:r>
            <a:endParaRPr lang="en-US" altLang="zh-CN" dirty="0"/>
          </a:p>
          <a:p>
            <a:pPr lvl="1"/>
            <a:r>
              <a:rPr lang="zh-CN" altLang="en-US" dirty="0"/>
              <a:t>单个文件的空间可能是无限的，文件的数量可能是无限的</a:t>
            </a:r>
            <a:endParaRPr lang="en-US" altLang="zh-CN" dirty="0"/>
          </a:p>
          <a:p>
            <a:pPr lvl="1"/>
            <a:r>
              <a:rPr lang="zh-CN" altLang="en-US" dirty="0"/>
              <a:t>磁盘的读写特性要求尽可能连续，</a:t>
            </a:r>
            <a:endParaRPr lang="en-US" altLang="zh-CN" dirty="0"/>
          </a:p>
          <a:p>
            <a:pPr lvl="1"/>
            <a:r>
              <a:rPr lang="zh-CN" altLang="en-US" dirty="0"/>
              <a:t>空间一旦分配，就会被固化下来，再移动的代价很大</a:t>
            </a:r>
            <a:endParaRPr lang="en-US" altLang="zh-CN" dirty="0"/>
          </a:p>
          <a:p>
            <a:pPr lvl="1"/>
            <a:r>
              <a:rPr lang="zh-CN" altLang="en-US" dirty="0"/>
              <a:t>没有硬件来感知对于文件的读写</a:t>
            </a:r>
            <a:endParaRPr lang="en-US" altLang="zh-CN" dirty="0"/>
          </a:p>
          <a:p>
            <a:r>
              <a:rPr lang="zh-CN" altLang="en-US" dirty="0"/>
              <a:t>类比内存管理，文件系统的需求：</a:t>
            </a:r>
            <a:endParaRPr lang="en-US" altLang="zh-CN" dirty="0"/>
          </a:p>
          <a:p>
            <a:pPr lvl="1"/>
            <a:r>
              <a:rPr lang="zh-CN" altLang="en-US" dirty="0"/>
              <a:t>不要同时加载太多的文件</a:t>
            </a:r>
            <a:endParaRPr lang="en-US" altLang="zh-CN" dirty="0"/>
          </a:p>
          <a:p>
            <a:pPr lvl="1"/>
            <a:r>
              <a:rPr lang="zh-CN" altLang="en-US" dirty="0"/>
              <a:t>分配尽可能连续</a:t>
            </a:r>
            <a:endParaRPr lang="en-US" altLang="zh-CN" dirty="0"/>
          </a:p>
          <a:p>
            <a:pPr lvl="1"/>
            <a:r>
              <a:rPr lang="zh-CN" altLang="en-US" dirty="0"/>
              <a:t>尽可能使用缓存</a:t>
            </a:r>
            <a:endParaRPr lang="en-US" altLang="zh-CN" dirty="0"/>
          </a:p>
          <a:p>
            <a:pPr lvl="1"/>
            <a:r>
              <a:rPr lang="zh-CN" altLang="en-US" dirty="0"/>
              <a:t>绝大部分文件的操作都需要经过系统调用</a:t>
            </a:r>
            <a:endParaRPr lang="en-US" altLang="zh-CN" dirty="0"/>
          </a:p>
          <a:p>
            <a:r>
              <a:rPr lang="zh-CN" altLang="en-US" dirty="0"/>
              <a:t>文件系统的额外需求：掉电之后，上电能够快速恢复和容错</a:t>
            </a:r>
            <a:endParaRPr lang="en-US" altLang="zh-CN" dirty="0"/>
          </a:p>
          <a:p>
            <a:endParaRPr lang="zh-CN" altLang="en-US" dirty="0"/>
          </a:p>
        </p:txBody>
      </p:sp>
      <p:sp>
        <p:nvSpPr>
          <p:cNvPr id="4" name="日期占位符 3">
            <a:extLst>
              <a:ext uri="{FF2B5EF4-FFF2-40B4-BE49-F238E27FC236}">
                <a16:creationId xmlns:a16="http://schemas.microsoft.com/office/drawing/2014/main" id="{26693111-4A8A-4775-2953-25351C3ADCF7}"/>
              </a:ext>
            </a:extLst>
          </p:cNvPr>
          <p:cNvSpPr>
            <a:spLocks noGrp="1"/>
          </p:cNvSpPr>
          <p:nvPr>
            <p:ph type="dt" sz="half" idx="10"/>
          </p:nvPr>
        </p:nvSpPr>
        <p:spPr/>
        <p:txBody>
          <a:bodyPr/>
          <a:lstStyle/>
          <a:p>
            <a:pPr>
              <a:defRPr/>
            </a:pPr>
            <a:r>
              <a:rPr lang="en-US" altLang="zh-CN"/>
              <a:t>Operating System</a:t>
            </a:r>
            <a:endParaRPr lang="en-US" altLang="ko-KR"/>
          </a:p>
        </p:txBody>
      </p:sp>
      <p:sp>
        <p:nvSpPr>
          <p:cNvPr id="5" name="页脚占位符 4">
            <a:extLst>
              <a:ext uri="{FF2B5EF4-FFF2-40B4-BE49-F238E27FC236}">
                <a16:creationId xmlns:a16="http://schemas.microsoft.com/office/drawing/2014/main" id="{52AFC6E2-3F16-7560-0F21-46E6696EA26A}"/>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a:extLst>
              <a:ext uri="{FF2B5EF4-FFF2-40B4-BE49-F238E27FC236}">
                <a16:creationId xmlns:a16="http://schemas.microsoft.com/office/drawing/2014/main" id="{9393CE23-ADE6-DFAF-0ABE-AF2DE0B894ED}"/>
              </a:ext>
            </a:extLst>
          </p:cNvPr>
          <p:cNvSpPr>
            <a:spLocks noGrp="1"/>
          </p:cNvSpPr>
          <p:nvPr>
            <p:ph type="sldNum" sz="quarter" idx="12"/>
          </p:nvPr>
        </p:nvSpPr>
        <p:spPr/>
        <p:txBody>
          <a:bodyPr/>
          <a:lstStyle/>
          <a:p>
            <a:fld id="{5EEFC526-8A43-41C1-B1D0-B3D20E53516B}" type="slidenum">
              <a:rPr lang="en-US" altLang="ko-KR" smtClean="0"/>
              <a:pPr/>
              <a:t>36</a:t>
            </a:fld>
            <a:endParaRPr lang="en-US" altLang="ko-KR"/>
          </a:p>
        </p:txBody>
      </p:sp>
    </p:spTree>
    <p:extLst>
      <p:ext uri="{BB962C8B-B14F-4D97-AF65-F5344CB8AC3E}">
        <p14:creationId xmlns:p14="http://schemas.microsoft.com/office/powerpoint/2010/main" val="992232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2C2632-BEA1-972C-701D-807FDBC90BAF}"/>
              </a:ext>
            </a:extLst>
          </p:cNvPr>
          <p:cNvSpPr>
            <a:spLocks noGrp="1"/>
          </p:cNvSpPr>
          <p:nvPr>
            <p:ph type="title"/>
          </p:nvPr>
        </p:nvSpPr>
        <p:spPr/>
        <p:txBody>
          <a:bodyPr/>
          <a:lstStyle/>
          <a:p>
            <a:r>
              <a:rPr lang="zh-CN" altLang="en-US" dirty="0"/>
              <a:t>文件管理的特殊处理</a:t>
            </a:r>
          </a:p>
        </p:txBody>
      </p:sp>
      <p:sp>
        <p:nvSpPr>
          <p:cNvPr id="3" name="内容占位符 2">
            <a:extLst>
              <a:ext uri="{FF2B5EF4-FFF2-40B4-BE49-F238E27FC236}">
                <a16:creationId xmlns:a16="http://schemas.microsoft.com/office/drawing/2014/main" id="{E6428454-ADA0-9E5D-0BE0-422D217D7DA5}"/>
              </a:ext>
            </a:extLst>
          </p:cNvPr>
          <p:cNvSpPr>
            <a:spLocks noGrp="1"/>
          </p:cNvSpPr>
          <p:nvPr>
            <p:ph idx="1"/>
          </p:nvPr>
        </p:nvSpPr>
        <p:spPr/>
        <p:txBody>
          <a:bodyPr/>
          <a:lstStyle/>
          <a:p>
            <a:r>
              <a:rPr lang="zh-CN" altLang="en-US" dirty="0"/>
              <a:t>空间分配与上电加载</a:t>
            </a:r>
            <a:endParaRPr lang="en-US" altLang="zh-CN" dirty="0"/>
          </a:p>
          <a:p>
            <a:r>
              <a:rPr lang="zh-CN" altLang="en-US" dirty="0"/>
              <a:t>读写操作接口</a:t>
            </a:r>
            <a:endParaRPr lang="en-US" altLang="zh-CN" dirty="0"/>
          </a:p>
          <a:p>
            <a:r>
              <a:rPr lang="zh-CN" altLang="en-US" dirty="0"/>
              <a:t>并发访问</a:t>
            </a:r>
            <a:endParaRPr lang="en-US" altLang="zh-CN" dirty="0"/>
          </a:p>
          <a:p>
            <a:r>
              <a:rPr lang="zh-CN" altLang="en-US" dirty="0"/>
              <a:t>性能优化</a:t>
            </a:r>
          </a:p>
        </p:txBody>
      </p:sp>
      <p:sp>
        <p:nvSpPr>
          <p:cNvPr id="4" name="日期占位符 3">
            <a:extLst>
              <a:ext uri="{FF2B5EF4-FFF2-40B4-BE49-F238E27FC236}">
                <a16:creationId xmlns:a16="http://schemas.microsoft.com/office/drawing/2014/main" id="{563ACE1B-B39B-3A54-3FE3-A1D0F15FD829}"/>
              </a:ext>
            </a:extLst>
          </p:cNvPr>
          <p:cNvSpPr>
            <a:spLocks noGrp="1"/>
          </p:cNvSpPr>
          <p:nvPr>
            <p:ph type="dt" sz="half" idx="10"/>
          </p:nvPr>
        </p:nvSpPr>
        <p:spPr/>
        <p:txBody>
          <a:bodyPr/>
          <a:lstStyle/>
          <a:p>
            <a:pPr>
              <a:defRPr/>
            </a:pPr>
            <a:r>
              <a:rPr lang="en-US" altLang="zh-CN"/>
              <a:t>Operating System</a:t>
            </a:r>
            <a:endParaRPr lang="en-US" altLang="ko-KR"/>
          </a:p>
        </p:txBody>
      </p:sp>
      <p:sp>
        <p:nvSpPr>
          <p:cNvPr id="5" name="页脚占位符 4">
            <a:extLst>
              <a:ext uri="{FF2B5EF4-FFF2-40B4-BE49-F238E27FC236}">
                <a16:creationId xmlns:a16="http://schemas.microsoft.com/office/drawing/2014/main" id="{157DD08A-2AE4-4029-8247-38CBA6081769}"/>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a:extLst>
              <a:ext uri="{FF2B5EF4-FFF2-40B4-BE49-F238E27FC236}">
                <a16:creationId xmlns:a16="http://schemas.microsoft.com/office/drawing/2014/main" id="{F5246F2A-9B9F-120B-F98E-6021394DF131}"/>
              </a:ext>
            </a:extLst>
          </p:cNvPr>
          <p:cNvSpPr>
            <a:spLocks noGrp="1"/>
          </p:cNvSpPr>
          <p:nvPr>
            <p:ph type="sldNum" sz="quarter" idx="12"/>
          </p:nvPr>
        </p:nvSpPr>
        <p:spPr/>
        <p:txBody>
          <a:bodyPr/>
          <a:lstStyle/>
          <a:p>
            <a:fld id="{5EEFC526-8A43-41C1-B1D0-B3D20E53516B}" type="slidenum">
              <a:rPr lang="en-US" altLang="ko-KR" smtClean="0"/>
              <a:pPr/>
              <a:t>37</a:t>
            </a:fld>
            <a:endParaRPr lang="en-US" altLang="ko-KR"/>
          </a:p>
        </p:txBody>
      </p:sp>
    </p:spTree>
    <p:extLst>
      <p:ext uri="{BB962C8B-B14F-4D97-AF65-F5344CB8AC3E}">
        <p14:creationId xmlns:p14="http://schemas.microsoft.com/office/powerpoint/2010/main" val="10179318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878904"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defRPr/>
            </a:pPr>
            <a:r>
              <a:rPr lang="zh-CN" altLang="en-US" dirty="0"/>
              <a:t>文件系统的组织视图</a:t>
            </a:r>
          </a:p>
        </p:txBody>
      </p:sp>
      <p:grpSp>
        <p:nvGrpSpPr>
          <p:cNvPr id="2" name="组合 1"/>
          <p:cNvGrpSpPr/>
          <p:nvPr/>
        </p:nvGrpSpPr>
        <p:grpSpPr>
          <a:xfrm>
            <a:off x="2082206" y="1995476"/>
            <a:ext cx="2236886" cy="432000"/>
            <a:chOff x="1660502" y="1138226"/>
            <a:chExt cx="2236886" cy="432000"/>
          </a:xfrm>
        </p:grpSpPr>
        <p:grpSp>
          <p:nvGrpSpPr>
            <p:cNvPr id="68" name="组合 67"/>
            <p:cNvGrpSpPr/>
            <p:nvPr/>
          </p:nvGrpSpPr>
          <p:grpSpPr>
            <a:xfrm>
              <a:off x="1660502" y="1138226"/>
              <a:ext cx="571504" cy="432000"/>
              <a:chOff x="1139825" y="1000114"/>
              <a:chExt cx="571504" cy="432000"/>
            </a:xfrm>
          </p:grpSpPr>
          <p:sp>
            <p:nvSpPr>
              <p:cNvPr id="150" name="矩形 149"/>
              <p:cNvSpPr>
                <a:spLocks noChangeAspect="1"/>
              </p:cNvSpPr>
              <p:nvPr/>
            </p:nvSpPr>
            <p:spPr>
              <a:xfrm>
                <a:off x="1187450" y="1000114"/>
                <a:ext cx="432000" cy="432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51" name="TextBox 67"/>
              <p:cNvSpPr txBox="1"/>
              <p:nvPr/>
            </p:nvSpPr>
            <p:spPr>
              <a:xfrm>
                <a:off x="1139825" y="1042977"/>
                <a:ext cx="571504" cy="338554"/>
              </a:xfrm>
              <a:prstGeom prst="rect">
                <a:avLst/>
              </a:prstGeom>
              <a:noFill/>
            </p:spPr>
            <p:txBody>
              <a:bodyPr wrap="square" rtlCol="0">
                <a:spAutoFit/>
              </a:bodyPr>
              <a:lstStyle/>
              <a:p>
                <a:pPr algn="ctr" eaLnBrk="1" fontAlgn="auto" hangingPunct="1">
                  <a:lnSpc>
                    <a:spcPct val="100000"/>
                  </a:lnSpc>
                  <a:spcBef>
                    <a:spcPts val="0"/>
                  </a:spcBef>
                  <a:spcAft>
                    <a:spcPts val="0"/>
                  </a:spcAft>
                  <a:buSzTx/>
                  <a:buNone/>
                </a:pPr>
                <a:r>
                  <a:rPr lang="en-US" altLang="zh-CN" sz="1600" b="1" dirty="0" err="1">
                    <a:solidFill>
                      <a:srgbClr val="11576A"/>
                    </a:solidFill>
                    <a:latin typeface="微软雅黑"/>
                    <a:ea typeface="微软雅黑"/>
                  </a:rPr>
                  <a:t>vol</a:t>
                </a:r>
                <a:endParaRPr lang="zh-CN" altLang="en-US" sz="1600" b="1" dirty="0">
                  <a:solidFill>
                    <a:srgbClr val="11576A"/>
                  </a:solidFill>
                  <a:latin typeface="微软雅黑"/>
                  <a:ea typeface="微软雅黑"/>
                </a:endParaRPr>
              </a:p>
            </p:txBody>
          </p:sp>
        </p:grpSp>
        <p:grpSp>
          <p:nvGrpSpPr>
            <p:cNvPr id="69" name="组合 68"/>
            <p:cNvGrpSpPr/>
            <p:nvPr/>
          </p:nvGrpSpPr>
          <p:grpSpPr>
            <a:xfrm>
              <a:off x="3428990" y="1138226"/>
              <a:ext cx="468398" cy="432000"/>
              <a:chOff x="1176314" y="2000246"/>
              <a:chExt cx="468398" cy="432000"/>
            </a:xfrm>
          </p:grpSpPr>
          <p:sp>
            <p:nvSpPr>
              <p:cNvPr id="148" name="矩形 147"/>
              <p:cNvSpPr>
                <a:spLocks noChangeAspect="1"/>
              </p:cNvSpPr>
              <p:nvPr/>
            </p:nvSpPr>
            <p:spPr>
              <a:xfrm>
                <a:off x="1187450" y="2000246"/>
                <a:ext cx="432000" cy="432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49" name="TextBox 71"/>
              <p:cNvSpPr txBox="1"/>
              <p:nvPr/>
            </p:nvSpPr>
            <p:spPr>
              <a:xfrm>
                <a:off x="1176314" y="2052634"/>
                <a:ext cx="468398" cy="338554"/>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600" b="1" dirty="0">
                    <a:solidFill>
                      <a:srgbClr val="11576A"/>
                    </a:solidFill>
                    <a:latin typeface="微软雅黑"/>
                    <a:ea typeface="微软雅黑"/>
                  </a:rPr>
                  <a:t>dir</a:t>
                </a:r>
                <a:endParaRPr lang="zh-CN" altLang="en-US" sz="1600" b="1" dirty="0">
                  <a:solidFill>
                    <a:srgbClr val="11576A"/>
                  </a:solidFill>
                  <a:latin typeface="微软雅黑"/>
                  <a:ea typeface="微软雅黑"/>
                </a:endParaRPr>
              </a:p>
            </p:txBody>
          </p:sp>
        </p:grpSp>
        <p:cxnSp>
          <p:nvCxnSpPr>
            <p:cNvPr id="81" name="直接箭头连接符 80"/>
            <p:cNvCxnSpPr/>
            <p:nvPr/>
          </p:nvCxnSpPr>
          <p:spPr>
            <a:xfrm flipV="1">
              <a:off x="2165331" y="1343025"/>
              <a:ext cx="1254137"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2763248" y="2427476"/>
            <a:ext cx="2643206" cy="1554182"/>
            <a:chOff x="2341544" y="1570226"/>
            <a:chExt cx="2643206" cy="1554182"/>
          </a:xfrm>
        </p:grpSpPr>
        <p:grpSp>
          <p:nvGrpSpPr>
            <p:cNvPr id="70" name="组合 69"/>
            <p:cNvGrpSpPr/>
            <p:nvPr/>
          </p:nvGrpSpPr>
          <p:grpSpPr>
            <a:xfrm>
              <a:off x="2719372" y="1909758"/>
              <a:ext cx="468398" cy="432000"/>
              <a:chOff x="1176314" y="2000246"/>
              <a:chExt cx="468398" cy="432000"/>
            </a:xfrm>
          </p:grpSpPr>
          <p:sp>
            <p:nvSpPr>
              <p:cNvPr id="146" name="矩形 145"/>
              <p:cNvSpPr>
                <a:spLocks noChangeAspect="1"/>
              </p:cNvSpPr>
              <p:nvPr/>
            </p:nvSpPr>
            <p:spPr>
              <a:xfrm>
                <a:off x="1187450" y="2000246"/>
                <a:ext cx="432000" cy="432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47" name="TextBox 75"/>
              <p:cNvSpPr txBox="1"/>
              <p:nvPr/>
            </p:nvSpPr>
            <p:spPr>
              <a:xfrm>
                <a:off x="1176314" y="2052634"/>
                <a:ext cx="468398" cy="338554"/>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600" b="1" dirty="0">
                    <a:solidFill>
                      <a:srgbClr val="11576A"/>
                    </a:solidFill>
                    <a:latin typeface="微软雅黑"/>
                    <a:ea typeface="微软雅黑"/>
                  </a:rPr>
                  <a:t>dir</a:t>
                </a:r>
                <a:endParaRPr lang="zh-CN" altLang="en-US" sz="1600" b="1" dirty="0">
                  <a:solidFill>
                    <a:srgbClr val="11576A"/>
                  </a:solidFill>
                  <a:latin typeface="微软雅黑"/>
                  <a:ea typeface="微软雅黑"/>
                </a:endParaRPr>
              </a:p>
            </p:txBody>
          </p:sp>
        </p:grpSp>
        <p:grpSp>
          <p:nvGrpSpPr>
            <p:cNvPr id="71" name="组合 70"/>
            <p:cNvGrpSpPr/>
            <p:nvPr/>
          </p:nvGrpSpPr>
          <p:grpSpPr>
            <a:xfrm>
              <a:off x="3441690" y="1909758"/>
              <a:ext cx="468398" cy="432000"/>
              <a:chOff x="1176314" y="2000246"/>
              <a:chExt cx="468398" cy="432000"/>
            </a:xfrm>
          </p:grpSpPr>
          <p:sp>
            <p:nvSpPr>
              <p:cNvPr id="144" name="矩形 143"/>
              <p:cNvSpPr>
                <a:spLocks noChangeAspect="1"/>
              </p:cNvSpPr>
              <p:nvPr/>
            </p:nvSpPr>
            <p:spPr>
              <a:xfrm>
                <a:off x="1187450" y="2000246"/>
                <a:ext cx="432000" cy="432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45" name="TextBox 78"/>
              <p:cNvSpPr txBox="1"/>
              <p:nvPr/>
            </p:nvSpPr>
            <p:spPr>
              <a:xfrm>
                <a:off x="1176314" y="2052634"/>
                <a:ext cx="468398" cy="338554"/>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600" b="1" dirty="0">
                    <a:solidFill>
                      <a:srgbClr val="11576A"/>
                    </a:solidFill>
                    <a:latin typeface="微软雅黑"/>
                    <a:ea typeface="微软雅黑"/>
                  </a:rPr>
                  <a:t>dir</a:t>
                </a:r>
                <a:endParaRPr lang="zh-CN" altLang="en-US" sz="1600" b="1" dirty="0">
                  <a:solidFill>
                    <a:srgbClr val="11576A"/>
                  </a:solidFill>
                  <a:latin typeface="微软雅黑"/>
                  <a:ea typeface="微软雅黑"/>
                </a:endParaRPr>
              </a:p>
            </p:txBody>
          </p:sp>
        </p:grpSp>
        <p:grpSp>
          <p:nvGrpSpPr>
            <p:cNvPr id="72" name="组合 71"/>
            <p:cNvGrpSpPr/>
            <p:nvPr/>
          </p:nvGrpSpPr>
          <p:grpSpPr>
            <a:xfrm>
              <a:off x="4164008" y="1909758"/>
              <a:ext cx="468398" cy="432000"/>
              <a:chOff x="1176314" y="2000246"/>
              <a:chExt cx="468398" cy="432000"/>
            </a:xfrm>
          </p:grpSpPr>
          <p:sp>
            <p:nvSpPr>
              <p:cNvPr id="142" name="矩形 141"/>
              <p:cNvSpPr>
                <a:spLocks noChangeAspect="1"/>
              </p:cNvSpPr>
              <p:nvPr/>
            </p:nvSpPr>
            <p:spPr>
              <a:xfrm>
                <a:off x="1187450" y="2000246"/>
                <a:ext cx="432000" cy="432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43" name="TextBox 81"/>
              <p:cNvSpPr txBox="1"/>
              <p:nvPr/>
            </p:nvSpPr>
            <p:spPr>
              <a:xfrm>
                <a:off x="1176314" y="2052634"/>
                <a:ext cx="468398" cy="338554"/>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600" b="1" dirty="0">
                    <a:solidFill>
                      <a:srgbClr val="11576A"/>
                    </a:solidFill>
                    <a:latin typeface="微软雅黑"/>
                    <a:ea typeface="微软雅黑"/>
                  </a:rPr>
                  <a:t>dir</a:t>
                </a:r>
                <a:endParaRPr lang="zh-CN" altLang="en-US" sz="1600" b="1" dirty="0">
                  <a:solidFill>
                    <a:srgbClr val="11576A"/>
                  </a:solidFill>
                  <a:latin typeface="微软雅黑"/>
                  <a:ea typeface="微软雅黑"/>
                </a:endParaRPr>
              </a:p>
            </p:txBody>
          </p:sp>
        </p:grpSp>
        <p:grpSp>
          <p:nvGrpSpPr>
            <p:cNvPr id="73" name="组合 72"/>
            <p:cNvGrpSpPr/>
            <p:nvPr/>
          </p:nvGrpSpPr>
          <p:grpSpPr>
            <a:xfrm>
              <a:off x="2341544" y="2692408"/>
              <a:ext cx="468398" cy="432000"/>
              <a:chOff x="1176314" y="2000246"/>
              <a:chExt cx="468398" cy="432000"/>
            </a:xfrm>
          </p:grpSpPr>
          <p:sp>
            <p:nvSpPr>
              <p:cNvPr id="140" name="矩形 139"/>
              <p:cNvSpPr>
                <a:spLocks noChangeAspect="1"/>
              </p:cNvSpPr>
              <p:nvPr/>
            </p:nvSpPr>
            <p:spPr>
              <a:xfrm>
                <a:off x="1187450" y="2000246"/>
                <a:ext cx="432000" cy="432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41" name="TextBox 86"/>
              <p:cNvSpPr txBox="1"/>
              <p:nvPr/>
            </p:nvSpPr>
            <p:spPr>
              <a:xfrm>
                <a:off x="1176314" y="2052634"/>
                <a:ext cx="468398" cy="338554"/>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600" b="1" dirty="0">
                    <a:solidFill>
                      <a:srgbClr val="11576A"/>
                    </a:solidFill>
                    <a:latin typeface="微软雅黑"/>
                    <a:ea typeface="微软雅黑"/>
                  </a:rPr>
                  <a:t>dir</a:t>
                </a:r>
                <a:endParaRPr lang="zh-CN" altLang="en-US" sz="1600" b="1" dirty="0">
                  <a:solidFill>
                    <a:srgbClr val="11576A"/>
                  </a:solidFill>
                  <a:latin typeface="微软雅黑"/>
                  <a:ea typeface="微软雅黑"/>
                </a:endParaRPr>
              </a:p>
            </p:txBody>
          </p:sp>
        </p:grpSp>
        <p:grpSp>
          <p:nvGrpSpPr>
            <p:cNvPr id="74" name="组合 73"/>
            <p:cNvGrpSpPr/>
            <p:nvPr/>
          </p:nvGrpSpPr>
          <p:grpSpPr>
            <a:xfrm>
              <a:off x="3068632" y="2692408"/>
              <a:ext cx="468398" cy="432000"/>
              <a:chOff x="1176314" y="2000246"/>
              <a:chExt cx="468398" cy="432000"/>
            </a:xfrm>
          </p:grpSpPr>
          <p:sp>
            <p:nvSpPr>
              <p:cNvPr id="138" name="矩形 137"/>
              <p:cNvSpPr>
                <a:spLocks noChangeAspect="1"/>
              </p:cNvSpPr>
              <p:nvPr/>
            </p:nvSpPr>
            <p:spPr>
              <a:xfrm>
                <a:off x="1187450" y="2000246"/>
                <a:ext cx="432000" cy="432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39" name="TextBox 89"/>
              <p:cNvSpPr txBox="1"/>
              <p:nvPr/>
            </p:nvSpPr>
            <p:spPr>
              <a:xfrm>
                <a:off x="1176314" y="2052634"/>
                <a:ext cx="468398" cy="338554"/>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600" b="1" dirty="0">
                    <a:solidFill>
                      <a:srgbClr val="11576A"/>
                    </a:solidFill>
                    <a:latin typeface="微软雅黑"/>
                    <a:ea typeface="微软雅黑"/>
                  </a:rPr>
                  <a:t>dir</a:t>
                </a:r>
                <a:endParaRPr lang="zh-CN" altLang="en-US" sz="1600" b="1" dirty="0">
                  <a:solidFill>
                    <a:srgbClr val="11576A"/>
                  </a:solidFill>
                  <a:latin typeface="微软雅黑"/>
                  <a:ea typeface="微软雅黑"/>
                </a:endParaRPr>
              </a:p>
            </p:txBody>
          </p:sp>
        </p:grpSp>
        <p:grpSp>
          <p:nvGrpSpPr>
            <p:cNvPr id="75" name="组合 74"/>
            <p:cNvGrpSpPr/>
            <p:nvPr/>
          </p:nvGrpSpPr>
          <p:grpSpPr>
            <a:xfrm>
              <a:off x="4516352" y="2692408"/>
              <a:ext cx="468398" cy="432000"/>
              <a:chOff x="1176314" y="2000246"/>
              <a:chExt cx="468398" cy="432000"/>
            </a:xfrm>
          </p:grpSpPr>
          <p:sp>
            <p:nvSpPr>
              <p:cNvPr id="136" name="矩形 135"/>
              <p:cNvSpPr>
                <a:spLocks noChangeAspect="1"/>
              </p:cNvSpPr>
              <p:nvPr/>
            </p:nvSpPr>
            <p:spPr>
              <a:xfrm>
                <a:off x="1187450" y="2000246"/>
                <a:ext cx="432000" cy="432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37" name="TextBox 92"/>
              <p:cNvSpPr txBox="1"/>
              <p:nvPr/>
            </p:nvSpPr>
            <p:spPr>
              <a:xfrm>
                <a:off x="1176314" y="2052634"/>
                <a:ext cx="468398" cy="338554"/>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600" b="1" dirty="0">
                    <a:solidFill>
                      <a:srgbClr val="11576A"/>
                    </a:solidFill>
                    <a:latin typeface="微软雅黑"/>
                    <a:ea typeface="微软雅黑"/>
                  </a:rPr>
                  <a:t>dir</a:t>
                </a:r>
                <a:endParaRPr lang="zh-CN" altLang="en-US" sz="1600" b="1" dirty="0">
                  <a:solidFill>
                    <a:srgbClr val="11576A"/>
                  </a:solidFill>
                  <a:latin typeface="微软雅黑"/>
                  <a:ea typeface="微软雅黑"/>
                </a:endParaRPr>
              </a:p>
            </p:txBody>
          </p:sp>
        </p:grpSp>
        <p:cxnSp>
          <p:nvCxnSpPr>
            <p:cNvPr id="82" name="直接箭头连接符 81"/>
            <p:cNvCxnSpPr>
              <a:stCxn id="148" idx="2"/>
              <a:endCxn id="144" idx="0"/>
            </p:cNvCxnSpPr>
            <p:nvPr/>
          </p:nvCxnSpPr>
          <p:spPr>
            <a:xfrm rot="16200000" flipH="1">
              <a:off x="3489472" y="1736879"/>
              <a:ext cx="334774" cy="146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endCxn id="146" idx="0"/>
            </p:cNvCxnSpPr>
            <p:nvPr/>
          </p:nvCxnSpPr>
          <p:spPr>
            <a:xfrm rot="10800000" flipV="1">
              <a:off x="3047994" y="1571624"/>
              <a:ext cx="428625" cy="314325"/>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endCxn id="142" idx="0"/>
            </p:cNvCxnSpPr>
            <p:nvPr/>
          </p:nvCxnSpPr>
          <p:spPr>
            <a:xfrm>
              <a:off x="3800468" y="1571625"/>
              <a:ext cx="495300" cy="314325"/>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146" idx="2"/>
              <a:endCxn id="140" idx="0"/>
            </p:cNvCxnSpPr>
            <p:nvPr/>
          </p:nvCxnSpPr>
          <p:spPr>
            <a:xfrm rot="5400000">
              <a:off x="2610793" y="2359859"/>
              <a:ext cx="353817" cy="317615"/>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146" idx="2"/>
              <a:endCxn id="138" idx="0"/>
            </p:cNvCxnSpPr>
            <p:nvPr/>
          </p:nvCxnSpPr>
          <p:spPr>
            <a:xfrm rot="16200000" flipH="1">
              <a:off x="2915592" y="2372673"/>
              <a:ext cx="353817" cy="291985"/>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142" idx="2"/>
              <a:endCxn id="136" idx="0"/>
            </p:cNvCxnSpPr>
            <p:nvPr/>
          </p:nvCxnSpPr>
          <p:spPr>
            <a:xfrm rot="16200000" flipH="1">
              <a:off x="4361810" y="2371092"/>
              <a:ext cx="344292" cy="285624"/>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2737848" y="3199008"/>
            <a:ext cx="2722582" cy="1554174"/>
            <a:chOff x="2316144" y="2341758"/>
            <a:chExt cx="2722582" cy="1554174"/>
          </a:xfrm>
        </p:grpSpPr>
        <p:grpSp>
          <p:nvGrpSpPr>
            <p:cNvPr id="76" name="组合 75"/>
            <p:cNvGrpSpPr/>
            <p:nvPr/>
          </p:nvGrpSpPr>
          <p:grpSpPr>
            <a:xfrm>
              <a:off x="2316144" y="3463932"/>
              <a:ext cx="571504" cy="432000"/>
              <a:chOff x="1127125" y="1000114"/>
              <a:chExt cx="571504" cy="432000"/>
            </a:xfrm>
          </p:grpSpPr>
          <p:sp>
            <p:nvSpPr>
              <p:cNvPr id="134" name="矩形 133"/>
              <p:cNvSpPr>
                <a:spLocks noChangeAspect="1"/>
              </p:cNvSpPr>
              <p:nvPr/>
            </p:nvSpPr>
            <p:spPr>
              <a:xfrm>
                <a:off x="1187450" y="1000114"/>
                <a:ext cx="432000" cy="432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35" name="TextBox 95"/>
              <p:cNvSpPr txBox="1"/>
              <p:nvPr/>
            </p:nvSpPr>
            <p:spPr>
              <a:xfrm>
                <a:off x="1127125" y="1042977"/>
                <a:ext cx="571504" cy="338554"/>
              </a:xfrm>
              <a:prstGeom prst="rect">
                <a:avLst/>
              </a:prstGeom>
              <a:noFill/>
            </p:spPr>
            <p:txBody>
              <a:bodyPr wrap="square" rtlCol="0">
                <a:spAutoFit/>
              </a:bodyPr>
              <a:lstStyle/>
              <a:p>
                <a:pPr algn="ctr" eaLnBrk="1" fontAlgn="auto" hangingPunct="1">
                  <a:lnSpc>
                    <a:spcPct val="100000"/>
                  </a:lnSpc>
                  <a:spcBef>
                    <a:spcPts val="0"/>
                  </a:spcBef>
                  <a:spcAft>
                    <a:spcPts val="0"/>
                  </a:spcAft>
                  <a:buSzTx/>
                  <a:buNone/>
                </a:pPr>
                <a:r>
                  <a:rPr lang="en-US" altLang="zh-CN" sz="1600" b="1" dirty="0">
                    <a:solidFill>
                      <a:srgbClr val="11576A"/>
                    </a:solidFill>
                    <a:latin typeface="微软雅黑"/>
                    <a:ea typeface="微软雅黑"/>
                  </a:rPr>
                  <a:t>file</a:t>
                </a:r>
                <a:endParaRPr lang="zh-CN" altLang="en-US" sz="1600" b="1" dirty="0">
                  <a:solidFill>
                    <a:srgbClr val="11576A"/>
                  </a:solidFill>
                  <a:latin typeface="微软雅黑"/>
                  <a:ea typeface="微软雅黑"/>
                </a:endParaRPr>
              </a:p>
            </p:txBody>
          </p:sp>
        </p:grpSp>
        <p:grpSp>
          <p:nvGrpSpPr>
            <p:cNvPr id="77" name="组合 76"/>
            <p:cNvGrpSpPr/>
            <p:nvPr/>
          </p:nvGrpSpPr>
          <p:grpSpPr>
            <a:xfrm>
              <a:off x="3030524" y="3463932"/>
              <a:ext cx="571504" cy="432000"/>
              <a:chOff x="1127125" y="1000114"/>
              <a:chExt cx="571504" cy="432000"/>
            </a:xfrm>
          </p:grpSpPr>
          <p:sp>
            <p:nvSpPr>
              <p:cNvPr id="132" name="矩形 131"/>
              <p:cNvSpPr>
                <a:spLocks noChangeAspect="1"/>
              </p:cNvSpPr>
              <p:nvPr/>
            </p:nvSpPr>
            <p:spPr>
              <a:xfrm>
                <a:off x="1187450" y="1000114"/>
                <a:ext cx="432000" cy="432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33" name="TextBox 98"/>
              <p:cNvSpPr txBox="1"/>
              <p:nvPr/>
            </p:nvSpPr>
            <p:spPr>
              <a:xfrm>
                <a:off x="1127125" y="1042977"/>
                <a:ext cx="571504" cy="338554"/>
              </a:xfrm>
              <a:prstGeom prst="rect">
                <a:avLst/>
              </a:prstGeom>
              <a:noFill/>
            </p:spPr>
            <p:txBody>
              <a:bodyPr wrap="square" rtlCol="0">
                <a:spAutoFit/>
              </a:bodyPr>
              <a:lstStyle/>
              <a:p>
                <a:pPr algn="ctr" eaLnBrk="1" fontAlgn="auto" hangingPunct="1">
                  <a:lnSpc>
                    <a:spcPct val="100000"/>
                  </a:lnSpc>
                  <a:spcBef>
                    <a:spcPts val="0"/>
                  </a:spcBef>
                  <a:spcAft>
                    <a:spcPts val="0"/>
                  </a:spcAft>
                  <a:buSzTx/>
                  <a:buNone/>
                </a:pPr>
                <a:r>
                  <a:rPr lang="en-US" altLang="zh-CN" sz="1600" b="1" dirty="0">
                    <a:solidFill>
                      <a:srgbClr val="11576A"/>
                    </a:solidFill>
                    <a:latin typeface="微软雅黑"/>
                    <a:ea typeface="微软雅黑"/>
                  </a:rPr>
                  <a:t>file</a:t>
                </a:r>
                <a:endParaRPr lang="zh-CN" altLang="en-US" sz="1600" b="1" dirty="0">
                  <a:solidFill>
                    <a:srgbClr val="11576A"/>
                  </a:solidFill>
                  <a:latin typeface="微软雅黑"/>
                  <a:ea typeface="微软雅黑"/>
                </a:endParaRPr>
              </a:p>
            </p:txBody>
          </p:sp>
        </p:grpSp>
        <p:grpSp>
          <p:nvGrpSpPr>
            <p:cNvPr id="78" name="组合 77"/>
            <p:cNvGrpSpPr/>
            <p:nvPr/>
          </p:nvGrpSpPr>
          <p:grpSpPr>
            <a:xfrm>
              <a:off x="3756018" y="3463932"/>
              <a:ext cx="571504" cy="432000"/>
              <a:chOff x="1127125" y="1000114"/>
              <a:chExt cx="571504" cy="432000"/>
            </a:xfrm>
          </p:grpSpPr>
          <p:sp>
            <p:nvSpPr>
              <p:cNvPr id="130" name="矩形 129"/>
              <p:cNvSpPr>
                <a:spLocks noChangeAspect="1"/>
              </p:cNvSpPr>
              <p:nvPr/>
            </p:nvSpPr>
            <p:spPr>
              <a:xfrm>
                <a:off x="1187450" y="1000114"/>
                <a:ext cx="432000" cy="432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31" name="TextBox 101"/>
              <p:cNvSpPr txBox="1"/>
              <p:nvPr/>
            </p:nvSpPr>
            <p:spPr>
              <a:xfrm>
                <a:off x="1127125" y="1042977"/>
                <a:ext cx="571504" cy="338554"/>
              </a:xfrm>
              <a:prstGeom prst="rect">
                <a:avLst/>
              </a:prstGeom>
              <a:noFill/>
            </p:spPr>
            <p:txBody>
              <a:bodyPr wrap="square" rtlCol="0">
                <a:spAutoFit/>
              </a:bodyPr>
              <a:lstStyle/>
              <a:p>
                <a:pPr algn="ctr" eaLnBrk="1" fontAlgn="auto" hangingPunct="1">
                  <a:lnSpc>
                    <a:spcPct val="100000"/>
                  </a:lnSpc>
                  <a:spcBef>
                    <a:spcPts val="0"/>
                  </a:spcBef>
                  <a:spcAft>
                    <a:spcPts val="0"/>
                  </a:spcAft>
                  <a:buSzTx/>
                  <a:buNone/>
                </a:pPr>
                <a:r>
                  <a:rPr lang="en-US" altLang="zh-CN" sz="1600" b="1" dirty="0">
                    <a:solidFill>
                      <a:srgbClr val="11576A"/>
                    </a:solidFill>
                    <a:latin typeface="微软雅黑"/>
                    <a:ea typeface="微软雅黑"/>
                  </a:rPr>
                  <a:t>file</a:t>
                </a:r>
                <a:endParaRPr lang="zh-CN" altLang="en-US" sz="1600" b="1" dirty="0">
                  <a:solidFill>
                    <a:srgbClr val="11576A"/>
                  </a:solidFill>
                  <a:latin typeface="微软雅黑"/>
                  <a:ea typeface="微软雅黑"/>
                </a:endParaRPr>
              </a:p>
            </p:txBody>
          </p:sp>
        </p:grpSp>
        <p:grpSp>
          <p:nvGrpSpPr>
            <p:cNvPr id="79" name="组合 78"/>
            <p:cNvGrpSpPr/>
            <p:nvPr/>
          </p:nvGrpSpPr>
          <p:grpSpPr>
            <a:xfrm>
              <a:off x="4467222" y="3463932"/>
              <a:ext cx="571504" cy="432000"/>
              <a:chOff x="1127125" y="1000114"/>
              <a:chExt cx="571504" cy="432000"/>
            </a:xfrm>
          </p:grpSpPr>
          <p:sp>
            <p:nvSpPr>
              <p:cNvPr id="128" name="矩形 127"/>
              <p:cNvSpPr>
                <a:spLocks noChangeAspect="1"/>
              </p:cNvSpPr>
              <p:nvPr/>
            </p:nvSpPr>
            <p:spPr>
              <a:xfrm>
                <a:off x="1187450" y="1000114"/>
                <a:ext cx="432000" cy="432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29" name="TextBox 104"/>
              <p:cNvSpPr txBox="1"/>
              <p:nvPr/>
            </p:nvSpPr>
            <p:spPr>
              <a:xfrm>
                <a:off x="1127125" y="1042977"/>
                <a:ext cx="571504" cy="338554"/>
              </a:xfrm>
              <a:prstGeom prst="rect">
                <a:avLst/>
              </a:prstGeom>
              <a:noFill/>
            </p:spPr>
            <p:txBody>
              <a:bodyPr wrap="square" rtlCol="0">
                <a:spAutoFit/>
              </a:bodyPr>
              <a:lstStyle/>
              <a:p>
                <a:pPr algn="ctr" eaLnBrk="1" fontAlgn="auto" hangingPunct="1">
                  <a:lnSpc>
                    <a:spcPct val="100000"/>
                  </a:lnSpc>
                  <a:spcBef>
                    <a:spcPts val="0"/>
                  </a:spcBef>
                  <a:spcAft>
                    <a:spcPts val="0"/>
                  </a:spcAft>
                  <a:buSzTx/>
                  <a:buNone/>
                </a:pPr>
                <a:r>
                  <a:rPr lang="en-US" altLang="zh-CN" sz="1600" b="1" dirty="0">
                    <a:solidFill>
                      <a:srgbClr val="11576A"/>
                    </a:solidFill>
                    <a:latin typeface="微软雅黑"/>
                    <a:ea typeface="微软雅黑"/>
                  </a:rPr>
                  <a:t>file</a:t>
                </a:r>
                <a:endParaRPr lang="zh-CN" altLang="en-US" sz="1600" b="1" dirty="0">
                  <a:solidFill>
                    <a:srgbClr val="11576A"/>
                  </a:solidFill>
                  <a:latin typeface="微软雅黑"/>
                  <a:ea typeface="微软雅黑"/>
                </a:endParaRPr>
              </a:p>
            </p:txBody>
          </p:sp>
        </p:grpSp>
        <p:cxnSp>
          <p:nvCxnSpPr>
            <p:cNvPr id="87" name="直接箭头连接符 86"/>
            <p:cNvCxnSpPr>
              <a:stCxn id="140" idx="2"/>
              <a:endCxn id="134" idx="0"/>
            </p:cNvCxnSpPr>
            <p:nvPr/>
          </p:nvCxnSpPr>
          <p:spPr>
            <a:xfrm rot="16200000" flipH="1">
              <a:off x="2397334" y="3295754"/>
              <a:ext cx="342692" cy="0"/>
            </a:xfrm>
            <a:prstGeom prst="straightConnector1">
              <a:avLst/>
            </a:prstGeom>
            <a:ln w="38100">
              <a:solidFill>
                <a:srgbClr val="11576A"/>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rot="16200000" flipH="1">
              <a:off x="3119530" y="3295754"/>
              <a:ext cx="342692" cy="0"/>
            </a:xfrm>
            <a:prstGeom prst="straightConnector1">
              <a:avLst/>
            </a:prstGeom>
            <a:ln w="38100">
              <a:solidFill>
                <a:srgbClr val="11576A"/>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rot="16200000" flipH="1">
              <a:off x="4548290" y="3295754"/>
              <a:ext cx="342692" cy="0"/>
            </a:xfrm>
            <a:prstGeom prst="straightConnector1">
              <a:avLst/>
            </a:prstGeom>
            <a:ln w="38100">
              <a:solidFill>
                <a:srgbClr val="11576A"/>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144" idx="2"/>
              <a:endCxn id="130" idx="0"/>
            </p:cNvCxnSpPr>
            <p:nvPr/>
          </p:nvCxnSpPr>
          <p:spPr>
            <a:xfrm rot="16200000" flipH="1">
              <a:off x="3286276" y="2724308"/>
              <a:ext cx="1125342" cy="360242"/>
            </a:xfrm>
            <a:prstGeom prst="straightConnector1">
              <a:avLst/>
            </a:prstGeom>
            <a:ln w="38100">
              <a:solidFill>
                <a:srgbClr val="11576A"/>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1721844" y="4753182"/>
            <a:ext cx="4715412" cy="819723"/>
            <a:chOff x="1300140" y="3895931"/>
            <a:chExt cx="4715412" cy="819723"/>
          </a:xfrm>
        </p:grpSpPr>
        <p:grpSp>
          <p:nvGrpSpPr>
            <p:cNvPr id="80" name="组合 79"/>
            <p:cNvGrpSpPr/>
            <p:nvPr/>
          </p:nvGrpSpPr>
          <p:grpSpPr>
            <a:xfrm>
              <a:off x="1300140" y="4173550"/>
              <a:ext cx="4715412" cy="542104"/>
              <a:chOff x="2357422" y="4357700"/>
              <a:chExt cx="4715412" cy="542104"/>
            </a:xfrm>
          </p:grpSpPr>
          <p:grpSp>
            <p:nvGrpSpPr>
              <p:cNvPr id="101" name="组合 100"/>
              <p:cNvGrpSpPr/>
              <p:nvPr/>
            </p:nvGrpSpPr>
            <p:grpSpPr>
              <a:xfrm>
                <a:off x="2357422" y="4357700"/>
                <a:ext cx="676787" cy="542104"/>
                <a:chOff x="414314" y="4391034"/>
                <a:chExt cx="676787" cy="542104"/>
              </a:xfrm>
            </p:grpSpPr>
            <p:sp>
              <p:nvSpPr>
                <p:cNvPr id="126" name="矩形 125"/>
                <p:cNvSpPr>
                  <a:spLocks noChangeAspect="1"/>
                </p:cNvSpPr>
                <p:nvPr/>
              </p:nvSpPr>
              <p:spPr>
                <a:xfrm>
                  <a:off x="500034" y="4429138"/>
                  <a:ext cx="504000" cy="504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27" name="TextBox 108"/>
                <p:cNvSpPr txBox="1"/>
                <p:nvPr/>
              </p:nvSpPr>
              <p:spPr>
                <a:xfrm>
                  <a:off x="414314" y="4391034"/>
                  <a:ext cx="676787" cy="523220"/>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data</a:t>
                  </a:r>
                </a:p>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block</a:t>
                  </a:r>
                  <a:endParaRPr lang="zh-CN" altLang="en-US" sz="1400" b="1" dirty="0">
                    <a:solidFill>
                      <a:srgbClr val="11576A"/>
                    </a:solidFill>
                    <a:latin typeface="微软雅黑"/>
                    <a:ea typeface="微软雅黑"/>
                  </a:endParaRPr>
                </a:p>
              </p:txBody>
            </p:sp>
          </p:grpSp>
          <p:grpSp>
            <p:nvGrpSpPr>
              <p:cNvPr id="102" name="组合 101"/>
              <p:cNvGrpSpPr/>
              <p:nvPr/>
            </p:nvGrpSpPr>
            <p:grpSpPr>
              <a:xfrm>
                <a:off x="2862244" y="4357700"/>
                <a:ext cx="676787" cy="542104"/>
                <a:chOff x="414314" y="4391034"/>
                <a:chExt cx="676787" cy="542104"/>
              </a:xfrm>
            </p:grpSpPr>
            <p:sp>
              <p:nvSpPr>
                <p:cNvPr id="124" name="矩形 123"/>
                <p:cNvSpPr>
                  <a:spLocks noChangeAspect="1"/>
                </p:cNvSpPr>
                <p:nvPr/>
              </p:nvSpPr>
              <p:spPr>
                <a:xfrm>
                  <a:off x="500034" y="4429138"/>
                  <a:ext cx="504000" cy="504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25" name="TextBox 112"/>
                <p:cNvSpPr txBox="1"/>
                <p:nvPr/>
              </p:nvSpPr>
              <p:spPr>
                <a:xfrm>
                  <a:off x="414314" y="4391034"/>
                  <a:ext cx="676787" cy="523220"/>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data</a:t>
                  </a:r>
                </a:p>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block</a:t>
                  </a:r>
                  <a:endParaRPr lang="zh-CN" altLang="en-US" sz="1400" b="1" dirty="0">
                    <a:solidFill>
                      <a:srgbClr val="11576A"/>
                    </a:solidFill>
                    <a:latin typeface="微软雅黑"/>
                    <a:ea typeface="微软雅黑"/>
                  </a:endParaRPr>
                </a:p>
              </p:txBody>
            </p:sp>
          </p:grpSp>
          <p:grpSp>
            <p:nvGrpSpPr>
              <p:cNvPr id="103" name="组合 102"/>
              <p:cNvGrpSpPr/>
              <p:nvPr/>
            </p:nvGrpSpPr>
            <p:grpSpPr>
              <a:xfrm>
                <a:off x="3367073" y="4357700"/>
                <a:ext cx="676787" cy="542104"/>
                <a:chOff x="414314" y="4391034"/>
                <a:chExt cx="676787" cy="542104"/>
              </a:xfrm>
            </p:grpSpPr>
            <p:sp>
              <p:nvSpPr>
                <p:cNvPr id="122" name="矩形 121"/>
                <p:cNvSpPr>
                  <a:spLocks noChangeAspect="1"/>
                </p:cNvSpPr>
                <p:nvPr/>
              </p:nvSpPr>
              <p:spPr>
                <a:xfrm>
                  <a:off x="500034" y="4429138"/>
                  <a:ext cx="504000" cy="504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23" name="TextBox 115"/>
                <p:cNvSpPr txBox="1"/>
                <p:nvPr/>
              </p:nvSpPr>
              <p:spPr>
                <a:xfrm>
                  <a:off x="414314" y="4391034"/>
                  <a:ext cx="676787" cy="523220"/>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data</a:t>
                  </a:r>
                </a:p>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block</a:t>
                  </a:r>
                  <a:endParaRPr lang="zh-CN" altLang="en-US" sz="1400" b="1" dirty="0">
                    <a:solidFill>
                      <a:srgbClr val="11576A"/>
                    </a:solidFill>
                    <a:latin typeface="微软雅黑"/>
                    <a:ea typeface="微软雅黑"/>
                  </a:endParaRPr>
                </a:p>
              </p:txBody>
            </p:sp>
          </p:grpSp>
          <p:grpSp>
            <p:nvGrpSpPr>
              <p:cNvPr id="104" name="组合 103"/>
              <p:cNvGrpSpPr/>
              <p:nvPr/>
            </p:nvGrpSpPr>
            <p:grpSpPr>
              <a:xfrm>
                <a:off x="3871895" y="4357700"/>
                <a:ext cx="676787" cy="542104"/>
                <a:chOff x="414314" y="4391034"/>
                <a:chExt cx="676787" cy="542104"/>
              </a:xfrm>
            </p:grpSpPr>
            <p:sp>
              <p:nvSpPr>
                <p:cNvPr id="120" name="矩形 119"/>
                <p:cNvSpPr>
                  <a:spLocks noChangeAspect="1"/>
                </p:cNvSpPr>
                <p:nvPr/>
              </p:nvSpPr>
              <p:spPr>
                <a:xfrm>
                  <a:off x="500034" y="4429138"/>
                  <a:ext cx="504000" cy="504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21" name="TextBox 118"/>
                <p:cNvSpPr txBox="1"/>
                <p:nvPr/>
              </p:nvSpPr>
              <p:spPr>
                <a:xfrm>
                  <a:off x="414314" y="4391034"/>
                  <a:ext cx="676787" cy="523220"/>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data</a:t>
                  </a:r>
                </a:p>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block</a:t>
                  </a:r>
                  <a:endParaRPr lang="zh-CN" altLang="en-US" sz="1400" b="1" dirty="0">
                    <a:solidFill>
                      <a:srgbClr val="11576A"/>
                    </a:solidFill>
                    <a:latin typeface="微软雅黑"/>
                    <a:ea typeface="微软雅黑"/>
                  </a:endParaRPr>
                </a:p>
              </p:txBody>
            </p:sp>
          </p:grpSp>
          <p:grpSp>
            <p:nvGrpSpPr>
              <p:cNvPr id="105" name="组合 104"/>
              <p:cNvGrpSpPr/>
              <p:nvPr/>
            </p:nvGrpSpPr>
            <p:grpSpPr>
              <a:xfrm>
                <a:off x="4376234" y="4357700"/>
                <a:ext cx="676787" cy="542104"/>
                <a:chOff x="414314" y="4391034"/>
                <a:chExt cx="676787" cy="542104"/>
              </a:xfrm>
            </p:grpSpPr>
            <p:sp>
              <p:nvSpPr>
                <p:cNvPr id="118" name="矩形 117"/>
                <p:cNvSpPr>
                  <a:spLocks noChangeAspect="1"/>
                </p:cNvSpPr>
                <p:nvPr/>
              </p:nvSpPr>
              <p:spPr>
                <a:xfrm>
                  <a:off x="500034" y="4429138"/>
                  <a:ext cx="504000" cy="504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19" name="TextBox 121"/>
                <p:cNvSpPr txBox="1"/>
                <p:nvPr/>
              </p:nvSpPr>
              <p:spPr>
                <a:xfrm>
                  <a:off x="414314" y="4391034"/>
                  <a:ext cx="676787" cy="523220"/>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data</a:t>
                  </a:r>
                </a:p>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block</a:t>
                  </a:r>
                  <a:endParaRPr lang="zh-CN" altLang="en-US" sz="1400" b="1" dirty="0">
                    <a:solidFill>
                      <a:srgbClr val="11576A"/>
                    </a:solidFill>
                    <a:latin typeface="微软雅黑"/>
                    <a:ea typeface="微软雅黑"/>
                  </a:endParaRPr>
                </a:p>
              </p:txBody>
            </p:sp>
          </p:grpSp>
          <p:grpSp>
            <p:nvGrpSpPr>
              <p:cNvPr id="106" name="组合 105"/>
              <p:cNvGrpSpPr/>
              <p:nvPr/>
            </p:nvGrpSpPr>
            <p:grpSpPr>
              <a:xfrm>
                <a:off x="4881056" y="4357700"/>
                <a:ext cx="676787" cy="542104"/>
                <a:chOff x="414314" y="4391034"/>
                <a:chExt cx="676787" cy="542104"/>
              </a:xfrm>
            </p:grpSpPr>
            <p:sp>
              <p:nvSpPr>
                <p:cNvPr id="116" name="矩形 115"/>
                <p:cNvSpPr>
                  <a:spLocks noChangeAspect="1"/>
                </p:cNvSpPr>
                <p:nvPr/>
              </p:nvSpPr>
              <p:spPr>
                <a:xfrm>
                  <a:off x="500034" y="4429138"/>
                  <a:ext cx="504000" cy="504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17" name="TextBox 124"/>
                <p:cNvSpPr txBox="1"/>
                <p:nvPr/>
              </p:nvSpPr>
              <p:spPr>
                <a:xfrm>
                  <a:off x="414314" y="4391034"/>
                  <a:ext cx="676787" cy="523220"/>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data</a:t>
                  </a:r>
                </a:p>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block</a:t>
                  </a:r>
                  <a:endParaRPr lang="zh-CN" altLang="en-US" sz="1400" b="1" dirty="0">
                    <a:solidFill>
                      <a:srgbClr val="11576A"/>
                    </a:solidFill>
                    <a:latin typeface="微软雅黑"/>
                    <a:ea typeface="微软雅黑"/>
                  </a:endParaRPr>
                </a:p>
              </p:txBody>
            </p:sp>
          </p:grpSp>
          <p:grpSp>
            <p:nvGrpSpPr>
              <p:cNvPr id="107" name="组合 106"/>
              <p:cNvGrpSpPr/>
              <p:nvPr/>
            </p:nvGrpSpPr>
            <p:grpSpPr>
              <a:xfrm>
                <a:off x="5385885" y="4357700"/>
                <a:ext cx="676787" cy="542104"/>
                <a:chOff x="414314" y="4391034"/>
                <a:chExt cx="676787" cy="542104"/>
              </a:xfrm>
            </p:grpSpPr>
            <p:sp>
              <p:nvSpPr>
                <p:cNvPr id="114" name="矩形 113"/>
                <p:cNvSpPr>
                  <a:spLocks noChangeAspect="1"/>
                </p:cNvSpPr>
                <p:nvPr/>
              </p:nvSpPr>
              <p:spPr>
                <a:xfrm>
                  <a:off x="500034" y="4429138"/>
                  <a:ext cx="504000" cy="504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15" name="TextBox 127"/>
                <p:cNvSpPr txBox="1"/>
                <p:nvPr/>
              </p:nvSpPr>
              <p:spPr>
                <a:xfrm>
                  <a:off x="414314" y="4391034"/>
                  <a:ext cx="676787" cy="523220"/>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data</a:t>
                  </a:r>
                </a:p>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block</a:t>
                  </a:r>
                  <a:endParaRPr lang="zh-CN" altLang="en-US" sz="1400" b="1" dirty="0">
                    <a:solidFill>
                      <a:srgbClr val="11576A"/>
                    </a:solidFill>
                    <a:latin typeface="微软雅黑"/>
                    <a:ea typeface="微软雅黑"/>
                  </a:endParaRPr>
                </a:p>
              </p:txBody>
            </p:sp>
          </p:grpSp>
          <p:grpSp>
            <p:nvGrpSpPr>
              <p:cNvPr id="108" name="组合 107"/>
              <p:cNvGrpSpPr/>
              <p:nvPr/>
            </p:nvGrpSpPr>
            <p:grpSpPr>
              <a:xfrm>
                <a:off x="5890707" y="4357700"/>
                <a:ext cx="676787" cy="542104"/>
                <a:chOff x="414314" y="4391034"/>
                <a:chExt cx="676787" cy="542104"/>
              </a:xfrm>
            </p:grpSpPr>
            <p:sp>
              <p:nvSpPr>
                <p:cNvPr id="112" name="矩形 111"/>
                <p:cNvSpPr>
                  <a:spLocks noChangeAspect="1"/>
                </p:cNvSpPr>
                <p:nvPr/>
              </p:nvSpPr>
              <p:spPr>
                <a:xfrm>
                  <a:off x="500034" y="4429138"/>
                  <a:ext cx="504000" cy="504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13" name="TextBox 130"/>
                <p:cNvSpPr txBox="1"/>
                <p:nvPr/>
              </p:nvSpPr>
              <p:spPr>
                <a:xfrm>
                  <a:off x="414314" y="4391034"/>
                  <a:ext cx="676787" cy="523220"/>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data</a:t>
                  </a:r>
                </a:p>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block</a:t>
                  </a:r>
                  <a:endParaRPr lang="zh-CN" altLang="en-US" sz="1400" b="1" dirty="0">
                    <a:solidFill>
                      <a:srgbClr val="11576A"/>
                    </a:solidFill>
                    <a:latin typeface="微软雅黑"/>
                    <a:ea typeface="微软雅黑"/>
                  </a:endParaRPr>
                </a:p>
              </p:txBody>
            </p:sp>
          </p:grpSp>
          <p:grpSp>
            <p:nvGrpSpPr>
              <p:cNvPr id="109" name="组合 108"/>
              <p:cNvGrpSpPr/>
              <p:nvPr/>
            </p:nvGrpSpPr>
            <p:grpSpPr>
              <a:xfrm>
                <a:off x="6396047" y="4357700"/>
                <a:ext cx="676787" cy="542104"/>
                <a:chOff x="414314" y="4391034"/>
                <a:chExt cx="676787" cy="542104"/>
              </a:xfrm>
            </p:grpSpPr>
            <p:sp>
              <p:nvSpPr>
                <p:cNvPr id="110" name="矩形 109"/>
                <p:cNvSpPr>
                  <a:spLocks noChangeAspect="1"/>
                </p:cNvSpPr>
                <p:nvPr/>
              </p:nvSpPr>
              <p:spPr>
                <a:xfrm>
                  <a:off x="500034" y="4429138"/>
                  <a:ext cx="504000" cy="504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11" name="TextBox 133"/>
                <p:cNvSpPr txBox="1"/>
                <p:nvPr/>
              </p:nvSpPr>
              <p:spPr>
                <a:xfrm>
                  <a:off x="414314" y="4391034"/>
                  <a:ext cx="676787" cy="523220"/>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data</a:t>
                  </a:r>
                </a:p>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block</a:t>
                  </a:r>
                  <a:endParaRPr lang="zh-CN" altLang="en-US" sz="1400" b="1" dirty="0">
                    <a:solidFill>
                      <a:srgbClr val="11576A"/>
                    </a:solidFill>
                    <a:latin typeface="微软雅黑"/>
                    <a:ea typeface="微软雅黑"/>
                  </a:endParaRPr>
                </a:p>
              </p:txBody>
            </p:sp>
          </p:grpSp>
        </p:grpSp>
        <p:cxnSp>
          <p:nvCxnSpPr>
            <p:cNvPr id="92" name="直接箭头连接符 91"/>
            <p:cNvCxnSpPr>
              <a:stCxn id="134" idx="2"/>
              <a:endCxn id="127" idx="0"/>
            </p:cNvCxnSpPr>
            <p:nvPr/>
          </p:nvCxnSpPr>
          <p:spPr>
            <a:xfrm rot="5400000">
              <a:off x="1967847" y="3566378"/>
              <a:ext cx="295068" cy="954176"/>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134" idx="2"/>
              <a:endCxn id="125" idx="0"/>
            </p:cNvCxnSpPr>
            <p:nvPr/>
          </p:nvCxnSpPr>
          <p:spPr>
            <a:xfrm rot="5400000">
              <a:off x="2201210" y="3818791"/>
              <a:ext cx="314118" cy="468401"/>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134" idx="2"/>
              <a:endCxn id="123" idx="0"/>
            </p:cNvCxnSpPr>
            <p:nvPr/>
          </p:nvCxnSpPr>
          <p:spPr>
            <a:xfrm rot="16200000" flipH="1">
              <a:off x="2439335" y="4049066"/>
              <a:ext cx="323643" cy="17374"/>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132" idx="2"/>
              <a:endCxn id="119" idx="0"/>
            </p:cNvCxnSpPr>
            <p:nvPr/>
          </p:nvCxnSpPr>
          <p:spPr>
            <a:xfrm rot="16200000" flipH="1">
              <a:off x="3339449" y="3863331"/>
              <a:ext cx="314118" cy="379319"/>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130" idx="2"/>
              <a:endCxn id="121" idx="0"/>
            </p:cNvCxnSpPr>
            <p:nvPr/>
          </p:nvCxnSpPr>
          <p:spPr>
            <a:xfrm rot="5400000">
              <a:off x="3449784" y="3608441"/>
              <a:ext cx="295068" cy="87005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130" idx="2"/>
              <a:endCxn id="117" idx="0"/>
            </p:cNvCxnSpPr>
            <p:nvPr/>
          </p:nvCxnSpPr>
          <p:spPr>
            <a:xfrm rot="16200000" flipH="1">
              <a:off x="3930797" y="3997478"/>
              <a:ext cx="323643" cy="12055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128" idx="2"/>
              <a:endCxn id="115" idx="0"/>
            </p:cNvCxnSpPr>
            <p:nvPr/>
          </p:nvCxnSpPr>
          <p:spPr>
            <a:xfrm rot="5400000">
              <a:off x="4543574" y="4019601"/>
              <a:ext cx="323643" cy="76304"/>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128" idx="2"/>
              <a:endCxn id="113" idx="0"/>
            </p:cNvCxnSpPr>
            <p:nvPr/>
          </p:nvCxnSpPr>
          <p:spPr>
            <a:xfrm rot="16200000" flipH="1">
              <a:off x="4781699" y="3857780"/>
              <a:ext cx="323643" cy="399946"/>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128" idx="2"/>
              <a:endCxn id="111" idx="0"/>
            </p:cNvCxnSpPr>
            <p:nvPr/>
          </p:nvCxnSpPr>
          <p:spPr>
            <a:xfrm rot="16200000" flipH="1">
              <a:off x="5048398" y="3591080"/>
              <a:ext cx="295068" cy="904771"/>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6053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8" name="组合 207"/>
          <p:cNvGrpSpPr/>
          <p:nvPr/>
        </p:nvGrpSpPr>
        <p:grpSpPr>
          <a:xfrm>
            <a:off x="899592" y="5394702"/>
            <a:ext cx="7226002" cy="338554"/>
            <a:chOff x="246381" y="4794766"/>
            <a:chExt cx="7226002" cy="338554"/>
          </a:xfrm>
        </p:grpSpPr>
        <p:sp>
          <p:nvSpPr>
            <p:cNvPr id="144" name="TextBox 147"/>
            <p:cNvSpPr txBox="1"/>
            <p:nvPr/>
          </p:nvSpPr>
          <p:spPr>
            <a:xfrm>
              <a:off x="246381" y="4794766"/>
              <a:ext cx="630301"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600" b="1" dirty="0">
                  <a:solidFill>
                    <a:srgbClr val="11576A"/>
                  </a:solidFill>
                  <a:latin typeface="微软雅黑"/>
                  <a:ea typeface="微软雅黑"/>
                </a:rPr>
                <a:t>Disk</a:t>
              </a:r>
              <a:endParaRPr lang="zh-CN" altLang="en-US" sz="1600" b="1" dirty="0">
                <a:solidFill>
                  <a:srgbClr val="11576A"/>
                </a:solidFill>
                <a:latin typeface="微软雅黑"/>
                <a:ea typeface="微软雅黑"/>
              </a:endParaRPr>
            </a:p>
          </p:txBody>
        </p:sp>
        <p:grpSp>
          <p:nvGrpSpPr>
            <p:cNvPr id="153" name="组合 152"/>
            <p:cNvGrpSpPr/>
            <p:nvPr/>
          </p:nvGrpSpPr>
          <p:grpSpPr>
            <a:xfrm>
              <a:off x="833405" y="4907033"/>
              <a:ext cx="6638978" cy="126000"/>
              <a:chOff x="1928794" y="4572014"/>
              <a:chExt cx="6638978" cy="126000"/>
            </a:xfrm>
            <a:noFill/>
          </p:grpSpPr>
          <p:sp>
            <p:nvSpPr>
              <p:cNvPr id="154" name="矩形 153"/>
              <p:cNvSpPr/>
              <p:nvPr/>
            </p:nvSpPr>
            <p:spPr>
              <a:xfrm>
                <a:off x="1928794"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55" name="矩形 154"/>
              <p:cNvSpPr/>
              <p:nvPr/>
            </p:nvSpPr>
            <p:spPr>
              <a:xfrm>
                <a:off x="2057384"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56" name="矩形 155"/>
              <p:cNvSpPr/>
              <p:nvPr/>
            </p:nvSpPr>
            <p:spPr>
              <a:xfrm>
                <a:off x="2185974"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57" name="矩形 156"/>
              <p:cNvSpPr/>
              <p:nvPr/>
            </p:nvSpPr>
            <p:spPr>
              <a:xfrm>
                <a:off x="2314773"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58" name="矩形 157"/>
              <p:cNvSpPr/>
              <p:nvPr/>
            </p:nvSpPr>
            <p:spPr>
              <a:xfrm>
                <a:off x="2442937"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59" name="矩形 158"/>
              <p:cNvSpPr/>
              <p:nvPr/>
            </p:nvSpPr>
            <p:spPr>
              <a:xfrm>
                <a:off x="2571736"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60" name="矩形 159"/>
              <p:cNvSpPr/>
              <p:nvPr/>
            </p:nvSpPr>
            <p:spPr>
              <a:xfrm>
                <a:off x="2700543"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61" name="矩形 160"/>
              <p:cNvSpPr/>
              <p:nvPr/>
            </p:nvSpPr>
            <p:spPr>
              <a:xfrm>
                <a:off x="2829342"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62" name="矩形 161"/>
              <p:cNvSpPr/>
              <p:nvPr/>
            </p:nvSpPr>
            <p:spPr>
              <a:xfrm>
                <a:off x="2957506"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63" name="矩形 162"/>
              <p:cNvSpPr/>
              <p:nvPr/>
            </p:nvSpPr>
            <p:spPr>
              <a:xfrm>
                <a:off x="3086305"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64" name="矩形 163"/>
              <p:cNvSpPr/>
              <p:nvPr/>
            </p:nvSpPr>
            <p:spPr>
              <a:xfrm>
                <a:off x="3212088"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65" name="矩形 164"/>
              <p:cNvSpPr/>
              <p:nvPr/>
            </p:nvSpPr>
            <p:spPr>
              <a:xfrm>
                <a:off x="3340887"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66" name="矩形 165"/>
              <p:cNvSpPr/>
              <p:nvPr/>
            </p:nvSpPr>
            <p:spPr>
              <a:xfrm>
                <a:off x="3469051"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67" name="矩形 166"/>
              <p:cNvSpPr/>
              <p:nvPr/>
            </p:nvSpPr>
            <p:spPr>
              <a:xfrm>
                <a:off x="3597850"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68" name="矩形 167"/>
              <p:cNvSpPr/>
              <p:nvPr/>
            </p:nvSpPr>
            <p:spPr>
              <a:xfrm>
                <a:off x="3726657"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69" name="矩形 168"/>
              <p:cNvSpPr/>
              <p:nvPr/>
            </p:nvSpPr>
            <p:spPr>
              <a:xfrm>
                <a:off x="3855239"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70" name="矩形 169"/>
              <p:cNvSpPr/>
              <p:nvPr/>
            </p:nvSpPr>
            <p:spPr>
              <a:xfrm>
                <a:off x="3981448"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71" name="矩形 170"/>
              <p:cNvSpPr/>
              <p:nvPr/>
            </p:nvSpPr>
            <p:spPr>
              <a:xfrm>
                <a:off x="4110030"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72" name="矩形 171"/>
              <p:cNvSpPr/>
              <p:nvPr/>
            </p:nvSpPr>
            <p:spPr>
              <a:xfrm>
                <a:off x="4236255"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73" name="矩形 172"/>
              <p:cNvSpPr/>
              <p:nvPr/>
            </p:nvSpPr>
            <p:spPr>
              <a:xfrm>
                <a:off x="4364837"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74" name="矩形 173"/>
              <p:cNvSpPr/>
              <p:nvPr/>
            </p:nvSpPr>
            <p:spPr>
              <a:xfrm>
                <a:off x="4491046"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75" name="矩形 174"/>
              <p:cNvSpPr/>
              <p:nvPr/>
            </p:nvSpPr>
            <p:spPr>
              <a:xfrm>
                <a:off x="4619628"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76" name="矩形 175"/>
              <p:cNvSpPr/>
              <p:nvPr/>
            </p:nvSpPr>
            <p:spPr>
              <a:xfrm>
                <a:off x="4746046"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77" name="矩形 176"/>
              <p:cNvSpPr/>
              <p:nvPr/>
            </p:nvSpPr>
            <p:spPr>
              <a:xfrm>
                <a:off x="4874427"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78" name="矩形 177"/>
              <p:cNvSpPr/>
              <p:nvPr/>
            </p:nvSpPr>
            <p:spPr>
              <a:xfrm>
                <a:off x="5000628"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79" name="矩形 178"/>
              <p:cNvSpPr/>
              <p:nvPr/>
            </p:nvSpPr>
            <p:spPr>
              <a:xfrm>
                <a:off x="5129009"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80" name="矩形 179"/>
              <p:cNvSpPr/>
              <p:nvPr/>
            </p:nvSpPr>
            <p:spPr>
              <a:xfrm>
                <a:off x="5255636"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81" name="矩形 180"/>
              <p:cNvSpPr/>
              <p:nvPr/>
            </p:nvSpPr>
            <p:spPr>
              <a:xfrm>
                <a:off x="5384017"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82" name="矩形 181"/>
              <p:cNvSpPr/>
              <p:nvPr/>
            </p:nvSpPr>
            <p:spPr>
              <a:xfrm>
                <a:off x="5510218"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83" name="矩形 182"/>
              <p:cNvSpPr/>
              <p:nvPr/>
            </p:nvSpPr>
            <p:spPr>
              <a:xfrm>
                <a:off x="5638599"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84" name="矩形 183"/>
              <p:cNvSpPr/>
              <p:nvPr/>
            </p:nvSpPr>
            <p:spPr>
              <a:xfrm>
                <a:off x="5765017"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85" name="矩形 184"/>
              <p:cNvSpPr/>
              <p:nvPr/>
            </p:nvSpPr>
            <p:spPr>
              <a:xfrm>
                <a:off x="5893398"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86" name="矩形 185"/>
              <p:cNvSpPr/>
              <p:nvPr/>
            </p:nvSpPr>
            <p:spPr>
              <a:xfrm>
                <a:off x="6019599"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87" name="矩形 186"/>
              <p:cNvSpPr/>
              <p:nvPr/>
            </p:nvSpPr>
            <p:spPr>
              <a:xfrm>
                <a:off x="6147980"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88" name="矩形 187"/>
              <p:cNvSpPr/>
              <p:nvPr/>
            </p:nvSpPr>
            <p:spPr>
              <a:xfrm>
                <a:off x="6274607"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89" name="矩形 188"/>
              <p:cNvSpPr/>
              <p:nvPr/>
            </p:nvSpPr>
            <p:spPr>
              <a:xfrm>
                <a:off x="6402988"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90" name="矩形 189"/>
              <p:cNvSpPr/>
              <p:nvPr/>
            </p:nvSpPr>
            <p:spPr>
              <a:xfrm>
                <a:off x="6529189"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91" name="矩形 190"/>
              <p:cNvSpPr/>
              <p:nvPr/>
            </p:nvSpPr>
            <p:spPr>
              <a:xfrm>
                <a:off x="6657570"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92" name="矩形 191"/>
              <p:cNvSpPr/>
              <p:nvPr/>
            </p:nvSpPr>
            <p:spPr>
              <a:xfrm>
                <a:off x="6785620"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93" name="矩形 192"/>
              <p:cNvSpPr/>
              <p:nvPr/>
            </p:nvSpPr>
            <p:spPr>
              <a:xfrm>
                <a:off x="6914001"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94" name="矩形 193"/>
              <p:cNvSpPr/>
              <p:nvPr/>
            </p:nvSpPr>
            <p:spPr>
              <a:xfrm>
                <a:off x="7040202"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95" name="矩形 194"/>
              <p:cNvSpPr/>
              <p:nvPr/>
            </p:nvSpPr>
            <p:spPr>
              <a:xfrm>
                <a:off x="7168583"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96" name="矩形 195"/>
              <p:cNvSpPr/>
              <p:nvPr/>
            </p:nvSpPr>
            <p:spPr>
              <a:xfrm>
                <a:off x="7295210"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97" name="矩形 196"/>
              <p:cNvSpPr/>
              <p:nvPr/>
            </p:nvSpPr>
            <p:spPr>
              <a:xfrm>
                <a:off x="7423591"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98" name="矩形 197"/>
              <p:cNvSpPr/>
              <p:nvPr/>
            </p:nvSpPr>
            <p:spPr>
              <a:xfrm>
                <a:off x="7549792"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99" name="矩形 198"/>
              <p:cNvSpPr/>
              <p:nvPr/>
            </p:nvSpPr>
            <p:spPr>
              <a:xfrm>
                <a:off x="7678173"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200" name="矩形 199"/>
              <p:cNvSpPr/>
              <p:nvPr/>
            </p:nvSpPr>
            <p:spPr>
              <a:xfrm>
                <a:off x="7803801"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201" name="矩形 200"/>
              <p:cNvSpPr/>
              <p:nvPr/>
            </p:nvSpPr>
            <p:spPr>
              <a:xfrm>
                <a:off x="7932182"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202" name="矩形 201"/>
              <p:cNvSpPr/>
              <p:nvPr/>
            </p:nvSpPr>
            <p:spPr>
              <a:xfrm>
                <a:off x="8058383"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203" name="矩形 202"/>
              <p:cNvSpPr/>
              <p:nvPr/>
            </p:nvSpPr>
            <p:spPr>
              <a:xfrm>
                <a:off x="8186764"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204" name="矩形 203"/>
              <p:cNvSpPr/>
              <p:nvPr/>
            </p:nvSpPr>
            <p:spPr>
              <a:xfrm>
                <a:off x="8313391"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205" name="矩形 204"/>
              <p:cNvSpPr/>
              <p:nvPr/>
            </p:nvSpPr>
            <p:spPr>
              <a:xfrm>
                <a:off x="8441772" y="4572014"/>
                <a:ext cx="126000" cy="126000"/>
              </a:xfrm>
              <a:prstGeom prst="rect">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grpSp>
      </p:grpSp>
      <p:sp>
        <p:nvSpPr>
          <p:cNvPr id="8" name="标题 1"/>
          <p:cNvSpPr txBox="1">
            <a:spLocks/>
          </p:cNvSpPr>
          <p:nvPr/>
        </p:nvSpPr>
        <p:spPr>
          <a:xfrm>
            <a:off x="1130134"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defRPr/>
            </a:pPr>
            <a:r>
              <a:rPr lang="zh-CN" altLang="en-US" dirty="0"/>
              <a:t>文件系统的存储视图</a:t>
            </a:r>
          </a:p>
        </p:txBody>
      </p:sp>
      <p:grpSp>
        <p:nvGrpSpPr>
          <p:cNvPr id="2" name="组合 1"/>
          <p:cNvGrpSpPr/>
          <p:nvPr/>
        </p:nvGrpSpPr>
        <p:grpSpPr>
          <a:xfrm>
            <a:off x="2333436" y="1638288"/>
            <a:ext cx="2236886" cy="432000"/>
            <a:chOff x="1660502" y="781038"/>
            <a:chExt cx="2236886" cy="432000"/>
          </a:xfrm>
        </p:grpSpPr>
        <p:grpSp>
          <p:nvGrpSpPr>
            <p:cNvPr id="5" name="组合 68"/>
            <p:cNvGrpSpPr/>
            <p:nvPr/>
          </p:nvGrpSpPr>
          <p:grpSpPr>
            <a:xfrm>
              <a:off x="1660502" y="781038"/>
              <a:ext cx="571504" cy="432000"/>
              <a:chOff x="1139825" y="1000114"/>
              <a:chExt cx="571504" cy="432000"/>
            </a:xfrm>
          </p:grpSpPr>
          <p:sp>
            <p:nvSpPr>
              <p:cNvPr id="89" name="矩形 88"/>
              <p:cNvSpPr>
                <a:spLocks noChangeAspect="1"/>
              </p:cNvSpPr>
              <p:nvPr/>
            </p:nvSpPr>
            <p:spPr>
              <a:xfrm>
                <a:off x="1187450" y="1000114"/>
                <a:ext cx="432000" cy="432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90" name="TextBox 89"/>
              <p:cNvSpPr txBox="1"/>
              <p:nvPr/>
            </p:nvSpPr>
            <p:spPr>
              <a:xfrm>
                <a:off x="1139825" y="1042977"/>
                <a:ext cx="571504" cy="338554"/>
              </a:xfrm>
              <a:prstGeom prst="rect">
                <a:avLst/>
              </a:prstGeom>
              <a:noFill/>
            </p:spPr>
            <p:txBody>
              <a:bodyPr wrap="square" rtlCol="0">
                <a:spAutoFit/>
              </a:bodyPr>
              <a:lstStyle/>
              <a:p>
                <a:pPr algn="ctr" eaLnBrk="1" fontAlgn="auto" hangingPunct="1">
                  <a:lnSpc>
                    <a:spcPct val="100000"/>
                  </a:lnSpc>
                  <a:spcBef>
                    <a:spcPts val="0"/>
                  </a:spcBef>
                  <a:spcAft>
                    <a:spcPts val="0"/>
                  </a:spcAft>
                  <a:buSzTx/>
                  <a:buNone/>
                </a:pPr>
                <a:r>
                  <a:rPr lang="en-US" altLang="zh-CN" sz="1600" b="1" dirty="0" err="1">
                    <a:solidFill>
                      <a:srgbClr val="11576A"/>
                    </a:solidFill>
                    <a:latin typeface="微软雅黑"/>
                    <a:ea typeface="微软雅黑"/>
                  </a:rPr>
                  <a:t>vol</a:t>
                </a:r>
                <a:endParaRPr lang="zh-CN" altLang="en-US" sz="1600" b="1" dirty="0">
                  <a:solidFill>
                    <a:srgbClr val="11576A"/>
                  </a:solidFill>
                  <a:latin typeface="微软雅黑"/>
                  <a:ea typeface="微软雅黑"/>
                </a:endParaRPr>
              </a:p>
            </p:txBody>
          </p:sp>
        </p:grpSp>
        <p:grpSp>
          <p:nvGrpSpPr>
            <p:cNvPr id="6" name="组合 72"/>
            <p:cNvGrpSpPr/>
            <p:nvPr/>
          </p:nvGrpSpPr>
          <p:grpSpPr>
            <a:xfrm>
              <a:off x="3428990" y="781038"/>
              <a:ext cx="468398" cy="432000"/>
              <a:chOff x="1176314" y="2000246"/>
              <a:chExt cx="468398" cy="432000"/>
            </a:xfrm>
          </p:grpSpPr>
          <p:sp>
            <p:nvSpPr>
              <p:cNvPr id="87" name="矩形 86"/>
              <p:cNvSpPr>
                <a:spLocks noChangeAspect="1"/>
              </p:cNvSpPr>
              <p:nvPr/>
            </p:nvSpPr>
            <p:spPr>
              <a:xfrm>
                <a:off x="1187450" y="2000246"/>
                <a:ext cx="432000" cy="432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88" name="TextBox 87"/>
              <p:cNvSpPr txBox="1"/>
              <p:nvPr/>
            </p:nvSpPr>
            <p:spPr>
              <a:xfrm>
                <a:off x="1176314" y="2052634"/>
                <a:ext cx="468398" cy="338554"/>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600" b="1" dirty="0">
                    <a:solidFill>
                      <a:srgbClr val="11576A"/>
                    </a:solidFill>
                    <a:latin typeface="微软雅黑"/>
                    <a:ea typeface="微软雅黑"/>
                  </a:rPr>
                  <a:t>dir</a:t>
                </a:r>
                <a:endParaRPr lang="zh-CN" altLang="en-US" sz="1600" b="1" dirty="0">
                  <a:solidFill>
                    <a:srgbClr val="11576A"/>
                  </a:solidFill>
                  <a:latin typeface="微软雅黑"/>
                  <a:ea typeface="微软雅黑"/>
                </a:endParaRPr>
              </a:p>
            </p:txBody>
          </p:sp>
        </p:grpSp>
        <p:cxnSp>
          <p:nvCxnSpPr>
            <p:cNvPr id="19" name="直接箭头连接符 18"/>
            <p:cNvCxnSpPr/>
            <p:nvPr/>
          </p:nvCxnSpPr>
          <p:spPr>
            <a:xfrm flipV="1">
              <a:off x="2165331" y="985837"/>
              <a:ext cx="1254137"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3014478" y="2070288"/>
            <a:ext cx="2643206" cy="1554182"/>
            <a:chOff x="2341544" y="1213038"/>
            <a:chExt cx="2643206" cy="1554182"/>
          </a:xfrm>
        </p:grpSpPr>
        <p:grpSp>
          <p:nvGrpSpPr>
            <p:cNvPr id="7" name="组合 73"/>
            <p:cNvGrpSpPr/>
            <p:nvPr/>
          </p:nvGrpSpPr>
          <p:grpSpPr>
            <a:xfrm>
              <a:off x="2719372" y="1552570"/>
              <a:ext cx="468398" cy="432000"/>
              <a:chOff x="1176314" y="2000246"/>
              <a:chExt cx="468398" cy="432000"/>
            </a:xfrm>
          </p:grpSpPr>
          <p:sp>
            <p:nvSpPr>
              <p:cNvPr id="85" name="矩形 84"/>
              <p:cNvSpPr>
                <a:spLocks noChangeAspect="1"/>
              </p:cNvSpPr>
              <p:nvPr/>
            </p:nvSpPr>
            <p:spPr>
              <a:xfrm>
                <a:off x="1187450" y="2000246"/>
                <a:ext cx="432000" cy="432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86" name="TextBox 85"/>
              <p:cNvSpPr txBox="1"/>
              <p:nvPr/>
            </p:nvSpPr>
            <p:spPr>
              <a:xfrm>
                <a:off x="1176314" y="2052634"/>
                <a:ext cx="468398" cy="338554"/>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600" b="1" dirty="0">
                    <a:solidFill>
                      <a:srgbClr val="11576A"/>
                    </a:solidFill>
                    <a:latin typeface="微软雅黑"/>
                    <a:ea typeface="微软雅黑"/>
                  </a:rPr>
                  <a:t>dir</a:t>
                </a:r>
                <a:endParaRPr lang="zh-CN" altLang="en-US" sz="1600" b="1" dirty="0">
                  <a:solidFill>
                    <a:srgbClr val="11576A"/>
                  </a:solidFill>
                  <a:latin typeface="微软雅黑"/>
                  <a:ea typeface="微软雅黑"/>
                </a:endParaRPr>
              </a:p>
            </p:txBody>
          </p:sp>
        </p:grpSp>
        <p:grpSp>
          <p:nvGrpSpPr>
            <p:cNvPr id="9" name="组合 76"/>
            <p:cNvGrpSpPr/>
            <p:nvPr/>
          </p:nvGrpSpPr>
          <p:grpSpPr>
            <a:xfrm>
              <a:off x="3441690" y="1552570"/>
              <a:ext cx="468398" cy="432000"/>
              <a:chOff x="1176314" y="2000246"/>
              <a:chExt cx="468398" cy="432000"/>
            </a:xfrm>
          </p:grpSpPr>
          <p:sp>
            <p:nvSpPr>
              <p:cNvPr id="83" name="矩形 82"/>
              <p:cNvSpPr>
                <a:spLocks noChangeAspect="1"/>
              </p:cNvSpPr>
              <p:nvPr/>
            </p:nvSpPr>
            <p:spPr>
              <a:xfrm>
                <a:off x="1187450" y="2000246"/>
                <a:ext cx="432000" cy="432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84" name="TextBox 83"/>
              <p:cNvSpPr txBox="1"/>
              <p:nvPr/>
            </p:nvSpPr>
            <p:spPr>
              <a:xfrm>
                <a:off x="1176314" y="2052634"/>
                <a:ext cx="468398" cy="338554"/>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600" b="1" dirty="0">
                    <a:solidFill>
                      <a:srgbClr val="11576A"/>
                    </a:solidFill>
                    <a:latin typeface="微软雅黑"/>
                    <a:ea typeface="微软雅黑"/>
                  </a:rPr>
                  <a:t>dir</a:t>
                </a:r>
                <a:endParaRPr lang="zh-CN" altLang="en-US" sz="1600" b="1" dirty="0">
                  <a:solidFill>
                    <a:srgbClr val="11576A"/>
                  </a:solidFill>
                  <a:latin typeface="微软雅黑"/>
                  <a:ea typeface="微软雅黑"/>
                </a:endParaRPr>
              </a:p>
            </p:txBody>
          </p:sp>
        </p:grpSp>
        <p:grpSp>
          <p:nvGrpSpPr>
            <p:cNvPr id="10" name="组合 79"/>
            <p:cNvGrpSpPr/>
            <p:nvPr/>
          </p:nvGrpSpPr>
          <p:grpSpPr>
            <a:xfrm>
              <a:off x="4164008" y="1552570"/>
              <a:ext cx="468398" cy="432000"/>
              <a:chOff x="1176314" y="2000246"/>
              <a:chExt cx="468398" cy="432000"/>
            </a:xfrm>
          </p:grpSpPr>
          <p:sp>
            <p:nvSpPr>
              <p:cNvPr id="81" name="矩形 80"/>
              <p:cNvSpPr>
                <a:spLocks noChangeAspect="1"/>
              </p:cNvSpPr>
              <p:nvPr/>
            </p:nvSpPr>
            <p:spPr>
              <a:xfrm>
                <a:off x="1187450" y="2000246"/>
                <a:ext cx="432000" cy="432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82" name="TextBox 81"/>
              <p:cNvSpPr txBox="1"/>
              <p:nvPr/>
            </p:nvSpPr>
            <p:spPr>
              <a:xfrm>
                <a:off x="1176314" y="2052634"/>
                <a:ext cx="468398" cy="338554"/>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600" b="1" dirty="0">
                    <a:solidFill>
                      <a:srgbClr val="11576A"/>
                    </a:solidFill>
                    <a:latin typeface="微软雅黑"/>
                    <a:ea typeface="微软雅黑"/>
                  </a:rPr>
                  <a:t>dir</a:t>
                </a:r>
                <a:endParaRPr lang="zh-CN" altLang="en-US" sz="1600" b="1" dirty="0">
                  <a:solidFill>
                    <a:srgbClr val="11576A"/>
                  </a:solidFill>
                  <a:latin typeface="微软雅黑"/>
                  <a:ea typeface="微软雅黑"/>
                </a:endParaRPr>
              </a:p>
            </p:txBody>
          </p:sp>
        </p:grpSp>
        <p:grpSp>
          <p:nvGrpSpPr>
            <p:cNvPr id="11" name="组合 84"/>
            <p:cNvGrpSpPr/>
            <p:nvPr/>
          </p:nvGrpSpPr>
          <p:grpSpPr>
            <a:xfrm>
              <a:off x="2341544" y="2335220"/>
              <a:ext cx="468398" cy="432000"/>
              <a:chOff x="1176314" y="2000246"/>
              <a:chExt cx="468398" cy="432000"/>
            </a:xfrm>
          </p:grpSpPr>
          <p:sp>
            <p:nvSpPr>
              <p:cNvPr id="79" name="矩形 78"/>
              <p:cNvSpPr>
                <a:spLocks noChangeAspect="1"/>
              </p:cNvSpPr>
              <p:nvPr/>
            </p:nvSpPr>
            <p:spPr>
              <a:xfrm>
                <a:off x="1187450" y="2000246"/>
                <a:ext cx="432000" cy="432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80" name="TextBox 79"/>
              <p:cNvSpPr txBox="1"/>
              <p:nvPr/>
            </p:nvSpPr>
            <p:spPr>
              <a:xfrm>
                <a:off x="1176314" y="2052634"/>
                <a:ext cx="468398" cy="338554"/>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600" b="1" dirty="0">
                    <a:solidFill>
                      <a:srgbClr val="11576A"/>
                    </a:solidFill>
                    <a:latin typeface="微软雅黑"/>
                    <a:ea typeface="微软雅黑"/>
                  </a:rPr>
                  <a:t>dir</a:t>
                </a:r>
                <a:endParaRPr lang="zh-CN" altLang="en-US" sz="1600" b="1" dirty="0">
                  <a:solidFill>
                    <a:srgbClr val="11576A"/>
                  </a:solidFill>
                  <a:latin typeface="微软雅黑"/>
                  <a:ea typeface="微软雅黑"/>
                </a:endParaRPr>
              </a:p>
            </p:txBody>
          </p:sp>
        </p:grpSp>
        <p:grpSp>
          <p:nvGrpSpPr>
            <p:cNvPr id="12" name="组合 87"/>
            <p:cNvGrpSpPr/>
            <p:nvPr/>
          </p:nvGrpSpPr>
          <p:grpSpPr>
            <a:xfrm>
              <a:off x="3068632" y="2335220"/>
              <a:ext cx="468398" cy="432000"/>
              <a:chOff x="1176314" y="2000246"/>
              <a:chExt cx="468398" cy="432000"/>
            </a:xfrm>
          </p:grpSpPr>
          <p:sp>
            <p:nvSpPr>
              <p:cNvPr id="77" name="矩形 76"/>
              <p:cNvSpPr>
                <a:spLocks noChangeAspect="1"/>
              </p:cNvSpPr>
              <p:nvPr/>
            </p:nvSpPr>
            <p:spPr>
              <a:xfrm>
                <a:off x="1187450" y="2000246"/>
                <a:ext cx="432000" cy="432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8" name="TextBox 77"/>
              <p:cNvSpPr txBox="1"/>
              <p:nvPr/>
            </p:nvSpPr>
            <p:spPr>
              <a:xfrm>
                <a:off x="1176314" y="2052634"/>
                <a:ext cx="468398" cy="338554"/>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600" b="1" dirty="0">
                    <a:solidFill>
                      <a:srgbClr val="11576A"/>
                    </a:solidFill>
                    <a:latin typeface="微软雅黑"/>
                    <a:ea typeface="微软雅黑"/>
                  </a:rPr>
                  <a:t>dir</a:t>
                </a:r>
                <a:endParaRPr lang="zh-CN" altLang="en-US" sz="1600" b="1" dirty="0">
                  <a:solidFill>
                    <a:srgbClr val="11576A"/>
                  </a:solidFill>
                  <a:latin typeface="微软雅黑"/>
                  <a:ea typeface="微软雅黑"/>
                </a:endParaRPr>
              </a:p>
            </p:txBody>
          </p:sp>
        </p:grpSp>
        <p:grpSp>
          <p:nvGrpSpPr>
            <p:cNvPr id="13" name="组合 90"/>
            <p:cNvGrpSpPr/>
            <p:nvPr/>
          </p:nvGrpSpPr>
          <p:grpSpPr>
            <a:xfrm>
              <a:off x="4516352" y="2335220"/>
              <a:ext cx="468398" cy="432000"/>
              <a:chOff x="1176314" y="2000246"/>
              <a:chExt cx="468398" cy="432000"/>
            </a:xfrm>
          </p:grpSpPr>
          <p:sp>
            <p:nvSpPr>
              <p:cNvPr id="75" name="矩形 74"/>
              <p:cNvSpPr>
                <a:spLocks noChangeAspect="1"/>
              </p:cNvSpPr>
              <p:nvPr/>
            </p:nvSpPr>
            <p:spPr>
              <a:xfrm>
                <a:off x="1187450" y="2000246"/>
                <a:ext cx="432000" cy="432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6" name="TextBox 75"/>
              <p:cNvSpPr txBox="1"/>
              <p:nvPr/>
            </p:nvSpPr>
            <p:spPr>
              <a:xfrm>
                <a:off x="1176314" y="2052634"/>
                <a:ext cx="468398" cy="338554"/>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600" b="1" dirty="0">
                    <a:solidFill>
                      <a:srgbClr val="11576A"/>
                    </a:solidFill>
                    <a:latin typeface="微软雅黑"/>
                    <a:ea typeface="微软雅黑"/>
                  </a:rPr>
                  <a:t>dir</a:t>
                </a:r>
                <a:endParaRPr lang="zh-CN" altLang="en-US" sz="1600" b="1" dirty="0">
                  <a:solidFill>
                    <a:srgbClr val="11576A"/>
                  </a:solidFill>
                  <a:latin typeface="微软雅黑"/>
                  <a:ea typeface="微软雅黑"/>
                </a:endParaRPr>
              </a:p>
            </p:txBody>
          </p:sp>
        </p:grpSp>
        <p:cxnSp>
          <p:nvCxnSpPr>
            <p:cNvPr id="20" name="直接箭头连接符 19"/>
            <p:cNvCxnSpPr>
              <a:stCxn id="87" idx="2"/>
              <a:endCxn id="83" idx="0"/>
            </p:cNvCxnSpPr>
            <p:nvPr/>
          </p:nvCxnSpPr>
          <p:spPr>
            <a:xfrm rot="16200000" flipH="1">
              <a:off x="3489472" y="1379691"/>
              <a:ext cx="334774" cy="146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85" idx="0"/>
            </p:cNvCxnSpPr>
            <p:nvPr/>
          </p:nvCxnSpPr>
          <p:spPr>
            <a:xfrm rot="10800000" flipV="1">
              <a:off x="3047994" y="1214436"/>
              <a:ext cx="428625" cy="314325"/>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81" idx="0"/>
            </p:cNvCxnSpPr>
            <p:nvPr/>
          </p:nvCxnSpPr>
          <p:spPr>
            <a:xfrm>
              <a:off x="3800468" y="1214437"/>
              <a:ext cx="495300" cy="314325"/>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85" idx="2"/>
              <a:endCxn id="79" idx="0"/>
            </p:cNvCxnSpPr>
            <p:nvPr/>
          </p:nvCxnSpPr>
          <p:spPr>
            <a:xfrm rot="5400000">
              <a:off x="2610793" y="2002671"/>
              <a:ext cx="353817" cy="317615"/>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85" idx="2"/>
              <a:endCxn id="77" idx="0"/>
            </p:cNvCxnSpPr>
            <p:nvPr/>
          </p:nvCxnSpPr>
          <p:spPr>
            <a:xfrm rot="16200000" flipH="1">
              <a:off x="2915592" y="2015485"/>
              <a:ext cx="353817" cy="291985"/>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81" idx="2"/>
              <a:endCxn id="75" idx="0"/>
            </p:cNvCxnSpPr>
            <p:nvPr/>
          </p:nvCxnSpPr>
          <p:spPr>
            <a:xfrm rot="16200000" flipH="1">
              <a:off x="4361810" y="2013904"/>
              <a:ext cx="344292" cy="285624"/>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7" name="组合 66"/>
          <p:cNvGrpSpPr/>
          <p:nvPr/>
        </p:nvGrpSpPr>
        <p:grpSpPr>
          <a:xfrm>
            <a:off x="2989078" y="2841820"/>
            <a:ext cx="2722582" cy="1554174"/>
            <a:chOff x="2316144" y="1984570"/>
            <a:chExt cx="2722582" cy="1554174"/>
          </a:xfrm>
        </p:grpSpPr>
        <p:grpSp>
          <p:nvGrpSpPr>
            <p:cNvPr id="14" name="组合 93"/>
            <p:cNvGrpSpPr/>
            <p:nvPr/>
          </p:nvGrpSpPr>
          <p:grpSpPr>
            <a:xfrm>
              <a:off x="2316144" y="3106744"/>
              <a:ext cx="571504" cy="432000"/>
              <a:chOff x="1127125" y="1000114"/>
              <a:chExt cx="571504" cy="432000"/>
            </a:xfrm>
          </p:grpSpPr>
          <p:sp>
            <p:nvSpPr>
              <p:cNvPr id="73" name="矩形 72"/>
              <p:cNvSpPr>
                <a:spLocks noChangeAspect="1"/>
              </p:cNvSpPr>
              <p:nvPr/>
            </p:nvSpPr>
            <p:spPr>
              <a:xfrm>
                <a:off x="1187450" y="1000114"/>
                <a:ext cx="432000" cy="432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4" name="TextBox 73"/>
              <p:cNvSpPr txBox="1"/>
              <p:nvPr/>
            </p:nvSpPr>
            <p:spPr>
              <a:xfrm>
                <a:off x="1127125" y="1042977"/>
                <a:ext cx="571504" cy="338554"/>
              </a:xfrm>
              <a:prstGeom prst="rect">
                <a:avLst/>
              </a:prstGeom>
              <a:noFill/>
            </p:spPr>
            <p:txBody>
              <a:bodyPr wrap="square" rtlCol="0">
                <a:spAutoFit/>
              </a:bodyPr>
              <a:lstStyle/>
              <a:p>
                <a:pPr algn="ctr" eaLnBrk="1" fontAlgn="auto" hangingPunct="1">
                  <a:lnSpc>
                    <a:spcPct val="100000"/>
                  </a:lnSpc>
                  <a:spcBef>
                    <a:spcPts val="0"/>
                  </a:spcBef>
                  <a:spcAft>
                    <a:spcPts val="0"/>
                  </a:spcAft>
                  <a:buSzTx/>
                  <a:buNone/>
                </a:pPr>
                <a:r>
                  <a:rPr lang="en-US" altLang="zh-CN" sz="1600" b="1" dirty="0">
                    <a:solidFill>
                      <a:srgbClr val="11576A"/>
                    </a:solidFill>
                    <a:latin typeface="微软雅黑"/>
                    <a:ea typeface="微软雅黑"/>
                  </a:rPr>
                  <a:t>file</a:t>
                </a:r>
                <a:endParaRPr lang="zh-CN" altLang="en-US" sz="1600" b="1" dirty="0">
                  <a:solidFill>
                    <a:srgbClr val="11576A"/>
                  </a:solidFill>
                  <a:latin typeface="微软雅黑"/>
                  <a:ea typeface="微软雅黑"/>
                </a:endParaRPr>
              </a:p>
            </p:txBody>
          </p:sp>
        </p:grpSp>
        <p:grpSp>
          <p:nvGrpSpPr>
            <p:cNvPr id="15" name="组合 96"/>
            <p:cNvGrpSpPr/>
            <p:nvPr/>
          </p:nvGrpSpPr>
          <p:grpSpPr>
            <a:xfrm>
              <a:off x="3030524" y="3106744"/>
              <a:ext cx="571504" cy="432000"/>
              <a:chOff x="1127125" y="1000114"/>
              <a:chExt cx="571504" cy="432000"/>
            </a:xfrm>
          </p:grpSpPr>
          <p:sp>
            <p:nvSpPr>
              <p:cNvPr id="71" name="矩形 70"/>
              <p:cNvSpPr>
                <a:spLocks noChangeAspect="1"/>
              </p:cNvSpPr>
              <p:nvPr/>
            </p:nvSpPr>
            <p:spPr>
              <a:xfrm>
                <a:off x="1187450" y="1000114"/>
                <a:ext cx="432000" cy="432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2" name="TextBox 71"/>
              <p:cNvSpPr txBox="1"/>
              <p:nvPr/>
            </p:nvSpPr>
            <p:spPr>
              <a:xfrm>
                <a:off x="1127125" y="1042977"/>
                <a:ext cx="571504" cy="338554"/>
              </a:xfrm>
              <a:prstGeom prst="rect">
                <a:avLst/>
              </a:prstGeom>
              <a:noFill/>
            </p:spPr>
            <p:txBody>
              <a:bodyPr wrap="square" rtlCol="0">
                <a:spAutoFit/>
              </a:bodyPr>
              <a:lstStyle/>
              <a:p>
                <a:pPr algn="ctr" eaLnBrk="1" fontAlgn="auto" hangingPunct="1">
                  <a:lnSpc>
                    <a:spcPct val="100000"/>
                  </a:lnSpc>
                  <a:spcBef>
                    <a:spcPts val="0"/>
                  </a:spcBef>
                  <a:spcAft>
                    <a:spcPts val="0"/>
                  </a:spcAft>
                  <a:buSzTx/>
                  <a:buNone/>
                </a:pPr>
                <a:r>
                  <a:rPr lang="en-US" altLang="zh-CN" sz="1600" b="1" dirty="0">
                    <a:solidFill>
                      <a:srgbClr val="11576A"/>
                    </a:solidFill>
                    <a:latin typeface="微软雅黑"/>
                    <a:ea typeface="微软雅黑"/>
                  </a:rPr>
                  <a:t>file</a:t>
                </a:r>
                <a:endParaRPr lang="zh-CN" altLang="en-US" sz="1600" b="1" dirty="0">
                  <a:solidFill>
                    <a:srgbClr val="11576A"/>
                  </a:solidFill>
                  <a:latin typeface="微软雅黑"/>
                  <a:ea typeface="微软雅黑"/>
                </a:endParaRPr>
              </a:p>
            </p:txBody>
          </p:sp>
        </p:grpSp>
        <p:grpSp>
          <p:nvGrpSpPr>
            <p:cNvPr id="16" name="组合 99"/>
            <p:cNvGrpSpPr/>
            <p:nvPr/>
          </p:nvGrpSpPr>
          <p:grpSpPr>
            <a:xfrm>
              <a:off x="3756018" y="3106744"/>
              <a:ext cx="571504" cy="432000"/>
              <a:chOff x="1127125" y="1000114"/>
              <a:chExt cx="571504" cy="432000"/>
            </a:xfrm>
          </p:grpSpPr>
          <p:sp>
            <p:nvSpPr>
              <p:cNvPr id="69" name="矩形 68"/>
              <p:cNvSpPr>
                <a:spLocks noChangeAspect="1"/>
              </p:cNvSpPr>
              <p:nvPr/>
            </p:nvSpPr>
            <p:spPr>
              <a:xfrm>
                <a:off x="1187450" y="1000114"/>
                <a:ext cx="432000" cy="432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0" name="TextBox 69"/>
              <p:cNvSpPr txBox="1"/>
              <p:nvPr/>
            </p:nvSpPr>
            <p:spPr>
              <a:xfrm>
                <a:off x="1127125" y="1042977"/>
                <a:ext cx="571504" cy="338554"/>
              </a:xfrm>
              <a:prstGeom prst="rect">
                <a:avLst/>
              </a:prstGeom>
              <a:noFill/>
            </p:spPr>
            <p:txBody>
              <a:bodyPr wrap="square" rtlCol="0">
                <a:spAutoFit/>
              </a:bodyPr>
              <a:lstStyle/>
              <a:p>
                <a:pPr algn="ctr" eaLnBrk="1" fontAlgn="auto" hangingPunct="1">
                  <a:lnSpc>
                    <a:spcPct val="100000"/>
                  </a:lnSpc>
                  <a:spcBef>
                    <a:spcPts val="0"/>
                  </a:spcBef>
                  <a:spcAft>
                    <a:spcPts val="0"/>
                  </a:spcAft>
                  <a:buSzTx/>
                  <a:buNone/>
                </a:pPr>
                <a:r>
                  <a:rPr lang="en-US" altLang="zh-CN" sz="1600" b="1" dirty="0">
                    <a:solidFill>
                      <a:srgbClr val="11576A"/>
                    </a:solidFill>
                    <a:latin typeface="微软雅黑"/>
                    <a:ea typeface="微软雅黑"/>
                  </a:rPr>
                  <a:t>file</a:t>
                </a:r>
                <a:endParaRPr lang="zh-CN" altLang="en-US" sz="1600" b="1" dirty="0">
                  <a:solidFill>
                    <a:srgbClr val="11576A"/>
                  </a:solidFill>
                  <a:latin typeface="微软雅黑"/>
                  <a:ea typeface="微软雅黑"/>
                </a:endParaRPr>
              </a:p>
            </p:txBody>
          </p:sp>
        </p:grpSp>
        <p:grpSp>
          <p:nvGrpSpPr>
            <p:cNvPr id="17" name="组合 102"/>
            <p:cNvGrpSpPr/>
            <p:nvPr/>
          </p:nvGrpSpPr>
          <p:grpSpPr>
            <a:xfrm>
              <a:off x="4467222" y="3106744"/>
              <a:ext cx="571504" cy="432000"/>
              <a:chOff x="1127125" y="1000114"/>
              <a:chExt cx="571504" cy="432000"/>
            </a:xfrm>
          </p:grpSpPr>
          <p:sp>
            <p:nvSpPr>
              <p:cNvPr id="66" name="矩形 65"/>
              <p:cNvSpPr>
                <a:spLocks noChangeAspect="1"/>
              </p:cNvSpPr>
              <p:nvPr/>
            </p:nvSpPr>
            <p:spPr>
              <a:xfrm>
                <a:off x="1187450" y="1000114"/>
                <a:ext cx="432000" cy="432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68" name="TextBox 67"/>
              <p:cNvSpPr txBox="1"/>
              <p:nvPr/>
            </p:nvSpPr>
            <p:spPr>
              <a:xfrm>
                <a:off x="1127125" y="1042977"/>
                <a:ext cx="571504" cy="338554"/>
              </a:xfrm>
              <a:prstGeom prst="rect">
                <a:avLst/>
              </a:prstGeom>
              <a:noFill/>
            </p:spPr>
            <p:txBody>
              <a:bodyPr wrap="square" rtlCol="0">
                <a:spAutoFit/>
              </a:bodyPr>
              <a:lstStyle/>
              <a:p>
                <a:pPr algn="ctr" eaLnBrk="1" fontAlgn="auto" hangingPunct="1">
                  <a:lnSpc>
                    <a:spcPct val="100000"/>
                  </a:lnSpc>
                  <a:spcBef>
                    <a:spcPts val="0"/>
                  </a:spcBef>
                  <a:spcAft>
                    <a:spcPts val="0"/>
                  </a:spcAft>
                  <a:buSzTx/>
                  <a:buNone/>
                </a:pPr>
                <a:r>
                  <a:rPr lang="en-US" altLang="zh-CN" sz="1600" b="1" dirty="0">
                    <a:solidFill>
                      <a:srgbClr val="11576A"/>
                    </a:solidFill>
                    <a:latin typeface="微软雅黑"/>
                    <a:ea typeface="微软雅黑"/>
                  </a:rPr>
                  <a:t>file</a:t>
                </a:r>
                <a:endParaRPr lang="zh-CN" altLang="en-US" sz="1600" b="1" dirty="0">
                  <a:solidFill>
                    <a:srgbClr val="11576A"/>
                  </a:solidFill>
                  <a:latin typeface="微软雅黑"/>
                  <a:ea typeface="微软雅黑"/>
                </a:endParaRPr>
              </a:p>
            </p:txBody>
          </p:sp>
        </p:grpSp>
        <p:cxnSp>
          <p:nvCxnSpPr>
            <p:cNvPr id="25" name="直接箭头连接符 24"/>
            <p:cNvCxnSpPr>
              <a:stCxn id="79" idx="2"/>
              <a:endCxn id="73" idx="0"/>
            </p:cNvCxnSpPr>
            <p:nvPr/>
          </p:nvCxnSpPr>
          <p:spPr>
            <a:xfrm rot="16200000" flipH="1">
              <a:off x="2397334" y="2938566"/>
              <a:ext cx="342692" cy="0"/>
            </a:xfrm>
            <a:prstGeom prst="straightConnector1">
              <a:avLst/>
            </a:prstGeom>
            <a:ln w="38100">
              <a:solidFill>
                <a:srgbClr val="11576A"/>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rot="16200000" flipH="1">
              <a:off x="3119530" y="2938566"/>
              <a:ext cx="342692" cy="0"/>
            </a:xfrm>
            <a:prstGeom prst="straightConnector1">
              <a:avLst/>
            </a:prstGeom>
            <a:ln w="38100">
              <a:solidFill>
                <a:srgbClr val="11576A"/>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rot="16200000" flipH="1">
              <a:off x="4548290" y="2938566"/>
              <a:ext cx="342692" cy="0"/>
            </a:xfrm>
            <a:prstGeom prst="straightConnector1">
              <a:avLst/>
            </a:prstGeom>
            <a:ln w="38100">
              <a:solidFill>
                <a:srgbClr val="11576A"/>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83" idx="2"/>
              <a:endCxn id="69" idx="0"/>
            </p:cNvCxnSpPr>
            <p:nvPr/>
          </p:nvCxnSpPr>
          <p:spPr>
            <a:xfrm rot="16200000" flipH="1">
              <a:off x="3286276" y="2367120"/>
              <a:ext cx="1125342" cy="360242"/>
            </a:xfrm>
            <a:prstGeom prst="straightConnector1">
              <a:avLst/>
            </a:prstGeom>
            <a:ln w="38100">
              <a:solidFill>
                <a:srgbClr val="11576A"/>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207" name="组合 206"/>
          <p:cNvGrpSpPr/>
          <p:nvPr/>
        </p:nvGrpSpPr>
        <p:grpSpPr>
          <a:xfrm>
            <a:off x="1973074" y="4395994"/>
            <a:ext cx="4715412" cy="819723"/>
            <a:chOff x="1300140" y="3538743"/>
            <a:chExt cx="4715412" cy="819723"/>
          </a:xfrm>
        </p:grpSpPr>
        <p:grpSp>
          <p:nvGrpSpPr>
            <p:cNvPr id="18" name="组合 134"/>
            <p:cNvGrpSpPr/>
            <p:nvPr/>
          </p:nvGrpSpPr>
          <p:grpSpPr>
            <a:xfrm>
              <a:off x="1300140" y="3816362"/>
              <a:ext cx="4715412" cy="542104"/>
              <a:chOff x="2357422" y="4357700"/>
              <a:chExt cx="4715412" cy="542104"/>
            </a:xfrm>
          </p:grpSpPr>
          <p:grpSp>
            <p:nvGrpSpPr>
              <p:cNvPr id="39" name="组合 109"/>
              <p:cNvGrpSpPr/>
              <p:nvPr/>
            </p:nvGrpSpPr>
            <p:grpSpPr>
              <a:xfrm>
                <a:off x="2357422" y="4357700"/>
                <a:ext cx="676787" cy="542104"/>
                <a:chOff x="414314" y="4391034"/>
                <a:chExt cx="676787" cy="542104"/>
              </a:xfrm>
            </p:grpSpPr>
            <p:sp>
              <p:nvSpPr>
                <p:cNvPr id="64" name="矩形 63"/>
                <p:cNvSpPr>
                  <a:spLocks noChangeAspect="1"/>
                </p:cNvSpPr>
                <p:nvPr/>
              </p:nvSpPr>
              <p:spPr>
                <a:xfrm>
                  <a:off x="500034" y="4429138"/>
                  <a:ext cx="504000" cy="504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65" name="TextBox 64"/>
                <p:cNvSpPr txBox="1"/>
                <p:nvPr/>
              </p:nvSpPr>
              <p:spPr>
                <a:xfrm>
                  <a:off x="414314" y="4391034"/>
                  <a:ext cx="676787" cy="523220"/>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data</a:t>
                  </a:r>
                </a:p>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block</a:t>
                  </a:r>
                  <a:endParaRPr lang="zh-CN" altLang="en-US" sz="1400" b="1" dirty="0">
                    <a:solidFill>
                      <a:srgbClr val="11576A"/>
                    </a:solidFill>
                    <a:latin typeface="微软雅黑"/>
                    <a:ea typeface="微软雅黑"/>
                  </a:endParaRPr>
                </a:p>
              </p:txBody>
            </p:sp>
          </p:grpSp>
          <p:grpSp>
            <p:nvGrpSpPr>
              <p:cNvPr id="40" name="组合 110"/>
              <p:cNvGrpSpPr/>
              <p:nvPr/>
            </p:nvGrpSpPr>
            <p:grpSpPr>
              <a:xfrm>
                <a:off x="2862244" y="4357700"/>
                <a:ext cx="676787" cy="542104"/>
                <a:chOff x="414314" y="4391034"/>
                <a:chExt cx="676787" cy="542104"/>
              </a:xfrm>
            </p:grpSpPr>
            <p:sp>
              <p:nvSpPr>
                <p:cNvPr id="62" name="矩形 61"/>
                <p:cNvSpPr>
                  <a:spLocks noChangeAspect="1"/>
                </p:cNvSpPr>
                <p:nvPr/>
              </p:nvSpPr>
              <p:spPr>
                <a:xfrm>
                  <a:off x="500034" y="4429138"/>
                  <a:ext cx="504000" cy="504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63" name="TextBox 62"/>
                <p:cNvSpPr txBox="1"/>
                <p:nvPr/>
              </p:nvSpPr>
              <p:spPr>
                <a:xfrm>
                  <a:off x="414314" y="4391034"/>
                  <a:ext cx="676787" cy="523220"/>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data</a:t>
                  </a:r>
                </a:p>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block</a:t>
                  </a:r>
                  <a:endParaRPr lang="zh-CN" altLang="en-US" sz="1400" b="1" dirty="0">
                    <a:solidFill>
                      <a:srgbClr val="11576A"/>
                    </a:solidFill>
                    <a:latin typeface="微软雅黑"/>
                    <a:ea typeface="微软雅黑"/>
                  </a:endParaRPr>
                </a:p>
              </p:txBody>
            </p:sp>
          </p:grpSp>
          <p:grpSp>
            <p:nvGrpSpPr>
              <p:cNvPr id="41" name="组合 113"/>
              <p:cNvGrpSpPr/>
              <p:nvPr/>
            </p:nvGrpSpPr>
            <p:grpSpPr>
              <a:xfrm>
                <a:off x="3367073" y="4357700"/>
                <a:ext cx="676787" cy="542104"/>
                <a:chOff x="414314" y="4391034"/>
                <a:chExt cx="676787" cy="542104"/>
              </a:xfrm>
            </p:grpSpPr>
            <p:sp>
              <p:nvSpPr>
                <p:cNvPr id="60" name="矩形 59"/>
                <p:cNvSpPr>
                  <a:spLocks noChangeAspect="1"/>
                </p:cNvSpPr>
                <p:nvPr/>
              </p:nvSpPr>
              <p:spPr>
                <a:xfrm>
                  <a:off x="500034" y="4429138"/>
                  <a:ext cx="504000" cy="504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61" name="TextBox 60"/>
                <p:cNvSpPr txBox="1"/>
                <p:nvPr/>
              </p:nvSpPr>
              <p:spPr>
                <a:xfrm>
                  <a:off x="414314" y="4391034"/>
                  <a:ext cx="676787" cy="523220"/>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data</a:t>
                  </a:r>
                </a:p>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block</a:t>
                  </a:r>
                  <a:endParaRPr lang="zh-CN" altLang="en-US" sz="1400" b="1" dirty="0">
                    <a:solidFill>
                      <a:srgbClr val="11576A"/>
                    </a:solidFill>
                    <a:latin typeface="微软雅黑"/>
                    <a:ea typeface="微软雅黑"/>
                  </a:endParaRPr>
                </a:p>
              </p:txBody>
            </p:sp>
          </p:grpSp>
          <p:grpSp>
            <p:nvGrpSpPr>
              <p:cNvPr id="42" name="组合 116"/>
              <p:cNvGrpSpPr/>
              <p:nvPr/>
            </p:nvGrpSpPr>
            <p:grpSpPr>
              <a:xfrm>
                <a:off x="3871895" y="4357700"/>
                <a:ext cx="676787" cy="542104"/>
                <a:chOff x="414314" y="4391034"/>
                <a:chExt cx="676787" cy="542104"/>
              </a:xfrm>
            </p:grpSpPr>
            <p:sp>
              <p:nvSpPr>
                <p:cNvPr id="58" name="矩形 57"/>
                <p:cNvSpPr>
                  <a:spLocks noChangeAspect="1"/>
                </p:cNvSpPr>
                <p:nvPr/>
              </p:nvSpPr>
              <p:spPr>
                <a:xfrm>
                  <a:off x="500034" y="4429138"/>
                  <a:ext cx="504000" cy="504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59" name="TextBox 58"/>
                <p:cNvSpPr txBox="1"/>
                <p:nvPr/>
              </p:nvSpPr>
              <p:spPr>
                <a:xfrm>
                  <a:off x="414314" y="4391034"/>
                  <a:ext cx="676787" cy="523220"/>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data</a:t>
                  </a:r>
                </a:p>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block</a:t>
                  </a:r>
                  <a:endParaRPr lang="zh-CN" altLang="en-US" sz="1400" b="1" dirty="0">
                    <a:solidFill>
                      <a:srgbClr val="11576A"/>
                    </a:solidFill>
                    <a:latin typeface="微软雅黑"/>
                    <a:ea typeface="微软雅黑"/>
                  </a:endParaRPr>
                </a:p>
              </p:txBody>
            </p:sp>
          </p:grpSp>
          <p:grpSp>
            <p:nvGrpSpPr>
              <p:cNvPr id="43" name="组合 119"/>
              <p:cNvGrpSpPr/>
              <p:nvPr/>
            </p:nvGrpSpPr>
            <p:grpSpPr>
              <a:xfrm>
                <a:off x="4376234" y="4357700"/>
                <a:ext cx="676787" cy="542104"/>
                <a:chOff x="414314" y="4391034"/>
                <a:chExt cx="676787" cy="542104"/>
              </a:xfrm>
            </p:grpSpPr>
            <p:sp>
              <p:nvSpPr>
                <p:cNvPr id="56" name="矩形 55"/>
                <p:cNvSpPr>
                  <a:spLocks noChangeAspect="1"/>
                </p:cNvSpPr>
                <p:nvPr/>
              </p:nvSpPr>
              <p:spPr>
                <a:xfrm>
                  <a:off x="500034" y="4429138"/>
                  <a:ext cx="504000" cy="504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57" name="TextBox 56"/>
                <p:cNvSpPr txBox="1"/>
                <p:nvPr/>
              </p:nvSpPr>
              <p:spPr>
                <a:xfrm>
                  <a:off x="414314" y="4391034"/>
                  <a:ext cx="676787" cy="523220"/>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data</a:t>
                  </a:r>
                </a:p>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block</a:t>
                  </a:r>
                  <a:endParaRPr lang="zh-CN" altLang="en-US" sz="1400" b="1" dirty="0">
                    <a:solidFill>
                      <a:srgbClr val="11576A"/>
                    </a:solidFill>
                    <a:latin typeface="微软雅黑"/>
                    <a:ea typeface="微软雅黑"/>
                  </a:endParaRPr>
                </a:p>
              </p:txBody>
            </p:sp>
          </p:grpSp>
          <p:grpSp>
            <p:nvGrpSpPr>
              <p:cNvPr id="44" name="组合 122"/>
              <p:cNvGrpSpPr/>
              <p:nvPr/>
            </p:nvGrpSpPr>
            <p:grpSpPr>
              <a:xfrm>
                <a:off x="4881056" y="4357700"/>
                <a:ext cx="676787" cy="542104"/>
                <a:chOff x="414314" y="4391034"/>
                <a:chExt cx="676787" cy="542104"/>
              </a:xfrm>
            </p:grpSpPr>
            <p:sp>
              <p:nvSpPr>
                <p:cNvPr id="54" name="矩形 53"/>
                <p:cNvSpPr>
                  <a:spLocks noChangeAspect="1"/>
                </p:cNvSpPr>
                <p:nvPr/>
              </p:nvSpPr>
              <p:spPr>
                <a:xfrm>
                  <a:off x="500034" y="4429138"/>
                  <a:ext cx="504000" cy="504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55" name="TextBox 54"/>
                <p:cNvSpPr txBox="1"/>
                <p:nvPr/>
              </p:nvSpPr>
              <p:spPr>
                <a:xfrm>
                  <a:off x="414314" y="4391034"/>
                  <a:ext cx="676787" cy="523220"/>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data</a:t>
                  </a:r>
                </a:p>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block</a:t>
                  </a:r>
                  <a:endParaRPr lang="zh-CN" altLang="en-US" sz="1400" b="1" dirty="0">
                    <a:solidFill>
                      <a:srgbClr val="11576A"/>
                    </a:solidFill>
                    <a:latin typeface="微软雅黑"/>
                    <a:ea typeface="微软雅黑"/>
                  </a:endParaRPr>
                </a:p>
              </p:txBody>
            </p:sp>
          </p:grpSp>
          <p:grpSp>
            <p:nvGrpSpPr>
              <p:cNvPr id="45" name="组合 125"/>
              <p:cNvGrpSpPr/>
              <p:nvPr/>
            </p:nvGrpSpPr>
            <p:grpSpPr>
              <a:xfrm>
                <a:off x="5385885" y="4357700"/>
                <a:ext cx="676787" cy="542104"/>
                <a:chOff x="414314" y="4391034"/>
                <a:chExt cx="676787" cy="542104"/>
              </a:xfrm>
            </p:grpSpPr>
            <p:sp>
              <p:nvSpPr>
                <p:cNvPr id="52" name="矩形 51"/>
                <p:cNvSpPr>
                  <a:spLocks noChangeAspect="1"/>
                </p:cNvSpPr>
                <p:nvPr/>
              </p:nvSpPr>
              <p:spPr>
                <a:xfrm>
                  <a:off x="500034" y="4429138"/>
                  <a:ext cx="504000" cy="504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53" name="TextBox 52"/>
                <p:cNvSpPr txBox="1"/>
                <p:nvPr/>
              </p:nvSpPr>
              <p:spPr>
                <a:xfrm>
                  <a:off x="414314" y="4391034"/>
                  <a:ext cx="676787" cy="523220"/>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data</a:t>
                  </a:r>
                </a:p>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block</a:t>
                  </a:r>
                  <a:endParaRPr lang="zh-CN" altLang="en-US" sz="1400" b="1" dirty="0">
                    <a:solidFill>
                      <a:srgbClr val="11576A"/>
                    </a:solidFill>
                    <a:latin typeface="微软雅黑"/>
                    <a:ea typeface="微软雅黑"/>
                  </a:endParaRPr>
                </a:p>
              </p:txBody>
            </p:sp>
          </p:grpSp>
          <p:grpSp>
            <p:nvGrpSpPr>
              <p:cNvPr id="46" name="组合 128"/>
              <p:cNvGrpSpPr/>
              <p:nvPr/>
            </p:nvGrpSpPr>
            <p:grpSpPr>
              <a:xfrm>
                <a:off x="5890707" y="4357700"/>
                <a:ext cx="676787" cy="542104"/>
                <a:chOff x="414314" y="4391034"/>
                <a:chExt cx="676787" cy="542104"/>
              </a:xfrm>
            </p:grpSpPr>
            <p:sp>
              <p:nvSpPr>
                <p:cNvPr id="50" name="矩形 49"/>
                <p:cNvSpPr>
                  <a:spLocks noChangeAspect="1"/>
                </p:cNvSpPr>
                <p:nvPr/>
              </p:nvSpPr>
              <p:spPr>
                <a:xfrm>
                  <a:off x="500034" y="4429138"/>
                  <a:ext cx="504000" cy="504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51" name="TextBox 50"/>
                <p:cNvSpPr txBox="1"/>
                <p:nvPr/>
              </p:nvSpPr>
              <p:spPr>
                <a:xfrm>
                  <a:off x="414314" y="4391034"/>
                  <a:ext cx="676787" cy="523220"/>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data</a:t>
                  </a:r>
                </a:p>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block</a:t>
                  </a:r>
                  <a:endParaRPr lang="zh-CN" altLang="en-US" sz="1400" b="1" dirty="0">
                    <a:solidFill>
                      <a:srgbClr val="11576A"/>
                    </a:solidFill>
                    <a:latin typeface="微软雅黑"/>
                    <a:ea typeface="微软雅黑"/>
                  </a:endParaRPr>
                </a:p>
              </p:txBody>
            </p:sp>
          </p:grpSp>
          <p:grpSp>
            <p:nvGrpSpPr>
              <p:cNvPr id="47" name="组合 131"/>
              <p:cNvGrpSpPr/>
              <p:nvPr/>
            </p:nvGrpSpPr>
            <p:grpSpPr>
              <a:xfrm>
                <a:off x="6396047" y="4357700"/>
                <a:ext cx="676787" cy="542104"/>
                <a:chOff x="414314" y="4391034"/>
                <a:chExt cx="676787" cy="542104"/>
              </a:xfrm>
            </p:grpSpPr>
            <p:sp>
              <p:nvSpPr>
                <p:cNvPr id="48" name="矩形 47"/>
                <p:cNvSpPr>
                  <a:spLocks noChangeAspect="1"/>
                </p:cNvSpPr>
                <p:nvPr/>
              </p:nvSpPr>
              <p:spPr>
                <a:xfrm>
                  <a:off x="500034" y="4429138"/>
                  <a:ext cx="504000" cy="504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49" name="TextBox 48"/>
                <p:cNvSpPr txBox="1"/>
                <p:nvPr/>
              </p:nvSpPr>
              <p:spPr>
                <a:xfrm>
                  <a:off x="414314" y="4391034"/>
                  <a:ext cx="676787" cy="523220"/>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data</a:t>
                  </a:r>
                </a:p>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block</a:t>
                  </a:r>
                  <a:endParaRPr lang="zh-CN" altLang="en-US" sz="1400" b="1" dirty="0">
                    <a:solidFill>
                      <a:srgbClr val="11576A"/>
                    </a:solidFill>
                    <a:latin typeface="微软雅黑"/>
                    <a:ea typeface="微软雅黑"/>
                  </a:endParaRPr>
                </a:p>
              </p:txBody>
            </p:sp>
          </p:grpSp>
        </p:grpSp>
        <p:cxnSp>
          <p:nvCxnSpPr>
            <p:cNvPr id="30" name="直接箭头连接符 29"/>
            <p:cNvCxnSpPr>
              <a:stCxn id="73" idx="2"/>
              <a:endCxn id="65" idx="0"/>
            </p:cNvCxnSpPr>
            <p:nvPr/>
          </p:nvCxnSpPr>
          <p:spPr>
            <a:xfrm rot="5400000">
              <a:off x="1967847" y="3209190"/>
              <a:ext cx="295068" cy="954176"/>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73" idx="2"/>
              <a:endCxn id="63" idx="0"/>
            </p:cNvCxnSpPr>
            <p:nvPr/>
          </p:nvCxnSpPr>
          <p:spPr>
            <a:xfrm rot="5400000">
              <a:off x="2201210" y="3461603"/>
              <a:ext cx="314118" cy="468401"/>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73" idx="2"/>
              <a:endCxn id="61" idx="0"/>
            </p:cNvCxnSpPr>
            <p:nvPr/>
          </p:nvCxnSpPr>
          <p:spPr>
            <a:xfrm rot="16200000" flipH="1">
              <a:off x="2439335" y="3691878"/>
              <a:ext cx="323643" cy="17374"/>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71" idx="2"/>
              <a:endCxn id="57" idx="0"/>
            </p:cNvCxnSpPr>
            <p:nvPr/>
          </p:nvCxnSpPr>
          <p:spPr>
            <a:xfrm rot="16200000" flipH="1">
              <a:off x="3339449" y="3506143"/>
              <a:ext cx="314118" cy="379319"/>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69" idx="2"/>
              <a:endCxn id="59" idx="0"/>
            </p:cNvCxnSpPr>
            <p:nvPr/>
          </p:nvCxnSpPr>
          <p:spPr>
            <a:xfrm rot="5400000">
              <a:off x="3449784" y="3251253"/>
              <a:ext cx="295068" cy="87005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69" idx="2"/>
              <a:endCxn id="55" idx="0"/>
            </p:cNvCxnSpPr>
            <p:nvPr/>
          </p:nvCxnSpPr>
          <p:spPr>
            <a:xfrm rot="16200000" flipH="1">
              <a:off x="3930797" y="3640290"/>
              <a:ext cx="323643" cy="12055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66" idx="2"/>
              <a:endCxn id="53" idx="0"/>
            </p:cNvCxnSpPr>
            <p:nvPr/>
          </p:nvCxnSpPr>
          <p:spPr>
            <a:xfrm rot="5400000">
              <a:off x="4543574" y="3662413"/>
              <a:ext cx="323643" cy="76304"/>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66" idx="2"/>
              <a:endCxn id="51" idx="0"/>
            </p:cNvCxnSpPr>
            <p:nvPr/>
          </p:nvCxnSpPr>
          <p:spPr>
            <a:xfrm rot="16200000" flipH="1">
              <a:off x="4781699" y="3500592"/>
              <a:ext cx="323643" cy="399946"/>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66" idx="2"/>
              <a:endCxn id="49" idx="0"/>
            </p:cNvCxnSpPr>
            <p:nvPr/>
          </p:nvCxnSpPr>
          <p:spPr>
            <a:xfrm rot="16200000" flipH="1">
              <a:off x="5048398" y="3233892"/>
              <a:ext cx="295068" cy="904771"/>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9" name="组合 208"/>
          <p:cNvGrpSpPr/>
          <p:nvPr/>
        </p:nvGrpSpPr>
        <p:grpSpPr>
          <a:xfrm>
            <a:off x="1486616" y="5509009"/>
            <a:ext cx="254590" cy="126000"/>
            <a:chOff x="813682" y="4731766"/>
            <a:chExt cx="254590" cy="126000"/>
          </a:xfrm>
        </p:grpSpPr>
        <p:sp>
          <p:nvSpPr>
            <p:cNvPr id="92" name="矩形 91"/>
            <p:cNvSpPr/>
            <p:nvPr/>
          </p:nvSpPr>
          <p:spPr>
            <a:xfrm>
              <a:off x="813682" y="4731766"/>
              <a:ext cx="126000" cy="126000"/>
            </a:xfrm>
            <a:prstGeom prst="rect">
              <a:avLst/>
            </a:prstGeom>
            <a:gradFill>
              <a:gsLst>
                <a:gs pos="100000">
                  <a:srgbClr val="330033"/>
                </a:gs>
                <a:gs pos="0">
                  <a:srgbClr val="CC66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93" name="矩形 92"/>
            <p:cNvSpPr/>
            <p:nvPr/>
          </p:nvSpPr>
          <p:spPr>
            <a:xfrm>
              <a:off x="942272" y="4731766"/>
              <a:ext cx="126000" cy="126000"/>
            </a:xfrm>
            <a:prstGeom prst="rect">
              <a:avLst/>
            </a:prstGeom>
            <a:gradFill>
              <a:gsLst>
                <a:gs pos="100000">
                  <a:srgbClr val="FDD000"/>
                </a:gs>
                <a:gs pos="0">
                  <a:srgbClr val="FFF9B1"/>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grpSp>
      <p:grpSp>
        <p:nvGrpSpPr>
          <p:cNvPr id="211" name="组合 210"/>
          <p:cNvGrpSpPr/>
          <p:nvPr/>
        </p:nvGrpSpPr>
        <p:grpSpPr>
          <a:xfrm>
            <a:off x="2701760" y="5384963"/>
            <a:ext cx="1601691" cy="250047"/>
            <a:chOff x="2028825" y="4607719"/>
            <a:chExt cx="1601691" cy="250047"/>
          </a:xfrm>
        </p:grpSpPr>
        <p:sp>
          <p:nvSpPr>
            <p:cNvPr id="106" name="矩形 105"/>
            <p:cNvSpPr/>
            <p:nvPr/>
          </p:nvSpPr>
          <p:spPr>
            <a:xfrm>
              <a:off x="2611545" y="4731766"/>
              <a:ext cx="126000" cy="126000"/>
            </a:xfrm>
            <a:prstGeom prst="rect">
              <a:avLst/>
            </a:prstGeom>
            <a:gradFill>
              <a:gsLst>
                <a:gs pos="100000">
                  <a:srgbClr val="FDD000"/>
                </a:gs>
                <a:gs pos="0">
                  <a:srgbClr val="FFF9B1"/>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07" name="矩形 106"/>
            <p:cNvSpPr/>
            <p:nvPr/>
          </p:nvSpPr>
          <p:spPr>
            <a:xfrm>
              <a:off x="2740127" y="4731766"/>
              <a:ext cx="126000" cy="126000"/>
            </a:xfrm>
            <a:prstGeom prst="rect">
              <a:avLst/>
            </a:prstGeom>
            <a:gradFill>
              <a:gsLst>
                <a:gs pos="100000">
                  <a:srgbClr val="FDD000"/>
                </a:gs>
                <a:gs pos="0">
                  <a:srgbClr val="FFF9B1"/>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08" name="矩形 107"/>
            <p:cNvSpPr/>
            <p:nvPr/>
          </p:nvSpPr>
          <p:spPr>
            <a:xfrm>
              <a:off x="2866336" y="4731766"/>
              <a:ext cx="126000" cy="126000"/>
            </a:xfrm>
            <a:prstGeom prst="rect">
              <a:avLst/>
            </a:prstGeom>
            <a:gradFill>
              <a:gsLst>
                <a:gs pos="100000">
                  <a:srgbClr val="FDD000"/>
                </a:gs>
                <a:gs pos="0">
                  <a:srgbClr val="FFF9B1"/>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09" name="矩形 108"/>
            <p:cNvSpPr/>
            <p:nvPr/>
          </p:nvSpPr>
          <p:spPr>
            <a:xfrm>
              <a:off x="2994918" y="4731766"/>
              <a:ext cx="126000" cy="126000"/>
            </a:xfrm>
            <a:prstGeom prst="rect">
              <a:avLst/>
            </a:prstGeom>
            <a:gradFill>
              <a:gsLst>
                <a:gs pos="100000">
                  <a:srgbClr val="FDD000"/>
                </a:gs>
                <a:gs pos="0">
                  <a:srgbClr val="FFF9B1"/>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10" name="矩形 109"/>
            <p:cNvSpPr/>
            <p:nvPr/>
          </p:nvSpPr>
          <p:spPr>
            <a:xfrm>
              <a:off x="3121143" y="4731766"/>
              <a:ext cx="126000" cy="126000"/>
            </a:xfrm>
            <a:prstGeom prst="rect">
              <a:avLst/>
            </a:prstGeom>
            <a:gradFill>
              <a:gsLst>
                <a:gs pos="100000">
                  <a:srgbClr val="FDD000"/>
                </a:gs>
                <a:gs pos="0">
                  <a:srgbClr val="FFF9B1"/>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11" name="矩形 110"/>
            <p:cNvSpPr/>
            <p:nvPr/>
          </p:nvSpPr>
          <p:spPr>
            <a:xfrm>
              <a:off x="3249725" y="4731766"/>
              <a:ext cx="126000" cy="126000"/>
            </a:xfrm>
            <a:prstGeom prst="rect">
              <a:avLst/>
            </a:prstGeom>
            <a:gradFill>
              <a:gsLst>
                <a:gs pos="100000">
                  <a:srgbClr val="FDD000"/>
                </a:gs>
                <a:gs pos="0">
                  <a:srgbClr val="FFF9B1"/>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12" name="矩形 111"/>
            <p:cNvSpPr/>
            <p:nvPr/>
          </p:nvSpPr>
          <p:spPr>
            <a:xfrm>
              <a:off x="3375934" y="4731766"/>
              <a:ext cx="126000" cy="126000"/>
            </a:xfrm>
            <a:prstGeom prst="rect">
              <a:avLst/>
            </a:prstGeom>
            <a:gradFill>
              <a:gsLst>
                <a:gs pos="100000">
                  <a:srgbClr val="FDD000"/>
                </a:gs>
                <a:gs pos="0">
                  <a:srgbClr val="FFF9B1"/>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13" name="矩形 112"/>
            <p:cNvSpPr/>
            <p:nvPr/>
          </p:nvSpPr>
          <p:spPr>
            <a:xfrm>
              <a:off x="3504516" y="4731766"/>
              <a:ext cx="126000" cy="126000"/>
            </a:xfrm>
            <a:prstGeom prst="rect">
              <a:avLst/>
            </a:prstGeom>
            <a:gradFill>
              <a:gsLst>
                <a:gs pos="100000">
                  <a:srgbClr val="FDD000"/>
                </a:gs>
                <a:gs pos="0">
                  <a:srgbClr val="FFF9B1"/>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47" name="任意多边形 146"/>
            <p:cNvSpPr/>
            <p:nvPr/>
          </p:nvSpPr>
          <p:spPr>
            <a:xfrm>
              <a:off x="2028825" y="4607719"/>
              <a:ext cx="671513" cy="116681"/>
            </a:xfrm>
            <a:custGeom>
              <a:avLst/>
              <a:gdLst>
                <a:gd name="connsiteX0" fmla="*/ 0 w 671513"/>
                <a:gd name="connsiteY0" fmla="*/ 116681 h 116681"/>
                <a:gd name="connsiteX1" fmla="*/ 228600 w 671513"/>
                <a:gd name="connsiteY1" fmla="*/ 16669 h 116681"/>
                <a:gd name="connsiteX2" fmla="*/ 500063 w 671513"/>
                <a:gd name="connsiteY2" fmla="*/ 16669 h 116681"/>
                <a:gd name="connsiteX3" fmla="*/ 671513 w 671513"/>
                <a:gd name="connsiteY3" fmla="*/ 116681 h 116681"/>
              </a:gdLst>
              <a:ahLst/>
              <a:cxnLst>
                <a:cxn ang="0">
                  <a:pos x="connsiteX0" y="connsiteY0"/>
                </a:cxn>
                <a:cxn ang="0">
                  <a:pos x="connsiteX1" y="connsiteY1"/>
                </a:cxn>
                <a:cxn ang="0">
                  <a:pos x="connsiteX2" y="connsiteY2"/>
                </a:cxn>
                <a:cxn ang="0">
                  <a:pos x="connsiteX3" y="connsiteY3"/>
                </a:cxn>
              </a:cxnLst>
              <a:rect l="l" t="t" r="r" b="b"/>
              <a:pathLst>
                <a:path w="671513" h="116681">
                  <a:moveTo>
                    <a:pt x="0" y="116681"/>
                  </a:moveTo>
                  <a:cubicBezTo>
                    <a:pt x="72628" y="75009"/>
                    <a:pt x="145256" y="33338"/>
                    <a:pt x="228600" y="16669"/>
                  </a:cubicBezTo>
                  <a:cubicBezTo>
                    <a:pt x="311944" y="0"/>
                    <a:pt x="426244" y="0"/>
                    <a:pt x="500063" y="16669"/>
                  </a:cubicBezTo>
                  <a:cubicBezTo>
                    <a:pt x="573882" y="33338"/>
                    <a:pt x="622697" y="75009"/>
                    <a:pt x="671513" y="116681"/>
                  </a:cubicBezTo>
                </a:path>
              </a:pathLst>
            </a:custGeom>
            <a:ln w="22225">
              <a:solidFill>
                <a:srgbClr val="11576A"/>
              </a:solidFill>
              <a:prstDash val="sysDash"/>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48" name="任意多边形 147"/>
            <p:cNvSpPr/>
            <p:nvPr/>
          </p:nvSpPr>
          <p:spPr>
            <a:xfrm>
              <a:off x="2143108" y="4607719"/>
              <a:ext cx="671513" cy="116681"/>
            </a:xfrm>
            <a:custGeom>
              <a:avLst/>
              <a:gdLst>
                <a:gd name="connsiteX0" fmla="*/ 0 w 671513"/>
                <a:gd name="connsiteY0" fmla="*/ 116681 h 116681"/>
                <a:gd name="connsiteX1" fmla="*/ 228600 w 671513"/>
                <a:gd name="connsiteY1" fmla="*/ 16669 h 116681"/>
                <a:gd name="connsiteX2" fmla="*/ 500063 w 671513"/>
                <a:gd name="connsiteY2" fmla="*/ 16669 h 116681"/>
                <a:gd name="connsiteX3" fmla="*/ 671513 w 671513"/>
                <a:gd name="connsiteY3" fmla="*/ 116681 h 116681"/>
              </a:gdLst>
              <a:ahLst/>
              <a:cxnLst>
                <a:cxn ang="0">
                  <a:pos x="connsiteX0" y="connsiteY0"/>
                </a:cxn>
                <a:cxn ang="0">
                  <a:pos x="connsiteX1" y="connsiteY1"/>
                </a:cxn>
                <a:cxn ang="0">
                  <a:pos x="connsiteX2" y="connsiteY2"/>
                </a:cxn>
                <a:cxn ang="0">
                  <a:pos x="connsiteX3" y="connsiteY3"/>
                </a:cxn>
              </a:cxnLst>
              <a:rect l="l" t="t" r="r" b="b"/>
              <a:pathLst>
                <a:path w="671513" h="116681">
                  <a:moveTo>
                    <a:pt x="0" y="116681"/>
                  </a:moveTo>
                  <a:cubicBezTo>
                    <a:pt x="72628" y="75009"/>
                    <a:pt x="145256" y="33338"/>
                    <a:pt x="228600" y="16669"/>
                  </a:cubicBezTo>
                  <a:cubicBezTo>
                    <a:pt x="311944" y="0"/>
                    <a:pt x="426244" y="0"/>
                    <a:pt x="500063" y="16669"/>
                  </a:cubicBezTo>
                  <a:cubicBezTo>
                    <a:pt x="573882" y="33338"/>
                    <a:pt x="622697" y="75009"/>
                    <a:pt x="671513" y="116681"/>
                  </a:cubicBezTo>
                </a:path>
              </a:pathLst>
            </a:custGeom>
            <a:ln w="22225">
              <a:solidFill>
                <a:srgbClr val="11576A"/>
              </a:solidFill>
              <a:prstDash val="sysDash"/>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grpSp>
      <p:grpSp>
        <p:nvGrpSpPr>
          <p:cNvPr id="212" name="组合 211"/>
          <p:cNvGrpSpPr/>
          <p:nvPr/>
        </p:nvGrpSpPr>
        <p:grpSpPr>
          <a:xfrm>
            <a:off x="4108284" y="5415933"/>
            <a:ext cx="4017310" cy="219076"/>
            <a:chOff x="3435350" y="4638690"/>
            <a:chExt cx="4017310" cy="219076"/>
          </a:xfrm>
        </p:grpSpPr>
        <p:sp>
          <p:nvSpPr>
            <p:cNvPr id="114" name="矩形 113"/>
            <p:cNvSpPr/>
            <p:nvPr/>
          </p:nvSpPr>
          <p:spPr>
            <a:xfrm>
              <a:off x="3630934" y="4731766"/>
              <a:ext cx="126000" cy="126000"/>
            </a:xfrm>
            <a:prstGeom prst="rect">
              <a:avLst/>
            </a:prstGeom>
            <a:gradFill>
              <a:gsLst>
                <a:gs pos="100000">
                  <a:srgbClr val="666666"/>
                </a:gs>
                <a:gs pos="0">
                  <a:srgbClr val="CCCCCC"/>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15" name="矩形 114"/>
            <p:cNvSpPr/>
            <p:nvPr/>
          </p:nvSpPr>
          <p:spPr>
            <a:xfrm>
              <a:off x="3759315" y="4731766"/>
              <a:ext cx="126000" cy="126000"/>
            </a:xfrm>
            <a:prstGeom prst="rect">
              <a:avLst/>
            </a:prstGeom>
            <a:gradFill>
              <a:gsLst>
                <a:gs pos="100000">
                  <a:srgbClr val="666666"/>
                </a:gs>
                <a:gs pos="0">
                  <a:srgbClr val="CCCCCC"/>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16" name="矩形 115"/>
            <p:cNvSpPr/>
            <p:nvPr/>
          </p:nvSpPr>
          <p:spPr>
            <a:xfrm>
              <a:off x="3885516" y="4731766"/>
              <a:ext cx="126000" cy="126000"/>
            </a:xfrm>
            <a:prstGeom prst="rect">
              <a:avLst/>
            </a:prstGeom>
            <a:gradFill>
              <a:gsLst>
                <a:gs pos="100000">
                  <a:srgbClr val="666666"/>
                </a:gs>
                <a:gs pos="0">
                  <a:srgbClr val="CCCCCC"/>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17" name="矩形 116"/>
            <p:cNvSpPr/>
            <p:nvPr/>
          </p:nvSpPr>
          <p:spPr>
            <a:xfrm>
              <a:off x="4013897" y="4731766"/>
              <a:ext cx="126000" cy="126000"/>
            </a:xfrm>
            <a:prstGeom prst="rect">
              <a:avLst/>
            </a:prstGeom>
            <a:gradFill>
              <a:gsLst>
                <a:gs pos="100000">
                  <a:srgbClr val="666666"/>
                </a:gs>
                <a:gs pos="0">
                  <a:srgbClr val="CCCCCC"/>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18" name="矩形 117"/>
            <p:cNvSpPr/>
            <p:nvPr/>
          </p:nvSpPr>
          <p:spPr>
            <a:xfrm>
              <a:off x="4140524" y="4731766"/>
              <a:ext cx="126000" cy="126000"/>
            </a:xfrm>
            <a:prstGeom prst="rect">
              <a:avLst/>
            </a:prstGeom>
            <a:gradFill>
              <a:gsLst>
                <a:gs pos="100000">
                  <a:srgbClr val="666666"/>
                </a:gs>
                <a:gs pos="0">
                  <a:srgbClr val="CCCCCC"/>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19" name="矩形 118"/>
            <p:cNvSpPr/>
            <p:nvPr/>
          </p:nvSpPr>
          <p:spPr>
            <a:xfrm>
              <a:off x="4268905" y="4731766"/>
              <a:ext cx="126000" cy="126000"/>
            </a:xfrm>
            <a:prstGeom prst="rect">
              <a:avLst/>
            </a:prstGeom>
            <a:gradFill>
              <a:gsLst>
                <a:gs pos="100000">
                  <a:srgbClr val="666666"/>
                </a:gs>
                <a:gs pos="0">
                  <a:srgbClr val="CCCCCC"/>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20" name="矩形 119"/>
            <p:cNvSpPr/>
            <p:nvPr/>
          </p:nvSpPr>
          <p:spPr>
            <a:xfrm>
              <a:off x="4395106" y="4731766"/>
              <a:ext cx="126000" cy="126000"/>
            </a:xfrm>
            <a:prstGeom prst="rect">
              <a:avLst/>
            </a:prstGeom>
            <a:gradFill>
              <a:gsLst>
                <a:gs pos="100000">
                  <a:srgbClr val="666666"/>
                </a:gs>
                <a:gs pos="0">
                  <a:srgbClr val="CCCCCC"/>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21" name="矩形 120"/>
            <p:cNvSpPr/>
            <p:nvPr/>
          </p:nvSpPr>
          <p:spPr>
            <a:xfrm>
              <a:off x="4523487" y="4731766"/>
              <a:ext cx="126000" cy="126000"/>
            </a:xfrm>
            <a:prstGeom prst="rect">
              <a:avLst/>
            </a:prstGeom>
            <a:gradFill>
              <a:gsLst>
                <a:gs pos="100000">
                  <a:srgbClr val="666666"/>
                </a:gs>
                <a:gs pos="0">
                  <a:srgbClr val="CCCCCC"/>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22" name="矩形 121"/>
            <p:cNvSpPr/>
            <p:nvPr/>
          </p:nvSpPr>
          <p:spPr>
            <a:xfrm>
              <a:off x="4649905" y="4731766"/>
              <a:ext cx="126000" cy="126000"/>
            </a:xfrm>
            <a:prstGeom prst="rect">
              <a:avLst/>
            </a:prstGeom>
            <a:gradFill>
              <a:gsLst>
                <a:gs pos="100000">
                  <a:srgbClr val="666666"/>
                </a:gs>
                <a:gs pos="0">
                  <a:srgbClr val="CCCCCC"/>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23" name="矩形 122"/>
            <p:cNvSpPr/>
            <p:nvPr/>
          </p:nvSpPr>
          <p:spPr>
            <a:xfrm>
              <a:off x="4778286" y="4731766"/>
              <a:ext cx="126000" cy="126000"/>
            </a:xfrm>
            <a:prstGeom prst="rect">
              <a:avLst/>
            </a:prstGeom>
            <a:gradFill>
              <a:gsLst>
                <a:gs pos="100000">
                  <a:srgbClr val="666666"/>
                </a:gs>
                <a:gs pos="0">
                  <a:srgbClr val="CCCCCC"/>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24" name="矩形 123"/>
            <p:cNvSpPr/>
            <p:nvPr/>
          </p:nvSpPr>
          <p:spPr>
            <a:xfrm>
              <a:off x="4904487" y="4731766"/>
              <a:ext cx="126000" cy="126000"/>
            </a:xfrm>
            <a:prstGeom prst="rect">
              <a:avLst/>
            </a:prstGeom>
            <a:gradFill>
              <a:gsLst>
                <a:gs pos="100000">
                  <a:srgbClr val="666666"/>
                </a:gs>
                <a:gs pos="0">
                  <a:srgbClr val="CCCCCC"/>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25" name="矩形 124"/>
            <p:cNvSpPr/>
            <p:nvPr/>
          </p:nvSpPr>
          <p:spPr>
            <a:xfrm>
              <a:off x="5032868" y="4731766"/>
              <a:ext cx="126000" cy="126000"/>
            </a:xfrm>
            <a:prstGeom prst="rect">
              <a:avLst/>
            </a:prstGeom>
            <a:gradFill>
              <a:gsLst>
                <a:gs pos="100000">
                  <a:srgbClr val="666666"/>
                </a:gs>
                <a:gs pos="0">
                  <a:srgbClr val="CCCCCC"/>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26" name="矩形 125"/>
            <p:cNvSpPr/>
            <p:nvPr/>
          </p:nvSpPr>
          <p:spPr>
            <a:xfrm>
              <a:off x="5159495" y="4731766"/>
              <a:ext cx="126000" cy="126000"/>
            </a:xfrm>
            <a:prstGeom prst="rect">
              <a:avLst/>
            </a:prstGeom>
            <a:gradFill>
              <a:gsLst>
                <a:gs pos="100000">
                  <a:srgbClr val="666666"/>
                </a:gs>
                <a:gs pos="0">
                  <a:srgbClr val="CCCCCC"/>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27" name="矩形 126"/>
            <p:cNvSpPr/>
            <p:nvPr/>
          </p:nvSpPr>
          <p:spPr>
            <a:xfrm>
              <a:off x="5287876" y="4731766"/>
              <a:ext cx="126000" cy="126000"/>
            </a:xfrm>
            <a:prstGeom prst="rect">
              <a:avLst/>
            </a:prstGeom>
            <a:gradFill>
              <a:gsLst>
                <a:gs pos="100000">
                  <a:srgbClr val="666666"/>
                </a:gs>
                <a:gs pos="0">
                  <a:srgbClr val="CCCCCC"/>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28" name="矩形 127"/>
            <p:cNvSpPr/>
            <p:nvPr/>
          </p:nvSpPr>
          <p:spPr>
            <a:xfrm>
              <a:off x="5414077" y="4731766"/>
              <a:ext cx="126000" cy="126000"/>
            </a:xfrm>
            <a:prstGeom prst="rect">
              <a:avLst/>
            </a:prstGeom>
            <a:gradFill>
              <a:gsLst>
                <a:gs pos="100000">
                  <a:srgbClr val="666666"/>
                </a:gs>
                <a:gs pos="0">
                  <a:srgbClr val="CCCCCC"/>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29" name="矩形 128"/>
            <p:cNvSpPr/>
            <p:nvPr/>
          </p:nvSpPr>
          <p:spPr>
            <a:xfrm>
              <a:off x="5542458" y="4731766"/>
              <a:ext cx="126000" cy="126000"/>
            </a:xfrm>
            <a:prstGeom prst="rect">
              <a:avLst/>
            </a:prstGeom>
            <a:gradFill>
              <a:gsLst>
                <a:gs pos="100000">
                  <a:srgbClr val="666666"/>
                </a:gs>
                <a:gs pos="0">
                  <a:srgbClr val="CCCCCC"/>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30" name="矩形 129"/>
            <p:cNvSpPr/>
            <p:nvPr/>
          </p:nvSpPr>
          <p:spPr>
            <a:xfrm>
              <a:off x="5670508" y="4731766"/>
              <a:ext cx="126000" cy="126000"/>
            </a:xfrm>
            <a:prstGeom prst="rect">
              <a:avLst/>
            </a:prstGeom>
            <a:gradFill>
              <a:gsLst>
                <a:gs pos="100000">
                  <a:srgbClr val="666666"/>
                </a:gs>
                <a:gs pos="0">
                  <a:srgbClr val="CCCCCC"/>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31" name="矩形 130"/>
            <p:cNvSpPr/>
            <p:nvPr/>
          </p:nvSpPr>
          <p:spPr>
            <a:xfrm>
              <a:off x="5798889" y="4731766"/>
              <a:ext cx="126000" cy="126000"/>
            </a:xfrm>
            <a:prstGeom prst="rect">
              <a:avLst/>
            </a:prstGeom>
            <a:gradFill>
              <a:gsLst>
                <a:gs pos="100000">
                  <a:srgbClr val="666666"/>
                </a:gs>
                <a:gs pos="0">
                  <a:srgbClr val="CCCCCC"/>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32" name="矩形 131"/>
            <p:cNvSpPr/>
            <p:nvPr/>
          </p:nvSpPr>
          <p:spPr>
            <a:xfrm>
              <a:off x="5925090" y="4731766"/>
              <a:ext cx="126000" cy="126000"/>
            </a:xfrm>
            <a:prstGeom prst="rect">
              <a:avLst/>
            </a:prstGeom>
            <a:gradFill>
              <a:gsLst>
                <a:gs pos="100000">
                  <a:srgbClr val="666666"/>
                </a:gs>
                <a:gs pos="0">
                  <a:srgbClr val="CCCCCC"/>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33" name="矩形 132"/>
            <p:cNvSpPr/>
            <p:nvPr/>
          </p:nvSpPr>
          <p:spPr>
            <a:xfrm>
              <a:off x="6053471" y="4731766"/>
              <a:ext cx="126000" cy="126000"/>
            </a:xfrm>
            <a:prstGeom prst="rect">
              <a:avLst/>
            </a:prstGeom>
            <a:gradFill>
              <a:gsLst>
                <a:gs pos="100000">
                  <a:srgbClr val="666666"/>
                </a:gs>
                <a:gs pos="0">
                  <a:srgbClr val="CCCCCC"/>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34" name="矩形 133"/>
            <p:cNvSpPr/>
            <p:nvPr/>
          </p:nvSpPr>
          <p:spPr>
            <a:xfrm>
              <a:off x="6180098" y="4731766"/>
              <a:ext cx="126000" cy="126000"/>
            </a:xfrm>
            <a:prstGeom prst="rect">
              <a:avLst/>
            </a:prstGeom>
            <a:gradFill>
              <a:gsLst>
                <a:gs pos="100000">
                  <a:srgbClr val="666666"/>
                </a:gs>
                <a:gs pos="0">
                  <a:srgbClr val="CCCCCC"/>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35" name="矩形 134"/>
            <p:cNvSpPr/>
            <p:nvPr/>
          </p:nvSpPr>
          <p:spPr>
            <a:xfrm>
              <a:off x="6308479" y="4731766"/>
              <a:ext cx="126000" cy="126000"/>
            </a:xfrm>
            <a:prstGeom prst="rect">
              <a:avLst/>
            </a:prstGeom>
            <a:gradFill>
              <a:gsLst>
                <a:gs pos="100000">
                  <a:srgbClr val="666666"/>
                </a:gs>
                <a:gs pos="0">
                  <a:srgbClr val="CCCCCC"/>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36" name="矩形 135"/>
            <p:cNvSpPr/>
            <p:nvPr/>
          </p:nvSpPr>
          <p:spPr>
            <a:xfrm>
              <a:off x="6434680" y="4731766"/>
              <a:ext cx="126000" cy="126000"/>
            </a:xfrm>
            <a:prstGeom prst="rect">
              <a:avLst/>
            </a:prstGeom>
            <a:gradFill>
              <a:gsLst>
                <a:gs pos="100000">
                  <a:srgbClr val="666666"/>
                </a:gs>
                <a:gs pos="0">
                  <a:srgbClr val="CCCCCC"/>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37" name="矩形 136"/>
            <p:cNvSpPr/>
            <p:nvPr/>
          </p:nvSpPr>
          <p:spPr>
            <a:xfrm>
              <a:off x="6563061" y="4731766"/>
              <a:ext cx="126000" cy="126000"/>
            </a:xfrm>
            <a:prstGeom prst="rect">
              <a:avLst/>
            </a:prstGeom>
            <a:gradFill>
              <a:gsLst>
                <a:gs pos="100000">
                  <a:srgbClr val="666666"/>
                </a:gs>
                <a:gs pos="0">
                  <a:srgbClr val="CCCCCC"/>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38" name="矩形 137"/>
            <p:cNvSpPr/>
            <p:nvPr/>
          </p:nvSpPr>
          <p:spPr>
            <a:xfrm>
              <a:off x="6688689" y="4731766"/>
              <a:ext cx="126000" cy="126000"/>
            </a:xfrm>
            <a:prstGeom prst="rect">
              <a:avLst/>
            </a:prstGeom>
            <a:gradFill>
              <a:gsLst>
                <a:gs pos="100000">
                  <a:srgbClr val="666666"/>
                </a:gs>
                <a:gs pos="0">
                  <a:srgbClr val="CCCCCC"/>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39" name="矩形 138"/>
            <p:cNvSpPr/>
            <p:nvPr/>
          </p:nvSpPr>
          <p:spPr>
            <a:xfrm>
              <a:off x="6817070" y="4731766"/>
              <a:ext cx="126000" cy="126000"/>
            </a:xfrm>
            <a:prstGeom prst="rect">
              <a:avLst/>
            </a:prstGeom>
            <a:gradFill>
              <a:gsLst>
                <a:gs pos="100000">
                  <a:srgbClr val="666666"/>
                </a:gs>
                <a:gs pos="0">
                  <a:srgbClr val="CCCCCC"/>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40" name="矩形 139"/>
            <p:cNvSpPr/>
            <p:nvPr/>
          </p:nvSpPr>
          <p:spPr>
            <a:xfrm>
              <a:off x="6943271" y="4731766"/>
              <a:ext cx="126000" cy="126000"/>
            </a:xfrm>
            <a:prstGeom prst="rect">
              <a:avLst/>
            </a:prstGeom>
            <a:gradFill>
              <a:gsLst>
                <a:gs pos="100000">
                  <a:srgbClr val="666666"/>
                </a:gs>
                <a:gs pos="0">
                  <a:srgbClr val="CCCCCC"/>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41" name="矩形 140"/>
            <p:cNvSpPr/>
            <p:nvPr/>
          </p:nvSpPr>
          <p:spPr>
            <a:xfrm>
              <a:off x="7071652" y="4731766"/>
              <a:ext cx="126000" cy="126000"/>
            </a:xfrm>
            <a:prstGeom prst="rect">
              <a:avLst/>
            </a:prstGeom>
            <a:gradFill>
              <a:gsLst>
                <a:gs pos="100000">
                  <a:srgbClr val="666666"/>
                </a:gs>
                <a:gs pos="0">
                  <a:srgbClr val="CCCCCC"/>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42" name="矩形 141"/>
            <p:cNvSpPr/>
            <p:nvPr/>
          </p:nvSpPr>
          <p:spPr>
            <a:xfrm>
              <a:off x="7198279" y="4731766"/>
              <a:ext cx="126000" cy="126000"/>
            </a:xfrm>
            <a:prstGeom prst="rect">
              <a:avLst/>
            </a:prstGeom>
            <a:gradFill>
              <a:gsLst>
                <a:gs pos="100000">
                  <a:srgbClr val="666666"/>
                </a:gs>
                <a:gs pos="0">
                  <a:srgbClr val="CCCCCC"/>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43" name="矩形 142"/>
            <p:cNvSpPr/>
            <p:nvPr/>
          </p:nvSpPr>
          <p:spPr>
            <a:xfrm>
              <a:off x="7326660" y="4731766"/>
              <a:ext cx="126000" cy="126000"/>
            </a:xfrm>
            <a:prstGeom prst="rect">
              <a:avLst/>
            </a:prstGeom>
            <a:gradFill>
              <a:gsLst>
                <a:gs pos="100000">
                  <a:srgbClr val="666666"/>
                </a:gs>
                <a:gs pos="0">
                  <a:srgbClr val="CCCCCC"/>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49" name="任意多边形 148"/>
            <p:cNvSpPr/>
            <p:nvPr/>
          </p:nvSpPr>
          <p:spPr>
            <a:xfrm>
              <a:off x="3435350" y="4648200"/>
              <a:ext cx="800100" cy="76200"/>
            </a:xfrm>
            <a:custGeom>
              <a:avLst/>
              <a:gdLst>
                <a:gd name="connsiteX0" fmla="*/ 0 w 800100"/>
                <a:gd name="connsiteY0" fmla="*/ 73025 h 76200"/>
                <a:gd name="connsiteX1" fmla="*/ 311150 w 800100"/>
                <a:gd name="connsiteY1" fmla="*/ 9525 h 76200"/>
                <a:gd name="connsiteX2" fmla="*/ 647700 w 800100"/>
                <a:gd name="connsiteY2" fmla="*/ 15875 h 76200"/>
                <a:gd name="connsiteX3" fmla="*/ 800100 w 8001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800100" h="76200">
                  <a:moveTo>
                    <a:pt x="0" y="73025"/>
                  </a:moveTo>
                  <a:cubicBezTo>
                    <a:pt x="101600" y="46037"/>
                    <a:pt x="203200" y="19050"/>
                    <a:pt x="311150" y="9525"/>
                  </a:cubicBezTo>
                  <a:cubicBezTo>
                    <a:pt x="419100" y="0"/>
                    <a:pt x="566208" y="4763"/>
                    <a:pt x="647700" y="15875"/>
                  </a:cubicBezTo>
                  <a:cubicBezTo>
                    <a:pt x="729192" y="26988"/>
                    <a:pt x="776817" y="66146"/>
                    <a:pt x="800100" y="76200"/>
                  </a:cubicBezTo>
                </a:path>
              </a:pathLst>
            </a:custGeom>
            <a:ln w="22225">
              <a:solidFill>
                <a:srgbClr val="11576A"/>
              </a:solidFill>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50" name="任意多边形 149"/>
            <p:cNvSpPr/>
            <p:nvPr/>
          </p:nvSpPr>
          <p:spPr>
            <a:xfrm>
              <a:off x="3435350" y="4643452"/>
              <a:ext cx="900000" cy="76200"/>
            </a:xfrm>
            <a:custGeom>
              <a:avLst/>
              <a:gdLst>
                <a:gd name="connsiteX0" fmla="*/ 0 w 800100"/>
                <a:gd name="connsiteY0" fmla="*/ 73025 h 76200"/>
                <a:gd name="connsiteX1" fmla="*/ 311150 w 800100"/>
                <a:gd name="connsiteY1" fmla="*/ 9525 h 76200"/>
                <a:gd name="connsiteX2" fmla="*/ 647700 w 800100"/>
                <a:gd name="connsiteY2" fmla="*/ 15875 h 76200"/>
                <a:gd name="connsiteX3" fmla="*/ 800100 w 8001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800100" h="76200">
                  <a:moveTo>
                    <a:pt x="0" y="73025"/>
                  </a:moveTo>
                  <a:cubicBezTo>
                    <a:pt x="101600" y="46037"/>
                    <a:pt x="203200" y="19050"/>
                    <a:pt x="311150" y="9525"/>
                  </a:cubicBezTo>
                  <a:cubicBezTo>
                    <a:pt x="419100" y="0"/>
                    <a:pt x="566208" y="4763"/>
                    <a:pt x="647700" y="15875"/>
                  </a:cubicBezTo>
                  <a:cubicBezTo>
                    <a:pt x="729192" y="26988"/>
                    <a:pt x="776817" y="66146"/>
                    <a:pt x="800100" y="76200"/>
                  </a:cubicBezTo>
                </a:path>
              </a:pathLst>
            </a:custGeom>
            <a:ln w="22225">
              <a:solidFill>
                <a:srgbClr val="11576A"/>
              </a:solidFill>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51" name="任意多边形 150"/>
            <p:cNvSpPr/>
            <p:nvPr/>
          </p:nvSpPr>
          <p:spPr>
            <a:xfrm>
              <a:off x="3435350" y="4638690"/>
              <a:ext cx="1044000" cy="76200"/>
            </a:xfrm>
            <a:custGeom>
              <a:avLst/>
              <a:gdLst>
                <a:gd name="connsiteX0" fmla="*/ 0 w 800100"/>
                <a:gd name="connsiteY0" fmla="*/ 73025 h 76200"/>
                <a:gd name="connsiteX1" fmla="*/ 311150 w 800100"/>
                <a:gd name="connsiteY1" fmla="*/ 9525 h 76200"/>
                <a:gd name="connsiteX2" fmla="*/ 647700 w 800100"/>
                <a:gd name="connsiteY2" fmla="*/ 15875 h 76200"/>
                <a:gd name="connsiteX3" fmla="*/ 800100 w 8001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800100" h="76200">
                  <a:moveTo>
                    <a:pt x="0" y="73025"/>
                  </a:moveTo>
                  <a:cubicBezTo>
                    <a:pt x="101600" y="46037"/>
                    <a:pt x="203200" y="19050"/>
                    <a:pt x="311150" y="9525"/>
                  </a:cubicBezTo>
                  <a:cubicBezTo>
                    <a:pt x="419100" y="0"/>
                    <a:pt x="566208" y="4763"/>
                    <a:pt x="647700" y="15875"/>
                  </a:cubicBezTo>
                  <a:cubicBezTo>
                    <a:pt x="729192" y="26988"/>
                    <a:pt x="776817" y="66146"/>
                    <a:pt x="800100" y="76200"/>
                  </a:cubicBezTo>
                </a:path>
              </a:pathLst>
            </a:custGeom>
            <a:ln w="22225">
              <a:solidFill>
                <a:srgbClr val="11576A"/>
              </a:solidFill>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52" name="任意多边形 151"/>
            <p:cNvSpPr/>
            <p:nvPr/>
          </p:nvSpPr>
          <p:spPr>
            <a:xfrm>
              <a:off x="3435350" y="4638690"/>
              <a:ext cx="1152000" cy="76200"/>
            </a:xfrm>
            <a:custGeom>
              <a:avLst/>
              <a:gdLst>
                <a:gd name="connsiteX0" fmla="*/ 0 w 800100"/>
                <a:gd name="connsiteY0" fmla="*/ 73025 h 76200"/>
                <a:gd name="connsiteX1" fmla="*/ 311150 w 800100"/>
                <a:gd name="connsiteY1" fmla="*/ 9525 h 76200"/>
                <a:gd name="connsiteX2" fmla="*/ 647700 w 800100"/>
                <a:gd name="connsiteY2" fmla="*/ 15875 h 76200"/>
                <a:gd name="connsiteX3" fmla="*/ 800100 w 8001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800100" h="76200">
                  <a:moveTo>
                    <a:pt x="0" y="73025"/>
                  </a:moveTo>
                  <a:cubicBezTo>
                    <a:pt x="101600" y="46037"/>
                    <a:pt x="203200" y="19050"/>
                    <a:pt x="311150" y="9525"/>
                  </a:cubicBezTo>
                  <a:cubicBezTo>
                    <a:pt x="419100" y="0"/>
                    <a:pt x="566208" y="4763"/>
                    <a:pt x="647700" y="15875"/>
                  </a:cubicBezTo>
                  <a:cubicBezTo>
                    <a:pt x="729192" y="26988"/>
                    <a:pt x="776817" y="66146"/>
                    <a:pt x="800100" y="76200"/>
                  </a:cubicBezTo>
                </a:path>
              </a:pathLst>
            </a:custGeom>
            <a:ln w="22225">
              <a:solidFill>
                <a:srgbClr val="11576A"/>
              </a:solidFill>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grpSp>
      <p:grpSp>
        <p:nvGrpSpPr>
          <p:cNvPr id="210" name="组合 209"/>
          <p:cNvGrpSpPr/>
          <p:nvPr/>
        </p:nvGrpSpPr>
        <p:grpSpPr>
          <a:xfrm>
            <a:off x="1676790" y="5302789"/>
            <a:ext cx="1604882" cy="332220"/>
            <a:chOff x="1003856" y="4525546"/>
            <a:chExt cx="1604882" cy="332220"/>
          </a:xfrm>
        </p:grpSpPr>
        <p:sp>
          <p:nvSpPr>
            <p:cNvPr id="94" name="矩形 93"/>
            <p:cNvSpPr/>
            <p:nvPr/>
          </p:nvSpPr>
          <p:spPr>
            <a:xfrm>
              <a:off x="1070862" y="4731766"/>
              <a:ext cx="126000" cy="126000"/>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95" name="矩形 94"/>
            <p:cNvSpPr/>
            <p:nvPr/>
          </p:nvSpPr>
          <p:spPr>
            <a:xfrm>
              <a:off x="1199661" y="4731766"/>
              <a:ext cx="126000" cy="126000"/>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96" name="矩形 95"/>
            <p:cNvSpPr/>
            <p:nvPr/>
          </p:nvSpPr>
          <p:spPr>
            <a:xfrm>
              <a:off x="1327825" y="4731766"/>
              <a:ext cx="126000" cy="126000"/>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97" name="矩形 96"/>
            <p:cNvSpPr/>
            <p:nvPr/>
          </p:nvSpPr>
          <p:spPr>
            <a:xfrm>
              <a:off x="1456624" y="4731766"/>
              <a:ext cx="126000" cy="126000"/>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98" name="矩形 97"/>
            <p:cNvSpPr/>
            <p:nvPr/>
          </p:nvSpPr>
          <p:spPr>
            <a:xfrm>
              <a:off x="1585431" y="4731766"/>
              <a:ext cx="126000" cy="126000"/>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99" name="矩形 98"/>
            <p:cNvSpPr/>
            <p:nvPr/>
          </p:nvSpPr>
          <p:spPr>
            <a:xfrm>
              <a:off x="1714230" y="4731766"/>
              <a:ext cx="126000" cy="126000"/>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00" name="矩形 99"/>
            <p:cNvSpPr/>
            <p:nvPr/>
          </p:nvSpPr>
          <p:spPr>
            <a:xfrm>
              <a:off x="1842394" y="4731766"/>
              <a:ext cx="126000" cy="126000"/>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01" name="矩形 100"/>
            <p:cNvSpPr/>
            <p:nvPr/>
          </p:nvSpPr>
          <p:spPr>
            <a:xfrm>
              <a:off x="1971193" y="4731766"/>
              <a:ext cx="126000" cy="126000"/>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02" name="矩形 101"/>
            <p:cNvSpPr/>
            <p:nvPr/>
          </p:nvSpPr>
          <p:spPr>
            <a:xfrm>
              <a:off x="2096976" y="4731766"/>
              <a:ext cx="126000" cy="126000"/>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03" name="矩形 102"/>
            <p:cNvSpPr/>
            <p:nvPr/>
          </p:nvSpPr>
          <p:spPr>
            <a:xfrm>
              <a:off x="2225775" y="4731766"/>
              <a:ext cx="126000" cy="126000"/>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04" name="矩形 103"/>
            <p:cNvSpPr/>
            <p:nvPr/>
          </p:nvSpPr>
          <p:spPr>
            <a:xfrm>
              <a:off x="2353939" y="4731766"/>
              <a:ext cx="126000" cy="126000"/>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05" name="矩形 104"/>
            <p:cNvSpPr/>
            <p:nvPr/>
          </p:nvSpPr>
          <p:spPr>
            <a:xfrm>
              <a:off x="2482738" y="4731766"/>
              <a:ext cx="126000" cy="126000"/>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45" name="任意多边形 144"/>
            <p:cNvSpPr/>
            <p:nvPr/>
          </p:nvSpPr>
          <p:spPr>
            <a:xfrm>
              <a:off x="1376981" y="4601773"/>
              <a:ext cx="142875" cy="129382"/>
            </a:xfrm>
            <a:custGeom>
              <a:avLst/>
              <a:gdLst>
                <a:gd name="connsiteX0" fmla="*/ 0 w 142875"/>
                <a:gd name="connsiteY0" fmla="*/ 124619 h 129382"/>
                <a:gd name="connsiteX1" fmla="*/ 61912 w 142875"/>
                <a:gd name="connsiteY1" fmla="*/ 794 h 129382"/>
                <a:gd name="connsiteX2" fmla="*/ 142875 w 142875"/>
                <a:gd name="connsiteY2" fmla="*/ 129382 h 129382"/>
              </a:gdLst>
              <a:ahLst/>
              <a:cxnLst>
                <a:cxn ang="0">
                  <a:pos x="connsiteX0" y="connsiteY0"/>
                </a:cxn>
                <a:cxn ang="0">
                  <a:pos x="connsiteX1" y="connsiteY1"/>
                </a:cxn>
                <a:cxn ang="0">
                  <a:pos x="connsiteX2" y="connsiteY2"/>
                </a:cxn>
              </a:cxnLst>
              <a:rect l="l" t="t" r="r" b="b"/>
              <a:pathLst>
                <a:path w="142875" h="129382">
                  <a:moveTo>
                    <a:pt x="0" y="124619"/>
                  </a:moveTo>
                  <a:cubicBezTo>
                    <a:pt x="19050" y="62309"/>
                    <a:pt x="38100" y="0"/>
                    <a:pt x="61912" y="794"/>
                  </a:cubicBezTo>
                  <a:cubicBezTo>
                    <a:pt x="85724" y="1588"/>
                    <a:pt x="114299" y="65485"/>
                    <a:pt x="142875" y="129382"/>
                  </a:cubicBezTo>
                </a:path>
              </a:pathLst>
            </a:custGeom>
            <a:ln w="22225">
              <a:solidFill>
                <a:srgbClr val="11576A"/>
              </a:solidFill>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46" name="任意多边形 145"/>
            <p:cNvSpPr/>
            <p:nvPr/>
          </p:nvSpPr>
          <p:spPr>
            <a:xfrm>
              <a:off x="1368638" y="4525546"/>
              <a:ext cx="271463" cy="221456"/>
            </a:xfrm>
            <a:custGeom>
              <a:avLst/>
              <a:gdLst>
                <a:gd name="connsiteX0" fmla="*/ 0 w 271463"/>
                <a:gd name="connsiteY0" fmla="*/ 207169 h 221456"/>
                <a:gd name="connsiteX1" fmla="*/ 95250 w 271463"/>
                <a:gd name="connsiteY1" fmla="*/ 2381 h 221456"/>
                <a:gd name="connsiteX2" fmla="*/ 271463 w 271463"/>
                <a:gd name="connsiteY2" fmla="*/ 221456 h 221456"/>
              </a:gdLst>
              <a:ahLst/>
              <a:cxnLst>
                <a:cxn ang="0">
                  <a:pos x="connsiteX0" y="connsiteY0"/>
                </a:cxn>
                <a:cxn ang="0">
                  <a:pos x="connsiteX1" y="connsiteY1"/>
                </a:cxn>
                <a:cxn ang="0">
                  <a:pos x="connsiteX2" y="connsiteY2"/>
                </a:cxn>
              </a:cxnLst>
              <a:rect l="l" t="t" r="r" b="b"/>
              <a:pathLst>
                <a:path w="271463" h="221456">
                  <a:moveTo>
                    <a:pt x="0" y="207169"/>
                  </a:moveTo>
                  <a:cubicBezTo>
                    <a:pt x="25003" y="103584"/>
                    <a:pt x="50006" y="0"/>
                    <a:pt x="95250" y="2381"/>
                  </a:cubicBezTo>
                  <a:cubicBezTo>
                    <a:pt x="140494" y="4762"/>
                    <a:pt x="233363" y="196850"/>
                    <a:pt x="271463" y="221456"/>
                  </a:cubicBezTo>
                </a:path>
              </a:pathLst>
            </a:custGeom>
            <a:ln w="22225">
              <a:solidFill>
                <a:srgbClr val="11576A"/>
              </a:solidFill>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206" name="任意多边形 205"/>
            <p:cNvSpPr/>
            <p:nvPr/>
          </p:nvSpPr>
          <p:spPr>
            <a:xfrm>
              <a:off x="1003856" y="4602384"/>
              <a:ext cx="142875" cy="129382"/>
            </a:xfrm>
            <a:custGeom>
              <a:avLst/>
              <a:gdLst>
                <a:gd name="connsiteX0" fmla="*/ 0 w 142875"/>
                <a:gd name="connsiteY0" fmla="*/ 124619 h 129382"/>
                <a:gd name="connsiteX1" fmla="*/ 61912 w 142875"/>
                <a:gd name="connsiteY1" fmla="*/ 794 h 129382"/>
                <a:gd name="connsiteX2" fmla="*/ 142875 w 142875"/>
                <a:gd name="connsiteY2" fmla="*/ 129382 h 129382"/>
              </a:gdLst>
              <a:ahLst/>
              <a:cxnLst>
                <a:cxn ang="0">
                  <a:pos x="connsiteX0" y="connsiteY0"/>
                </a:cxn>
                <a:cxn ang="0">
                  <a:pos x="connsiteX1" y="connsiteY1"/>
                </a:cxn>
                <a:cxn ang="0">
                  <a:pos x="connsiteX2" y="connsiteY2"/>
                </a:cxn>
              </a:cxnLst>
              <a:rect l="l" t="t" r="r" b="b"/>
              <a:pathLst>
                <a:path w="142875" h="129382">
                  <a:moveTo>
                    <a:pt x="0" y="124619"/>
                  </a:moveTo>
                  <a:cubicBezTo>
                    <a:pt x="19050" y="62309"/>
                    <a:pt x="38100" y="0"/>
                    <a:pt x="61912" y="794"/>
                  </a:cubicBezTo>
                  <a:cubicBezTo>
                    <a:pt x="85724" y="1588"/>
                    <a:pt x="114299" y="65485"/>
                    <a:pt x="142875" y="129382"/>
                  </a:cubicBezTo>
                </a:path>
              </a:pathLst>
            </a:custGeom>
            <a:ln w="22225">
              <a:solidFill>
                <a:srgbClr val="11576A"/>
              </a:solidFill>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grpSp>
    </p:spTree>
    <p:extLst>
      <p:ext uri="{BB962C8B-B14F-4D97-AF65-F5344CB8AC3E}">
        <p14:creationId xmlns:p14="http://schemas.microsoft.com/office/powerpoint/2010/main" val="2988351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08"/>
                                        </p:tgtEl>
                                        <p:attrNameLst>
                                          <p:attrName>style.visibility</p:attrName>
                                        </p:attrNameLst>
                                      </p:cBhvr>
                                      <p:to>
                                        <p:strVal val="visible"/>
                                      </p:to>
                                    </p:set>
                                    <p:animEffect transition="in" filter="wipe(left)">
                                      <p:cBhvr>
                                        <p:cTn id="7" dur="500"/>
                                        <p:tgtEl>
                                          <p:spTgt spid="2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09"/>
                                        </p:tgtEl>
                                        <p:attrNameLst>
                                          <p:attrName>style.visibility</p:attrName>
                                        </p:attrNameLst>
                                      </p:cBhvr>
                                      <p:to>
                                        <p:strVal val="visible"/>
                                      </p:to>
                                    </p:set>
                                    <p:animEffect transition="in" filter="wipe(left)">
                                      <p:cBhvr>
                                        <p:cTn id="16" dur="500"/>
                                        <p:tgtEl>
                                          <p:spTgt spid="20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210"/>
                                        </p:tgtEl>
                                        <p:attrNameLst>
                                          <p:attrName>style.visibility</p:attrName>
                                        </p:attrNameLst>
                                      </p:cBhvr>
                                      <p:to>
                                        <p:strVal val="visible"/>
                                      </p:to>
                                    </p:set>
                                    <p:animEffect transition="in" filter="wipe(left)">
                                      <p:cBhvr>
                                        <p:cTn id="25" dur="500"/>
                                        <p:tgtEl>
                                          <p:spTgt spid="2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wipe(up)">
                                      <p:cBhvr>
                                        <p:cTn id="30" dur="500"/>
                                        <p:tgtEl>
                                          <p:spTgt spid="67"/>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211"/>
                                        </p:tgtEl>
                                        <p:attrNameLst>
                                          <p:attrName>style.visibility</p:attrName>
                                        </p:attrNameLst>
                                      </p:cBhvr>
                                      <p:to>
                                        <p:strVal val="visible"/>
                                      </p:to>
                                    </p:set>
                                    <p:animEffect transition="in" filter="wipe(left)">
                                      <p:cBhvr>
                                        <p:cTn id="34" dur="500"/>
                                        <p:tgtEl>
                                          <p:spTgt spid="21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207"/>
                                        </p:tgtEl>
                                        <p:attrNameLst>
                                          <p:attrName>style.visibility</p:attrName>
                                        </p:attrNameLst>
                                      </p:cBhvr>
                                      <p:to>
                                        <p:strVal val="visible"/>
                                      </p:to>
                                    </p:set>
                                    <p:animEffect transition="in" filter="wipe(up)">
                                      <p:cBhvr>
                                        <p:cTn id="39" dur="500"/>
                                        <p:tgtEl>
                                          <p:spTgt spid="207"/>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212"/>
                                        </p:tgtEl>
                                        <p:attrNameLst>
                                          <p:attrName>style.visibility</p:attrName>
                                        </p:attrNameLst>
                                      </p:cBhvr>
                                      <p:to>
                                        <p:strVal val="visible"/>
                                      </p:to>
                                    </p:set>
                                    <p:animEffect transition="in" filter="wipe(left)">
                                      <p:cBhvr>
                                        <p:cTn id="43" dur="500"/>
                                        <p:tgtEl>
                                          <p:spTgt spid="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Physical Structure of Disk </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fld id="{5EEFC526-8A43-41C1-B1D0-B3D20E53516B}" type="slidenum">
              <a:rPr lang="en-US" altLang="ko-KR" smtClean="0"/>
              <a:pPr/>
              <a:t>4</a:t>
            </a:fld>
            <a:endParaRPr lang="en-US" altLang="ko-KR"/>
          </a:p>
        </p:txBody>
      </p:sp>
      <p:sp>
        <p:nvSpPr>
          <p:cNvPr id="7" name="圆柱形 6"/>
          <p:cNvSpPr/>
          <p:nvPr/>
        </p:nvSpPr>
        <p:spPr>
          <a:xfrm>
            <a:off x="4413837" y="4114803"/>
            <a:ext cx="105409" cy="445060"/>
          </a:xfrm>
          <a:prstGeom prst="can">
            <a:avLst/>
          </a:prstGeom>
          <a:gradFill flip="none" rotWithShape="1">
            <a:gsLst>
              <a:gs pos="100000">
                <a:srgbClr val="0093DD"/>
              </a:gs>
              <a:gs pos="0">
                <a:schemeClr val="bg1">
                  <a:lumMod val="95000"/>
                </a:schemeClr>
              </a:gs>
              <a:gs pos="100000">
                <a:schemeClr val="accent1">
                  <a:tint val="23500"/>
                  <a:satMod val="160000"/>
                </a:schemeClr>
              </a:gs>
            </a:gsLst>
            <a:lin ang="10800000" scaled="1"/>
            <a:tileRect/>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8" name="立方体 7"/>
          <p:cNvSpPr/>
          <p:nvPr/>
        </p:nvSpPr>
        <p:spPr>
          <a:xfrm rot="420000">
            <a:off x="4925569" y="4245382"/>
            <a:ext cx="1195187" cy="111833"/>
          </a:xfrm>
          <a:prstGeom prst="cube">
            <a:avLst>
              <a:gd name="adj" fmla="val 81000"/>
            </a:avLst>
          </a:prstGeom>
          <a:solidFill>
            <a:schemeClr val="bg1">
              <a:lumMod val="50000"/>
            </a:schemeClr>
          </a:soli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9" name="椭圆 8"/>
          <p:cNvSpPr/>
          <p:nvPr/>
        </p:nvSpPr>
        <p:spPr>
          <a:xfrm>
            <a:off x="3310933" y="3906514"/>
            <a:ext cx="2307297" cy="395286"/>
          </a:xfrm>
          <a:prstGeom prst="ellipse">
            <a:avLst/>
          </a:prstGeom>
          <a:gradFill>
            <a:gsLst>
              <a:gs pos="100000">
                <a:srgbClr val="0093DD"/>
              </a:gs>
              <a:gs pos="0">
                <a:schemeClr val="bg1">
                  <a:lumMod val="95000"/>
                </a:schemeClr>
              </a:gs>
              <a:gs pos="100000">
                <a:schemeClr val="accent1">
                  <a:tint val="23500"/>
                  <a:satMod val="160000"/>
                </a:schemeClr>
              </a:gs>
            </a:gsLst>
            <a:lin ang="5400000" scaled="0"/>
          </a:gra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grpSp>
        <p:nvGrpSpPr>
          <p:cNvPr id="10" name="组合 9"/>
          <p:cNvGrpSpPr/>
          <p:nvPr/>
        </p:nvGrpSpPr>
        <p:grpSpPr>
          <a:xfrm>
            <a:off x="3960960" y="3963279"/>
            <a:ext cx="1010175" cy="255953"/>
            <a:chOff x="2466960" y="1640130"/>
            <a:chExt cx="1643074" cy="416314"/>
          </a:xfrm>
          <a:gradFill>
            <a:gsLst>
              <a:gs pos="100000">
                <a:srgbClr val="33FFFF"/>
              </a:gs>
              <a:gs pos="0">
                <a:srgbClr val="CCFFFF"/>
              </a:gs>
              <a:gs pos="100000">
                <a:schemeClr val="accent1">
                  <a:tint val="23500"/>
                  <a:satMod val="160000"/>
                </a:schemeClr>
              </a:gs>
            </a:gsLst>
            <a:lin ang="5400000" scaled="0"/>
          </a:gradFill>
        </p:grpSpPr>
        <p:sp>
          <p:nvSpPr>
            <p:cNvPr id="11" name="椭圆 10"/>
            <p:cNvSpPr/>
            <p:nvPr/>
          </p:nvSpPr>
          <p:spPr>
            <a:xfrm>
              <a:off x="2466960" y="1649892"/>
              <a:ext cx="1643074" cy="406552"/>
            </a:xfrm>
            <a:prstGeom prst="ellips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12" name="直接连接符 11"/>
            <p:cNvCxnSpPr/>
            <p:nvPr/>
          </p:nvCxnSpPr>
          <p:spPr>
            <a:xfrm rot="4500000" flipH="1" flipV="1">
              <a:off x="3003058" y="1707175"/>
              <a:ext cx="108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2280000" flipH="1" flipV="1">
              <a:off x="2781696" y="1731923"/>
              <a:ext cx="1368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740000" flipH="1" flipV="1">
              <a:off x="2584262" y="1780015"/>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27" idx="2"/>
              <a:endCxn id="11" idx="2"/>
            </p:cNvCxnSpPr>
            <p:nvPr/>
          </p:nvCxnSpPr>
          <p:spPr>
            <a:xfrm flipH="1" flipV="1">
              <a:off x="2466960" y="1853169"/>
              <a:ext cx="209552" cy="9439"/>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0800000">
              <a:off x="3889370" y="1853084"/>
              <a:ext cx="209552"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740000" flipH="1" flipV="1">
              <a:off x="3712903" y="1968219"/>
              <a:ext cx="1368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2880000" flipH="1" flipV="1">
              <a:off x="3522935" y="1998150"/>
              <a:ext cx="108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200000" flipH="1">
              <a:off x="3265796" y="2013105"/>
              <a:ext cx="86678"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720000" flipH="1" flipV="1">
              <a:off x="3848956" y="1918734"/>
              <a:ext cx="180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17040000" flipH="1">
              <a:off x="3005278" y="2003580"/>
              <a:ext cx="86678"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9020000" flipH="1">
              <a:off x="2771543" y="1978336"/>
              <a:ext cx="108000"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20280000" flipH="1">
              <a:off x="2583976" y="1933320"/>
              <a:ext cx="144000"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7980000" flipH="1" flipV="1">
              <a:off x="3465822" y="1711336"/>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7980000" flipH="1" flipV="1">
              <a:off x="3664702" y="1735810"/>
              <a:ext cx="126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8880000" flipH="1" flipV="1">
              <a:off x="3815184" y="1772329"/>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27" name="椭圆 26"/>
          <p:cNvSpPr/>
          <p:nvPr/>
        </p:nvSpPr>
        <p:spPr>
          <a:xfrm>
            <a:off x="4089794" y="4034179"/>
            <a:ext cx="746651" cy="131762"/>
          </a:xfrm>
          <a:prstGeom prst="ellipse">
            <a:avLst/>
          </a:prstGeom>
          <a:solidFill>
            <a:schemeClr val="bg1">
              <a:lumMod val="85000"/>
            </a:schemeClr>
          </a:soli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28" name="圆柱形 27"/>
          <p:cNvSpPr/>
          <p:nvPr/>
        </p:nvSpPr>
        <p:spPr>
          <a:xfrm>
            <a:off x="4413837" y="3659589"/>
            <a:ext cx="105409" cy="445060"/>
          </a:xfrm>
          <a:prstGeom prst="can">
            <a:avLst/>
          </a:prstGeom>
          <a:gradFill flip="none" rotWithShape="1">
            <a:gsLst>
              <a:gs pos="100000">
                <a:srgbClr val="0093DD"/>
              </a:gs>
              <a:gs pos="0">
                <a:schemeClr val="bg1">
                  <a:lumMod val="95000"/>
                </a:schemeClr>
              </a:gs>
              <a:gs pos="100000">
                <a:schemeClr val="accent1">
                  <a:tint val="23500"/>
                  <a:satMod val="160000"/>
                </a:schemeClr>
              </a:gs>
            </a:gsLst>
            <a:lin ang="10800000" scaled="1"/>
            <a:tileRect/>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29" name="立方体 28"/>
          <p:cNvSpPr/>
          <p:nvPr/>
        </p:nvSpPr>
        <p:spPr>
          <a:xfrm rot="420000">
            <a:off x="4925569" y="3635177"/>
            <a:ext cx="1195187" cy="111833"/>
          </a:xfrm>
          <a:prstGeom prst="cube">
            <a:avLst>
              <a:gd name="adj" fmla="val 81000"/>
            </a:avLst>
          </a:prstGeom>
          <a:solidFill>
            <a:schemeClr val="bg1">
              <a:lumMod val="50000"/>
            </a:schemeClr>
          </a:soli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30" name="椭圆 29"/>
          <p:cNvSpPr/>
          <p:nvPr/>
        </p:nvSpPr>
        <p:spPr>
          <a:xfrm>
            <a:off x="3310933" y="3296310"/>
            <a:ext cx="2307297" cy="395286"/>
          </a:xfrm>
          <a:prstGeom prst="ellipse">
            <a:avLst/>
          </a:prstGeom>
          <a:gradFill>
            <a:gsLst>
              <a:gs pos="100000">
                <a:srgbClr val="0093DD"/>
              </a:gs>
              <a:gs pos="0">
                <a:schemeClr val="bg1">
                  <a:lumMod val="95000"/>
                </a:schemeClr>
              </a:gs>
              <a:gs pos="100000">
                <a:schemeClr val="accent1">
                  <a:tint val="23500"/>
                  <a:satMod val="160000"/>
                </a:schemeClr>
              </a:gs>
            </a:gsLst>
            <a:lin ang="5400000" scaled="0"/>
          </a:gra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grpSp>
        <p:nvGrpSpPr>
          <p:cNvPr id="31" name="组合 30"/>
          <p:cNvGrpSpPr/>
          <p:nvPr/>
        </p:nvGrpSpPr>
        <p:grpSpPr>
          <a:xfrm>
            <a:off x="3960960" y="3353074"/>
            <a:ext cx="1010175" cy="255953"/>
            <a:chOff x="2466960" y="1640130"/>
            <a:chExt cx="1643074" cy="416314"/>
          </a:xfrm>
          <a:gradFill>
            <a:gsLst>
              <a:gs pos="100000">
                <a:srgbClr val="33FFFF"/>
              </a:gs>
              <a:gs pos="0">
                <a:srgbClr val="CCFFFF"/>
              </a:gs>
              <a:gs pos="100000">
                <a:schemeClr val="accent1">
                  <a:tint val="23500"/>
                  <a:satMod val="160000"/>
                </a:schemeClr>
              </a:gs>
            </a:gsLst>
            <a:lin ang="5400000" scaled="0"/>
          </a:gradFill>
        </p:grpSpPr>
        <p:sp>
          <p:nvSpPr>
            <p:cNvPr id="32" name="椭圆 31"/>
            <p:cNvSpPr/>
            <p:nvPr/>
          </p:nvSpPr>
          <p:spPr>
            <a:xfrm>
              <a:off x="2466960" y="1649892"/>
              <a:ext cx="1643074" cy="406552"/>
            </a:xfrm>
            <a:prstGeom prst="ellips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33" name="直接连接符 32"/>
            <p:cNvCxnSpPr/>
            <p:nvPr/>
          </p:nvCxnSpPr>
          <p:spPr>
            <a:xfrm rot="4500000" flipH="1" flipV="1">
              <a:off x="3003058" y="1707175"/>
              <a:ext cx="108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2280000" flipH="1" flipV="1">
              <a:off x="2781696" y="1731923"/>
              <a:ext cx="1368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1740000" flipH="1" flipV="1">
              <a:off x="2584262" y="1780015"/>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8" idx="2"/>
              <a:endCxn id="32" idx="2"/>
            </p:cNvCxnSpPr>
            <p:nvPr/>
          </p:nvCxnSpPr>
          <p:spPr>
            <a:xfrm flipH="1" flipV="1">
              <a:off x="2466960" y="1853169"/>
              <a:ext cx="209552" cy="9439"/>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10800000">
              <a:off x="3889370" y="1853084"/>
              <a:ext cx="209552"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1740000" flipH="1" flipV="1">
              <a:off x="3712903" y="1968219"/>
              <a:ext cx="1368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2880000" flipH="1" flipV="1">
              <a:off x="3522935" y="1998150"/>
              <a:ext cx="108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16200000" flipH="1">
              <a:off x="3265796" y="2013105"/>
              <a:ext cx="86678"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720000" flipH="1" flipV="1">
              <a:off x="3848956" y="1918734"/>
              <a:ext cx="180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17040000" flipH="1">
              <a:off x="3005278" y="2003580"/>
              <a:ext cx="86678"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19020000" flipH="1">
              <a:off x="2771543" y="1978336"/>
              <a:ext cx="108000"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20280000" flipH="1">
              <a:off x="2583976" y="1933320"/>
              <a:ext cx="144000"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7980000" flipH="1" flipV="1">
              <a:off x="3465822" y="1711336"/>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7980000" flipH="1" flipV="1">
              <a:off x="3664702" y="1735810"/>
              <a:ext cx="126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8880000" flipH="1" flipV="1">
              <a:off x="3815184" y="1772329"/>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48" name="椭圆 47"/>
          <p:cNvSpPr/>
          <p:nvPr/>
        </p:nvSpPr>
        <p:spPr>
          <a:xfrm>
            <a:off x="4089794" y="3423974"/>
            <a:ext cx="746651" cy="131762"/>
          </a:xfrm>
          <a:prstGeom prst="ellipse">
            <a:avLst/>
          </a:prstGeom>
          <a:solidFill>
            <a:schemeClr val="bg1">
              <a:lumMod val="85000"/>
            </a:schemeClr>
          </a:soli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49" name="圆柱形 48"/>
          <p:cNvSpPr/>
          <p:nvPr/>
        </p:nvSpPr>
        <p:spPr>
          <a:xfrm>
            <a:off x="4413837" y="3049385"/>
            <a:ext cx="105409" cy="445060"/>
          </a:xfrm>
          <a:prstGeom prst="can">
            <a:avLst/>
          </a:prstGeom>
          <a:gradFill flip="none" rotWithShape="1">
            <a:gsLst>
              <a:gs pos="100000">
                <a:srgbClr val="0093DD"/>
              </a:gs>
              <a:gs pos="0">
                <a:schemeClr val="bg1">
                  <a:lumMod val="95000"/>
                </a:schemeClr>
              </a:gs>
              <a:gs pos="100000">
                <a:schemeClr val="accent1">
                  <a:tint val="23500"/>
                  <a:satMod val="160000"/>
                </a:schemeClr>
              </a:gs>
            </a:gsLst>
            <a:lin ang="10800000" scaled="1"/>
            <a:tileRect/>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50" name="立方体 49"/>
          <p:cNvSpPr/>
          <p:nvPr/>
        </p:nvSpPr>
        <p:spPr>
          <a:xfrm rot="420000">
            <a:off x="4925569" y="3028687"/>
            <a:ext cx="1195187" cy="111833"/>
          </a:xfrm>
          <a:prstGeom prst="cube">
            <a:avLst>
              <a:gd name="adj" fmla="val 81000"/>
            </a:avLst>
          </a:prstGeom>
          <a:solidFill>
            <a:schemeClr val="bg1">
              <a:lumMod val="50000"/>
            </a:schemeClr>
          </a:soli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51" name="椭圆 50"/>
          <p:cNvSpPr/>
          <p:nvPr/>
        </p:nvSpPr>
        <p:spPr>
          <a:xfrm>
            <a:off x="3310933" y="2689820"/>
            <a:ext cx="2307297" cy="395286"/>
          </a:xfrm>
          <a:prstGeom prst="ellipse">
            <a:avLst/>
          </a:prstGeom>
          <a:gradFill>
            <a:gsLst>
              <a:gs pos="100000">
                <a:srgbClr val="0093DD"/>
              </a:gs>
              <a:gs pos="0">
                <a:schemeClr val="bg1">
                  <a:lumMod val="95000"/>
                </a:schemeClr>
              </a:gs>
              <a:gs pos="100000">
                <a:schemeClr val="accent1">
                  <a:tint val="23500"/>
                  <a:satMod val="160000"/>
                </a:schemeClr>
              </a:gs>
            </a:gsLst>
            <a:lin ang="5400000" scaled="0"/>
          </a:gra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grpSp>
        <p:nvGrpSpPr>
          <p:cNvPr id="52" name="组合 51"/>
          <p:cNvGrpSpPr/>
          <p:nvPr/>
        </p:nvGrpSpPr>
        <p:grpSpPr>
          <a:xfrm>
            <a:off x="3960960" y="2746584"/>
            <a:ext cx="1010175" cy="255953"/>
            <a:chOff x="2466960" y="1640130"/>
            <a:chExt cx="1643074" cy="416314"/>
          </a:xfrm>
          <a:gradFill>
            <a:gsLst>
              <a:gs pos="100000">
                <a:srgbClr val="33FFFF"/>
              </a:gs>
              <a:gs pos="0">
                <a:srgbClr val="CCFFFF"/>
              </a:gs>
              <a:gs pos="100000">
                <a:schemeClr val="accent1">
                  <a:tint val="23500"/>
                  <a:satMod val="160000"/>
                </a:schemeClr>
              </a:gs>
            </a:gsLst>
            <a:lin ang="5400000" scaled="0"/>
          </a:gradFill>
        </p:grpSpPr>
        <p:sp>
          <p:nvSpPr>
            <p:cNvPr id="53" name="椭圆 52"/>
            <p:cNvSpPr/>
            <p:nvPr/>
          </p:nvSpPr>
          <p:spPr>
            <a:xfrm>
              <a:off x="2466960" y="1649892"/>
              <a:ext cx="1643074" cy="406552"/>
            </a:xfrm>
            <a:prstGeom prst="ellips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54" name="直接连接符 53"/>
            <p:cNvCxnSpPr/>
            <p:nvPr/>
          </p:nvCxnSpPr>
          <p:spPr>
            <a:xfrm rot="4500000" flipH="1" flipV="1">
              <a:off x="3003058" y="1707175"/>
              <a:ext cx="108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2280000" flipH="1" flipV="1">
              <a:off x="2781696" y="1731923"/>
              <a:ext cx="1368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1740000" flipH="1" flipV="1">
              <a:off x="2584262" y="1780015"/>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69" idx="2"/>
              <a:endCxn id="53" idx="2"/>
            </p:cNvCxnSpPr>
            <p:nvPr/>
          </p:nvCxnSpPr>
          <p:spPr>
            <a:xfrm flipH="1" flipV="1">
              <a:off x="2466960" y="1853169"/>
              <a:ext cx="209552" cy="9439"/>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10800000">
              <a:off x="3889370" y="1853084"/>
              <a:ext cx="209552"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1740000" flipH="1" flipV="1">
              <a:off x="3712903" y="1968219"/>
              <a:ext cx="1368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2880000" flipH="1" flipV="1">
              <a:off x="3522935" y="1998150"/>
              <a:ext cx="108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16200000" flipH="1">
              <a:off x="3265796" y="2013105"/>
              <a:ext cx="86678"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720000" flipH="1" flipV="1">
              <a:off x="3848956" y="1918734"/>
              <a:ext cx="180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17040000" flipH="1">
              <a:off x="3005278" y="2003580"/>
              <a:ext cx="86678"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19020000" flipH="1">
              <a:off x="2771543" y="1978336"/>
              <a:ext cx="108000"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20280000" flipH="1">
              <a:off x="2583976" y="1933320"/>
              <a:ext cx="144000"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7980000" flipH="1" flipV="1">
              <a:off x="3465822" y="1711336"/>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7980000" flipH="1" flipV="1">
              <a:off x="3664702" y="1735810"/>
              <a:ext cx="126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8880000" flipH="1" flipV="1">
              <a:off x="3815184" y="1772329"/>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69" name="椭圆 68"/>
          <p:cNvSpPr/>
          <p:nvPr/>
        </p:nvSpPr>
        <p:spPr>
          <a:xfrm>
            <a:off x="4089794" y="2817484"/>
            <a:ext cx="746651" cy="131762"/>
          </a:xfrm>
          <a:prstGeom prst="ellipse">
            <a:avLst/>
          </a:prstGeom>
          <a:solidFill>
            <a:schemeClr val="bg1">
              <a:lumMod val="85000"/>
            </a:schemeClr>
          </a:soli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0" name="圆柱形 69"/>
          <p:cNvSpPr/>
          <p:nvPr/>
        </p:nvSpPr>
        <p:spPr>
          <a:xfrm>
            <a:off x="4413837" y="2442894"/>
            <a:ext cx="105409" cy="445060"/>
          </a:xfrm>
          <a:prstGeom prst="can">
            <a:avLst/>
          </a:prstGeom>
          <a:gradFill flip="none" rotWithShape="1">
            <a:gsLst>
              <a:gs pos="100000">
                <a:srgbClr val="0093DD"/>
              </a:gs>
              <a:gs pos="0">
                <a:schemeClr val="bg1">
                  <a:lumMod val="95000"/>
                </a:schemeClr>
              </a:gs>
              <a:gs pos="100000">
                <a:schemeClr val="accent1">
                  <a:tint val="23500"/>
                  <a:satMod val="160000"/>
                </a:schemeClr>
              </a:gs>
            </a:gsLst>
            <a:lin ang="10800000" scaled="1"/>
            <a:tileRect/>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1" name="立方体 70"/>
          <p:cNvSpPr/>
          <p:nvPr/>
        </p:nvSpPr>
        <p:spPr>
          <a:xfrm rot="420000">
            <a:off x="4925569" y="2865430"/>
            <a:ext cx="1195187" cy="111833"/>
          </a:xfrm>
          <a:prstGeom prst="cube">
            <a:avLst>
              <a:gd name="adj" fmla="val 81000"/>
            </a:avLst>
          </a:prstGeom>
          <a:solidFill>
            <a:schemeClr val="bg1">
              <a:lumMod val="50000"/>
            </a:schemeClr>
          </a:soli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2" name="平行四边形 71"/>
          <p:cNvSpPr/>
          <p:nvPr/>
        </p:nvSpPr>
        <p:spPr>
          <a:xfrm rot="360000">
            <a:off x="4993628" y="2831466"/>
            <a:ext cx="219102" cy="55405"/>
          </a:xfrm>
          <a:prstGeom prst="parallelogram">
            <a:avLst>
              <a:gd name="adj" fmla="val 109448"/>
            </a:avLst>
          </a:prstGeom>
          <a:solidFill>
            <a:srgbClr val="00206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grpSp>
        <p:nvGrpSpPr>
          <p:cNvPr id="73" name="组合 72"/>
          <p:cNvGrpSpPr/>
          <p:nvPr/>
        </p:nvGrpSpPr>
        <p:grpSpPr>
          <a:xfrm>
            <a:off x="3067866" y="2412470"/>
            <a:ext cx="916526" cy="409117"/>
            <a:chOff x="1512488" y="790412"/>
            <a:chExt cx="916526" cy="409117"/>
          </a:xfrm>
        </p:grpSpPr>
        <p:cxnSp>
          <p:nvCxnSpPr>
            <p:cNvPr id="74" name="直接箭头连接符 73"/>
            <p:cNvCxnSpPr/>
            <p:nvPr/>
          </p:nvCxnSpPr>
          <p:spPr>
            <a:xfrm>
              <a:off x="2032755" y="936007"/>
              <a:ext cx="396259" cy="263522"/>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85"/>
            <p:cNvSpPr txBox="1"/>
            <p:nvPr/>
          </p:nvSpPr>
          <p:spPr>
            <a:xfrm>
              <a:off x="1512488" y="790412"/>
              <a:ext cx="617477" cy="307777"/>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zh-CN" altLang="en-US" sz="1400" b="1" dirty="0">
                  <a:solidFill>
                    <a:srgbClr val="11576A"/>
                  </a:solidFill>
                  <a:latin typeface="微软雅黑"/>
                  <a:ea typeface="微软雅黑"/>
                </a:rPr>
                <a:t>磁道</a:t>
              </a:r>
              <a:r>
                <a:rPr lang="en-US" altLang="zh-CN" sz="1400" b="1" dirty="0">
                  <a:solidFill>
                    <a:srgbClr val="11576A"/>
                  </a:solidFill>
                  <a:latin typeface="微软雅黑"/>
                  <a:ea typeface="微软雅黑"/>
                </a:rPr>
                <a:t>t</a:t>
              </a:r>
              <a:endParaRPr lang="zh-CN" altLang="en-US" sz="1400" b="1" dirty="0">
                <a:solidFill>
                  <a:srgbClr val="11576A"/>
                </a:solidFill>
                <a:latin typeface="微软雅黑"/>
                <a:ea typeface="微软雅黑"/>
              </a:endParaRPr>
            </a:p>
          </p:txBody>
        </p:sp>
      </p:grpSp>
      <p:sp>
        <p:nvSpPr>
          <p:cNvPr id="76" name="TextBox 86"/>
          <p:cNvSpPr txBox="1"/>
          <p:nvPr/>
        </p:nvSpPr>
        <p:spPr>
          <a:xfrm>
            <a:off x="4639756" y="2393608"/>
            <a:ext cx="723275" cy="307777"/>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zh-CN" altLang="en-US" sz="1400" b="1" dirty="0">
                <a:solidFill>
                  <a:srgbClr val="11576A"/>
                </a:solidFill>
                <a:latin typeface="微软雅黑"/>
                <a:ea typeface="微软雅黑"/>
              </a:rPr>
              <a:t>磁盘轴</a:t>
            </a:r>
          </a:p>
        </p:txBody>
      </p:sp>
      <p:cxnSp>
        <p:nvCxnSpPr>
          <p:cNvPr id="77" name="直接箭头连接符 76"/>
          <p:cNvCxnSpPr/>
          <p:nvPr/>
        </p:nvCxnSpPr>
        <p:spPr>
          <a:xfrm rot="10800000">
            <a:off x="4538624" y="2543425"/>
            <a:ext cx="154932"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5400000">
            <a:off x="3442528" y="3580699"/>
            <a:ext cx="1018122" cy="976"/>
          </a:xfrm>
          <a:prstGeom prst="line">
            <a:avLst/>
          </a:prstGeom>
          <a:ln w="28575">
            <a:solidFill>
              <a:srgbClr val="11576A"/>
            </a:solidFill>
            <a:prstDash val="sysDash"/>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5400000">
            <a:off x="4459634" y="3580699"/>
            <a:ext cx="1018122" cy="976"/>
          </a:xfrm>
          <a:prstGeom prst="line">
            <a:avLst/>
          </a:prstGeom>
          <a:ln w="28575">
            <a:solidFill>
              <a:srgbClr val="11576A"/>
            </a:solidFill>
            <a:prstDash val="sysDash"/>
          </a:ln>
        </p:spPr>
        <p:style>
          <a:lnRef idx="1">
            <a:schemeClr val="accent1"/>
          </a:lnRef>
          <a:fillRef idx="0">
            <a:schemeClr val="accent1"/>
          </a:fillRef>
          <a:effectRef idx="0">
            <a:schemeClr val="accent1"/>
          </a:effectRef>
          <a:fontRef idx="minor">
            <a:schemeClr val="tx1"/>
          </a:fontRef>
        </p:style>
      </p:cxnSp>
      <p:sp>
        <p:nvSpPr>
          <p:cNvPr id="80" name="TextBox 93"/>
          <p:cNvSpPr txBox="1"/>
          <p:nvPr/>
        </p:nvSpPr>
        <p:spPr>
          <a:xfrm>
            <a:off x="6441013" y="3296311"/>
            <a:ext cx="723275" cy="307777"/>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zh-CN" altLang="en-US" sz="1400" b="1" dirty="0">
                <a:solidFill>
                  <a:srgbClr val="11576A"/>
                </a:solidFill>
                <a:latin typeface="微软雅黑"/>
                <a:ea typeface="微软雅黑"/>
              </a:rPr>
              <a:t>磁头组</a:t>
            </a:r>
          </a:p>
        </p:txBody>
      </p:sp>
      <p:sp>
        <p:nvSpPr>
          <p:cNvPr id="81" name="任意多边形 80"/>
          <p:cNvSpPr/>
          <p:nvPr/>
        </p:nvSpPr>
        <p:spPr>
          <a:xfrm>
            <a:off x="4037097" y="3383768"/>
            <a:ext cx="189346" cy="78081"/>
          </a:xfrm>
          <a:custGeom>
            <a:avLst/>
            <a:gdLst>
              <a:gd name="connsiteX0" fmla="*/ 0 w 307975"/>
              <a:gd name="connsiteY0" fmla="*/ 50800 h 127000"/>
              <a:gd name="connsiteX1" fmla="*/ 130175 w 307975"/>
              <a:gd name="connsiteY1" fmla="*/ 127000 h 127000"/>
              <a:gd name="connsiteX2" fmla="*/ 307975 w 307975"/>
              <a:gd name="connsiteY2" fmla="*/ 85725 h 127000"/>
              <a:gd name="connsiteX3" fmla="*/ 203200 w 307975"/>
              <a:gd name="connsiteY3" fmla="*/ 0 h 127000"/>
              <a:gd name="connsiteX4" fmla="*/ 0 w 307975"/>
              <a:gd name="connsiteY4" fmla="*/ 50800 h 12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975" h="127000">
                <a:moveTo>
                  <a:pt x="0" y="50800"/>
                </a:moveTo>
                <a:lnTo>
                  <a:pt x="130175" y="127000"/>
                </a:lnTo>
                <a:lnTo>
                  <a:pt x="307975" y="85725"/>
                </a:lnTo>
                <a:lnTo>
                  <a:pt x="203200" y="0"/>
                </a:lnTo>
                <a:lnTo>
                  <a:pt x="0" y="50800"/>
                </a:lnTo>
                <a:close/>
              </a:path>
            </a:pathLst>
          </a:custGeom>
          <a:solidFill>
            <a:srgbClr val="0093DD"/>
          </a:solidFill>
          <a:ln>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grpSp>
        <p:nvGrpSpPr>
          <p:cNvPr id="82" name="组合 81"/>
          <p:cNvGrpSpPr/>
          <p:nvPr/>
        </p:nvGrpSpPr>
        <p:grpSpPr>
          <a:xfrm>
            <a:off x="3096122" y="3048342"/>
            <a:ext cx="976112" cy="351041"/>
            <a:chOff x="1540744" y="1426284"/>
            <a:chExt cx="976112" cy="351041"/>
          </a:xfrm>
        </p:grpSpPr>
        <p:sp>
          <p:nvSpPr>
            <p:cNvPr id="83" name="TextBox 96"/>
            <p:cNvSpPr txBox="1"/>
            <p:nvPr/>
          </p:nvSpPr>
          <p:spPr>
            <a:xfrm>
              <a:off x="1540744" y="1426284"/>
              <a:ext cx="631904" cy="307777"/>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zh-CN" altLang="en-US" sz="1400" b="1" dirty="0">
                  <a:solidFill>
                    <a:srgbClr val="11576A"/>
                  </a:solidFill>
                  <a:latin typeface="微软雅黑"/>
                  <a:ea typeface="微软雅黑"/>
                </a:rPr>
                <a:t>扇区</a:t>
              </a:r>
              <a:r>
                <a:rPr lang="en-US" altLang="zh-CN" sz="1400" b="1" dirty="0">
                  <a:solidFill>
                    <a:srgbClr val="11576A"/>
                  </a:solidFill>
                  <a:latin typeface="微软雅黑"/>
                  <a:ea typeface="微软雅黑"/>
                </a:rPr>
                <a:t>s</a:t>
              </a:r>
              <a:endParaRPr lang="zh-CN" altLang="en-US" sz="1400" b="1" dirty="0">
                <a:solidFill>
                  <a:srgbClr val="11576A"/>
                </a:solidFill>
                <a:latin typeface="微软雅黑"/>
                <a:ea typeface="微软雅黑"/>
              </a:endParaRPr>
            </a:p>
          </p:txBody>
        </p:sp>
        <p:cxnSp>
          <p:nvCxnSpPr>
            <p:cNvPr id="84" name="直接箭头连接符 83"/>
            <p:cNvCxnSpPr/>
            <p:nvPr/>
          </p:nvCxnSpPr>
          <p:spPr>
            <a:xfrm>
              <a:off x="2095220" y="1580173"/>
              <a:ext cx="421636" cy="197152"/>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p:nvGrpSpPr>
        <p:grpSpPr>
          <a:xfrm>
            <a:off x="3103043" y="3628709"/>
            <a:ext cx="833599" cy="307777"/>
            <a:chOff x="1547664" y="2006651"/>
            <a:chExt cx="833599" cy="307777"/>
          </a:xfrm>
        </p:grpSpPr>
        <p:sp>
          <p:nvSpPr>
            <p:cNvPr id="86" name="TextBox 99"/>
            <p:cNvSpPr txBox="1"/>
            <p:nvPr/>
          </p:nvSpPr>
          <p:spPr>
            <a:xfrm>
              <a:off x="1547664" y="2006651"/>
              <a:ext cx="636713" cy="307777"/>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zh-CN" altLang="en-US" sz="1400" b="1" dirty="0">
                  <a:solidFill>
                    <a:srgbClr val="11576A"/>
                  </a:solidFill>
                  <a:latin typeface="微软雅黑"/>
                  <a:ea typeface="微软雅黑"/>
                </a:rPr>
                <a:t>柱面</a:t>
              </a:r>
              <a:r>
                <a:rPr lang="en-US" altLang="zh-CN" sz="1400" b="1" dirty="0">
                  <a:solidFill>
                    <a:srgbClr val="11576A"/>
                  </a:solidFill>
                  <a:latin typeface="微软雅黑"/>
                  <a:ea typeface="微软雅黑"/>
                </a:rPr>
                <a:t>c</a:t>
              </a:r>
              <a:endParaRPr lang="zh-CN" altLang="en-US" sz="1400" b="1" dirty="0">
                <a:solidFill>
                  <a:srgbClr val="11576A"/>
                </a:solidFill>
                <a:latin typeface="微软雅黑"/>
                <a:ea typeface="微软雅黑"/>
              </a:endParaRPr>
            </a:p>
          </p:txBody>
        </p:sp>
        <p:cxnSp>
          <p:nvCxnSpPr>
            <p:cNvPr id="87" name="直接箭头连接符 86"/>
            <p:cNvCxnSpPr/>
            <p:nvPr/>
          </p:nvCxnSpPr>
          <p:spPr>
            <a:xfrm>
              <a:off x="2110836" y="2160540"/>
              <a:ext cx="270427" cy="0"/>
            </a:xfrm>
            <a:prstGeom prst="straightConnector1">
              <a:avLst/>
            </a:prstGeom>
            <a:ln w="28575">
              <a:solidFill>
                <a:srgbClr val="005072"/>
              </a:solidFill>
              <a:tailEnd type="triangle"/>
            </a:ln>
          </p:spPr>
          <p:style>
            <a:lnRef idx="1">
              <a:schemeClr val="accent1"/>
            </a:lnRef>
            <a:fillRef idx="0">
              <a:schemeClr val="accent1"/>
            </a:fillRef>
            <a:effectRef idx="0">
              <a:schemeClr val="accent1"/>
            </a:effectRef>
            <a:fontRef idx="minor">
              <a:schemeClr val="tx1"/>
            </a:fontRef>
          </p:style>
        </p:cxnSp>
      </p:grpSp>
      <p:sp>
        <p:nvSpPr>
          <p:cNvPr id="88" name="TextBox 105"/>
          <p:cNvSpPr txBox="1"/>
          <p:nvPr/>
        </p:nvSpPr>
        <p:spPr>
          <a:xfrm>
            <a:off x="3144808" y="4335944"/>
            <a:ext cx="543739" cy="307777"/>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zh-CN" altLang="en-US" sz="1400" b="1" dirty="0">
                <a:solidFill>
                  <a:srgbClr val="11576A"/>
                </a:solidFill>
                <a:latin typeface="微软雅黑"/>
                <a:ea typeface="微软雅黑"/>
              </a:rPr>
              <a:t>盘片</a:t>
            </a:r>
          </a:p>
        </p:txBody>
      </p:sp>
      <p:cxnSp>
        <p:nvCxnSpPr>
          <p:cNvPr id="89" name="直接箭头连接符 88"/>
          <p:cNvCxnSpPr/>
          <p:nvPr/>
        </p:nvCxnSpPr>
        <p:spPr>
          <a:xfrm flipV="1">
            <a:off x="3537381" y="4166525"/>
            <a:ext cx="257666" cy="210818"/>
          </a:xfrm>
          <a:prstGeom prst="straightConnector1">
            <a:avLst/>
          </a:prstGeom>
          <a:ln w="28575">
            <a:solidFill>
              <a:srgbClr val="005072"/>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110"/>
          <p:cNvSpPr txBox="1"/>
          <p:nvPr/>
        </p:nvSpPr>
        <p:spPr>
          <a:xfrm>
            <a:off x="4947711" y="4417367"/>
            <a:ext cx="543739" cy="307777"/>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zh-CN" altLang="en-US" sz="1400" b="1" dirty="0">
                <a:solidFill>
                  <a:srgbClr val="11576A"/>
                </a:solidFill>
                <a:latin typeface="微软雅黑"/>
                <a:ea typeface="微软雅黑"/>
              </a:rPr>
              <a:t>磁头</a:t>
            </a:r>
          </a:p>
        </p:txBody>
      </p:sp>
      <p:cxnSp>
        <p:nvCxnSpPr>
          <p:cNvPr id="91" name="直接箭头连接符 90"/>
          <p:cNvCxnSpPr/>
          <p:nvPr/>
        </p:nvCxnSpPr>
        <p:spPr>
          <a:xfrm flipV="1">
            <a:off x="5285593" y="4309994"/>
            <a:ext cx="164957" cy="163000"/>
          </a:xfrm>
          <a:prstGeom prst="straightConnector1">
            <a:avLst/>
          </a:prstGeom>
          <a:ln w="28575">
            <a:solidFill>
              <a:srgbClr val="005072"/>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113"/>
          <p:cNvSpPr txBox="1"/>
          <p:nvPr/>
        </p:nvSpPr>
        <p:spPr>
          <a:xfrm>
            <a:off x="5176030" y="3689765"/>
            <a:ext cx="723275" cy="307777"/>
          </a:xfrm>
          <a:prstGeom prst="rect">
            <a:avLst/>
          </a:prstGeom>
          <a:noFill/>
        </p:spPr>
        <p:txBody>
          <a:bodyPr wrap="square" rtlCol="0">
            <a:spAutoFit/>
          </a:bodyPr>
          <a:lstStyle/>
          <a:p>
            <a:pPr eaLnBrk="1" fontAlgn="auto" hangingPunct="1">
              <a:lnSpc>
                <a:spcPct val="100000"/>
              </a:lnSpc>
              <a:spcBef>
                <a:spcPts val="0"/>
              </a:spcBef>
              <a:spcAft>
                <a:spcPts val="0"/>
              </a:spcAft>
              <a:buSzTx/>
              <a:buNone/>
            </a:pPr>
            <a:r>
              <a:rPr lang="zh-CN" altLang="en-US" sz="1400" b="1" dirty="0">
                <a:solidFill>
                  <a:srgbClr val="11576A"/>
                </a:solidFill>
                <a:latin typeface="微软雅黑"/>
                <a:ea typeface="微软雅黑"/>
              </a:rPr>
              <a:t>读写头</a:t>
            </a:r>
          </a:p>
        </p:txBody>
      </p:sp>
      <p:sp>
        <p:nvSpPr>
          <p:cNvPr id="93" name="任意多边形 92"/>
          <p:cNvSpPr/>
          <p:nvPr/>
        </p:nvSpPr>
        <p:spPr>
          <a:xfrm>
            <a:off x="4257284" y="4388722"/>
            <a:ext cx="405238" cy="263132"/>
          </a:xfrm>
          <a:custGeom>
            <a:avLst/>
            <a:gdLst>
              <a:gd name="connsiteX0" fmla="*/ 548640 w 659130"/>
              <a:gd name="connsiteY0" fmla="*/ 0 h 427990"/>
              <a:gd name="connsiteX1" fmla="*/ 655320 w 659130"/>
              <a:gd name="connsiteY1" fmla="*/ 152400 h 427990"/>
              <a:gd name="connsiteX2" fmla="*/ 571500 w 659130"/>
              <a:gd name="connsiteY2" fmla="*/ 342900 h 427990"/>
              <a:gd name="connsiteX3" fmla="*/ 335280 w 659130"/>
              <a:gd name="connsiteY3" fmla="*/ 426720 h 427990"/>
              <a:gd name="connsiteX4" fmla="*/ 99060 w 659130"/>
              <a:gd name="connsiteY4" fmla="*/ 350520 h 427990"/>
              <a:gd name="connsiteX5" fmla="*/ 0 w 659130"/>
              <a:gd name="connsiteY5" fmla="*/ 220980 h 42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130" h="427990">
                <a:moveTo>
                  <a:pt x="548640" y="0"/>
                </a:moveTo>
                <a:cubicBezTo>
                  <a:pt x="600075" y="47625"/>
                  <a:pt x="651510" y="95250"/>
                  <a:pt x="655320" y="152400"/>
                </a:cubicBezTo>
                <a:cubicBezTo>
                  <a:pt x="659130" y="209550"/>
                  <a:pt x="624840" y="297180"/>
                  <a:pt x="571500" y="342900"/>
                </a:cubicBezTo>
                <a:cubicBezTo>
                  <a:pt x="518160" y="388620"/>
                  <a:pt x="414020" y="425450"/>
                  <a:pt x="335280" y="426720"/>
                </a:cubicBezTo>
                <a:cubicBezTo>
                  <a:pt x="256540" y="427990"/>
                  <a:pt x="154940" y="384810"/>
                  <a:pt x="99060" y="350520"/>
                </a:cubicBezTo>
                <a:cubicBezTo>
                  <a:pt x="43180" y="316230"/>
                  <a:pt x="21590" y="268605"/>
                  <a:pt x="0" y="220980"/>
                </a:cubicBezTo>
              </a:path>
            </a:pathLst>
          </a:custGeom>
          <a:ln w="28575">
            <a:solidFill>
              <a:srgbClr val="005072"/>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94" name="立方体 93"/>
          <p:cNvSpPr/>
          <p:nvPr/>
        </p:nvSpPr>
        <p:spPr>
          <a:xfrm rot="420000">
            <a:off x="4925569" y="3471920"/>
            <a:ext cx="1195187" cy="111833"/>
          </a:xfrm>
          <a:prstGeom prst="cube">
            <a:avLst>
              <a:gd name="adj" fmla="val 81000"/>
            </a:avLst>
          </a:prstGeom>
          <a:solidFill>
            <a:schemeClr val="bg1">
              <a:lumMod val="50000"/>
            </a:schemeClr>
          </a:soli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95" name="平行四边形 94"/>
          <p:cNvSpPr/>
          <p:nvPr/>
        </p:nvSpPr>
        <p:spPr>
          <a:xfrm rot="360000">
            <a:off x="4993628" y="3437956"/>
            <a:ext cx="219102" cy="55405"/>
          </a:xfrm>
          <a:prstGeom prst="parallelogram">
            <a:avLst>
              <a:gd name="adj" fmla="val 109448"/>
            </a:avLst>
          </a:prstGeom>
          <a:solidFill>
            <a:srgbClr val="00206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96" name="立方体 95"/>
          <p:cNvSpPr/>
          <p:nvPr/>
        </p:nvSpPr>
        <p:spPr>
          <a:xfrm rot="420000">
            <a:off x="4925569" y="4082125"/>
            <a:ext cx="1195187" cy="111833"/>
          </a:xfrm>
          <a:prstGeom prst="cube">
            <a:avLst>
              <a:gd name="adj" fmla="val 81000"/>
            </a:avLst>
          </a:prstGeom>
          <a:solidFill>
            <a:schemeClr val="bg1">
              <a:lumMod val="50000"/>
            </a:schemeClr>
          </a:soli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97" name="平行四边形 96"/>
          <p:cNvSpPr/>
          <p:nvPr/>
        </p:nvSpPr>
        <p:spPr>
          <a:xfrm rot="360000">
            <a:off x="4993628" y="4048160"/>
            <a:ext cx="219102" cy="55405"/>
          </a:xfrm>
          <a:prstGeom prst="parallelogram">
            <a:avLst>
              <a:gd name="adj" fmla="val 109448"/>
            </a:avLst>
          </a:prstGeom>
          <a:solidFill>
            <a:srgbClr val="00206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98" name="直接箭头连接符 97"/>
          <p:cNvCxnSpPr>
            <a:endCxn id="97" idx="0"/>
          </p:cNvCxnSpPr>
          <p:nvPr/>
        </p:nvCxnSpPr>
        <p:spPr>
          <a:xfrm rot="5400000">
            <a:off x="5088844" y="3895586"/>
            <a:ext cx="182709" cy="121806"/>
          </a:xfrm>
          <a:prstGeom prst="straightConnector1">
            <a:avLst/>
          </a:prstGeom>
          <a:ln w="28575">
            <a:solidFill>
              <a:srgbClr val="005072"/>
            </a:solidFill>
            <a:tailEnd type="triangle"/>
          </a:ln>
        </p:spPr>
        <p:style>
          <a:lnRef idx="1">
            <a:schemeClr val="accent1"/>
          </a:lnRef>
          <a:fillRef idx="0">
            <a:schemeClr val="accent1"/>
          </a:fillRef>
          <a:effectRef idx="0">
            <a:schemeClr val="accent1"/>
          </a:effectRef>
          <a:fontRef idx="minor">
            <a:schemeClr val="tx1"/>
          </a:fontRef>
        </p:style>
      </p:cxnSp>
      <p:sp>
        <p:nvSpPr>
          <p:cNvPr id="99" name="立方体 98"/>
          <p:cNvSpPr/>
          <p:nvPr/>
        </p:nvSpPr>
        <p:spPr>
          <a:xfrm>
            <a:off x="5957886" y="2660542"/>
            <a:ext cx="483127" cy="1932509"/>
          </a:xfrm>
          <a:prstGeom prst="cube">
            <a:avLst/>
          </a:prstGeom>
          <a:gradFill flip="none" rotWithShape="1">
            <a:gsLst>
              <a:gs pos="100000">
                <a:srgbClr val="0093DD"/>
              </a:gs>
              <a:gs pos="32000">
                <a:schemeClr val="bg1">
                  <a:lumMod val="95000"/>
                </a:schemeClr>
              </a:gs>
              <a:gs pos="100000">
                <a:schemeClr val="accent1">
                  <a:tint val="23500"/>
                  <a:satMod val="160000"/>
                </a:schemeClr>
              </a:gs>
            </a:gsLst>
            <a:lin ang="10800000" scaled="1"/>
            <a:tileRect/>
          </a:gradFill>
          <a:ln w="19050">
            <a:solidFill>
              <a:srgbClr val="11576A"/>
            </a:solidFill>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100" name="直接箭头连接符 99"/>
          <p:cNvCxnSpPr/>
          <p:nvPr/>
        </p:nvCxnSpPr>
        <p:spPr>
          <a:xfrm rot="10800000">
            <a:off x="6324971" y="3440577"/>
            <a:ext cx="199198"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59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left)">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wipe(left)">
                                      <p:cBhvr>
                                        <p:cTn id="12" dur="500"/>
                                        <p:tgtEl>
                                          <p:spTgt spid="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wipe(left)">
                                      <p:cBhvr>
                                        <p:cTn id="1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BC59A54E-A4AF-8C60-82F6-F9E567A5130D}"/>
              </a:ext>
            </a:extLst>
          </p:cNvPr>
          <p:cNvSpPr>
            <a:spLocks noGrp="1"/>
          </p:cNvSpPr>
          <p:nvPr>
            <p:ph type="title"/>
          </p:nvPr>
        </p:nvSpPr>
        <p:spPr/>
        <p:txBody>
          <a:bodyPr/>
          <a:lstStyle/>
          <a:p>
            <a:r>
              <a:rPr lang="zh-CN" altLang="en-US" dirty="0"/>
              <a:t>前情提要</a:t>
            </a:r>
          </a:p>
        </p:txBody>
      </p:sp>
      <p:sp>
        <p:nvSpPr>
          <p:cNvPr id="6" name="内容占位符 5">
            <a:extLst>
              <a:ext uri="{FF2B5EF4-FFF2-40B4-BE49-F238E27FC236}">
                <a16:creationId xmlns:a16="http://schemas.microsoft.com/office/drawing/2014/main" id="{56A4CDDD-B7F7-8B40-6B34-B017F8B484BF}"/>
              </a:ext>
            </a:extLst>
          </p:cNvPr>
          <p:cNvSpPr>
            <a:spLocks noGrp="1"/>
          </p:cNvSpPr>
          <p:nvPr>
            <p:ph idx="1"/>
          </p:nvPr>
        </p:nvSpPr>
        <p:spPr>
          <a:xfrm>
            <a:off x="971550" y="1371600"/>
            <a:ext cx="8064500" cy="5369768"/>
          </a:xfrm>
        </p:spPr>
        <p:txBody>
          <a:bodyPr>
            <a:normAutofit fontScale="62500" lnSpcReduction="20000"/>
          </a:bodyPr>
          <a:lstStyle/>
          <a:p>
            <a:pPr eaLnBrk="1" hangingPunct="1"/>
            <a:r>
              <a:rPr lang="zh-CN" altLang="en-US" dirty="0"/>
              <a:t>多个线程共享数据、调度事件随时可能发生，导致了软件执行过程中结果的不可控</a:t>
            </a:r>
            <a:endParaRPr lang="en-US" altLang="zh-CN" dirty="0"/>
          </a:p>
          <a:p>
            <a:pPr eaLnBrk="1" hangingPunct="1"/>
            <a:r>
              <a:rPr lang="zh-CN" altLang="en-US" dirty="0"/>
              <a:t>对于修改同一块内存区的多段代码，将其定义为</a:t>
            </a:r>
            <a:r>
              <a:rPr lang="zh-CN" altLang="en-US" dirty="0">
                <a:solidFill>
                  <a:srgbClr val="FF0000"/>
                </a:solidFill>
              </a:rPr>
              <a:t>临界区</a:t>
            </a:r>
            <a:r>
              <a:rPr lang="zh-CN" altLang="en-US" dirty="0"/>
              <a:t>，我们希望同一时刻，不要有两个或以上的线程处于临界区当中</a:t>
            </a:r>
            <a:endParaRPr lang="en-US" altLang="zh-CN" dirty="0"/>
          </a:p>
          <a:p>
            <a:pPr eaLnBrk="1" hangingPunct="1"/>
            <a:r>
              <a:rPr lang="zh-CN" altLang="en-US" dirty="0"/>
              <a:t>为了避免多个线程同时进入临界区，在</a:t>
            </a:r>
            <a:r>
              <a:rPr lang="zh-CN" altLang="en-US" dirty="0">
                <a:solidFill>
                  <a:srgbClr val="FF0000"/>
                </a:solidFill>
              </a:rPr>
              <a:t>进出临界区</a:t>
            </a:r>
            <a:r>
              <a:rPr lang="zh-CN" altLang="en-US" dirty="0"/>
              <a:t>前做状态检查和标记设置，用一种相对保守的机制保障正确性</a:t>
            </a:r>
            <a:endParaRPr lang="en-US" altLang="zh-CN" dirty="0"/>
          </a:p>
          <a:p>
            <a:pPr eaLnBrk="1" hangingPunct="1"/>
            <a:r>
              <a:rPr lang="zh-CN" altLang="en-US" dirty="0"/>
              <a:t>保障检查状态与进入临界区这两个操作的</a:t>
            </a:r>
            <a:r>
              <a:rPr lang="zh-CN" altLang="en-US" dirty="0">
                <a:solidFill>
                  <a:srgbClr val="FF0000"/>
                </a:solidFill>
              </a:rPr>
              <a:t>原子性</a:t>
            </a:r>
            <a:r>
              <a:rPr lang="zh-CN" altLang="en-US" dirty="0"/>
              <a:t>，即不会被调度打断，可以使用</a:t>
            </a:r>
            <a:r>
              <a:rPr lang="en-US" altLang="zh-CN" dirty="0"/>
              <a:t>test-and-set</a:t>
            </a:r>
            <a:r>
              <a:rPr lang="zh-CN" altLang="en-US" dirty="0"/>
              <a:t>指令，或者使用信号量</a:t>
            </a:r>
            <a:endParaRPr lang="en-US" altLang="zh-CN" dirty="0"/>
          </a:p>
          <a:p>
            <a:pPr eaLnBrk="1" hangingPunct="1"/>
            <a:r>
              <a:rPr lang="en-US" altLang="zh-CN" dirty="0"/>
              <a:t>Test-and-set</a:t>
            </a:r>
            <a:r>
              <a:rPr lang="zh-CN" altLang="en-US" dirty="0"/>
              <a:t>类的原子指令实现的是保障正确性的“无序竞争”，而信号量可以实现由操作系统控制的临界区有序进出</a:t>
            </a:r>
            <a:endParaRPr lang="en-US" altLang="zh-CN" dirty="0"/>
          </a:p>
          <a:p>
            <a:pPr eaLnBrk="1" hangingPunct="1"/>
            <a:r>
              <a:rPr lang="zh-CN" altLang="en-US" dirty="0"/>
              <a:t>信号量可以实现资源的有效获取，或者无法获取资源的进程进入阻塞状态。借助信号量可以实现</a:t>
            </a:r>
            <a:r>
              <a:rPr lang="zh-CN" altLang="en-US" dirty="0">
                <a:solidFill>
                  <a:srgbClr val="FF0000"/>
                </a:solidFill>
              </a:rPr>
              <a:t>互斥</a:t>
            </a:r>
            <a:r>
              <a:rPr lang="zh-CN" altLang="en-US" dirty="0"/>
              <a:t>（竞争）或者</a:t>
            </a:r>
            <a:r>
              <a:rPr lang="zh-CN" altLang="en-US" dirty="0">
                <a:solidFill>
                  <a:srgbClr val="FF0000"/>
                </a:solidFill>
              </a:rPr>
              <a:t>同步</a:t>
            </a:r>
            <a:r>
              <a:rPr lang="zh-CN" altLang="en-US" dirty="0"/>
              <a:t>（保序）</a:t>
            </a:r>
            <a:endParaRPr lang="en-US" altLang="zh-CN" dirty="0"/>
          </a:p>
          <a:p>
            <a:pPr eaLnBrk="1" hangingPunct="1"/>
            <a:r>
              <a:rPr lang="zh-CN" altLang="en-US" dirty="0"/>
              <a:t>几类典型的并发同步类的任务，例如生产者</a:t>
            </a:r>
            <a:r>
              <a:rPr lang="en-US" altLang="zh-CN" dirty="0"/>
              <a:t>-</a:t>
            </a:r>
            <a:r>
              <a:rPr lang="zh-CN" altLang="en-US" dirty="0"/>
              <a:t>消费者，读者</a:t>
            </a:r>
            <a:r>
              <a:rPr lang="en-US" altLang="zh-CN" dirty="0"/>
              <a:t>-</a:t>
            </a:r>
            <a:r>
              <a:rPr lang="zh-CN" altLang="en-US" dirty="0"/>
              <a:t>写者，哲学家就餐，沉睡的理发师等</a:t>
            </a:r>
            <a:endParaRPr lang="en-US" altLang="zh-CN" dirty="0"/>
          </a:p>
          <a:p>
            <a:pPr eaLnBrk="1" hangingPunct="1"/>
            <a:r>
              <a:rPr lang="zh-CN" altLang="en-US" dirty="0"/>
              <a:t>锁机制因为不需要进入内核态，有更好的执行效率。但是锁也不可避免的存在内存带宽和处理器时间的浪费</a:t>
            </a:r>
            <a:endParaRPr lang="en-US" altLang="zh-CN" dirty="0"/>
          </a:p>
          <a:p>
            <a:pPr eaLnBrk="1" hangingPunct="1"/>
            <a:r>
              <a:rPr lang="zh-CN" altLang="en-US" dirty="0"/>
              <a:t>磁盘是按磁道、扇区组织的连续块设备，文件起到的作用，就是在这上的区域上提供相对随意的数据读写操作</a:t>
            </a:r>
            <a:endParaRPr lang="en-US" altLang="zh-CN" dirty="0"/>
          </a:p>
          <a:p>
            <a:pPr eaLnBrk="1" hangingPunct="1"/>
            <a:r>
              <a:rPr lang="zh-CN" altLang="en-US" dirty="0"/>
              <a:t>链表和树是两种相对直观的思路，可以实现文件可变长度的数据维护</a:t>
            </a:r>
            <a:endParaRPr lang="en-US" altLang="zh-CN" dirty="0"/>
          </a:p>
          <a:p>
            <a:pPr eaLnBrk="1" hangingPunct="1"/>
            <a:r>
              <a:rPr lang="zh-CN" altLang="en-US" dirty="0"/>
              <a:t>文件夹也是一种文件，是一个文件的列表，用于记录文件的开始</a:t>
            </a:r>
          </a:p>
        </p:txBody>
      </p:sp>
      <p:sp>
        <p:nvSpPr>
          <p:cNvPr id="2" name="日期占位符 1">
            <a:extLst>
              <a:ext uri="{FF2B5EF4-FFF2-40B4-BE49-F238E27FC236}">
                <a16:creationId xmlns:a16="http://schemas.microsoft.com/office/drawing/2014/main" id="{9E991F2C-BD9B-2FCD-84CC-53B6FAD43F08}"/>
              </a:ext>
            </a:extLst>
          </p:cNvPr>
          <p:cNvSpPr>
            <a:spLocks noGrp="1"/>
          </p:cNvSpPr>
          <p:nvPr>
            <p:ph type="dt" sz="half" idx="10"/>
          </p:nvPr>
        </p:nvSpPr>
        <p:spPr/>
        <p:txBody>
          <a:bodyPr/>
          <a:lstStyle/>
          <a:p>
            <a:pPr>
              <a:defRPr/>
            </a:pPr>
            <a:r>
              <a:rPr lang="en-US" altLang="zh-CN"/>
              <a:t>Operating System</a:t>
            </a:r>
            <a:endParaRPr lang="en-US" altLang="ko-KR"/>
          </a:p>
        </p:txBody>
      </p:sp>
      <p:sp>
        <p:nvSpPr>
          <p:cNvPr id="3" name="页脚占位符 2">
            <a:extLst>
              <a:ext uri="{FF2B5EF4-FFF2-40B4-BE49-F238E27FC236}">
                <a16:creationId xmlns:a16="http://schemas.microsoft.com/office/drawing/2014/main" id="{23AF72B4-2BA9-5812-0BCE-E46B36BFC272}"/>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4" name="灯片编号占位符 3">
            <a:extLst>
              <a:ext uri="{FF2B5EF4-FFF2-40B4-BE49-F238E27FC236}">
                <a16:creationId xmlns:a16="http://schemas.microsoft.com/office/drawing/2014/main" id="{45466965-B0FC-EDD3-AC7F-08A5692FB595}"/>
              </a:ext>
            </a:extLst>
          </p:cNvPr>
          <p:cNvSpPr>
            <a:spLocks noGrp="1"/>
          </p:cNvSpPr>
          <p:nvPr>
            <p:ph type="sldNum" sz="quarter" idx="12"/>
          </p:nvPr>
        </p:nvSpPr>
        <p:spPr/>
        <p:txBody>
          <a:bodyPr/>
          <a:lstStyle/>
          <a:p>
            <a:fld id="{23E5303B-8A3A-477A-93B0-1543526987BB}" type="slidenum">
              <a:rPr lang="en-US" altLang="ko-KR" smtClean="0"/>
              <a:pPr/>
              <a:t>40</a:t>
            </a:fld>
            <a:endParaRPr lang="en-US" altLang="ko-KR"/>
          </a:p>
        </p:txBody>
      </p:sp>
    </p:spTree>
    <p:extLst>
      <p:ext uri="{BB962C8B-B14F-4D97-AF65-F5344CB8AC3E}">
        <p14:creationId xmlns:p14="http://schemas.microsoft.com/office/powerpoint/2010/main" val="9001147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pPr>
            <a:r>
              <a:rPr lang="zh-CN" altLang="en-US" dirty="0"/>
              <a:t>文件系统的存储结构</a:t>
            </a:r>
          </a:p>
        </p:txBody>
      </p:sp>
      <p:cxnSp>
        <p:nvCxnSpPr>
          <p:cNvPr id="26" name="直接连接符 25"/>
          <p:cNvCxnSpPr/>
          <p:nvPr/>
        </p:nvCxnSpPr>
        <p:spPr>
          <a:xfrm rot="16200000" flipH="1">
            <a:off x="-7536741" y="3340893"/>
            <a:ext cx="11858708"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844894" y="1876414"/>
            <a:ext cx="4370049" cy="1266834"/>
            <a:chOff x="844893" y="1019164"/>
            <a:chExt cx="4370049" cy="1266834"/>
          </a:xfrm>
        </p:grpSpPr>
        <p:sp>
          <p:nvSpPr>
            <p:cNvPr id="9" name="内容占位符 2"/>
            <p:cNvSpPr txBox="1">
              <a:spLocks/>
            </p:cNvSpPr>
            <p:nvPr/>
          </p:nvSpPr>
          <p:spPr>
            <a:xfrm>
              <a:off x="1142976" y="1019164"/>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zh-CN" altLang="en-US" dirty="0"/>
                <a:t>文件系统数据结构</a:t>
              </a:r>
              <a:endParaRPr lang="en-US" altLang="zh-CN" dirty="0"/>
            </a:p>
          </p:txBody>
        </p:sp>
        <p:sp>
          <p:nvSpPr>
            <p:cNvPr id="12" name="TextBox 11"/>
            <p:cNvSpPr txBox="1"/>
            <p:nvPr/>
          </p:nvSpPr>
          <p:spPr>
            <a:xfrm>
              <a:off x="844893" y="1019164"/>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3" name="图片 32" descr="小点1.png"/>
            <p:cNvPicPr>
              <a:picLocks noChangeAspect="1"/>
            </p:cNvPicPr>
            <p:nvPr/>
          </p:nvPicPr>
          <p:blipFill>
            <a:blip r:embed="rId3" cstate="print"/>
            <a:stretch>
              <a:fillRect/>
            </a:stretch>
          </p:blipFill>
          <p:spPr>
            <a:xfrm>
              <a:off x="1262422" y="1462080"/>
              <a:ext cx="151066" cy="148997"/>
            </a:xfrm>
            <a:prstGeom prst="rect">
              <a:avLst/>
            </a:prstGeom>
            <a:effectLst/>
          </p:spPr>
        </p:pic>
        <p:sp>
          <p:nvSpPr>
            <p:cNvPr id="34" name="内容占位符 2"/>
            <p:cNvSpPr txBox="1">
              <a:spLocks/>
            </p:cNvSpPr>
            <p:nvPr/>
          </p:nvSpPr>
          <p:spPr>
            <a:xfrm>
              <a:off x="1394985" y="1357304"/>
              <a:ext cx="3748519"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卷控制块</a:t>
              </a:r>
              <a:r>
                <a:rPr lang="en-US" altLang="zh-CN" dirty="0"/>
                <a:t> (</a:t>
              </a:r>
              <a:r>
                <a:rPr lang="zh-CN" altLang="en-US" dirty="0"/>
                <a:t>每个文件系统一个）</a:t>
              </a:r>
            </a:p>
          </p:txBody>
        </p:sp>
        <p:pic>
          <p:nvPicPr>
            <p:cNvPr id="18" name="图片 17" descr="小点1.png"/>
            <p:cNvPicPr>
              <a:picLocks noChangeAspect="1"/>
            </p:cNvPicPr>
            <p:nvPr/>
          </p:nvPicPr>
          <p:blipFill>
            <a:blip r:embed="rId3" cstate="print"/>
            <a:stretch>
              <a:fillRect/>
            </a:stretch>
          </p:blipFill>
          <p:spPr>
            <a:xfrm>
              <a:off x="1262422" y="1773232"/>
              <a:ext cx="151066" cy="148997"/>
            </a:xfrm>
            <a:prstGeom prst="rect">
              <a:avLst/>
            </a:prstGeom>
            <a:effectLst/>
          </p:spPr>
        </p:pic>
        <p:sp>
          <p:nvSpPr>
            <p:cNvPr id="19" name="内容占位符 2"/>
            <p:cNvSpPr txBox="1">
              <a:spLocks/>
            </p:cNvSpPr>
            <p:nvPr/>
          </p:nvSpPr>
          <p:spPr>
            <a:xfrm>
              <a:off x="1394985" y="1668456"/>
              <a:ext cx="3819957"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文件控制块</a:t>
              </a:r>
              <a:r>
                <a:rPr lang="en-US" altLang="zh-CN" dirty="0"/>
                <a:t> (</a:t>
              </a:r>
              <a:r>
                <a:rPr lang="zh-CN" altLang="en-US" dirty="0"/>
                <a:t>每个文件一个）</a:t>
              </a:r>
            </a:p>
          </p:txBody>
        </p:sp>
        <p:pic>
          <p:nvPicPr>
            <p:cNvPr id="20" name="图片 19" descr="小点1.png"/>
            <p:cNvPicPr>
              <a:picLocks noChangeAspect="1"/>
            </p:cNvPicPr>
            <p:nvPr/>
          </p:nvPicPr>
          <p:blipFill>
            <a:blip r:embed="rId3" cstate="print"/>
            <a:stretch>
              <a:fillRect/>
            </a:stretch>
          </p:blipFill>
          <p:spPr>
            <a:xfrm>
              <a:off x="1262422" y="2079622"/>
              <a:ext cx="155718" cy="153585"/>
            </a:xfrm>
            <a:prstGeom prst="rect">
              <a:avLst/>
            </a:prstGeom>
            <a:effectLst/>
          </p:spPr>
        </p:pic>
        <p:sp>
          <p:nvSpPr>
            <p:cNvPr id="21" name="内容占位符 2"/>
            <p:cNvSpPr txBox="1">
              <a:spLocks/>
            </p:cNvSpPr>
            <p:nvPr/>
          </p:nvSpPr>
          <p:spPr>
            <a:xfrm>
              <a:off x="1394985" y="1974846"/>
              <a:ext cx="3391329" cy="3111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目录节点</a:t>
              </a:r>
              <a:r>
                <a:rPr lang="en-US" altLang="zh-CN" dirty="0"/>
                <a:t>(</a:t>
              </a:r>
              <a:r>
                <a:rPr lang="zh-CN" altLang="en-US" dirty="0"/>
                <a:t>每个目录项一个）</a:t>
              </a:r>
            </a:p>
          </p:txBody>
        </p:sp>
      </p:grpSp>
      <p:grpSp>
        <p:nvGrpSpPr>
          <p:cNvPr id="3" name="组合 2"/>
          <p:cNvGrpSpPr/>
          <p:nvPr/>
        </p:nvGrpSpPr>
        <p:grpSpPr>
          <a:xfrm>
            <a:off x="844894" y="3141660"/>
            <a:ext cx="3084165" cy="696462"/>
            <a:chOff x="844893" y="2284410"/>
            <a:chExt cx="3084165" cy="696462"/>
          </a:xfrm>
        </p:grpSpPr>
        <p:sp>
          <p:nvSpPr>
            <p:cNvPr id="22" name="内容占位符 2"/>
            <p:cNvSpPr txBox="1">
              <a:spLocks/>
            </p:cNvSpPr>
            <p:nvPr/>
          </p:nvSpPr>
          <p:spPr>
            <a:xfrm>
              <a:off x="1142976" y="2284410"/>
              <a:ext cx="24288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zh-CN" altLang="en-US" dirty="0"/>
                <a:t>持久存储在外存中</a:t>
              </a:r>
              <a:endParaRPr lang="en-US" altLang="zh-CN" dirty="0"/>
            </a:p>
          </p:txBody>
        </p:sp>
        <p:sp>
          <p:nvSpPr>
            <p:cNvPr id="23" name="TextBox 22"/>
            <p:cNvSpPr txBox="1"/>
            <p:nvPr/>
          </p:nvSpPr>
          <p:spPr>
            <a:xfrm>
              <a:off x="844893" y="2284410"/>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4" name="图片 23" descr="小点1.png"/>
            <p:cNvPicPr>
              <a:picLocks noChangeAspect="1"/>
            </p:cNvPicPr>
            <p:nvPr/>
          </p:nvPicPr>
          <p:blipFill>
            <a:blip r:embed="rId3" cstate="print"/>
            <a:stretch>
              <a:fillRect/>
            </a:stretch>
          </p:blipFill>
          <p:spPr>
            <a:xfrm>
              <a:off x="1262422" y="2727326"/>
              <a:ext cx="151066" cy="148997"/>
            </a:xfrm>
            <a:prstGeom prst="rect">
              <a:avLst/>
            </a:prstGeom>
            <a:effectLst/>
          </p:spPr>
        </p:pic>
        <p:sp>
          <p:nvSpPr>
            <p:cNvPr id="25" name="内容占位符 2"/>
            <p:cNvSpPr txBox="1">
              <a:spLocks/>
            </p:cNvSpPr>
            <p:nvPr/>
          </p:nvSpPr>
          <p:spPr>
            <a:xfrm>
              <a:off x="1394985" y="2622550"/>
              <a:ext cx="2534073"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存储设备的数据块中</a:t>
              </a:r>
            </a:p>
          </p:txBody>
        </p:sp>
      </p:grpSp>
      <p:grpSp>
        <p:nvGrpSpPr>
          <p:cNvPr id="4" name="组合 3"/>
          <p:cNvGrpSpPr/>
          <p:nvPr/>
        </p:nvGrpSpPr>
        <p:grpSpPr>
          <a:xfrm>
            <a:off x="844894" y="3786190"/>
            <a:ext cx="2869851" cy="428628"/>
            <a:chOff x="844893" y="2928940"/>
            <a:chExt cx="2869851" cy="428628"/>
          </a:xfrm>
        </p:grpSpPr>
        <p:sp>
          <p:nvSpPr>
            <p:cNvPr id="36" name="内容占位符 2"/>
            <p:cNvSpPr txBox="1">
              <a:spLocks/>
            </p:cNvSpPr>
            <p:nvPr/>
          </p:nvSpPr>
          <p:spPr>
            <a:xfrm>
              <a:off x="1142976" y="2928940"/>
              <a:ext cx="257176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zh-CN" altLang="en-US" dirty="0"/>
                <a:t>当需要时加载进内存</a:t>
              </a:r>
              <a:endParaRPr lang="en-US" altLang="zh-CN" dirty="0"/>
            </a:p>
          </p:txBody>
        </p:sp>
        <p:sp>
          <p:nvSpPr>
            <p:cNvPr id="40" name="TextBox 39"/>
            <p:cNvSpPr txBox="1"/>
            <p:nvPr/>
          </p:nvSpPr>
          <p:spPr>
            <a:xfrm>
              <a:off x="844893" y="2928940"/>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262422" y="4124330"/>
            <a:ext cx="5024090" cy="358322"/>
            <a:chOff x="1262422" y="3267080"/>
            <a:chExt cx="5024090" cy="358322"/>
          </a:xfrm>
        </p:grpSpPr>
        <p:pic>
          <p:nvPicPr>
            <p:cNvPr id="41" name="图片 40" descr="小点1.png"/>
            <p:cNvPicPr>
              <a:picLocks noChangeAspect="1"/>
            </p:cNvPicPr>
            <p:nvPr/>
          </p:nvPicPr>
          <p:blipFill>
            <a:blip r:embed="rId3" cstate="print"/>
            <a:stretch>
              <a:fillRect/>
            </a:stretch>
          </p:blipFill>
          <p:spPr>
            <a:xfrm>
              <a:off x="1262422" y="3371856"/>
              <a:ext cx="151066" cy="148997"/>
            </a:xfrm>
            <a:prstGeom prst="rect">
              <a:avLst/>
            </a:prstGeom>
            <a:effectLst/>
          </p:spPr>
        </p:pic>
        <p:sp>
          <p:nvSpPr>
            <p:cNvPr id="42" name="内容占位符 2"/>
            <p:cNvSpPr txBox="1">
              <a:spLocks/>
            </p:cNvSpPr>
            <p:nvPr/>
          </p:nvSpPr>
          <p:spPr>
            <a:xfrm>
              <a:off x="1394985" y="3267080"/>
              <a:ext cx="4891527"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卷控制模块</a:t>
              </a:r>
              <a:r>
                <a:rPr lang="en-US" altLang="zh-CN" dirty="0"/>
                <a:t> : </a:t>
              </a:r>
              <a:r>
                <a:rPr lang="zh-CN" altLang="en-US" dirty="0"/>
                <a:t>当文件系统挂载时进入内存</a:t>
              </a:r>
            </a:p>
          </p:txBody>
        </p:sp>
      </p:grpSp>
      <p:grpSp>
        <p:nvGrpSpPr>
          <p:cNvPr id="6" name="组合 5"/>
          <p:cNvGrpSpPr/>
          <p:nvPr/>
        </p:nvGrpSpPr>
        <p:grpSpPr>
          <a:xfrm>
            <a:off x="1262422" y="4435482"/>
            <a:ext cx="4595462" cy="358322"/>
            <a:chOff x="1262422" y="3578232"/>
            <a:chExt cx="4595462" cy="358322"/>
          </a:xfrm>
        </p:grpSpPr>
        <p:pic>
          <p:nvPicPr>
            <p:cNvPr id="45" name="图片 44" descr="小点1.png"/>
            <p:cNvPicPr>
              <a:picLocks noChangeAspect="1"/>
            </p:cNvPicPr>
            <p:nvPr/>
          </p:nvPicPr>
          <p:blipFill>
            <a:blip r:embed="rId3" cstate="print"/>
            <a:stretch>
              <a:fillRect/>
            </a:stretch>
          </p:blipFill>
          <p:spPr>
            <a:xfrm>
              <a:off x="1262422" y="3683008"/>
              <a:ext cx="151066" cy="148997"/>
            </a:xfrm>
            <a:prstGeom prst="rect">
              <a:avLst/>
            </a:prstGeom>
            <a:effectLst/>
          </p:spPr>
        </p:pic>
        <p:sp>
          <p:nvSpPr>
            <p:cNvPr id="46" name="内容占位符 2"/>
            <p:cNvSpPr txBox="1">
              <a:spLocks/>
            </p:cNvSpPr>
            <p:nvPr/>
          </p:nvSpPr>
          <p:spPr>
            <a:xfrm>
              <a:off x="1394985" y="3578232"/>
              <a:ext cx="4462899"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文件控制块</a:t>
              </a:r>
              <a:r>
                <a:rPr lang="en-US" altLang="zh-CN" dirty="0"/>
                <a:t>: </a:t>
              </a:r>
              <a:r>
                <a:rPr lang="zh-CN" altLang="en-US" dirty="0"/>
                <a:t>当文件被访问时进入每次</a:t>
              </a:r>
            </a:p>
          </p:txBody>
        </p:sp>
      </p:grpSp>
      <p:grpSp>
        <p:nvGrpSpPr>
          <p:cNvPr id="7" name="组合 6"/>
          <p:cNvGrpSpPr/>
          <p:nvPr/>
        </p:nvGrpSpPr>
        <p:grpSpPr>
          <a:xfrm>
            <a:off x="1262422" y="4741872"/>
            <a:ext cx="5166966" cy="311152"/>
            <a:chOff x="1262422" y="3884622"/>
            <a:chExt cx="5166966" cy="311152"/>
          </a:xfrm>
        </p:grpSpPr>
        <p:pic>
          <p:nvPicPr>
            <p:cNvPr id="47" name="图片 46" descr="小点1.png"/>
            <p:cNvPicPr>
              <a:picLocks noChangeAspect="1"/>
            </p:cNvPicPr>
            <p:nvPr/>
          </p:nvPicPr>
          <p:blipFill>
            <a:blip r:embed="rId3" cstate="print"/>
            <a:stretch>
              <a:fillRect/>
            </a:stretch>
          </p:blipFill>
          <p:spPr>
            <a:xfrm>
              <a:off x="1262422" y="3989398"/>
              <a:ext cx="155718" cy="153585"/>
            </a:xfrm>
            <a:prstGeom prst="rect">
              <a:avLst/>
            </a:prstGeom>
            <a:effectLst/>
          </p:spPr>
        </p:pic>
        <p:sp>
          <p:nvSpPr>
            <p:cNvPr id="48" name="内容占位符 2"/>
            <p:cNvSpPr txBox="1">
              <a:spLocks/>
            </p:cNvSpPr>
            <p:nvPr/>
          </p:nvSpPr>
          <p:spPr>
            <a:xfrm>
              <a:off x="1394985" y="3884622"/>
              <a:ext cx="5034403" cy="3111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目录节点</a:t>
              </a:r>
              <a:r>
                <a:rPr lang="en-US" altLang="zh-CN" dirty="0"/>
                <a:t>: </a:t>
              </a:r>
              <a:r>
                <a:rPr lang="zh-CN" altLang="en-US" dirty="0"/>
                <a:t>在遍历一个文件路径时进入内存</a:t>
              </a:r>
            </a:p>
          </p:txBody>
        </p:sp>
      </p:grpSp>
      <p:sp>
        <p:nvSpPr>
          <p:cNvPr id="10" name="文本框 9">
            <a:extLst>
              <a:ext uri="{FF2B5EF4-FFF2-40B4-BE49-F238E27FC236}">
                <a16:creationId xmlns:a16="http://schemas.microsoft.com/office/drawing/2014/main" id="{D089497B-F38E-4E4C-4291-68AEC857D0AB}"/>
              </a:ext>
            </a:extLst>
          </p:cNvPr>
          <p:cNvSpPr txBox="1"/>
          <p:nvPr/>
        </p:nvSpPr>
        <p:spPr>
          <a:xfrm>
            <a:off x="1979712" y="5164658"/>
            <a:ext cx="6192688" cy="867930"/>
          </a:xfrm>
          <a:prstGeom prst="rect">
            <a:avLst/>
          </a:prstGeom>
          <a:noFill/>
        </p:spPr>
        <p:txBody>
          <a:bodyPr wrap="square" rtlCol="0">
            <a:spAutoFit/>
          </a:bodyPr>
          <a:lstStyle/>
          <a:p>
            <a:pPr>
              <a:buNone/>
            </a:pPr>
            <a:r>
              <a:rPr lang="zh-CN" altLang="en-US" dirty="0"/>
              <a:t>卷控制块放在固定的位置，以便快速加载</a:t>
            </a:r>
            <a:endParaRPr lang="en-US" altLang="zh-CN" dirty="0"/>
          </a:p>
          <a:p>
            <a:pPr>
              <a:buNone/>
            </a:pPr>
            <a:r>
              <a:rPr lang="zh-CN" altLang="en-US" dirty="0"/>
              <a:t>卷控制块中记录了目录树的起点，便于快速恢复文件树</a:t>
            </a:r>
            <a:endParaRPr lang="en-US" altLang="zh-CN" dirty="0"/>
          </a:p>
          <a:p>
            <a:pPr>
              <a:buNone/>
            </a:pPr>
            <a:r>
              <a:rPr lang="zh-CN" altLang="en-US" dirty="0"/>
              <a:t>目录（文件夹）中记录了文件的起点，以便快速读取</a:t>
            </a:r>
          </a:p>
        </p:txBody>
      </p:sp>
      <p:sp>
        <p:nvSpPr>
          <p:cNvPr id="11" name="文本框 10">
            <a:extLst>
              <a:ext uri="{FF2B5EF4-FFF2-40B4-BE49-F238E27FC236}">
                <a16:creationId xmlns:a16="http://schemas.microsoft.com/office/drawing/2014/main" id="{8D6F40DF-9D1F-9290-1F1A-AB1D3BE32972}"/>
              </a:ext>
            </a:extLst>
          </p:cNvPr>
          <p:cNvSpPr txBox="1"/>
          <p:nvPr/>
        </p:nvSpPr>
        <p:spPr>
          <a:xfrm>
            <a:off x="2123728" y="6093296"/>
            <a:ext cx="5616624" cy="313932"/>
          </a:xfrm>
          <a:prstGeom prst="rect">
            <a:avLst/>
          </a:prstGeom>
          <a:noFill/>
        </p:spPr>
        <p:txBody>
          <a:bodyPr wrap="square" rtlCol="0">
            <a:spAutoFit/>
          </a:bodyPr>
          <a:lstStyle/>
          <a:p>
            <a:pPr>
              <a:buNone/>
            </a:pPr>
            <a:r>
              <a:rPr lang="zh-CN" altLang="en-US">
                <a:solidFill>
                  <a:srgbClr val="FF0000"/>
                </a:solidFill>
              </a:rPr>
              <a:t>！！！这些</a:t>
            </a:r>
            <a:r>
              <a:rPr lang="zh-CN" altLang="en-US" dirty="0">
                <a:solidFill>
                  <a:srgbClr val="FF0000"/>
                </a:solidFill>
              </a:rPr>
              <a:t>节点坏了怎么办？</a:t>
            </a:r>
          </a:p>
        </p:txBody>
      </p:sp>
    </p:spTree>
    <p:extLst>
      <p:ext uri="{BB962C8B-B14F-4D97-AF65-F5344CB8AC3E}">
        <p14:creationId xmlns:p14="http://schemas.microsoft.com/office/powerpoint/2010/main" val="277081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anim calcmode="lin" valueType="num">
                                      <p:cBhvr additive="base">
                                        <p:cTn id="4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pPr>
            <a:r>
              <a:rPr lang="zh-CN" altLang="en-US" dirty="0"/>
              <a:t>打开文件和文件描述符</a:t>
            </a:r>
          </a:p>
        </p:txBody>
      </p:sp>
      <p:grpSp>
        <p:nvGrpSpPr>
          <p:cNvPr id="4" name="组合 3"/>
          <p:cNvGrpSpPr/>
          <p:nvPr/>
        </p:nvGrpSpPr>
        <p:grpSpPr>
          <a:xfrm>
            <a:off x="844894" y="1607881"/>
            <a:ext cx="5870247" cy="695330"/>
            <a:chOff x="844893" y="750631"/>
            <a:chExt cx="5870247" cy="695330"/>
          </a:xfrm>
        </p:grpSpPr>
        <p:sp>
          <p:nvSpPr>
            <p:cNvPr id="9" name="内容占位符 2"/>
            <p:cNvSpPr txBox="1">
              <a:spLocks/>
            </p:cNvSpPr>
            <p:nvPr/>
          </p:nvSpPr>
          <p:spPr>
            <a:xfrm>
              <a:off x="1142976" y="750631"/>
              <a:ext cx="17145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eaLnBrk="1" fontAlgn="auto" hangingPunct="1">
                <a:lnSpc>
                  <a:spcPct val="100000"/>
                </a:lnSpc>
                <a:spcAft>
                  <a:spcPts val="0"/>
                </a:spcAft>
                <a:buSzTx/>
              </a:pPr>
              <a:r>
                <a:rPr lang="zh-CN" altLang="en-US" dirty="0"/>
                <a:t>文件访问模式</a:t>
              </a:r>
            </a:p>
          </p:txBody>
        </p:sp>
        <p:sp>
          <p:nvSpPr>
            <p:cNvPr id="12" name="TextBox 11"/>
            <p:cNvSpPr txBox="1"/>
            <p:nvPr/>
          </p:nvSpPr>
          <p:spPr>
            <a:xfrm>
              <a:off x="844893" y="750631"/>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2" cstate="print"/>
            <a:stretch>
              <a:fillRect/>
            </a:stretch>
          </p:blipFill>
          <p:spPr>
            <a:xfrm>
              <a:off x="1262422" y="1192415"/>
              <a:ext cx="151066" cy="148997"/>
            </a:xfrm>
            <a:prstGeom prst="rect">
              <a:avLst/>
            </a:prstGeom>
            <a:effectLst/>
          </p:spPr>
        </p:pic>
        <p:sp>
          <p:nvSpPr>
            <p:cNvPr id="30" name="内容占位符 2"/>
            <p:cNvSpPr txBox="1">
              <a:spLocks/>
            </p:cNvSpPr>
            <p:nvPr/>
          </p:nvSpPr>
          <p:spPr>
            <a:xfrm>
              <a:off x="1394985" y="1087639"/>
              <a:ext cx="5320155"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进程访问文件数据前必须先“打开”文件</a:t>
              </a:r>
            </a:p>
          </p:txBody>
        </p:sp>
      </p:grpSp>
      <p:cxnSp>
        <p:nvCxnSpPr>
          <p:cNvPr id="26" name="直接连接符 25"/>
          <p:cNvCxnSpPr/>
          <p:nvPr/>
        </p:nvCxnSpPr>
        <p:spPr>
          <a:xfrm rot="16200000" flipH="1">
            <a:off x="-7536741" y="3340893"/>
            <a:ext cx="11858708" cy="71438"/>
          </a:xfrm>
          <a:prstGeom prst="line">
            <a:avLst/>
          </a:prstGeom>
        </p:spPr>
        <p:style>
          <a:lnRef idx="1">
            <a:schemeClr val="accent1"/>
          </a:lnRef>
          <a:fillRef idx="0">
            <a:schemeClr val="accent1"/>
          </a:fillRef>
          <a:effectRef idx="0">
            <a:schemeClr val="accent1"/>
          </a:effectRef>
          <a:fontRef idx="minor">
            <a:schemeClr val="tx1"/>
          </a:fontRef>
        </p:style>
      </p:cxnSp>
      <p:sp>
        <p:nvSpPr>
          <p:cNvPr id="14" name="内容占位符 2"/>
          <p:cNvSpPr txBox="1">
            <a:spLocks/>
          </p:cNvSpPr>
          <p:nvPr/>
        </p:nvSpPr>
        <p:spPr>
          <a:xfrm>
            <a:off x="1394986" y="2307973"/>
            <a:ext cx="3177015" cy="1357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1" eaLnBrk="1" fontAlgn="auto" hangingPunct="1">
              <a:spcBef>
                <a:spcPts val="0"/>
              </a:spcBef>
              <a:spcAft>
                <a:spcPts val="0"/>
              </a:spcAft>
              <a:buSzTx/>
            </a:pPr>
            <a:r>
              <a:rPr lang="en-US" altLang="zh-CN" dirty="0"/>
              <a:t>f = open(name, flag);</a:t>
            </a:r>
          </a:p>
          <a:p>
            <a:pPr lvl="1" eaLnBrk="1" fontAlgn="auto" hangingPunct="1">
              <a:spcBef>
                <a:spcPts val="0"/>
              </a:spcBef>
              <a:spcAft>
                <a:spcPts val="0"/>
              </a:spcAft>
              <a:buSzTx/>
            </a:pPr>
            <a:r>
              <a:rPr lang="en-US" altLang="zh-CN" dirty="0"/>
              <a:t>…</a:t>
            </a:r>
          </a:p>
          <a:p>
            <a:pPr lvl="1" eaLnBrk="1" fontAlgn="auto" hangingPunct="1">
              <a:spcBef>
                <a:spcPts val="0"/>
              </a:spcBef>
              <a:spcAft>
                <a:spcPts val="0"/>
              </a:spcAft>
              <a:buSzTx/>
            </a:pPr>
            <a:r>
              <a:rPr lang="en-US" altLang="zh-CN" dirty="0"/>
              <a:t>read(f, …);</a:t>
            </a:r>
          </a:p>
          <a:p>
            <a:pPr lvl="1" eaLnBrk="1" fontAlgn="auto" hangingPunct="1">
              <a:spcBef>
                <a:spcPts val="0"/>
              </a:spcBef>
              <a:spcAft>
                <a:spcPts val="0"/>
              </a:spcAft>
              <a:buSzTx/>
            </a:pPr>
            <a:r>
              <a:rPr lang="en-US" altLang="zh-CN" dirty="0"/>
              <a:t>…</a:t>
            </a:r>
          </a:p>
          <a:p>
            <a:pPr lvl="1" eaLnBrk="1" fontAlgn="auto" hangingPunct="1">
              <a:spcBef>
                <a:spcPts val="0"/>
              </a:spcBef>
              <a:spcAft>
                <a:spcPts val="0"/>
              </a:spcAft>
              <a:buSzTx/>
            </a:pPr>
            <a:r>
              <a:rPr lang="en-US" altLang="zh-CN" dirty="0"/>
              <a:t>close(f);</a:t>
            </a:r>
            <a:endParaRPr lang="zh-CN" altLang="en-US" dirty="0"/>
          </a:p>
        </p:txBody>
      </p:sp>
    </p:spTree>
    <p:extLst>
      <p:ext uri="{BB962C8B-B14F-4D97-AF65-F5344CB8AC3E}">
        <p14:creationId xmlns:p14="http://schemas.microsoft.com/office/powerpoint/2010/main" val="268493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6D4242D-C293-CA88-5784-C24B9A90601A}"/>
              </a:ext>
            </a:extLst>
          </p:cNvPr>
          <p:cNvSpPr>
            <a:spLocks noGrp="1"/>
          </p:cNvSpPr>
          <p:nvPr>
            <p:ph type="dt" sz="half" idx="10"/>
          </p:nvPr>
        </p:nvSpPr>
        <p:spPr/>
        <p:txBody>
          <a:bodyPr/>
          <a:lstStyle/>
          <a:p>
            <a:pPr>
              <a:defRPr/>
            </a:pPr>
            <a:r>
              <a:rPr lang="en-US" altLang="zh-CN"/>
              <a:t>Operating System</a:t>
            </a:r>
            <a:endParaRPr lang="en-US" altLang="ko-KR"/>
          </a:p>
        </p:txBody>
      </p:sp>
      <p:sp>
        <p:nvSpPr>
          <p:cNvPr id="3" name="页脚占位符 2">
            <a:extLst>
              <a:ext uri="{FF2B5EF4-FFF2-40B4-BE49-F238E27FC236}">
                <a16:creationId xmlns:a16="http://schemas.microsoft.com/office/drawing/2014/main" id="{943672F8-FBFA-9E23-CF96-232670EA3755}"/>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4" name="灯片编号占位符 3">
            <a:extLst>
              <a:ext uri="{FF2B5EF4-FFF2-40B4-BE49-F238E27FC236}">
                <a16:creationId xmlns:a16="http://schemas.microsoft.com/office/drawing/2014/main" id="{57179018-BDA7-25E5-A12D-AF9CEC2FA7E8}"/>
              </a:ext>
            </a:extLst>
          </p:cNvPr>
          <p:cNvSpPr>
            <a:spLocks noGrp="1"/>
          </p:cNvSpPr>
          <p:nvPr>
            <p:ph type="sldNum" sz="quarter" idx="12"/>
          </p:nvPr>
        </p:nvSpPr>
        <p:spPr/>
        <p:txBody>
          <a:bodyPr/>
          <a:lstStyle/>
          <a:p>
            <a:fld id="{23E5303B-8A3A-477A-93B0-1543526987BB}" type="slidenum">
              <a:rPr lang="en-US" altLang="ko-KR" smtClean="0"/>
              <a:pPr/>
              <a:t>43</a:t>
            </a:fld>
            <a:endParaRPr lang="en-US" altLang="ko-KR"/>
          </a:p>
        </p:txBody>
      </p:sp>
      <p:pic>
        <p:nvPicPr>
          <p:cNvPr id="213" name="图片 212">
            <a:extLst>
              <a:ext uri="{FF2B5EF4-FFF2-40B4-BE49-F238E27FC236}">
                <a16:creationId xmlns:a16="http://schemas.microsoft.com/office/drawing/2014/main" id="{1524BBF6-C9AA-65B7-B56A-3474A36F4519}"/>
              </a:ext>
            </a:extLst>
          </p:cNvPr>
          <p:cNvPicPr>
            <a:picLocks noChangeAspect="1"/>
          </p:cNvPicPr>
          <p:nvPr/>
        </p:nvPicPr>
        <p:blipFill>
          <a:blip r:embed="rId2"/>
          <a:stretch>
            <a:fillRect/>
          </a:stretch>
        </p:blipFill>
        <p:spPr>
          <a:xfrm>
            <a:off x="827584" y="2348880"/>
            <a:ext cx="4763620" cy="2739181"/>
          </a:xfrm>
          <a:prstGeom prst="rect">
            <a:avLst/>
          </a:prstGeom>
        </p:spPr>
      </p:pic>
      <p:pic>
        <p:nvPicPr>
          <p:cNvPr id="369" name="图片 368">
            <a:extLst>
              <a:ext uri="{FF2B5EF4-FFF2-40B4-BE49-F238E27FC236}">
                <a16:creationId xmlns:a16="http://schemas.microsoft.com/office/drawing/2014/main" id="{0B7B202D-38C3-08AA-FCD2-CD8E6306A0DF}"/>
              </a:ext>
            </a:extLst>
          </p:cNvPr>
          <p:cNvPicPr>
            <a:picLocks noChangeAspect="1"/>
          </p:cNvPicPr>
          <p:nvPr/>
        </p:nvPicPr>
        <p:blipFill>
          <a:blip r:embed="rId3"/>
          <a:stretch>
            <a:fillRect/>
          </a:stretch>
        </p:blipFill>
        <p:spPr>
          <a:xfrm>
            <a:off x="4550513" y="1700808"/>
            <a:ext cx="4480637" cy="1728192"/>
          </a:xfrm>
          <a:prstGeom prst="rect">
            <a:avLst/>
          </a:prstGeom>
        </p:spPr>
      </p:pic>
      <p:sp>
        <p:nvSpPr>
          <p:cNvPr id="370" name="标题 1">
            <a:extLst>
              <a:ext uri="{FF2B5EF4-FFF2-40B4-BE49-F238E27FC236}">
                <a16:creationId xmlns:a16="http://schemas.microsoft.com/office/drawing/2014/main" id="{96A491B0-97AA-B013-EE7C-A49A4FF3B004}"/>
              </a:ext>
            </a:extLst>
          </p:cNvPr>
          <p:cNvSpPr txBox="1">
            <a:spLocks/>
          </p:cNvSpPr>
          <p:nvPr/>
        </p:nvSpPr>
        <p:spPr>
          <a:xfrm>
            <a:off x="323528" y="95132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defRPr/>
            </a:pPr>
            <a:r>
              <a:rPr lang="zh-CN" altLang="en-US" dirty="0"/>
              <a:t>文件系统的存储与读取</a:t>
            </a:r>
          </a:p>
        </p:txBody>
      </p:sp>
    </p:spTree>
    <p:extLst>
      <p:ext uri="{BB962C8B-B14F-4D97-AF65-F5344CB8AC3E}">
        <p14:creationId xmlns:p14="http://schemas.microsoft.com/office/powerpoint/2010/main" val="236848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pPr>
            <a:r>
              <a:rPr lang="zh-CN" altLang="en-US" dirty="0"/>
              <a:t>打开文件和文件描述符</a:t>
            </a:r>
          </a:p>
        </p:txBody>
      </p:sp>
      <p:grpSp>
        <p:nvGrpSpPr>
          <p:cNvPr id="4" name="组合 3"/>
          <p:cNvGrpSpPr/>
          <p:nvPr/>
        </p:nvGrpSpPr>
        <p:grpSpPr>
          <a:xfrm>
            <a:off x="844894" y="1607881"/>
            <a:ext cx="5870247" cy="695330"/>
            <a:chOff x="844893" y="750631"/>
            <a:chExt cx="5870247" cy="695330"/>
          </a:xfrm>
        </p:grpSpPr>
        <p:sp>
          <p:nvSpPr>
            <p:cNvPr id="9" name="内容占位符 2"/>
            <p:cNvSpPr txBox="1">
              <a:spLocks/>
            </p:cNvSpPr>
            <p:nvPr/>
          </p:nvSpPr>
          <p:spPr>
            <a:xfrm>
              <a:off x="1142976" y="750631"/>
              <a:ext cx="17145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eaLnBrk="1" fontAlgn="auto" hangingPunct="1">
                <a:lnSpc>
                  <a:spcPct val="100000"/>
                </a:lnSpc>
                <a:spcAft>
                  <a:spcPts val="0"/>
                </a:spcAft>
                <a:buSzTx/>
              </a:pPr>
              <a:r>
                <a:rPr lang="zh-CN" altLang="en-US" dirty="0"/>
                <a:t>文件访问模式</a:t>
              </a:r>
            </a:p>
          </p:txBody>
        </p:sp>
        <p:sp>
          <p:nvSpPr>
            <p:cNvPr id="12" name="TextBox 11"/>
            <p:cNvSpPr txBox="1"/>
            <p:nvPr/>
          </p:nvSpPr>
          <p:spPr>
            <a:xfrm>
              <a:off x="844893" y="750631"/>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2" cstate="print"/>
            <a:stretch>
              <a:fillRect/>
            </a:stretch>
          </p:blipFill>
          <p:spPr>
            <a:xfrm>
              <a:off x="1262422" y="1192415"/>
              <a:ext cx="151066" cy="148997"/>
            </a:xfrm>
            <a:prstGeom prst="rect">
              <a:avLst/>
            </a:prstGeom>
            <a:effectLst/>
          </p:spPr>
        </p:pic>
        <p:sp>
          <p:nvSpPr>
            <p:cNvPr id="30" name="内容占位符 2"/>
            <p:cNvSpPr txBox="1">
              <a:spLocks/>
            </p:cNvSpPr>
            <p:nvPr/>
          </p:nvSpPr>
          <p:spPr>
            <a:xfrm>
              <a:off x="1394985" y="1087639"/>
              <a:ext cx="5320155"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进程访问文件数据前必须先“打开”文件</a:t>
              </a:r>
            </a:p>
          </p:txBody>
        </p:sp>
      </p:grpSp>
      <p:cxnSp>
        <p:nvCxnSpPr>
          <p:cNvPr id="26" name="直接连接符 25"/>
          <p:cNvCxnSpPr/>
          <p:nvPr/>
        </p:nvCxnSpPr>
        <p:spPr>
          <a:xfrm rot="16200000" flipH="1">
            <a:off x="-7536741" y="3340893"/>
            <a:ext cx="11858708" cy="71438"/>
          </a:xfrm>
          <a:prstGeom prst="line">
            <a:avLst/>
          </a:prstGeom>
        </p:spPr>
        <p:style>
          <a:lnRef idx="1">
            <a:schemeClr val="accent1"/>
          </a:lnRef>
          <a:fillRef idx="0">
            <a:schemeClr val="accent1"/>
          </a:fillRef>
          <a:effectRef idx="0">
            <a:schemeClr val="accent1"/>
          </a:effectRef>
          <a:fontRef idx="minor">
            <a:schemeClr val="tx1"/>
          </a:fontRef>
        </p:style>
      </p:cxnSp>
      <p:sp>
        <p:nvSpPr>
          <p:cNvPr id="14" name="内容占位符 2"/>
          <p:cNvSpPr txBox="1">
            <a:spLocks/>
          </p:cNvSpPr>
          <p:nvPr/>
        </p:nvSpPr>
        <p:spPr>
          <a:xfrm>
            <a:off x="1394986" y="2307973"/>
            <a:ext cx="3177015" cy="1357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1" eaLnBrk="1" fontAlgn="auto" hangingPunct="1">
              <a:spcBef>
                <a:spcPts val="0"/>
              </a:spcBef>
              <a:spcAft>
                <a:spcPts val="0"/>
              </a:spcAft>
              <a:buSzTx/>
            </a:pPr>
            <a:r>
              <a:rPr lang="en-US" altLang="zh-CN" dirty="0"/>
              <a:t>f = open(name, flag);</a:t>
            </a:r>
          </a:p>
          <a:p>
            <a:pPr lvl="1" eaLnBrk="1" fontAlgn="auto" hangingPunct="1">
              <a:spcBef>
                <a:spcPts val="0"/>
              </a:spcBef>
              <a:spcAft>
                <a:spcPts val="0"/>
              </a:spcAft>
              <a:buSzTx/>
            </a:pPr>
            <a:r>
              <a:rPr lang="en-US" altLang="zh-CN" dirty="0"/>
              <a:t>…</a:t>
            </a:r>
          </a:p>
          <a:p>
            <a:pPr lvl="1" eaLnBrk="1" fontAlgn="auto" hangingPunct="1">
              <a:spcBef>
                <a:spcPts val="0"/>
              </a:spcBef>
              <a:spcAft>
                <a:spcPts val="0"/>
              </a:spcAft>
              <a:buSzTx/>
            </a:pPr>
            <a:r>
              <a:rPr lang="en-US" altLang="zh-CN" dirty="0"/>
              <a:t>read(f, …);</a:t>
            </a:r>
          </a:p>
          <a:p>
            <a:pPr lvl="1" eaLnBrk="1" fontAlgn="auto" hangingPunct="1">
              <a:spcBef>
                <a:spcPts val="0"/>
              </a:spcBef>
              <a:spcAft>
                <a:spcPts val="0"/>
              </a:spcAft>
              <a:buSzTx/>
            </a:pPr>
            <a:r>
              <a:rPr lang="en-US" altLang="zh-CN" dirty="0"/>
              <a:t>…</a:t>
            </a:r>
          </a:p>
          <a:p>
            <a:pPr lvl="1" eaLnBrk="1" fontAlgn="auto" hangingPunct="1">
              <a:spcBef>
                <a:spcPts val="0"/>
              </a:spcBef>
              <a:spcAft>
                <a:spcPts val="0"/>
              </a:spcAft>
              <a:buSzTx/>
            </a:pPr>
            <a:r>
              <a:rPr lang="en-US" altLang="zh-CN" dirty="0"/>
              <a:t>close(f);</a:t>
            </a:r>
            <a:endParaRPr lang="zh-CN" altLang="en-US" dirty="0"/>
          </a:p>
        </p:txBody>
      </p:sp>
      <p:sp>
        <p:nvSpPr>
          <p:cNvPr id="2" name="文本框 1">
            <a:extLst>
              <a:ext uri="{FF2B5EF4-FFF2-40B4-BE49-F238E27FC236}">
                <a16:creationId xmlns:a16="http://schemas.microsoft.com/office/drawing/2014/main" id="{3A303DF0-DB21-F718-DB74-57B124E3479B}"/>
              </a:ext>
            </a:extLst>
          </p:cNvPr>
          <p:cNvSpPr txBox="1"/>
          <p:nvPr/>
        </p:nvSpPr>
        <p:spPr>
          <a:xfrm>
            <a:off x="4932040" y="3501008"/>
            <a:ext cx="3816424" cy="2197525"/>
          </a:xfrm>
          <a:prstGeom prst="rect">
            <a:avLst/>
          </a:prstGeom>
          <a:noFill/>
        </p:spPr>
        <p:txBody>
          <a:bodyPr wrap="square" rtlCol="0">
            <a:spAutoFit/>
          </a:bodyPr>
          <a:lstStyle/>
          <a:p>
            <a:pPr>
              <a:buNone/>
            </a:pPr>
            <a:r>
              <a:rPr lang="zh-CN" altLang="en-US" dirty="0"/>
              <a:t>“打开”操作，是用户通知操作系统，为这个文件的读写</a:t>
            </a:r>
            <a:r>
              <a:rPr lang="zh-CN" altLang="en-US"/>
              <a:t>做好准备，即找到文件名与文件位置的对应关系等</a:t>
            </a:r>
            <a:endParaRPr lang="en-US" altLang="zh-CN" dirty="0"/>
          </a:p>
          <a:p>
            <a:pPr>
              <a:buNone/>
            </a:pPr>
            <a:r>
              <a:rPr lang="zh-CN" altLang="en-US" dirty="0"/>
              <a:t>因为文件操作很慢，所以需要一些准备工作以“预热”，例如找到文件开始的磁道扇区，文件的长度等</a:t>
            </a:r>
            <a:endParaRPr lang="en-US" altLang="zh-CN" dirty="0"/>
          </a:p>
          <a:p>
            <a:pPr>
              <a:buNone/>
            </a:pPr>
            <a:r>
              <a:rPr lang="zh-CN" altLang="en-US" dirty="0"/>
              <a:t>因为文件很多，所以不能为每一个文件都“预热”</a:t>
            </a:r>
          </a:p>
        </p:txBody>
      </p:sp>
    </p:spTree>
    <p:extLst>
      <p:ext uri="{BB962C8B-B14F-4D97-AF65-F5344CB8AC3E}">
        <p14:creationId xmlns:p14="http://schemas.microsoft.com/office/powerpoint/2010/main" val="13791807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pPr>
            <a:r>
              <a:rPr lang="zh-CN" altLang="en-US" dirty="0"/>
              <a:t>打开文件和文件描述符</a:t>
            </a:r>
          </a:p>
        </p:txBody>
      </p:sp>
      <p:grpSp>
        <p:nvGrpSpPr>
          <p:cNvPr id="6" name="组合 5"/>
          <p:cNvGrpSpPr/>
          <p:nvPr/>
        </p:nvGrpSpPr>
        <p:grpSpPr>
          <a:xfrm>
            <a:off x="844894" y="2300179"/>
            <a:ext cx="3869983" cy="423636"/>
            <a:chOff x="844893" y="1442929"/>
            <a:chExt cx="3869983" cy="423636"/>
          </a:xfrm>
        </p:grpSpPr>
        <p:sp>
          <p:nvSpPr>
            <p:cNvPr id="15" name="内容占位符 2"/>
            <p:cNvSpPr txBox="1">
              <a:spLocks/>
            </p:cNvSpPr>
            <p:nvPr/>
          </p:nvSpPr>
          <p:spPr>
            <a:xfrm>
              <a:off x="1142976" y="1442929"/>
              <a:ext cx="3571900" cy="42363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eaLnBrk="1" fontAlgn="auto" hangingPunct="1">
                <a:lnSpc>
                  <a:spcPct val="100000"/>
                </a:lnSpc>
                <a:spcAft>
                  <a:spcPts val="0"/>
                </a:spcAft>
                <a:buSzTx/>
              </a:pPr>
              <a:r>
                <a:rPr lang="zh-CN" altLang="en-US" dirty="0"/>
                <a:t>内核跟踪进程打开的所有文件</a:t>
              </a:r>
            </a:p>
          </p:txBody>
        </p:sp>
        <p:sp>
          <p:nvSpPr>
            <p:cNvPr id="16" name="TextBox 15"/>
            <p:cNvSpPr txBox="1"/>
            <p:nvPr/>
          </p:nvSpPr>
          <p:spPr>
            <a:xfrm>
              <a:off x="844893" y="1442929"/>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4" y="1607881"/>
            <a:ext cx="6584627" cy="695330"/>
            <a:chOff x="844893" y="750631"/>
            <a:chExt cx="6584627" cy="695330"/>
          </a:xfrm>
        </p:grpSpPr>
        <p:sp>
          <p:nvSpPr>
            <p:cNvPr id="9" name="内容占位符 2"/>
            <p:cNvSpPr txBox="1">
              <a:spLocks/>
            </p:cNvSpPr>
            <p:nvPr/>
          </p:nvSpPr>
          <p:spPr>
            <a:xfrm>
              <a:off x="1142976" y="750631"/>
              <a:ext cx="17145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eaLnBrk="1" fontAlgn="auto" hangingPunct="1">
                <a:lnSpc>
                  <a:spcPct val="100000"/>
                </a:lnSpc>
                <a:spcAft>
                  <a:spcPts val="0"/>
                </a:spcAft>
                <a:buSzTx/>
              </a:pPr>
              <a:r>
                <a:rPr lang="zh-CN" altLang="en-US" dirty="0"/>
                <a:t>文件访问模式</a:t>
              </a:r>
            </a:p>
          </p:txBody>
        </p:sp>
        <p:sp>
          <p:nvSpPr>
            <p:cNvPr id="12" name="TextBox 11"/>
            <p:cNvSpPr txBox="1"/>
            <p:nvPr/>
          </p:nvSpPr>
          <p:spPr>
            <a:xfrm>
              <a:off x="844893" y="750631"/>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3" cstate="print"/>
            <a:stretch>
              <a:fillRect/>
            </a:stretch>
          </p:blipFill>
          <p:spPr>
            <a:xfrm>
              <a:off x="1262422" y="1192415"/>
              <a:ext cx="151066" cy="148997"/>
            </a:xfrm>
            <a:prstGeom prst="rect">
              <a:avLst/>
            </a:prstGeom>
            <a:effectLst/>
          </p:spPr>
        </p:pic>
        <p:sp>
          <p:nvSpPr>
            <p:cNvPr id="30" name="内容占位符 2"/>
            <p:cNvSpPr txBox="1">
              <a:spLocks/>
            </p:cNvSpPr>
            <p:nvPr/>
          </p:nvSpPr>
          <p:spPr>
            <a:xfrm>
              <a:off x="1394985" y="1087639"/>
              <a:ext cx="6034535"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进程访问文件数据前必须先“打开”文件</a:t>
              </a:r>
            </a:p>
          </p:txBody>
        </p:sp>
      </p:grpSp>
      <p:grpSp>
        <p:nvGrpSpPr>
          <p:cNvPr id="5" name="组合 4"/>
          <p:cNvGrpSpPr/>
          <p:nvPr/>
        </p:nvGrpSpPr>
        <p:grpSpPr>
          <a:xfrm>
            <a:off x="1262422" y="2719340"/>
            <a:ext cx="4952652" cy="355598"/>
            <a:chOff x="1262422" y="3056936"/>
            <a:chExt cx="4952652" cy="355598"/>
          </a:xfrm>
        </p:grpSpPr>
        <p:pic>
          <p:nvPicPr>
            <p:cNvPr id="19" name="图片 18" descr="小点1.png"/>
            <p:cNvPicPr>
              <a:picLocks noChangeAspect="1"/>
            </p:cNvPicPr>
            <p:nvPr/>
          </p:nvPicPr>
          <p:blipFill>
            <a:blip r:embed="rId3" cstate="print"/>
            <a:stretch>
              <a:fillRect/>
            </a:stretch>
          </p:blipFill>
          <p:spPr>
            <a:xfrm>
              <a:off x="1262422" y="3161712"/>
              <a:ext cx="151066" cy="148997"/>
            </a:xfrm>
            <a:prstGeom prst="rect">
              <a:avLst/>
            </a:prstGeom>
            <a:effectLst/>
          </p:spPr>
        </p:pic>
        <p:sp>
          <p:nvSpPr>
            <p:cNvPr id="20" name="内容占位符 2"/>
            <p:cNvSpPr txBox="1">
              <a:spLocks/>
            </p:cNvSpPr>
            <p:nvPr/>
          </p:nvSpPr>
          <p:spPr>
            <a:xfrm>
              <a:off x="1394985" y="3056936"/>
              <a:ext cx="4820089"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操作系统为每个进程维护一个打开文件表</a:t>
              </a:r>
            </a:p>
          </p:txBody>
        </p:sp>
      </p:grpSp>
      <p:grpSp>
        <p:nvGrpSpPr>
          <p:cNvPr id="7" name="组合 6"/>
          <p:cNvGrpSpPr/>
          <p:nvPr/>
        </p:nvGrpSpPr>
        <p:grpSpPr>
          <a:xfrm>
            <a:off x="1262422" y="3093089"/>
            <a:ext cx="4677730" cy="354014"/>
            <a:chOff x="1262422" y="3366496"/>
            <a:chExt cx="4677730" cy="354014"/>
          </a:xfrm>
        </p:grpSpPr>
        <p:pic>
          <p:nvPicPr>
            <p:cNvPr id="21" name="图片 20" descr="小点1.png"/>
            <p:cNvPicPr>
              <a:picLocks noChangeAspect="1"/>
            </p:cNvPicPr>
            <p:nvPr/>
          </p:nvPicPr>
          <p:blipFill>
            <a:blip r:embed="rId3" cstate="print"/>
            <a:stretch>
              <a:fillRect/>
            </a:stretch>
          </p:blipFill>
          <p:spPr>
            <a:xfrm>
              <a:off x="1262422" y="3471272"/>
              <a:ext cx="151066" cy="148997"/>
            </a:xfrm>
            <a:prstGeom prst="rect">
              <a:avLst/>
            </a:prstGeom>
            <a:effectLst/>
          </p:spPr>
        </p:pic>
        <p:sp>
          <p:nvSpPr>
            <p:cNvPr id="22" name="内容占位符 2"/>
            <p:cNvSpPr txBox="1">
              <a:spLocks/>
            </p:cNvSpPr>
            <p:nvPr/>
          </p:nvSpPr>
          <p:spPr>
            <a:xfrm>
              <a:off x="1394986" y="3366496"/>
              <a:ext cx="4545166"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文件描述符是打开文件的标识</a:t>
              </a:r>
            </a:p>
          </p:txBody>
        </p:sp>
      </p:grpSp>
      <p:cxnSp>
        <p:nvCxnSpPr>
          <p:cNvPr id="26" name="直接连接符 25"/>
          <p:cNvCxnSpPr/>
          <p:nvPr/>
        </p:nvCxnSpPr>
        <p:spPr>
          <a:xfrm rot="16200000" flipH="1">
            <a:off x="-7536741" y="3340893"/>
            <a:ext cx="11858708"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2711625" y="3867963"/>
            <a:ext cx="1887215" cy="508620"/>
            <a:chOff x="2711624" y="4052887"/>
            <a:chExt cx="1887215" cy="508620"/>
          </a:xfrm>
        </p:grpSpPr>
        <p:sp>
          <p:nvSpPr>
            <p:cNvPr id="23" name="TextBox 5"/>
            <p:cNvSpPr txBox="1">
              <a:spLocks noChangeArrowheads="1"/>
            </p:cNvSpPr>
            <p:nvPr/>
          </p:nvSpPr>
          <p:spPr bwMode="auto">
            <a:xfrm>
              <a:off x="3260576" y="4052887"/>
              <a:ext cx="1338263" cy="369887"/>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fontAlgn="auto" hangingPunct="1">
                <a:lnSpc>
                  <a:spcPct val="100000"/>
                </a:lnSpc>
                <a:spcBef>
                  <a:spcPts val="0"/>
                </a:spcBef>
                <a:spcAft>
                  <a:spcPts val="0"/>
                </a:spcAft>
                <a:buSzTx/>
                <a:buNone/>
              </a:pPr>
              <a:r>
                <a:rPr lang="zh-CN" altLang="en-US" sz="1800" b="1" dirty="0">
                  <a:solidFill>
                    <a:srgbClr val="11576A"/>
                  </a:solidFill>
                  <a:latin typeface="微软雅黑"/>
                  <a:ea typeface="微软雅黑"/>
                </a:rPr>
                <a:t>文件描述符</a:t>
              </a:r>
            </a:p>
          </p:txBody>
        </p:sp>
        <p:cxnSp>
          <p:nvCxnSpPr>
            <p:cNvPr id="24" name="Straight Arrow Connector 14"/>
            <p:cNvCxnSpPr>
              <a:cxnSpLocks noChangeShapeType="1"/>
              <a:stCxn id="23" idx="1"/>
              <a:endCxn id="28" idx="3"/>
            </p:cNvCxnSpPr>
            <p:nvPr/>
          </p:nvCxnSpPr>
          <p:spPr bwMode="auto">
            <a:xfrm flipH="1">
              <a:off x="2711624" y="4237831"/>
              <a:ext cx="548952" cy="323676"/>
            </a:xfrm>
            <a:prstGeom prst="straightConnector1">
              <a:avLst/>
            </a:prstGeom>
            <a:noFill/>
            <a:ln w="38100">
              <a:solidFill>
                <a:srgbClr val="11576A"/>
              </a:solidFill>
              <a:round/>
              <a:headEnd/>
              <a:tailEnd type="triangle" w="med" len="med"/>
            </a:ln>
            <a:extLst>
              <a:ext uri="{909E8E84-426E-40dd-AFC4-6F175D3DCCD1}">
                <a14:hiddenFill xmlns="" xmlns:a14="http://schemas.microsoft.com/office/drawing/2010/main">
                  <a:noFill/>
                </a14:hiddenFill>
              </a:ext>
            </a:extLst>
          </p:spPr>
        </p:cxnSp>
      </p:grpSp>
      <p:grpSp>
        <p:nvGrpSpPr>
          <p:cNvPr id="2" name="组合 1"/>
          <p:cNvGrpSpPr/>
          <p:nvPr/>
        </p:nvGrpSpPr>
        <p:grpSpPr>
          <a:xfrm>
            <a:off x="1187624" y="3466947"/>
            <a:ext cx="1524000" cy="1481137"/>
            <a:chOff x="1187624" y="3651870"/>
            <a:chExt cx="1524000" cy="1481137"/>
          </a:xfrm>
        </p:grpSpPr>
        <p:sp>
          <p:nvSpPr>
            <p:cNvPr id="17" name="Rectangle 3"/>
            <p:cNvSpPr>
              <a:spLocks noChangeArrowheads="1"/>
            </p:cNvSpPr>
            <p:nvPr/>
          </p:nvSpPr>
          <p:spPr bwMode="auto">
            <a:xfrm>
              <a:off x="1187624" y="4218607"/>
              <a:ext cx="1524000" cy="2286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headEnd/>
              <a:tailEnd/>
            </a:ln>
          </p:spPr>
          <p:txBody>
            <a:bodyPr/>
            <a:lstStyle/>
            <a:p>
              <a:pPr eaLnBrk="1" fontAlgn="auto" hangingPunct="1">
                <a:lnSpc>
                  <a:spcPct val="100000"/>
                </a:lnSpc>
                <a:spcBef>
                  <a:spcPts val="0"/>
                </a:spcBef>
                <a:spcAft>
                  <a:spcPts val="0"/>
                </a:spcAft>
                <a:buSzTx/>
                <a:buNone/>
              </a:pPr>
              <a:endParaRPr lang="zh-CN" altLang="en-US">
                <a:solidFill>
                  <a:prstClr val="black"/>
                </a:solidFill>
                <a:latin typeface="MS PGothic"/>
                <a:ea typeface="宋体" charset="0"/>
                <a:cs typeface="宋体" charset="0"/>
              </a:endParaRPr>
            </a:p>
          </p:txBody>
        </p:sp>
        <p:sp>
          <p:nvSpPr>
            <p:cNvPr id="18" name="TextBox 4"/>
            <p:cNvSpPr txBox="1">
              <a:spLocks noChangeArrowheads="1"/>
            </p:cNvSpPr>
            <p:nvPr/>
          </p:nvSpPr>
          <p:spPr bwMode="auto">
            <a:xfrm>
              <a:off x="1279699" y="3651870"/>
              <a:ext cx="1339850"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fontAlgn="auto" hangingPunct="1">
                <a:lnSpc>
                  <a:spcPct val="100000"/>
                </a:lnSpc>
                <a:spcBef>
                  <a:spcPts val="0"/>
                </a:spcBef>
                <a:spcAft>
                  <a:spcPts val="0"/>
                </a:spcAft>
                <a:buSzTx/>
                <a:buNone/>
              </a:pPr>
              <a:r>
                <a:rPr lang="zh-CN" altLang="en-US" sz="1800" b="1" dirty="0">
                  <a:solidFill>
                    <a:srgbClr val="11576A"/>
                  </a:solidFill>
                  <a:latin typeface="微软雅黑"/>
                  <a:ea typeface="微软雅黑"/>
                </a:rPr>
                <a:t>打开文件表</a:t>
              </a:r>
            </a:p>
          </p:txBody>
        </p:sp>
        <p:sp>
          <p:nvSpPr>
            <p:cNvPr id="25" name="Rectangle 18"/>
            <p:cNvSpPr>
              <a:spLocks noChangeArrowheads="1"/>
            </p:cNvSpPr>
            <p:nvPr/>
          </p:nvSpPr>
          <p:spPr bwMode="auto">
            <a:xfrm>
              <a:off x="1187624" y="3990007"/>
              <a:ext cx="1524000" cy="2286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headEnd/>
              <a:tailEnd/>
            </a:ln>
          </p:spPr>
          <p:txBody>
            <a:bodyPr/>
            <a:lstStyle/>
            <a:p>
              <a:pPr eaLnBrk="1" fontAlgn="auto" hangingPunct="1">
                <a:lnSpc>
                  <a:spcPct val="100000"/>
                </a:lnSpc>
                <a:spcBef>
                  <a:spcPts val="0"/>
                </a:spcBef>
                <a:spcAft>
                  <a:spcPts val="0"/>
                </a:spcAft>
                <a:buSzTx/>
                <a:buNone/>
              </a:pPr>
              <a:endParaRPr lang="zh-CN" altLang="en-US">
                <a:solidFill>
                  <a:prstClr val="black"/>
                </a:solidFill>
                <a:latin typeface="MS PGothic"/>
                <a:ea typeface="宋体" charset="0"/>
                <a:cs typeface="宋体" charset="0"/>
              </a:endParaRPr>
            </a:p>
          </p:txBody>
        </p:sp>
        <p:sp>
          <p:nvSpPr>
            <p:cNvPr id="27" name="Rectangle 21"/>
            <p:cNvSpPr>
              <a:spLocks noChangeArrowheads="1"/>
            </p:cNvSpPr>
            <p:nvPr/>
          </p:nvSpPr>
          <p:spPr bwMode="auto">
            <a:xfrm>
              <a:off x="1187624" y="4675807"/>
              <a:ext cx="1524000" cy="2286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headEnd/>
              <a:tailEnd/>
            </a:ln>
          </p:spPr>
          <p:txBody>
            <a:bodyPr/>
            <a:lstStyle/>
            <a:p>
              <a:pPr eaLnBrk="1" fontAlgn="auto" hangingPunct="1">
                <a:lnSpc>
                  <a:spcPct val="100000"/>
                </a:lnSpc>
                <a:spcBef>
                  <a:spcPts val="0"/>
                </a:spcBef>
                <a:spcAft>
                  <a:spcPts val="0"/>
                </a:spcAft>
                <a:buSzTx/>
                <a:buNone/>
              </a:pPr>
              <a:endParaRPr lang="zh-CN" altLang="en-US">
                <a:solidFill>
                  <a:prstClr val="black"/>
                </a:solidFill>
                <a:latin typeface="MS PGothic"/>
                <a:ea typeface="宋体" charset="0"/>
                <a:cs typeface="宋体" charset="0"/>
              </a:endParaRPr>
            </a:p>
          </p:txBody>
        </p:sp>
        <p:sp>
          <p:nvSpPr>
            <p:cNvPr id="28" name="Rectangle 22"/>
            <p:cNvSpPr>
              <a:spLocks noChangeArrowheads="1"/>
            </p:cNvSpPr>
            <p:nvPr/>
          </p:nvSpPr>
          <p:spPr bwMode="auto">
            <a:xfrm>
              <a:off x="1187624" y="4447207"/>
              <a:ext cx="1524000" cy="2286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headEnd/>
              <a:tailEnd/>
            </a:ln>
          </p:spPr>
          <p:txBody>
            <a:bodyPr/>
            <a:lstStyle/>
            <a:p>
              <a:pPr eaLnBrk="1" fontAlgn="auto" hangingPunct="1">
                <a:lnSpc>
                  <a:spcPct val="100000"/>
                </a:lnSpc>
                <a:spcBef>
                  <a:spcPts val="0"/>
                </a:spcBef>
                <a:spcAft>
                  <a:spcPts val="0"/>
                </a:spcAft>
                <a:buSzTx/>
                <a:buNone/>
              </a:pPr>
              <a:endParaRPr lang="zh-CN" altLang="en-US">
                <a:solidFill>
                  <a:prstClr val="black"/>
                </a:solidFill>
                <a:latin typeface="MS PGothic"/>
                <a:ea typeface="宋体" charset="0"/>
                <a:cs typeface="宋体" charset="0"/>
              </a:endParaRPr>
            </a:p>
          </p:txBody>
        </p:sp>
        <p:sp>
          <p:nvSpPr>
            <p:cNvPr id="31" name="Rectangle 23"/>
            <p:cNvSpPr>
              <a:spLocks noChangeArrowheads="1"/>
            </p:cNvSpPr>
            <p:nvPr/>
          </p:nvSpPr>
          <p:spPr bwMode="auto">
            <a:xfrm>
              <a:off x="1187624" y="4904407"/>
              <a:ext cx="1524000" cy="2286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headEnd/>
              <a:tailEnd/>
            </a:ln>
          </p:spPr>
          <p:txBody>
            <a:bodyPr/>
            <a:lstStyle/>
            <a:p>
              <a:pPr eaLnBrk="1" fontAlgn="auto" hangingPunct="1">
                <a:lnSpc>
                  <a:spcPct val="100000"/>
                </a:lnSpc>
                <a:spcBef>
                  <a:spcPts val="0"/>
                </a:spcBef>
                <a:spcAft>
                  <a:spcPts val="0"/>
                </a:spcAft>
                <a:buSzTx/>
                <a:buNone/>
              </a:pPr>
              <a:endParaRPr lang="zh-CN" altLang="en-US">
                <a:solidFill>
                  <a:prstClr val="black"/>
                </a:solidFill>
                <a:latin typeface="MS PGothic"/>
                <a:ea typeface="宋体" charset="0"/>
                <a:cs typeface="宋体" charset="0"/>
              </a:endParaRPr>
            </a:p>
          </p:txBody>
        </p:sp>
      </p:grpSp>
    </p:spTree>
    <p:extLst>
      <p:ext uri="{BB962C8B-B14F-4D97-AF65-F5344CB8AC3E}">
        <p14:creationId xmlns:p14="http://schemas.microsoft.com/office/powerpoint/2010/main" val="156100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500"/>
                            </p:stCondLst>
                            <p:childTnLst>
                              <p:par>
                                <p:cTn id="23" presetID="22" presetClass="entr" presetSubtype="2"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right)">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pPr>
            <a:r>
              <a:rPr lang="zh-CN" altLang="en-US" dirty="0"/>
              <a:t>文件描述符</a:t>
            </a:r>
          </a:p>
        </p:txBody>
      </p:sp>
      <p:grpSp>
        <p:nvGrpSpPr>
          <p:cNvPr id="2" name="组合 1"/>
          <p:cNvGrpSpPr/>
          <p:nvPr/>
        </p:nvGrpSpPr>
        <p:grpSpPr>
          <a:xfrm>
            <a:off x="844894" y="1876414"/>
            <a:ext cx="6391403" cy="428628"/>
            <a:chOff x="844893" y="1019164"/>
            <a:chExt cx="6391403" cy="428628"/>
          </a:xfrm>
        </p:grpSpPr>
        <p:sp>
          <p:nvSpPr>
            <p:cNvPr id="9" name="内容占位符 2"/>
            <p:cNvSpPr txBox="1">
              <a:spLocks/>
            </p:cNvSpPr>
            <p:nvPr/>
          </p:nvSpPr>
          <p:spPr>
            <a:xfrm>
              <a:off x="1142976" y="1019164"/>
              <a:ext cx="60933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eaLnBrk="1" fontAlgn="auto" hangingPunct="1">
                <a:lnSpc>
                  <a:spcPct val="100000"/>
                </a:lnSpc>
                <a:spcAft>
                  <a:spcPts val="0"/>
                </a:spcAft>
                <a:buSzTx/>
              </a:pPr>
              <a:r>
                <a:rPr lang="zh-CN" altLang="en-US" dirty="0"/>
                <a:t>操作系统在打开文件表中维护的打开文件状态和信息</a:t>
              </a:r>
            </a:p>
          </p:txBody>
        </p:sp>
        <p:sp>
          <p:nvSpPr>
            <p:cNvPr id="12" name="TextBox 11"/>
            <p:cNvSpPr txBox="1"/>
            <p:nvPr/>
          </p:nvSpPr>
          <p:spPr>
            <a:xfrm>
              <a:off x="844893" y="1019164"/>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62422" y="2213422"/>
            <a:ext cx="1452190" cy="358322"/>
            <a:chOff x="1262422" y="1356172"/>
            <a:chExt cx="1452190" cy="358322"/>
          </a:xfrm>
        </p:grpSpPr>
        <p:pic>
          <p:nvPicPr>
            <p:cNvPr id="29" name="图片 28" descr="小点1.png"/>
            <p:cNvPicPr>
              <a:picLocks noChangeAspect="1"/>
            </p:cNvPicPr>
            <p:nvPr/>
          </p:nvPicPr>
          <p:blipFill>
            <a:blip r:embed="rId2" cstate="print"/>
            <a:stretch>
              <a:fillRect/>
            </a:stretch>
          </p:blipFill>
          <p:spPr>
            <a:xfrm>
              <a:off x="1262422" y="1460948"/>
              <a:ext cx="151066" cy="148997"/>
            </a:xfrm>
            <a:prstGeom prst="rect">
              <a:avLst/>
            </a:prstGeom>
            <a:effectLst/>
          </p:spPr>
        </p:pic>
        <p:sp>
          <p:nvSpPr>
            <p:cNvPr id="30" name="内容占位符 2"/>
            <p:cNvSpPr txBox="1">
              <a:spLocks/>
            </p:cNvSpPr>
            <p:nvPr/>
          </p:nvSpPr>
          <p:spPr>
            <a:xfrm>
              <a:off x="1394985" y="1356172"/>
              <a:ext cx="1319627"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solidFill>
                    <a:srgbClr val="C00000"/>
                  </a:solidFill>
                </a:rPr>
                <a:t>文件指针</a:t>
              </a:r>
            </a:p>
          </p:txBody>
        </p:sp>
      </p:grpSp>
      <p:cxnSp>
        <p:nvCxnSpPr>
          <p:cNvPr id="26" name="直接连接符 25"/>
          <p:cNvCxnSpPr/>
          <p:nvPr/>
        </p:nvCxnSpPr>
        <p:spPr>
          <a:xfrm rot="16200000" flipH="1">
            <a:off x="-7536741" y="3340893"/>
            <a:ext cx="11858708"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1680738" y="2543848"/>
            <a:ext cx="5391593" cy="671970"/>
            <a:chOff x="1680737" y="1686598"/>
            <a:chExt cx="5391593" cy="671970"/>
          </a:xfrm>
        </p:grpSpPr>
        <p:sp>
          <p:nvSpPr>
            <p:cNvPr id="14" name="内容占位符 2"/>
            <p:cNvSpPr txBox="1">
              <a:spLocks/>
            </p:cNvSpPr>
            <p:nvPr/>
          </p:nvSpPr>
          <p:spPr>
            <a:xfrm>
              <a:off x="1680737" y="1686598"/>
              <a:ext cx="2676949"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最近一次读写位置</a:t>
              </a:r>
            </a:p>
          </p:txBody>
        </p:sp>
        <p:sp>
          <p:nvSpPr>
            <p:cNvPr id="17" name="内容占位符 2"/>
            <p:cNvSpPr txBox="1">
              <a:spLocks/>
            </p:cNvSpPr>
            <p:nvPr/>
          </p:nvSpPr>
          <p:spPr>
            <a:xfrm>
              <a:off x="1680737" y="2000246"/>
              <a:ext cx="5391593"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每个进程为每个文件分别维护一个自己的打开文件指针</a:t>
              </a:r>
              <a:endParaRPr lang="en-US" altLang="zh-CN" dirty="0"/>
            </a:p>
            <a:p>
              <a:pPr marL="0" lvl="1" indent="0" eaLnBrk="1" fontAlgn="auto" hangingPunct="1">
                <a:lnSpc>
                  <a:spcPct val="90000"/>
                </a:lnSpc>
                <a:spcBef>
                  <a:spcPts val="0"/>
                </a:spcBef>
                <a:spcAft>
                  <a:spcPts val="0"/>
                </a:spcAft>
                <a:buSzTx/>
              </a:pPr>
              <a:r>
                <a:rPr lang="zh-CN" altLang="en-US" dirty="0"/>
                <a:t>文件指针仅对已打开的文件维护，是因为文件的数量可能非常庞大</a:t>
              </a:r>
              <a:endParaRPr lang="en-US" altLang="zh-CN" dirty="0"/>
            </a:p>
            <a:p>
              <a:pPr marL="0" lvl="1" indent="0" eaLnBrk="1" fontAlgn="auto" hangingPunct="1">
                <a:lnSpc>
                  <a:spcPct val="90000"/>
                </a:lnSpc>
                <a:spcBef>
                  <a:spcPts val="0"/>
                </a:spcBef>
                <a:spcAft>
                  <a:spcPts val="0"/>
                </a:spcAft>
                <a:buSzTx/>
              </a:pPr>
              <a:r>
                <a:rPr lang="en-US" altLang="zh-CN" dirty="0"/>
                <a:t>OS</a:t>
              </a:r>
              <a:r>
                <a:rPr lang="zh-CN" altLang="en-US" dirty="0"/>
                <a:t>可能设置一个进程的打开文件上限，也是为了节省文件指针的内存消耗</a:t>
              </a:r>
            </a:p>
          </p:txBody>
        </p:sp>
      </p:grpSp>
    </p:spTree>
    <p:extLst>
      <p:ext uri="{BB962C8B-B14F-4D97-AF65-F5344CB8AC3E}">
        <p14:creationId xmlns:p14="http://schemas.microsoft.com/office/powerpoint/2010/main" val="330968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pPr>
            <a:r>
              <a:rPr lang="zh-CN" altLang="en-US" dirty="0"/>
              <a:t>文件描述符</a:t>
            </a:r>
          </a:p>
        </p:txBody>
      </p:sp>
      <p:grpSp>
        <p:nvGrpSpPr>
          <p:cNvPr id="2" name="组合 1"/>
          <p:cNvGrpSpPr/>
          <p:nvPr/>
        </p:nvGrpSpPr>
        <p:grpSpPr>
          <a:xfrm>
            <a:off x="844894" y="1876414"/>
            <a:ext cx="6391403" cy="428628"/>
            <a:chOff x="844893" y="1019164"/>
            <a:chExt cx="6391403" cy="428628"/>
          </a:xfrm>
        </p:grpSpPr>
        <p:sp>
          <p:nvSpPr>
            <p:cNvPr id="9" name="内容占位符 2"/>
            <p:cNvSpPr txBox="1">
              <a:spLocks/>
            </p:cNvSpPr>
            <p:nvPr/>
          </p:nvSpPr>
          <p:spPr>
            <a:xfrm>
              <a:off x="1142976" y="1019164"/>
              <a:ext cx="60933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eaLnBrk="1" fontAlgn="auto" hangingPunct="1">
                <a:lnSpc>
                  <a:spcPct val="100000"/>
                </a:lnSpc>
                <a:spcAft>
                  <a:spcPts val="0"/>
                </a:spcAft>
                <a:buSzTx/>
              </a:pPr>
              <a:r>
                <a:rPr lang="zh-CN" altLang="en-US" dirty="0"/>
                <a:t>操作系统在打开文件表中维护的打开文件状态和信息</a:t>
              </a:r>
            </a:p>
          </p:txBody>
        </p:sp>
        <p:sp>
          <p:nvSpPr>
            <p:cNvPr id="12" name="TextBox 11"/>
            <p:cNvSpPr txBox="1"/>
            <p:nvPr/>
          </p:nvSpPr>
          <p:spPr>
            <a:xfrm>
              <a:off x="844893" y="1019164"/>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62422" y="2213422"/>
            <a:ext cx="1452190" cy="358322"/>
            <a:chOff x="1262422" y="1356172"/>
            <a:chExt cx="1452190" cy="358322"/>
          </a:xfrm>
        </p:grpSpPr>
        <p:pic>
          <p:nvPicPr>
            <p:cNvPr id="29" name="图片 28" descr="小点1.png"/>
            <p:cNvPicPr>
              <a:picLocks noChangeAspect="1"/>
            </p:cNvPicPr>
            <p:nvPr/>
          </p:nvPicPr>
          <p:blipFill>
            <a:blip r:embed="rId2" cstate="print"/>
            <a:stretch>
              <a:fillRect/>
            </a:stretch>
          </p:blipFill>
          <p:spPr>
            <a:xfrm>
              <a:off x="1262422" y="1460948"/>
              <a:ext cx="151066" cy="148997"/>
            </a:xfrm>
            <a:prstGeom prst="rect">
              <a:avLst/>
            </a:prstGeom>
            <a:effectLst/>
          </p:spPr>
        </p:pic>
        <p:sp>
          <p:nvSpPr>
            <p:cNvPr id="30" name="内容占位符 2"/>
            <p:cNvSpPr txBox="1">
              <a:spLocks/>
            </p:cNvSpPr>
            <p:nvPr/>
          </p:nvSpPr>
          <p:spPr>
            <a:xfrm>
              <a:off x="1394985" y="1356172"/>
              <a:ext cx="1319627"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solidFill>
                    <a:srgbClr val="C00000"/>
                  </a:solidFill>
                </a:rPr>
                <a:t>文件指针</a:t>
              </a:r>
            </a:p>
          </p:txBody>
        </p:sp>
      </p:grpSp>
      <p:cxnSp>
        <p:nvCxnSpPr>
          <p:cNvPr id="26" name="直接连接符 25"/>
          <p:cNvCxnSpPr/>
          <p:nvPr/>
        </p:nvCxnSpPr>
        <p:spPr>
          <a:xfrm rot="16200000" flipH="1">
            <a:off x="-7536741" y="3340893"/>
            <a:ext cx="11858708"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1262422" y="2571744"/>
            <a:ext cx="2023694" cy="355598"/>
            <a:chOff x="1262422" y="2323278"/>
            <a:chExt cx="2023694" cy="355598"/>
          </a:xfrm>
        </p:grpSpPr>
        <p:pic>
          <p:nvPicPr>
            <p:cNvPr id="15" name="图片 14" descr="小点1.png"/>
            <p:cNvPicPr>
              <a:picLocks noChangeAspect="1"/>
            </p:cNvPicPr>
            <p:nvPr/>
          </p:nvPicPr>
          <p:blipFill>
            <a:blip r:embed="rId2" cstate="print"/>
            <a:stretch>
              <a:fillRect/>
            </a:stretch>
          </p:blipFill>
          <p:spPr>
            <a:xfrm>
              <a:off x="1262422" y="2428054"/>
              <a:ext cx="151066" cy="148997"/>
            </a:xfrm>
            <a:prstGeom prst="rect">
              <a:avLst/>
            </a:prstGeom>
            <a:effectLst/>
          </p:spPr>
        </p:pic>
        <p:sp>
          <p:nvSpPr>
            <p:cNvPr id="16" name="内容占位符 2"/>
            <p:cNvSpPr txBox="1">
              <a:spLocks/>
            </p:cNvSpPr>
            <p:nvPr/>
          </p:nvSpPr>
          <p:spPr>
            <a:xfrm>
              <a:off x="1394985" y="2323278"/>
              <a:ext cx="1891131"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solidFill>
                    <a:srgbClr val="C00000"/>
                  </a:solidFill>
                </a:rPr>
                <a:t>文件打开计数</a:t>
              </a:r>
            </a:p>
          </p:txBody>
        </p:sp>
      </p:grpSp>
      <p:grpSp>
        <p:nvGrpSpPr>
          <p:cNvPr id="18" name="组合 17"/>
          <p:cNvGrpSpPr/>
          <p:nvPr/>
        </p:nvGrpSpPr>
        <p:grpSpPr>
          <a:xfrm>
            <a:off x="1680738" y="2934805"/>
            <a:ext cx="6203630" cy="1010482"/>
            <a:chOff x="1680738" y="2632838"/>
            <a:chExt cx="6203630" cy="1010482"/>
          </a:xfrm>
        </p:grpSpPr>
        <p:sp>
          <p:nvSpPr>
            <p:cNvPr id="19" name="内容占位符 2"/>
            <p:cNvSpPr txBox="1">
              <a:spLocks/>
            </p:cNvSpPr>
            <p:nvPr/>
          </p:nvSpPr>
          <p:spPr>
            <a:xfrm>
              <a:off x="1680738" y="2632838"/>
              <a:ext cx="2605510"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当前打开文件的次数</a:t>
              </a:r>
            </a:p>
          </p:txBody>
        </p:sp>
        <p:sp>
          <p:nvSpPr>
            <p:cNvPr id="20" name="内容占位符 2"/>
            <p:cNvSpPr txBox="1">
              <a:spLocks/>
            </p:cNvSpPr>
            <p:nvPr/>
          </p:nvSpPr>
          <p:spPr>
            <a:xfrm>
              <a:off x="1680738" y="2936878"/>
              <a:ext cx="6203630" cy="7064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2" eaLnBrk="1" fontAlgn="auto" hangingPunct="1">
                <a:lnSpc>
                  <a:spcPct val="100000"/>
                </a:lnSpc>
                <a:spcBef>
                  <a:spcPts val="788"/>
                </a:spcBef>
                <a:spcAft>
                  <a:spcPts val="0"/>
                </a:spcAft>
                <a:buSzTx/>
                <a:tabLst>
                  <a:tab pos="1825625" algn="l"/>
                  <a:tab pos="2740025" algn="l"/>
                  <a:tab pos="3654425" algn="l"/>
                  <a:tab pos="4568825" algn="l"/>
                  <a:tab pos="5483225" algn="l"/>
                  <a:tab pos="6397625" algn="l"/>
                  <a:tab pos="7312025" algn="l"/>
                  <a:tab pos="8226425" algn="l"/>
                  <a:tab pos="9140825" algn="l"/>
                  <a:tab pos="10055225" algn="l"/>
                </a:tabLst>
              </a:pPr>
              <a:r>
                <a:rPr lang="zh-CN" altLang="en-US" sz="2000" dirty="0"/>
                <a:t>最后一个进程关闭文件时，将其从打开文件表中移除</a:t>
              </a:r>
              <a:endParaRPr lang="en-GB" altLang="en-US" sz="2000" dirty="0"/>
            </a:p>
          </p:txBody>
        </p:sp>
      </p:grpSp>
    </p:spTree>
    <p:extLst>
      <p:ext uri="{BB962C8B-B14F-4D97-AF65-F5344CB8AC3E}">
        <p14:creationId xmlns:p14="http://schemas.microsoft.com/office/powerpoint/2010/main" val="52910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pPr>
            <a:r>
              <a:rPr lang="zh-CN" altLang="en-US" dirty="0"/>
              <a:t>文件描述符</a:t>
            </a:r>
          </a:p>
        </p:txBody>
      </p:sp>
      <p:grpSp>
        <p:nvGrpSpPr>
          <p:cNvPr id="2" name="组合 1"/>
          <p:cNvGrpSpPr/>
          <p:nvPr/>
        </p:nvGrpSpPr>
        <p:grpSpPr>
          <a:xfrm>
            <a:off x="844894" y="1876414"/>
            <a:ext cx="6391403" cy="428628"/>
            <a:chOff x="844893" y="1019164"/>
            <a:chExt cx="6391403" cy="428628"/>
          </a:xfrm>
        </p:grpSpPr>
        <p:sp>
          <p:nvSpPr>
            <p:cNvPr id="9" name="内容占位符 2"/>
            <p:cNvSpPr txBox="1">
              <a:spLocks/>
            </p:cNvSpPr>
            <p:nvPr/>
          </p:nvSpPr>
          <p:spPr>
            <a:xfrm>
              <a:off x="1142976" y="1019164"/>
              <a:ext cx="60933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eaLnBrk="1" fontAlgn="auto" hangingPunct="1">
                <a:lnSpc>
                  <a:spcPct val="100000"/>
                </a:lnSpc>
                <a:spcAft>
                  <a:spcPts val="0"/>
                </a:spcAft>
                <a:buSzTx/>
              </a:pPr>
              <a:r>
                <a:rPr lang="zh-CN" altLang="en-US" dirty="0"/>
                <a:t>操作系统在打开文件表中维护的打开文件状态和信息</a:t>
              </a:r>
            </a:p>
          </p:txBody>
        </p:sp>
        <p:sp>
          <p:nvSpPr>
            <p:cNvPr id="12" name="TextBox 11"/>
            <p:cNvSpPr txBox="1"/>
            <p:nvPr/>
          </p:nvSpPr>
          <p:spPr>
            <a:xfrm>
              <a:off x="844893" y="1019164"/>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62422" y="2213422"/>
            <a:ext cx="1452190" cy="358322"/>
            <a:chOff x="1262422" y="1356172"/>
            <a:chExt cx="1452190" cy="358322"/>
          </a:xfrm>
        </p:grpSpPr>
        <p:pic>
          <p:nvPicPr>
            <p:cNvPr id="29" name="图片 28" descr="小点1.png"/>
            <p:cNvPicPr>
              <a:picLocks noChangeAspect="1"/>
            </p:cNvPicPr>
            <p:nvPr/>
          </p:nvPicPr>
          <p:blipFill>
            <a:blip r:embed="rId2" cstate="print"/>
            <a:stretch>
              <a:fillRect/>
            </a:stretch>
          </p:blipFill>
          <p:spPr>
            <a:xfrm>
              <a:off x="1262422" y="1460948"/>
              <a:ext cx="151066" cy="148997"/>
            </a:xfrm>
            <a:prstGeom prst="rect">
              <a:avLst/>
            </a:prstGeom>
            <a:effectLst/>
          </p:spPr>
        </p:pic>
        <p:sp>
          <p:nvSpPr>
            <p:cNvPr id="30" name="内容占位符 2"/>
            <p:cNvSpPr txBox="1">
              <a:spLocks/>
            </p:cNvSpPr>
            <p:nvPr/>
          </p:nvSpPr>
          <p:spPr>
            <a:xfrm>
              <a:off x="1394985" y="1356172"/>
              <a:ext cx="1319627"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solidFill>
                    <a:srgbClr val="C00000"/>
                  </a:solidFill>
                </a:rPr>
                <a:t>文件指针</a:t>
              </a:r>
            </a:p>
          </p:txBody>
        </p:sp>
      </p:grpSp>
      <p:cxnSp>
        <p:nvCxnSpPr>
          <p:cNvPr id="26" name="直接连接符 25"/>
          <p:cNvCxnSpPr/>
          <p:nvPr/>
        </p:nvCxnSpPr>
        <p:spPr>
          <a:xfrm rot="16200000" flipH="1">
            <a:off x="-7536741" y="3340893"/>
            <a:ext cx="11858708"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1262422" y="2571744"/>
            <a:ext cx="2023694" cy="355598"/>
            <a:chOff x="1262422" y="2323278"/>
            <a:chExt cx="2023694" cy="355598"/>
          </a:xfrm>
        </p:grpSpPr>
        <p:pic>
          <p:nvPicPr>
            <p:cNvPr id="15" name="图片 14" descr="小点1.png"/>
            <p:cNvPicPr>
              <a:picLocks noChangeAspect="1"/>
            </p:cNvPicPr>
            <p:nvPr/>
          </p:nvPicPr>
          <p:blipFill>
            <a:blip r:embed="rId2" cstate="print"/>
            <a:stretch>
              <a:fillRect/>
            </a:stretch>
          </p:blipFill>
          <p:spPr>
            <a:xfrm>
              <a:off x="1262422" y="2428054"/>
              <a:ext cx="151066" cy="148997"/>
            </a:xfrm>
            <a:prstGeom prst="rect">
              <a:avLst/>
            </a:prstGeom>
            <a:effectLst/>
          </p:spPr>
        </p:pic>
        <p:sp>
          <p:nvSpPr>
            <p:cNvPr id="16" name="内容占位符 2"/>
            <p:cNvSpPr txBox="1">
              <a:spLocks/>
            </p:cNvSpPr>
            <p:nvPr/>
          </p:nvSpPr>
          <p:spPr>
            <a:xfrm>
              <a:off x="1394985" y="2323278"/>
              <a:ext cx="1891131"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solidFill>
                    <a:srgbClr val="C00000"/>
                  </a:solidFill>
                </a:rPr>
                <a:t>文件打开计数</a:t>
              </a:r>
            </a:p>
          </p:txBody>
        </p:sp>
      </p:grpSp>
      <p:grpSp>
        <p:nvGrpSpPr>
          <p:cNvPr id="17" name="组合 16"/>
          <p:cNvGrpSpPr/>
          <p:nvPr/>
        </p:nvGrpSpPr>
        <p:grpSpPr>
          <a:xfrm>
            <a:off x="1262422" y="2927342"/>
            <a:ext cx="3021546" cy="355598"/>
            <a:chOff x="1262422" y="3291830"/>
            <a:chExt cx="3021546" cy="355598"/>
          </a:xfrm>
        </p:grpSpPr>
        <p:pic>
          <p:nvPicPr>
            <p:cNvPr id="21" name="图片 20" descr="小点1.png"/>
            <p:cNvPicPr>
              <a:picLocks noChangeAspect="1"/>
            </p:cNvPicPr>
            <p:nvPr/>
          </p:nvPicPr>
          <p:blipFill>
            <a:blip r:embed="rId2" cstate="print"/>
            <a:stretch>
              <a:fillRect/>
            </a:stretch>
          </p:blipFill>
          <p:spPr>
            <a:xfrm>
              <a:off x="1262422" y="3396606"/>
              <a:ext cx="151066" cy="148997"/>
            </a:xfrm>
            <a:prstGeom prst="rect">
              <a:avLst/>
            </a:prstGeom>
            <a:effectLst/>
          </p:spPr>
        </p:pic>
        <p:sp>
          <p:nvSpPr>
            <p:cNvPr id="22" name="内容占位符 2"/>
            <p:cNvSpPr txBox="1">
              <a:spLocks/>
            </p:cNvSpPr>
            <p:nvPr/>
          </p:nvSpPr>
          <p:spPr>
            <a:xfrm>
              <a:off x="1394985" y="3291830"/>
              <a:ext cx="2888983"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solidFill>
                    <a:srgbClr val="C00000"/>
                  </a:solidFill>
                </a:rPr>
                <a:t>文件的磁盘位置</a:t>
              </a:r>
            </a:p>
          </p:txBody>
        </p:sp>
      </p:grpSp>
      <p:sp>
        <p:nvSpPr>
          <p:cNvPr id="23" name="内容占位符 2"/>
          <p:cNvSpPr txBox="1">
            <a:spLocks/>
          </p:cNvSpPr>
          <p:nvPr/>
        </p:nvSpPr>
        <p:spPr>
          <a:xfrm>
            <a:off x="1680738" y="3284524"/>
            <a:ext cx="2319758"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缓存数据访问信息</a:t>
            </a:r>
          </a:p>
        </p:txBody>
      </p:sp>
    </p:spTree>
    <p:extLst>
      <p:ext uri="{BB962C8B-B14F-4D97-AF65-F5344CB8AC3E}">
        <p14:creationId xmlns:p14="http://schemas.microsoft.com/office/powerpoint/2010/main" val="202424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pPr>
            <a:r>
              <a:rPr lang="zh-CN" altLang="en-US" dirty="0"/>
              <a:t>文件描述符</a:t>
            </a:r>
          </a:p>
        </p:txBody>
      </p:sp>
      <p:grpSp>
        <p:nvGrpSpPr>
          <p:cNvPr id="2" name="组合 1"/>
          <p:cNvGrpSpPr/>
          <p:nvPr/>
        </p:nvGrpSpPr>
        <p:grpSpPr>
          <a:xfrm>
            <a:off x="844894" y="1876414"/>
            <a:ext cx="6391403" cy="428628"/>
            <a:chOff x="844893" y="1019164"/>
            <a:chExt cx="6391403" cy="428628"/>
          </a:xfrm>
        </p:grpSpPr>
        <p:sp>
          <p:nvSpPr>
            <p:cNvPr id="9" name="内容占位符 2"/>
            <p:cNvSpPr txBox="1">
              <a:spLocks/>
            </p:cNvSpPr>
            <p:nvPr/>
          </p:nvSpPr>
          <p:spPr>
            <a:xfrm>
              <a:off x="1142976" y="1019164"/>
              <a:ext cx="60933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eaLnBrk="1" fontAlgn="auto" hangingPunct="1">
                <a:lnSpc>
                  <a:spcPct val="100000"/>
                </a:lnSpc>
                <a:spcAft>
                  <a:spcPts val="0"/>
                </a:spcAft>
                <a:buSzTx/>
              </a:pPr>
              <a:r>
                <a:rPr lang="zh-CN" altLang="en-US" dirty="0"/>
                <a:t>操作系统在打开文件表中维护的打开文件状态和信息</a:t>
              </a:r>
            </a:p>
          </p:txBody>
        </p:sp>
        <p:sp>
          <p:nvSpPr>
            <p:cNvPr id="12" name="TextBox 11"/>
            <p:cNvSpPr txBox="1"/>
            <p:nvPr/>
          </p:nvSpPr>
          <p:spPr>
            <a:xfrm>
              <a:off x="844893" y="1019164"/>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62422" y="2213422"/>
            <a:ext cx="1452190" cy="358322"/>
            <a:chOff x="1262422" y="1356172"/>
            <a:chExt cx="1452190" cy="358322"/>
          </a:xfrm>
        </p:grpSpPr>
        <p:pic>
          <p:nvPicPr>
            <p:cNvPr id="29" name="图片 28" descr="小点1.png"/>
            <p:cNvPicPr>
              <a:picLocks noChangeAspect="1"/>
            </p:cNvPicPr>
            <p:nvPr/>
          </p:nvPicPr>
          <p:blipFill>
            <a:blip r:embed="rId2" cstate="print"/>
            <a:stretch>
              <a:fillRect/>
            </a:stretch>
          </p:blipFill>
          <p:spPr>
            <a:xfrm>
              <a:off x="1262422" y="1460948"/>
              <a:ext cx="151066" cy="148997"/>
            </a:xfrm>
            <a:prstGeom prst="rect">
              <a:avLst/>
            </a:prstGeom>
            <a:effectLst/>
          </p:spPr>
        </p:pic>
        <p:sp>
          <p:nvSpPr>
            <p:cNvPr id="30" name="内容占位符 2"/>
            <p:cNvSpPr txBox="1">
              <a:spLocks/>
            </p:cNvSpPr>
            <p:nvPr/>
          </p:nvSpPr>
          <p:spPr>
            <a:xfrm>
              <a:off x="1394985" y="1356172"/>
              <a:ext cx="1319627"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solidFill>
                    <a:srgbClr val="C00000"/>
                  </a:solidFill>
                </a:rPr>
                <a:t>文件指针</a:t>
              </a:r>
            </a:p>
          </p:txBody>
        </p:sp>
      </p:grpSp>
      <p:cxnSp>
        <p:nvCxnSpPr>
          <p:cNvPr id="26" name="直接连接符 25"/>
          <p:cNvCxnSpPr/>
          <p:nvPr/>
        </p:nvCxnSpPr>
        <p:spPr>
          <a:xfrm rot="16200000" flipH="1">
            <a:off x="-7536741" y="3340893"/>
            <a:ext cx="11858708"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1262422" y="2571744"/>
            <a:ext cx="2023694" cy="355598"/>
            <a:chOff x="1262422" y="2323278"/>
            <a:chExt cx="2023694" cy="355598"/>
          </a:xfrm>
        </p:grpSpPr>
        <p:pic>
          <p:nvPicPr>
            <p:cNvPr id="15" name="图片 14" descr="小点1.png"/>
            <p:cNvPicPr>
              <a:picLocks noChangeAspect="1"/>
            </p:cNvPicPr>
            <p:nvPr/>
          </p:nvPicPr>
          <p:blipFill>
            <a:blip r:embed="rId2" cstate="print"/>
            <a:stretch>
              <a:fillRect/>
            </a:stretch>
          </p:blipFill>
          <p:spPr>
            <a:xfrm>
              <a:off x="1262422" y="2428054"/>
              <a:ext cx="151066" cy="148997"/>
            </a:xfrm>
            <a:prstGeom prst="rect">
              <a:avLst/>
            </a:prstGeom>
            <a:effectLst/>
          </p:spPr>
        </p:pic>
        <p:sp>
          <p:nvSpPr>
            <p:cNvPr id="16" name="内容占位符 2"/>
            <p:cNvSpPr txBox="1">
              <a:spLocks/>
            </p:cNvSpPr>
            <p:nvPr/>
          </p:nvSpPr>
          <p:spPr>
            <a:xfrm>
              <a:off x="1394985" y="2323278"/>
              <a:ext cx="1891131"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solidFill>
                    <a:srgbClr val="C00000"/>
                  </a:solidFill>
                </a:rPr>
                <a:t>文件打开计数</a:t>
              </a:r>
            </a:p>
          </p:txBody>
        </p:sp>
      </p:grpSp>
      <p:grpSp>
        <p:nvGrpSpPr>
          <p:cNvPr id="17" name="组合 16"/>
          <p:cNvGrpSpPr/>
          <p:nvPr/>
        </p:nvGrpSpPr>
        <p:grpSpPr>
          <a:xfrm>
            <a:off x="1262422" y="2927342"/>
            <a:ext cx="3021546" cy="355598"/>
            <a:chOff x="1262422" y="3291830"/>
            <a:chExt cx="3021546" cy="355598"/>
          </a:xfrm>
        </p:grpSpPr>
        <p:pic>
          <p:nvPicPr>
            <p:cNvPr id="21" name="图片 20" descr="小点1.png"/>
            <p:cNvPicPr>
              <a:picLocks noChangeAspect="1"/>
            </p:cNvPicPr>
            <p:nvPr/>
          </p:nvPicPr>
          <p:blipFill>
            <a:blip r:embed="rId2" cstate="print"/>
            <a:stretch>
              <a:fillRect/>
            </a:stretch>
          </p:blipFill>
          <p:spPr>
            <a:xfrm>
              <a:off x="1262422" y="3396606"/>
              <a:ext cx="151066" cy="148997"/>
            </a:xfrm>
            <a:prstGeom prst="rect">
              <a:avLst/>
            </a:prstGeom>
            <a:effectLst/>
          </p:spPr>
        </p:pic>
        <p:sp>
          <p:nvSpPr>
            <p:cNvPr id="22" name="内容占位符 2"/>
            <p:cNvSpPr txBox="1">
              <a:spLocks/>
            </p:cNvSpPr>
            <p:nvPr/>
          </p:nvSpPr>
          <p:spPr>
            <a:xfrm>
              <a:off x="1394985" y="3291830"/>
              <a:ext cx="2888983"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solidFill>
                    <a:srgbClr val="C00000"/>
                  </a:solidFill>
                </a:rPr>
                <a:t>文件的磁盘位置</a:t>
              </a:r>
            </a:p>
          </p:txBody>
        </p:sp>
      </p:grpSp>
      <p:grpSp>
        <p:nvGrpSpPr>
          <p:cNvPr id="4" name="组合 3"/>
          <p:cNvGrpSpPr/>
          <p:nvPr/>
        </p:nvGrpSpPr>
        <p:grpSpPr>
          <a:xfrm>
            <a:off x="1262422" y="3266406"/>
            <a:ext cx="1452190" cy="355598"/>
            <a:chOff x="1262422" y="2409156"/>
            <a:chExt cx="1452190" cy="355598"/>
          </a:xfrm>
        </p:grpSpPr>
        <p:pic>
          <p:nvPicPr>
            <p:cNvPr id="18" name="图片 17" descr="小点1.png"/>
            <p:cNvPicPr>
              <a:picLocks noChangeAspect="1"/>
            </p:cNvPicPr>
            <p:nvPr/>
          </p:nvPicPr>
          <p:blipFill>
            <a:blip r:embed="rId2" cstate="print"/>
            <a:stretch>
              <a:fillRect/>
            </a:stretch>
          </p:blipFill>
          <p:spPr>
            <a:xfrm>
              <a:off x="1262422" y="2513932"/>
              <a:ext cx="151066" cy="148997"/>
            </a:xfrm>
            <a:prstGeom prst="rect">
              <a:avLst/>
            </a:prstGeom>
            <a:effectLst/>
          </p:spPr>
        </p:pic>
        <p:sp>
          <p:nvSpPr>
            <p:cNvPr id="19" name="内容占位符 2"/>
            <p:cNvSpPr txBox="1">
              <a:spLocks/>
            </p:cNvSpPr>
            <p:nvPr/>
          </p:nvSpPr>
          <p:spPr>
            <a:xfrm>
              <a:off x="1394985" y="2409156"/>
              <a:ext cx="1319627"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solidFill>
                    <a:srgbClr val="C00000"/>
                  </a:solidFill>
                </a:rPr>
                <a:t>访问权限</a:t>
              </a:r>
            </a:p>
          </p:txBody>
        </p:sp>
      </p:grpSp>
      <p:sp>
        <p:nvSpPr>
          <p:cNvPr id="20" name="内容占位符 2"/>
          <p:cNvSpPr txBox="1">
            <a:spLocks/>
          </p:cNvSpPr>
          <p:nvPr/>
        </p:nvSpPr>
        <p:spPr>
          <a:xfrm>
            <a:off x="1619672" y="3622004"/>
            <a:ext cx="4619454"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每个进程的文件访问模式信息</a:t>
            </a:r>
            <a:endParaRPr lang="en-GB" altLang="zh-CN" dirty="0"/>
          </a:p>
        </p:txBody>
      </p:sp>
    </p:spTree>
    <p:extLst>
      <p:ext uri="{BB962C8B-B14F-4D97-AF65-F5344CB8AC3E}">
        <p14:creationId xmlns:p14="http://schemas.microsoft.com/office/powerpoint/2010/main" val="34301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F3B5E-D604-4915-8982-C965CC0AB07B}"/>
              </a:ext>
            </a:extLst>
          </p:cNvPr>
          <p:cNvSpPr>
            <a:spLocks noGrp="1"/>
          </p:cNvSpPr>
          <p:nvPr>
            <p:ph type="title"/>
          </p:nvPr>
        </p:nvSpPr>
        <p:spPr/>
        <p:txBody>
          <a:bodyPr/>
          <a:lstStyle/>
          <a:p>
            <a:r>
              <a:rPr lang="zh-CN" altLang="en-US" dirty="0"/>
              <a:t>文件在计算机中的抽象</a:t>
            </a:r>
          </a:p>
        </p:txBody>
      </p:sp>
      <p:sp>
        <p:nvSpPr>
          <p:cNvPr id="3" name="内容占位符 2">
            <a:extLst>
              <a:ext uri="{FF2B5EF4-FFF2-40B4-BE49-F238E27FC236}">
                <a16:creationId xmlns:a16="http://schemas.microsoft.com/office/drawing/2014/main" id="{5D0E9ECE-7A11-48F9-A615-D03F221442A3}"/>
              </a:ext>
            </a:extLst>
          </p:cNvPr>
          <p:cNvSpPr>
            <a:spLocks noGrp="1"/>
          </p:cNvSpPr>
          <p:nvPr>
            <p:ph idx="1"/>
          </p:nvPr>
        </p:nvSpPr>
        <p:spPr/>
        <p:txBody>
          <a:bodyPr/>
          <a:lstStyle/>
          <a:p>
            <a:r>
              <a:rPr lang="zh-CN" altLang="en-US" dirty="0"/>
              <a:t>文件是一段数据，是一个数组被固化到了介质上</a:t>
            </a:r>
            <a:endParaRPr lang="en-US" altLang="zh-CN" dirty="0"/>
          </a:p>
          <a:p>
            <a:r>
              <a:rPr lang="zh-CN" altLang="en-US" dirty="0"/>
              <a:t>文件早期的存在形式，是磁带上的一段</a:t>
            </a:r>
            <a:endParaRPr lang="en-US" altLang="zh-CN" dirty="0"/>
          </a:p>
          <a:p>
            <a:r>
              <a:rPr lang="zh-CN" altLang="en-US" dirty="0"/>
              <a:t>文件指针，抽象的是磁头与文件开头的相对距离</a:t>
            </a:r>
            <a:endParaRPr lang="en-US" altLang="zh-CN" dirty="0"/>
          </a:p>
          <a:p>
            <a:r>
              <a:rPr lang="zh-CN" altLang="en-US" dirty="0"/>
              <a:t>调用</a:t>
            </a:r>
            <a:r>
              <a:rPr lang="en-US" altLang="zh-CN" dirty="0"/>
              <a:t>read</a:t>
            </a:r>
            <a:r>
              <a:rPr lang="zh-CN" altLang="en-US" dirty="0"/>
              <a:t>指针后会移相应的字节数</a:t>
            </a:r>
            <a:endParaRPr lang="en-US" altLang="zh-CN" dirty="0"/>
          </a:p>
          <a:p>
            <a:r>
              <a:rPr lang="en-US" altLang="zh-CN" dirty="0" err="1"/>
              <a:t>ftell</a:t>
            </a:r>
            <a:r>
              <a:rPr lang="en-US" altLang="zh-CN" dirty="0"/>
              <a:t>, </a:t>
            </a:r>
            <a:r>
              <a:rPr lang="en-US" altLang="zh-CN" dirty="0" err="1"/>
              <a:t>fseek</a:t>
            </a:r>
            <a:r>
              <a:rPr lang="en-US" altLang="zh-CN" dirty="0"/>
              <a:t>……</a:t>
            </a:r>
            <a:endParaRPr lang="zh-CN" altLang="en-US" dirty="0"/>
          </a:p>
        </p:txBody>
      </p:sp>
      <p:sp>
        <p:nvSpPr>
          <p:cNvPr id="4" name="日期占位符 3">
            <a:extLst>
              <a:ext uri="{FF2B5EF4-FFF2-40B4-BE49-F238E27FC236}">
                <a16:creationId xmlns:a16="http://schemas.microsoft.com/office/drawing/2014/main" id="{0460092A-01C6-4AC9-81B5-FF2D05834787}"/>
              </a:ext>
            </a:extLst>
          </p:cNvPr>
          <p:cNvSpPr>
            <a:spLocks noGrp="1"/>
          </p:cNvSpPr>
          <p:nvPr>
            <p:ph type="dt" sz="half" idx="10"/>
          </p:nvPr>
        </p:nvSpPr>
        <p:spPr/>
        <p:txBody>
          <a:bodyPr/>
          <a:lstStyle/>
          <a:p>
            <a:pPr>
              <a:defRPr/>
            </a:pPr>
            <a:r>
              <a:rPr lang="en-US" altLang="zh-CN"/>
              <a:t>Operating System</a:t>
            </a:r>
            <a:endParaRPr lang="en-US" altLang="ko-KR"/>
          </a:p>
        </p:txBody>
      </p:sp>
      <p:sp>
        <p:nvSpPr>
          <p:cNvPr id="5" name="页脚占位符 4">
            <a:extLst>
              <a:ext uri="{FF2B5EF4-FFF2-40B4-BE49-F238E27FC236}">
                <a16:creationId xmlns:a16="http://schemas.microsoft.com/office/drawing/2014/main" id="{40F90BD1-09FD-41EF-9165-8CE2E7811A61}"/>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a:extLst>
              <a:ext uri="{FF2B5EF4-FFF2-40B4-BE49-F238E27FC236}">
                <a16:creationId xmlns:a16="http://schemas.microsoft.com/office/drawing/2014/main" id="{5CA0B246-D627-470F-851F-E3FC3C18F533}"/>
              </a:ext>
            </a:extLst>
          </p:cNvPr>
          <p:cNvSpPr>
            <a:spLocks noGrp="1"/>
          </p:cNvSpPr>
          <p:nvPr>
            <p:ph type="sldNum" sz="quarter" idx="12"/>
          </p:nvPr>
        </p:nvSpPr>
        <p:spPr/>
        <p:txBody>
          <a:bodyPr/>
          <a:lstStyle/>
          <a:p>
            <a:fld id="{5EEFC526-8A43-41C1-B1D0-B3D20E53516B}" type="slidenum">
              <a:rPr lang="en-US" altLang="ko-KR" smtClean="0"/>
              <a:pPr/>
              <a:t>5</a:t>
            </a:fld>
            <a:endParaRPr lang="en-US" altLang="ko-KR" dirty="0"/>
          </a:p>
        </p:txBody>
      </p:sp>
      <p:pic>
        <p:nvPicPr>
          <p:cNvPr id="80898" name="Picture 2">
            <a:extLst>
              <a:ext uri="{FF2B5EF4-FFF2-40B4-BE49-F238E27FC236}">
                <a16:creationId xmlns:a16="http://schemas.microsoft.com/office/drawing/2014/main" id="{D1F5AF47-82C3-45D9-8845-E92828C353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323975"/>
            <a:ext cx="7867650" cy="4825492"/>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8B0E057D-C493-63FC-A9B6-B93729B4CDC9}"/>
              </a:ext>
            </a:extLst>
          </p:cNvPr>
          <p:cNvSpPr txBox="1"/>
          <p:nvPr/>
        </p:nvSpPr>
        <p:spPr>
          <a:xfrm>
            <a:off x="1187624" y="5589240"/>
            <a:ext cx="5328592" cy="535531"/>
          </a:xfrm>
          <a:prstGeom prst="rect">
            <a:avLst/>
          </a:prstGeom>
          <a:noFill/>
        </p:spPr>
        <p:txBody>
          <a:bodyPr wrap="square" rtlCol="0">
            <a:spAutoFit/>
          </a:bodyPr>
          <a:lstStyle/>
          <a:p>
            <a:pPr>
              <a:buNone/>
            </a:pPr>
            <a:r>
              <a:rPr lang="zh-CN" altLang="en-US" dirty="0"/>
              <a:t>文件对应于磁带中的一段，需要记录它的长度和上次读取的位置，以可连续的读取</a:t>
            </a:r>
          </a:p>
        </p:txBody>
      </p:sp>
    </p:spTree>
    <p:extLst>
      <p:ext uri="{BB962C8B-B14F-4D97-AF65-F5344CB8AC3E}">
        <p14:creationId xmlns:p14="http://schemas.microsoft.com/office/powerpoint/2010/main" val="222354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80898"/>
                                        </p:tgtEl>
                                        <p:attrNameLst>
                                          <p:attrName>ppt_x</p:attrName>
                                        </p:attrNameLst>
                                      </p:cBhvr>
                                      <p:tavLst>
                                        <p:tav tm="0">
                                          <p:val>
                                            <p:strVal val="ppt_x"/>
                                          </p:val>
                                        </p:tav>
                                        <p:tav tm="100000">
                                          <p:val>
                                            <p:strVal val="ppt_x"/>
                                          </p:val>
                                        </p:tav>
                                      </p:tavLst>
                                    </p:anim>
                                    <p:anim calcmode="lin" valueType="num">
                                      <p:cBhvr additive="base">
                                        <p:cTn id="7" dur="500"/>
                                        <p:tgtEl>
                                          <p:spTgt spid="80898"/>
                                        </p:tgtEl>
                                        <p:attrNameLst>
                                          <p:attrName>ppt_y</p:attrName>
                                        </p:attrNameLst>
                                      </p:cBhvr>
                                      <p:tavLst>
                                        <p:tav tm="0">
                                          <p:val>
                                            <p:strVal val="ppt_y"/>
                                          </p:val>
                                        </p:tav>
                                        <p:tav tm="100000">
                                          <p:val>
                                            <p:strVal val="1+ppt_h/2"/>
                                          </p:val>
                                        </p:tav>
                                      </p:tavLst>
                                    </p:anim>
                                    <p:set>
                                      <p:cBhvr>
                                        <p:cTn id="8" dur="1" fill="hold">
                                          <p:stCondLst>
                                            <p:cond delay="499"/>
                                          </p:stCondLst>
                                        </p:cTn>
                                        <p:tgtEl>
                                          <p:spTgt spid="808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pPr>
            <a:r>
              <a:rPr lang="zh-CN" altLang="en-US" dirty="0"/>
              <a:t>文件系统中打开文件的数据结构</a:t>
            </a:r>
          </a:p>
        </p:txBody>
      </p:sp>
      <p:cxnSp>
        <p:nvCxnSpPr>
          <p:cNvPr id="26" name="直接连接符 25"/>
          <p:cNvCxnSpPr/>
          <p:nvPr/>
        </p:nvCxnSpPr>
        <p:spPr>
          <a:xfrm rot="16200000" flipH="1">
            <a:off x="-7536741" y="3340893"/>
            <a:ext cx="11858708"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844894" y="1876414"/>
            <a:ext cx="5671323" cy="696462"/>
            <a:chOff x="844893" y="1019164"/>
            <a:chExt cx="5671323" cy="696462"/>
          </a:xfrm>
        </p:grpSpPr>
        <p:sp>
          <p:nvSpPr>
            <p:cNvPr id="9" name="内容占位符 2"/>
            <p:cNvSpPr txBox="1">
              <a:spLocks/>
            </p:cNvSpPr>
            <p:nvPr/>
          </p:nvSpPr>
          <p:spPr>
            <a:xfrm>
              <a:off x="1142976" y="1019164"/>
              <a:ext cx="20002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zh-CN" altLang="en-US" dirty="0"/>
                <a:t>文件描述符</a:t>
              </a:r>
              <a:endParaRPr lang="en-US" altLang="zh-CN" dirty="0"/>
            </a:p>
          </p:txBody>
        </p:sp>
        <p:sp>
          <p:nvSpPr>
            <p:cNvPr id="12" name="TextBox 11"/>
            <p:cNvSpPr txBox="1"/>
            <p:nvPr/>
          </p:nvSpPr>
          <p:spPr>
            <a:xfrm>
              <a:off x="844893" y="1019164"/>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3" name="图片 32" descr="小点1.png"/>
            <p:cNvPicPr>
              <a:picLocks noChangeAspect="1"/>
            </p:cNvPicPr>
            <p:nvPr/>
          </p:nvPicPr>
          <p:blipFill>
            <a:blip r:embed="rId3" cstate="print"/>
            <a:stretch>
              <a:fillRect/>
            </a:stretch>
          </p:blipFill>
          <p:spPr>
            <a:xfrm>
              <a:off x="1262422" y="1462080"/>
              <a:ext cx="151066" cy="148997"/>
            </a:xfrm>
            <a:prstGeom prst="rect">
              <a:avLst/>
            </a:prstGeom>
            <a:effectLst/>
          </p:spPr>
        </p:pic>
        <p:sp>
          <p:nvSpPr>
            <p:cNvPr id="34" name="内容占位符 2"/>
            <p:cNvSpPr txBox="1">
              <a:spLocks/>
            </p:cNvSpPr>
            <p:nvPr/>
          </p:nvSpPr>
          <p:spPr>
            <a:xfrm>
              <a:off x="1394985" y="1357304"/>
              <a:ext cx="5121231"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每个被打开的文件都有一个文件描述符</a:t>
              </a:r>
            </a:p>
          </p:txBody>
        </p:sp>
      </p:grpSp>
      <p:grpSp>
        <p:nvGrpSpPr>
          <p:cNvPr id="3" name="组合 2"/>
          <p:cNvGrpSpPr/>
          <p:nvPr/>
        </p:nvGrpSpPr>
        <p:grpSpPr>
          <a:xfrm>
            <a:off x="1262422" y="2525706"/>
            <a:ext cx="5541826" cy="675598"/>
            <a:chOff x="1262422" y="1668456"/>
            <a:chExt cx="5541826" cy="675598"/>
          </a:xfrm>
        </p:grpSpPr>
        <p:pic>
          <p:nvPicPr>
            <p:cNvPr id="18" name="图片 17" descr="小点1.png"/>
            <p:cNvPicPr>
              <a:picLocks noChangeAspect="1"/>
            </p:cNvPicPr>
            <p:nvPr/>
          </p:nvPicPr>
          <p:blipFill>
            <a:blip r:embed="rId3" cstate="print"/>
            <a:stretch>
              <a:fillRect/>
            </a:stretch>
          </p:blipFill>
          <p:spPr>
            <a:xfrm>
              <a:off x="1262422" y="1773232"/>
              <a:ext cx="151066" cy="148997"/>
            </a:xfrm>
            <a:prstGeom prst="rect">
              <a:avLst/>
            </a:prstGeom>
            <a:effectLst/>
          </p:spPr>
        </p:pic>
        <p:sp>
          <p:nvSpPr>
            <p:cNvPr id="19" name="内容占位符 2"/>
            <p:cNvSpPr txBox="1">
              <a:spLocks/>
            </p:cNvSpPr>
            <p:nvPr/>
          </p:nvSpPr>
          <p:spPr>
            <a:xfrm>
              <a:off x="1394985" y="1668456"/>
              <a:ext cx="1891131"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文件状态信息</a:t>
              </a:r>
            </a:p>
          </p:txBody>
        </p:sp>
        <p:pic>
          <p:nvPicPr>
            <p:cNvPr id="24" name="图片 23" descr="小点1.png"/>
            <p:cNvPicPr>
              <a:picLocks noChangeAspect="1"/>
            </p:cNvPicPr>
            <p:nvPr/>
          </p:nvPicPr>
          <p:blipFill>
            <a:blip r:embed="rId3" cstate="print"/>
            <a:stretch>
              <a:fillRect/>
            </a:stretch>
          </p:blipFill>
          <p:spPr>
            <a:xfrm>
              <a:off x="1565844" y="2090508"/>
              <a:ext cx="151066" cy="148997"/>
            </a:xfrm>
            <a:prstGeom prst="rect">
              <a:avLst/>
            </a:prstGeom>
            <a:effectLst/>
          </p:spPr>
        </p:pic>
        <p:sp>
          <p:nvSpPr>
            <p:cNvPr id="25" name="内容占位符 2"/>
            <p:cNvSpPr txBox="1">
              <a:spLocks/>
            </p:cNvSpPr>
            <p:nvPr/>
          </p:nvSpPr>
          <p:spPr>
            <a:xfrm>
              <a:off x="1698407" y="1985732"/>
              <a:ext cx="5105841"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目录项、当前文件指针、文件操作设置等</a:t>
              </a:r>
            </a:p>
          </p:txBody>
        </p:sp>
      </p:grpSp>
      <p:grpSp>
        <p:nvGrpSpPr>
          <p:cNvPr id="4" name="组合 3"/>
          <p:cNvGrpSpPr/>
          <p:nvPr/>
        </p:nvGrpSpPr>
        <p:grpSpPr>
          <a:xfrm>
            <a:off x="844894" y="3156630"/>
            <a:ext cx="4807227" cy="696462"/>
            <a:chOff x="844893" y="2299380"/>
            <a:chExt cx="4807227" cy="696462"/>
          </a:xfrm>
        </p:grpSpPr>
        <p:sp>
          <p:nvSpPr>
            <p:cNvPr id="36" name="内容占位符 2"/>
            <p:cNvSpPr txBox="1">
              <a:spLocks/>
            </p:cNvSpPr>
            <p:nvPr/>
          </p:nvSpPr>
          <p:spPr>
            <a:xfrm>
              <a:off x="1142976" y="2299380"/>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zh-CN" altLang="en-US" dirty="0"/>
                <a:t>打开文件表</a:t>
              </a:r>
              <a:endParaRPr lang="en-US" altLang="zh-CN" dirty="0"/>
            </a:p>
          </p:txBody>
        </p:sp>
        <p:sp>
          <p:nvSpPr>
            <p:cNvPr id="40" name="TextBox 39"/>
            <p:cNvSpPr txBox="1"/>
            <p:nvPr/>
          </p:nvSpPr>
          <p:spPr>
            <a:xfrm>
              <a:off x="844893" y="2299380"/>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41" name="图片 40" descr="小点1.png"/>
            <p:cNvPicPr>
              <a:picLocks noChangeAspect="1"/>
            </p:cNvPicPr>
            <p:nvPr/>
          </p:nvPicPr>
          <p:blipFill>
            <a:blip r:embed="rId3" cstate="print"/>
            <a:stretch>
              <a:fillRect/>
            </a:stretch>
          </p:blipFill>
          <p:spPr>
            <a:xfrm>
              <a:off x="1262422" y="2742296"/>
              <a:ext cx="151066" cy="148997"/>
            </a:xfrm>
            <a:prstGeom prst="rect">
              <a:avLst/>
            </a:prstGeom>
            <a:effectLst/>
          </p:spPr>
        </p:pic>
        <p:sp>
          <p:nvSpPr>
            <p:cNvPr id="42" name="内容占位符 2"/>
            <p:cNvSpPr txBox="1">
              <a:spLocks/>
            </p:cNvSpPr>
            <p:nvPr/>
          </p:nvSpPr>
          <p:spPr>
            <a:xfrm>
              <a:off x="1394985" y="2637520"/>
              <a:ext cx="4257135"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每个进程一个进程打开文件表</a:t>
              </a:r>
            </a:p>
          </p:txBody>
        </p:sp>
      </p:grpSp>
      <p:grpSp>
        <p:nvGrpSpPr>
          <p:cNvPr id="5" name="组合 4"/>
          <p:cNvGrpSpPr/>
          <p:nvPr/>
        </p:nvGrpSpPr>
        <p:grpSpPr>
          <a:xfrm>
            <a:off x="1262422" y="3805922"/>
            <a:ext cx="4809776" cy="701480"/>
            <a:chOff x="1262422" y="2948672"/>
            <a:chExt cx="4809776" cy="701480"/>
          </a:xfrm>
        </p:grpSpPr>
        <p:pic>
          <p:nvPicPr>
            <p:cNvPr id="45" name="图片 44" descr="小点1.png"/>
            <p:cNvPicPr>
              <a:picLocks noChangeAspect="1"/>
            </p:cNvPicPr>
            <p:nvPr/>
          </p:nvPicPr>
          <p:blipFill>
            <a:blip r:embed="rId3" cstate="print"/>
            <a:stretch>
              <a:fillRect/>
            </a:stretch>
          </p:blipFill>
          <p:spPr>
            <a:xfrm>
              <a:off x="1262422" y="3053448"/>
              <a:ext cx="151066" cy="148997"/>
            </a:xfrm>
            <a:prstGeom prst="rect">
              <a:avLst/>
            </a:prstGeom>
            <a:effectLst/>
          </p:spPr>
        </p:pic>
        <p:sp>
          <p:nvSpPr>
            <p:cNvPr id="46" name="内容占位符 2"/>
            <p:cNvSpPr txBox="1">
              <a:spLocks/>
            </p:cNvSpPr>
            <p:nvPr/>
          </p:nvSpPr>
          <p:spPr>
            <a:xfrm>
              <a:off x="1394985" y="2948672"/>
              <a:ext cx="3969103"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一个系统级的打开文件表</a:t>
              </a:r>
            </a:p>
          </p:txBody>
        </p:sp>
        <p:pic>
          <p:nvPicPr>
            <p:cNvPr id="31" name="图片 30" descr="小点1.png"/>
            <p:cNvPicPr>
              <a:picLocks noChangeAspect="1"/>
            </p:cNvPicPr>
            <p:nvPr/>
          </p:nvPicPr>
          <p:blipFill>
            <a:blip r:embed="rId3" cstate="print"/>
            <a:stretch>
              <a:fillRect/>
            </a:stretch>
          </p:blipFill>
          <p:spPr>
            <a:xfrm>
              <a:off x="1262422" y="3396606"/>
              <a:ext cx="151066" cy="148997"/>
            </a:xfrm>
            <a:prstGeom prst="rect">
              <a:avLst/>
            </a:prstGeom>
            <a:effectLst/>
          </p:spPr>
        </p:pic>
        <p:sp>
          <p:nvSpPr>
            <p:cNvPr id="32" name="内容占位符 2"/>
            <p:cNvSpPr txBox="1">
              <a:spLocks/>
            </p:cNvSpPr>
            <p:nvPr/>
          </p:nvSpPr>
          <p:spPr>
            <a:xfrm>
              <a:off x="1394985" y="3291830"/>
              <a:ext cx="4677213"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有文件被打开时，文件卷就不能被卸载</a:t>
              </a:r>
            </a:p>
          </p:txBody>
        </p:sp>
      </p:grpSp>
    </p:spTree>
    <p:extLst>
      <p:ext uri="{BB962C8B-B14F-4D97-AF65-F5344CB8AC3E}">
        <p14:creationId xmlns:p14="http://schemas.microsoft.com/office/powerpoint/2010/main" val="86962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102292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defRPr/>
            </a:pPr>
            <a:r>
              <a:rPr lang="zh-CN" altLang="en-US" dirty="0"/>
              <a:t>打开文件表</a:t>
            </a:r>
          </a:p>
        </p:txBody>
      </p:sp>
      <p:grpSp>
        <p:nvGrpSpPr>
          <p:cNvPr id="81" name="组合 80"/>
          <p:cNvGrpSpPr/>
          <p:nvPr/>
        </p:nvGrpSpPr>
        <p:grpSpPr>
          <a:xfrm>
            <a:off x="3351266" y="1995476"/>
            <a:ext cx="4715412" cy="3577428"/>
            <a:chOff x="1938322" y="1157276"/>
            <a:chExt cx="4715412" cy="3577428"/>
          </a:xfrm>
        </p:grpSpPr>
        <p:grpSp>
          <p:nvGrpSpPr>
            <p:cNvPr id="82" name="组合 68"/>
            <p:cNvGrpSpPr/>
            <p:nvPr/>
          </p:nvGrpSpPr>
          <p:grpSpPr>
            <a:xfrm>
              <a:off x="2298684" y="1157276"/>
              <a:ext cx="571504" cy="432000"/>
              <a:chOff x="1139825" y="1000114"/>
              <a:chExt cx="571504" cy="432000"/>
            </a:xfrm>
          </p:grpSpPr>
          <p:sp>
            <p:nvSpPr>
              <p:cNvPr id="164" name="矩形 163"/>
              <p:cNvSpPr>
                <a:spLocks noChangeAspect="1"/>
              </p:cNvSpPr>
              <p:nvPr/>
            </p:nvSpPr>
            <p:spPr>
              <a:xfrm>
                <a:off x="1187450" y="1000114"/>
                <a:ext cx="432000" cy="432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65" name="TextBox 164"/>
              <p:cNvSpPr txBox="1"/>
              <p:nvPr/>
            </p:nvSpPr>
            <p:spPr>
              <a:xfrm>
                <a:off x="1139825" y="1042977"/>
                <a:ext cx="571504" cy="338554"/>
              </a:xfrm>
              <a:prstGeom prst="rect">
                <a:avLst/>
              </a:prstGeom>
              <a:noFill/>
            </p:spPr>
            <p:txBody>
              <a:bodyPr wrap="square" rtlCol="0">
                <a:spAutoFit/>
              </a:bodyPr>
              <a:lstStyle/>
              <a:p>
                <a:pPr algn="ctr" eaLnBrk="1" fontAlgn="auto" hangingPunct="1">
                  <a:lnSpc>
                    <a:spcPct val="100000"/>
                  </a:lnSpc>
                  <a:spcBef>
                    <a:spcPts val="0"/>
                  </a:spcBef>
                  <a:spcAft>
                    <a:spcPts val="0"/>
                  </a:spcAft>
                  <a:buSzTx/>
                  <a:buNone/>
                </a:pPr>
                <a:r>
                  <a:rPr lang="en-US" altLang="zh-CN" sz="1600" b="1" dirty="0" err="1">
                    <a:solidFill>
                      <a:srgbClr val="11576A"/>
                    </a:solidFill>
                    <a:latin typeface="微软雅黑"/>
                    <a:ea typeface="微软雅黑"/>
                  </a:rPr>
                  <a:t>vol</a:t>
                </a:r>
                <a:endParaRPr lang="zh-CN" altLang="en-US" sz="1600" b="1" dirty="0">
                  <a:solidFill>
                    <a:srgbClr val="11576A"/>
                  </a:solidFill>
                  <a:latin typeface="微软雅黑"/>
                  <a:ea typeface="微软雅黑"/>
                </a:endParaRPr>
              </a:p>
            </p:txBody>
          </p:sp>
        </p:grpSp>
        <p:grpSp>
          <p:nvGrpSpPr>
            <p:cNvPr id="83" name="组合 72"/>
            <p:cNvGrpSpPr/>
            <p:nvPr/>
          </p:nvGrpSpPr>
          <p:grpSpPr>
            <a:xfrm>
              <a:off x="4067172" y="1157276"/>
              <a:ext cx="468398" cy="432000"/>
              <a:chOff x="1176314" y="2000246"/>
              <a:chExt cx="468398" cy="432000"/>
            </a:xfrm>
          </p:grpSpPr>
          <p:sp>
            <p:nvSpPr>
              <p:cNvPr id="162" name="矩形 161"/>
              <p:cNvSpPr>
                <a:spLocks noChangeAspect="1"/>
              </p:cNvSpPr>
              <p:nvPr/>
            </p:nvSpPr>
            <p:spPr>
              <a:xfrm>
                <a:off x="1187450" y="2000246"/>
                <a:ext cx="432000" cy="432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63" name="TextBox 162"/>
              <p:cNvSpPr txBox="1"/>
              <p:nvPr/>
            </p:nvSpPr>
            <p:spPr>
              <a:xfrm>
                <a:off x="1176314" y="2052634"/>
                <a:ext cx="468398" cy="338554"/>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600" b="1" dirty="0">
                    <a:solidFill>
                      <a:srgbClr val="11576A"/>
                    </a:solidFill>
                    <a:latin typeface="微软雅黑"/>
                    <a:ea typeface="微软雅黑"/>
                  </a:rPr>
                  <a:t>dir</a:t>
                </a:r>
                <a:endParaRPr lang="zh-CN" altLang="en-US" sz="1600" b="1" dirty="0">
                  <a:solidFill>
                    <a:srgbClr val="11576A"/>
                  </a:solidFill>
                  <a:latin typeface="微软雅黑"/>
                  <a:ea typeface="微软雅黑"/>
                </a:endParaRPr>
              </a:p>
            </p:txBody>
          </p:sp>
        </p:grpSp>
        <p:grpSp>
          <p:nvGrpSpPr>
            <p:cNvPr id="84" name="组合 73"/>
            <p:cNvGrpSpPr/>
            <p:nvPr/>
          </p:nvGrpSpPr>
          <p:grpSpPr>
            <a:xfrm>
              <a:off x="3357554" y="1928808"/>
              <a:ext cx="468398" cy="432000"/>
              <a:chOff x="1176314" y="2000246"/>
              <a:chExt cx="468398" cy="432000"/>
            </a:xfrm>
          </p:grpSpPr>
          <p:sp>
            <p:nvSpPr>
              <p:cNvPr id="160" name="矩形 159"/>
              <p:cNvSpPr>
                <a:spLocks noChangeAspect="1"/>
              </p:cNvSpPr>
              <p:nvPr/>
            </p:nvSpPr>
            <p:spPr>
              <a:xfrm>
                <a:off x="1187450" y="2000246"/>
                <a:ext cx="432000" cy="432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61" name="TextBox 160"/>
              <p:cNvSpPr txBox="1"/>
              <p:nvPr/>
            </p:nvSpPr>
            <p:spPr>
              <a:xfrm>
                <a:off x="1176314" y="2052634"/>
                <a:ext cx="468398" cy="338554"/>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600" b="1" dirty="0">
                    <a:solidFill>
                      <a:srgbClr val="11576A"/>
                    </a:solidFill>
                    <a:latin typeface="微软雅黑"/>
                    <a:ea typeface="微软雅黑"/>
                  </a:rPr>
                  <a:t>dir</a:t>
                </a:r>
                <a:endParaRPr lang="zh-CN" altLang="en-US" sz="1600" b="1" dirty="0">
                  <a:solidFill>
                    <a:srgbClr val="11576A"/>
                  </a:solidFill>
                  <a:latin typeface="微软雅黑"/>
                  <a:ea typeface="微软雅黑"/>
                </a:endParaRPr>
              </a:p>
            </p:txBody>
          </p:sp>
        </p:grpSp>
        <p:grpSp>
          <p:nvGrpSpPr>
            <p:cNvPr id="85" name="组合 76"/>
            <p:cNvGrpSpPr/>
            <p:nvPr/>
          </p:nvGrpSpPr>
          <p:grpSpPr>
            <a:xfrm>
              <a:off x="4079872" y="1928808"/>
              <a:ext cx="468398" cy="432000"/>
              <a:chOff x="1176314" y="2000246"/>
              <a:chExt cx="468398" cy="432000"/>
            </a:xfrm>
          </p:grpSpPr>
          <p:sp>
            <p:nvSpPr>
              <p:cNvPr id="158" name="矩形 157"/>
              <p:cNvSpPr>
                <a:spLocks noChangeAspect="1"/>
              </p:cNvSpPr>
              <p:nvPr/>
            </p:nvSpPr>
            <p:spPr>
              <a:xfrm>
                <a:off x="1187450" y="2000246"/>
                <a:ext cx="432000" cy="432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59" name="TextBox 158"/>
              <p:cNvSpPr txBox="1"/>
              <p:nvPr/>
            </p:nvSpPr>
            <p:spPr>
              <a:xfrm>
                <a:off x="1176314" y="2052634"/>
                <a:ext cx="468398" cy="338554"/>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600" b="1" dirty="0">
                    <a:solidFill>
                      <a:srgbClr val="11576A"/>
                    </a:solidFill>
                    <a:latin typeface="微软雅黑"/>
                    <a:ea typeface="微软雅黑"/>
                  </a:rPr>
                  <a:t>dir</a:t>
                </a:r>
                <a:endParaRPr lang="zh-CN" altLang="en-US" sz="1600" b="1" dirty="0">
                  <a:solidFill>
                    <a:srgbClr val="11576A"/>
                  </a:solidFill>
                  <a:latin typeface="微软雅黑"/>
                  <a:ea typeface="微软雅黑"/>
                </a:endParaRPr>
              </a:p>
            </p:txBody>
          </p:sp>
        </p:grpSp>
        <p:grpSp>
          <p:nvGrpSpPr>
            <p:cNvPr id="86" name="组合 79"/>
            <p:cNvGrpSpPr/>
            <p:nvPr/>
          </p:nvGrpSpPr>
          <p:grpSpPr>
            <a:xfrm>
              <a:off x="4802190" y="1928808"/>
              <a:ext cx="468398" cy="432000"/>
              <a:chOff x="1176314" y="2000246"/>
              <a:chExt cx="468398" cy="432000"/>
            </a:xfrm>
          </p:grpSpPr>
          <p:sp>
            <p:nvSpPr>
              <p:cNvPr id="156" name="矩形 155"/>
              <p:cNvSpPr>
                <a:spLocks noChangeAspect="1"/>
              </p:cNvSpPr>
              <p:nvPr/>
            </p:nvSpPr>
            <p:spPr>
              <a:xfrm>
                <a:off x="1187450" y="2000246"/>
                <a:ext cx="432000" cy="432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57" name="TextBox 156"/>
              <p:cNvSpPr txBox="1"/>
              <p:nvPr/>
            </p:nvSpPr>
            <p:spPr>
              <a:xfrm>
                <a:off x="1176314" y="2052634"/>
                <a:ext cx="468398" cy="338554"/>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600" b="1" dirty="0">
                    <a:solidFill>
                      <a:srgbClr val="11576A"/>
                    </a:solidFill>
                    <a:latin typeface="微软雅黑"/>
                    <a:ea typeface="微软雅黑"/>
                  </a:rPr>
                  <a:t>dir</a:t>
                </a:r>
                <a:endParaRPr lang="zh-CN" altLang="en-US" sz="1600" b="1" dirty="0">
                  <a:solidFill>
                    <a:srgbClr val="11576A"/>
                  </a:solidFill>
                  <a:latin typeface="微软雅黑"/>
                  <a:ea typeface="微软雅黑"/>
                </a:endParaRPr>
              </a:p>
            </p:txBody>
          </p:sp>
        </p:grpSp>
        <p:grpSp>
          <p:nvGrpSpPr>
            <p:cNvPr id="87" name="组合 84"/>
            <p:cNvGrpSpPr/>
            <p:nvPr/>
          </p:nvGrpSpPr>
          <p:grpSpPr>
            <a:xfrm>
              <a:off x="2979726" y="2711458"/>
              <a:ext cx="468398" cy="432000"/>
              <a:chOff x="1176314" y="2000246"/>
              <a:chExt cx="468398" cy="432000"/>
            </a:xfrm>
          </p:grpSpPr>
          <p:sp>
            <p:nvSpPr>
              <p:cNvPr id="154" name="矩形 153"/>
              <p:cNvSpPr>
                <a:spLocks noChangeAspect="1"/>
              </p:cNvSpPr>
              <p:nvPr/>
            </p:nvSpPr>
            <p:spPr>
              <a:xfrm>
                <a:off x="1187450" y="2000246"/>
                <a:ext cx="432000" cy="432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55" name="TextBox 154"/>
              <p:cNvSpPr txBox="1"/>
              <p:nvPr/>
            </p:nvSpPr>
            <p:spPr>
              <a:xfrm>
                <a:off x="1176314" y="2052634"/>
                <a:ext cx="468398" cy="338554"/>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600" b="1" dirty="0">
                    <a:solidFill>
                      <a:srgbClr val="11576A"/>
                    </a:solidFill>
                    <a:latin typeface="微软雅黑"/>
                    <a:ea typeface="微软雅黑"/>
                  </a:rPr>
                  <a:t>dir</a:t>
                </a:r>
                <a:endParaRPr lang="zh-CN" altLang="en-US" sz="1600" b="1" dirty="0">
                  <a:solidFill>
                    <a:srgbClr val="11576A"/>
                  </a:solidFill>
                  <a:latin typeface="微软雅黑"/>
                  <a:ea typeface="微软雅黑"/>
                </a:endParaRPr>
              </a:p>
            </p:txBody>
          </p:sp>
        </p:grpSp>
        <p:grpSp>
          <p:nvGrpSpPr>
            <p:cNvPr id="88" name="组合 87"/>
            <p:cNvGrpSpPr/>
            <p:nvPr/>
          </p:nvGrpSpPr>
          <p:grpSpPr>
            <a:xfrm>
              <a:off x="3706814" y="2711458"/>
              <a:ext cx="468398" cy="432000"/>
              <a:chOff x="1176314" y="2000246"/>
              <a:chExt cx="468398" cy="432000"/>
            </a:xfrm>
          </p:grpSpPr>
          <p:sp>
            <p:nvSpPr>
              <p:cNvPr id="152" name="矩形 151"/>
              <p:cNvSpPr>
                <a:spLocks noChangeAspect="1"/>
              </p:cNvSpPr>
              <p:nvPr/>
            </p:nvSpPr>
            <p:spPr>
              <a:xfrm>
                <a:off x="1187450" y="2000246"/>
                <a:ext cx="432000" cy="432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53" name="TextBox 152"/>
              <p:cNvSpPr txBox="1"/>
              <p:nvPr/>
            </p:nvSpPr>
            <p:spPr>
              <a:xfrm>
                <a:off x="1176314" y="2052634"/>
                <a:ext cx="468398" cy="338554"/>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600" b="1" dirty="0">
                    <a:solidFill>
                      <a:srgbClr val="11576A"/>
                    </a:solidFill>
                    <a:latin typeface="微软雅黑"/>
                    <a:ea typeface="微软雅黑"/>
                  </a:rPr>
                  <a:t>dir</a:t>
                </a:r>
                <a:endParaRPr lang="zh-CN" altLang="en-US" sz="1600" b="1" dirty="0">
                  <a:solidFill>
                    <a:srgbClr val="11576A"/>
                  </a:solidFill>
                  <a:latin typeface="微软雅黑"/>
                  <a:ea typeface="微软雅黑"/>
                </a:endParaRPr>
              </a:p>
            </p:txBody>
          </p:sp>
        </p:grpSp>
        <p:grpSp>
          <p:nvGrpSpPr>
            <p:cNvPr id="89" name="组合 90"/>
            <p:cNvGrpSpPr/>
            <p:nvPr/>
          </p:nvGrpSpPr>
          <p:grpSpPr>
            <a:xfrm>
              <a:off x="5154534" y="2711458"/>
              <a:ext cx="468398" cy="432000"/>
              <a:chOff x="1176314" y="2000246"/>
              <a:chExt cx="468398" cy="432000"/>
            </a:xfrm>
          </p:grpSpPr>
          <p:sp>
            <p:nvSpPr>
              <p:cNvPr id="150" name="矩形 149"/>
              <p:cNvSpPr>
                <a:spLocks noChangeAspect="1"/>
              </p:cNvSpPr>
              <p:nvPr/>
            </p:nvSpPr>
            <p:spPr>
              <a:xfrm>
                <a:off x="1187450" y="2000246"/>
                <a:ext cx="432000" cy="432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51" name="TextBox 150"/>
              <p:cNvSpPr txBox="1"/>
              <p:nvPr/>
            </p:nvSpPr>
            <p:spPr>
              <a:xfrm>
                <a:off x="1176314" y="2052634"/>
                <a:ext cx="468398" cy="338554"/>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600" b="1" dirty="0">
                    <a:solidFill>
                      <a:srgbClr val="11576A"/>
                    </a:solidFill>
                    <a:latin typeface="微软雅黑"/>
                    <a:ea typeface="微软雅黑"/>
                  </a:rPr>
                  <a:t>dir</a:t>
                </a:r>
                <a:endParaRPr lang="zh-CN" altLang="en-US" sz="1600" b="1" dirty="0">
                  <a:solidFill>
                    <a:srgbClr val="11576A"/>
                  </a:solidFill>
                  <a:latin typeface="微软雅黑"/>
                  <a:ea typeface="微软雅黑"/>
                </a:endParaRPr>
              </a:p>
            </p:txBody>
          </p:sp>
        </p:grpSp>
        <p:grpSp>
          <p:nvGrpSpPr>
            <p:cNvPr id="90" name="组合 93"/>
            <p:cNvGrpSpPr/>
            <p:nvPr/>
          </p:nvGrpSpPr>
          <p:grpSpPr>
            <a:xfrm>
              <a:off x="2954326" y="3482982"/>
              <a:ext cx="571504" cy="432000"/>
              <a:chOff x="1127125" y="1000114"/>
              <a:chExt cx="571504" cy="432000"/>
            </a:xfrm>
          </p:grpSpPr>
          <p:sp>
            <p:nvSpPr>
              <p:cNvPr id="148" name="矩形 147"/>
              <p:cNvSpPr>
                <a:spLocks noChangeAspect="1"/>
              </p:cNvSpPr>
              <p:nvPr/>
            </p:nvSpPr>
            <p:spPr>
              <a:xfrm>
                <a:off x="1187450" y="1000114"/>
                <a:ext cx="432000" cy="432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49" name="TextBox 148"/>
              <p:cNvSpPr txBox="1"/>
              <p:nvPr/>
            </p:nvSpPr>
            <p:spPr>
              <a:xfrm>
                <a:off x="1127125" y="1042977"/>
                <a:ext cx="571504" cy="338554"/>
              </a:xfrm>
              <a:prstGeom prst="rect">
                <a:avLst/>
              </a:prstGeom>
              <a:noFill/>
            </p:spPr>
            <p:txBody>
              <a:bodyPr wrap="square" rtlCol="0">
                <a:spAutoFit/>
              </a:bodyPr>
              <a:lstStyle/>
              <a:p>
                <a:pPr algn="ctr" eaLnBrk="1" fontAlgn="auto" hangingPunct="1">
                  <a:lnSpc>
                    <a:spcPct val="100000"/>
                  </a:lnSpc>
                  <a:spcBef>
                    <a:spcPts val="0"/>
                  </a:spcBef>
                  <a:spcAft>
                    <a:spcPts val="0"/>
                  </a:spcAft>
                  <a:buSzTx/>
                  <a:buNone/>
                </a:pPr>
                <a:r>
                  <a:rPr lang="en-US" altLang="zh-CN" sz="1600" b="1" dirty="0">
                    <a:solidFill>
                      <a:srgbClr val="11576A"/>
                    </a:solidFill>
                    <a:latin typeface="微软雅黑"/>
                    <a:ea typeface="微软雅黑"/>
                  </a:rPr>
                  <a:t>file</a:t>
                </a:r>
                <a:endParaRPr lang="zh-CN" altLang="en-US" sz="1600" b="1" dirty="0">
                  <a:solidFill>
                    <a:srgbClr val="11576A"/>
                  </a:solidFill>
                  <a:latin typeface="微软雅黑"/>
                  <a:ea typeface="微软雅黑"/>
                </a:endParaRPr>
              </a:p>
            </p:txBody>
          </p:sp>
        </p:grpSp>
        <p:grpSp>
          <p:nvGrpSpPr>
            <p:cNvPr id="91" name="组合 96"/>
            <p:cNvGrpSpPr/>
            <p:nvPr/>
          </p:nvGrpSpPr>
          <p:grpSpPr>
            <a:xfrm>
              <a:off x="3668706" y="3482982"/>
              <a:ext cx="571504" cy="432000"/>
              <a:chOff x="1127125" y="1000114"/>
              <a:chExt cx="571504" cy="432000"/>
            </a:xfrm>
          </p:grpSpPr>
          <p:sp>
            <p:nvSpPr>
              <p:cNvPr id="146" name="矩形 145"/>
              <p:cNvSpPr>
                <a:spLocks noChangeAspect="1"/>
              </p:cNvSpPr>
              <p:nvPr/>
            </p:nvSpPr>
            <p:spPr>
              <a:xfrm>
                <a:off x="1187450" y="1000114"/>
                <a:ext cx="432000" cy="432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47" name="TextBox 146"/>
              <p:cNvSpPr txBox="1"/>
              <p:nvPr/>
            </p:nvSpPr>
            <p:spPr>
              <a:xfrm>
                <a:off x="1127125" y="1042977"/>
                <a:ext cx="571504" cy="338554"/>
              </a:xfrm>
              <a:prstGeom prst="rect">
                <a:avLst/>
              </a:prstGeom>
              <a:noFill/>
            </p:spPr>
            <p:txBody>
              <a:bodyPr wrap="square" rtlCol="0">
                <a:spAutoFit/>
              </a:bodyPr>
              <a:lstStyle/>
              <a:p>
                <a:pPr algn="ctr" eaLnBrk="1" fontAlgn="auto" hangingPunct="1">
                  <a:lnSpc>
                    <a:spcPct val="100000"/>
                  </a:lnSpc>
                  <a:spcBef>
                    <a:spcPts val="0"/>
                  </a:spcBef>
                  <a:spcAft>
                    <a:spcPts val="0"/>
                  </a:spcAft>
                  <a:buSzTx/>
                  <a:buNone/>
                </a:pPr>
                <a:r>
                  <a:rPr lang="en-US" altLang="zh-CN" sz="1600" b="1" dirty="0">
                    <a:solidFill>
                      <a:srgbClr val="11576A"/>
                    </a:solidFill>
                    <a:latin typeface="微软雅黑"/>
                    <a:ea typeface="微软雅黑"/>
                  </a:rPr>
                  <a:t>file</a:t>
                </a:r>
                <a:endParaRPr lang="zh-CN" altLang="en-US" sz="1600" b="1" dirty="0">
                  <a:solidFill>
                    <a:srgbClr val="11576A"/>
                  </a:solidFill>
                  <a:latin typeface="微软雅黑"/>
                  <a:ea typeface="微软雅黑"/>
                </a:endParaRPr>
              </a:p>
            </p:txBody>
          </p:sp>
        </p:grpSp>
        <p:grpSp>
          <p:nvGrpSpPr>
            <p:cNvPr id="92" name="组合 99"/>
            <p:cNvGrpSpPr/>
            <p:nvPr/>
          </p:nvGrpSpPr>
          <p:grpSpPr>
            <a:xfrm>
              <a:off x="4394200" y="3482982"/>
              <a:ext cx="571504" cy="432000"/>
              <a:chOff x="1127125" y="1000114"/>
              <a:chExt cx="571504" cy="432000"/>
            </a:xfrm>
          </p:grpSpPr>
          <p:sp>
            <p:nvSpPr>
              <p:cNvPr id="144" name="矩形 143"/>
              <p:cNvSpPr>
                <a:spLocks noChangeAspect="1"/>
              </p:cNvSpPr>
              <p:nvPr/>
            </p:nvSpPr>
            <p:spPr>
              <a:xfrm>
                <a:off x="1187450" y="1000114"/>
                <a:ext cx="432000" cy="432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45" name="TextBox 144"/>
              <p:cNvSpPr txBox="1"/>
              <p:nvPr/>
            </p:nvSpPr>
            <p:spPr>
              <a:xfrm>
                <a:off x="1127125" y="1042977"/>
                <a:ext cx="571504" cy="338554"/>
              </a:xfrm>
              <a:prstGeom prst="rect">
                <a:avLst/>
              </a:prstGeom>
              <a:noFill/>
            </p:spPr>
            <p:txBody>
              <a:bodyPr wrap="square" rtlCol="0">
                <a:spAutoFit/>
              </a:bodyPr>
              <a:lstStyle/>
              <a:p>
                <a:pPr algn="ctr" eaLnBrk="1" fontAlgn="auto" hangingPunct="1">
                  <a:lnSpc>
                    <a:spcPct val="100000"/>
                  </a:lnSpc>
                  <a:spcBef>
                    <a:spcPts val="0"/>
                  </a:spcBef>
                  <a:spcAft>
                    <a:spcPts val="0"/>
                  </a:spcAft>
                  <a:buSzTx/>
                  <a:buNone/>
                </a:pPr>
                <a:r>
                  <a:rPr lang="en-US" altLang="zh-CN" sz="1600" b="1" dirty="0">
                    <a:solidFill>
                      <a:srgbClr val="11576A"/>
                    </a:solidFill>
                    <a:latin typeface="微软雅黑"/>
                    <a:ea typeface="微软雅黑"/>
                  </a:rPr>
                  <a:t>file</a:t>
                </a:r>
                <a:endParaRPr lang="zh-CN" altLang="en-US" sz="1600" b="1" dirty="0">
                  <a:solidFill>
                    <a:srgbClr val="11576A"/>
                  </a:solidFill>
                  <a:latin typeface="微软雅黑"/>
                  <a:ea typeface="微软雅黑"/>
                </a:endParaRPr>
              </a:p>
            </p:txBody>
          </p:sp>
        </p:grpSp>
        <p:grpSp>
          <p:nvGrpSpPr>
            <p:cNvPr id="93" name="组合 102"/>
            <p:cNvGrpSpPr/>
            <p:nvPr/>
          </p:nvGrpSpPr>
          <p:grpSpPr>
            <a:xfrm>
              <a:off x="5105404" y="3482982"/>
              <a:ext cx="571504" cy="432000"/>
              <a:chOff x="1127125" y="1000114"/>
              <a:chExt cx="571504" cy="432000"/>
            </a:xfrm>
          </p:grpSpPr>
          <p:sp>
            <p:nvSpPr>
              <p:cNvPr id="142" name="矩形 141"/>
              <p:cNvSpPr>
                <a:spLocks noChangeAspect="1"/>
              </p:cNvSpPr>
              <p:nvPr/>
            </p:nvSpPr>
            <p:spPr>
              <a:xfrm>
                <a:off x="1187450" y="1000114"/>
                <a:ext cx="432000" cy="432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43" name="TextBox 142"/>
              <p:cNvSpPr txBox="1"/>
              <p:nvPr/>
            </p:nvSpPr>
            <p:spPr>
              <a:xfrm>
                <a:off x="1127125" y="1042977"/>
                <a:ext cx="571504" cy="338554"/>
              </a:xfrm>
              <a:prstGeom prst="rect">
                <a:avLst/>
              </a:prstGeom>
              <a:noFill/>
            </p:spPr>
            <p:txBody>
              <a:bodyPr wrap="square" rtlCol="0">
                <a:spAutoFit/>
              </a:bodyPr>
              <a:lstStyle/>
              <a:p>
                <a:pPr algn="ctr" eaLnBrk="1" fontAlgn="auto" hangingPunct="1">
                  <a:lnSpc>
                    <a:spcPct val="100000"/>
                  </a:lnSpc>
                  <a:spcBef>
                    <a:spcPts val="0"/>
                  </a:spcBef>
                  <a:spcAft>
                    <a:spcPts val="0"/>
                  </a:spcAft>
                  <a:buSzTx/>
                  <a:buNone/>
                </a:pPr>
                <a:r>
                  <a:rPr lang="en-US" altLang="zh-CN" sz="1600" b="1" dirty="0">
                    <a:solidFill>
                      <a:srgbClr val="11576A"/>
                    </a:solidFill>
                    <a:latin typeface="微软雅黑"/>
                    <a:ea typeface="微软雅黑"/>
                  </a:rPr>
                  <a:t>file</a:t>
                </a:r>
                <a:endParaRPr lang="zh-CN" altLang="en-US" sz="1600" b="1" dirty="0">
                  <a:solidFill>
                    <a:srgbClr val="11576A"/>
                  </a:solidFill>
                  <a:latin typeface="微软雅黑"/>
                  <a:ea typeface="微软雅黑"/>
                </a:endParaRPr>
              </a:p>
            </p:txBody>
          </p:sp>
        </p:grpSp>
        <p:grpSp>
          <p:nvGrpSpPr>
            <p:cNvPr id="94" name="组合 134"/>
            <p:cNvGrpSpPr/>
            <p:nvPr/>
          </p:nvGrpSpPr>
          <p:grpSpPr>
            <a:xfrm>
              <a:off x="1938322" y="4192600"/>
              <a:ext cx="4715412" cy="542104"/>
              <a:chOff x="2357422" y="4357700"/>
              <a:chExt cx="4715412" cy="542104"/>
            </a:xfrm>
          </p:grpSpPr>
          <p:grpSp>
            <p:nvGrpSpPr>
              <p:cNvPr id="115" name="组合 109"/>
              <p:cNvGrpSpPr/>
              <p:nvPr/>
            </p:nvGrpSpPr>
            <p:grpSpPr>
              <a:xfrm>
                <a:off x="2357422" y="4357700"/>
                <a:ext cx="676787" cy="542104"/>
                <a:chOff x="414314" y="4391034"/>
                <a:chExt cx="676787" cy="542104"/>
              </a:xfrm>
            </p:grpSpPr>
            <p:sp>
              <p:nvSpPr>
                <p:cNvPr id="140" name="矩形 139"/>
                <p:cNvSpPr>
                  <a:spLocks noChangeAspect="1"/>
                </p:cNvSpPr>
                <p:nvPr/>
              </p:nvSpPr>
              <p:spPr>
                <a:xfrm>
                  <a:off x="500034" y="4429138"/>
                  <a:ext cx="504000" cy="504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41" name="TextBox 140"/>
                <p:cNvSpPr txBox="1"/>
                <p:nvPr/>
              </p:nvSpPr>
              <p:spPr>
                <a:xfrm>
                  <a:off x="414314" y="4391034"/>
                  <a:ext cx="676787" cy="523220"/>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data</a:t>
                  </a:r>
                </a:p>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block</a:t>
                  </a:r>
                  <a:endParaRPr lang="zh-CN" altLang="en-US" sz="1400" b="1" dirty="0">
                    <a:solidFill>
                      <a:srgbClr val="11576A"/>
                    </a:solidFill>
                    <a:latin typeface="微软雅黑"/>
                    <a:ea typeface="微软雅黑"/>
                  </a:endParaRPr>
                </a:p>
              </p:txBody>
            </p:sp>
          </p:grpSp>
          <p:grpSp>
            <p:nvGrpSpPr>
              <p:cNvPr id="116" name="组合 110"/>
              <p:cNvGrpSpPr/>
              <p:nvPr/>
            </p:nvGrpSpPr>
            <p:grpSpPr>
              <a:xfrm>
                <a:off x="2862244" y="4357700"/>
                <a:ext cx="676787" cy="542104"/>
                <a:chOff x="414314" y="4391034"/>
                <a:chExt cx="676787" cy="542104"/>
              </a:xfrm>
            </p:grpSpPr>
            <p:sp>
              <p:nvSpPr>
                <p:cNvPr id="138" name="矩形 137"/>
                <p:cNvSpPr>
                  <a:spLocks noChangeAspect="1"/>
                </p:cNvSpPr>
                <p:nvPr/>
              </p:nvSpPr>
              <p:spPr>
                <a:xfrm>
                  <a:off x="500034" y="4429138"/>
                  <a:ext cx="504000" cy="504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39" name="TextBox 138"/>
                <p:cNvSpPr txBox="1"/>
                <p:nvPr/>
              </p:nvSpPr>
              <p:spPr>
                <a:xfrm>
                  <a:off x="414314" y="4391034"/>
                  <a:ext cx="676787" cy="523220"/>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data</a:t>
                  </a:r>
                </a:p>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block</a:t>
                  </a:r>
                  <a:endParaRPr lang="zh-CN" altLang="en-US" sz="1400" b="1" dirty="0">
                    <a:solidFill>
                      <a:srgbClr val="11576A"/>
                    </a:solidFill>
                    <a:latin typeface="微软雅黑"/>
                    <a:ea typeface="微软雅黑"/>
                  </a:endParaRPr>
                </a:p>
              </p:txBody>
            </p:sp>
          </p:grpSp>
          <p:grpSp>
            <p:nvGrpSpPr>
              <p:cNvPr id="117" name="组合 113"/>
              <p:cNvGrpSpPr/>
              <p:nvPr/>
            </p:nvGrpSpPr>
            <p:grpSpPr>
              <a:xfrm>
                <a:off x="3367073" y="4357700"/>
                <a:ext cx="676787" cy="542104"/>
                <a:chOff x="414314" y="4391034"/>
                <a:chExt cx="676787" cy="542104"/>
              </a:xfrm>
            </p:grpSpPr>
            <p:sp>
              <p:nvSpPr>
                <p:cNvPr id="136" name="矩形 135"/>
                <p:cNvSpPr>
                  <a:spLocks noChangeAspect="1"/>
                </p:cNvSpPr>
                <p:nvPr/>
              </p:nvSpPr>
              <p:spPr>
                <a:xfrm>
                  <a:off x="500034" y="4429138"/>
                  <a:ext cx="504000" cy="504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37" name="TextBox 136"/>
                <p:cNvSpPr txBox="1"/>
                <p:nvPr/>
              </p:nvSpPr>
              <p:spPr>
                <a:xfrm>
                  <a:off x="414314" y="4391034"/>
                  <a:ext cx="676787" cy="523220"/>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data</a:t>
                  </a:r>
                </a:p>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block</a:t>
                  </a:r>
                  <a:endParaRPr lang="zh-CN" altLang="en-US" sz="1400" b="1" dirty="0">
                    <a:solidFill>
                      <a:srgbClr val="11576A"/>
                    </a:solidFill>
                    <a:latin typeface="微软雅黑"/>
                    <a:ea typeface="微软雅黑"/>
                  </a:endParaRPr>
                </a:p>
              </p:txBody>
            </p:sp>
          </p:grpSp>
          <p:grpSp>
            <p:nvGrpSpPr>
              <p:cNvPr id="118" name="组合 116"/>
              <p:cNvGrpSpPr/>
              <p:nvPr/>
            </p:nvGrpSpPr>
            <p:grpSpPr>
              <a:xfrm>
                <a:off x="3871895" y="4357700"/>
                <a:ext cx="676787" cy="542104"/>
                <a:chOff x="414314" y="4391034"/>
                <a:chExt cx="676787" cy="542104"/>
              </a:xfrm>
            </p:grpSpPr>
            <p:sp>
              <p:nvSpPr>
                <p:cNvPr id="134" name="矩形 133"/>
                <p:cNvSpPr>
                  <a:spLocks noChangeAspect="1"/>
                </p:cNvSpPr>
                <p:nvPr/>
              </p:nvSpPr>
              <p:spPr>
                <a:xfrm>
                  <a:off x="500034" y="4429138"/>
                  <a:ext cx="504000" cy="504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35" name="TextBox 134"/>
                <p:cNvSpPr txBox="1"/>
                <p:nvPr/>
              </p:nvSpPr>
              <p:spPr>
                <a:xfrm>
                  <a:off x="414314" y="4391034"/>
                  <a:ext cx="676787" cy="523220"/>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data</a:t>
                  </a:r>
                </a:p>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block</a:t>
                  </a:r>
                  <a:endParaRPr lang="zh-CN" altLang="en-US" sz="1400" b="1" dirty="0">
                    <a:solidFill>
                      <a:srgbClr val="11576A"/>
                    </a:solidFill>
                    <a:latin typeface="微软雅黑"/>
                    <a:ea typeface="微软雅黑"/>
                  </a:endParaRPr>
                </a:p>
              </p:txBody>
            </p:sp>
          </p:grpSp>
          <p:grpSp>
            <p:nvGrpSpPr>
              <p:cNvPr id="119" name="组合 119"/>
              <p:cNvGrpSpPr/>
              <p:nvPr/>
            </p:nvGrpSpPr>
            <p:grpSpPr>
              <a:xfrm>
                <a:off x="4376234" y="4357700"/>
                <a:ext cx="676787" cy="542104"/>
                <a:chOff x="414314" y="4391034"/>
                <a:chExt cx="676787" cy="542104"/>
              </a:xfrm>
            </p:grpSpPr>
            <p:sp>
              <p:nvSpPr>
                <p:cNvPr id="132" name="矩形 131"/>
                <p:cNvSpPr>
                  <a:spLocks noChangeAspect="1"/>
                </p:cNvSpPr>
                <p:nvPr/>
              </p:nvSpPr>
              <p:spPr>
                <a:xfrm>
                  <a:off x="500034" y="4429138"/>
                  <a:ext cx="504000" cy="504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33" name="TextBox 132"/>
                <p:cNvSpPr txBox="1"/>
                <p:nvPr/>
              </p:nvSpPr>
              <p:spPr>
                <a:xfrm>
                  <a:off x="414314" y="4391034"/>
                  <a:ext cx="676787" cy="523220"/>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data</a:t>
                  </a:r>
                </a:p>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block</a:t>
                  </a:r>
                  <a:endParaRPr lang="zh-CN" altLang="en-US" sz="1400" b="1" dirty="0">
                    <a:solidFill>
                      <a:srgbClr val="11576A"/>
                    </a:solidFill>
                    <a:latin typeface="微软雅黑"/>
                    <a:ea typeface="微软雅黑"/>
                  </a:endParaRPr>
                </a:p>
              </p:txBody>
            </p:sp>
          </p:grpSp>
          <p:grpSp>
            <p:nvGrpSpPr>
              <p:cNvPr id="120" name="组合 122"/>
              <p:cNvGrpSpPr/>
              <p:nvPr/>
            </p:nvGrpSpPr>
            <p:grpSpPr>
              <a:xfrm>
                <a:off x="4881056" y="4357700"/>
                <a:ext cx="676787" cy="542104"/>
                <a:chOff x="414314" y="4391034"/>
                <a:chExt cx="676787" cy="542104"/>
              </a:xfrm>
            </p:grpSpPr>
            <p:sp>
              <p:nvSpPr>
                <p:cNvPr id="130" name="矩形 129"/>
                <p:cNvSpPr>
                  <a:spLocks noChangeAspect="1"/>
                </p:cNvSpPr>
                <p:nvPr/>
              </p:nvSpPr>
              <p:spPr>
                <a:xfrm>
                  <a:off x="500034" y="4429138"/>
                  <a:ext cx="504000" cy="504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31" name="TextBox 130"/>
                <p:cNvSpPr txBox="1"/>
                <p:nvPr/>
              </p:nvSpPr>
              <p:spPr>
                <a:xfrm>
                  <a:off x="414314" y="4391034"/>
                  <a:ext cx="676787" cy="523220"/>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data</a:t>
                  </a:r>
                </a:p>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block</a:t>
                  </a:r>
                  <a:endParaRPr lang="zh-CN" altLang="en-US" sz="1400" b="1" dirty="0">
                    <a:solidFill>
                      <a:srgbClr val="11576A"/>
                    </a:solidFill>
                    <a:latin typeface="微软雅黑"/>
                    <a:ea typeface="微软雅黑"/>
                  </a:endParaRPr>
                </a:p>
              </p:txBody>
            </p:sp>
          </p:grpSp>
          <p:grpSp>
            <p:nvGrpSpPr>
              <p:cNvPr id="121" name="组合 125"/>
              <p:cNvGrpSpPr/>
              <p:nvPr/>
            </p:nvGrpSpPr>
            <p:grpSpPr>
              <a:xfrm>
                <a:off x="5385885" y="4357700"/>
                <a:ext cx="676787" cy="542104"/>
                <a:chOff x="414314" y="4391034"/>
                <a:chExt cx="676787" cy="542104"/>
              </a:xfrm>
            </p:grpSpPr>
            <p:sp>
              <p:nvSpPr>
                <p:cNvPr id="128" name="矩形 127"/>
                <p:cNvSpPr>
                  <a:spLocks noChangeAspect="1"/>
                </p:cNvSpPr>
                <p:nvPr/>
              </p:nvSpPr>
              <p:spPr>
                <a:xfrm>
                  <a:off x="500034" y="4429138"/>
                  <a:ext cx="504000" cy="504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29" name="TextBox 128"/>
                <p:cNvSpPr txBox="1"/>
                <p:nvPr/>
              </p:nvSpPr>
              <p:spPr>
                <a:xfrm>
                  <a:off x="414314" y="4391034"/>
                  <a:ext cx="676787" cy="523220"/>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data</a:t>
                  </a:r>
                </a:p>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block</a:t>
                  </a:r>
                  <a:endParaRPr lang="zh-CN" altLang="en-US" sz="1400" b="1" dirty="0">
                    <a:solidFill>
                      <a:srgbClr val="11576A"/>
                    </a:solidFill>
                    <a:latin typeface="微软雅黑"/>
                    <a:ea typeface="微软雅黑"/>
                  </a:endParaRPr>
                </a:p>
              </p:txBody>
            </p:sp>
          </p:grpSp>
          <p:grpSp>
            <p:nvGrpSpPr>
              <p:cNvPr id="122" name="组合 128"/>
              <p:cNvGrpSpPr/>
              <p:nvPr/>
            </p:nvGrpSpPr>
            <p:grpSpPr>
              <a:xfrm>
                <a:off x="5890707" y="4357700"/>
                <a:ext cx="676787" cy="542104"/>
                <a:chOff x="414314" y="4391034"/>
                <a:chExt cx="676787" cy="542104"/>
              </a:xfrm>
            </p:grpSpPr>
            <p:sp>
              <p:nvSpPr>
                <p:cNvPr id="126" name="矩形 125"/>
                <p:cNvSpPr>
                  <a:spLocks noChangeAspect="1"/>
                </p:cNvSpPr>
                <p:nvPr/>
              </p:nvSpPr>
              <p:spPr>
                <a:xfrm>
                  <a:off x="500034" y="4429138"/>
                  <a:ext cx="504000" cy="504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27" name="TextBox 126"/>
                <p:cNvSpPr txBox="1"/>
                <p:nvPr/>
              </p:nvSpPr>
              <p:spPr>
                <a:xfrm>
                  <a:off x="414314" y="4391034"/>
                  <a:ext cx="676787" cy="523220"/>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data</a:t>
                  </a:r>
                </a:p>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block</a:t>
                  </a:r>
                  <a:endParaRPr lang="zh-CN" altLang="en-US" sz="1400" b="1" dirty="0">
                    <a:solidFill>
                      <a:srgbClr val="11576A"/>
                    </a:solidFill>
                    <a:latin typeface="微软雅黑"/>
                    <a:ea typeface="微软雅黑"/>
                  </a:endParaRPr>
                </a:p>
              </p:txBody>
            </p:sp>
          </p:grpSp>
          <p:grpSp>
            <p:nvGrpSpPr>
              <p:cNvPr id="123" name="组合 131"/>
              <p:cNvGrpSpPr/>
              <p:nvPr/>
            </p:nvGrpSpPr>
            <p:grpSpPr>
              <a:xfrm>
                <a:off x="6396047" y="4357700"/>
                <a:ext cx="676787" cy="542104"/>
                <a:chOff x="414314" y="4391034"/>
                <a:chExt cx="676787" cy="542104"/>
              </a:xfrm>
            </p:grpSpPr>
            <p:sp>
              <p:nvSpPr>
                <p:cNvPr id="124" name="矩形 123"/>
                <p:cNvSpPr>
                  <a:spLocks noChangeAspect="1"/>
                </p:cNvSpPr>
                <p:nvPr/>
              </p:nvSpPr>
              <p:spPr>
                <a:xfrm>
                  <a:off x="500034" y="4429138"/>
                  <a:ext cx="504000" cy="504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25" name="TextBox 124"/>
                <p:cNvSpPr txBox="1"/>
                <p:nvPr/>
              </p:nvSpPr>
              <p:spPr>
                <a:xfrm>
                  <a:off x="414314" y="4391034"/>
                  <a:ext cx="676787" cy="523220"/>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data</a:t>
                  </a:r>
                </a:p>
                <a:p>
                  <a:pPr algn="ctr" eaLnBrk="1" fontAlgn="auto" hangingPunct="1">
                    <a:lnSpc>
                      <a:spcPct val="100000"/>
                    </a:lnSpc>
                    <a:spcBef>
                      <a:spcPts val="0"/>
                    </a:spcBef>
                    <a:spcAft>
                      <a:spcPts val="0"/>
                    </a:spcAft>
                    <a:buSzTx/>
                    <a:buNone/>
                  </a:pPr>
                  <a:r>
                    <a:rPr lang="en-US" altLang="zh-CN" sz="1400" b="1" dirty="0">
                      <a:solidFill>
                        <a:srgbClr val="11576A"/>
                      </a:solidFill>
                      <a:latin typeface="微软雅黑"/>
                      <a:ea typeface="微软雅黑"/>
                    </a:rPr>
                    <a:t>block</a:t>
                  </a:r>
                  <a:endParaRPr lang="zh-CN" altLang="en-US" sz="1400" b="1" dirty="0">
                    <a:solidFill>
                      <a:srgbClr val="11576A"/>
                    </a:solidFill>
                    <a:latin typeface="微软雅黑"/>
                    <a:ea typeface="微软雅黑"/>
                  </a:endParaRPr>
                </a:p>
              </p:txBody>
            </p:sp>
          </p:grpSp>
        </p:grpSp>
        <p:cxnSp>
          <p:nvCxnSpPr>
            <p:cNvPr id="95" name="直接箭头连接符 94"/>
            <p:cNvCxnSpPr/>
            <p:nvPr/>
          </p:nvCxnSpPr>
          <p:spPr>
            <a:xfrm flipV="1">
              <a:off x="2803513" y="1362075"/>
              <a:ext cx="1254137"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162" idx="2"/>
              <a:endCxn id="158" idx="0"/>
            </p:cNvCxnSpPr>
            <p:nvPr/>
          </p:nvCxnSpPr>
          <p:spPr>
            <a:xfrm rot="16200000" flipH="1">
              <a:off x="4127654" y="1755929"/>
              <a:ext cx="334774" cy="146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endCxn id="160" idx="0"/>
            </p:cNvCxnSpPr>
            <p:nvPr/>
          </p:nvCxnSpPr>
          <p:spPr>
            <a:xfrm rot="10800000" flipV="1">
              <a:off x="3686176" y="1590674"/>
              <a:ext cx="428625" cy="314325"/>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endCxn id="156" idx="0"/>
            </p:cNvCxnSpPr>
            <p:nvPr/>
          </p:nvCxnSpPr>
          <p:spPr>
            <a:xfrm>
              <a:off x="4438650" y="1590675"/>
              <a:ext cx="495300" cy="314325"/>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160" idx="2"/>
              <a:endCxn id="154" idx="0"/>
            </p:cNvCxnSpPr>
            <p:nvPr/>
          </p:nvCxnSpPr>
          <p:spPr>
            <a:xfrm rot="5400000">
              <a:off x="3248975" y="2378909"/>
              <a:ext cx="353817" cy="317615"/>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160" idx="2"/>
              <a:endCxn id="152" idx="0"/>
            </p:cNvCxnSpPr>
            <p:nvPr/>
          </p:nvCxnSpPr>
          <p:spPr>
            <a:xfrm rot="16200000" flipH="1">
              <a:off x="3553774" y="2391723"/>
              <a:ext cx="353817" cy="291985"/>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154" idx="2"/>
              <a:endCxn id="148" idx="0"/>
            </p:cNvCxnSpPr>
            <p:nvPr/>
          </p:nvCxnSpPr>
          <p:spPr>
            <a:xfrm rot="16200000" flipH="1">
              <a:off x="3035516" y="3314804"/>
              <a:ext cx="342692" cy="0"/>
            </a:xfrm>
            <a:prstGeom prst="straightConnector1">
              <a:avLst/>
            </a:prstGeom>
            <a:ln w="38100">
              <a:solidFill>
                <a:srgbClr val="11576A"/>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rot="16200000" flipH="1">
              <a:off x="3757712" y="3314804"/>
              <a:ext cx="342692" cy="0"/>
            </a:xfrm>
            <a:prstGeom prst="straightConnector1">
              <a:avLst/>
            </a:prstGeom>
            <a:ln w="38100">
              <a:solidFill>
                <a:srgbClr val="11576A"/>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rot="16200000" flipH="1">
              <a:off x="5186472" y="3314804"/>
              <a:ext cx="342692" cy="0"/>
            </a:xfrm>
            <a:prstGeom prst="straightConnector1">
              <a:avLst/>
            </a:prstGeom>
            <a:ln w="38100">
              <a:solidFill>
                <a:srgbClr val="11576A"/>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a:stCxn id="156" idx="2"/>
              <a:endCxn id="150" idx="0"/>
            </p:cNvCxnSpPr>
            <p:nvPr/>
          </p:nvCxnSpPr>
          <p:spPr>
            <a:xfrm rot="16200000" flipH="1">
              <a:off x="4999992" y="2390142"/>
              <a:ext cx="344292" cy="285624"/>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a:stCxn id="158" idx="2"/>
              <a:endCxn id="144" idx="0"/>
            </p:cNvCxnSpPr>
            <p:nvPr/>
          </p:nvCxnSpPr>
          <p:spPr>
            <a:xfrm rot="16200000" flipH="1">
              <a:off x="3924458" y="2743358"/>
              <a:ext cx="1125342" cy="360242"/>
            </a:xfrm>
            <a:prstGeom prst="straightConnector1">
              <a:avLst/>
            </a:prstGeom>
            <a:ln w="38100">
              <a:solidFill>
                <a:srgbClr val="11576A"/>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148" idx="2"/>
              <a:endCxn id="141" idx="0"/>
            </p:cNvCxnSpPr>
            <p:nvPr/>
          </p:nvCxnSpPr>
          <p:spPr>
            <a:xfrm rot="5400000">
              <a:off x="2606029" y="3585428"/>
              <a:ext cx="295068" cy="954176"/>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48" idx="2"/>
              <a:endCxn id="139" idx="0"/>
            </p:cNvCxnSpPr>
            <p:nvPr/>
          </p:nvCxnSpPr>
          <p:spPr>
            <a:xfrm rot="5400000">
              <a:off x="2839392" y="3837841"/>
              <a:ext cx="314118" cy="468401"/>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48" idx="2"/>
              <a:endCxn id="137" idx="0"/>
            </p:cNvCxnSpPr>
            <p:nvPr/>
          </p:nvCxnSpPr>
          <p:spPr>
            <a:xfrm rot="16200000" flipH="1">
              <a:off x="3077517" y="4068116"/>
              <a:ext cx="323643" cy="17374"/>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a:stCxn id="146" idx="2"/>
              <a:endCxn id="133" idx="0"/>
            </p:cNvCxnSpPr>
            <p:nvPr/>
          </p:nvCxnSpPr>
          <p:spPr>
            <a:xfrm rot="16200000" flipH="1">
              <a:off x="3977631" y="3882381"/>
              <a:ext cx="314118" cy="379319"/>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144" idx="2"/>
              <a:endCxn id="135" idx="0"/>
            </p:cNvCxnSpPr>
            <p:nvPr/>
          </p:nvCxnSpPr>
          <p:spPr>
            <a:xfrm rot="5400000">
              <a:off x="4087966" y="3627491"/>
              <a:ext cx="295068" cy="87005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a:stCxn id="144" idx="2"/>
              <a:endCxn id="131" idx="0"/>
            </p:cNvCxnSpPr>
            <p:nvPr/>
          </p:nvCxnSpPr>
          <p:spPr>
            <a:xfrm rot="16200000" flipH="1">
              <a:off x="4568979" y="4016528"/>
              <a:ext cx="323643" cy="12055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a:stCxn id="142" idx="2"/>
              <a:endCxn id="129" idx="0"/>
            </p:cNvCxnSpPr>
            <p:nvPr/>
          </p:nvCxnSpPr>
          <p:spPr>
            <a:xfrm rot="5400000">
              <a:off x="5181756" y="4038651"/>
              <a:ext cx="323643" cy="76304"/>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a:stCxn id="142" idx="2"/>
              <a:endCxn id="127" idx="0"/>
            </p:cNvCxnSpPr>
            <p:nvPr/>
          </p:nvCxnSpPr>
          <p:spPr>
            <a:xfrm rot="16200000" flipH="1">
              <a:off x="5419881" y="3876830"/>
              <a:ext cx="323643" cy="399946"/>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stCxn id="142" idx="2"/>
              <a:endCxn id="125" idx="0"/>
            </p:cNvCxnSpPr>
            <p:nvPr/>
          </p:nvCxnSpPr>
          <p:spPr>
            <a:xfrm rot="16200000" flipH="1">
              <a:off x="5686580" y="3610130"/>
              <a:ext cx="295068" cy="904771"/>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2138344" y="2812558"/>
            <a:ext cx="2294526" cy="1721342"/>
            <a:chOff x="1572624" y="1955308"/>
            <a:chExt cx="2294526" cy="1721342"/>
          </a:xfrm>
        </p:grpSpPr>
        <p:sp>
          <p:nvSpPr>
            <p:cNvPr id="167" name="Text Box 55"/>
            <p:cNvSpPr txBox="1">
              <a:spLocks noChangeArrowheads="1"/>
            </p:cNvSpPr>
            <p:nvPr/>
          </p:nvSpPr>
          <p:spPr bwMode="auto">
            <a:xfrm>
              <a:off x="1572624" y="1955308"/>
              <a:ext cx="162242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eaLnBrk="1" fontAlgn="auto" hangingPunct="1">
                <a:lnSpc>
                  <a:spcPct val="100000"/>
                </a:lnSpc>
                <a:spcBef>
                  <a:spcPts val="0"/>
                </a:spcBef>
                <a:spcAft>
                  <a:spcPts val="0"/>
                </a:spcAft>
                <a:buSzTx/>
                <a:buNone/>
              </a:pPr>
              <a:r>
                <a:rPr lang="zh-CN" altLang="en-US" sz="1600" b="1" dirty="0">
                  <a:solidFill>
                    <a:srgbClr val="11576A"/>
                  </a:solidFill>
                  <a:latin typeface="微软雅黑"/>
                  <a:ea typeface="微软雅黑"/>
                  <a:cs typeface="宋体" charset="0"/>
                </a:rPr>
                <a:t>系统打开文件表</a:t>
              </a:r>
              <a:endParaRPr lang="en-US" altLang="zh-CN" sz="1600" b="1" dirty="0">
                <a:solidFill>
                  <a:srgbClr val="11576A"/>
                </a:solidFill>
                <a:latin typeface="微软雅黑"/>
                <a:ea typeface="微软雅黑"/>
                <a:cs typeface="宋体" charset="0"/>
              </a:endParaRPr>
            </a:p>
          </p:txBody>
        </p:sp>
        <p:grpSp>
          <p:nvGrpSpPr>
            <p:cNvPr id="178" name="组合 177"/>
            <p:cNvGrpSpPr/>
            <p:nvPr/>
          </p:nvGrpSpPr>
          <p:grpSpPr>
            <a:xfrm>
              <a:off x="1924860" y="2373310"/>
              <a:ext cx="504000" cy="1224000"/>
              <a:chOff x="1788426" y="3071816"/>
              <a:chExt cx="504000" cy="1224000"/>
            </a:xfrm>
          </p:grpSpPr>
          <p:sp>
            <p:nvSpPr>
              <p:cNvPr id="173" name="矩形 172"/>
              <p:cNvSpPr/>
              <p:nvPr/>
            </p:nvSpPr>
            <p:spPr>
              <a:xfrm>
                <a:off x="1788426" y="3071816"/>
                <a:ext cx="504000" cy="1224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74" name="矩形 173"/>
              <p:cNvSpPr/>
              <p:nvPr/>
            </p:nvSpPr>
            <p:spPr>
              <a:xfrm>
                <a:off x="1789093" y="3435356"/>
                <a:ext cx="500400" cy="180000"/>
              </a:xfrm>
              <a:prstGeom prst="rect">
                <a:avLst/>
              </a:prstGeom>
              <a:gradFill>
                <a:gsLst>
                  <a:gs pos="100000">
                    <a:srgbClr val="11576A"/>
                  </a:gs>
                  <a:gs pos="0">
                    <a:srgbClr val="0EB1C8"/>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75" name="矩形 174"/>
              <p:cNvSpPr/>
              <p:nvPr/>
            </p:nvSpPr>
            <p:spPr>
              <a:xfrm>
                <a:off x="1789093" y="3775084"/>
                <a:ext cx="500400" cy="180000"/>
              </a:xfrm>
              <a:prstGeom prst="rect">
                <a:avLst/>
              </a:prstGeom>
              <a:gradFill>
                <a:gsLst>
                  <a:gs pos="100000">
                    <a:srgbClr val="11576A"/>
                  </a:gs>
                  <a:gs pos="0">
                    <a:srgbClr val="0EB1C8"/>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grpSp>
        <p:cxnSp>
          <p:nvCxnSpPr>
            <p:cNvPr id="180" name="直接箭头连接符 179"/>
            <p:cNvCxnSpPr>
              <a:stCxn id="174" idx="3"/>
              <a:endCxn id="155" idx="1"/>
            </p:cNvCxnSpPr>
            <p:nvPr/>
          </p:nvCxnSpPr>
          <p:spPr>
            <a:xfrm flipV="1">
              <a:off x="2425927" y="2819400"/>
              <a:ext cx="139359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75" idx="3"/>
              <a:endCxn id="149" idx="1"/>
            </p:cNvCxnSpPr>
            <p:nvPr/>
          </p:nvCxnSpPr>
          <p:spPr>
            <a:xfrm>
              <a:off x="2425927" y="3166578"/>
              <a:ext cx="1441223" cy="51007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904346" y="1993896"/>
            <a:ext cx="1622425" cy="3279821"/>
            <a:chOff x="338625" y="1136645"/>
            <a:chExt cx="1622425" cy="3279821"/>
          </a:xfrm>
        </p:grpSpPr>
        <p:sp>
          <p:nvSpPr>
            <p:cNvPr id="166" name="Text Box 54"/>
            <p:cNvSpPr txBox="1">
              <a:spLocks noChangeArrowheads="1"/>
            </p:cNvSpPr>
            <p:nvPr/>
          </p:nvSpPr>
          <p:spPr bwMode="auto">
            <a:xfrm>
              <a:off x="338625" y="1136645"/>
              <a:ext cx="162242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eaLnBrk="1" fontAlgn="auto" hangingPunct="1">
                <a:lnSpc>
                  <a:spcPct val="100000"/>
                </a:lnSpc>
                <a:spcBef>
                  <a:spcPts val="0"/>
                </a:spcBef>
                <a:spcAft>
                  <a:spcPts val="0"/>
                </a:spcAft>
                <a:buSzTx/>
                <a:buNone/>
              </a:pPr>
              <a:r>
                <a:rPr lang="zh-CN" altLang="en-US" sz="1600" b="1" dirty="0">
                  <a:solidFill>
                    <a:srgbClr val="11576A"/>
                  </a:solidFill>
                  <a:latin typeface="微软雅黑"/>
                  <a:ea typeface="微软雅黑"/>
                  <a:cs typeface="宋体" charset="0"/>
                </a:rPr>
                <a:t>进程打开文件表</a:t>
              </a:r>
              <a:endParaRPr lang="en-US" altLang="zh-CN" sz="1600" b="1" dirty="0">
                <a:solidFill>
                  <a:srgbClr val="11576A"/>
                </a:solidFill>
                <a:latin typeface="微软雅黑"/>
                <a:ea typeface="微软雅黑"/>
                <a:cs typeface="宋体" charset="0"/>
              </a:endParaRPr>
            </a:p>
          </p:txBody>
        </p:sp>
        <p:grpSp>
          <p:nvGrpSpPr>
            <p:cNvPr id="176" name="组合 175"/>
            <p:cNvGrpSpPr/>
            <p:nvPr/>
          </p:nvGrpSpPr>
          <p:grpSpPr>
            <a:xfrm>
              <a:off x="857224" y="1563680"/>
              <a:ext cx="504000" cy="1224000"/>
              <a:chOff x="857224" y="1785932"/>
              <a:chExt cx="504000" cy="1224000"/>
            </a:xfrm>
          </p:grpSpPr>
          <p:sp>
            <p:nvSpPr>
              <p:cNvPr id="168" name="矩形 167"/>
              <p:cNvSpPr/>
              <p:nvPr/>
            </p:nvSpPr>
            <p:spPr>
              <a:xfrm>
                <a:off x="857224" y="1785932"/>
                <a:ext cx="504000" cy="1224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69" name="矩形 168"/>
              <p:cNvSpPr/>
              <p:nvPr/>
            </p:nvSpPr>
            <p:spPr>
              <a:xfrm>
                <a:off x="857891" y="2143122"/>
                <a:ext cx="500400" cy="180000"/>
              </a:xfrm>
              <a:prstGeom prst="rect">
                <a:avLst/>
              </a:prstGeom>
              <a:gradFill>
                <a:gsLst>
                  <a:gs pos="100000">
                    <a:srgbClr val="11576A"/>
                  </a:gs>
                  <a:gs pos="0">
                    <a:srgbClr val="0EB1C8"/>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grpSp>
        <p:grpSp>
          <p:nvGrpSpPr>
            <p:cNvPr id="177" name="组合 176"/>
            <p:cNvGrpSpPr/>
            <p:nvPr/>
          </p:nvGrpSpPr>
          <p:grpSpPr>
            <a:xfrm>
              <a:off x="857224" y="3192466"/>
              <a:ext cx="504000" cy="1224000"/>
              <a:chOff x="857224" y="3071816"/>
              <a:chExt cx="504000" cy="1224000"/>
            </a:xfrm>
          </p:grpSpPr>
          <p:sp>
            <p:nvSpPr>
              <p:cNvPr id="170" name="矩形 169"/>
              <p:cNvSpPr/>
              <p:nvPr/>
            </p:nvSpPr>
            <p:spPr>
              <a:xfrm>
                <a:off x="857224" y="3071816"/>
                <a:ext cx="504000" cy="1224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71" name="矩形 170"/>
              <p:cNvSpPr/>
              <p:nvPr/>
            </p:nvSpPr>
            <p:spPr>
              <a:xfrm>
                <a:off x="857891" y="3359156"/>
                <a:ext cx="500400" cy="180000"/>
              </a:xfrm>
              <a:prstGeom prst="rect">
                <a:avLst/>
              </a:prstGeom>
              <a:gradFill>
                <a:gsLst>
                  <a:gs pos="100000">
                    <a:srgbClr val="11576A"/>
                  </a:gs>
                  <a:gs pos="0">
                    <a:srgbClr val="0EB1C8"/>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72" name="矩形 171"/>
              <p:cNvSpPr/>
              <p:nvPr/>
            </p:nvSpPr>
            <p:spPr>
              <a:xfrm>
                <a:off x="857891" y="3857634"/>
                <a:ext cx="500400" cy="180000"/>
              </a:xfrm>
              <a:prstGeom prst="rect">
                <a:avLst/>
              </a:prstGeom>
              <a:gradFill>
                <a:gsLst>
                  <a:gs pos="100000">
                    <a:srgbClr val="11576A"/>
                  </a:gs>
                  <a:gs pos="0">
                    <a:srgbClr val="0EB1C8"/>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grpSp>
        <p:cxnSp>
          <p:nvCxnSpPr>
            <p:cNvPr id="184" name="直接箭头连接符 183"/>
            <p:cNvCxnSpPr>
              <a:stCxn id="169" idx="3"/>
              <a:endCxn id="174" idx="1"/>
            </p:cNvCxnSpPr>
            <p:nvPr/>
          </p:nvCxnSpPr>
          <p:spPr>
            <a:xfrm>
              <a:off x="1358291" y="2010870"/>
              <a:ext cx="546709" cy="82758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a:stCxn id="171" idx="3"/>
              <a:endCxn id="174" idx="1"/>
            </p:cNvCxnSpPr>
            <p:nvPr/>
          </p:nvCxnSpPr>
          <p:spPr>
            <a:xfrm flipV="1">
              <a:off x="1358291" y="2838450"/>
              <a:ext cx="565759" cy="73135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72" idx="3"/>
              <a:endCxn id="175" idx="1"/>
            </p:cNvCxnSpPr>
            <p:nvPr/>
          </p:nvCxnSpPr>
          <p:spPr>
            <a:xfrm flipV="1">
              <a:off x="1358291" y="3181350"/>
              <a:ext cx="565759" cy="88693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3613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pPr>
            <a:r>
              <a:rPr lang="zh-CN" altLang="en-US" dirty="0"/>
              <a:t>打开文件锁</a:t>
            </a:r>
          </a:p>
        </p:txBody>
      </p:sp>
      <p:grpSp>
        <p:nvGrpSpPr>
          <p:cNvPr id="4" name="组合 3"/>
          <p:cNvGrpSpPr/>
          <p:nvPr/>
        </p:nvGrpSpPr>
        <p:grpSpPr>
          <a:xfrm>
            <a:off x="837806" y="1876414"/>
            <a:ext cx="6974555" cy="428628"/>
            <a:chOff x="837805" y="1019164"/>
            <a:chExt cx="6974555" cy="428628"/>
          </a:xfrm>
        </p:grpSpPr>
        <p:sp>
          <p:nvSpPr>
            <p:cNvPr id="9" name="内容占位符 2"/>
            <p:cNvSpPr txBox="1">
              <a:spLocks/>
            </p:cNvSpPr>
            <p:nvPr/>
          </p:nvSpPr>
          <p:spPr>
            <a:xfrm>
              <a:off x="1142976" y="1019164"/>
              <a:ext cx="66693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zh-CN" altLang="en-US" dirty="0"/>
                <a:t>一些文件系统提供文件锁，用于协调多进程的文件访问</a:t>
              </a:r>
              <a:endParaRPr lang="en-US" altLang="zh-CN" dirty="0"/>
            </a:p>
          </p:txBody>
        </p:sp>
        <p:sp>
          <p:nvSpPr>
            <p:cNvPr id="12" name="TextBox 11"/>
            <p:cNvSpPr txBox="1"/>
            <p:nvPr/>
          </p:nvSpPr>
          <p:spPr>
            <a:xfrm>
              <a:off x="837805" y="1019164"/>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cxnSp>
        <p:nvCxnSpPr>
          <p:cNvPr id="26" name="直接连接符 25"/>
          <p:cNvCxnSpPr/>
          <p:nvPr/>
        </p:nvCxnSpPr>
        <p:spPr>
          <a:xfrm rot="16200000" flipH="1">
            <a:off x="-7536741" y="3340893"/>
            <a:ext cx="11858708"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1262422" y="2422606"/>
            <a:ext cx="6477930" cy="358322"/>
            <a:chOff x="1262422" y="1419622"/>
            <a:chExt cx="6477930" cy="358322"/>
          </a:xfrm>
        </p:grpSpPr>
        <p:pic>
          <p:nvPicPr>
            <p:cNvPr id="29" name="图片 28" descr="小点1.png"/>
            <p:cNvPicPr>
              <a:picLocks noChangeAspect="1"/>
            </p:cNvPicPr>
            <p:nvPr/>
          </p:nvPicPr>
          <p:blipFill>
            <a:blip r:embed="rId3" cstate="print"/>
            <a:stretch>
              <a:fillRect/>
            </a:stretch>
          </p:blipFill>
          <p:spPr>
            <a:xfrm>
              <a:off x="1262422" y="1524398"/>
              <a:ext cx="151066" cy="148997"/>
            </a:xfrm>
            <a:prstGeom prst="rect">
              <a:avLst/>
            </a:prstGeom>
            <a:effectLst/>
          </p:spPr>
        </p:pic>
        <p:sp>
          <p:nvSpPr>
            <p:cNvPr id="30" name="内容占位符 2"/>
            <p:cNvSpPr txBox="1">
              <a:spLocks/>
            </p:cNvSpPr>
            <p:nvPr/>
          </p:nvSpPr>
          <p:spPr>
            <a:xfrm>
              <a:off x="1394985" y="1419622"/>
              <a:ext cx="6345367"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solidFill>
                    <a:srgbClr val="C00000"/>
                  </a:solidFill>
                </a:rPr>
                <a:t>强制 </a:t>
              </a:r>
              <a:r>
                <a:rPr lang="en-GB" altLang="en-US" dirty="0"/>
                <a:t>– </a:t>
              </a:r>
              <a:r>
                <a:rPr lang="zh-CN" altLang="en-US" dirty="0"/>
                <a:t>根据锁保持情况和访问需求确定是否拒绝访问</a:t>
              </a:r>
            </a:p>
          </p:txBody>
        </p:sp>
      </p:grpSp>
      <p:grpSp>
        <p:nvGrpSpPr>
          <p:cNvPr id="2" name="组合 1"/>
          <p:cNvGrpSpPr/>
          <p:nvPr/>
        </p:nvGrpSpPr>
        <p:grpSpPr>
          <a:xfrm>
            <a:off x="1262422" y="2926662"/>
            <a:ext cx="5309842" cy="358322"/>
            <a:chOff x="1262422" y="1853388"/>
            <a:chExt cx="5309842" cy="358322"/>
          </a:xfrm>
        </p:grpSpPr>
        <p:pic>
          <p:nvPicPr>
            <p:cNvPr id="31" name="图片 30" descr="小点1.png"/>
            <p:cNvPicPr>
              <a:picLocks noChangeAspect="1"/>
            </p:cNvPicPr>
            <p:nvPr/>
          </p:nvPicPr>
          <p:blipFill>
            <a:blip r:embed="rId3" cstate="print"/>
            <a:stretch>
              <a:fillRect/>
            </a:stretch>
          </p:blipFill>
          <p:spPr>
            <a:xfrm>
              <a:off x="1262422" y="1942565"/>
              <a:ext cx="151066" cy="148997"/>
            </a:xfrm>
            <a:prstGeom prst="rect">
              <a:avLst/>
            </a:prstGeom>
            <a:effectLst/>
          </p:spPr>
        </p:pic>
        <p:sp>
          <p:nvSpPr>
            <p:cNvPr id="32" name="内容占位符 2"/>
            <p:cNvSpPr txBox="1">
              <a:spLocks/>
            </p:cNvSpPr>
            <p:nvPr/>
          </p:nvSpPr>
          <p:spPr>
            <a:xfrm>
              <a:off x="1394985" y="1853388"/>
              <a:ext cx="5177279"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solidFill>
                    <a:srgbClr val="C00000"/>
                  </a:solidFill>
                </a:rPr>
                <a:t>劝告</a:t>
              </a:r>
              <a:r>
                <a:rPr lang="en-GB" altLang="en-US" dirty="0"/>
                <a:t> – </a:t>
              </a:r>
              <a:r>
                <a:rPr lang="zh-CN" altLang="en-US" dirty="0"/>
                <a:t>进程可以查找锁的状态来决定怎么做</a:t>
              </a:r>
            </a:p>
          </p:txBody>
        </p:sp>
      </p:grpSp>
      <p:sp>
        <p:nvSpPr>
          <p:cNvPr id="5" name="文本框 4">
            <a:extLst>
              <a:ext uri="{FF2B5EF4-FFF2-40B4-BE49-F238E27FC236}">
                <a16:creationId xmlns:a16="http://schemas.microsoft.com/office/drawing/2014/main" id="{F22B59C9-1221-BB61-A45D-2993F9C922BA}"/>
              </a:ext>
            </a:extLst>
          </p:cNvPr>
          <p:cNvSpPr txBox="1"/>
          <p:nvPr/>
        </p:nvSpPr>
        <p:spPr>
          <a:xfrm>
            <a:off x="1835696" y="4221088"/>
            <a:ext cx="6120680" cy="1255728"/>
          </a:xfrm>
          <a:prstGeom prst="rect">
            <a:avLst/>
          </a:prstGeom>
          <a:noFill/>
        </p:spPr>
        <p:txBody>
          <a:bodyPr wrap="square" rtlCol="0">
            <a:spAutoFit/>
          </a:bodyPr>
          <a:lstStyle/>
          <a:p>
            <a:pPr>
              <a:buNone/>
            </a:pPr>
            <a:r>
              <a:rPr lang="zh-CN" altLang="en-US" dirty="0"/>
              <a:t>文件被打开后，多个进程可以对同一个文件读写，多个线程也可以因为读取而并发修改内存中的文件指针</a:t>
            </a:r>
            <a:endParaRPr lang="en-US" altLang="zh-CN" dirty="0"/>
          </a:p>
          <a:p>
            <a:pPr>
              <a:buNone/>
            </a:pPr>
            <a:r>
              <a:rPr lang="zh-CN" altLang="en-US" dirty="0"/>
              <a:t>但是，因为考虑到文件操作过慢，</a:t>
            </a:r>
            <a:r>
              <a:rPr lang="en-US" altLang="zh-CN" dirty="0"/>
              <a:t>OS</a:t>
            </a:r>
            <a:r>
              <a:rPr lang="zh-CN" altLang="en-US" dirty="0"/>
              <a:t>在大多数情况下并没有刻意保障其操作的原子性，而是将这些任务交给了程序员来完成</a:t>
            </a:r>
          </a:p>
        </p:txBody>
      </p:sp>
    </p:spTree>
    <p:extLst>
      <p:ext uri="{BB962C8B-B14F-4D97-AF65-F5344CB8AC3E}">
        <p14:creationId xmlns:p14="http://schemas.microsoft.com/office/powerpoint/2010/main" val="426089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4"/>
          <p:cNvSpPr txBox="1">
            <a:spLocks noChangeArrowheads="1"/>
          </p:cNvSpPr>
          <p:nvPr/>
        </p:nvSpPr>
        <p:spPr bwMode="auto">
          <a:xfrm>
            <a:off x="1331913" y="549275"/>
            <a:ext cx="5832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en-US" altLang="zh-CN" b="1">
                <a:latin typeface="Times New Roman" panose="02020603050405020304" pitchFamily="18" charset="0"/>
              </a:rPr>
              <a:t>3</a:t>
            </a:r>
            <a:r>
              <a:rPr lang="zh-CN" altLang="en-US" b="1">
                <a:latin typeface="Times New Roman" panose="02020603050405020304" pitchFamily="18" charset="0"/>
              </a:rPr>
              <a:t>．提高文件系统性能</a:t>
            </a:r>
          </a:p>
        </p:txBody>
      </p:sp>
      <p:sp>
        <p:nvSpPr>
          <p:cNvPr id="87043" name="Text Box 5"/>
          <p:cNvSpPr txBox="1">
            <a:spLocks noChangeArrowheads="1"/>
          </p:cNvSpPr>
          <p:nvPr/>
        </p:nvSpPr>
        <p:spPr bwMode="auto">
          <a:xfrm>
            <a:off x="1476375" y="1557338"/>
            <a:ext cx="5616575"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zh-CN" altLang="en-US" sz="2000" dirty="0">
                <a:latin typeface="Times New Roman" panose="02020603050405020304" pitchFamily="18" charset="0"/>
              </a:rPr>
              <a:t>使用高速介质掩盖对低速介质的访问</a:t>
            </a:r>
            <a:endParaRPr lang="en-US" altLang="zh-CN" sz="2000" dirty="0">
              <a:latin typeface="Times New Roman" panose="02020603050405020304" pitchFamily="18" charset="0"/>
            </a:endParaRPr>
          </a:p>
          <a:p>
            <a:pPr eaLnBrk="1" hangingPunct="1">
              <a:lnSpc>
                <a:spcPct val="100000"/>
              </a:lnSpc>
              <a:spcBef>
                <a:spcPct val="50000"/>
              </a:spcBef>
              <a:buClrTx/>
              <a:buSzTx/>
              <a:buFontTx/>
              <a:buNone/>
            </a:pPr>
            <a:r>
              <a:rPr lang="en-US" altLang="zh-CN" sz="2000" dirty="0">
                <a:latin typeface="Times New Roman" panose="02020603050405020304" pitchFamily="18" charset="0"/>
              </a:rPr>
              <a:t>a)</a:t>
            </a:r>
            <a:r>
              <a:rPr lang="zh-CN" altLang="en-US" sz="2000" dirty="0">
                <a:latin typeface="Times New Roman" panose="02020603050405020304" pitchFamily="18" charset="0"/>
              </a:rPr>
              <a:t>在磁盘访问中增加高速缓存技术</a:t>
            </a:r>
            <a:endParaRPr lang="en-US" altLang="zh-CN" sz="2000" dirty="0">
              <a:latin typeface="Times New Roman" panose="02020603050405020304" pitchFamily="18" charset="0"/>
            </a:endParaRPr>
          </a:p>
          <a:p>
            <a:pPr eaLnBrk="1" hangingPunct="1">
              <a:lnSpc>
                <a:spcPct val="100000"/>
              </a:lnSpc>
              <a:spcBef>
                <a:spcPct val="50000"/>
              </a:spcBef>
              <a:buClrTx/>
              <a:buSzTx/>
              <a:buFontTx/>
              <a:buNone/>
            </a:pPr>
            <a:r>
              <a:rPr lang="en-US" altLang="zh-CN" sz="2000" dirty="0">
                <a:latin typeface="Times New Roman" panose="02020603050405020304" pitchFamily="18" charset="0"/>
              </a:rPr>
              <a:t>b)</a:t>
            </a:r>
            <a:r>
              <a:rPr lang="zh-CN" altLang="en-US" sz="2000" dirty="0">
                <a:latin typeface="Times New Roman" panose="02020603050405020304" pitchFamily="18" charset="0"/>
              </a:rPr>
              <a:t>使用块预先读技术</a:t>
            </a:r>
          </a:p>
          <a:p>
            <a:pPr eaLnBrk="1" hangingPunct="1">
              <a:lnSpc>
                <a:spcPct val="100000"/>
              </a:lnSpc>
              <a:spcBef>
                <a:spcPct val="50000"/>
              </a:spcBef>
              <a:buClrTx/>
              <a:buSzTx/>
              <a:buFontTx/>
              <a:buNone/>
            </a:pPr>
            <a:r>
              <a:rPr lang="zh-CN" altLang="en-US" sz="2000" dirty="0">
                <a:latin typeface="Times New Roman" panose="02020603050405020304" pitchFamily="18" charset="0"/>
              </a:rPr>
              <a:t>提升低速介质的性能，减少低速介质的使用</a:t>
            </a:r>
            <a:endParaRPr lang="en-US" altLang="zh-CN" sz="2000" dirty="0">
              <a:latin typeface="Times New Roman" panose="02020603050405020304" pitchFamily="18" charset="0"/>
            </a:endParaRPr>
          </a:p>
          <a:p>
            <a:pPr eaLnBrk="1" hangingPunct="1">
              <a:lnSpc>
                <a:spcPct val="100000"/>
              </a:lnSpc>
              <a:spcBef>
                <a:spcPct val="50000"/>
              </a:spcBef>
              <a:buClrTx/>
              <a:buSzTx/>
              <a:buFontTx/>
              <a:buNone/>
            </a:pPr>
            <a:r>
              <a:rPr lang="en-US" altLang="zh-CN" sz="2000" dirty="0">
                <a:latin typeface="Times New Roman" panose="02020603050405020304" pitchFamily="18" charset="0"/>
              </a:rPr>
              <a:t>c)</a:t>
            </a:r>
            <a:r>
              <a:rPr lang="zh-CN" altLang="en-US" sz="2000" dirty="0">
                <a:latin typeface="Times New Roman" panose="02020603050405020304" pitchFamily="18" charset="0"/>
              </a:rPr>
              <a:t>尽量减少磁盘臂移动</a:t>
            </a:r>
          </a:p>
          <a:p>
            <a:pPr eaLnBrk="1" hangingPunct="1">
              <a:lnSpc>
                <a:spcPct val="100000"/>
              </a:lnSpc>
              <a:spcBef>
                <a:spcPct val="50000"/>
              </a:spcBef>
              <a:buClrTx/>
              <a:buSzTx/>
              <a:buFontTx/>
              <a:buNone/>
            </a:pPr>
            <a:r>
              <a:rPr lang="en-US" altLang="zh-CN" sz="2000" dirty="0">
                <a:latin typeface="Times New Roman" panose="02020603050405020304" pitchFamily="18" charset="0"/>
              </a:rPr>
              <a:t>d)</a:t>
            </a:r>
            <a:r>
              <a:rPr lang="zh-CN" altLang="en-US" sz="2000" dirty="0">
                <a:latin typeface="Times New Roman" panose="02020603050405020304" pitchFamily="18" charset="0"/>
              </a:rPr>
              <a:t>增加磁盘的个数以增加吞吐率</a:t>
            </a:r>
          </a:p>
        </p:txBody>
      </p:sp>
      <p:sp>
        <p:nvSpPr>
          <p:cNvPr id="87044" name="灯片编号占位符 1"/>
          <p:cNvSpPr txBox="1">
            <a:spLocks noGrp="1"/>
          </p:cNvSpPr>
          <p:nvPr/>
        </p:nvSpPr>
        <p:spPr bwMode="auto">
          <a:xfrm>
            <a:off x="7019925" y="6164263"/>
            <a:ext cx="1150938" cy="4572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lnSpc>
                <a:spcPct val="100000"/>
              </a:lnSpc>
              <a:spcBef>
                <a:spcPct val="0"/>
              </a:spcBef>
              <a:buClrTx/>
              <a:buSzTx/>
              <a:buFontTx/>
              <a:buNone/>
            </a:pPr>
            <a:fld id="{E659B43D-8DEF-4749-AE35-CDC6C82390FF}" type="slidenum">
              <a:rPr lang="en-US" altLang="zh-CN" sz="1200">
                <a:latin typeface="Times New Roman" panose="02020603050405020304" pitchFamily="18" charset="0"/>
              </a:rPr>
              <a:pPr algn="r" eaLnBrk="1" hangingPunct="1">
                <a:lnSpc>
                  <a:spcPct val="100000"/>
                </a:lnSpc>
                <a:spcBef>
                  <a:spcPct val="0"/>
                </a:spcBef>
                <a:buClrTx/>
                <a:buSzTx/>
                <a:buFontTx/>
                <a:buNone/>
              </a:pPr>
              <a:t>53</a:t>
            </a:fld>
            <a:endParaRPr lang="en-US" altLang="zh-CN" sz="1200">
              <a:latin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defRPr/>
            </a:pPr>
            <a:r>
              <a:rPr lang="zh-CN" altLang="en-US" dirty="0"/>
              <a:t>多种磁盘缓存位置</a:t>
            </a:r>
          </a:p>
        </p:txBody>
      </p:sp>
      <p:grpSp>
        <p:nvGrpSpPr>
          <p:cNvPr id="21" name="组合 20"/>
          <p:cNvGrpSpPr/>
          <p:nvPr/>
        </p:nvGrpSpPr>
        <p:grpSpPr>
          <a:xfrm>
            <a:off x="4210426" y="2204864"/>
            <a:ext cx="2262216" cy="2572830"/>
            <a:chOff x="2051720" y="1491630"/>
            <a:chExt cx="2262216" cy="2572830"/>
          </a:xfrm>
        </p:grpSpPr>
        <p:sp>
          <p:nvSpPr>
            <p:cNvPr id="4" name="矩形 3"/>
            <p:cNvSpPr/>
            <p:nvPr/>
          </p:nvSpPr>
          <p:spPr>
            <a:xfrm>
              <a:off x="2051720" y="1491630"/>
              <a:ext cx="2160240" cy="2160240"/>
            </a:xfrm>
            <a:prstGeom prst="rect">
              <a:avLst/>
            </a:prstGeom>
            <a:gradFill>
              <a:gsLst>
                <a:gs pos="0">
                  <a:srgbClr val="0EB1C8"/>
                </a:gs>
                <a:gs pos="100000">
                  <a:srgbClr val="11576A"/>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5" name="矩形 4"/>
            <p:cNvSpPr/>
            <p:nvPr/>
          </p:nvSpPr>
          <p:spPr>
            <a:xfrm>
              <a:off x="2244451" y="1697144"/>
              <a:ext cx="1772505" cy="1800200"/>
            </a:xfrm>
            <a:prstGeom prst="rect">
              <a:avLst/>
            </a:prstGeom>
            <a:ln w="28575">
              <a:solidFill>
                <a:srgbClr val="FFC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6" name="直接连接符 5"/>
            <p:cNvCxnSpPr/>
            <p:nvPr/>
          </p:nvCxnSpPr>
          <p:spPr>
            <a:xfrm>
              <a:off x="2233941" y="2067694"/>
              <a:ext cx="1772505"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261496" y="2819304"/>
              <a:ext cx="1764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261496" y="3147814"/>
              <a:ext cx="1764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0" name="标题 1"/>
            <p:cNvSpPr txBox="1">
              <a:spLocks/>
            </p:cNvSpPr>
            <p:nvPr/>
          </p:nvSpPr>
          <p:spPr>
            <a:xfrm>
              <a:off x="2626222" y="1728674"/>
              <a:ext cx="1297706" cy="360040"/>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eaLnBrk="1" fontAlgn="auto" hangingPunct="1">
                <a:lnSpc>
                  <a:spcPct val="100000"/>
                </a:lnSpc>
                <a:spcBef>
                  <a:spcPct val="0"/>
                </a:spcBef>
                <a:spcAft>
                  <a:spcPts val="0"/>
                </a:spcAft>
                <a:buSzTx/>
                <a:buNone/>
                <a:defRPr/>
              </a:pPr>
              <a:r>
                <a:rPr lang="zh-CN" altLang="en-US" sz="1600" dirty="0">
                  <a:solidFill>
                    <a:prstClr val="white"/>
                  </a:solidFill>
                </a:rPr>
                <a:t>内存虚拟盘</a:t>
              </a:r>
            </a:p>
          </p:txBody>
        </p:sp>
        <p:sp>
          <p:nvSpPr>
            <p:cNvPr id="11" name="标题 1"/>
            <p:cNvSpPr txBox="1">
              <a:spLocks/>
            </p:cNvSpPr>
            <p:nvPr/>
          </p:nvSpPr>
          <p:spPr>
            <a:xfrm>
              <a:off x="2254110" y="3704420"/>
              <a:ext cx="1800200" cy="360040"/>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defRPr/>
              </a:pPr>
              <a:r>
                <a:rPr lang="zh-CN" altLang="en-US" sz="1600" dirty="0"/>
                <a:t>内存</a:t>
              </a:r>
            </a:p>
          </p:txBody>
        </p:sp>
        <p:sp>
          <p:nvSpPr>
            <p:cNvPr id="12" name="标题 1"/>
            <p:cNvSpPr txBox="1">
              <a:spLocks/>
            </p:cNvSpPr>
            <p:nvPr/>
          </p:nvSpPr>
          <p:spPr>
            <a:xfrm>
              <a:off x="2297712" y="2808794"/>
              <a:ext cx="2016224" cy="360040"/>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eaLnBrk="1" fontAlgn="auto" hangingPunct="1">
                <a:lnSpc>
                  <a:spcPct val="100000"/>
                </a:lnSpc>
                <a:spcBef>
                  <a:spcPct val="0"/>
                </a:spcBef>
                <a:spcAft>
                  <a:spcPts val="0"/>
                </a:spcAft>
                <a:buSzTx/>
                <a:buNone/>
                <a:defRPr/>
              </a:pPr>
              <a:r>
                <a:rPr lang="zh-CN" altLang="en-US" sz="1600" dirty="0">
                  <a:solidFill>
                    <a:prstClr val="white"/>
                  </a:solidFill>
                </a:rPr>
                <a:t>打开文件表</a:t>
              </a:r>
            </a:p>
          </p:txBody>
        </p:sp>
        <p:sp>
          <p:nvSpPr>
            <p:cNvPr id="13" name="标题 1"/>
            <p:cNvSpPr txBox="1">
              <a:spLocks/>
            </p:cNvSpPr>
            <p:nvPr/>
          </p:nvSpPr>
          <p:spPr>
            <a:xfrm>
              <a:off x="2417584" y="3147814"/>
              <a:ext cx="1584176" cy="360040"/>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eaLnBrk="1" fontAlgn="auto" hangingPunct="1">
                <a:lnSpc>
                  <a:spcPct val="100000"/>
                </a:lnSpc>
                <a:spcBef>
                  <a:spcPct val="0"/>
                </a:spcBef>
                <a:spcAft>
                  <a:spcPts val="0"/>
                </a:spcAft>
                <a:buSzTx/>
                <a:buNone/>
                <a:defRPr/>
              </a:pPr>
              <a:r>
                <a:rPr lang="zh-CN" altLang="en-US" sz="1600" dirty="0">
                  <a:solidFill>
                    <a:prstClr val="white"/>
                  </a:solidFill>
                </a:rPr>
                <a:t>数据块缓存</a:t>
              </a:r>
            </a:p>
          </p:txBody>
        </p:sp>
      </p:grpSp>
      <p:cxnSp>
        <p:nvCxnSpPr>
          <p:cNvPr id="14" name="直接连接符 13"/>
          <p:cNvCxnSpPr/>
          <p:nvPr/>
        </p:nvCxnSpPr>
        <p:spPr>
          <a:xfrm>
            <a:off x="3518780" y="3291332"/>
            <a:ext cx="648072" cy="0"/>
          </a:xfrm>
          <a:prstGeom prst="line">
            <a:avLst/>
          </a:prstGeom>
          <a:ln w="28575">
            <a:solidFill>
              <a:srgbClr val="11576A"/>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399100" y="3292193"/>
            <a:ext cx="648072" cy="0"/>
          </a:xfrm>
          <a:prstGeom prst="line">
            <a:avLst/>
          </a:prstGeom>
          <a:ln w="28575">
            <a:solidFill>
              <a:srgbClr val="11576A"/>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7092280" y="3009733"/>
            <a:ext cx="864096" cy="948493"/>
            <a:chOff x="296260" y="2283718"/>
            <a:chExt cx="864096" cy="948493"/>
          </a:xfrm>
        </p:grpSpPr>
        <p:sp>
          <p:nvSpPr>
            <p:cNvPr id="17" name="标题 1"/>
            <p:cNvSpPr txBox="1">
              <a:spLocks/>
            </p:cNvSpPr>
            <p:nvPr/>
          </p:nvSpPr>
          <p:spPr>
            <a:xfrm>
              <a:off x="404272" y="2872171"/>
              <a:ext cx="648072" cy="360040"/>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eaLnBrk="1" fontAlgn="auto" hangingPunct="1">
                <a:lnSpc>
                  <a:spcPct val="100000"/>
                </a:lnSpc>
                <a:spcBef>
                  <a:spcPct val="0"/>
                </a:spcBef>
                <a:spcAft>
                  <a:spcPts val="0"/>
                </a:spcAft>
                <a:buSzTx/>
                <a:buNone/>
                <a:defRPr/>
              </a:pPr>
              <a:r>
                <a:rPr lang="en-US" altLang="zh-CN" sz="1600" dirty="0"/>
                <a:t>CPU</a:t>
              </a:r>
              <a:endParaRPr lang="zh-CN" altLang="en-US" sz="1600" dirty="0"/>
            </a:p>
          </p:txBody>
        </p:sp>
        <p:sp>
          <p:nvSpPr>
            <p:cNvPr id="20" name="矩形 19"/>
            <p:cNvSpPr/>
            <p:nvPr/>
          </p:nvSpPr>
          <p:spPr>
            <a:xfrm>
              <a:off x="296260" y="2283718"/>
              <a:ext cx="864096" cy="547658"/>
            </a:xfrm>
            <a:prstGeom prst="rect">
              <a:avLst/>
            </a:prstGeom>
            <a:gradFill>
              <a:gsLst>
                <a:gs pos="0">
                  <a:srgbClr val="0EB1C8"/>
                </a:gs>
                <a:gs pos="100000">
                  <a:srgbClr val="11576A"/>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grpSp>
      <p:grpSp>
        <p:nvGrpSpPr>
          <p:cNvPr id="3" name="组合 2"/>
          <p:cNvGrpSpPr/>
          <p:nvPr/>
        </p:nvGrpSpPr>
        <p:grpSpPr>
          <a:xfrm>
            <a:off x="2366652" y="2824205"/>
            <a:ext cx="1224136" cy="1263052"/>
            <a:chOff x="5065546" y="1965718"/>
            <a:chExt cx="1224136" cy="1263052"/>
          </a:xfrm>
        </p:grpSpPr>
        <p:sp>
          <p:nvSpPr>
            <p:cNvPr id="16" name="矩形 15"/>
            <p:cNvSpPr/>
            <p:nvPr/>
          </p:nvSpPr>
          <p:spPr>
            <a:xfrm>
              <a:off x="5107586" y="1965718"/>
              <a:ext cx="1080120" cy="894064"/>
            </a:xfrm>
            <a:prstGeom prst="rect">
              <a:avLst/>
            </a:prstGeom>
            <a:gradFill>
              <a:gsLst>
                <a:gs pos="0">
                  <a:srgbClr val="0EB1C8"/>
                </a:gs>
                <a:gs pos="100000">
                  <a:srgbClr val="11576A"/>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8" name="矩形 17"/>
            <p:cNvSpPr/>
            <p:nvPr/>
          </p:nvSpPr>
          <p:spPr>
            <a:xfrm>
              <a:off x="5273969" y="2109734"/>
              <a:ext cx="739754" cy="627052"/>
            </a:xfrm>
            <a:prstGeom prst="rect">
              <a:avLst/>
            </a:prstGeom>
            <a:ln w="28575">
              <a:solidFill>
                <a:srgbClr val="FFC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9" name="标题 1"/>
            <p:cNvSpPr txBox="1">
              <a:spLocks/>
            </p:cNvSpPr>
            <p:nvPr/>
          </p:nvSpPr>
          <p:spPr>
            <a:xfrm>
              <a:off x="5065546" y="2868730"/>
              <a:ext cx="1224136" cy="360040"/>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eaLnBrk="1" fontAlgn="auto" hangingPunct="1">
                <a:lnSpc>
                  <a:spcPct val="100000"/>
                </a:lnSpc>
                <a:spcBef>
                  <a:spcPct val="0"/>
                </a:spcBef>
                <a:spcAft>
                  <a:spcPts val="0"/>
                </a:spcAft>
                <a:buSzTx/>
                <a:buNone/>
                <a:defRPr/>
              </a:pPr>
              <a:r>
                <a:rPr lang="zh-CN" altLang="en-US" sz="1600" dirty="0"/>
                <a:t>磁盘控制器</a:t>
              </a:r>
            </a:p>
          </p:txBody>
        </p:sp>
        <p:sp>
          <p:nvSpPr>
            <p:cNvPr id="22" name="标题 1"/>
            <p:cNvSpPr txBox="1">
              <a:spLocks/>
            </p:cNvSpPr>
            <p:nvPr/>
          </p:nvSpPr>
          <p:spPr>
            <a:xfrm>
              <a:off x="5332763" y="2123872"/>
              <a:ext cx="762121" cy="576064"/>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eaLnBrk="1" fontAlgn="auto" hangingPunct="1">
                <a:lnSpc>
                  <a:spcPct val="100000"/>
                </a:lnSpc>
                <a:spcBef>
                  <a:spcPct val="0"/>
                </a:spcBef>
                <a:spcAft>
                  <a:spcPts val="0"/>
                </a:spcAft>
                <a:buSzTx/>
                <a:buNone/>
                <a:defRPr/>
              </a:pPr>
              <a:r>
                <a:rPr lang="zh-CN" altLang="en-US" sz="1600" dirty="0">
                  <a:solidFill>
                    <a:prstClr val="white"/>
                  </a:solidFill>
                </a:rPr>
                <a:t>扇区</a:t>
              </a:r>
              <a:endParaRPr lang="en-US" altLang="zh-CN" sz="1600" dirty="0">
                <a:solidFill>
                  <a:prstClr val="white"/>
                </a:solidFill>
              </a:endParaRPr>
            </a:p>
            <a:p>
              <a:pPr eaLnBrk="1" fontAlgn="auto" hangingPunct="1">
                <a:lnSpc>
                  <a:spcPct val="100000"/>
                </a:lnSpc>
                <a:spcBef>
                  <a:spcPct val="0"/>
                </a:spcBef>
                <a:spcAft>
                  <a:spcPts val="0"/>
                </a:spcAft>
                <a:buSzTx/>
                <a:buNone/>
                <a:defRPr/>
              </a:pPr>
              <a:r>
                <a:rPr lang="zh-CN" altLang="en-US" sz="1600" dirty="0">
                  <a:solidFill>
                    <a:prstClr val="white"/>
                  </a:solidFill>
                </a:rPr>
                <a:t>缓存</a:t>
              </a:r>
            </a:p>
          </p:txBody>
        </p:sp>
      </p:grpSp>
      <p:cxnSp>
        <p:nvCxnSpPr>
          <p:cNvPr id="23" name="直接连接符 22"/>
          <p:cNvCxnSpPr/>
          <p:nvPr/>
        </p:nvCxnSpPr>
        <p:spPr>
          <a:xfrm>
            <a:off x="1708070" y="3270391"/>
            <a:ext cx="658582" cy="0"/>
          </a:xfrm>
          <a:prstGeom prst="line">
            <a:avLst/>
          </a:prstGeom>
          <a:ln w="28575">
            <a:solidFill>
              <a:srgbClr val="11576A"/>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007448" y="2707881"/>
            <a:ext cx="679602" cy="1430364"/>
            <a:chOff x="7072822" y="1807354"/>
            <a:chExt cx="679602" cy="1430364"/>
          </a:xfrm>
        </p:grpSpPr>
        <p:sp>
          <p:nvSpPr>
            <p:cNvPr id="24" name="标题 1"/>
            <p:cNvSpPr txBox="1">
              <a:spLocks/>
            </p:cNvSpPr>
            <p:nvPr/>
          </p:nvSpPr>
          <p:spPr>
            <a:xfrm>
              <a:off x="7104352" y="2877678"/>
              <a:ext cx="648072" cy="360040"/>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eaLnBrk="1" fontAlgn="auto" hangingPunct="1">
                <a:lnSpc>
                  <a:spcPct val="100000"/>
                </a:lnSpc>
                <a:spcBef>
                  <a:spcPct val="0"/>
                </a:spcBef>
                <a:spcAft>
                  <a:spcPts val="0"/>
                </a:spcAft>
                <a:buSzTx/>
                <a:buNone/>
                <a:defRPr/>
              </a:pPr>
              <a:r>
                <a:rPr lang="zh-CN" altLang="en-US" sz="1600" dirty="0"/>
                <a:t>磁盘</a:t>
              </a:r>
            </a:p>
          </p:txBody>
        </p:sp>
        <p:grpSp>
          <p:nvGrpSpPr>
            <p:cNvPr id="25" name="组合 24"/>
            <p:cNvGrpSpPr/>
            <p:nvPr/>
          </p:nvGrpSpPr>
          <p:grpSpPr>
            <a:xfrm>
              <a:off x="7072822" y="1923678"/>
              <a:ext cx="649562" cy="957124"/>
              <a:chOff x="7420790" y="2355726"/>
              <a:chExt cx="649562" cy="957124"/>
            </a:xfrm>
            <a:gradFill>
              <a:gsLst>
                <a:gs pos="0">
                  <a:srgbClr val="0EB1C8"/>
                </a:gs>
                <a:gs pos="100000">
                  <a:srgbClr val="11576A"/>
                </a:gs>
                <a:gs pos="100000">
                  <a:schemeClr val="accent1">
                    <a:tint val="23500"/>
                    <a:satMod val="160000"/>
                  </a:schemeClr>
                </a:gs>
              </a:gsLst>
              <a:lin ang="2160000" scaled="0"/>
            </a:gradFill>
          </p:grpSpPr>
          <p:sp>
            <p:nvSpPr>
              <p:cNvPr id="26" name="矩形 25"/>
              <p:cNvSpPr/>
              <p:nvPr/>
            </p:nvSpPr>
            <p:spPr>
              <a:xfrm>
                <a:off x="7420790" y="2355726"/>
                <a:ext cx="648072" cy="864096"/>
              </a:xfrm>
              <a:prstGeom prst="rect">
                <a:avLst/>
              </a:prstGeom>
              <a:grp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27" name="椭圆 26"/>
              <p:cNvSpPr/>
              <p:nvPr/>
            </p:nvSpPr>
            <p:spPr>
              <a:xfrm>
                <a:off x="7422352" y="3096826"/>
                <a:ext cx="648000" cy="216024"/>
              </a:xfrm>
              <a:prstGeom prst="ellipse">
                <a:avLst/>
              </a:prstGeom>
              <a:grp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grpSp>
        <p:sp>
          <p:nvSpPr>
            <p:cNvPr id="28" name="椭圆 27"/>
            <p:cNvSpPr/>
            <p:nvPr/>
          </p:nvSpPr>
          <p:spPr>
            <a:xfrm>
              <a:off x="7074384" y="1807354"/>
              <a:ext cx="648000" cy="216024"/>
            </a:xfrm>
            <a:prstGeom prst="ellipse">
              <a:avLst/>
            </a:prstGeom>
            <a:gradFill>
              <a:gsLst>
                <a:gs pos="0">
                  <a:srgbClr val="0EB1C8"/>
                </a:gs>
                <a:gs pos="100000">
                  <a:srgbClr val="11576A"/>
                </a:gs>
                <a:gs pos="100000">
                  <a:schemeClr val="accent1">
                    <a:tint val="23500"/>
                    <a:satMod val="160000"/>
                  </a:schemeClr>
                </a:gs>
              </a:gsLst>
              <a:lin ang="162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grpSp>
    </p:spTree>
    <p:extLst>
      <p:ext uri="{BB962C8B-B14F-4D97-AF65-F5344CB8AC3E}">
        <p14:creationId xmlns:p14="http://schemas.microsoft.com/office/powerpoint/2010/main" val="3147426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pPr>
            <a:r>
              <a:rPr lang="zh-CN" altLang="en-US" dirty="0"/>
              <a:t>数据块缓存</a:t>
            </a:r>
          </a:p>
        </p:txBody>
      </p:sp>
      <p:cxnSp>
        <p:nvCxnSpPr>
          <p:cNvPr id="26" name="直接连接符 25"/>
          <p:cNvCxnSpPr/>
          <p:nvPr/>
        </p:nvCxnSpPr>
        <p:spPr>
          <a:xfrm rot="16200000" flipH="1">
            <a:off x="-7536741" y="3340893"/>
            <a:ext cx="11858708"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844894" y="1876414"/>
            <a:ext cx="4298611" cy="1007614"/>
            <a:chOff x="844893" y="1019164"/>
            <a:chExt cx="4298611" cy="1007614"/>
          </a:xfrm>
        </p:grpSpPr>
        <p:sp>
          <p:nvSpPr>
            <p:cNvPr id="9" name="内容占位符 2"/>
            <p:cNvSpPr txBox="1">
              <a:spLocks/>
            </p:cNvSpPr>
            <p:nvPr/>
          </p:nvSpPr>
          <p:spPr>
            <a:xfrm>
              <a:off x="1142976" y="1019164"/>
              <a:ext cx="278608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zh-CN" altLang="en-US" dirty="0"/>
                <a:t>数据块按需读入内存</a:t>
              </a:r>
              <a:endParaRPr lang="en-US" altLang="zh-CN" dirty="0"/>
            </a:p>
          </p:txBody>
        </p:sp>
        <p:sp>
          <p:nvSpPr>
            <p:cNvPr id="12" name="TextBox 11"/>
            <p:cNvSpPr txBox="1"/>
            <p:nvPr/>
          </p:nvSpPr>
          <p:spPr>
            <a:xfrm>
              <a:off x="844893" y="1019164"/>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3" name="图片 32" descr="小点1.png"/>
            <p:cNvPicPr>
              <a:picLocks noChangeAspect="1"/>
            </p:cNvPicPr>
            <p:nvPr/>
          </p:nvPicPr>
          <p:blipFill>
            <a:blip r:embed="rId3" cstate="print"/>
            <a:stretch>
              <a:fillRect/>
            </a:stretch>
          </p:blipFill>
          <p:spPr>
            <a:xfrm>
              <a:off x="1262422" y="1462080"/>
              <a:ext cx="151066" cy="148997"/>
            </a:xfrm>
            <a:prstGeom prst="rect">
              <a:avLst/>
            </a:prstGeom>
            <a:effectLst/>
          </p:spPr>
        </p:pic>
        <p:sp>
          <p:nvSpPr>
            <p:cNvPr id="34" name="内容占位符 2"/>
            <p:cNvSpPr txBox="1">
              <a:spLocks/>
            </p:cNvSpPr>
            <p:nvPr/>
          </p:nvSpPr>
          <p:spPr>
            <a:xfrm>
              <a:off x="1394985" y="1357304"/>
              <a:ext cx="2319759"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提供</a:t>
              </a:r>
              <a:r>
                <a:rPr lang="en-US" altLang="zh-CN" dirty="0"/>
                <a:t>read()</a:t>
              </a:r>
              <a:r>
                <a:rPr lang="zh-CN" altLang="en-US" dirty="0"/>
                <a:t>操作</a:t>
              </a:r>
            </a:p>
          </p:txBody>
        </p:sp>
        <p:pic>
          <p:nvPicPr>
            <p:cNvPr id="18" name="图片 17" descr="小点1.png"/>
            <p:cNvPicPr>
              <a:picLocks noChangeAspect="1"/>
            </p:cNvPicPr>
            <p:nvPr/>
          </p:nvPicPr>
          <p:blipFill>
            <a:blip r:embed="rId3" cstate="print"/>
            <a:stretch>
              <a:fillRect/>
            </a:stretch>
          </p:blipFill>
          <p:spPr>
            <a:xfrm>
              <a:off x="1262422" y="1773232"/>
              <a:ext cx="151066" cy="148997"/>
            </a:xfrm>
            <a:prstGeom prst="rect">
              <a:avLst/>
            </a:prstGeom>
            <a:effectLst/>
          </p:spPr>
        </p:pic>
        <p:sp>
          <p:nvSpPr>
            <p:cNvPr id="19" name="内容占位符 2"/>
            <p:cNvSpPr txBox="1">
              <a:spLocks/>
            </p:cNvSpPr>
            <p:nvPr/>
          </p:nvSpPr>
          <p:spPr>
            <a:xfrm>
              <a:off x="1394985" y="1668456"/>
              <a:ext cx="3748519"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预读</a:t>
              </a:r>
              <a:r>
                <a:rPr lang="en-US" altLang="zh-CN" dirty="0"/>
                <a:t>: </a:t>
              </a:r>
              <a:r>
                <a:rPr lang="zh-CN" altLang="en-US" dirty="0"/>
                <a:t>预先读取后面的数据块</a:t>
              </a:r>
            </a:p>
          </p:txBody>
        </p:sp>
      </p:grpSp>
      <p:grpSp>
        <p:nvGrpSpPr>
          <p:cNvPr id="3" name="组合 2"/>
          <p:cNvGrpSpPr/>
          <p:nvPr/>
        </p:nvGrpSpPr>
        <p:grpSpPr>
          <a:xfrm>
            <a:off x="844894" y="2841850"/>
            <a:ext cx="4227173" cy="1007614"/>
            <a:chOff x="844893" y="1984600"/>
            <a:chExt cx="4227173" cy="1007614"/>
          </a:xfrm>
        </p:grpSpPr>
        <p:sp>
          <p:nvSpPr>
            <p:cNvPr id="22" name="内容占位符 2"/>
            <p:cNvSpPr txBox="1">
              <a:spLocks/>
            </p:cNvSpPr>
            <p:nvPr/>
          </p:nvSpPr>
          <p:spPr>
            <a:xfrm>
              <a:off x="1142976" y="1984600"/>
              <a:ext cx="264320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zh-CN" altLang="en-US" dirty="0"/>
                <a:t>数据块使用后被缓存</a:t>
              </a:r>
              <a:endParaRPr lang="en-US" altLang="zh-CN" dirty="0"/>
            </a:p>
          </p:txBody>
        </p:sp>
        <p:sp>
          <p:nvSpPr>
            <p:cNvPr id="23" name="TextBox 22"/>
            <p:cNvSpPr txBox="1"/>
            <p:nvPr/>
          </p:nvSpPr>
          <p:spPr>
            <a:xfrm>
              <a:off x="844893" y="1984600"/>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4" name="图片 23" descr="小点1.png"/>
            <p:cNvPicPr>
              <a:picLocks noChangeAspect="1"/>
            </p:cNvPicPr>
            <p:nvPr/>
          </p:nvPicPr>
          <p:blipFill>
            <a:blip r:embed="rId3" cstate="print"/>
            <a:stretch>
              <a:fillRect/>
            </a:stretch>
          </p:blipFill>
          <p:spPr>
            <a:xfrm>
              <a:off x="1262422" y="2427516"/>
              <a:ext cx="151066" cy="148997"/>
            </a:xfrm>
            <a:prstGeom prst="rect">
              <a:avLst/>
            </a:prstGeom>
            <a:effectLst/>
          </p:spPr>
        </p:pic>
        <p:sp>
          <p:nvSpPr>
            <p:cNvPr id="25" name="内容占位符 2"/>
            <p:cNvSpPr txBox="1">
              <a:spLocks/>
            </p:cNvSpPr>
            <p:nvPr/>
          </p:nvSpPr>
          <p:spPr>
            <a:xfrm>
              <a:off x="1394985" y="2322740"/>
              <a:ext cx="3391329"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假设数据将会再次用到</a:t>
              </a:r>
            </a:p>
          </p:txBody>
        </p:sp>
        <p:pic>
          <p:nvPicPr>
            <p:cNvPr id="27" name="图片 26" descr="小点1.png"/>
            <p:cNvPicPr>
              <a:picLocks noChangeAspect="1"/>
            </p:cNvPicPr>
            <p:nvPr/>
          </p:nvPicPr>
          <p:blipFill>
            <a:blip r:embed="rId3" cstate="print"/>
            <a:stretch>
              <a:fillRect/>
            </a:stretch>
          </p:blipFill>
          <p:spPr>
            <a:xfrm>
              <a:off x="1262422" y="2738668"/>
              <a:ext cx="151066" cy="148997"/>
            </a:xfrm>
            <a:prstGeom prst="rect">
              <a:avLst/>
            </a:prstGeom>
            <a:effectLst/>
          </p:spPr>
        </p:pic>
        <p:sp>
          <p:nvSpPr>
            <p:cNvPr id="28" name="内容占位符 2"/>
            <p:cNvSpPr txBox="1">
              <a:spLocks/>
            </p:cNvSpPr>
            <p:nvPr/>
          </p:nvSpPr>
          <p:spPr>
            <a:xfrm>
              <a:off x="1394985" y="2633892"/>
              <a:ext cx="3677081"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写操作可能被缓存和延迟写入</a:t>
              </a:r>
            </a:p>
          </p:txBody>
        </p:sp>
      </p:grpSp>
      <p:grpSp>
        <p:nvGrpSpPr>
          <p:cNvPr id="4" name="组合 3"/>
          <p:cNvGrpSpPr/>
          <p:nvPr/>
        </p:nvGrpSpPr>
        <p:grpSpPr>
          <a:xfrm>
            <a:off x="844894" y="3815218"/>
            <a:ext cx="3012727" cy="696462"/>
            <a:chOff x="844893" y="2957968"/>
            <a:chExt cx="3012727" cy="696462"/>
          </a:xfrm>
        </p:grpSpPr>
        <p:sp>
          <p:nvSpPr>
            <p:cNvPr id="36" name="内容占位符 2"/>
            <p:cNvSpPr txBox="1">
              <a:spLocks/>
            </p:cNvSpPr>
            <p:nvPr/>
          </p:nvSpPr>
          <p:spPr>
            <a:xfrm>
              <a:off x="1142976" y="2957968"/>
              <a:ext cx="271464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zh-CN" altLang="en-US" dirty="0"/>
                <a:t>两种数据块缓存方式</a:t>
              </a:r>
              <a:endParaRPr lang="en-US" altLang="zh-CN" dirty="0"/>
            </a:p>
          </p:txBody>
        </p:sp>
        <p:sp>
          <p:nvSpPr>
            <p:cNvPr id="40" name="TextBox 39"/>
            <p:cNvSpPr txBox="1"/>
            <p:nvPr/>
          </p:nvSpPr>
          <p:spPr>
            <a:xfrm>
              <a:off x="844893" y="2957968"/>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41" name="图片 40" descr="小点1.png"/>
            <p:cNvPicPr>
              <a:picLocks noChangeAspect="1"/>
            </p:cNvPicPr>
            <p:nvPr/>
          </p:nvPicPr>
          <p:blipFill>
            <a:blip r:embed="rId3" cstate="print"/>
            <a:stretch>
              <a:fillRect/>
            </a:stretch>
          </p:blipFill>
          <p:spPr>
            <a:xfrm>
              <a:off x="1262422" y="3386708"/>
              <a:ext cx="151066" cy="148997"/>
            </a:xfrm>
            <a:prstGeom prst="rect">
              <a:avLst/>
            </a:prstGeom>
            <a:effectLst/>
          </p:spPr>
        </p:pic>
        <p:sp>
          <p:nvSpPr>
            <p:cNvPr id="42" name="内容占位符 2"/>
            <p:cNvSpPr txBox="1">
              <a:spLocks/>
            </p:cNvSpPr>
            <p:nvPr/>
          </p:nvSpPr>
          <p:spPr>
            <a:xfrm>
              <a:off x="1394985" y="3296108"/>
              <a:ext cx="2248321"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数据块缓存</a:t>
              </a:r>
            </a:p>
          </p:txBody>
        </p:sp>
      </p:grpSp>
      <p:grpSp>
        <p:nvGrpSpPr>
          <p:cNvPr id="5" name="组合 4"/>
          <p:cNvGrpSpPr/>
          <p:nvPr/>
        </p:nvGrpSpPr>
        <p:grpSpPr>
          <a:xfrm>
            <a:off x="1262422" y="4464510"/>
            <a:ext cx="4166834" cy="358322"/>
            <a:chOff x="1262422" y="3607260"/>
            <a:chExt cx="4166834" cy="358322"/>
          </a:xfrm>
        </p:grpSpPr>
        <p:pic>
          <p:nvPicPr>
            <p:cNvPr id="45" name="图片 44" descr="小点1.png"/>
            <p:cNvPicPr>
              <a:picLocks noChangeAspect="1"/>
            </p:cNvPicPr>
            <p:nvPr/>
          </p:nvPicPr>
          <p:blipFill>
            <a:blip r:embed="rId3" cstate="print"/>
            <a:stretch>
              <a:fillRect/>
            </a:stretch>
          </p:blipFill>
          <p:spPr>
            <a:xfrm>
              <a:off x="1262422" y="3697860"/>
              <a:ext cx="151066" cy="148997"/>
            </a:xfrm>
            <a:prstGeom prst="rect">
              <a:avLst/>
            </a:prstGeom>
            <a:effectLst/>
          </p:spPr>
        </p:pic>
        <p:sp>
          <p:nvSpPr>
            <p:cNvPr id="46" name="内容占位符 2"/>
            <p:cNvSpPr txBox="1">
              <a:spLocks/>
            </p:cNvSpPr>
            <p:nvPr/>
          </p:nvSpPr>
          <p:spPr>
            <a:xfrm>
              <a:off x="1394985" y="3607260"/>
              <a:ext cx="4034271"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页缓存</a:t>
              </a:r>
              <a:r>
                <a:rPr lang="en-US" altLang="zh-CN" dirty="0"/>
                <a:t>: </a:t>
              </a:r>
              <a:r>
                <a:rPr lang="zh-CN" altLang="en-US" dirty="0"/>
                <a:t>统一缓存数据块和内存页</a:t>
              </a:r>
            </a:p>
          </p:txBody>
        </p:sp>
      </p:grpSp>
    </p:spTree>
    <p:extLst>
      <p:ext uri="{BB962C8B-B14F-4D97-AF65-F5344CB8AC3E}">
        <p14:creationId xmlns:p14="http://schemas.microsoft.com/office/powerpoint/2010/main" val="46249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819369" y="1843501"/>
            <a:ext cx="2256687" cy="646331"/>
            <a:chOff x="4568866" y="918428"/>
            <a:chExt cx="2256687" cy="646331"/>
          </a:xfrm>
        </p:grpSpPr>
        <p:sp>
          <p:nvSpPr>
            <p:cNvPr id="6" name="矩形 5"/>
            <p:cNvSpPr/>
            <p:nvPr/>
          </p:nvSpPr>
          <p:spPr>
            <a:xfrm>
              <a:off x="4568866" y="951254"/>
              <a:ext cx="2232000"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 name="TextBox 6"/>
            <p:cNvSpPr txBox="1"/>
            <p:nvPr/>
          </p:nvSpPr>
          <p:spPr>
            <a:xfrm>
              <a:off x="4595262" y="918428"/>
              <a:ext cx="2230291" cy="646331"/>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zh-CN" altLang="en-US" b="1" dirty="0">
                  <a:solidFill>
                    <a:prstClr val="white"/>
                  </a:solidFill>
                  <a:latin typeface="微软雅黑"/>
                  <a:ea typeface="微软雅黑"/>
                </a:rPr>
                <a:t>文件读写</a:t>
              </a:r>
              <a:endParaRPr lang="en-US" altLang="zh-CN" b="1" dirty="0">
                <a:solidFill>
                  <a:prstClr val="white"/>
                </a:solidFill>
                <a:latin typeface="微软雅黑"/>
                <a:ea typeface="微软雅黑"/>
              </a:endParaRPr>
            </a:p>
            <a:p>
              <a:pPr algn="ctr" eaLnBrk="1" fontAlgn="auto" hangingPunct="1">
                <a:lnSpc>
                  <a:spcPct val="100000"/>
                </a:lnSpc>
                <a:spcBef>
                  <a:spcPts val="0"/>
                </a:spcBef>
                <a:spcAft>
                  <a:spcPts val="0"/>
                </a:spcAft>
                <a:buSzTx/>
                <a:buNone/>
              </a:pPr>
              <a:r>
                <a:rPr lang="en-US" altLang="zh-CN" b="1" dirty="0">
                  <a:solidFill>
                    <a:prstClr val="white"/>
                  </a:solidFill>
                  <a:latin typeface="微软雅黑"/>
                  <a:ea typeface="微软雅黑"/>
                </a:rPr>
                <a:t>read() and write()</a:t>
              </a:r>
              <a:endParaRPr lang="zh-CN" altLang="en-US" b="1" dirty="0">
                <a:solidFill>
                  <a:prstClr val="white"/>
                </a:solidFill>
                <a:latin typeface="微软雅黑"/>
                <a:ea typeface="微软雅黑"/>
              </a:endParaRPr>
            </a:p>
          </p:txBody>
        </p:sp>
      </p:grpSp>
      <p:grpSp>
        <p:nvGrpSpPr>
          <p:cNvPr id="25" name="组合 24"/>
          <p:cNvGrpSpPr/>
          <p:nvPr/>
        </p:nvGrpSpPr>
        <p:grpSpPr>
          <a:xfrm>
            <a:off x="3119713" y="4617606"/>
            <a:ext cx="1656000" cy="1115650"/>
            <a:chOff x="3586159" y="3676658"/>
            <a:chExt cx="1656000" cy="1115650"/>
          </a:xfrm>
        </p:grpSpPr>
        <p:grpSp>
          <p:nvGrpSpPr>
            <p:cNvPr id="19" name="组合 18"/>
            <p:cNvGrpSpPr/>
            <p:nvPr/>
          </p:nvGrpSpPr>
          <p:grpSpPr>
            <a:xfrm>
              <a:off x="3586159" y="4220804"/>
              <a:ext cx="1656000" cy="571504"/>
              <a:chOff x="3586159" y="4220804"/>
              <a:chExt cx="1656000" cy="571504"/>
            </a:xfrm>
          </p:grpSpPr>
          <p:sp>
            <p:nvSpPr>
              <p:cNvPr id="12" name="矩形 11"/>
              <p:cNvSpPr/>
              <p:nvPr/>
            </p:nvSpPr>
            <p:spPr>
              <a:xfrm>
                <a:off x="3586159" y="4220804"/>
                <a:ext cx="1656000"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3" name="TextBox 12"/>
              <p:cNvSpPr txBox="1"/>
              <p:nvPr/>
            </p:nvSpPr>
            <p:spPr>
              <a:xfrm>
                <a:off x="3842957" y="4311497"/>
                <a:ext cx="1107996" cy="369332"/>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zh-CN" altLang="en-US" b="1" dirty="0">
                    <a:solidFill>
                      <a:prstClr val="white"/>
                    </a:solidFill>
                    <a:latin typeface="微软雅黑"/>
                    <a:ea typeface="微软雅黑"/>
                  </a:rPr>
                  <a:t>文件系统</a:t>
                </a:r>
              </a:p>
            </p:txBody>
          </p:sp>
        </p:grpSp>
        <p:cxnSp>
          <p:nvCxnSpPr>
            <p:cNvPr id="16" name="直接箭头连接符 15"/>
            <p:cNvCxnSpPr/>
            <p:nvPr/>
          </p:nvCxnSpPr>
          <p:spPr>
            <a:xfrm rot="16200000" flipH="1">
              <a:off x="4144722" y="3928891"/>
              <a:ext cx="504466" cy="0"/>
            </a:xfrm>
            <a:prstGeom prst="straightConnector1">
              <a:avLst/>
            </a:prstGeom>
            <a:ln w="38100">
              <a:solidFill>
                <a:srgbClr val="11576A"/>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3094314" y="4046103"/>
            <a:ext cx="1656000" cy="571504"/>
            <a:chOff x="3560759" y="3105154"/>
            <a:chExt cx="1656000" cy="571504"/>
          </a:xfrm>
        </p:grpSpPr>
        <p:sp>
          <p:nvSpPr>
            <p:cNvPr id="10" name="矩形 9"/>
            <p:cNvSpPr/>
            <p:nvPr/>
          </p:nvSpPr>
          <p:spPr>
            <a:xfrm>
              <a:off x="3560759" y="3105154"/>
              <a:ext cx="1656000"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1" name="TextBox 10"/>
            <p:cNvSpPr txBox="1"/>
            <p:nvPr/>
          </p:nvSpPr>
          <p:spPr>
            <a:xfrm>
              <a:off x="3690900" y="3211303"/>
              <a:ext cx="1338828" cy="369332"/>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zh-CN" altLang="en-US" b="1" dirty="0">
                  <a:solidFill>
                    <a:prstClr val="white"/>
                  </a:solidFill>
                  <a:latin typeface="微软雅黑"/>
                  <a:ea typeface="微软雅黑"/>
                </a:rPr>
                <a:t>数据块缓存</a:t>
              </a:r>
            </a:p>
          </p:txBody>
        </p:sp>
      </p:grpSp>
      <p:cxnSp>
        <p:nvCxnSpPr>
          <p:cNvPr id="20" name="直接箭头连接符 19"/>
          <p:cNvCxnSpPr/>
          <p:nvPr/>
        </p:nvCxnSpPr>
        <p:spPr>
          <a:xfrm flipH="1">
            <a:off x="3923928" y="2489832"/>
            <a:ext cx="30402" cy="1514270"/>
          </a:xfrm>
          <a:prstGeom prst="straightConnector1">
            <a:avLst/>
          </a:prstGeom>
          <a:ln w="38100">
            <a:solidFill>
              <a:srgbClr val="11576A"/>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pPr>
            <a:r>
              <a:rPr lang="zh-CN" altLang="en-US" dirty="0"/>
              <a:t>数据块缓存</a:t>
            </a:r>
          </a:p>
        </p:txBody>
      </p:sp>
      <p:sp>
        <p:nvSpPr>
          <p:cNvPr id="2" name="文本框 1"/>
          <p:cNvSpPr txBox="1"/>
          <p:nvPr/>
        </p:nvSpPr>
        <p:spPr>
          <a:xfrm>
            <a:off x="5040837" y="2834002"/>
            <a:ext cx="4032448" cy="867930"/>
          </a:xfrm>
          <a:prstGeom prst="rect">
            <a:avLst/>
          </a:prstGeom>
          <a:noFill/>
        </p:spPr>
        <p:txBody>
          <a:bodyPr wrap="square" rtlCol="0">
            <a:spAutoFit/>
          </a:bodyPr>
          <a:lstStyle/>
          <a:p>
            <a:pPr>
              <a:buNone/>
            </a:pPr>
            <a:r>
              <a:rPr lang="zh-CN" altLang="en-US" dirty="0"/>
              <a:t>此时请考虑以下问题：</a:t>
            </a:r>
            <a:endParaRPr lang="en-US" altLang="zh-CN" dirty="0"/>
          </a:p>
          <a:p>
            <a:pPr marL="342900" indent="-342900">
              <a:buAutoNum type="arabicPeriod"/>
            </a:pPr>
            <a:r>
              <a:rPr lang="zh-CN" altLang="en-US" dirty="0"/>
              <a:t>读缓存什么时候“不再缓存”了</a:t>
            </a:r>
            <a:endParaRPr lang="en-US" altLang="zh-CN" dirty="0"/>
          </a:p>
          <a:p>
            <a:pPr marL="342900" indent="-342900">
              <a:buAutoNum type="arabicPeriod"/>
            </a:pPr>
            <a:r>
              <a:rPr lang="zh-CN" altLang="en-US" dirty="0"/>
              <a:t>“不再缓存”的时候，怎么处理？</a:t>
            </a:r>
          </a:p>
        </p:txBody>
      </p:sp>
      <p:sp>
        <p:nvSpPr>
          <p:cNvPr id="23" name="文本框 22"/>
          <p:cNvSpPr txBox="1"/>
          <p:nvPr/>
        </p:nvSpPr>
        <p:spPr>
          <a:xfrm>
            <a:off x="5037417" y="3763434"/>
            <a:ext cx="4032448" cy="590931"/>
          </a:xfrm>
          <a:prstGeom prst="rect">
            <a:avLst/>
          </a:prstGeom>
          <a:noFill/>
        </p:spPr>
        <p:txBody>
          <a:bodyPr wrap="square" rtlCol="0">
            <a:spAutoFit/>
          </a:bodyPr>
          <a:lstStyle/>
          <a:p>
            <a:pPr marL="342900" indent="-342900">
              <a:buFont typeface="+mj-lt"/>
              <a:buAutoNum type="arabicPeriod" startAt="3"/>
            </a:pPr>
            <a:r>
              <a:rPr lang="zh-CN" altLang="en-US" dirty="0"/>
              <a:t>写缓存什么时候“不再缓存”了</a:t>
            </a:r>
            <a:endParaRPr lang="en-US" altLang="zh-CN" dirty="0"/>
          </a:p>
          <a:p>
            <a:pPr marL="342900" indent="-342900">
              <a:buAutoNum type="arabicPeriod" startAt="3"/>
            </a:pPr>
            <a:r>
              <a:rPr lang="zh-CN" altLang="en-US" dirty="0"/>
              <a:t>“不再缓存”的时候，怎么处理？</a:t>
            </a:r>
          </a:p>
        </p:txBody>
      </p:sp>
    </p:spTree>
    <p:extLst>
      <p:ext uri="{BB962C8B-B14F-4D97-AF65-F5344CB8AC3E}">
        <p14:creationId xmlns:p14="http://schemas.microsoft.com/office/powerpoint/2010/main" val="393970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up)">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pPr>
            <a:r>
              <a:rPr lang="zh-CN" altLang="en-US" dirty="0"/>
              <a:t>页缓存</a:t>
            </a:r>
          </a:p>
        </p:txBody>
      </p:sp>
      <p:cxnSp>
        <p:nvCxnSpPr>
          <p:cNvPr id="39" name="直接连接符 38"/>
          <p:cNvCxnSpPr/>
          <p:nvPr/>
        </p:nvCxnSpPr>
        <p:spPr>
          <a:xfrm rot="16200000" flipH="1">
            <a:off x="-7536741" y="3340893"/>
            <a:ext cx="11858708"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351530" y="2456764"/>
            <a:ext cx="4953733" cy="636040"/>
            <a:chOff x="1096957" y="1599514"/>
            <a:chExt cx="4953733" cy="636040"/>
          </a:xfrm>
        </p:grpSpPr>
        <p:pic>
          <p:nvPicPr>
            <p:cNvPr id="43" name="图片 42" descr="小点1.png"/>
            <p:cNvPicPr>
              <a:picLocks noChangeAspect="1"/>
            </p:cNvPicPr>
            <p:nvPr/>
          </p:nvPicPr>
          <p:blipFill>
            <a:blip r:embed="rId3" cstate="print"/>
            <a:stretch>
              <a:fillRect/>
            </a:stretch>
          </p:blipFill>
          <p:spPr>
            <a:xfrm>
              <a:off x="1096957" y="1704490"/>
              <a:ext cx="151066" cy="148997"/>
            </a:xfrm>
            <a:prstGeom prst="rect">
              <a:avLst/>
            </a:prstGeom>
            <a:effectLst/>
          </p:spPr>
        </p:pic>
        <p:sp>
          <p:nvSpPr>
            <p:cNvPr id="44" name="内容占位符 2"/>
            <p:cNvSpPr txBox="1">
              <a:spLocks/>
            </p:cNvSpPr>
            <p:nvPr/>
          </p:nvSpPr>
          <p:spPr>
            <a:xfrm>
              <a:off x="1230601" y="1599514"/>
              <a:ext cx="4605775"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sz="1800" dirty="0"/>
                <a:t>在虚拟内存中文件数据块被映射成页</a:t>
              </a:r>
            </a:p>
          </p:txBody>
        </p:sp>
        <p:pic>
          <p:nvPicPr>
            <p:cNvPr id="47" name="图片 46" descr="小点1.png"/>
            <p:cNvPicPr>
              <a:picLocks noChangeAspect="1"/>
            </p:cNvPicPr>
            <p:nvPr/>
          </p:nvPicPr>
          <p:blipFill>
            <a:blip r:embed="rId3" cstate="print"/>
            <a:stretch>
              <a:fillRect/>
            </a:stretch>
          </p:blipFill>
          <p:spPr>
            <a:xfrm>
              <a:off x="1096957" y="1952449"/>
              <a:ext cx="151066" cy="148997"/>
            </a:xfrm>
            <a:prstGeom prst="rect">
              <a:avLst/>
            </a:prstGeom>
            <a:effectLst/>
          </p:spPr>
        </p:pic>
        <p:sp>
          <p:nvSpPr>
            <p:cNvPr id="48" name="内容占位符 2"/>
            <p:cNvSpPr txBox="1">
              <a:spLocks/>
            </p:cNvSpPr>
            <p:nvPr/>
          </p:nvSpPr>
          <p:spPr>
            <a:xfrm>
              <a:off x="1230601" y="1877232"/>
              <a:ext cx="4820089"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sz="1800" dirty="0"/>
                <a:t>文件的读</a:t>
              </a:r>
              <a:r>
                <a:rPr lang="en-US" altLang="zh-CN" sz="1800" dirty="0"/>
                <a:t>/</a:t>
              </a:r>
              <a:r>
                <a:rPr lang="zh-CN" altLang="en-US" sz="1800" dirty="0"/>
                <a:t>写操作被转换成对内存的访问</a:t>
              </a:r>
            </a:p>
          </p:txBody>
        </p:sp>
      </p:grpSp>
      <p:grpSp>
        <p:nvGrpSpPr>
          <p:cNvPr id="6" name="组合 5"/>
          <p:cNvGrpSpPr/>
          <p:nvPr/>
        </p:nvGrpSpPr>
        <p:grpSpPr>
          <a:xfrm>
            <a:off x="1351530" y="3013740"/>
            <a:ext cx="4739419" cy="358322"/>
            <a:chOff x="1096957" y="2213428"/>
            <a:chExt cx="4739419" cy="358322"/>
          </a:xfrm>
        </p:grpSpPr>
        <p:pic>
          <p:nvPicPr>
            <p:cNvPr id="49" name="图片 48" descr="小点1.png"/>
            <p:cNvPicPr>
              <a:picLocks noChangeAspect="1"/>
            </p:cNvPicPr>
            <p:nvPr/>
          </p:nvPicPr>
          <p:blipFill>
            <a:blip r:embed="rId3" cstate="print"/>
            <a:stretch>
              <a:fillRect/>
            </a:stretch>
          </p:blipFill>
          <p:spPr>
            <a:xfrm>
              <a:off x="1096957" y="2297787"/>
              <a:ext cx="151066" cy="148997"/>
            </a:xfrm>
            <a:prstGeom prst="rect">
              <a:avLst/>
            </a:prstGeom>
            <a:effectLst/>
          </p:spPr>
        </p:pic>
        <p:sp>
          <p:nvSpPr>
            <p:cNvPr id="50" name="内容占位符 2"/>
            <p:cNvSpPr txBox="1">
              <a:spLocks/>
            </p:cNvSpPr>
            <p:nvPr/>
          </p:nvSpPr>
          <p:spPr>
            <a:xfrm>
              <a:off x="1230601" y="2213428"/>
              <a:ext cx="4605775"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sz="1800" dirty="0"/>
                <a:t>可能导致缺页和</a:t>
              </a:r>
              <a:r>
                <a:rPr lang="en-US" altLang="zh-CN" sz="1800" dirty="0"/>
                <a:t>/</a:t>
              </a:r>
              <a:r>
                <a:rPr lang="zh-CN" altLang="en-US" sz="1800" dirty="0"/>
                <a:t>或设置为脏页</a:t>
              </a:r>
            </a:p>
          </p:txBody>
        </p:sp>
      </p:grpSp>
      <p:grpSp>
        <p:nvGrpSpPr>
          <p:cNvPr id="7" name="组合 6"/>
          <p:cNvGrpSpPr/>
          <p:nvPr/>
        </p:nvGrpSpPr>
        <p:grpSpPr>
          <a:xfrm>
            <a:off x="1351530" y="3301221"/>
            <a:ext cx="6571387" cy="358322"/>
            <a:chOff x="1096957" y="2501460"/>
            <a:chExt cx="6571387" cy="358322"/>
          </a:xfrm>
        </p:grpSpPr>
        <p:pic>
          <p:nvPicPr>
            <p:cNvPr id="51" name="图片 50" descr="小点1.png"/>
            <p:cNvPicPr>
              <a:picLocks noChangeAspect="1"/>
            </p:cNvPicPr>
            <p:nvPr/>
          </p:nvPicPr>
          <p:blipFill>
            <a:blip r:embed="rId3" cstate="print"/>
            <a:stretch>
              <a:fillRect/>
            </a:stretch>
          </p:blipFill>
          <p:spPr>
            <a:xfrm>
              <a:off x="1096957" y="2585819"/>
              <a:ext cx="151066" cy="148997"/>
            </a:xfrm>
            <a:prstGeom prst="rect">
              <a:avLst/>
            </a:prstGeom>
            <a:effectLst/>
          </p:spPr>
        </p:pic>
        <p:sp>
          <p:nvSpPr>
            <p:cNvPr id="52" name="内容占位符 2"/>
            <p:cNvSpPr txBox="1">
              <a:spLocks/>
            </p:cNvSpPr>
            <p:nvPr/>
          </p:nvSpPr>
          <p:spPr>
            <a:xfrm>
              <a:off x="1230601" y="2501460"/>
              <a:ext cx="6437743"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sz="1800" dirty="0"/>
                <a:t>问题</a:t>
              </a:r>
              <a:r>
                <a:rPr lang="en-US" altLang="zh-CN" sz="1800" dirty="0"/>
                <a:t>: </a:t>
              </a:r>
              <a:r>
                <a:rPr lang="zh-CN" altLang="en-US" sz="1800" dirty="0"/>
                <a:t>页置换算法需要协调虚拟存储和页缓存间的页面数</a:t>
              </a:r>
            </a:p>
          </p:txBody>
        </p:sp>
      </p:grpSp>
      <p:grpSp>
        <p:nvGrpSpPr>
          <p:cNvPr id="8" name="组合 7"/>
          <p:cNvGrpSpPr/>
          <p:nvPr/>
        </p:nvGrpSpPr>
        <p:grpSpPr>
          <a:xfrm>
            <a:off x="1015857" y="1577449"/>
            <a:ext cx="7228551" cy="655198"/>
            <a:chOff x="761284" y="720199"/>
            <a:chExt cx="7228551" cy="655198"/>
          </a:xfrm>
        </p:grpSpPr>
        <p:grpSp>
          <p:nvGrpSpPr>
            <p:cNvPr id="2" name="组合 1"/>
            <p:cNvGrpSpPr/>
            <p:nvPr/>
          </p:nvGrpSpPr>
          <p:grpSpPr>
            <a:xfrm>
              <a:off x="761284" y="720199"/>
              <a:ext cx="2521840" cy="428628"/>
              <a:chOff x="716416" y="627534"/>
              <a:chExt cx="2521840" cy="428628"/>
            </a:xfrm>
          </p:grpSpPr>
          <p:sp>
            <p:nvSpPr>
              <p:cNvPr id="36" name="内容占位符 2"/>
              <p:cNvSpPr txBox="1">
                <a:spLocks/>
              </p:cNvSpPr>
              <p:nvPr/>
            </p:nvSpPr>
            <p:spPr>
              <a:xfrm>
                <a:off x="1016059" y="627534"/>
                <a:ext cx="2222197"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zh-CN" altLang="en-US" sz="1800" dirty="0"/>
                  <a:t>虚拟页式存储</a:t>
                </a:r>
                <a:endParaRPr lang="en-US" altLang="zh-CN" sz="1800" dirty="0"/>
              </a:p>
            </p:txBody>
          </p:sp>
          <p:sp>
            <p:nvSpPr>
              <p:cNvPr id="40" name="TextBox 22"/>
              <p:cNvSpPr txBox="1"/>
              <p:nvPr/>
            </p:nvSpPr>
            <p:spPr>
              <a:xfrm>
                <a:off x="716416" y="663957"/>
                <a:ext cx="433390" cy="369332"/>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096957" y="1028246"/>
              <a:ext cx="6892878" cy="347151"/>
              <a:chOff x="1135506" y="964827"/>
              <a:chExt cx="6892878" cy="347151"/>
            </a:xfrm>
          </p:grpSpPr>
          <p:pic>
            <p:nvPicPr>
              <p:cNvPr id="41" name="图片 40" descr="小点1.png"/>
              <p:cNvPicPr>
                <a:picLocks noChangeAspect="1"/>
              </p:cNvPicPr>
              <p:nvPr/>
            </p:nvPicPr>
            <p:blipFill>
              <a:blip r:embed="rId3" cstate="print"/>
              <a:stretch>
                <a:fillRect/>
              </a:stretch>
            </p:blipFill>
            <p:spPr>
              <a:xfrm>
                <a:off x="1135506" y="1049186"/>
                <a:ext cx="151066" cy="148997"/>
              </a:xfrm>
              <a:prstGeom prst="rect">
                <a:avLst/>
              </a:prstGeom>
              <a:effectLst/>
            </p:spPr>
          </p:pic>
          <p:sp>
            <p:nvSpPr>
              <p:cNvPr id="42" name="内容占位符 2"/>
              <p:cNvSpPr txBox="1">
                <a:spLocks/>
              </p:cNvSpPr>
              <p:nvPr/>
            </p:nvSpPr>
            <p:spPr>
              <a:xfrm>
                <a:off x="1268069" y="964827"/>
                <a:ext cx="6760315" cy="347151"/>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sz="1800" dirty="0"/>
                  <a:t>在虚拟地址空间中虚拟页面可映射到本地外存文件中</a:t>
                </a:r>
              </a:p>
            </p:txBody>
          </p:sp>
        </p:grpSp>
      </p:grpSp>
      <p:grpSp>
        <p:nvGrpSpPr>
          <p:cNvPr id="4" name="组合 3"/>
          <p:cNvGrpSpPr/>
          <p:nvPr/>
        </p:nvGrpSpPr>
        <p:grpSpPr>
          <a:xfrm>
            <a:off x="1015856" y="2158343"/>
            <a:ext cx="3290796" cy="428628"/>
            <a:chOff x="697961" y="1242894"/>
            <a:chExt cx="3290796" cy="428628"/>
          </a:xfrm>
        </p:grpSpPr>
        <p:sp>
          <p:nvSpPr>
            <p:cNvPr id="45" name="内容占位符 2"/>
            <p:cNvSpPr txBox="1">
              <a:spLocks/>
            </p:cNvSpPr>
            <p:nvPr/>
          </p:nvSpPr>
          <p:spPr>
            <a:xfrm>
              <a:off x="974471" y="1242894"/>
              <a:ext cx="301428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zh-CN" altLang="en-US" sz="1800" dirty="0"/>
                <a:t>文件数据块的页缓存</a:t>
              </a:r>
              <a:endParaRPr lang="en-US" altLang="zh-CN" sz="1800" dirty="0"/>
            </a:p>
          </p:txBody>
        </p:sp>
        <p:sp>
          <p:nvSpPr>
            <p:cNvPr id="46" name="TextBox 22"/>
            <p:cNvSpPr txBox="1"/>
            <p:nvPr/>
          </p:nvSpPr>
          <p:spPr>
            <a:xfrm>
              <a:off x="697961" y="1242894"/>
              <a:ext cx="433390" cy="369332"/>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9" name="组合 8"/>
          <p:cNvGrpSpPr/>
          <p:nvPr/>
        </p:nvGrpSpPr>
        <p:grpSpPr>
          <a:xfrm>
            <a:off x="2106224" y="3600331"/>
            <a:ext cx="4454570" cy="2293458"/>
            <a:chOff x="1851652" y="2813961"/>
            <a:chExt cx="4454570" cy="2293458"/>
          </a:xfrm>
        </p:grpSpPr>
        <p:sp>
          <p:nvSpPr>
            <p:cNvPr id="53" name="Rectangle 5"/>
            <p:cNvSpPr>
              <a:spLocks noChangeArrowheads="1"/>
            </p:cNvSpPr>
            <p:nvPr/>
          </p:nvSpPr>
          <p:spPr bwMode="auto">
            <a:xfrm>
              <a:off x="1949624" y="2847363"/>
              <a:ext cx="2667000" cy="304800"/>
            </a:xfrm>
            <a:prstGeom prst="rect">
              <a:avLst/>
            </a:prstGeom>
            <a:gradFill>
              <a:gsLst>
                <a:gs pos="0">
                  <a:srgbClr val="0EB1C8"/>
                </a:gs>
                <a:gs pos="100000">
                  <a:srgbClr val="11576A"/>
                </a:gs>
                <a:gs pos="100000">
                  <a:schemeClr val="accent1">
                    <a:tint val="23500"/>
                    <a:satMod val="160000"/>
                  </a:schemeClr>
                </a:gs>
              </a:gsLst>
              <a:lin ang="5400000" scaled="0"/>
            </a:gradFill>
            <a:ln w="12700">
              <a:noFill/>
              <a:miter lim="800000"/>
              <a:headEnd/>
              <a:tailEnd/>
            </a:ln>
          </p:spPr>
          <p:txBody>
            <a:bodyPr/>
            <a:lstStyle/>
            <a:p>
              <a:pPr eaLnBrk="1" fontAlgn="auto" hangingPunct="1">
                <a:lnSpc>
                  <a:spcPct val="100000"/>
                </a:lnSpc>
                <a:spcBef>
                  <a:spcPts val="0"/>
                </a:spcBef>
                <a:spcAft>
                  <a:spcPts val="0"/>
                </a:spcAft>
                <a:buSzTx/>
                <a:buNone/>
              </a:pPr>
              <a:endParaRPr lang="zh-CN" altLang="en-US">
                <a:solidFill>
                  <a:prstClr val="black"/>
                </a:solidFill>
                <a:latin typeface="MS PGothic"/>
                <a:ea typeface="宋体" charset="0"/>
                <a:cs typeface="宋体" charset="0"/>
              </a:endParaRPr>
            </a:p>
          </p:txBody>
        </p:sp>
        <p:sp>
          <p:nvSpPr>
            <p:cNvPr id="54" name="Rectangle 6"/>
            <p:cNvSpPr>
              <a:spLocks noChangeArrowheads="1"/>
            </p:cNvSpPr>
            <p:nvPr/>
          </p:nvSpPr>
          <p:spPr bwMode="auto">
            <a:xfrm>
              <a:off x="3472037" y="2847363"/>
              <a:ext cx="228600" cy="304800"/>
            </a:xfrm>
            <a:prstGeom prst="rect">
              <a:avLst/>
            </a:prstGeom>
            <a:solidFill>
              <a:srgbClr val="2929FF"/>
            </a:solidFill>
            <a:ln w="12700">
              <a:noFill/>
              <a:miter lim="800000"/>
              <a:headEnd/>
              <a:tailEnd/>
            </a:ln>
          </p:spPr>
          <p:txBody>
            <a:bodyPr/>
            <a:lstStyle/>
            <a:p>
              <a:pPr eaLnBrk="1" fontAlgn="auto" hangingPunct="1">
                <a:lnSpc>
                  <a:spcPct val="100000"/>
                </a:lnSpc>
                <a:spcBef>
                  <a:spcPts val="0"/>
                </a:spcBef>
                <a:spcAft>
                  <a:spcPts val="0"/>
                </a:spcAft>
                <a:buSzTx/>
                <a:buNone/>
              </a:pPr>
              <a:endParaRPr lang="zh-CN" altLang="en-US">
                <a:solidFill>
                  <a:prstClr val="black"/>
                </a:solidFill>
                <a:latin typeface="MS PGothic"/>
                <a:ea typeface="宋体" charset="0"/>
                <a:cs typeface="宋体" charset="0"/>
              </a:endParaRPr>
            </a:p>
          </p:txBody>
        </p:sp>
        <p:sp>
          <p:nvSpPr>
            <p:cNvPr id="55" name="TextBox 7"/>
            <p:cNvSpPr txBox="1">
              <a:spLocks noChangeArrowheads="1"/>
            </p:cNvSpPr>
            <p:nvPr/>
          </p:nvSpPr>
          <p:spPr bwMode="auto">
            <a:xfrm>
              <a:off x="4985012" y="2813961"/>
              <a:ext cx="1107996" cy="369332"/>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fontAlgn="auto" hangingPunct="1">
                <a:lnSpc>
                  <a:spcPct val="100000"/>
                </a:lnSpc>
                <a:spcBef>
                  <a:spcPts val="0"/>
                </a:spcBef>
                <a:spcAft>
                  <a:spcPts val="0"/>
                </a:spcAft>
                <a:buSzTx/>
                <a:buNone/>
              </a:pPr>
              <a:r>
                <a:rPr lang="zh-CN" altLang="en-US" sz="1800" b="1" dirty="0">
                  <a:solidFill>
                    <a:srgbClr val="11576A"/>
                  </a:solidFill>
                  <a:latin typeface="微软雅黑" pitchFamily="34" charset="-122"/>
                  <a:ea typeface="微软雅黑" pitchFamily="34" charset="-122"/>
                  <a:cs typeface="+mn-cs"/>
                </a:rPr>
                <a:t>虚拟内存</a:t>
              </a:r>
              <a:endParaRPr lang="en-US" altLang="zh-CN" sz="1800" b="1" dirty="0">
                <a:solidFill>
                  <a:srgbClr val="11576A"/>
                </a:solidFill>
                <a:latin typeface="微软雅黑" pitchFamily="34" charset="-122"/>
                <a:ea typeface="微软雅黑" pitchFamily="34" charset="-122"/>
                <a:cs typeface="+mn-cs"/>
              </a:endParaRPr>
            </a:p>
          </p:txBody>
        </p:sp>
        <p:sp>
          <p:nvSpPr>
            <p:cNvPr id="56" name="Rectangle 11"/>
            <p:cNvSpPr>
              <a:spLocks noChangeArrowheads="1"/>
            </p:cNvSpPr>
            <p:nvPr/>
          </p:nvSpPr>
          <p:spPr bwMode="auto">
            <a:xfrm>
              <a:off x="4083224" y="4785700"/>
              <a:ext cx="1524000" cy="304800"/>
            </a:xfrm>
            <a:prstGeom prst="rect">
              <a:avLst/>
            </a:prstGeom>
            <a:gradFill>
              <a:gsLst>
                <a:gs pos="0">
                  <a:schemeClr val="bg1">
                    <a:lumMod val="75000"/>
                  </a:schemeClr>
                </a:gs>
                <a:gs pos="100000">
                  <a:schemeClr val="tx1">
                    <a:lumMod val="65000"/>
                    <a:lumOff val="35000"/>
                  </a:schemeClr>
                </a:gs>
                <a:gs pos="100000">
                  <a:schemeClr val="accent1">
                    <a:tint val="23500"/>
                    <a:satMod val="160000"/>
                  </a:schemeClr>
                </a:gs>
              </a:gsLst>
              <a:lin ang="5400000" scaled="0"/>
            </a:gradFill>
            <a:ln w="12700">
              <a:noFill/>
              <a:miter lim="800000"/>
              <a:headEnd/>
              <a:tailEnd/>
            </a:ln>
          </p:spPr>
          <p:txBody>
            <a:bodyPr/>
            <a:lstStyle/>
            <a:p>
              <a:pPr eaLnBrk="1" fontAlgn="auto" hangingPunct="1">
                <a:lnSpc>
                  <a:spcPct val="100000"/>
                </a:lnSpc>
                <a:spcBef>
                  <a:spcPts val="0"/>
                </a:spcBef>
                <a:spcAft>
                  <a:spcPts val="0"/>
                </a:spcAft>
                <a:buSzTx/>
                <a:buNone/>
              </a:pPr>
              <a:endParaRPr lang="zh-CN" altLang="en-US">
                <a:solidFill>
                  <a:prstClr val="black"/>
                </a:solidFill>
                <a:latin typeface="MS PGothic"/>
                <a:ea typeface="宋体" charset="0"/>
                <a:cs typeface="宋体" charset="0"/>
              </a:endParaRPr>
            </a:p>
          </p:txBody>
        </p:sp>
        <p:sp>
          <p:nvSpPr>
            <p:cNvPr id="58" name="Rectangle 13"/>
            <p:cNvSpPr>
              <a:spLocks noChangeArrowheads="1"/>
            </p:cNvSpPr>
            <p:nvPr/>
          </p:nvSpPr>
          <p:spPr bwMode="auto">
            <a:xfrm>
              <a:off x="4235624" y="2847363"/>
              <a:ext cx="228600" cy="304800"/>
            </a:xfrm>
            <a:prstGeom prst="rect">
              <a:avLst/>
            </a:prstGeom>
            <a:solidFill>
              <a:srgbClr val="2929FF"/>
            </a:solidFill>
            <a:ln w="12700">
              <a:noFill/>
              <a:miter lim="800000"/>
              <a:headEnd/>
              <a:tailEnd/>
            </a:ln>
          </p:spPr>
          <p:txBody>
            <a:bodyPr/>
            <a:lstStyle/>
            <a:p>
              <a:pPr eaLnBrk="1" fontAlgn="auto" hangingPunct="1">
                <a:lnSpc>
                  <a:spcPct val="100000"/>
                </a:lnSpc>
                <a:spcBef>
                  <a:spcPts val="0"/>
                </a:spcBef>
                <a:spcAft>
                  <a:spcPts val="0"/>
                </a:spcAft>
                <a:buSzTx/>
                <a:buNone/>
              </a:pPr>
              <a:endParaRPr lang="zh-CN" altLang="en-US">
                <a:solidFill>
                  <a:prstClr val="black"/>
                </a:solidFill>
                <a:latin typeface="MS PGothic"/>
                <a:ea typeface="宋体" charset="0"/>
                <a:cs typeface="宋体" charset="0"/>
              </a:endParaRPr>
            </a:p>
          </p:txBody>
        </p:sp>
        <p:sp>
          <p:nvSpPr>
            <p:cNvPr id="59" name="Rectangle 14"/>
            <p:cNvSpPr>
              <a:spLocks noChangeArrowheads="1"/>
            </p:cNvSpPr>
            <p:nvPr/>
          </p:nvSpPr>
          <p:spPr bwMode="auto">
            <a:xfrm>
              <a:off x="4235624" y="4785700"/>
              <a:ext cx="228600" cy="304800"/>
            </a:xfrm>
            <a:prstGeom prst="rect">
              <a:avLst/>
            </a:prstGeom>
            <a:solidFill>
              <a:srgbClr val="2929FF"/>
            </a:solidFill>
            <a:ln w="12700">
              <a:noFill/>
              <a:miter lim="800000"/>
              <a:headEnd/>
              <a:tailEnd/>
            </a:ln>
          </p:spPr>
          <p:txBody>
            <a:bodyPr/>
            <a:lstStyle/>
            <a:p>
              <a:pPr eaLnBrk="1" fontAlgn="auto" hangingPunct="1">
                <a:lnSpc>
                  <a:spcPct val="100000"/>
                </a:lnSpc>
                <a:spcBef>
                  <a:spcPts val="0"/>
                </a:spcBef>
                <a:spcAft>
                  <a:spcPts val="0"/>
                </a:spcAft>
                <a:buSzTx/>
                <a:buNone/>
              </a:pPr>
              <a:endParaRPr lang="zh-CN" altLang="en-US">
                <a:solidFill>
                  <a:prstClr val="black"/>
                </a:solidFill>
                <a:latin typeface="MS PGothic"/>
                <a:ea typeface="宋体" charset="0"/>
                <a:cs typeface="宋体" charset="0"/>
              </a:endParaRPr>
            </a:p>
          </p:txBody>
        </p:sp>
        <p:cxnSp>
          <p:nvCxnSpPr>
            <p:cNvPr id="81" name="Straight Connector 15"/>
            <p:cNvCxnSpPr>
              <a:cxnSpLocks noChangeShapeType="1"/>
            </p:cNvCxnSpPr>
            <p:nvPr/>
          </p:nvCxnSpPr>
          <p:spPr bwMode="auto">
            <a:xfrm>
              <a:off x="3484511" y="3152163"/>
              <a:ext cx="0" cy="1245162"/>
            </a:xfrm>
            <a:prstGeom prst="line">
              <a:avLst/>
            </a:prstGeom>
            <a:noFill/>
            <a:ln w="19050">
              <a:solidFill>
                <a:srgbClr val="11576A"/>
              </a:solidFill>
              <a:prstDash val="sysDash"/>
              <a:round/>
              <a:headEnd/>
              <a:tailEnd/>
            </a:ln>
            <a:extLst>
              <a:ext uri="{909E8E84-426E-40dd-AFC4-6F175D3DCCD1}">
                <a14:hiddenFill xmlns="" xmlns:a14="http://schemas.microsoft.com/office/drawing/2010/main">
                  <a:noFill/>
                </a14:hiddenFill>
              </a:ext>
            </a:extLst>
          </p:spPr>
        </p:cxnSp>
        <p:cxnSp>
          <p:nvCxnSpPr>
            <p:cNvPr id="82" name="Straight Connector 16"/>
            <p:cNvCxnSpPr>
              <a:cxnSpLocks noChangeShapeType="1"/>
            </p:cNvCxnSpPr>
            <p:nvPr/>
          </p:nvCxnSpPr>
          <p:spPr bwMode="auto">
            <a:xfrm flipH="1">
              <a:off x="3691339" y="3152163"/>
              <a:ext cx="2" cy="1245162"/>
            </a:xfrm>
            <a:prstGeom prst="line">
              <a:avLst/>
            </a:prstGeom>
            <a:noFill/>
            <a:ln w="19050">
              <a:solidFill>
                <a:srgbClr val="11576A"/>
              </a:solidFill>
              <a:prstDash val="sysDash"/>
              <a:round/>
              <a:headEnd/>
              <a:tailEnd/>
            </a:ln>
            <a:extLst>
              <a:ext uri="{909E8E84-426E-40dd-AFC4-6F175D3DCCD1}">
                <a14:hiddenFill xmlns="" xmlns:a14="http://schemas.microsoft.com/office/drawing/2010/main">
                  <a:noFill/>
                </a14:hiddenFill>
              </a:ext>
            </a:extLst>
          </p:spPr>
        </p:cxnSp>
        <p:cxnSp>
          <p:nvCxnSpPr>
            <p:cNvPr id="83" name="Straight Connector 17"/>
            <p:cNvCxnSpPr>
              <a:cxnSpLocks noChangeShapeType="1"/>
            </p:cNvCxnSpPr>
            <p:nvPr/>
          </p:nvCxnSpPr>
          <p:spPr bwMode="auto">
            <a:xfrm rot="5400000">
              <a:off x="3408311" y="3988775"/>
              <a:ext cx="1676400" cy="3175"/>
            </a:xfrm>
            <a:prstGeom prst="line">
              <a:avLst/>
            </a:prstGeom>
            <a:noFill/>
            <a:ln w="19050">
              <a:solidFill>
                <a:srgbClr val="11576A"/>
              </a:solidFill>
              <a:prstDash val="sysDash"/>
              <a:round/>
              <a:headEnd/>
              <a:tailEnd/>
            </a:ln>
            <a:extLst>
              <a:ext uri="{909E8E84-426E-40dd-AFC4-6F175D3DCCD1}">
                <a14:hiddenFill xmlns="" xmlns:a14="http://schemas.microsoft.com/office/drawing/2010/main">
                  <a:noFill/>
                </a14:hiddenFill>
              </a:ext>
            </a:extLst>
          </p:spPr>
        </p:cxnSp>
        <p:cxnSp>
          <p:nvCxnSpPr>
            <p:cNvPr id="84" name="Straight Connector 18"/>
            <p:cNvCxnSpPr>
              <a:cxnSpLocks noChangeShapeType="1"/>
            </p:cNvCxnSpPr>
            <p:nvPr/>
          </p:nvCxnSpPr>
          <p:spPr bwMode="auto">
            <a:xfrm rot="5400000">
              <a:off x="3615138" y="3988775"/>
              <a:ext cx="1677988" cy="1588"/>
            </a:xfrm>
            <a:prstGeom prst="line">
              <a:avLst/>
            </a:prstGeom>
            <a:noFill/>
            <a:ln w="19050">
              <a:solidFill>
                <a:srgbClr val="11576A"/>
              </a:solidFill>
              <a:prstDash val="sysDash"/>
              <a:round/>
              <a:headEnd/>
              <a:tailEnd/>
            </a:ln>
            <a:extLst>
              <a:ext uri="{909E8E84-426E-40dd-AFC4-6F175D3DCCD1}">
                <a14:hiddenFill xmlns="" xmlns:a14="http://schemas.microsoft.com/office/drawing/2010/main">
                  <a:noFill/>
                </a14:hiddenFill>
              </a:ext>
            </a:extLst>
          </p:spPr>
        </p:cxnSp>
        <p:sp>
          <p:nvSpPr>
            <p:cNvPr id="85" name="Rectangle 19"/>
            <p:cNvSpPr>
              <a:spLocks noChangeArrowheads="1"/>
            </p:cNvSpPr>
            <p:nvPr/>
          </p:nvSpPr>
          <p:spPr bwMode="auto">
            <a:xfrm>
              <a:off x="3168824" y="4099900"/>
              <a:ext cx="1676400" cy="304800"/>
            </a:xfrm>
            <a:prstGeom prst="rect">
              <a:avLst/>
            </a:prstGeom>
            <a:gradFill>
              <a:gsLst>
                <a:gs pos="0">
                  <a:srgbClr val="92D050"/>
                </a:gs>
                <a:gs pos="100000">
                  <a:srgbClr val="00B050"/>
                </a:gs>
                <a:gs pos="100000">
                  <a:schemeClr val="accent1">
                    <a:tint val="23500"/>
                    <a:satMod val="160000"/>
                  </a:schemeClr>
                </a:gs>
              </a:gsLst>
              <a:lin ang="5400000" scaled="0"/>
            </a:gradFill>
            <a:ln w="12700">
              <a:noFill/>
              <a:miter lim="800000"/>
              <a:headEnd/>
              <a:tailEnd/>
            </a:ln>
          </p:spPr>
          <p:txBody>
            <a:bodyPr/>
            <a:lstStyle/>
            <a:p>
              <a:pPr eaLnBrk="1" fontAlgn="auto" hangingPunct="1">
                <a:lnSpc>
                  <a:spcPct val="100000"/>
                </a:lnSpc>
                <a:spcBef>
                  <a:spcPts val="0"/>
                </a:spcBef>
                <a:spcAft>
                  <a:spcPts val="0"/>
                </a:spcAft>
                <a:buSzTx/>
                <a:buNone/>
              </a:pPr>
              <a:endParaRPr lang="zh-CN" altLang="en-US">
                <a:solidFill>
                  <a:prstClr val="black"/>
                </a:solidFill>
                <a:latin typeface="MS PGothic"/>
                <a:ea typeface="宋体" charset="0"/>
                <a:cs typeface="宋体" charset="0"/>
              </a:endParaRPr>
            </a:p>
          </p:txBody>
        </p:sp>
        <p:sp>
          <p:nvSpPr>
            <p:cNvPr id="86" name="Rounded Rectangle 20"/>
            <p:cNvSpPr>
              <a:spLocks noChangeArrowheads="1"/>
            </p:cNvSpPr>
            <p:nvPr/>
          </p:nvSpPr>
          <p:spPr bwMode="auto">
            <a:xfrm>
              <a:off x="1851652" y="3456963"/>
              <a:ext cx="4145632" cy="381000"/>
            </a:xfrm>
            <a:prstGeom prst="roundRect">
              <a:avLst>
                <a:gd name="adj" fmla="val 16667"/>
              </a:avLst>
            </a:prstGeom>
            <a:gradFill>
              <a:gsLst>
                <a:gs pos="0">
                  <a:srgbClr val="FFFF00"/>
                </a:gs>
                <a:gs pos="100000">
                  <a:srgbClr val="FFC000"/>
                </a:gs>
                <a:gs pos="100000">
                  <a:schemeClr val="accent1">
                    <a:tint val="23500"/>
                    <a:satMod val="160000"/>
                  </a:schemeClr>
                </a:gs>
              </a:gsLst>
              <a:lin ang="5400000" scaled="0"/>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lgn="ctr" eaLnBrk="1" fontAlgn="auto" hangingPunct="1">
                <a:lnSpc>
                  <a:spcPct val="100000"/>
                </a:lnSpc>
                <a:spcBef>
                  <a:spcPts val="0"/>
                </a:spcBef>
                <a:spcAft>
                  <a:spcPts val="0"/>
                </a:spcAft>
                <a:buSzTx/>
                <a:buNone/>
              </a:pPr>
              <a:r>
                <a:rPr lang="zh-CN" altLang="en-US" b="1" dirty="0">
                  <a:solidFill>
                    <a:srgbClr val="11576A"/>
                  </a:solidFill>
                  <a:latin typeface="微软雅黑"/>
                  <a:ea typeface="微软雅黑"/>
                </a:rPr>
                <a:t>内核中的存储管理机构</a:t>
              </a:r>
              <a:endParaRPr lang="en-US" altLang="zh-CN" b="1" dirty="0">
                <a:solidFill>
                  <a:srgbClr val="11576A"/>
                </a:solidFill>
                <a:latin typeface="微软雅黑"/>
                <a:ea typeface="微软雅黑"/>
              </a:endParaRPr>
            </a:p>
          </p:txBody>
        </p:sp>
        <p:sp>
          <p:nvSpPr>
            <p:cNvPr id="87" name="Rectangle 21"/>
            <p:cNvSpPr>
              <a:spLocks noChangeArrowheads="1"/>
            </p:cNvSpPr>
            <p:nvPr/>
          </p:nvSpPr>
          <p:spPr bwMode="auto">
            <a:xfrm>
              <a:off x="3472037" y="4099900"/>
              <a:ext cx="228600" cy="304800"/>
            </a:xfrm>
            <a:prstGeom prst="rect">
              <a:avLst/>
            </a:prstGeom>
            <a:solidFill>
              <a:srgbClr val="2929FF"/>
            </a:solidFill>
            <a:ln w="28575">
              <a:noFill/>
              <a:miter lim="800000"/>
              <a:headEnd/>
              <a:tailEnd/>
            </a:ln>
          </p:spPr>
          <p:txBody>
            <a:bodyPr/>
            <a:lstStyle/>
            <a:p>
              <a:pPr eaLnBrk="1" fontAlgn="auto" hangingPunct="1">
                <a:lnSpc>
                  <a:spcPct val="100000"/>
                </a:lnSpc>
                <a:spcBef>
                  <a:spcPts val="0"/>
                </a:spcBef>
                <a:spcAft>
                  <a:spcPts val="0"/>
                </a:spcAft>
                <a:buSzTx/>
                <a:buNone/>
              </a:pPr>
              <a:endParaRPr lang="zh-CN" altLang="en-US">
                <a:solidFill>
                  <a:prstClr val="black"/>
                </a:solidFill>
                <a:latin typeface="MS PGothic"/>
                <a:ea typeface="宋体" charset="0"/>
                <a:cs typeface="宋体" charset="0"/>
              </a:endParaRPr>
            </a:p>
          </p:txBody>
        </p:sp>
        <p:sp>
          <p:nvSpPr>
            <p:cNvPr id="88" name="Rectangle 22"/>
            <p:cNvSpPr>
              <a:spLocks noChangeArrowheads="1"/>
            </p:cNvSpPr>
            <p:nvPr/>
          </p:nvSpPr>
          <p:spPr bwMode="auto">
            <a:xfrm>
              <a:off x="4235624" y="4099900"/>
              <a:ext cx="228600" cy="304800"/>
            </a:xfrm>
            <a:prstGeom prst="rect">
              <a:avLst/>
            </a:prstGeom>
            <a:solidFill>
              <a:srgbClr val="2929FF"/>
            </a:solidFill>
            <a:ln w="28575">
              <a:noFill/>
              <a:miter lim="800000"/>
              <a:headEnd/>
              <a:tailEnd/>
            </a:ln>
          </p:spPr>
          <p:txBody>
            <a:bodyPr/>
            <a:lstStyle/>
            <a:p>
              <a:pPr eaLnBrk="1" fontAlgn="auto" hangingPunct="1">
                <a:lnSpc>
                  <a:spcPct val="100000"/>
                </a:lnSpc>
                <a:spcBef>
                  <a:spcPts val="0"/>
                </a:spcBef>
                <a:spcAft>
                  <a:spcPts val="0"/>
                </a:spcAft>
                <a:buSzTx/>
                <a:buNone/>
              </a:pPr>
              <a:endParaRPr lang="zh-CN" altLang="en-US">
                <a:solidFill>
                  <a:prstClr val="black"/>
                </a:solidFill>
                <a:latin typeface="MS PGothic"/>
                <a:ea typeface="宋体" charset="0"/>
                <a:cs typeface="宋体" charset="0"/>
              </a:endParaRPr>
            </a:p>
          </p:txBody>
        </p:sp>
        <p:sp>
          <p:nvSpPr>
            <p:cNvPr id="89" name="TextBox 23"/>
            <p:cNvSpPr txBox="1">
              <a:spLocks noChangeArrowheads="1"/>
            </p:cNvSpPr>
            <p:nvPr/>
          </p:nvSpPr>
          <p:spPr bwMode="auto">
            <a:xfrm>
              <a:off x="5328954" y="4068329"/>
              <a:ext cx="646331" cy="369332"/>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fontAlgn="auto" hangingPunct="1">
                <a:lnSpc>
                  <a:spcPct val="100000"/>
                </a:lnSpc>
                <a:spcBef>
                  <a:spcPts val="0"/>
                </a:spcBef>
                <a:spcAft>
                  <a:spcPts val="0"/>
                </a:spcAft>
                <a:buSzTx/>
                <a:buNone/>
              </a:pPr>
              <a:r>
                <a:rPr lang="zh-CN" altLang="en-US" sz="1800" b="1" dirty="0">
                  <a:solidFill>
                    <a:srgbClr val="11576A"/>
                  </a:solidFill>
                  <a:latin typeface="微软雅黑" pitchFamily="34" charset="-122"/>
                  <a:ea typeface="微软雅黑" pitchFamily="34" charset="-122"/>
                  <a:cs typeface="+mn-cs"/>
                </a:rPr>
                <a:t>主存</a:t>
              </a:r>
              <a:endParaRPr lang="en-US" altLang="zh-CN" sz="1800" b="1" dirty="0">
                <a:solidFill>
                  <a:srgbClr val="11576A"/>
                </a:solidFill>
                <a:latin typeface="微软雅黑" pitchFamily="34" charset="-122"/>
                <a:ea typeface="微软雅黑" pitchFamily="34" charset="-122"/>
                <a:cs typeface="+mn-cs"/>
              </a:endParaRPr>
            </a:p>
          </p:txBody>
        </p:sp>
        <p:sp>
          <p:nvSpPr>
            <p:cNvPr id="90" name="TextBox 24"/>
            <p:cNvSpPr txBox="1">
              <a:spLocks noChangeArrowheads="1"/>
            </p:cNvSpPr>
            <p:nvPr/>
          </p:nvSpPr>
          <p:spPr bwMode="auto">
            <a:xfrm>
              <a:off x="5659891" y="4738087"/>
              <a:ext cx="646331" cy="369332"/>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fontAlgn="auto" hangingPunct="1">
                <a:lnSpc>
                  <a:spcPct val="100000"/>
                </a:lnSpc>
                <a:spcBef>
                  <a:spcPts val="0"/>
                </a:spcBef>
                <a:spcAft>
                  <a:spcPts val="0"/>
                </a:spcAft>
                <a:buSzTx/>
                <a:buNone/>
              </a:pPr>
              <a:r>
                <a:rPr lang="zh-CN" altLang="en-US" sz="1800" b="1" dirty="0">
                  <a:solidFill>
                    <a:srgbClr val="11576A"/>
                  </a:solidFill>
                  <a:latin typeface="微软雅黑" pitchFamily="34" charset="-122"/>
                  <a:ea typeface="微软雅黑" pitchFamily="34" charset="-122"/>
                  <a:cs typeface="+mn-cs"/>
                </a:rPr>
                <a:t>外存</a:t>
              </a:r>
              <a:endParaRPr lang="en-US" altLang="zh-CN" sz="1800" b="1" dirty="0">
                <a:solidFill>
                  <a:srgbClr val="11576A"/>
                </a:solidFill>
                <a:latin typeface="微软雅黑" pitchFamily="34" charset="-122"/>
                <a:ea typeface="微软雅黑" pitchFamily="34" charset="-122"/>
                <a:cs typeface="+mn-cs"/>
              </a:endParaRPr>
            </a:p>
          </p:txBody>
        </p:sp>
        <p:sp>
          <p:nvSpPr>
            <p:cNvPr id="60" name="TextBox 15"/>
            <p:cNvSpPr txBox="1">
              <a:spLocks noChangeArrowheads="1"/>
            </p:cNvSpPr>
            <p:nvPr/>
          </p:nvSpPr>
          <p:spPr bwMode="auto">
            <a:xfrm>
              <a:off x="4641130" y="4768823"/>
              <a:ext cx="1018227"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fontAlgn="auto" hangingPunct="1">
                <a:lnSpc>
                  <a:spcPct val="100000"/>
                </a:lnSpc>
                <a:spcBef>
                  <a:spcPts val="0"/>
                </a:spcBef>
                <a:spcAft>
                  <a:spcPts val="0"/>
                </a:spcAft>
                <a:buSzTx/>
                <a:buNone/>
              </a:pPr>
              <a:r>
                <a:rPr lang="zh-CN" altLang="en-US" sz="1600" b="1" dirty="0">
                  <a:solidFill>
                    <a:srgbClr val="11576A"/>
                  </a:solidFill>
                  <a:latin typeface="微软雅黑"/>
                  <a:ea typeface="微软雅黑"/>
                </a:rPr>
                <a:t>对换文件</a:t>
              </a:r>
              <a:endParaRPr lang="en-US" altLang="zh-CN" sz="1600" b="1" dirty="0">
                <a:solidFill>
                  <a:srgbClr val="11576A"/>
                </a:solidFill>
                <a:latin typeface="微软雅黑"/>
                <a:ea typeface="微软雅黑"/>
              </a:endParaRPr>
            </a:p>
          </p:txBody>
        </p:sp>
      </p:grpSp>
      <p:grpSp>
        <p:nvGrpSpPr>
          <p:cNvPr id="23" name="组合 22"/>
          <p:cNvGrpSpPr/>
          <p:nvPr/>
        </p:nvGrpSpPr>
        <p:grpSpPr>
          <a:xfrm>
            <a:off x="2094349" y="4845422"/>
            <a:ext cx="2633969" cy="369332"/>
            <a:chOff x="1839776" y="4059052"/>
            <a:chExt cx="2633969" cy="369332"/>
          </a:xfrm>
        </p:grpSpPr>
        <p:sp>
          <p:nvSpPr>
            <p:cNvPr id="63" name="TextBox 29"/>
            <p:cNvSpPr txBox="1">
              <a:spLocks noChangeArrowheads="1"/>
            </p:cNvSpPr>
            <p:nvPr/>
          </p:nvSpPr>
          <p:spPr bwMode="auto">
            <a:xfrm>
              <a:off x="1839776" y="4059052"/>
              <a:ext cx="877163" cy="369332"/>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fontAlgn="auto" hangingPunct="1">
                <a:lnSpc>
                  <a:spcPct val="100000"/>
                </a:lnSpc>
                <a:spcBef>
                  <a:spcPts val="0"/>
                </a:spcBef>
                <a:spcAft>
                  <a:spcPts val="0"/>
                </a:spcAft>
                <a:buSzTx/>
                <a:buNone/>
              </a:pPr>
              <a:r>
                <a:rPr lang="zh-CN" altLang="en-US" sz="1800" b="1" dirty="0">
                  <a:solidFill>
                    <a:srgbClr val="11576A"/>
                  </a:solidFill>
                  <a:latin typeface="微软雅黑" pitchFamily="34" charset="-122"/>
                  <a:ea typeface="微软雅黑" pitchFamily="34" charset="-122"/>
                  <a:cs typeface="+mn-cs"/>
                </a:rPr>
                <a:t>页缓存</a:t>
              </a:r>
              <a:endParaRPr lang="en-US" altLang="zh-CN" sz="1800" b="1" dirty="0">
                <a:solidFill>
                  <a:srgbClr val="11576A"/>
                </a:solidFill>
                <a:latin typeface="微软雅黑" pitchFamily="34" charset="-122"/>
                <a:ea typeface="微软雅黑" pitchFamily="34" charset="-122"/>
                <a:cs typeface="+mn-cs"/>
              </a:endParaRPr>
            </a:p>
          </p:txBody>
        </p:sp>
        <p:cxnSp>
          <p:nvCxnSpPr>
            <p:cNvPr id="64" name="Straight Arrow Connector 31"/>
            <p:cNvCxnSpPr>
              <a:cxnSpLocks noChangeShapeType="1"/>
            </p:cNvCxnSpPr>
            <p:nvPr/>
          </p:nvCxnSpPr>
          <p:spPr bwMode="auto">
            <a:xfrm>
              <a:off x="2689852" y="4252300"/>
              <a:ext cx="457200" cy="1588"/>
            </a:xfrm>
            <a:prstGeom prst="straightConnector1">
              <a:avLst/>
            </a:prstGeom>
            <a:noFill/>
            <a:ln w="28575">
              <a:solidFill>
                <a:srgbClr val="C00000"/>
              </a:solidFill>
              <a:round/>
              <a:headEnd type="none" w="med" len="med"/>
              <a:tailEnd type="triangle" w="med" len="med"/>
            </a:ln>
            <a:extLst>
              <a:ext uri="{909E8E84-426E-40dd-AFC4-6F175D3DCCD1}">
                <a14:hiddenFill xmlns="" xmlns:a14="http://schemas.microsoft.com/office/drawing/2010/main">
                  <a:noFill/>
                </a14:hiddenFill>
              </a:ext>
            </a:extLst>
          </p:spPr>
        </p:cxnSp>
        <p:sp>
          <p:nvSpPr>
            <p:cNvPr id="65" name="Rectangle 21"/>
            <p:cNvSpPr>
              <a:spLocks noChangeArrowheads="1"/>
            </p:cNvSpPr>
            <p:nvPr/>
          </p:nvSpPr>
          <p:spPr bwMode="auto">
            <a:xfrm>
              <a:off x="3476938" y="4092525"/>
              <a:ext cx="228600" cy="304800"/>
            </a:xfrm>
            <a:prstGeom prst="rect">
              <a:avLst/>
            </a:prstGeom>
            <a:noFill/>
            <a:ln w="28575">
              <a:solidFill>
                <a:srgbClr val="C00000"/>
              </a:solidFill>
              <a:miter lim="800000"/>
              <a:headEnd/>
              <a:tailEnd/>
            </a:ln>
          </p:spPr>
          <p:txBody>
            <a:bodyPr/>
            <a:lstStyle/>
            <a:p>
              <a:pPr eaLnBrk="1" fontAlgn="auto" hangingPunct="1">
                <a:lnSpc>
                  <a:spcPct val="100000"/>
                </a:lnSpc>
                <a:spcBef>
                  <a:spcPts val="0"/>
                </a:spcBef>
                <a:spcAft>
                  <a:spcPts val="0"/>
                </a:spcAft>
                <a:buSzTx/>
                <a:buNone/>
              </a:pPr>
              <a:endParaRPr lang="zh-CN" altLang="en-US">
                <a:solidFill>
                  <a:prstClr val="black"/>
                </a:solidFill>
                <a:latin typeface="MS PGothic"/>
                <a:ea typeface="宋体" charset="0"/>
                <a:cs typeface="宋体" charset="0"/>
              </a:endParaRPr>
            </a:p>
          </p:txBody>
        </p:sp>
        <p:sp>
          <p:nvSpPr>
            <p:cNvPr id="66" name="Rectangle 22"/>
            <p:cNvSpPr>
              <a:spLocks noChangeArrowheads="1"/>
            </p:cNvSpPr>
            <p:nvPr/>
          </p:nvSpPr>
          <p:spPr bwMode="auto">
            <a:xfrm flipH="1">
              <a:off x="4243334" y="4090111"/>
              <a:ext cx="230411" cy="307214"/>
            </a:xfrm>
            <a:prstGeom prst="rect">
              <a:avLst/>
            </a:prstGeom>
            <a:noFill/>
            <a:ln w="28575">
              <a:solidFill>
                <a:srgbClr val="C00000"/>
              </a:solidFill>
              <a:miter lim="800000"/>
              <a:headEnd/>
              <a:tailEnd/>
            </a:ln>
          </p:spPr>
          <p:txBody>
            <a:bodyPr/>
            <a:lstStyle/>
            <a:p>
              <a:pPr eaLnBrk="1" fontAlgn="auto" hangingPunct="1">
                <a:lnSpc>
                  <a:spcPct val="100000"/>
                </a:lnSpc>
                <a:spcBef>
                  <a:spcPts val="0"/>
                </a:spcBef>
                <a:spcAft>
                  <a:spcPts val="0"/>
                </a:spcAft>
                <a:buSzTx/>
                <a:buNone/>
              </a:pPr>
              <a:endParaRPr lang="zh-CN" altLang="en-US">
                <a:solidFill>
                  <a:prstClr val="black"/>
                </a:solidFill>
                <a:latin typeface="MS PGothic"/>
                <a:ea typeface="宋体" charset="0"/>
                <a:cs typeface="宋体" charset="0"/>
              </a:endParaRPr>
            </a:p>
          </p:txBody>
        </p:sp>
      </p:grpSp>
      <p:grpSp>
        <p:nvGrpSpPr>
          <p:cNvPr id="21" name="组合 20"/>
          <p:cNvGrpSpPr/>
          <p:nvPr/>
        </p:nvGrpSpPr>
        <p:grpSpPr>
          <a:xfrm>
            <a:off x="1934216" y="5520063"/>
            <a:ext cx="2251181" cy="369332"/>
            <a:chOff x="1679643" y="4733693"/>
            <a:chExt cx="2251181" cy="369332"/>
          </a:xfrm>
        </p:grpSpPr>
        <p:sp>
          <p:nvSpPr>
            <p:cNvPr id="67" name="TextBox 12"/>
            <p:cNvSpPr txBox="1">
              <a:spLocks noChangeArrowheads="1"/>
            </p:cNvSpPr>
            <p:nvPr/>
          </p:nvSpPr>
          <p:spPr bwMode="auto">
            <a:xfrm>
              <a:off x="1679643" y="4733693"/>
              <a:ext cx="6463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fontAlgn="auto" hangingPunct="1">
                <a:lnSpc>
                  <a:spcPct val="100000"/>
                </a:lnSpc>
                <a:spcBef>
                  <a:spcPts val="0"/>
                </a:spcBef>
                <a:spcAft>
                  <a:spcPts val="0"/>
                </a:spcAft>
                <a:buSzTx/>
                <a:buNone/>
              </a:pPr>
              <a:r>
                <a:rPr lang="zh-CN" altLang="en-US" sz="1800" b="1" dirty="0">
                  <a:solidFill>
                    <a:srgbClr val="11576A"/>
                  </a:solidFill>
                  <a:latin typeface="微软雅黑" pitchFamily="34" charset="-122"/>
                  <a:ea typeface="微软雅黑" pitchFamily="34" charset="-122"/>
                  <a:cs typeface="+mn-cs"/>
                </a:rPr>
                <a:t>文件</a:t>
              </a:r>
              <a:endParaRPr lang="en-US" altLang="zh-CN" sz="1800" b="1" dirty="0">
                <a:solidFill>
                  <a:srgbClr val="11576A"/>
                </a:solidFill>
                <a:latin typeface="微软雅黑" pitchFamily="34" charset="-122"/>
                <a:ea typeface="微软雅黑" pitchFamily="34" charset="-122"/>
                <a:cs typeface="+mn-cs"/>
              </a:endParaRPr>
            </a:p>
          </p:txBody>
        </p:sp>
        <p:sp>
          <p:nvSpPr>
            <p:cNvPr id="68" name="Rectangle 28"/>
            <p:cNvSpPr>
              <a:spLocks noChangeArrowheads="1"/>
            </p:cNvSpPr>
            <p:nvPr/>
          </p:nvSpPr>
          <p:spPr bwMode="auto">
            <a:xfrm>
              <a:off x="2406824" y="4785700"/>
              <a:ext cx="1524000" cy="304800"/>
            </a:xfrm>
            <a:prstGeom prst="rect">
              <a:avLst/>
            </a:prstGeom>
            <a:gradFill>
              <a:gsLst>
                <a:gs pos="0">
                  <a:schemeClr val="bg1">
                    <a:lumMod val="75000"/>
                  </a:schemeClr>
                </a:gs>
                <a:gs pos="100000">
                  <a:schemeClr val="tx1">
                    <a:lumMod val="65000"/>
                    <a:lumOff val="35000"/>
                  </a:schemeClr>
                </a:gs>
                <a:gs pos="100000">
                  <a:schemeClr val="accent1">
                    <a:tint val="23500"/>
                    <a:satMod val="160000"/>
                  </a:schemeClr>
                </a:gs>
              </a:gsLst>
              <a:lin ang="5400000" scaled="0"/>
            </a:gradFill>
            <a:ln w="12700">
              <a:noFill/>
              <a:miter lim="800000"/>
              <a:headEnd/>
              <a:tailEnd/>
            </a:ln>
          </p:spPr>
          <p:txBody>
            <a:bodyPr/>
            <a:lstStyle/>
            <a:p>
              <a:pPr eaLnBrk="1" fontAlgn="auto" hangingPunct="1">
                <a:lnSpc>
                  <a:spcPct val="100000"/>
                </a:lnSpc>
                <a:spcBef>
                  <a:spcPts val="0"/>
                </a:spcBef>
                <a:spcAft>
                  <a:spcPts val="0"/>
                </a:spcAft>
                <a:buSzTx/>
                <a:buNone/>
              </a:pPr>
              <a:endParaRPr lang="zh-CN" altLang="en-US">
                <a:solidFill>
                  <a:prstClr val="black"/>
                </a:solidFill>
                <a:latin typeface="MS PGothic"/>
                <a:ea typeface="宋体" charset="0"/>
                <a:cs typeface="宋体" charset="0"/>
              </a:endParaRPr>
            </a:p>
          </p:txBody>
        </p:sp>
        <p:sp>
          <p:nvSpPr>
            <p:cNvPr id="69" name="Rectangle 27"/>
            <p:cNvSpPr>
              <a:spLocks noChangeArrowheads="1"/>
            </p:cNvSpPr>
            <p:nvPr/>
          </p:nvSpPr>
          <p:spPr bwMode="auto">
            <a:xfrm>
              <a:off x="3473624" y="4785700"/>
              <a:ext cx="228600" cy="304800"/>
            </a:xfrm>
            <a:prstGeom prst="rect">
              <a:avLst/>
            </a:prstGeom>
            <a:solidFill>
              <a:srgbClr val="2929FF"/>
            </a:solidFill>
            <a:ln w="12700">
              <a:noFill/>
              <a:miter lim="800000"/>
              <a:headEnd/>
              <a:tailEnd/>
            </a:ln>
          </p:spPr>
          <p:txBody>
            <a:bodyPr/>
            <a:lstStyle/>
            <a:p>
              <a:pPr eaLnBrk="1" fontAlgn="auto" hangingPunct="1">
                <a:lnSpc>
                  <a:spcPct val="100000"/>
                </a:lnSpc>
                <a:spcBef>
                  <a:spcPts val="0"/>
                </a:spcBef>
                <a:spcAft>
                  <a:spcPts val="0"/>
                </a:spcAft>
                <a:buSzTx/>
                <a:buNone/>
              </a:pPr>
              <a:endParaRPr lang="zh-CN" altLang="en-US">
                <a:solidFill>
                  <a:prstClr val="black"/>
                </a:solidFill>
                <a:latin typeface="MS PGothic"/>
                <a:ea typeface="宋体" charset="0"/>
                <a:cs typeface="宋体" charset="0"/>
              </a:endParaRPr>
            </a:p>
          </p:txBody>
        </p:sp>
      </p:grpSp>
      <p:grpSp>
        <p:nvGrpSpPr>
          <p:cNvPr id="22" name="组合 21"/>
          <p:cNvGrpSpPr/>
          <p:nvPr/>
        </p:nvGrpSpPr>
        <p:grpSpPr>
          <a:xfrm>
            <a:off x="3731996" y="5183696"/>
            <a:ext cx="205373" cy="388375"/>
            <a:chOff x="3477423" y="4397325"/>
            <a:chExt cx="205373" cy="388375"/>
          </a:xfrm>
        </p:grpSpPr>
        <p:cxnSp>
          <p:nvCxnSpPr>
            <p:cNvPr id="72" name="Straight Connector 15"/>
            <p:cNvCxnSpPr>
              <a:cxnSpLocks noChangeShapeType="1"/>
            </p:cNvCxnSpPr>
            <p:nvPr/>
          </p:nvCxnSpPr>
          <p:spPr bwMode="auto">
            <a:xfrm>
              <a:off x="3477423" y="4397325"/>
              <a:ext cx="0" cy="388375"/>
            </a:xfrm>
            <a:prstGeom prst="line">
              <a:avLst/>
            </a:prstGeom>
            <a:noFill/>
            <a:ln w="19050">
              <a:solidFill>
                <a:srgbClr val="11576A"/>
              </a:solidFill>
              <a:prstDash val="sysDash"/>
              <a:round/>
              <a:headEnd/>
              <a:tailEnd/>
            </a:ln>
            <a:extLst>
              <a:ext uri="{909E8E84-426E-40dd-AFC4-6F175D3DCCD1}">
                <a14:hiddenFill xmlns="" xmlns:a14="http://schemas.microsoft.com/office/drawing/2010/main">
                  <a:noFill/>
                </a14:hiddenFill>
              </a:ext>
            </a:extLst>
          </p:spPr>
        </p:cxnSp>
        <p:cxnSp>
          <p:nvCxnSpPr>
            <p:cNvPr id="73" name="Straight Connector 16"/>
            <p:cNvCxnSpPr>
              <a:cxnSpLocks noChangeShapeType="1"/>
            </p:cNvCxnSpPr>
            <p:nvPr/>
          </p:nvCxnSpPr>
          <p:spPr bwMode="auto">
            <a:xfrm>
              <a:off x="3682796" y="4404700"/>
              <a:ext cx="0" cy="381000"/>
            </a:xfrm>
            <a:prstGeom prst="line">
              <a:avLst/>
            </a:prstGeom>
            <a:noFill/>
            <a:ln w="19050">
              <a:solidFill>
                <a:srgbClr val="11576A"/>
              </a:solidFill>
              <a:prstDash val="sysDash"/>
              <a:round/>
              <a:headEnd/>
              <a:tailEn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3066818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up)">
                                      <p:cBhvr>
                                        <p:cTn id="21" dur="500"/>
                                        <p:tgtEl>
                                          <p:spTgt spid="22"/>
                                        </p:tgtEl>
                                      </p:cBhvr>
                                    </p:animEffect>
                                  </p:childTnLst>
                                </p:cTn>
                              </p:par>
                              <p:par>
                                <p:cTn id="22" presetID="22" presetClass="entr" presetSubtype="8"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left)">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left)">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47664" y="1869624"/>
            <a:ext cx="2571768" cy="571504"/>
            <a:chOff x="1723587" y="928676"/>
            <a:chExt cx="2571768" cy="571504"/>
          </a:xfrm>
        </p:grpSpPr>
        <p:sp>
          <p:nvSpPr>
            <p:cNvPr id="4" name="矩形 3"/>
            <p:cNvSpPr/>
            <p:nvPr/>
          </p:nvSpPr>
          <p:spPr>
            <a:xfrm>
              <a:off x="1723587" y="928676"/>
              <a:ext cx="2571768"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5" name="TextBox 4"/>
            <p:cNvSpPr txBox="1"/>
            <p:nvPr/>
          </p:nvSpPr>
          <p:spPr>
            <a:xfrm>
              <a:off x="2265687" y="1024382"/>
              <a:ext cx="1338828" cy="369332"/>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zh-CN" altLang="en-US" b="1" dirty="0">
                  <a:solidFill>
                    <a:prstClr val="white"/>
                  </a:solidFill>
                  <a:latin typeface="微软雅黑"/>
                  <a:ea typeface="微软雅黑"/>
                </a:rPr>
                <a:t>虚拟页对换</a:t>
              </a:r>
            </a:p>
          </p:txBody>
        </p:sp>
      </p:grpSp>
      <p:grpSp>
        <p:nvGrpSpPr>
          <p:cNvPr id="3" name="组合 2"/>
          <p:cNvGrpSpPr/>
          <p:nvPr/>
        </p:nvGrpSpPr>
        <p:grpSpPr>
          <a:xfrm>
            <a:off x="4392944" y="1838377"/>
            <a:ext cx="2256687" cy="646331"/>
            <a:chOff x="4568866" y="918428"/>
            <a:chExt cx="2256687" cy="646331"/>
          </a:xfrm>
        </p:grpSpPr>
        <p:sp>
          <p:nvSpPr>
            <p:cNvPr id="6" name="矩形 5"/>
            <p:cNvSpPr/>
            <p:nvPr/>
          </p:nvSpPr>
          <p:spPr>
            <a:xfrm>
              <a:off x="4568866" y="951254"/>
              <a:ext cx="2232000"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 name="TextBox 6"/>
            <p:cNvSpPr txBox="1"/>
            <p:nvPr/>
          </p:nvSpPr>
          <p:spPr>
            <a:xfrm>
              <a:off x="4595262" y="918428"/>
              <a:ext cx="2230291" cy="646331"/>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zh-CN" altLang="en-US" b="1" dirty="0">
                  <a:solidFill>
                    <a:prstClr val="white"/>
                  </a:solidFill>
                  <a:latin typeface="微软雅黑"/>
                  <a:ea typeface="微软雅黑"/>
                </a:rPr>
                <a:t>文件读写</a:t>
              </a:r>
              <a:endParaRPr lang="en-US" altLang="zh-CN" b="1" dirty="0">
                <a:solidFill>
                  <a:prstClr val="white"/>
                </a:solidFill>
                <a:latin typeface="微软雅黑"/>
                <a:ea typeface="微软雅黑"/>
              </a:endParaRPr>
            </a:p>
            <a:p>
              <a:pPr algn="ctr" eaLnBrk="1" fontAlgn="auto" hangingPunct="1">
                <a:lnSpc>
                  <a:spcPct val="100000"/>
                </a:lnSpc>
                <a:spcBef>
                  <a:spcPts val="0"/>
                </a:spcBef>
                <a:spcAft>
                  <a:spcPts val="0"/>
                </a:spcAft>
                <a:buSzTx/>
                <a:buNone/>
              </a:pPr>
              <a:r>
                <a:rPr lang="en-US" altLang="zh-CN" b="1" dirty="0">
                  <a:solidFill>
                    <a:prstClr val="white"/>
                  </a:solidFill>
                  <a:latin typeface="微软雅黑"/>
                  <a:ea typeface="微软雅黑"/>
                </a:rPr>
                <a:t>read() and write()</a:t>
              </a:r>
              <a:endParaRPr lang="zh-CN" altLang="en-US" b="1" dirty="0">
                <a:solidFill>
                  <a:prstClr val="white"/>
                </a:solidFill>
                <a:latin typeface="微软雅黑"/>
                <a:ea typeface="微软雅黑"/>
              </a:endParaRPr>
            </a:p>
          </p:txBody>
        </p:sp>
      </p:grpSp>
      <p:grpSp>
        <p:nvGrpSpPr>
          <p:cNvPr id="23" name="组合 22"/>
          <p:cNvGrpSpPr/>
          <p:nvPr/>
        </p:nvGrpSpPr>
        <p:grpSpPr>
          <a:xfrm>
            <a:off x="2071176" y="2436728"/>
            <a:ext cx="1512000" cy="1075970"/>
            <a:chOff x="2247099" y="1495780"/>
            <a:chExt cx="1512000" cy="1075970"/>
          </a:xfrm>
        </p:grpSpPr>
        <p:grpSp>
          <p:nvGrpSpPr>
            <p:cNvPr id="14" name="组合 13"/>
            <p:cNvGrpSpPr/>
            <p:nvPr/>
          </p:nvGrpSpPr>
          <p:grpSpPr>
            <a:xfrm>
              <a:off x="2247099" y="2000246"/>
              <a:ext cx="1512000" cy="571504"/>
              <a:chOff x="2247099" y="2000246"/>
              <a:chExt cx="1512000" cy="571504"/>
            </a:xfrm>
          </p:grpSpPr>
          <p:sp>
            <p:nvSpPr>
              <p:cNvPr id="8" name="矩形 7"/>
              <p:cNvSpPr/>
              <p:nvPr/>
            </p:nvSpPr>
            <p:spPr>
              <a:xfrm>
                <a:off x="2247099" y="2000246"/>
                <a:ext cx="1512000"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9" name="TextBox 8"/>
              <p:cNvSpPr txBox="1"/>
              <p:nvPr/>
            </p:nvSpPr>
            <p:spPr>
              <a:xfrm>
                <a:off x="2564517" y="2115002"/>
                <a:ext cx="877163" cy="369332"/>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zh-CN" altLang="en-US" b="1" dirty="0">
                    <a:solidFill>
                      <a:prstClr val="white"/>
                    </a:solidFill>
                    <a:latin typeface="微软雅黑"/>
                    <a:ea typeface="微软雅黑"/>
                  </a:rPr>
                  <a:t>页缓存</a:t>
                </a:r>
              </a:p>
            </p:txBody>
          </p:sp>
        </p:grpSp>
        <p:cxnSp>
          <p:nvCxnSpPr>
            <p:cNvPr id="15" name="直接箭头连接符 14"/>
            <p:cNvCxnSpPr/>
            <p:nvPr/>
          </p:nvCxnSpPr>
          <p:spPr>
            <a:xfrm rot="16200000" flipH="1">
              <a:off x="2750865" y="1748013"/>
              <a:ext cx="504466" cy="0"/>
            </a:xfrm>
            <a:prstGeom prst="straightConnector1">
              <a:avLst/>
            </a:prstGeom>
            <a:ln w="38100">
              <a:solidFill>
                <a:srgbClr val="11576A"/>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3410236" y="4617606"/>
            <a:ext cx="1656000" cy="1115650"/>
            <a:chOff x="3586159" y="3676658"/>
            <a:chExt cx="1656000" cy="1115650"/>
          </a:xfrm>
        </p:grpSpPr>
        <p:grpSp>
          <p:nvGrpSpPr>
            <p:cNvPr id="19" name="组合 18"/>
            <p:cNvGrpSpPr/>
            <p:nvPr/>
          </p:nvGrpSpPr>
          <p:grpSpPr>
            <a:xfrm>
              <a:off x="3586159" y="4220804"/>
              <a:ext cx="1656000" cy="571504"/>
              <a:chOff x="3586159" y="4220804"/>
              <a:chExt cx="1656000" cy="571504"/>
            </a:xfrm>
          </p:grpSpPr>
          <p:sp>
            <p:nvSpPr>
              <p:cNvPr id="12" name="矩形 11"/>
              <p:cNvSpPr/>
              <p:nvPr/>
            </p:nvSpPr>
            <p:spPr>
              <a:xfrm>
                <a:off x="3586159" y="4220804"/>
                <a:ext cx="1656000"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3" name="TextBox 12"/>
              <p:cNvSpPr txBox="1"/>
              <p:nvPr/>
            </p:nvSpPr>
            <p:spPr>
              <a:xfrm>
                <a:off x="3842957" y="4311497"/>
                <a:ext cx="1107996" cy="369332"/>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zh-CN" altLang="en-US" b="1" dirty="0">
                    <a:solidFill>
                      <a:prstClr val="white"/>
                    </a:solidFill>
                    <a:latin typeface="微软雅黑"/>
                    <a:ea typeface="微软雅黑"/>
                  </a:rPr>
                  <a:t>文件系统</a:t>
                </a:r>
              </a:p>
            </p:txBody>
          </p:sp>
        </p:grpSp>
        <p:cxnSp>
          <p:nvCxnSpPr>
            <p:cNvPr id="16" name="直接箭头连接符 15"/>
            <p:cNvCxnSpPr/>
            <p:nvPr/>
          </p:nvCxnSpPr>
          <p:spPr>
            <a:xfrm rot="16200000" flipH="1">
              <a:off x="4144722" y="3928891"/>
              <a:ext cx="504466" cy="0"/>
            </a:xfrm>
            <a:prstGeom prst="straightConnector1">
              <a:avLst/>
            </a:prstGeom>
            <a:ln w="38100">
              <a:solidFill>
                <a:srgbClr val="11576A"/>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3078033" y="2494420"/>
            <a:ext cx="2326157" cy="2123187"/>
            <a:chOff x="3253955" y="1553471"/>
            <a:chExt cx="2326157" cy="2123187"/>
          </a:xfrm>
        </p:grpSpPr>
        <p:grpSp>
          <p:nvGrpSpPr>
            <p:cNvPr id="17" name="组合 16"/>
            <p:cNvGrpSpPr/>
            <p:nvPr/>
          </p:nvGrpSpPr>
          <p:grpSpPr>
            <a:xfrm>
              <a:off x="3560759" y="3105154"/>
              <a:ext cx="1656000" cy="571504"/>
              <a:chOff x="3560759" y="3105154"/>
              <a:chExt cx="1656000" cy="571504"/>
            </a:xfrm>
          </p:grpSpPr>
          <p:sp>
            <p:nvSpPr>
              <p:cNvPr id="10" name="矩形 9"/>
              <p:cNvSpPr/>
              <p:nvPr/>
            </p:nvSpPr>
            <p:spPr>
              <a:xfrm>
                <a:off x="3560759" y="3105154"/>
                <a:ext cx="1656000"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1" name="TextBox 10"/>
              <p:cNvSpPr txBox="1"/>
              <p:nvPr/>
            </p:nvSpPr>
            <p:spPr>
              <a:xfrm>
                <a:off x="3690900" y="3211303"/>
                <a:ext cx="1338828" cy="369332"/>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zh-CN" altLang="en-US" b="1" dirty="0">
                    <a:solidFill>
                      <a:prstClr val="white"/>
                    </a:solidFill>
                    <a:latin typeface="微软雅黑"/>
                    <a:ea typeface="微软雅黑"/>
                  </a:rPr>
                  <a:t>数据块缓存</a:t>
                </a:r>
              </a:p>
            </p:txBody>
          </p:sp>
        </p:grpSp>
        <p:cxnSp>
          <p:nvCxnSpPr>
            <p:cNvPr id="18" name="直接箭头连接符 17"/>
            <p:cNvCxnSpPr/>
            <p:nvPr/>
          </p:nvCxnSpPr>
          <p:spPr>
            <a:xfrm>
              <a:off x="3253955" y="2590800"/>
              <a:ext cx="660400" cy="482600"/>
            </a:xfrm>
            <a:prstGeom prst="straightConnector1">
              <a:avLst/>
            </a:prstGeom>
            <a:ln w="38100">
              <a:solidFill>
                <a:srgbClr val="11576A"/>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4568866" y="1553471"/>
              <a:ext cx="1011246" cy="1509682"/>
            </a:xfrm>
            <a:prstGeom prst="straightConnector1">
              <a:avLst/>
            </a:prstGeom>
            <a:ln w="38100">
              <a:solidFill>
                <a:srgbClr val="11576A"/>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1"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pPr>
            <a:r>
              <a:rPr lang="zh-CN" altLang="en-US" dirty="0"/>
              <a:t>数据块缓存</a:t>
            </a:r>
          </a:p>
        </p:txBody>
      </p:sp>
    </p:spTree>
    <p:extLst>
      <p:ext uri="{BB962C8B-B14F-4D97-AF65-F5344CB8AC3E}">
        <p14:creationId xmlns:p14="http://schemas.microsoft.com/office/powerpoint/2010/main" val="344128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up)">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up)">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up)">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0945" y="2060848"/>
            <a:ext cx="2571768" cy="571504"/>
            <a:chOff x="428596" y="1203598"/>
            <a:chExt cx="2571768" cy="571504"/>
          </a:xfrm>
        </p:grpSpPr>
        <p:sp>
          <p:nvSpPr>
            <p:cNvPr id="4" name="矩形 3"/>
            <p:cNvSpPr/>
            <p:nvPr/>
          </p:nvSpPr>
          <p:spPr>
            <a:xfrm>
              <a:off x="428596" y="1203598"/>
              <a:ext cx="2571768"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5" name="TextBox 4"/>
            <p:cNvSpPr txBox="1"/>
            <p:nvPr/>
          </p:nvSpPr>
          <p:spPr>
            <a:xfrm>
              <a:off x="1055876" y="1304684"/>
              <a:ext cx="1338828" cy="369332"/>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zh-CN" altLang="en-US" b="1" dirty="0">
                  <a:solidFill>
                    <a:prstClr val="white"/>
                  </a:solidFill>
                  <a:latin typeface="微软雅黑"/>
                  <a:ea typeface="微软雅黑"/>
                </a:rPr>
                <a:t>虚拟页对换</a:t>
              </a:r>
            </a:p>
          </p:txBody>
        </p:sp>
      </p:grpSp>
      <p:grpSp>
        <p:nvGrpSpPr>
          <p:cNvPr id="3" name="组合 2"/>
          <p:cNvGrpSpPr/>
          <p:nvPr/>
        </p:nvGrpSpPr>
        <p:grpSpPr>
          <a:xfrm>
            <a:off x="4352752" y="2060849"/>
            <a:ext cx="2235472" cy="646331"/>
            <a:chOff x="3270403" y="1203598"/>
            <a:chExt cx="2235472" cy="646331"/>
          </a:xfrm>
        </p:grpSpPr>
        <p:sp>
          <p:nvSpPr>
            <p:cNvPr id="6" name="矩形 5"/>
            <p:cNvSpPr/>
            <p:nvPr/>
          </p:nvSpPr>
          <p:spPr>
            <a:xfrm>
              <a:off x="3273875" y="1226176"/>
              <a:ext cx="2232000"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 name="TextBox 6"/>
            <p:cNvSpPr txBox="1"/>
            <p:nvPr/>
          </p:nvSpPr>
          <p:spPr>
            <a:xfrm>
              <a:off x="3270403" y="1203598"/>
              <a:ext cx="2230291" cy="646331"/>
            </a:xfrm>
            <a:prstGeom prst="rect">
              <a:avLst/>
            </a:prstGeom>
            <a:noFill/>
          </p:spPr>
          <p:txBody>
            <a:bodyPr wrap="none" rtlCol="0">
              <a:spAutoFit/>
            </a:bodyPr>
            <a:lstStyle/>
            <a:p>
              <a:pPr algn="ctr" eaLnBrk="1" fontAlgn="auto" hangingPunct="1">
                <a:lnSpc>
                  <a:spcPct val="100000"/>
                </a:lnSpc>
                <a:spcBef>
                  <a:spcPts val="0"/>
                </a:spcBef>
                <a:spcAft>
                  <a:spcPts val="0"/>
                </a:spcAft>
                <a:buSzTx/>
                <a:buNone/>
              </a:pPr>
              <a:r>
                <a:rPr lang="zh-CN" altLang="en-US" b="1" dirty="0">
                  <a:solidFill>
                    <a:prstClr val="white"/>
                  </a:solidFill>
                  <a:latin typeface="微软雅黑"/>
                  <a:ea typeface="微软雅黑"/>
                </a:rPr>
                <a:t>文件读写</a:t>
              </a:r>
              <a:endParaRPr lang="en-US" altLang="zh-CN" b="1" dirty="0">
                <a:solidFill>
                  <a:prstClr val="white"/>
                </a:solidFill>
                <a:latin typeface="微软雅黑"/>
                <a:ea typeface="微软雅黑"/>
              </a:endParaRPr>
            </a:p>
            <a:p>
              <a:pPr algn="ctr" eaLnBrk="1" fontAlgn="auto" hangingPunct="1">
                <a:lnSpc>
                  <a:spcPct val="100000"/>
                </a:lnSpc>
                <a:spcBef>
                  <a:spcPts val="0"/>
                </a:spcBef>
                <a:spcAft>
                  <a:spcPts val="0"/>
                </a:spcAft>
                <a:buSzTx/>
                <a:buNone/>
              </a:pPr>
              <a:r>
                <a:rPr lang="en-US" altLang="zh-CN" b="1" dirty="0">
                  <a:solidFill>
                    <a:prstClr val="white"/>
                  </a:solidFill>
                  <a:latin typeface="微软雅黑"/>
                  <a:ea typeface="微软雅黑"/>
                </a:rPr>
                <a:t>read() and write()</a:t>
              </a:r>
              <a:endParaRPr lang="zh-CN" altLang="en-US" b="1" dirty="0">
                <a:solidFill>
                  <a:prstClr val="white"/>
                </a:solidFill>
                <a:latin typeface="微软雅黑"/>
                <a:ea typeface="微软雅黑"/>
              </a:endParaRPr>
            </a:p>
          </p:txBody>
        </p:sp>
      </p:grpSp>
      <p:grpSp>
        <p:nvGrpSpPr>
          <p:cNvPr id="17" name="组合 16"/>
          <p:cNvGrpSpPr/>
          <p:nvPr/>
        </p:nvGrpSpPr>
        <p:grpSpPr>
          <a:xfrm>
            <a:off x="3373517" y="3802718"/>
            <a:ext cx="1656000" cy="1115650"/>
            <a:chOff x="2291168" y="2945468"/>
            <a:chExt cx="1656000" cy="1115650"/>
          </a:xfrm>
        </p:grpSpPr>
        <p:grpSp>
          <p:nvGrpSpPr>
            <p:cNvPr id="9" name="组合 8"/>
            <p:cNvGrpSpPr/>
            <p:nvPr/>
          </p:nvGrpSpPr>
          <p:grpSpPr>
            <a:xfrm>
              <a:off x="2291168" y="3489614"/>
              <a:ext cx="1656000" cy="571504"/>
              <a:chOff x="2291168" y="3489614"/>
              <a:chExt cx="1656000" cy="571504"/>
            </a:xfrm>
          </p:grpSpPr>
          <p:sp>
            <p:nvSpPr>
              <p:cNvPr id="12" name="矩形 11"/>
              <p:cNvSpPr/>
              <p:nvPr/>
            </p:nvSpPr>
            <p:spPr>
              <a:xfrm>
                <a:off x="2291168" y="3489614"/>
                <a:ext cx="1656000"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3" name="TextBox 12"/>
              <p:cNvSpPr txBox="1"/>
              <p:nvPr/>
            </p:nvSpPr>
            <p:spPr>
              <a:xfrm>
                <a:off x="2565170" y="3590700"/>
                <a:ext cx="1107996" cy="369332"/>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zh-CN" altLang="en-US" b="1" dirty="0">
                    <a:solidFill>
                      <a:prstClr val="white"/>
                    </a:solidFill>
                    <a:latin typeface="微软雅黑"/>
                    <a:ea typeface="微软雅黑"/>
                  </a:rPr>
                  <a:t>文件系统</a:t>
                </a:r>
              </a:p>
            </p:txBody>
          </p:sp>
        </p:grpSp>
        <p:cxnSp>
          <p:nvCxnSpPr>
            <p:cNvPr id="15" name="直接箭头连接符 14"/>
            <p:cNvCxnSpPr/>
            <p:nvPr/>
          </p:nvCxnSpPr>
          <p:spPr>
            <a:xfrm rot="16200000" flipH="1">
              <a:off x="2849731" y="3197701"/>
              <a:ext cx="504466" cy="0"/>
            </a:xfrm>
            <a:prstGeom prst="straightConnector1">
              <a:avLst/>
            </a:prstGeom>
            <a:ln w="38100">
              <a:solidFill>
                <a:srgbClr val="11576A"/>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pPr>
            <a:r>
              <a:rPr lang="zh-CN" altLang="en-US" dirty="0"/>
              <a:t>页缓存</a:t>
            </a:r>
          </a:p>
        </p:txBody>
      </p:sp>
      <p:grpSp>
        <p:nvGrpSpPr>
          <p:cNvPr id="14" name="组合 13"/>
          <p:cNvGrpSpPr/>
          <p:nvPr/>
        </p:nvGrpSpPr>
        <p:grpSpPr>
          <a:xfrm>
            <a:off x="3041314" y="2716860"/>
            <a:ext cx="2067345" cy="1085858"/>
            <a:chOff x="1958964" y="1859610"/>
            <a:chExt cx="2067345" cy="1085858"/>
          </a:xfrm>
        </p:grpSpPr>
        <p:grpSp>
          <p:nvGrpSpPr>
            <p:cNvPr id="8" name="组合 7"/>
            <p:cNvGrpSpPr/>
            <p:nvPr/>
          </p:nvGrpSpPr>
          <p:grpSpPr>
            <a:xfrm>
              <a:off x="2265768" y="2373964"/>
              <a:ext cx="1656000" cy="571504"/>
              <a:chOff x="2265768" y="2373964"/>
              <a:chExt cx="1656000" cy="571504"/>
            </a:xfrm>
          </p:grpSpPr>
          <p:sp>
            <p:nvSpPr>
              <p:cNvPr id="10" name="矩形 9"/>
              <p:cNvSpPr/>
              <p:nvPr/>
            </p:nvSpPr>
            <p:spPr>
              <a:xfrm>
                <a:off x="2265768" y="2373964"/>
                <a:ext cx="1656000"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11" name="TextBox 10"/>
              <p:cNvSpPr txBox="1"/>
              <p:nvPr/>
            </p:nvSpPr>
            <p:spPr>
              <a:xfrm>
                <a:off x="2655186" y="2477126"/>
                <a:ext cx="877163" cy="369332"/>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zh-CN" altLang="en-US" b="1" dirty="0">
                    <a:solidFill>
                      <a:prstClr val="white"/>
                    </a:solidFill>
                    <a:latin typeface="微软雅黑"/>
                    <a:ea typeface="微软雅黑"/>
                  </a:rPr>
                  <a:t>页缓存</a:t>
                </a:r>
              </a:p>
            </p:txBody>
          </p:sp>
        </p:grpSp>
        <p:cxnSp>
          <p:nvCxnSpPr>
            <p:cNvPr id="16" name="直接箭头连接符 15"/>
            <p:cNvCxnSpPr/>
            <p:nvPr/>
          </p:nvCxnSpPr>
          <p:spPr>
            <a:xfrm>
              <a:off x="1958964" y="1859610"/>
              <a:ext cx="660400" cy="482600"/>
            </a:xfrm>
            <a:prstGeom prst="straightConnector1">
              <a:avLst/>
            </a:prstGeom>
            <a:ln w="38100">
              <a:solidFill>
                <a:srgbClr val="11576A"/>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3442109" y="1862422"/>
              <a:ext cx="584200" cy="469900"/>
            </a:xfrm>
            <a:prstGeom prst="straightConnector1">
              <a:avLst/>
            </a:prstGeom>
            <a:ln w="38100">
              <a:solidFill>
                <a:srgbClr val="11576A"/>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9" name="文本框 18">
            <a:extLst>
              <a:ext uri="{FF2B5EF4-FFF2-40B4-BE49-F238E27FC236}">
                <a16:creationId xmlns:a16="http://schemas.microsoft.com/office/drawing/2014/main" id="{ACDB9952-E478-6F8B-2AEA-68E50C7DDE12}"/>
              </a:ext>
            </a:extLst>
          </p:cNvPr>
          <p:cNvSpPr txBox="1"/>
          <p:nvPr/>
        </p:nvSpPr>
        <p:spPr>
          <a:xfrm>
            <a:off x="5436096" y="4149080"/>
            <a:ext cx="3456383" cy="1754326"/>
          </a:xfrm>
          <a:prstGeom prst="rect">
            <a:avLst/>
          </a:prstGeom>
          <a:noFill/>
        </p:spPr>
        <p:txBody>
          <a:bodyPr wrap="square" rtlCol="0">
            <a:spAutoFit/>
          </a:bodyPr>
          <a:lstStyle/>
          <a:p>
            <a:pPr>
              <a:buNone/>
            </a:pPr>
            <a:r>
              <a:rPr lang="zh-CN" altLang="en-US" dirty="0"/>
              <a:t>细节：</a:t>
            </a:r>
            <a:endParaRPr lang="en-US" altLang="zh-CN" dirty="0"/>
          </a:p>
          <a:p>
            <a:pPr marL="342900" indent="-342900">
              <a:buAutoNum type="arabicPeriod"/>
            </a:pPr>
            <a:r>
              <a:rPr lang="en-US" altLang="zh-CN" dirty="0"/>
              <a:t>read/write</a:t>
            </a:r>
            <a:r>
              <a:rPr lang="zh-CN" altLang="en-US" dirty="0"/>
              <a:t>并没有固定的大小，合并之后，统一采用</a:t>
            </a:r>
            <a:r>
              <a:rPr lang="en-US" altLang="zh-CN" dirty="0" err="1"/>
              <a:t>4K</a:t>
            </a:r>
            <a:r>
              <a:rPr lang="zh-CN" altLang="en-US" dirty="0"/>
              <a:t>对齐</a:t>
            </a:r>
            <a:endParaRPr lang="en-US" altLang="zh-CN" dirty="0"/>
          </a:p>
          <a:p>
            <a:pPr marL="342900" indent="-342900">
              <a:buAutoNum type="arabicPeriod"/>
            </a:pPr>
            <a:r>
              <a:rPr lang="zh-CN" altLang="en-US" dirty="0"/>
              <a:t>虚拟页没有清晰的读写标记而</a:t>
            </a:r>
            <a:r>
              <a:rPr lang="en-US" altLang="zh-CN" dirty="0"/>
              <a:t>read/write</a:t>
            </a:r>
            <a:r>
              <a:rPr lang="zh-CN" altLang="en-US" dirty="0"/>
              <a:t>可以清楚的知道是否命中</a:t>
            </a:r>
          </a:p>
        </p:txBody>
      </p:sp>
    </p:spTree>
    <p:extLst>
      <p:ext uri="{BB962C8B-B14F-4D97-AF65-F5344CB8AC3E}">
        <p14:creationId xmlns:p14="http://schemas.microsoft.com/office/powerpoint/2010/main" val="71094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灯片编号占位符 1"/>
          <p:cNvSpPr txBox="1">
            <a:spLocks noGrp="1"/>
          </p:cNvSpPr>
          <p:nvPr/>
        </p:nvSpPr>
        <p:spPr bwMode="auto">
          <a:xfrm>
            <a:off x="6248400" y="62484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Verdana" panose="020B0604030504040204" pitchFamily="34" charset="0"/>
                <a:ea typeface="宋体" panose="02010600030101010101" pitchFamily="2" charset="-122"/>
              </a:defRPr>
            </a:lvl1pPr>
            <a:lvl2pPr marL="742950" indent="-285750">
              <a:defRPr kumimoji="1" sz="2400">
                <a:solidFill>
                  <a:schemeClr val="tx1"/>
                </a:solidFill>
                <a:latin typeface="Verdana" panose="020B0604030504040204" pitchFamily="34" charset="0"/>
                <a:ea typeface="宋体" panose="02010600030101010101" pitchFamily="2" charset="-122"/>
              </a:defRPr>
            </a:lvl2pPr>
            <a:lvl3pPr marL="1143000" indent="-228600">
              <a:defRPr kumimoji="1" sz="2400">
                <a:solidFill>
                  <a:schemeClr val="tx1"/>
                </a:solidFill>
                <a:latin typeface="Verdana" panose="020B0604030504040204" pitchFamily="34" charset="0"/>
                <a:ea typeface="宋体" panose="02010600030101010101" pitchFamily="2" charset="-122"/>
              </a:defRPr>
            </a:lvl3pPr>
            <a:lvl4pPr marL="1600200" indent="-228600">
              <a:defRPr kumimoji="1" sz="2400">
                <a:solidFill>
                  <a:schemeClr val="tx1"/>
                </a:solidFill>
                <a:latin typeface="Verdana" panose="020B0604030504040204" pitchFamily="34" charset="0"/>
                <a:ea typeface="宋体" panose="02010600030101010101" pitchFamily="2" charset="-122"/>
              </a:defRPr>
            </a:lvl4pPr>
            <a:lvl5pPr marL="2057400" indent="-22860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kumimoji="1" sz="2400">
                <a:solidFill>
                  <a:schemeClr val="tx1"/>
                </a:solidFill>
                <a:latin typeface="Verdana" panose="020B0604030504040204" pitchFamily="34" charset="0"/>
                <a:ea typeface="宋体" panose="02010600030101010101" pitchFamily="2" charset="-122"/>
              </a:defRPr>
            </a:lvl9pPr>
          </a:lstStyle>
          <a:p>
            <a:pPr algn="r" eaLnBrk="1" hangingPunct="1">
              <a:lnSpc>
                <a:spcPct val="100000"/>
              </a:lnSpc>
              <a:spcBef>
                <a:spcPct val="0"/>
              </a:spcBef>
              <a:buSzTx/>
              <a:buFontTx/>
              <a:buNone/>
            </a:pPr>
            <a:fld id="{8377F8B0-AB43-46B4-803A-FCD939BD4DF4}" type="slidenum">
              <a:rPr kumimoji="0" lang="en-US" altLang="zh-CN" sz="1200">
                <a:solidFill>
                  <a:schemeClr val="tx2"/>
                </a:solidFill>
                <a:latin typeface="Times New Roman" panose="02020603050405020304" pitchFamily="18" charset="0"/>
              </a:rPr>
              <a:pPr algn="r" eaLnBrk="1" hangingPunct="1">
                <a:lnSpc>
                  <a:spcPct val="100000"/>
                </a:lnSpc>
                <a:spcBef>
                  <a:spcPct val="0"/>
                </a:spcBef>
                <a:buSzTx/>
                <a:buFontTx/>
                <a:buNone/>
              </a:pPr>
              <a:t>6</a:t>
            </a:fld>
            <a:endParaRPr kumimoji="0" lang="en-US" altLang="zh-CN" sz="1200">
              <a:solidFill>
                <a:schemeClr val="tx2"/>
              </a:solidFill>
              <a:latin typeface="Times New Roman" panose="02020603050405020304" pitchFamily="18" charset="0"/>
            </a:endParaRPr>
          </a:p>
        </p:txBody>
      </p:sp>
      <p:pic>
        <p:nvPicPr>
          <p:cNvPr id="78850" name="Picture 6" descr="C:\B\b4\JPG\foo\5-1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63" y="1341438"/>
            <a:ext cx="7550150" cy="382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1" name="TextBox 3"/>
          <p:cNvSpPr txBox="1">
            <a:spLocks noChangeArrowheads="1"/>
          </p:cNvSpPr>
          <p:nvPr/>
        </p:nvSpPr>
        <p:spPr bwMode="auto">
          <a:xfrm>
            <a:off x="1116013" y="549275"/>
            <a:ext cx="73342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Verdana" panose="020B0604030504040204" pitchFamily="34" charset="0"/>
                <a:ea typeface="宋体" panose="02010600030101010101" pitchFamily="2" charset="-122"/>
              </a:defRPr>
            </a:lvl1pPr>
            <a:lvl2pPr marL="742950" indent="-285750">
              <a:defRPr kumimoji="1" sz="2400">
                <a:solidFill>
                  <a:schemeClr val="tx1"/>
                </a:solidFill>
                <a:latin typeface="Verdana" panose="020B0604030504040204" pitchFamily="34" charset="0"/>
                <a:ea typeface="宋体" panose="02010600030101010101" pitchFamily="2" charset="-122"/>
              </a:defRPr>
            </a:lvl2pPr>
            <a:lvl3pPr marL="1143000" indent="-228600">
              <a:defRPr kumimoji="1" sz="2400">
                <a:solidFill>
                  <a:schemeClr val="tx1"/>
                </a:solidFill>
                <a:latin typeface="Verdana" panose="020B0604030504040204" pitchFamily="34" charset="0"/>
                <a:ea typeface="宋体" panose="02010600030101010101" pitchFamily="2" charset="-122"/>
              </a:defRPr>
            </a:lvl3pPr>
            <a:lvl4pPr marL="1600200" indent="-228600">
              <a:defRPr kumimoji="1" sz="2400">
                <a:solidFill>
                  <a:schemeClr val="tx1"/>
                </a:solidFill>
                <a:latin typeface="Verdana" panose="020B0604030504040204" pitchFamily="34" charset="0"/>
                <a:ea typeface="宋体" panose="02010600030101010101" pitchFamily="2" charset="-122"/>
              </a:defRPr>
            </a:lvl4pPr>
            <a:lvl5pPr marL="2057400" indent="-22860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kumimoji="1" sz="2400">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SzTx/>
              <a:buFontTx/>
              <a:buNone/>
            </a:pPr>
            <a:r>
              <a:rPr kumimoji="0" lang="zh-CN" altLang="en-US" sz="3200">
                <a:solidFill>
                  <a:schemeClr val="tx2"/>
                </a:solidFill>
                <a:latin typeface="Times New Roman" panose="02020603050405020304" pitchFamily="18" charset="0"/>
              </a:rPr>
              <a:t>磁盘的物理及虚拟几何规格知识</a:t>
            </a:r>
          </a:p>
        </p:txBody>
      </p:sp>
      <p:sp>
        <p:nvSpPr>
          <p:cNvPr id="78852" name="TextBox 4"/>
          <p:cNvSpPr txBox="1">
            <a:spLocks noChangeArrowheads="1"/>
          </p:cNvSpPr>
          <p:nvPr/>
        </p:nvSpPr>
        <p:spPr bwMode="auto">
          <a:xfrm>
            <a:off x="971550" y="5157788"/>
            <a:ext cx="77041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Verdana" panose="020B0604030504040204" pitchFamily="34" charset="0"/>
                <a:ea typeface="宋体" panose="02010600030101010101" pitchFamily="2" charset="-122"/>
              </a:defRPr>
            </a:lvl1pPr>
            <a:lvl2pPr marL="742950" indent="-285750">
              <a:defRPr kumimoji="1" sz="2400">
                <a:solidFill>
                  <a:schemeClr val="tx1"/>
                </a:solidFill>
                <a:latin typeface="Verdana" panose="020B0604030504040204" pitchFamily="34" charset="0"/>
                <a:ea typeface="宋体" panose="02010600030101010101" pitchFamily="2" charset="-122"/>
              </a:defRPr>
            </a:lvl2pPr>
            <a:lvl3pPr marL="1143000" indent="-228600">
              <a:defRPr kumimoji="1" sz="2400">
                <a:solidFill>
                  <a:schemeClr val="tx1"/>
                </a:solidFill>
                <a:latin typeface="Verdana" panose="020B0604030504040204" pitchFamily="34" charset="0"/>
                <a:ea typeface="宋体" panose="02010600030101010101" pitchFamily="2" charset="-122"/>
              </a:defRPr>
            </a:lvl3pPr>
            <a:lvl4pPr marL="1600200" indent="-228600">
              <a:defRPr kumimoji="1" sz="2400">
                <a:solidFill>
                  <a:schemeClr val="tx1"/>
                </a:solidFill>
                <a:latin typeface="Verdana" panose="020B0604030504040204" pitchFamily="34" charset="0"/>
                <a:ea typeface="宋体" panose="02010600030101010101" pitchFamily="2" charset="-122"/>
              </a:defRPr>
            </a:lvl4pPr>
            <a:lvl5pPr marL="2057400" indent="-22860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kumimoji="1" sz="2400">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SzTx/>
              <a:buFontTx/>
              <a:buNone/>
            </a:pPr>
            <a:r>
              <a:rPr kumimoji="0" lang="zh-CN" altLang="en-US" sz="2800">
                <a:solidFill>
                  <a:schemeClr val="tx2"/>
                </a:solidFill>
                <a:latin typeface="Times New Roman" panose="02020603050405020304" pitchFamily="18" charset="0"/>
              </a:rPr>
              <a:t>盘商将有两个环带的物理几何规格虚化成统一环带的几何规格，便于</a:t>
            </a:r>
            <a:r>
              <a:rPr kumimoji="0" lang="en-US" altLang="zh-CN" sz="2800">
                <a:solidFill>
                  <a:schemeClr val="tx2"/>
                </a:solidFill>
                <a:latin typeface="Times New Roman" panose="02020603050405020304" pitchFamily="18" charset="0"/>
              </a:rPr>
              <a:t>OS</a:t>
            </a:r>
            <a:r>
              <a:rPr kumimoji="0" lang="zh-CN" altLang="en-US" sz="2800">
                <a:solidFill>
                  <a:schemeClr val="tx2"/>
                </a:solidFill>
                <a:latin typeface="Times New Roman" panose="02020603050405020304" pitchFamily="18" charset="0"/>
              </a:rPr>
              <a:t>的识别。</a:t>
            </a:r>
          </a:p>
        </p:txBody>
      </p:sp>
    </p:spTree>
    <p:extLst>
      <p:ext uri="{BB962C8B-B14F-4D97-AF65-F5344CB8AC3E}">
        <p14:creationId xmlns:p14="http://schemas.microsoft.com/office/powerpoint/2010/main" val="16728009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Helvetica"/>
                <a:cs typeface="Helvetica"/>
              </a:rPr>
              <a:t>Split-Level I/O Scheduling: </a:t>
            </a:r>
            <a:br>
              <a:rPr lang="en-US" dirty="0">
                <a:latin typeface="Helvetica"/>
                <a:cs typeface="Helvetica"/>
              </a:rPr>
            </a:br>
            <a:r>
              <a:rPr lang="en-US" dirty="0">
                <a:latin typeface="Helvetica"/>
                <a:cs typeface="Helvetica"/>
              </a:rPr>
              <a:t>Multi-Layer Hooks</a:t>
            </a:r>
          </a:p>
        </p:txBody>
      </p:sp>
      <p:sp>
        <p:nvSpPr>
          <p:cNvPr id="16" name="Slide Number Placeholder 1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0BF073B-729F-064A-9185-3DC28912AF5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grpSp>
        <p:nvGrpSpPr>
          <p:cNvPr id="9" name="Group 8"/>
          <p:cNvGrpSpPr/>
          <p:nvPr/>
        </p:nvGrpSpPr>
        <p:grpSpPr>
          <a:xfrm>
            <a:off x="1737966" y="1474846"/>
            <a:ext cx="4872133" cy="3942606"/>
            <a:chOff x="1383625" y="1446985"/>
            <a:chExt cx="5604708" cy="4980535"/>
          </a:xfrm>
        </p:grpSpPr>
        <p:grpSp>
          <p:nvGrpSpPr>
            <p:cNvPr id="132" name="Group 131"/>
            <p:cNvGrpSpPr/>
            <p:nvPr/>
          </p:nvGrpSpPr>
          <p:grpSpPr>
            <a:xfrm>
              <a:off x="1383625" y="2398075"/>
              <a:ext cx="5538675" cy="506364"/>
              <a:chOff x="1369609" y="2658607"/>
              <a:chExt cx="3131712" cy="423196"/>
            </a:xfrm>
          </p:grpSpPr>
          <p:sp>
            <p:nvSpPr>
              <p:cNvPr id="133" name="Rectangle 132"/>
              <p:cNvSpPr/>
              <p:nvPr/>
            </p:nvSpPr>
            <p:spPr>
              <a:xfrm>
                <a:off x="1377562" y="2658607"/>
                <a:ext cx="3123759" cy="423196"/>
              </a:xfrm>
              <a:prstGeom prst="rect">
                <a:avLst/>
              </a:prstGeom>
              <a:ln/>
            </p:spPr>
            <p:style>
              <a:lnRef idx="2">
                <a:schemeClr val="dk1"/>
              </a:lnRef>
              <a:fillRef idx="1">
                <a:schemeClr val="lt1"/>
              </a:fillRef>
              <a:effectRef idx="0">
                <a:schemeClr val="dk1"/>
              </a:effectRef>
              <a:fontRef idx="minor">
                <a:schemeClr val="dk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4" name="TextBox 133"/>
              <p:cNvSpPr txBox="1"/>
              <p:nvPr/>
            </p:nvSpPr>
            <p:spPr>
              <a:xfrm>
                <a:off x="1369609" y="2699616"/>
                <a:ext cx="1289674" cy="30838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Page Cache</a:t>
                </a:r>
              </a:p>
            </p:txBody>
          </p:sp>
        </p:grpSp>
        <p:sp>
          <p:nvSpPr>
            <p:cNvPr id="135" name="Rounded Rectangle 134"/>
            <p:cNvSpPr/>
            <p:nvPr/>
          </p:nvSpPr>
          <p:spPr>
            <a:xfrm>
              <a:off x="3653801" y="2502400"/>
              <a:ext cx="417930" cy="298215"/>
            </a:xfrm>
            <a:prstGeom prst="roundRect">
              <a:avLst/>
            </a:prstGeom>
            <a:ln/>
          </p:spPr>
          <p:style>
            <a:lnRef idx="1">
              <a:schemeClr val="accent5"/>
            </a:lnRef>
            <a:fillRef idx="2">
              <a:schemeClr val="accent5"/>
            </a:fillRef>
            <a:effectRef idx="1">
              <a:schemeClr val="accent5"/>
            </a:effectRef>
            <a:fontRef idx="minor">
              <a:schemeClr val="dk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36" name="Group 135"/>
            <p:cNvGrpSpPr/>
            <p:nvPr/>
          </p:nvGrpSpPr>
          <p:grpSpPr>
            <a:xfrm>
              <a:off x="3653801" y="1456448"/>
              <a:ext cx="1107991" cy="460428"/>
              <a:chOff x="1324688" y="2423945"/>
              <a:chExt cx="3176633" cy="1057622"/>
            </a:xfrm>
          </p:grpSpPr>
          <p:sp>
            <p:nvSpPr>
              <p:cNvPr id="137" name="Rectangle 136"/>
              <p:cNvSpPr/>
              <p:nvPr/>
            </p:nvSpPr>
            <p:spPr>
              <a:xfrm>
                <a:off x="1377562" y="2658607"/>
                <a:ext cx="3123759" cy="822960"/>
              </a:xfrm>
              <a:prstGeom prst="rect">
                <a:avLst/>
              </a:prstGeom>
              <a:ln/>
            </p:spPr>
            <p:style>
              <a:lnRef idx="2">
                <a:schemeClr val="dk1"/>
              </a:lnRef>
              <a:fillRef idx="1">
                <a:schemeClr val="lt1"/>
              </a:fillRef>
              <a:effectRef idx="0">
                <a:schemeClr val="dk1"/>
              </a:effectRef>
              <a:fontRef idx="minor">
                <a:schemeClr val="dk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8" name="TextBox 137"/>
              <p:cNvSpPr txBox="1"/>
              <p:nvPr/>
            </p:nvSpPr>
            <p:spPr>
              <a:xfrm>
                <a:off x="1324688" y="2423945"/>
                <a:ext cx="3123761" cy="60745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App</a:t>
                </a:r>
              </a:p>
            </p:txBody>
          </p:sp>
        </p:grpSp>
        <p:grpSp>
          <p:nvGrpSpPr>
            <p:cNvPr id="139" name="Group 138"/>
            <p:cNvGrpSpPr/>
            <p:nvPr/>
          </p:nvGrpSpPr>
          <p:grpSpPr>
            <a:xfrm>
              <a:off x="5583553" y="1465913"/>
              <a:ext cx="1107991" cy="471570"/>
              <a:chOff x="1324688" y="2398353"/>
              <a:chExt cx="3176633" cy="1083214"/>
            </a:xfrm>
          </p:grpSpPr>
          <p:sp>
            <p:nvSpPr>
              <p:cNvPr id="140" name="Rectangle 139"/>
              <p:cNvSpPr/>
              <p:nvPr/>
            </p:nvSpPr>
            <p:spPr>
              <a:xfrm>
                <a:off x="1377562" y="2658607"/>
                <a:ext cx="3123759" cy="822960"/>
              </a:xfrm>
              <a:prstGeom prst="rect">
                <a:avLst/>
              </a:prstGeom>
              <a:ln/>
            </p:spPr>
            <p:style>
              <a:lnRef idx="2">
                <a:schemeClr val="dk1"/>
              </a:lnRef>
              <a:fillRef idx="1">
                <a:schemeClr val="lt1"/>
              </a:fillRef>
              <a:effectRef idx="0">
                <a:schemeClr val="dk1"/>
              </a:effectRef>
              <a:fontRef idx="minor">
                <a:schemeClr val="dk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41" name="TextBox 140"/>
              <p:cNvSpPr txBox="1"/>
              <p:nvPr/>
            </p:nvSpPr>
            <p:spPr>
              <a:xfrm>
                <a:off x="1324688" y="2398353"/>
                <a:ext cx="3123761" cy="60745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App</a:t>
                </a:r>
              </a:p>
            </p:txBody>
          </p:sp>
        </p:grpSp>
        <p:grpSp>
          <p:nvGrpSpPr>
            <p:cNvPr id="142" name="Group 141"/>
            <p:cNvGrpSpPr/>
            <p:nvPr/>
          </p:nvGrpSpPr>
          <p:grpSpPr>
            <a:xfrm>
              <a:off x="1677192" y="1446985"/>
              <a:ext cx="1107991" cy="469888"/>
              <a:chOff x="1324688" y="2402213"/>
              <a:chExt cx="3176633" cy="1079354"/>
            </a:xfrm>
          </p:grpSpPr>
          <p:sp>
            <p:nvSpPr>
              <p:cNvPr id="143" name="Rectangle 142"/>
              <p:cNvSpPr/>
              <p:nvPr/>
            </p:nvSpPr>
            <p:spPr>
              <a:xfrm>
                <a:off x="1377562" y="2658607"/>
                <a:ext cx="3123759" cy="822960"/>
              </a:xfrm>
              <a:prstGeom prst="rect">
                <a:avLst/>
              </a:prstGeom>
              <a:ln/>
            </p:spPr>
            <p:style>
              <a:lnRef idx="2">
                <a:schemeClr val="dk1"/>
              </a:lnRef>
              <a:fillRef idx="1">
                <a:schemeClr val="lt1"/>
              </a:fillRef>
              <a:effectRef idx="0">
                <a:schemeClr val="dk1"/>
              </a:effectRef>
              <a:fontRef idx="minor">
                <a:schemeClr val="dk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44" name="TextBox 143"/>
              <p:cNvSpPr txBox="1"/>
              <p:nvPr/>
            </p:nvSpPr>
            <p:spPr>
              <a:xfrm>
                <a:off x="1324688" y="2402213"/>
                <a:ext cx="3123761" cy="60745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App</a:t>
                </a:r>
              </a:p>
            </p:txBody>
          </p:sp>
        </p:grpSp>
        <p:grpSp>
          <p:nvGrpSpPr>
            <p:cNvPr id="145" name="Group 144"/>
            <p:cNvGrpSpPr/>
            <p:nvPr/>
          </p:nvGrpSpPr>
          <p:grpSpPr>
            <a:xfrm>
              <a:off x="1397691" y="1916878"/>
              <a:ext cx="842718" cy="481195"/>
              <a:chOff x="1377561" y="2305802"/>
              <a:chExt cx="842718" cy="514089"/>
            </a:xfrm>
          </p:grpSpPr>
          <p:sp>
            <p:nvSpPr>
              <p:cNvPr id="146" name="TextBox 145"/>
              <p:cNvSpPr txBox="1"/>
              <p:nvPr/>
            </p:nvSpPr>
            <p:spPr>
              <a:xfrm>
                <a:off x="1377561" y="2370757"/>
                <a:ext cx="842718" cy="441137"/>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read()</a:t>
                </a:r>
              </a:p>
            </p:txBody>
          </p:sp>
          <p:cxnSp>
            <p:nvCxnSpPr>
              <p:cNvPr id="147" name="Straight Connector 146"/>
              <p:cNvCxnSpPr>
                <a:stCxn id="143" idx="2"/>
              </p:cNvCxnSpPr>
              <p:nvPr/>
            </p:nvCxnSpPr>
            <p:spPr>
              <a:xfrm>
                <a:off x="2220279" y="2305802"/>
                <a:ext cx="0" cy="514089"/>
              </a:xfrm>
              <a:prstGeom prst="line">
                <a:avLst/>
              </a:prstGeom>
              <a:ln>
                <a:solidFill>
                  <a:schemeClr val="tx1"/>
                </a:solidFill>
                <a:tailEnd type="triangle" w="lg"/>
              </a:ln>
            </p:spPr>
            <p:style>
              <a:lnRef idx="2">
                <a:schemeClr val="accent1"/>
              </a:lnRef>
              <a:fillRef idx="0">
                <a:schemeClr val="accent1"/>
              </a:fillRef>
              <a:effectRef idx="1">
                <a:schemeClr val="accent1"/>
              </a:effectRef>
              <a:fontRef idx="minor">
                <a:schemeClr val="tx1"/>
              </a:fontRef>
            </p:style>
          </p:cxnSp>
        </p:grpSp>
        <p:grpSp>
          <p:nvGrpSpPr>
            <p:cNvPr id="148" name="Group 147"/>
            <p:cNvGrpSpPr/>
            <p:nvPr/>
          </p:nvGrpSpPr>
          <p:grpSpPr>
            <a:xfrm>
              <a:off x="3321419" y="1916878"/>
              <a:ext cx="946848" cy="481195"/>
              <a:chOff x="1315671" y="2305802"/>
              <a:chExt cx="946848" cy="514089"/>
            </a:xfrm>
          </p:grpSpPr>
          <p:sp>
            <p:nvSpPr>
              <p:cNvPr id="149" name="TextBox 148"/>
              <p:cNvSpPr txBox="1"/>
              <p:nvPr/>
            </p:nvSpPr>
            <p:spPr>
              <a:xfrm>
                <a:off x="1315671" y="2370757"/>
                <a:ext cx="946848" cy="441137"/>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Calibri"/>
                    <a:ea typeface="+mn-ea"/>
                    <a:cs typeface="+mn-cs"/>
                  </a:rPr>
                  <a:t>write()</a:t>
                </a:r>
              </a:p>
            </p:txBody>
          </p:sp>
          <p:cxnSp>
            <p:nvCxnSpPr>
              <p:cNvPr id="150" name="Straight Connector 149"/>
              <p:cNvCxnSpPr/>
              <p:nvPr/>
            </p:nvCxnSpPr>
            <p:spPr>
              <a:xfrm>
                <a:off x="2220279" y="2305802"/>
                <a:ext cx="0" cy="514089"/>
              </a:xfrm>
              <a:prstGeom prst="line">
                <a:avLst/>
              </a:prstGeom>
              <a:ln>
                <a:solidFill>
                  <a:srgbClr val="FF0000"/>
                </a:solidFill>
                <a:tailEnd type="triangle" w="lg"/>
              </a:ln>
            </p:spPr>
            <p:style>
              <a:lnRef idx="2">
                <a:schemeClr val="accent1"/>
              </a:lnRef>
              <a:fillRef idx="0">
                <a:schemeClr val="accent1"/>
              </a:fillRef>
              <a:effectRef idx="1">
                <a:schemeClr val="accent1"/>
              </a:effectRef>
              <a:fontRef idx="minor">
                <a:schemeClr val="tx1"/>
              </a:fontRef>
            </p:style>
          </p:cxnSp>
        </p:grpSp>
        <p:grpSp>
          <p:nvGrpSpPr>
            <p:cNvPr id="151" name="Group 150"/>
            <p:cNvGrpSpPr/>
            <p:nvPr/>
          </p:nvGrpSpPr>
          <p:grpSpPr>
            <a:xfrm>
              <a:off x="5462439" y="1937483"/>
              <a:ext cx="848074" cy="1578789"/>
              <a:chOff x="1516689" y="2305802"/>
              <a:chExt cx="848074" cy="1686713"/>
            </a:xfrm>
          </p:grpSpPr>
          <p:sp>
            <p:nvSpPr>
              <p:cNvPr id="152" name="TextBox 151"/>
              <p:cNvSpPr txBox="1"/>
              <p:nvPr/>
            </p:nvSpPr>
            <p:spPr>
              <a:xfrm>
                <a:off x="1516689" y="2348744"/>
                <a:ext cx="848074" cy="361697"/>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Calibri"/>
                    <a:ea typeface="+mn-ea"/>
                    <a:cs typeface="+mn-cs"/>
                  </a:rPr>
                  <a:t>fsync()</a:t>
                </a:r>
              </a:p>
            </p:txBody>
          </p:sp>
          <p:cxnSp>
            <p:nvCxnSpPr>
              <p:cNvPr id="153" name="Straight Connector 152"/>
              <p:cNvCxnSpPr/>
              <p:nvPr/>
            </p:nvCxnSpPr>
            <p:spPr>
              <a:xfrm>
                <a:off x="2220279" y="2305802"/>
                <a:ext cx="0" cy="1686713"/>
              </a:xfrm>
              <a:prstGeom prst="line">
                <a:avLst/>
              </a:prstGeom>
              <a:ln>
                <a:solidFill>
                  <a:srgbClr val="FF0000"/>
                </a:solidFill>
                <a:tailEnd type="triangle" w="lg"/>
              </a:ln>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383625" y="3514549"/>
              <a:ext cx="5590643" cy="467238"/>
              <a:chOff x="1397692" y="3985964"/>
              <a:chExt cx="5616411" cy="586036"/>
            </a:xfrm>
          </p:grpSpPr>
          <p:sp>
            <p:nvSpPr>
              <p:cNvPr id="155" name="Rectangle 154"/>
              <p:cNvSpPr/>
              <p:nvPr/>
            </p:nvSpPr>
            <p:spPr>
              <a:xfrm>
                <a:off x="1397692" y="3985964"/>
                <a:ext cx="5616411" cy="586036"/>
              </a:xfrm>
              <a:prstGeom prst="rect">
                <a:avLst/>
              </a:prstGeom>
              <a:ln/>
            </p:spPr>
            <p:style>
              <a:lnRef idx="2">
                <a:schemeClr val="dk1"/>
              </a:lnRef>
              <a:fillRef idx="1">
                <a:schemeClr val="lt1"/>
              </a:fillRef>
              <a:effectRef idx="0">
                <a:schemeClr val="dk1"/>
              </a:effectRef>
              <a:fontRef idx="minor">
                <a:schemeClr val="dk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56" name="TextBox 155"/>
              <p:cNvSpPr txBox="1"/>
              <p:nvPr/>
            </p:nvSpPr>
            <p:spPr>
              <a:xfrm>
                <a:off x="1397692" y="3985964"/>
                <a:ext cx="5616411"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File System</a:t>
                </a:r>
              </a:p>
            </p:txBody>
          </p:sp>
        </p:grpSp>
        <p:grpSp>
          <p:nvGrpSpPr>
            <p:cNvPr id="157" name="Group 156"/>
            <p:cNvGrpSpPr/>
            <p:nvPr/>
          </p:nvGrpSpPr>
          <p:grpSpPr>
            <a:xfrm>
              <a:off x="2964884" y="2917246"/>
              <a:ext cx="1397365" cy="599025"/>
              <a:chOff x="2594903" y="3490582"/>
              <a:chExt cx="1397365" cy="599025"/>
            </a:xfrm>
          </p:grpSpPr>
          <p:sp>
            <p:nvSpPr>
              <p:cNvPr id="158" name="TextBox 157"/>
              <p:cNvSpPr txBox="1"/>
              <p:nvPr/>
            </p:nvSpPr>
            <p:spPr>
              <a:xfrm>
                <a:off x="2606119" y="3630533"/>
                <a:ext cx="1386149" cy="412911"/>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write-back</a:t>
                </a:r>
              </a:p>
            </p:txBody>
          </p:sp>
          <p:cxnSp>
            <p:nvCxnSpPr>
              <p:cNvPr id="159" name="Straight Connector 158"/>
              <p:cNvCxnSpPr/>
              <p:nvPr/>
            </p:nvCxnSpPr>
            <p:spPr>
              <a:xfrm>
                <a:off x="2594903" y="3490582"/>
                <a:ext cx="11217" cy="599025"/>
              </a:xfrm>
              <a:prstGeom prst="line">
                <a:avLst/>
              </a:prstGeom>
              <a:ln>
                <a:solidFill>
                  <a:schemeClr val="tx1"/>
                </a:solidFill>
                <a:tailEnd type="triangle" w="lg"/>
              </a:ln>
            </p:spPr>
            <p:style>
              <a:lnRef idx="2">
                <a:schemeClr val="accent1"/>
              </a:lnRef>
              <a:fillRef idx="0">
                <a:schemeClr val="accent1"/>
              </a:fillRef>
              <a:effectRef idx="1">
                <a:schemeClr val="accent1"/>
              </a:effectRef>
              <a:fontRef idx="minor">
                <a:schemeClr val="tx1"/>
              </a:fontRef>
            </p:style>
          </p:cxnSp>
        </p:grpSp>
        <p:sp>
          <p:nvSpPr>
            <p:cNvPr id="160" name="Rectangle 159"/>
            <p:cNvSpPr/>
            <p:nvPr/>
          </p:nvSpPr>
          <p:spPr>
            <a:xfrm>
              <a:off x="1397690" y="4538297"/>
              <a:ext cx="5590643" cy="467238"/>
            </a:xfrm>
            <a:prstGeom prst="rect">
              <a:avLst/>
            </a:prstGeom>
            <a:ln/>
          </p:spPr>
          <p:style>
            <a:lnRef idx="2">
              <a:schemeClr val="dk1"/>
            </a:lnRef>
            <a:fillRef idx="1">
              <a:schemeClr val="lt1"/>
            </a:fillRef>
            <a:effectRef idx="0">
              <a:schemeClr val="dk1"/>
            </a:effectRef>
            <a:fontRef idx="minor">
              <a:schemeClr val="dk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1" name="TextBox 160"/>
            <p:cNvSpPr txBox="1"/>
            <p:nvPr/>
          </p:nvSpPr>
          <p:spPr>
            <a:xfrm>
              <a:off x="1438280" y="4582627"/>
              <a:ext cx="2610282"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Block-Level Queues </a:t>
              </a:r>
            </a:p>
          </p:txBody>
        </p:sp>
        <p:sp>
          <p:nvSpPr>
            <p:cNvPr id="162" name="Rounded Rectangle 161"/>
            <p:cNvSpPr/>
            <p:nvPr/>
          </p:nvSpPr>
          <p:spPr>
            <a:xfrm>
              <a:off x="4343862" y="2502119"/>
              <a:ext cx="417930" cy="298496"/>
            </a:xfrm>
            <a:prstGeom prst="roundRect">
              <a:avLst/>
            </a:prstGeom>
            <a:ln/>
          </p:spPr>
          <p:style>
            <a:lnRef idx="1">
              <a:schemeClr val="accent5"/>
            </a:lnRef>
            <a:fillRef idx="2">
              <a:schemeClr val="accent5"/>
            </a:fillRef>
            <a:effectRef idx="1">
              <a:schemeClr val="accent5"/>
            </a:effectRef>
            <a:fontRef idx="minor">
              <a:schemeClr val="dk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3" name="Rounded Rectangle 162"/>
            <p:cNvSpPr/>
            <p:nvPr/>
          </p:nvSpPr>
          <p:spPr>
            <a:xfrm>
              <a:off x="4988028" y="2502119"/>
              <a:ext cx="417930" cy="298496"/>
            </a:xfrm>
            <a:prstGeom prst="roundRect">
              <a:avLst/>
            </a:prstGeom>
            <a:ln/>
          </p:spPr>
          <p:style>
            <a:lnRef idx="1">
              <a:schemeClr val="accent5"/>
            </a:lnRef>
            <a:fillRef idx="2">
              <a:schemeClr val="accent5"/>
            </a:fillRef>
            <a:effectRef idx="1">
              <a:schemeClr val="accent5"/>
            </a:effectRef>
            <a:fontRef idx="minor">
              <a:schemeClr val="dk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4" name="Rounded Rectangle 163"/>
            <p:cNvSpPr/>
            <p:nvPr/>
          </p:nvSpPr>
          <p:spPr>
            <a:xfrm>
              <a:off x="5712666" y="2502119"/>
              <a:ext cx="417930" cy="298496"/>
            </a:xfrm>
            <a:prstGeom prst="roundRect">
              <a:avLst/>
            </a:prstGeom>
            <a:ln/>
          </p:spPr>
          <p:style>
            <a:lnRef idx="1">
              <a:schemeClr val="accent5"/>
            </a:lnRef>
            <a:fillRef idx="2">
              <a:schemeClr val="accent5"/>
            </a:fillRef>
            <a:effectRef idx="1">
              <a:schemeClr val="accent5"/>
            </a:effectRef>
            <a:fontRef idx="minor">
              <a:schemeClr val="dk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65" name="Group 164"/>
            <p:cNvGrpSpPr/>
            <p:nvPr/>
          </p:nvGrpSpPr>
          <p:grpSpPr>
            <a:xfrm>
              <a:off x="4187782" y="3976458"/>
              <a:ext cx="1087957" cy="561839"/>
              <a:chOff x="2590624" y="3527768"/>
              <a:chExt cx="1087957" cy="561839"/>
            </a:xfrm>
          </p:grpSpPr>
          <p:sp>
            <p:nvSpPr>
              <p:cNvPr id="166" name="TextBox 165"/>
              <p:cNvSpPr txBox="1"/>
              <p:nvPr/>
            </p:nvSpPr>
            <p:spPr>
              <a:xfrm>
                <a:off x="2606119" y="3630533"/>
                <a:ext cx="1072462" cy="338554"/>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FF0000"/>
                    </a:solidFill>
                    <a:effectLst/>
                    <a:uLnTx/>
                    <a:uFillTx/>
                    <a:latin typeface="Calibri"/>
                    <a:ea typeface="+mn-ea"/>
                    <a:cs typeface="+mn-cs"/>
                  </a:rPr>
                  <a:t>add_req</a:t>
                </a:r>
                <a:endParaRPr kumimoji="0" lang="en-US" sz="1600" b="0" i="0" u="none" strike="noStrike" kern="1200" cap="none" spc="0" normalizeH="0" baseline="0" noProof="0" dirty="0">
                  <a:ln>
                    <a:noFill/>
                  </a:ln>
                  <a:solidFill>
                    <a:srgbClr val="FF0000"/>
                  </a:solidFill>
                  <a:effectLst/>
                  <a:uLnTx/>
                  <a:uFillTx/>
                  <a:latin typeface="Calibri"/>
                  <a:ea typeface="+mn-ea"/>
                  <a:cs typeface="+mn-cs"/>
                </a:endParaRPr>
              </a:p>
            </p:txBody>
          </p:sp>
          <p:cxnSp>
            <p:nvCxnSpPr>
              <p:cNvPr id="167" name="Straight Connector 166"/>
              <p:cNvCxnSpPr/>
              <p:nvPr/>
            </p:nvCxnSpPr>
            <p:spPr>
              <a:xfrm>
                <a:off x="2590624" y="3527768"/>
                <a:ext cx="15496" cy="561839"/>
              </a:xfrm>
              <a:prstGeom prst="line">
                <a:avLst/>
              </a:prstGeom>
              <a:ln>
                <a:solidFill>
                  <a:srgbClr val="FF0000"/>
                </a:solidFill>
                <a:tailEnd type="triangle" w="lg"/>
              </a:ln>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4168334" y="4647159"/>
              <a:ext cx="779295" cy="304800"/>
              <a:chOff x="4134897" y="4582627"/>
              <a:chExt cx="779295" cy="304800"/>
            </a:xfrm>
          </p:grpSpPr>
          <p:sp>
            <p:nvSpPr>
              <p:cNvPr id="169" name="Rounded Rectangle 168"/>
              <p:cNvSpPr/>
              <p:nvPr/>
            </p:nvSpPr>
            <p:spPr>
              <a:xfrm>
                <a:off x="4134897" y="4582627"/>
                <a:ext cx="417930" cy="199199"/>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0" name="Rounded Rectangle 169"/>
              <p:cNvSpPr/>
              <p:nvPr/>
            </p:nvSpPr>
            <p:spPr>
              <a:xfrm>
                <a:off x="4287297" y="4635427"/>
                <a:ext cx="417930" cy="199199"/>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1" name="Rounded Rectangle 170"/>
              <p:cNvSpPr/>
              <p:nvPr/>
            </p:nvSpPr>
            <p:spPr>
              <a:xfrm>
                <a:off x="4496262" y="4688228"/>
                <a:ext cx="417930" cy="199199"/>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72" name="Group 171"/>
            <p:cNvGrpSpPr/>
            <p:nvPr/>
          </p:nvGrpSpPr>
          <p:grpSpPr>
            <a:xfrm>
              <a:off x="5560269" y="4647159"/>
              <a:ext cx="779295" cy="304800"/>
              <a:chOff x="4134897" y="4582627"/>
              <a:chExt cx="779295" cy="304800"/>
            </a:xfrm>
          </p:grpSpPr>
          <p:sp>
            <p:nvSpPr>
              <p:cNvPr id="173" name="Rounded Rectangle 172"/>
              <p:cNvSpPr/>
              <p:nvPr/>
            </p:nvSpPr>
            <p:spPr>
              <a:xfrm>
                <a:off x="4134897" y="4582627"/>
                <a:ext cx="417930" cy="199199"/>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4" name="Rounded Rectangle 173"/>
              <p:cNvSpPr/>
              <p:nvPr/>
            </p:nvSpPr>
            <p:spPr>
              <a:xfrm>
                <a:off x="4287297" y="4635427"/>
                <a:ext cx="417930" cy="199199"/>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5" name="Rounded Rectangle 174"/>
              <p:cNvSpPr/>
              <p:nvPr/>
            </p:nvSpPr>
            <p:spPr>
              <a:xfrm>
                <a:off x="4496262" y="4688228"/>
                <a:ext cx="417930" cy="199199"/>
              </a:xfrm>
              <a:prstGeom prst="roundRect">
                <a:avLst/>
              </a:prstGeom>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76" name="Can 175"/>
            <p:cNvSpPr/>
            <p:nvPr/>
          </p:nvSpPr>
          <p:spPr>
            <a:xfrm>
              <a:off x="1791244" y="5604560"/>
              <a:ext cx="1036858" cy="822960"/>
            </a:xfrm>
            <a:prstGeom prst="can">
              <a:avLst/>
            </a:prstGeom>
            <a:ln/>
          </p:spPr>
          <p:style>
            <a:lnRef idx="2">
              <a:schemeClr val="dk1"/>
            </a:lnRef>
            <a:fillRef idx="1">
              <a:schemeClr val="lt1"/>
            </a:fillRef>
            <a:effectRef idx="0">
              <a:schemeClr val="dk1"/>
            </a:effectRef>
            <a:fontRef idx="minor">
              <a:schemeClr val="dk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77" name="Can 176"/>
            <p:cNvSpPr/>
            <p:nvPr/>
          </p:nvSpPr>
          <p:spPr>
            <a:xfrm>
              <a:off x="3746890" y="5604560"/>
              <a:ext cx="1036858" cy="822960"/>
            </a:xfrm>
            <a:prstGeom prst="can">
              <a:avLst/>
            </a:prstGeom>
            <a:ln/>
          </p:spPr>
          <p:style>
            <a:lnRef idx="2">
              <a:schemeClr val="dk1"/>
            </a:lnRef>
            <a:fillRef idx="1">
              <a:schemeClr val="lt1"/>
            </a:fillRef>
            <a:effectRef idx="0">
              <a:schemeClr val="dk1"/>
            </a:effectRef>
            <a:fontRef idx="minor">
              <a:schemeClr val="dk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78" name="Can 177"/>
            <p:cNvSpPr/>
            <p:nvPr/>
          </p:nvSpPr>
          <p:spPr>
            <a:xfrm>
              <a:off x="5623951" y="5604560"/>
              <a:ext cx="1036858" cy="822960"/>
            </a:xfrm>
            <a:prstGeom prst="can">
              <a:avLst/>
            </a:prstGeom>
            <a:ln/>
          </p:spPr>
          <p:style>
            <a:lnRef idx="2">
              <a:schemeClr val="dk1"/>
            </a:lnRef>
            <a:fillRef idx="1">
              <a:schemeClr val="lt1"/>
            </a:fillRef>
            <a:effectRef idx="0">
              <a:schemeClr val="dk1"/>
            </a:effectRef>
            <a:fontRef idx="minor">
              <a:schemeClr val="dk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79" name="Group 178"/>
            <p:cNvGrpSpPr/>
            <p:nvPr/>
          </p:nvGrpSpPr>
          <p:grpSpPr>
            <a:xfrm>
              <a:off x="2532785" y="5005535"/>
              <a:ext cx="1551799" cy="599025"/>
              <a:chOff x="1196666" y="3490582"/>
              <a:chExt cx="1551799" cy="599025"/>
            </a:xfrm>
          </p:grpSpPr>
          <p:sp>
            <p:nvSpPr>
              <p:cNvPr id="180" name="TextBox 179"/>
              <p:cNvSpPr txBox="1"/>
              <p:nvPr/>
            </p:nvSpPr>
            <p:spPr>
              <a:xfrm>
                <a:off x="1196666" y="3618499"/>
                <a:ext cx="1551799" cy="412911"/>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FF0000"/>
                    </a:solidFill>
                    <a:effectLst/>
                    <a:uLnTx/>
                    <a:uFillTx/>
                    <a:latin typeface="Calibri"/>
                    <a:ea typeface="+mn-ea"/>
                    <a:cs typeface="+mn-cs"/>
                  </a:rPr>
                  <a:t>dispatch_req</a:t>
                </a:r>
                <a:endParaRPr kumimoji="0" lang="en-US" sz="1600" b="0" i="0" u="none" strike="noStrike" kern="1200" cap="none" spc="0" normalizeH="0" baseline="0" noProof="0" dirty="0">
                  <a:ln>
                    <a:noFill/>
                  </a:ln>
                  <a:solidFill>
                    <a:srgbClr val="FF0000"/>
                  </a:solidFill>
                  <a:effectLst/>
                  <a:uLnTx/>
                  <a:uFillTx/>
                  <a:latin typeface="Calibri"/>
                  <a:ea typeface="+mn-ea"/>
                  <a:cs typeface="+mn-cs"/>
                </a:endParaRPr>
              </a:p>
            </p:txBody>
          </p:sp>
          <p:cxnSp>
            <p:nvCxnSpPr>
              <p:cNvPr id="181" name="Straight Connector 180"/>
              <p:cNvCxnSpPr/>
              <p:nvPr/>
            </p:nvCxnSpPr>
            <p:spPr>
              <a:xfrm>
                <a:off x="2594903" y="3490582"/>
                <a:ext cx="11217" cy="599025"/>
              </a:xfrm>
              <a:prstGeom prst="line">
                <a:avLst/>
              </a:prstGeom>
              <a:ln>
                <a:solidFill>
                  <a:srgbClr val="FF0000"/>
                </a:solidFill>
                <a:tailEnd type="triangle" w="lg"/>
              </a:ln>
            </p:spPr>
            <p:style>
              <a:lnRef idx="2">
                <a:schemeClr val="accent1"/>
              </a:lnRef>
              <a:fillRef idx="0">
                <a:schemeClr val="accent1"/>
              </a:fillRef>
              <a:effectRef idx="1">
                <a:schemeClr val="accent1"/>
              </a:effectRef>
              <a:fontRef idx="minor">
                <a:schemeClr val="tx1"/>
              </a:fontRef>
            </p:style>
          </p:cxnSp>
        </p:grpSp>
        <p:grpSp>
          <p:nvGrpSpPr>
            <p:cNvPr id="182" name="Group 181"/>
            <p:cNvGrpSpPr/>
            <p:nvPr/>
          </p:nvGrpSpPr>
          <p:grpSpPr>
            <a:xfrm>
              <a:off x="4499967" y="5005535"/>
              <a:ext cx="1630630" cy="599026"/>
              <a:chOff x="2563448" y="3535972"/>
              <a:chExt cx="1230100" cy="599026"/>
            </a:xfrm>
          </p:grpSpPr>
          <p:sp>
            <p:nvSpPr>
              <p:cNvPr id="183" name="TextBox 182"/>
              <p:cNvSpPr txBox="1"/>
              <p:nvPr/>
            </p:nvSpPr>
            <p:spPr>
              <a:xfrm>
                <a:off x="2563448" y="3661898"/>
                <a:ext cx="1230100" cy="412911"/>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FF0000"/>
                    </a:solidFill>
                    <a:effectLst/>
                    <a:uLnTx/>
                    <a:uFillTx/>
                    <a:latin typeface="Calibri"/>
                    <a:ea typeface="+mn-ea"/>
                    <a:cs typeface="+mn-cs"/>
                  </a:rPr>
                  <a:t>req_complete</a:t>
                </a:r>
                <a:endParaRPr kumimoji="0" lang="en-US" sz="1600" b="0" i="0" u="none" strike="noStrike" kern="1200" cap="none" spc="0" normalizeH="0" baseline="0" noProof="0" dirty="0">
                  <a:ln>
                    <a:noFill/>
                  </a:ln>
                  <a:solidFill>
                    <a:srgbClr val="FF0000"/>
                  </a:solidFill>
                  <a:effectLst/>
                  <a:uLnTx/>
                  <a:uFillTx/>
                  <a:latin typeface="Calibri"/>
                  <a:ea typeface="+mn-ea"/>
                  <a:cs typeface="+mn-cs"/>
                </a:endParaRPr>
              </a:p>
            </p:txBody>
          </p:sp>
          <p:cxnSp>
            <p:nvCxnSpPr>
              <p:cNvPr id="184" name="Straight Connector 183"/>
              <p:cNvCxnSpPr/>
              <p:nvPr/>
            </p:nvCxnSpPr>
            <p:spPr>
              <a:xfrm flipH="1" flipV="1">
                <a:off x="2585875" y="3535972"/>
                <a:ext cx="1" cy="599026"/>
              </a:xfrm>
              <a:prstGeom prst="line">
                <a:avLst/>
              </a:prstGeom>
              <a:ln>
                <a:solidFill>
                  <a:srgbClr val="FF0000"/>
                </a:solidFill>
                <a:tailEnd type="triangle" w="lg"/>
              </a:ln>
            </p:spPr>
            <p:style>
              <a:lnRef idx="2">
                <a:schemeClr val="accent1"/>
              </a:lnRef>
              <a:fillRef idx="0">
                <a:schemeClr val="accent1"/>
              </a:fillRef>
              <a:effectRef idx="1">
                <a:schemeClr val="accent1"/>
              </a:effectRef>
              <a:fontRef idx="minor">
                <a:schemeClr val="tx1"/>
              </a:fontRef>
            </p:style>
          </p:cxnSp>
        </p:grpSp>
        <p:sp>
          <p:nvSpPr>
            <p:cNvPr id="185" name="TextBox 184"/>
            <p:cNvSpPr txBox="1"/>
            <p:nvPr/>
          </p:nvSpPr>
          <p:spPr>
            <a:xfrm>
              <a:off x="1852298" y="5886174"/>
              <a:ext cx="932885"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Disk</a:t>
              </a:r>
            </a:p>
          </p:txBody>
        </p:sp>
        <p:sp>
          <p:nvSpPr>
            <p:cNvPr id="186" name="TextBox 185"/>
            <p:cNvSpPr txBox="1"/>
            <p:nvPr/>
          </p:nvSpPr>
          <p:spPr>
            <a:xfrm>
              <a:off x="5699586" y="5891841"/>
              <a:ext cx="932885"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SSD</a:t>
              </a:r>
            </a:p>
          </p:txBody>
        </p:sp>
        <p:sp>
          <p:nvSpPr>
            <p:cNvPr id="187" name="Round Diagonal Corner Rectangle 186"/>
            <p:cNvSpPr/>
            <p:nvPr/>
          </p:nvSpPr>
          <p:spPr>
            <a:xfrm>
              <a:off x="3877817" y="5886174"/>
              <a:ext cx="290517" cy="304865"/>
            </a:xfrm>
            <a:prstGeom prst="round2Diag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8" name="Round Diagonal Corner Rectangle 187"/>
            <p:cNvSpPr/>
            <p:nvPr/>
          </p:nvSpPr>
          <p:spPr>
            <a:xfrm>
              <a:off x="4295747" y="5891841"/>
              <a:ext cx="290517" cy="304865"/>
            </a:xfrm>
            <a:prstGeom prst="round2Diag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9" name="Round Diagonal Corner Rectangle 188"/>
            <p:cNvSpPr/>
            <p:nvPr/>
          </p:nvSpPr>
          <p:spPr>
            <a:xfrm>
              <a:off x="4071731" y="6044241"/>
              <a:ext cx="290517" cy="304865"/>
            </a:xfrm>
            <a:prstGeom prst="round2DiagRect">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90" name="Straight Connector 189"/>
            <p:cNvCxnSpPr/>
            <p:nvPr/>
          </p:nvCxnSpPr>
          <p:spPr>
            <a:xfrm flipH="1" flipV="1">
              <a:off x="6339565" y="1968373"/>
              <a:ext cx="1" cy="1515677"/>
            </a:xfrm>
            <a:prstGeom prst="line">
              <a:avLst/>
            </a:prstGeom>
            <a:ln>
              <a:solidFill>
                <a:srgbClr val="FF0000"/>
              </a:solidFill>
              <a:tailEnd type="triangle" w="lg"/>
            </a:ln>
          </p:spPr>
          <p:style>
            <a:lnRef idx="2">
              <a:schemeClr val="accent1"/>
            </a:lnRef>
            <a:fillRef idx="0">
              <a:schemeClr val="accent1"/>
            </a:fillRef>
            <a:effectRef idx="1">
              <a:schemeClr val="accent1"/>
            </a:effectRef>
            <a:fontRef idx="minor">
              <a:schemeClr val="tx1"/>
            </a:fontRef>
          </p:style>
        </p:cxnSp>
        <p:cxnSp>
          <p:nvCxnSpPr>
            <p:cNvPr id="191" name="Straight Connector 190"/>
            <p:cNvCxnSpPr/>
            <p:nvPr/>
          </p:nvCxnSpPr>
          <p:spPr>
            <a:xfrm flipV="1">
              <a:off x="4362249" y="1916879"/>
              <a:ext cx="0" cy="481194"/>
            </a:xfrm>
            <a:prstGeom prst="line">
              <a:avLst/>
            </a:prstGeom>
            <a:ln>
              <a:solidFill>
                <a:srgbClr val="FF0000"/>
              </a:solidFill>
              <a:tailEnd type="triangle" w="lg"/>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flipV="1">
              <a:off x="2397807" y="1916881"/>
              <a:ext cx="0" cy="481194"/>
            </a:xfrm>
            <a:prstGeom prst="line">
              <a:avLst/>
            </a:prstGeom>
            <a:ln>
              <a:solidFill>
                <a:schemeClr val="tx1"/>
              </a:solidFill>
              <a:tailEnd type="triangle" w="lg"/>
            </a:ln>
          </p:spPr>
          <p:style>
            <a:lnRef idx="2">
              <a:schemeClr val="accent1"/>
            </a:lnRef>
            <a:fillRef idx="0">
              <a:schemeClr val="accent1"/>
            </a:fillRef>
            <a:effectRef idx="1">
              <a:schemeClr val="accent1"/>
            </a:effectRef>
            <a:fontRef idx="minor">
              <a:schemeClr val="tx1"/>
            </a:fontRef>
          </p:style>
        </p:cxnSp>
      </p:gr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899743512"/>
      </p:ext>
    </p:extLst>
  </p:cSld>
  <p:clrMapOvr>
    <a:masterClrMapping/>
  </p:clrMapOvr>
  <mc:AlternateContent xmlns:mc="http://schemas.openxmlformats.org/markup-compatibility/2006" xmlns:p14="http://schemas.microsoft.com/office/powerpoint/2010/main">
    <mc:Choice Requires="p14">
      <p:transition spd="slow" p14:dur="2000" advTm="27890"/>
    </mc:Choice>
    <mc:Fallback xmlns="">
      <p:transition xmlns:p14="http://schemas.microsoft.com/office/powerpoint/2010/main" spd="slow" advTm="27890"/>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472223" y="2408754"/>
            <a:ext cx="5538675" cy="506364"/>
            <a:chOff x="1369609" y="2658607"/>
            <a:chExt cx="3131712" cy="423196"/>
          </a:xfrm>
        </p:grpSpPr>
        <p:sp>
          <p:nvSpPr>
            <p:cNvPr id="8" name="Rectangle 7"/>
            <p:cNvSpPr/>
            <p:nvPr/>
          </p:nvSpPr>
          <p:spPr>
            <a:xfrm>
              <a:off x="1377562" y="2658607"/>
              <a:ext cx="3123759" cy="423196"/>
            </a:xfrm>
            <a:prstGeom prst="rect">
              <a:avLst/>
            </a:prstGeom>
            <a:ln/>
          </p:spPr>
          <p:style>
            <a:lnRef idx="2">
              <a:schemeClr val="dk1"/>
            </a:lnRef>
            <a:fillRef idx="1">
              <a:schemeClr val="lt1"/>
            </a:fillRef>
            <a:effectRef idx="0">
              <a:schemeClr val="dk1"/>
            </a:effectRef>
            <a:fontRef idx="minor">
              <a:schemeClr val="dk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TextBox 6"/>
            <p:cNvSpPr txBox="1"/>
            <p:nvPr/>
          </p:nvSpPr>
          <p:spPr>
            <a:xfrm>
              <a:off x="1369609" y="2699616"/>
              <a:ext cx="1289674" cy="30838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Page Cache</a:t>
              </a:r>
            </a:p>
          </p:txBody>
        </p:sp>
      </p:grpSp>
      <p:sp>
        <p:nvSpPr>
          <p:cNvPr id="11" name="Rounded Rectangle 10"/>
          <p:cNvSpPr/>
          <p:nvPr/>
        </p:nvSpPr>
        <p:spPr>
          <a:xfrm>
            <a:off x="3742399" y="2513079"/>
            <a:ext cx="572226" cy="298215"/>
          </a:xfrm>
          <a:prstGeom prst="roundRect">
            <a:avLst/>
          </a:prstGeom>
          <a:ln/>
        </p:spPr>
        <p:style>
          <a:lnRef idx="1">
            <a:schemeClr val="accent5"/>
          </a:lnRef>
          <a:fillRef idx="2">
            <a:schemeClr val="accent5"/>
          </a:fillRef>
          <a:effectRef idx="1">
            <a:schemeClr val="accent5"/>
          </a:effectRef>
          <a:fontRef idx="minor">
            <a:schemeClr val="dk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56" name="Rounded Rectangle 55"/>
          <p:cNvSpPr/>
          <p:nvPr/>
        </p:nvSpPr>
        <p:spPr>
          <a:xfrm>
            <a:off x="4432459" y="2512798"/>
            <a:ext cx="570703" cy="298496"/>
          </a:xfrm>
          <a:prstGeom prst="roundRect">
            <a:avLst/>
          </a:prstGeom>
          <a:ln/>
        </p:spPr>
        <p:style>
          <a:lnRef idx="1">
            <a:schemeClr val="accent5"/>
          </a:lnRef>
          <a:fillRef idx="2">
            <a:schemeClr val="accent5"/>
          </a:fillRef>
          <a:effectRef idx="1">
            <a:schemeClr val="accent5"/>
          </a:effectRef>
          <a:fontRef idx="minor">
            <a:schemeClr val="dk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59" name="Rounded Rectangle 58"/>
          <p:cNvSpPr/>
          <p:nvPr/>
        </p:nvSpPr>
        <p:spPr>
          <a:xfrm>
            <a:off x="5076625" y="2512798"/>
            <a:ext cx="595525" cy="298496"/>
          </a:xfrm>
          <a:prstGeom prst="roundRect">
            <a:avLst/>
          </a:prstGeom>
          <a:ln/>
        </p:spPr>
        <p:style>
          <a:lnRef idx="1">
            <a:schemeClr val="accent5"/>
          </a:lnRef>
          <a:fillRef idx="2">
            <a:schemeClr val="accent5"/>
          </a:fillRef>
          <a:effectRef idx="1">
            <a:schemeClr val="accent5"/>
          </a:effectRef>
          <a:fontRef idx="minor">
            <a:schemeClr val="dk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60" name="Rounded Rectangle 59"/>
          <p:cNvSpPr/>
          <p:nvPr/>
        </p:nvSpPr>
        <p:spPr>
          <a:xfrm>
            <a:off x="5801263" y="2512798"/>
            <a:ext cx="597847" cy="298496"/>
          </a:xfrm>
          <a:prstGeom prst="roundRect">
            <a:avLst/>
          </a:prstGeom>
          <a:ln/>
        </p:spPr>
        <p:style>
          <a:lnRef idx="1">
            <a:schemeClr val="accent5"/>
          </a:lnRef>
          <a:fillRef idx="2">
            <a:schemeClr val="accent5"/>
          </a:fillRef>
          <a:effectRef idx="1">
            <a:schemeClr val="accent5"/>
          </a:effectRef>
          <a:fontRef idx="minor">
            <a:schemeClr val="dk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Title 1"/>
          <p:cNvSpPr>
            <a:spLocks noGrp="1"/>
          </p:cNvSpPr>
          <p:nvPr>
            <p:ph type="title"/>
          </p:nvPr>
        </p:nvSpPr>
        <p:spPr/>
        <p:txBody>
          <a:bodyPr/>
          <a:lstStyle/>
          <a:p>
            <a:r>
              <a:rPr lang="en-US" dirty="0">
                <a:latin typeface="Helvetica"/>
                <a:cs typeface="Helvetica"/>
              </a:rPr>
              <a:t>Split-Level I/O Scheduling: Tags</a:t>
            </a:r>
          </a:p>
        </p:txBody>
      </p:sp>
      <p:grpSp>
        <p:nvGrpSpPr>
          <p:cNvPr id="24" name="Group 23"/>
          <p:cNvGrpSpPr/>
          <p:nvPr/>
        </p:nvGrpSpPr>
        <p:grpSpPr>
          <a:xfrm>
            <a:off x="3742399" y="1569287"/>
            <a:ext cx="1107991" cy="369332"/>
            <a:chOff x="1324688" y="2658607"/>
            <a:chExt cx="3176633" cy="848370"/>
          </a:xfrm>
        </p:grpSpPr>
        <p:sp>
          <p:nvSpPr>
            <p:cNvPr id="25" name="Rectangle 24"/>
            <p:cNvSpPr/>
            <p:nvPr/>
          </p:nvSpPr>
          <p:spPr>
            <a:xfrm>
              <a:off x="1377562" y="2658607"/>
              <a:ext cx="3123759" cy="822960"/>
            </a:xfrm>
            <a:prstGeom prst="rect">
              <a:avLst/>
            </a:prstGeom>
            <a:ln/>
          </p:spPr>
          <p:style>
            <a:lnRef idx="2">
              <a:schemeClr val="dk1"/>
            </a:lnRef>
            <a:fillRef idx="1">
              <a:schemeClr val="lt1"/>
            </a:fillRef>
            <a:effectRef idx="0">
              <a:schemeClr val="dk1"/>
            </a:effectRef>
            <a:fontRef idx="minor">
              <a:schemeClr val="dk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TextBox 25"/>
            <p:cNvSpPr txBox="1"/>
            <p:nvPr/>
          </p:nvSpPr>
          <p:spPr>
            <a:xfrm>
              <a:off x="1324688" y="2658607"/>
              <a:ext cx="3123762" cy="84837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App1</a:t>
              </a:r>
            </a:p>
          </p:txBody>
        </p:sp>
      </p:grpSp>
      <p:grpSp>
        <p:nvGrpSpPr>
          <p:cNvPr id="27" name="Group 26"/>
          <p:cNvGrpSpPr/>
          <p:nvPr/>
        </p:nvGrpSpPr>
        <p:grpSpPr>
          <a:xfrm>
            <a:off x="5672151" y="1589891"/>
            <a:ext cx="1107991" cy="369332"/>
            <a:chOff x="1324688" y="2658607"/>
            <a:chExt cx="3176633" cy="848370"/>
          </a:xfrm>
        </p:grpSpPr>
        <p:sp>
          <p:nvSpPr>
            <p:cNvPr id="28" name="Rectangle 27"/>
            <p:cNvSpPr/>
            <p:nvPr/>
          </p:nvSpPr>
          <p:spPr>
            <a:xfrm>
              <a:off x="1377562" y="2658607"/>
              <a:ext cx="3123759" cy="822960"/>
            </a:xfrm>
            <a:prstGeom prst="rect">
              <a:avLst/>
            </a:prstGeom>
            <a:ln/>
          </p:spPr>
          <p:style>
            <a:lnRef idx="2">
              <a:schemeClr val="dk1"/>
            </a:lnRef>
            <a:fillRef idx="1">
              <a:schemeClr val="lt1"/>
            </a:fillRef>
            <a:effectRef idx="0">
              <a:schemeClr val="dk1"/>
            </a:effectRef>
            <a:fontRef idx="minor">
              <a:schemeClr val="dk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9" name="TextBox 28"/>
            <p:cNvSpPr txBox="1"/>
            <p:nvPr/>
          </p:nvSpPr>
          <p:spPr>
            <a:xfrm>
              <a:off x="1324688" y="2658607"/>
              <a:ext cx="3123762" cy="84837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App2</a:t>
              </a:r>
            </a:p>
          </p:txBody>
        </p:sp>
      </p:grpSp>
      <p:grpSp>
        <p:nvGrpSpPr>
          <p:cNvPr id="44" name="Group 43"/>
          <p:cNvGrpSpPr/>
          <p:nvPr/>
        </p:nvGrpSpPr>
        <p:grpSpPr>
          <a:xfrm>
            <a:off x="3602864" y="1927557"/>
            <a:ext cx="754001" cy="481195"/>
            <a:chOff x="1508518" y="2305802"/>
            <a:chExt cx="754001" cy="514089"/>
          </a:xfrm>
        </p:grpSpPr>
        <p:sp>
          <p:nvSpPr>
            <p:cNvPr id="45" name="TextBox 44"/>
            <p:cNvSpPr txBox="1"/>
            <p:nvPr/>
          </p:nvSpPr>
          <p:spPr>
            <a:xfrm>
              <a:off x="1508518" y="2370757"/>
              <a:ext cx="754001" cy="338554"/>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write()</a:t>
              </a:r>
            </a:p>
          </p:txBody>
        </p:sp>
        <p:cxnSp>
          <p:nvCxnSpPr>
            <p:cNvPr id="46" name="Straight Connector 45"/>
            <p:cNvCxnSpPr/>
            <p:nvPr/>
          </p:nvCxnSpPr>
          <p:spPr>
            <a:xfrm>
              <a:off x="2220279" y="2305802"/>
              <a:ext cx="0" cy="514089"/>
            </a:xfrm>
            <a:prstGeom prst="line">
              <a:avLst/>
            </a:prstGeom>
            <a:ln>
              <a:solidFill>
                <a:schemeClr val="tx1"/>
              </a:solidFill>
              <a:tailEnd type="triangle" w="lg"/>
            </a:ln>
          </p:spPr>
          <p:style>
            <a:lnRef idx="2">
              <a:schemeClr val="accent1"/>
            </a:lnRef>
            <a:fillRef idx="0">
              <a:schemeClr val="accent1"/>
            </a:fillRef>
            <a:effectRef idx="1">
              <a:schemeClr val="accent1"/>
            </a:effectRef>
            <a:fontRef idx="minor">
              <a:schemeClr val="tx1"/>
            </a:fontRef>
          </p:style>
        </p:cxnSp>
      </p:grpSp>
      <p:grpSp>
        <p:nvGrpSpPr>
          <p:cNvPr id="47" name="Group 46"/>
          <p:cNvGrpSpPr/>
          <p:nvPr/>
        </p:nvGrpSpPr>
        <p:grpSpPr>
          <a:xfrm>
            <a:off x="5551037" y="1948164"/>
            <a:ext cx="848074" cy="460592"/>
            <a:chOff x="1516689" y="2305802"/>
            <a:chExt cx="848074" cy="492077"/>
          </a:xfrm>
        </p:grpSpPr>
        <p:sp>
          <p:nvSpPr>
            <p:cNvPr id="48" name="TextBox 47"/>
            <p:cNvSpPr txBox="1"/>
            <p:nvPr/>
          </p:nvSpPr>
          <p:spPr>
            <a:xfrm>
              <a:off x="1516689" y="2348744"/>
              <a:ext cx="848074" cy="361697"/>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write()</a:t>
              </a:r>
            </a:p>
          </p:txBody>
        </p:sp>
        <p:cxnSp>
          <p:nvCxnSpPr>
            <p:cNvPr id="49" name="Straight Connector 48"/>
            <p:cNvCxnSpPr/>
            <p:nvPr/>
          </p:nvCxnSpPr>
          <p:spPr>
            <a:xfrm>
              <a:off x="2220279" y="2305802"/>
              <a:ext cx="0" cy="492077"/>
            </a:xfrm>
            <a:prstGeom prst="line">
              <a:avLst/>
            </a:prstGeom>
            <a:ln>
              <a:solidFill>
                <a:schemeClr val="tx1"/>
              </a:solidFill>
              <a:tailEnd type="triangle" w="lg"/>
            </a:ln>
          </p:spPr>
          <p:style>
            <a:lnRef idx="2">
              <a:schemeClr val="accent1"/>
            </a:lnRef>
            <a:fillRef idx="0">
              <a:schemeClr val="accent1"/>
            </a:fillRef>
            <a:effectRef idx="1">
              <a:schemeClr val="accent1"/>
            </a:effectRef>
            <a:fontRef idx="minor">
              <a:schemeClr val="tx1"/>
            </a:fontRef>
          </p:style>
        </p:cxnSp>
      </p:grpSp>
      <p:cxnSp>
        <p:nvCxnSpPr>
          <p:cNvPr id="55" name="Straight Connector 54"/>
          <p:cNvCxnSpPr>
            <a:stCxn id="8" idx="2"/>
          </p:cNvCxnSpPr>
          <p:nvPr/>
        </p:nvCxnSpPr>
        <p:spPr>
          <a:xfrm>
            <a:off x="4248593" y="2915118"/>
            <a:ext cx="0" cy="298592"/>
          </a:xfrm>
          <a:prstGeom prst="line">
            <a:avLst/>
          </a:prstGeom>
          <a:ln>
            <a:solidFill>
              <a:schemeClr val="tx1"/>
            </a:solidFill>
            <a:tailEnd type="triangle" w="lg"/>
          </a:ln>
        </p:spPr>
        <p:style>
          <a:lnRef idx="2">
            <a:schemeClr val="accent1"/>
          </a:lnRef>
          <a:fillRef idx="0">
            <a:schemeClr val="accent1"/>
          </a:fillRef>
          <a:effectRef idx="1">
            <a:schemeClr val="accent1"/>
          </a:effectRef>
          <a:fontRef idx="minor">
            <a:schemeClr val="tx1"/>
          </a:fontRef>
        </p:style>
      </p:cxnSp>
      <p:sp>
        <p:nvSpPr>
          <p:cNvPr id="74" name="Rectangle 73"/>
          <p:cNvSpPr/>
          <p:nvPr/>
        </p:nvSpPr>
        <p:spPr>
          <a:xfrm>
            <a:off x="1420255" y="3914859"/>
            <a:ext cx="5590643" cy="467238"/>
          </a:xfrm>
          <a:prstGeom prst="rect">
            <a:avLst/>
          </a:prstGeom>
          <a:ln/>
        </p:spPr>
        <p:style>
          <a:lnRef idx="2">
            <a:schemeClr val="dk1"/>
          </a:lnRef>
          <a:fillRef idx="1">
            <a:schemeClr val="lt1"/>
          </a:fillRef>
          <a:effectRef idx="0">
            <a:schemeClr val="dk1"/>
          </a:effectRef>
          <a:fontRef idx="minor">
            <a:schemeClr val="dk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5" name="TextBox 74"/>
          <p:cNvSpPr txBox="1"/>
          <p:nvPr/>
        </p:nvSpPr>
        <p:spPr>
          <a:xfrm>
            <a:off x="2943452" y="4012765"/>
            <a:ext cx="2610282"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Block-Level Scheduler</a:t>
            </a:r>
          </a:p>
        </p:txBody>
      </p:sp>
      <p:cxnSp>
        <p:nvCxnSpPr>
          <p:cNvPr id="90" name="Straight Connector 89"/>
          <p:cNvCxnSpPr/>
          <p:nvPr/>
        </p:nvCxnSpPr>
        <p:spPr>
          <a:xfrm flipV="1">
            <a:off x="6428164" y="1929988"/>
            <a:ext cx="0" cy="478768"/>
          </a:xfrm>
          <a:prstGeom prst="line">
            <a:avLst/>
          </a:prstGeom>
          <a:ln>
            <a:solidFill>
              <a:schemeClr val="tx1"/>
            </a:solidFill>
            <a:tailEnd type="triangle" w="lg"/>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flipV="1">
            <a:off x="4450847" y="1927558"/>
            <a:ext cx="0" cy="481194"/>
          </a:xfrm>
          <a:prstGeom prst="line">
            <a:avLst/>
          </a:prstGeom>
          <a:ln>
            <a:solidFill>
              <a:schemeClr val="tx1"/>
            </a:solidFill>
            <a:tailEnd type="triangle" w="lg"/>
          </a:ln>
        </p:spPr>
        <p:style>
          <a:lnRef idx="2">
            <a:schemeClr val="accent1"/>
          </a:lnRef>
          <a:fillRef idx="0">
            <a:schemeClr val="accent1"/>
          </a:fillRef>
          <a:effectRef idx="1">
            <a:schemeClr val="accent1"/>
          </a:effectRef>
          <a:fontRef idx="minor">
            <a:schemeClr val="tx1"/>
          </a:fontRef>
        </p:style>
      </p:cxnSp>
      <p:sp>
        <p:nvSpPr>
          <p:cNvPr id="16" name="Slide Number Placeholder 1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0BF073B-729F-064A-9185-3DC28912AF5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7" name="TextBox 86"/>
          <p:cNvSpPr txBox="1"/>
          <p:nvPr/>
        </p:nvSpPr>
        <p:spPr>
          <a:xfrm>
            <a:off x="3625519" y="3217133"/>
            <a:ext cx="1246148" cy="369332"/>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write-back</a:t>
            </a:r>
          </a:p>
        </p:txBody>
      </p:sp>
      <p:cxnSp>
        <p:nvCxnSpPr>
          <p:cNvPr id="98" name="Straight Connector 97"/>
          <p:cNvCxnSpPr>
            <a:stCxn id="87" idx="2"/>
          </p:cNvCxnSpPr>
          <p:nvPr/>
        </p:nvCxnSpPr>
        <p:spPr>
          <a:xfrm>
            <a:off x="4248593" y="3586465"/>
            <a:ext cx="0" cy="328394"/>
          </a:xfrm>
          <a:prstGeom prst="line">
            <a:avLst/>
          </a:prstGeom>
          <a:ln>
            <a:solidFill>
              <a:schemeClr val="tx1"/>
            </a:solidFill>
            <a:tailEnd type="triangle" w="lg"/>
          </a:ln>
        </p:spPr>
        <p:style>
          <a:lnRef idx="2">
            <a:schemeClr val="accent1"/>
          </a:lnRef>
          <a:fillRef idx="0">
            <a:schemeClr val="accent1"/>
          </a:fillRef>
          <a:effectRef idx="1">
            <a:schemeClr val="accent1"/>
          </a:effectRef>
          <a:fontRef idx="minor">
            <a:schemeClr val="tx1"/>
          </a:fontRef>
        </p:style>
      </p:cxnSp>
      <p:sp>
        <p:nvSpPr>
          <p:cNvPr id="102" name="Content Placeholder 2"/>
          <p:cNvSpPr>
            <a:spLocks noGrp="1"/>
          </p:cNvSpPr>
          <p:nvPr>
            <p:ph idx="1"/>
          </p:nvPr>
        </p:nvSpPr>
        <p:spPr>
          <a:xfrm>
            <a:off x="457200" y="4974173"/>
            <a:ext cx="8229600" cy="1498035"/>
          </a:xfrm>
        </p:spPr>
        <p:txBody>
          <a:bodyPr>
            <a:normAutofit fontScale="77500" lnSpcReduction="20000"/>
          </a:bodyPr>
          <a:lstStyle/>
          <a:p>
            <a:pPr>
              <a:spcAft>
                <a:spcPts val="3600"/>
              </a:spcAft>
            </a:pPr>
            <a:r>
              <a:rPr lang="en-US" sz="2800" dirty="0">
                <a:solidFill>
                  <a:srgbClr val="000000"/>
                </a:solidFill>
                <a:latin typeface="Helvetica Light"/>
                <a:cs typeface="Helvetica Light"/>
              </a:rPr>
              <a:t>Use </a:t>
            </a:r>
            <a:r>
              <a:rPr lang="en-US" sz="2800" dirty="0">
                <a:solidFill>
                  <a:srgbClr val="4F81BD"/>
                </a:solidFill>
                <a:latin typeface="Helvetica Light"/>
                <a:cs typeface="Helvetica Light"/>
              </a:rPr>
              <a:t>tags</a:t>
            </a:r>
            <a:r>
              <a:rPr lang="en-US" sz="2800" dirty="0">
                <a:solidFill>
                  <a:srgbClr val="000000"/>
                </a:solidFill>
                <a:latin typeface="Helvetica Light"/>
                <a:cs typeface="Helvetica Light"/>
              </a:rPr>
              <a:t> to track I/O request across layers and identify the originating application.</a:t>
            </a:r>
          </a:p>
          <a:p>
            <a:pPr>
              <a:spcAft>
                <a:spcPts val="3600"/>
              </a:spcAft>
            </a:pPr>
            <a:r>
              <a:rPr lang="en-US" sz="2800" dirty="0">
                <a:solidFill>
                  <a:srgbClr val="000000"/>
                </a:solidFill>
                <a:latin typeface="Helvetica Light"/>
                <a:cs typeface="Helvetica Light"/>
              </a:rPr>
              <a:t>Tags identify </a:t>
            </a:r>
            <a:r>
              <a:rPr lang="en-US" sz="2800" dirty="0">
                <a:solidFill>
                  <a:srgbClr val="4F81BD"/>
                </a:solidFill>
                <a:latin typeface="Helvetica Light"/>
                <a:cs typeface="Helvetica Light"/>
              </a:rPr>
              <a:t>a set of processes </a:t>
            </a:r>
            <a:r>
              <a:rPr lang="en-US" sz="2800" dirty="0">
                <a:solidFill>
                  <a:srgbClr val="000000"/>
                </a:solidFill>
                <a:latin typeface="Helvetica Light"/>
                <a:cs typeface="Helvetica Light"/>
              </a:rPr>
              <a:t>responsible for an I/O request.</a:t>
            </a:r>
          </a:p>
        </p:txBody>
      </p:sp>
      <p:sp>
        <p:nvSpPr>
          <p:cNvPr id="3" name="TextBox 2"/>
          <p:cNvSpPr txBox="1"/>
          <p:nvPr/>
        </p:nvSpPr>
        <p:spPr>
          <a:xfrm>
            <a:off x="3760841" y="2457474"/>
            <a:ext cx="30166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a:t>
            </a:r>
          </a:p>
        </p:txBody>
      </p:sp>
      <p:sp>
        <p:nvSpPr>
          <p:cNvPr id="38" name="TextBox 37"/>
          <p:cNvSpPr txBox="1"/>
          <p:nvPr/>
        </p:nvSpPr>
        <p:spPr>
          <a:xfrm>
            <a:off x="4450847" y="2465793"/>
            <a:ext cx="30166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a:t>
            </a:r>
          </a:p>
        </p:txBody>
      </p:sp>
      <p:sp>
        <p:nvSpPr>
          <p:cNvPr id="39" name="TextBox 38"/>
          <p:cNvSpPr txBox="1"/>
          <p:nvPr/>
        </p:nvSpPr>
        <p:spPr>
          <a:xfrm>
            <a:off x="5801263" y="2465793"/>
            <a:ext cx="30166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2</a:t>
            </a:r>
          </a:p>
        </p:txBody>
      </p:sp>
      <p:grpSp>
        <p:nvGrpSpPr>
          <p:cNvPr id="6" name="Group 5"/>
          <p:cNvGrpSpPr/>
          <p:nvPr/>
        </p:nvGrpSpPr>
        <p:grpSpPr>
          <a:xfrm>
            <a:off x="3742399" y="2755658"/>
            <a:ext cx="301660" cy="369332"/>
            <a:chOff x="3742399" y="2755658"/>
            <a:chExt cx="301660" cy="369332"/>
          </a:xfrm>
        </p:grpSpPr>
        <p:sp>
          <p:nvSpPr>
            <p:cNvPr id="103" name="Round Diagonal Corner Rectangle 102"/>
            <p:cNvSpPr/>
            <p:nvPr/>
          </p:nvSpPr>
          <p:spPr>
            <a:xfrm>
              <a:off x="3742399" y="2826806"/>
              <a:ext cx="238293" cy="288162"/>
            </a:xfrm>
            <a:prstGeom prst="round2DiagRect">
              <a:avLst/>
            </a:prstGeom>
            <a:solidFill>
              <a:schemeClr val="accent2"/>
            </a:solidFill>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TextBox 39"/>
            <p:cNvSpPr txBox="1"/>
            <p:nvPr/>
          </p:nvSpPr>
          <p:spPr>
            <a:xfrm>
              <a:off x="3742399" y="2755658"/>
              <a:ext cx="30166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a:t>
              </a:r>
            </a:p>
          </p:txBody>
        </p:sp>
      </p:grpSp>
      <p:grpSp>
        <p:nvGrpSpPr>
          <p:cNvPr id="5" name="Group 4"/>
          <p:cNvGrpSpPr/>
          <p:nvPr/>
        </p:nvGrpSpPr>
        <p:grpSpPr>
          <a:xfrm>
            <a:off x="4412416" y="2753352"/>
            <a:ext cx="301660" cy="369935"/>
            <a:chOff x="4412416" y="2753352"/>
            <a:chExt cx="301660" cy="369935"/>
          </a:xfrm>
        </p:grpSpPr>
        <p:sp>
          <p:nvSpPr>
            <p:cNvPr id="104" name="Round Diagonal Corner Rectangle 103"/>
            <p:cNvSpPr/>
            <p:nvPr/>
          </p:nvSpPr>
          <p:spPr>
            <a:xfrm>
              <a:off x="4432459" y="2835125"/>
              <a:ext cx="238293" cy="288162"/>
            </a:xfrm>
            <a:prstGeom prst="round2DiagRect">
              <a:avLst/>
            </a:prstGeom>
            <a:solidFill>
              <a:schemeClr val="accent2"/>
            </a:solidFill>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1" name="TextBox 40"/>
            <p:cNvSpPr txBox="1"/>
            <p:nvPr/>
          </p:nvSpPr>
          <p:spPr>
            <a:xfrm>
              <a:off x="4412416" y="2753352"/>
              <a:ext cx="30166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a:t>
              </a:r>
            </a:p>
          </p:txBody>
        </p:sp>
      </p:grpSp>
      <p:grpSp>
        <p:nvGrpSpPr>
          <p:cNvPr id="4" name="Group 3"/>
          <p:cNvGrpSpPr/>
          <p:nvPr/>
        </p:nvGrpSpPr>
        <p:grpSpPr>
          <a:xfrm>
            <a:off x="5737896" y="2730452"/>
            <a:ext cx="301660" cy="369332"/>
            <a:chOff x="5737896" y="2730452"/>
            <a:chExt cx="301660" cy="369332"/>
          </a:xfrm>
        </p:grpSpPr>
        <p:sp>
          <p:nvSpPr>
            <p:cNvPr id="105" name="Round Diagonal Corner Rectangle 104"/>
            <p:cNvSpPr/>
            <p:nvPr/>
          </p:nvSpPr>
          <p:spPr>
            <a:xfrm>
              <a:off x="5801263" y="2811294"/>
              <a:ext cx="238293" cy="288162"/>
            </a:xfrm>
            <a:prstGeom prst="round2DiagRect">
              <a:avLst/>
            </a:prstGeom>
            <a:solidFill>
              <a:schemeClr val="accent2"/>
            </a:solidFill>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2" name="TextBox 41"/>
            <p:cNvSpPr txBox="1"/>
            <p:nvPr/>
          </p:nvSpPr>
          <p:spPr>
            <a:xfrm>
              <a:off x="5737896" y="2730452"/>
              <a:ext cx="30166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2</a:t>
              </a:r>
            </a:p>
          </p:txBody>
        </p:sp>
      </p:grpSp>
    </p:spTree>
    <p:extLst>
      <p:ext uri="{BB962C8B-B14F-4D97-AF65-F5344CB8AC3E}">
        <p14:creationId xmlns:p14="http://schemas.microsoft.com/office/powerpoint/2010/main" val="2928008958"/>
      </p:ext>
    </p:extLst>
  </p:cSld>
  <p:clrMapOvr>
    <a:masterClrMapping/>
  </p:clrMapOvr>
  <mc:AlternateContent xmlns:mc="http://schemas.openxmlformats.org/markup-compatibility/2006" xmlns:p14="http://schemas.microsoft.com/office/powerpoint/2010/main">
    <mc:Choice Requires="p14">
      <p:transition spd="slow" p14:dur="2000" advTm="27890"/>
    </mc:Choice>
    <mc:Fallback xmlns="">
      <p:transition xmlns:p14="http://schemas.microsoft.com/office/powerpoint/2010/main" spd="slow" advTm="278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2000" fill="hold" nodeType="clickEffect">
                                  <p:stCondLst>
                                    <p:cond delay="0"/>
                                  </p:stCondLst>
                                  <p:childTnLst>
                                    <p:animEffect transition="out" filter="fade">
                                      <p:cBhvr>
                                        <p:cTn id="6" dur="2000" tmFilter="0, 0; .2, .5; .8, .5; 1, 0"/>
                                        <p:tgtEl>
                                          <p:spTgt spid="44"/>
                                        </p:tgtEl>
                                      </p:cBhvr>
                                    </p:animEffect>
                                    <p:animScale>
                                      <p:cBhvr>
                                        <p:cTn id="7" dur="1000" autoRev="1" fill="hold"/>
                                        <p:tgtEl>
                                          <p:spTgt spid="44"/>
                                        </p:tgtEl>
                                      </p:cBhvr>
                                      <p:by x="105000" y="105000"/>
                                    </p:animScale>
                                  </p:childTnLst>
                                </p:cTn>
                              </p:par>
                              <p:par>
                                <p:cTn id="8" presetID="19" presetClass="emph" presetSubtype="0" fill="hold" grpId="0" nodeType="withEffect">
                                  <p:stCondLst>
                                    <p:cond delay="0"/>
                                  </p:stCondLst>
                                  <p:childTnLst>
                                    <p:animClr clrSpc="rgb" dir="cw">
                                      <p:cBhvr override="childStyle">
                                        <p:cTn id="9" dur="2000" fill="hold"/>
                                        <p:tgtEl>
                                          <p:spTgt spid="11"/>
                                        </p:tgtEl>
                                        <p:attrNameLst>
                                          <p:attrName>style.color</p:attrName>
                                        </p:attrNameLst>
                                      </p:cBhvr>
                                      <p:to>
                                        <a:schemeClr val="accent2"/>
                                      </p:to>
                                    </p:animClr>
                                    <p:animClr clrSpc="rgb" dir="cw">
                                      <p:cBhvr>
                                        <p:cTn id="10" dur="2000" fill="hold"/>
                                        <p:tgtEl>
                                          <p:spTgt spid="11"/>
                                        </p:tgtEl>
                                        <p:attrNameLst>
                                          <p:attrName>fillcolor</p:attrName>
                                        </p:attrNameLst>
                                      </p:cBhvr>
                                      <p:to>
                                        <a:schemeClr val="accent2"/>
                                      </p:to>
                                    </p:animClr>
                                    <p:set>
                                      <p:cBhvr>
                                        <p:cTn id="11" dur="2000" fill="hold"/>
                                        <p:tgtEl>
                                          <p:spTgt spid="11"/>
                                        </p:tgtEl>
                                        <p:attrNameLst>
                                          <p:attrName>fill.type</p:attrName>
                                        </p:attrNameLst>
                                      </p:cBhvr>
                                      <p:to>
                                        <p:strVal val="solid"/>
                                      </p:to>
                                    </p:set>
                                    <p:set>
                                      <p:cBhvr>
                                        <p:cTn id="12" dur="2000" fill="hold"/>
                                        <p:tgtEl>
                                          <p:spTgt spid="11"/>
                                        </p:tgtEl>
                                        <p:attrNameLst>
                                          <p:attrName>fill.on</p:attrName>
                                        </p:attrNameLst>
                                      </p:cBhvr>
                                      <p:to>
                                        <p:strVal val="tru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9" presetClass="emph" presetSubtype="0" fill="hold" grpId="0" nodeType="withEffect">
                                  <p:stCondLst>
                                    <p:cond delay="2000"/>
                                  </p:stCondLst>
                                  <p:childTnLst>
                                    <p:animClr clrSpc="rgb" dir="cw">
                                      <p:cBhvr override="childStyle">
                                        <p:cTn id="16" dur="2000" fill="hold"/>
                                        <p:tgtEl>
                                          <p:spTgt spid="56"/>
                                        </p:tgtEl>
                                        <p:attrNameLst>
                                          <p:attrName>style.color</p:attrName>
                                        </p:attrNameLst>
                                      </p:cBhvr>
                                      <p:to>
                                        <a:schemeClr val="accent2"/>
                                      </p:to>
                                    </p:animClr>
                                    <p:animClr clrSpc="rgb" dir="cw">
                                      <p:cBhvr>
                                        <p:cTn id="17" dur="2000" fill="hold"/>
                                        <p:tgtEl>
                                          <p:spTgt spid="56"/>
                                        </p:tgtEl>
                                        <p:attrNameLst>
                                          <p:attrName>fillcolor</p:attrName>
                                        </p:attrNameLst>
                                      </p:cBhvr>
                                      <p:to>
                                        <a:schemeClr val="accent2"/>
                                      </p:to>
                                    </p:animClr>
                                    <p:set>
                                      <p:cBhvr>
                                        <p:cTn id="18" dur="2000" fill="hold"/>
                                        <p:tgtEl>
                                          <p:spTgt spid="56"/>
                                        </p:tgtEl>
                                        <p:attrNameLst>
                                          <p:attrName>fill.type</p:attrName>
                                        </p:attrNameLst>
                                      </p:cBhvr>
                                      <p:to>
                                        <p:strVal val="solid"/>
                                      </p:to>
                                    </p:set>
                                    <p:set>
                                      <p:cBhvr>
                                        <p:cTn id="19" dur="2000" fill="hold"/>
                                        <p:tgtEl>
                                          <p:spTgt spid="56"/>
                                        </p:tgtEl>
                                        <p:attrNameLst>
                                          <p:attrName>fill.on</p:attrName>
                                        </p:attrNameLst>
                                      </p:cBhvr>
                                      <p:to>
                                        <p:strVal val="true"/>
                                      </p:to>
                                    </p:set>
                                  </p:childTnLst>
                                </p:cTn>
                              </p:par>
                              <p:par>
                                <p:cTn id="20" presetID="1" presetClass="entr" presetSubtype="0" fill="hold" grpId="0" nodeType="withEffect">
                                  <p:stCondLst>
                                    <p:cond delay="2000"/>
                                  </p:stCondLst>
                                  <p:childTnLst>
                                    <p:set>
                                      <p:cBhvr>
                                        <p:cTn id="21" dur="1" fill="hold">
                                          <p:stCondLst>
                                            <p:cond delay="0"/>
                                          </p:stCondLst>
                                        </p:cTn>
                                        <p:tgtEl>
                                          <p:spTgt spid="3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6" presetClass="emph" presetSubtype="0" fill="hold" nodeType="clickEffect">
                                  <p:stCondLst>
                                    <p:cond delay="0"/>
                                  </p:stCondLst>
                                  <p:childTnLst>
                                    <p:animEffect transition="out" filter="fade">
                                      <p:cBhvr>
                                        <p:cTn id="25" dur="2000" tmFilter="0, 0; .2, .5; .8, .5; 1, 0"/>
                                        <p:tgtEl>
                                          <p:spTgt spid="91"/>
                                        </p:tgtEl>
                                      </p:cBhvr>
                                    </p:animEffect>
                                    <p:animScale>
                                      <p:cBhvr>
                                        <p:cTn id="26" dur="1000" autoRev="1" fill="hold"/>
                                        <p:tgtEl>
                                          <p:spTgt spid="91"/>
                                        </p:tgtEl>
                                      </p:cBhvr>
                                      <p:by x="105000" y="105000"/>
                                    </p:animScale>
                                  </p:childTnLst>
                                </p:cTn>
                              </p:par>
                            </p:childTnLst>
                          </p:cTn>
                        </p:par>
                        <p:par>
                          <p:cTn id="27" fill="hold">
                            <p:stCondLst>
                              <p:cond delay="2000"/>
                            </p:stCondLst>
                            <p:childTnLst>
                              <p:par>
                                <p:cTn id="28" presetID="1" presetClass="exit" presetSubtype="0" fill="hold" nodeType="afterEffect">
                                  <p:stCondLst>
                                    <p:cond delay="0"/>
                                  </p:stCondLst>
                                  <p:childTnLst>
                                    <p:set>
                                      <p:cBhvr>
                                        <p:cTn id="29" dur="1" fill="hold">
                                          <p:stCondLst>
                                            <p:cond delay="0"/>
                                          </p:stCondLst>
                                        </p:cTn>
                                        <p:tgtEl>
                                          <p:spTgt spid="91"/>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4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6" presetClass="emph" presetSubtype="0" fill="hold" nodeType="clickEffect">
                                  <p:stCondLst>
                                    <p:cond delay="0"/>
                                  </p:stCondLst>
                                  <p:childTnLst>
                                    <p:animEffect transition="out" filter="fade">
                                      <p:cBhvr>
                                        <p:cTn id="35" dur="2000" tmFilter="0, 0; .2, .5; .8, .5; 1, 0"/>
                                        <p:tgtEl>
                                          <p:spTgt spid="47"/>
                                        </p:tgtEl>
                                      </p:cBhvr>
                                    </p:animEffect>
                                    <p:animScale>
                                      <p:cBhvr>
                                        <p:cTn id="36" dur="1000" autoRev="1" fill="hold"/>
                                        <p:tgtEl>
                                          <p:spTgt spid="47"/>
                                        </p:tgtEl>
                                      </p:cBhvr>
                                      <p:by x="105000" y="105000"/>
                                    </p:animScale>
                                  </p:childTnLst>
                                </p:cTn>
                              </p:par>
                              <p:par>
                                <p:cTn id="37" presetID="19" presetClass="emph" presetSubtype="0" fill="hold" grpId="0" nodeType="withEffect">
                                  <p:stCondLst>
                                    <p:cond delay="0"/>
                                  </p:stCondLst>
                                  <p:childTnLst>
                                    <p:animClr clrSpc="rgb" dir="cw">
                                      <p:cBhvr override="childStyle">
                                        <p:cTn id="38" dur="2000" fill="hold"/>
                                        <p:tgtEl>
                                          <p:spTgt spid="60"/>
                                        </p:tgtEl>
                                        <p:attrNameLst>
                                          <p:attrName>style.color</p:attrName>
                                        </p:attrNameLst>
                                      </p:cBhvr>
                                      <p:to>
                                        <a:schemeClr val="accent2"/>
                                      </p:to>
                                    </p:animClr>
                                    <p:animClr clrSpc="rgb" dir="cw">
                                      <p:cBhvr>
                                        <p:cTn id="39" dur="2000" fill="hold"/>
                                        <p:tgtEl>
                                          <p:spTgt spid="60"/>
                                        </p:tgtEl>
                                        <p:attrNameLst>
                                          <p:attrName>fillcolor</p:attrName>
                                        </p:attrNameLst>
                                      </p:cBhvr>
                                      <p:to>
                                        <a:schemeClr val="accent2"/>
                                      </p:to>
                                    </p:animClr>
                                    <p:set>
                                      <p:cBhvr>
                                        <p:cTn id="40" dur="2000" fill="hold"/>
                                        <p:tgtEl>
                                          <p:spTgt spid="60"/>
                                        </p:tgtEl>
                                        <p:attrNameLst>
                                          <p:attrName>fill.type</p:attrName>
                                        </p:attrNameLst>
                                      </p:cBhvr>
                                      <p:to>
                                        <p:strVal val="solid"/>
                                      </p:to>
                                    </p:set>
                                    <p:set>
                                      <p:cBhvr>
                                        <p:cTn id="41" dur="2000" fill="hold"/>
                                        <p:tgtEl>
                                          <p:spTgt spid="60"/>
                                        </p:tgtEl>
                                        <p:attrNameLst>
                                          <p:attrName>fill.on</p:attrName>
                                        </p:attrNameLst>
                                      </p:cBhvr>
                                      <p:to>
                                        <p:strVal val="true"/>
                                      </p:to>
                                    </p:set>
                                  </p:childTnLst>
                                </p:cTn>
                              </p:par>
                              <p:par>
                                <p:cTn id="42" presetID="1" presetClass="entr" presetSubtype="0" fill="hold" grpId="0" nodeType="withEffect">
                                  <p:stCondLst>
                                    <p:cond delay="0"/>
                                  </p:stCondLst>
                                  <p:childTnLst>
                                    <p:set>
                                      <p:cBhvr>
                                        <p:cTn id="43" dur="1" fill="hold">
                                          <p:stCondLst>
                                            <p:cond delay="0"/>
                                          </p:stCondLst>
                                        </p:cTn>
                                        <p:tgtEl>
                                          <p:spTgt spid="3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6" presetClass="emph" presetSubtype="0" fill="hold" nodeType="clickEffect">
                                  <p:stCondLst>
                                    <p:cond delay="0"/>
                                  </p:stCondLst>
                                  <p:childTnLst>
                                    <p:animEffect transition="out" filter="fade">
                                      <p:cBhvr>
                                        <p:cTn id="47" dur="500" tmFilter="0, 0; .2, .5; .8, .5; 1, 0"/>
                                        <p:tgtEl>
                                          <p:spTgt spid="90"/>
                                        </p:tgtEl>
                                      </p:cBhvr>
                                    </p:animEffect>
                                    <p:animScale>
                                      <p:cBhvr>
                                        <p:cTn id="48" dur="250" autoRev="1" fill="hold"/>
                                        <p:tgtEl>
                                          <p:spTgt spid="90"/>
                                        </p:tgtEl>
                                      </p:cBhvr>
                                      <p:by x="105000" y="105000"/>
                                    </p:animScale>
                                  </p:childTnLst>
                                </p:cTn>
                              </p:par>
                            </p:childTnLst>
                          </p:cTn>
                        </p:par>
                        <p:par>
                          <p:cTn id="49" fill="hold">
                            <p:stCondLst>
                              <p:cond delay="500"/>
                            </p:stCondLst>
                            <p:childTnLst>
                              <p:par>
                                <p:cTn id="50" presetID="1" presetClass="exit" presetSubtype="0" fill="hold" nodeType="afterEffect">
                                  <p:stCondLst>
                                    <p:cond delay="0"/>
                                  </p:stCondLst>
                                  <p:childTnLst>
                                    <p:set>
                                      <p:cBhvr>
                                        <p:cTn id="51" dur="1" fill="hold">
                                          <p:stCondLst>
                                            <p:cond delay="0"/>
                                          </p:stCondLst>
                                        </p:cTn>
                                        <p:tgtEl>
                                          <p:spTgt spid="90"/>
                                        </p:tgtEl>
                                        <p:attrNameLst>
                                          <p:attrName>style.visibility</p:attrName>
                                        </p:attrNameLst>
                                      </p:cBhvr>
                                      <p:to>
                                        <p:strVal val="hidden"/>
                                      </p:to>
                                    </p:set>
                                  </p:childTnLst>
                                </p:cTn>
                              </p:par>
                            </p:childTnLst>
                          </p:cTn>
                        </p:par>
                        <p:par>
                          <p:cTn id="52" fill="hold">
                            <p:stCondLst>
                              <p:cond delay="500"/>
                            </p:stCondLst>
                            <p:childTnLst>
                              <p:par>
                                <p:cTn id="53" presetID="1" presetClass="exit" presetSubtype="0" fill="hold" nodeType="afterEffect">
                                  <p:stCondLst>
                                    <p:cond delay="0"/>
                                  </p:stCondLst>
                                  <p:childTnLst>
                                    <p:set>
                                      <p:cBhvr>
                                        <p:cTn id="54" dur="1" fill="hold">
                                          <p:stCondLst>
                                            <p:cond delay="0"/>
                                          </p:stCondLst>
                                        </p:cTn>
                                        <p:tgtEl>
                                          <p:spTgt spid="47"/>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2" presetClass="entr" presetSubtype="4" fill="hold" grpId="0" nodeType="clickEffect">
                                  <p:stCondLst>
                                    <p:cond delay="0"/>
                                  </p:stCondLst>
                                  <p:childTnLst>
                                    <p:set>
                                      <p:cBhvr>
                                        <p:cTn id="58" dur="1" fill="hold">
                                          <p:stCondLst>
                                            <p:cond delay="0"/>
                                          </p:stCondLst>
                                        </p:cTn>
                                        <p:tgtEl>
                                          <p:spTgt spid="87"/>
                                        </p:tgtEl>
                                        <p:attrNameLst>
                                          <p:attrName>style.visibility</p:attrName>
                                        </p:attrNameLst>
                                      </p:cBhvr>
                                      <p:to>
                                        <p:strVal val="visible"/>
                                      </p:to>
                                    </p:set>
                                    <p:anim calcmode="lin" valueType="num">
                                      <p:cBhvr additive="base">
                                        <p:cTn id="59" dur="1000"/>
                                        <p:tgtEl>
                                          <p:spTgt spid="87"/>
                                        </p:tgtEl>
                                        <p:attrNameLst>
                                          <p:attrName>ppt_y</p:attrName>
                                        </p:attrNameLst>
                                      </p:cBhvr>
                                      <p:tavLst>
                                        <p:tav tm="0">
                                          <p:val>
                                            <p:strVal val="#ppt_y+#ppt_h*1.125000"/>
                                          </p:val>
                                        </p:tav>
                                        <p:tav tm="100000">
                                          <p:val>
                                            <p:strVal val="#ppt_y"/>
                                          </p:val>
                                        </p:tav>
                                      </p:tavLst>
                                    </p:anim>
                                    <p:animEffect transition="in" filter="wipe(up)">
                                      <p:cBhvr>
                                        <p:cTn id="60" dur="1000"/>
                                        <p:tgtEl>
                                          <p:spTgt spid="87"/>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9" presetClass="emph" presetSubtype="0" fill="hold" grpId="1" nodeType="clickEffect">
                                  <p:stCondLst>
                                    <p:cond delay="0"/>
                                  </p:stCondLst>
                                  <p:childTnLst>
                                    <p:animClr clrSpc="rgb" dir="cw">
                                      <p:cBhvr override="childStyle">
                                        <p:cTn id="74" dur="2000" fill="hold"/>
                                        <p:tgtEl>
                                          <p:spTgt spid="11"/>
                                        </p:tgtEl>
                                        <p:attrNameLst>
                                          <p:attrName>style.color</p:attrName>
                                        </p:attrNameLst>
                                      </p:cBhvr>
                                      <p:to>
                                        <a:srgbClr val="B3EDFF"/>
                                      </p:to>
                                    </p:animClr>
                                    <p:animClr clrSpc="rgb" dir="cw">
                                      <p:cBhvr>
                                        <p:cTn id="75" dur="2000" fill="hold"/>
                                        <p:tgtEl>
                                          <p:spTgt spid="11"/>
                                        </p:tgtEl>
                                        <p:attrNameLst>
                                          <p:attrName>fillcolor</p:attrName>
                                        </p:attrNameLst>
                                      </p:cBhvr>
                                      <p:to>
                                        <a:srgbClr val="B3EDFF"/>
                                      </p:to>
                                    </p:animClr>
                                    <p:set>
                                      <p:cBhvr>
                                        <p:cTn id="76" dur="2000" fill="hold"/>
                                        <p:tgtEl>
                                          <p:spTgt spid="11"/>
                                        </p:tgtEl>
                                        <p:attrNameLst>
                                          <p:attrName>fill.type</p:attrName>
                                        </p:attrNameLst>
                                      </p:cBhvr>
                                      <p:to>
                                        <p:strVal val="solid"/>
                                      </p:to>
                                    </p:set>
                                    <p:set>
                                      <p:cBhvr>
                                        <p:cTn id="77" dur="2000" fill="hold"/>
                                        <p:tgtEl>
                                          <p:spTgt spid="11"/>
                                        </p:tgtEl>
                                        <p:attrNameLst>
                                          <p:attrName>fill.on</p:attrName>
                                        </p:attrNameLst>
                                      </p:cBhvr>
                                      <p:to>
                                        <p:strVal val="true"/>
                                      </p:to>
                                    </p:set>
                                  </p:childTnLst>
                                </p:cTn>
                              </p:par>
                              <p:par>
                                <p:cTn id="78" presetID="1" presetClass="exit" presetSubtype="0" fill="hold" grpId="1" nodeType="withEffect">
                                  <p:stCondLst>
                                    <p:cond delay="0"/>
                                  </p:stCondLst>
                                  <p:childTnLst>
                                    <p:set>
                                      <p:cBhvr>
                                        <p:cTn id="79" dur="1" fill="hold">
                                          <p:stCondLst>
                                            <p:cond delay="0"/>
                                          </p:stCondLst>
                                        </p:cTn>
                                        <p:tgtEl>
                                          <p:spTgt spid="3"/>
                                        </p:tgtEl>
                                        <p:attrNameLst>
                                          <p:attrName>style.visibility</p:attrName>
                                        </p:attrNameLst>
                                      </p:cBhvr>
                                      <p:to>
                                        <p:strVal val="hidden"/>
                                      </p:to>
                                    </p:set>
                                  </p:childTnLst>
                                </p:cTn>
                              </p:par>
                              <p:par>
                                <p:cTn id="80" presetID="1" presetClass="entr" presetSubtype="0" fill="hold" nodeType="withEffect">
                                  <p:stCondLst>
                                    <p:cond delay="0"/>
                                  </p:stCondLst>
                                  <p:childTnLst>
                                    <p:set>
                                      <p:cBhvr>
                                        <p:cTn id="81" dur="1" fill="hold">
                                          <p:stCondLst>
                                            <p:cond delay="0"/>
                                          </p:stCondLst>
                                        </p:cTn>
                                        <p:tgtEl>
                                          <p:spTgt spid="6"/>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0" presetClass="path" presetSubtype="0" accel="50000" decel="50000" fill="hold" nodeType="clickEffect">
                                  <p:stCondLst>
                                    <p:cond delay="0"/>
                                  </p:stCondLst>
                                  <p:childTnLst>
                                    <p:animMotion origin="layout" path="M -0.00052 0.03285 L 0.00157 0.18024 " pathEditMode="relative" ptsTypes="AA">
                                      <p:cBhvr>
                                        <p:cTn id="85" dur="2000" fill="hold"/>
                                        <p:tgtEl>
                                          <p:spTgt spid="6"/>
                                        </p:tgtEl>
                                        <p:attrNameLst>
                                          <p:attrName>ppt_x</p:attrName>
                                          <p:attrName>ppt_y</p:attrName>
                                        </p:attrNameLst>
                                      </p:cBhvr>
                                    </p:animMotion>
                                  </p:childTnLst>
                                  <p:subTnLst>
                                    <p:set>
                                      <p:cBhvr override="childStyle">
                                        <p:cTn dur="1" fill="hold" display="0" masterRel="sameClick" afterEffect="1">
                                          <p:stCondLst>
                                            <p:cond evt="end" delay="0">
                                              <p:tn val="84"/>
                                            </p:cond>
                                          </p:stCondLst>
                                        </p:cTn>
                                        <p:tgtEl>
                                          <p:spTgt spid="6"/>
                                        </p:tgtEl>
                                        <p:attrNameLst>
                                          <p:attrName>style.visibility</p:attrName>
                                        </p:attrNameLst>
                                      </p:cBhvr>
                                      <p:to>
                                        <p:strVal val="hidden"/>
                                      </p:to>
                                    </p:set>
                                  </p:subTnLst>
                                </p:cTn>
                              </p:par>
                              <p:par>
                                <p:cTn id="86" presetID="19" presetClass="emph" presetSubtype="0" fill="hold" grpId="1" nodeType="withEffect">
                                  <p:stCondLst>
                                    <p:cond delay="2000"/>
                                  </p:stCondLst>
                                  <p:childTnLst>
                                    <p:animClr clrSpc="rgb" dir="cw">
                                      <p:cBhvr override="childStyle">
                                        <p:cTn id="87" dur="2000" fill="hold"/>
                                        <p:tgtEl>
                                          <p:spTgt spid="56"/>
                                        </p:tgtEl>
                                        <p:attrNameLst>
                                          <p:attrName>style.color</p:attrName>
                                        </p:attrNameLst>
                                      </p:cBhvr>
                                      <p:to>
                                        <a:srgbClr val="B3EDFF"/>
                                      </p:to>
                                    </p:animClr>
                                    <p:animClr clrSpc="rgb" dir="cw">
                                      <p:cBhvr>
                                        <p:cTn id="88" dur="2000" fill="hold"/>
                                        <p:tgtEl>
                                          <p:spTgt spid="56"/>
                                        </p:tgtEl>
                                        <p:attrNameLst>
                                          <p:attrName>fillcolor</p:attrName>
                                        </p:attrNameLst>
                                      </p:cBhvr>
                                      <p:to>
                                        <a:srgbClr val="B3EDFF"/>
                                      </p:to>
                                    </p:animClr>
                                    <p:set>
                                      <p:cBhvr>
                                        <p:cTn id="89" dur="2000" fill="hold"/>
                                        <p:tgtEl>
                                          <p:spTgt spid="56"/>
                                        </p:tgtEl>
                                        <p:attrNameLst>
                                          <p:attrName>fill.type</p:attrName>
                                        </p:attrNameLst>
                                      </p:cBhvr>
                                      <p:to>
                                        <p:strVal val="solid"/>
                                      </p:to>
                                    </p:set>
                                    <p:set>
                                      <p:cBhvr>
                                        <p:cTn id="90" dur="2000" fill="hold"/>
                                        <p:tgtEl>
                                          <p:spTgt spid="56"/>
                                        </p:tgtEl>
                                        <p:attrNameLst>
                                          <p:attrName>fill.on</p:attrName>
                                        </p:attrNameLst>
                                      </p:cBhvr>
                                      <p:to>
                                        <p:strVal val="true"/>
                                      </p:to>
                                    </p:set>
                                  </p:childTnLst>
                                </p:cTn>
                              </p:par>
                              <p:par>
                                <p:cTn id="91" presetID="1" presetClass="exit" presetSubtype="0" fill="hold" grpId="1" nodeType="withEffect">
                                  <p:stCondLst>
                                    <p:cond delay="2000"/>
                                  </p:stCondLst>
                                  <p:childTnLst>
                                    <p:set>
                                      <p:cBhvr>
                                        <p:cTn id="92" dur="1" fill="hold">
                                          <p:stCondLst>
                                            <p:cond delay="0"/>
                                          </p:stCondLst>
                                        </p:cTn>
                                        <p:tgtEl>
                                          <p:spTgt spid="38"/>
                                        </p:tgtEl>
                                        <p:attrNameLst>
                                          <p:attrName>style.visibility</p:attrName>
                                        </p:attrNameLst>
                                      </p:cBhvr>
                                      <p:to>
                                        <p:strVal val="hidden"/>
                                      </p:to>
                                    </p:set>
                                  </p:childTnLst>
                                </p:cTn>
                              </p:par>
                              <p:par>
                                <p:cTn id="93" presetID="1" presetClass="entr" presetSubtype="0" fill="hold" nodeType="withEffect">
                                  <p:stCondLst>
                                    <p:cond delay="2000"/>
                                  </p:stCondLst>
                                  <p:childTnLst>
                                    <p:set>
                                      <p:cBhvr>
                                        <p:cTn id="94" dur="1" fill="hold">
                                          <p:stCondLst>
                                            <p:cond delay="0"/>
                                          </p:stCondLst>
                                        </p:cTn>
                                        <p:tgtEl>
                                          <p:spTgt spid="5"/>
                                        </p:tgtEl>
                                        <p:attrNameLst>
                                          <p:attrName>style.visibility</p:attrName>
                                        </p:attrNameLst>
                                      </p:cBhvr>
                                      <p:to>
                                        <p:strVal val="visible"/>
                                      </p:to>
                                    </p:set>
                                  </p:childTnLst>
                                </p:cTn>
                              </p:par>
                              <p:par>
                                <p:cTn id="95" presetID="0" presetClass="path" presetSubtype="0" accel="50000" decel="50000" fill="hold" nodeType="withEffect">
                                  <p:stCondLst>
                                    <p:cond delay="2000"/>
                                  </p:stCondLst>
                                  <p:childTnLst>
                                    <p:animMotion origin="layout" path="M -0.00121 0.03332 L -0.00017 0.18071 " pathEditMode="relative" ptsTypes="AA">
                                      <p:cBhvr>
                                        <p:cTn id="96" dur="2000" fill="hold"/>
                                        <p:tgtEl>
                                          <p:spTgt spid="5"/>
                                        </p:tgtEl>
                                        <p:attrNameLst>
                                          <p:attrName>ppt_x</p:attrName>
                                          <p:attrName>ppt_y</p:attrName>
                                        </p:attrNameLst>
                                      </p:cBhvr>
                                    </p:animMotion>
                                  </p:childTnLst>
                                  <p:subTnLst>
                                    <p:set>
                                      <p:cBhvr override="childStyle">
                                        <p:cTn dur="1" fill="hold" display="0" masterRel="sameClick" afterEffect="1">
                                          <p:stCondLst>
                                            <p:cond evt="end" delay="0">
                                              <p:tn val="95"/>
                                            </p:cond>
                                          </p:stCondLst>
                                        </p:cTn>
                                        <p:tgtEl>
                                          <p:spTgt spid="5"/>
                                        </p:tgtEl>
                                        <p:attrNameLst>
                                          <p:attrName>style.visibility</p:attrName>
                                        </p:attrNameLst>
                                      </p:cBhvr>
                                      <p:to>
                                        <p:strVal val="hidden"/>
                                      </p:to>
                                    </p:set>
                                  </p:subTnLst>
                                </p:cTn>
                              </p:par>
                              <p:par>
                                <p:cTn id="97" presetID="19" presetClass="emph" presetSubtype="0" fill="hold" grpId="1" nodeType="withEffect">
                                  <p:stCondLst>
                                    <p:cond delay="4000"/>
                                  </p:stCondLst>
                                  <p:childTnLst>
                                    <p:animClr clrSpc="rgb" dir="cw">
                                      <p:cBhvr override="childStyle">
                                        <p:cTn id="98" dur="2000" fill="hold"/>
                                        <p:tgtEl>
                                          <p:spTgt spid="60"/>
                                        </p:tgtEl>
                                        <p:attrNameLst>
                                          <p:attrName>style.color</p:attrName>
                                        </p:attrNameLst>
                                      </p:cBhvr>
                                      <p:to>
                                        <a:srgbClr val="B3EDFF"/>
                                      </p:to>
                                    </p:animClr>
                                    <p:animClr clrSpc="rgb" dir="cw">
                                      <p:cBhvr>
                                        <p:cTn id="99" dur="2000" fill="hold"/>
                                        <p:tgtEl>
                                          <p:spTgt spid="60"/>
                                        </p:tgtEl>
                                        <p:attrNameLst>
                                          <p:attrName>fillcolor</p:attrName>
                                        </p:attrNameLst>
                                      </p:cBhvr>
                                      <p:to>
                                        <a:srgbClr val="B3EDFF"/>
                                      </p:to>
                                    </p:animClr>
                                    <p:set>
                                      <p:cBhvr>
                                        <p:cTn id="100" dur="2000" fill="hold"/>
                                        <p:tgtEl>
                                          <p:spTgt spid="60"/>
                                        </p:tgtEl>
                                        <p:attrNameLst>
                                          <p:attrName>fill.type</p:attrName>
                                        </p:attrNameLst>
                                      </p:cBhvr>
                                      <p:to>
                                        <p:strVal val="solid"/>
                                      </p:to>
                                    </p:set>
                                    <p:set>
                                      <p:cBhvr>
                                        <p:cTn id="101" dur="2000" fill="hold"/>
                                        <p:tgtEl>
                                          <p:spTgt spid="60"/>
                                        </p:tgtEl>
                                        <p:attrNameLst>
                                          <p:attrName>fill.on</p:attrName>
                                        </p:attrNameLst>
                                      </p:cBhvr>
                                      <p:to>
                                        <p:strVal val="true"/>
                                      </p:to>
                                    </p:set>
                                  </p:childTnLst>
                                </p:cTn>
                              </p:par>
                              <p:par>
                                <p:cTn id="102" presetID="1" presetClass="exit" presetSubtype="0" fill="hold" grpId="1" nodeType="withEffect">
                                  <p:stCondLst>
                                    <p:cond delay="4000"/>
                                  </p:stCondLst>
                                  <p:childTnLst>
                                    <p:set>
                                      <p:cBhvr>
                                        <p:cTn id="103" dur="1" fill="hold">
                                          <p:stCondLst>
                                            <p:cond delay="0"/>
                                          </p:stCondLst>
                                        </p:cTn>
                                        <p:tgtEl>
                                          <p:spTgt spid="39"/>
                                        </p:tgtEl>
                                        <p:attrNameLst>
                                          <p:attrName>style.visibility</p:attrName>
                                        </p:attrNameLst>
                                      </p:cBhvr>
                                      <p:to>
                                        <p:strVal val="hidden"/>
                                      </p:to>
                                    </p:set>
                                  </p:childTnLst>
                                </p:cTn>
                              </p:par>
                              <p:par>
                                <p:cTn id="104" presetID="1" presetClass="entr" presetSubtype="0" fill="hold" nodeType="withEffect">
                                  <p:stCondLst>
                                    <p:cond delay="4000"/>
                                  </p:stCondLst>
                                  <p:childTnLst>
                                    <p:set>
                                      <p:cBhvr>
                                        <p:cTn id="105" dur="1" fill="hold">
                                          <p:stCondLst>
                                            <p:cond delay="0"/>
                                          </p:stCondLst>
                                        </p:cTn>
                                        <p:tgtEl>
                                          <p:spTgt spid="4"/>
                                        </p:tgtEl>
                                        <p:attrNameLst>
                                          <p:attrName>style.visibility</p:attrName>
                                        </p:attrNameLst>
                                      </p:cBhvr>
                                      <p:to>
                                        <p:strVal val="visible"/>
                                      </p:to>
                                    </p:set>
                                  </p:childTnLst>
                                </p:cTn>
                              </p:par>
                              <p:par>
                                <p:cTn id="106" presetID="0" presetClass="path" presetSubtype="0" accel="50000" fill="hold" nodeType="withEffect">
                                  <p:stCondLst>
                                    <p:cond delay="4000"/>
                                  </p:stCondLst>
                                  <p:childTnLst>
                                    <p:animMotion origin="layout" path="M 0.00104 0.03656 L 0.00208 0.18371 " pathEditMode="relative" ptsTypes="AA">
                                      <p:cBhvr>
                                        <p:cTn id="107" dur="2000" fill="hold"/>
                                        <p:tgtEl>
                                          <p:spTgt spid="4"/>
                                        </p:tgtEl>
                                        <p:attrNameLst>
                                          <p:attrName>ppt_x</p:attrName>
                                          <p:attrName>ppt_y</p:attrName>
                                        </p:attrNameLst>
                                      </p:cBhvr>
                                    </p:animMotion>
                                  </p:childTnLst>
                                  <p:subTnLst>
                                    <p:set>
                                      <p:cBhvr override="childStyle">
                                        <p:cTn dur="1" fill="hold" display="0" masterRel="sameClick" afterEffect="1">
                                          <p:stCondLst>
                                            <p:cond evt="end" delay="0">
                                              <p:tn val="106"/>
                                            </p:cond>
                                          </p:stCondLst>
                                        </p:cTn>
                                        <p:tgtEl>
                                          <p:spTgt spid="4"/>
                                        </p:tgtEl>
                                        <p:attrNameLst>
                                          <p:attrName>style.visibility</p:attrName>
                                        </p:attrNameLst>
                                      </p:cBhvr>
                                      <p:to>
                                        <p:strVal val="hidden"/>
                                      </p:to>
                                    </p:set>
                                  </p:subTnLst>
                                </p:cTn>
                              </p:par>
                            </p:childTnLst>
                          </p:cTn>
                        </p:par>
                      </p:childTnLst>
                    </p:cTn>
                  </p:par>
                  <p:par>
                    <p:cTn id="108" fill="hold">
                      <p:stCondLst>
                        <p:cond delay="indefinite"/>
                      </p:stCondLst>
                      <p:childTnLst>
                        <p:par>
                          <p:cTn id="109" fill="hold">
                            <p:stCondLst>
                              <p:cond delay="0"/>
                            </p:stCondLst>
                            <p:childTnLst>
                              <p:par>
                                <p:cTn id="110" presetID="12" presetClass="entr" presetSubtype="4" fill="hold" nodeType="clickEffect">
                                  <p:stCondLst>
                                    <p:cond delay="0"/>
                                  </p:stCondLst>
                                  <p:childTnLst>
                                    <p:set>
                                      <p:cBhvr>
                                        <p:cTn id="111" dur="1" fill="hold">
                                          <p:stCondLst>
                                            <p:cond delay="0"/>
                                          </p:stCondLst>
                                        </p:cTn>
                                        <p:tgtEl>
                                          <p:spTgt spid="102">
                                            <p:txEl>
                                              <p:pRg st="0" end="0"/>
                                            </p:txEl>
                                          </p:spTgt>
                                        </p:tgtEl>
                                        <p:attrNameLst>
                                          <p:attrName>style.visibility</p:attrName>
                                        </p:attrNameLst>
                                      </p:cBhvr>
                                      <p:to>
                                        <p:strVal val="visible"/>
                                      </p:to>
                                    </p:set>
                                    <p:anim calcmode="lin" valueType="num">
                                      <p:cBhvr additive="base">
                                        <p:cTn id="112" dur="500"/>
                                        <p:tgtEl>
                                          <p:spTgt spid="102">
                                            <p:txEl>
                                              <p:pRg st="0" end="0"/>
                                            </p:txEl>
                                          </p:spTgt>
                                        </p:tgtEl>
                                        <p:attrNameLst>
                                          <p:attrName>ppt_y</p:attrName>
                                        </p:attrNameLst>
                                      </p:cBhvr>
                                      <p:tavLst>
                                        <p:tav tm="0">
                                          <p:val>
                                            <p:strVal val="#ppt_y+#ppt_h*1.125000"/>
                                          </p:val>
                                        </p:tav>
                                        <p:tav tm="100000">
                                          <p:val>
                                            <p:strVal val="#ppt_y"/>
                                          </p:val>
                                        </p:tav>
                                      </p:tavLst>
                                    </p:anim>
                                    <p:animEffect transition="in" filter="wipe(up)">
                                      <p:cBhvr>
                                        <p:cTn id="113" dur="500"/>
                                        <p:tgtEl>
                                          <p:spTgt spid="102">
                                            <p:txEl>
                                              <p:pRg st="0" end="0"/>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12" presetClass="entr" presetSubtype="4" fill="hold" nodeType="clickEffect">
                                  <p:stCondLst>
                                    <p:cond delay="0"/>
                                  </p:stCondLst>
                                  <p:childTnLst>
                                    <p:set>
                                      <p:cBhvr>
                                        <p:cTn id="117" dur="1" fill="hold">
                                          <p:stCondLst>
                                            <p:cond delay="0"/>
                                          </p:stCondLst>
                                        </p:cTn>
                                        <p:tgtEl>
                                          <p:spTgt spid="102">
                                            <p:txEl>
                                              <p:pRg st="1" end="1"/>
                                            </p:txEl>
                                          </p:spTgt>
                                        </p:tgtEl>
                                        <p:attrNameLst>
                                          <p:attrName>style.visibility</p:attrName>
                                        </p:attrNameLst>
                                      </p:cBhvr>
                                      <p:to>
                                        <p:strVal val="visible"/>
                                      </p:to>
                                    </p:set>
                                    <p:anim calcmode="lin" valueType="num">
                                      <p:cBhvr additive="base">
                                        <p:cTn id="118" dur="500"/>
                                        <p:tgtEl>
                                          <p:spTgt spid="102">
                                            <p:txEl>
                                              <p:pRg st="1" end="1"/>
                                            </p:txEl>
                                          </p:spTgt>
                                        </p:tgtEl>
                                        <p:attrNameLst>
                                          <p:attrName>ppt_y</p:attrName>
                                        </p:attrNameLst>
                                      </p:cBhvr>
                                      <p:tavLst>
                                        <p:tav tm="0">
                                          <p:val>
                                            <p:strVal val="#ppt_y+#ppt_h*1.125000"/>
                                          </p:val>
                                        </p:tav>
                                        <p:tav tm="100000">
                                          <p:val>
                                            <p:strVal val="#ppt_y"/>
                                          </p:val>
                                        </p:tav>
                                      </p:tavLst>
                                    </p:anim>
                                    <p:animEffect transition="in" filter="wipe(up)">
                                      <p:cBhvr>
                                        <p:cTn id="119" dur="500"/>
                                        <p:tgtEl>
                                          <p:spTgt spid="10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56" grpId="0" animBg="1"/>
      <p:bldP spid="56" grpId="1" animBg="1"/>
      <p:bldP spid="60" grpId="0" animBg="1"/>
      <p:bldP spid="60" grpId="1" animBg="1"/>
      <p:bldP spid="74" grpId="0" animBg="1"/>
      <p:bldP spid="75" grpId="0"/>
      <p:bldP spid="87" grpId="0" animBg="1"/>
      <p:bldP spid="3" grpId="0"/>
      <p:bldP spid="3" grpId="1"/>
      <p:bldP spid="38" grpId="0"/>
      <p:bldP spid="38" grpId="1"/>
      <p:bldP spid="39" grpId="0"/>
      <p:bldP spid="39" grpId="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使用预先读取技术掩盖磁盘缓存</a:t>
            </a:r>
          </a:p>
        </p:txBody>
      </p:sp>
      <p:sp>
        <p:nvSpPr>
          <p:cNvPr id="3" name="内容占位符 2"/>
          <p:cNvSpPr>
            <a:spLocks noGrp="1"/>
          </p:cNvSpPr>
          <p:nvPr>
            <p:ph idx="1"/>
          </p:nvPr>
        </p:nvSpPr>
        <p:spPr/>
        <p:txBody>
          <a:bodyPr/>
          <a:lstStyle/>
          <a:p>
            <a:r>
              <a:rPr lang="zh-CN" altLang="en-US" dirty="0"/>
              <a:t>用户的读取是否是“可预测的”</a:t>
            </a:r>
            <a:endParaRPr lang="en-US" altLang="zh-CN" dirty="0"/>
          </a:p>
          <a:p>
            <a:r>
              <a:rPr lang="zh-CN" altLang="en-US" dirty="0"/>
              <a:t>我们先假设用户对文件的读写是“顺序的从头读到尾”</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fld id="{5EEFC526-8A43-41C1-B1D0-B3D20E53516B}" type="slidenum">
              <a:rPr lang="en-US" altLang="ko-KR" smtClean="0"/>
              <a:pPr/>
              <a:t>62</a:t>
            </a:fld>
            <a:endParaRPr lang="en-US" altLang="ko-KR"/>
          </a:p>
        </p:txBody>
      </p:sp>
      <p:pic>
        <p:nvPicPr>
          <p:cNvPr id="80898" name="Picture 2" descr="http://blog.chinaunix.net/attachment/201108/26/667478_1314328971gga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063337"/>
            <a:ext cx="5962650" cy="819151"/>
          </a:xfrm>
          <a:prstGeom prst="rect">
            <a:avLst/>
          </a:prstGeom>
          <a:noFill/>
          <a:extLst>
            <a:ext uri="{909E8E84-426E-40DD-AFC4-6F175D3DCCD1}">
              <a14:hiddenFill xmlns:a14="http://schemas.microsoft.com/office/drawing/2010/main">
                <a:solidFill>
                  <a:srgbClr val="FFFFFF"/>
                </a:solidFill>
              </a14:hiddenFill>
            </a:ext>
          </a:extLst>
        </p:spPr>
      </p:pic>
      <p:pic>
        <p:nvPicPr>
          <p:cNvPr id="80900" name="Picture 4" descr="http://blog.chinaunix.net/attachment/201108/26/667478_1314329038yCl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7149" y="5085184"/>
            <a:ext cx="5943600" cy="828676"/>
          </a:xfrm>
          <a:prstGeom prst="rect">
            <a:avLst/>
          </a:prstGeom>
          <a:noFill/>
          <a:extLst>
            <a:ext uri="{909E8E84-426E-40DD-AFC4-6F175D3DCCD1}">
              <a14:hiddenFill xmlns:a14="http://schemas.microsoft.com/office/drawing/2010/main">
                <a:solidFill>
                  <a:srgbClr val="FFFFFF"/>
                </a:solidFill>
              </a14:hiddenFill>
            </a:ext>
          </a:extLst>
        </p:spPr>
      </p:pic>
      <p:sp>
        <p:nvSpPr>
          <p:cNvPr id="7" name="下箭头 6"/>
          <p:cNvSpPr/>
          <p:nvPr/>
        </p:nvSpPr>
        <p:spPr bwMode="auto">
          <a:xfrm>
            <a:off x="3635896" y="4009488"/>
            <a:ext cx="1440160" cy="93610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rPr>
              <a:t>加入预取机制</a:t>
            </a:r>
          </a:p>
        </p:txBody>
      </p:sp>
    </p:spTree>
    <p:extLst>
      <p:ext uri="{BB962C8B-B14F-4D97-AF65-F5344CB8AC3E}">
        <p14:creationId xmlns:p14="http://schemas.microsoft.com/office/powerpoint/2010/main" val="2752692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0898"/>
                                        </p:tgtEl>
                                        <p:attrNameLst>
                                          <p:attrName>style.visibility</p:attrName>
                                        </p:attrNameLst>
                                      </p:cBhvr>
                                      <p:to>
                                        <p:strVal val="visible"/>
                                      </p:to>
                                    </p:set>
                                    <p:anim calcmode="lin" valueType="num">
                                      <p:cBhvr additive="base">
                                        <p:cTn id="7" dur="500" fill="hold"/>
                                        <p:tgtEl>
                                          <p:spTgt spid="80898"/>
                                        </p:tgtEl>
                                        <p:attrNameLst>
                                          <p:attrName>ppt_x</p:attrName>
                                        </p:attrNameLst>
                                      </p:cBhvr>
                                      <p:tavLst>
                                        <p:tav tm="0">
                                          <p:val>
                                            <p:strVal val="#ppt_x"/>
                                          </p:val>
                                        </p:tav>
                                        <p:tav tm="100000">
                                          <p:val>
                                            <p:strVal val="#ppt_x"/>
                                          </p:val>
                                        </p:tav>
                                      </p:tavLst>
                                    </p:anim>
                                    <p:anim calcmode="lin" valueType="num">
                                      <p:cBhvr additive="base">
                                        <p:cTn id="8" dur="500" fill="hold"/>
                                        <p:tgtEl>
                                          <p:spTgt spid="808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0900"/>
                                        </p:tgtEl>
                                        <p:attrNameLst>
                                          <p:attrName>style.visibility</p:attrName>
                                        </p:attrNameLst>
                                      </p:cBhvr>
                                      <p:to>
                                        <p:strVal val="visible"/>
                                      </p:to>
                                    </p:set>
                                    <p:anim calcmode="lin" valueType="num">
                                      <p:cBhvr additive="base">
                                        <p:cTn id="17" dur="500" fill="hold"/>
                                        <p:tgtEl>
                                          <p:spTgt spid="80900"/>
                                        </p:tgtEl>
                                        <p:attrNameLst>
                                          <p:attrName>ppt_x</p:attrName>
                                        </p:attrNameLst>
                                      </p:cBhvr>
                                      <p:tavLst>
                                        <p:tav tm="0">
                                          <p:val>
                                            <p:strVal val="#ppt_x"/>
                                          </p:val>
                                        </p:tav>
                                        <p:tav tm="100000">
                                          <p:val>
                                            <p:strVal val="#ppt_x"/>
                                          </p:val>
                                        </p:tav>
                                      </p:tavLst>
                                    </p:anim>
                                    <p:anim calcmode="lin" valueType="num">
                                      <p:cBhvr additive="base">
                                        <p:cTn id="18" dur="500" fill="hold"/>
                                        <p:tgtEl>
                                          <p:spTgt spid="809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如何有效的预取？</a:t>
            </a:r>
          </a:p>
        </p:txBody>
      </p:sp>
      <p:sp>
        <p:nvSpPr>
          <p:cNvPr id="3" name="内容占位符 2"/>
          <p:cNvSpPr>
            <a:spLocks noGrp="1"/>
          </p:cNvSpPr>
          <p:nvPr>
            <p:ph idx="1"/>
          </p:nvPr>
        </p:nvSpPr>
        <p:spPr/>
        <p:txBody>
          <a:bodyPr/>
          <a:lstStyle/>
          <a:p>
            <a:r>
              <a:rPr lang="zh-CN" altLang="en-US" dirty="0"/>
              <a:t>预取的方向</a:t>
            </a:r>
            <a:endParaRPr lang="en-US" altLang="zh-CN" dirty="0"/>
          </a:p>
          <a:p>
            <a:pPr lvl="1"/>
            <a:r>
              <a:rPr lang="zh-CN" altLang="en-US" dirty="0"/>
              <a:t>如果用户现在读取第</a:t>
            </a:r>
            <a:r>
              <a:rPr lang="en-US" altLang="zh-CN" dirty="0"/>
              <a:t>n</a:t>
            </a:r>
            <a:r>
              <a:rPr lang="zh-CN" altLang="en-US" dirty="0"/>
              <a:t>块，如何预测下次用户读取第</a:t>
            </a:r>
            <a:r>
              <a:rPr lang="en-US" altLang="zh-CN" dirty="0"/>
              <a:t>f(n)</a:t>
            </a:r>
            <a:r>
              <a:rPr lang="zh-CN" altLang="en-US" dirty="0"/>
              <a:t>块？</a:t>
            </a:r>
            <a:endParaRPr lang="en-US" altLang="zh-CN" dirty="0"/>
          </a:p>
          <a:p>
            <a:r>
              <a:rPr lang="zh-CN" altLang="en-US" dirty="0"/>
              <a:t>预取的时机</a:t>
            </a:r>
            <a:endParaRPr lang="en-US" altLang="zh-CN" dirty="0"/>
          </a:p>
          <a:p>
            <a:pPr lvl="1"/>
            <a:r>
              <a:rPr lang="zh-CN" altLang="en-US" dirty="0"/>
              <a:t>用户在请求第</a:t>
            </a:r>
            <a:r>
              <a:rPr lang="en-US" altLang="zh-CN" dirty="0"/>
              <a:t>n</a:t>
            </a:r>
            <a:r>
              <a:rPr lang="zh-CN" altLang="en-US" dirty="0"/>
              <a:t>块时，预测到用户需要第</a:t>
            </a:r>
            <a:r>
              <a:rPr lang="en-US" altLang="zh-CN" dirty="0"/>
              <a:t>n+1</a:t>
            </a:r>
            <a:r>
              <a:rPr lang="zh-CN" altLang="en-US" dirty="0"/>
              <a:t>块，何时发起读取操作？</a:t>
            </a:r>
            <a:endParaRPr lang="en-US" altLang="zh-CN" dirty="0"/>
          </a:p>
          <a:p>
            <a:r>
              <a:rPr lang="zh-CN" altLang="en-US" dirty="0"/>
              <a:t>预取的数量</a:t>
            </a:r>
            <a:endParaRPr lang="en-US" altLang="zh-CN" dirty="0"/>
          </a:p>
          <a:p>
            <a:pPr lvl="1"/>
            <a:r>
              <a:rPr lang="zh-CN" altLang="en-US" dirty="0"/>
              <a:t>预测多久的将来才合理？</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fld id="{5EEFC526-8A43-41C1-B1D0-B3D20E53516B}" type="slidenum">
              <a:rPr lang="en-US" altLang="ko-KR" smtClean="0"/>
              <a:pPr/>
              <a:t>63</a:t>
            </a:fld>
            <a:endParaRPr lang="en-US" altLang="ko-KR"/>
          </a:p>
        </p:txBody>
      </p:sp>
      <p:pic>
        <p:nvPicPr>
          <p:cNvPr id="82946" name="Picture 2" descr="http://blog.chinaunix.net/attachment/201108/26/667478_1314329100x9Xy.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4953092"/>
            <a:ext cx="6296025"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0391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现行的</a:t>
            </a:r>
            <a:r>
              <a:rPr lang="en-US" altLang="zh-CN" dirty="0"/>
              <a:t>Linux </a:t>
            </a:r>
            <a:r>
              <a:rPr lang="en-US" altLang="zh-CN" dirty="0" err="1"/>
              <a:t>Readahead</a:t>
            </a:r>
            <a:r>
              <a:rPr lang="zh-CN" altLang="en-US" dirty="0"/>
              <a:t>方案</a:t>
            </a:r>
          </a:p>
        </p:txBody>
      </p:sp>
      <p:sp>
        <p:nvSpPr>
          <p:cNvPr id="3" name="内容占位符 2"/>
          <p:cNvSpPr>
            <a:spLocks noGrp="1"/>
          </p:cNvSpPr>
          <p:nvPr>
            <p:ph idx="1"/>
          </p:nvPr>
        </p:nvSpPr>
        <p:spPr/>
        <p:txBody>
          <a:bodyPr>
            <a:normAutofit/>
          </a:bodyPr>
          <a:lstStyle/>
          <a:p>
            <a:r>
              <a:rPr lang="zh-CN" altLang="en-US" sz="2400" dirty="0"/>
              <a:t>同步预取获得用户请求的内容，异步预取获取未来的信息</a:t>
            </a:r>
            <a:endParaRPr lang="en-US" altLang="zh-CN" sz="2400" dirty="0"/>
          </a:p>
          <a:p>
            <a:r>
              <a:rPr lang="zh-CN" altLang="en-US" sz="2400" dirty="0"/>
              <a:t>预取来的数据存在内核空间中，在用户请求时直接使用，并且可以检测预测是否准确</a:t>
            </a:r>
            <a:endParaRPr lang="en-US" altLang="zh-CN" sz="2400" dirty="0"/>
          </a:p>
          <a:p>
            <a:r>
              <a:rPr lang="zh-CN" altLang="en-US" sz="2400" dirty="0"/>
              <a:t>准确预测会得到奖励，使得下次预测更激进，窗口变大一倍</a:t>
            </a:r>
            <a:endParaRPr lang="en-US" altLang="zh-CN" sz="2400" dirty="0"/>
          </a:p>
          <a:p>
            <a:r>
              <a:rPr lang="zh-CN" altLang="en-US" sz="2400" dirty="0"/>
              <a:t>预测错误会使得预取窗口复位</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fld id="{5EEFC526-8A43-41C1-B1D0-B3D20E53516B}" type="slidenum">
              <a:rPr lang="en-US" altLang="ko-KR" smtClean="0"/>
              <a:pPr/>
              <a:t>64</a:t>
            </a:fld>
            <a:endParaRPr lang="en-US" altLang="ko-KR"/>
          </a:p>
        </p:txBody>
      </p:sp>
      <p:sp>
        <p:nvSpPr>
          <p:cNvPr id="7" name="矩形 6"/>
          <p:cNvSpPr/>
          <p:nvPr/>
        </p:nvSpPr>
        <p:spPr>
          <a:xfrm>
            <a:off x="7308304" y="6202120"/>
            <a:ext cx="1872208" cy="683264"/>
          </a:xfrm>
          <a:prstGeom prst="rect">
            <a:avLst/>
          </a:prstGeom>
        </p:spPr>
        <p:txBody>
          <a:bodyPr wrap="square">
            <a:spAutoFit/>
          </a:bodyPr>
          <a:lstStyle/>
          <a:p>
            <a:pPr>
              <a:buNone/>
            </a:pPr>
            <a:r>
              <a:rPr lang="zh-CN" altLang="en-US" sz="1200" dirty="0"/>
              <a:t>详见http://blog.chinaunix.net/uid-667478-id-2384354.html</a:t>
            </a:r>
          </a:p>
        </p:txBody>
      </p:sp>
      <p:pic>
        <p:nvPicPr>
          <p:cNvPr id="83972" name="Picture 4" descr="http://blog.chinaunix.net/attachment/201108/26/667478_13143294064q4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4293096"/>
            <a:ext cx="5915025" cy="2447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0624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1166936"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defRPr/>
            </a:pPr>
            <a:r>
              <a:rPr lang="zh-CN" altLang="en-US" dirty="0">
                <a:sym typeface="宋体" charset="0"/>
              </a:rPr>
              <a:t>磁盘工作机制和性能参数</a:t>
            </a:r>
            <a:endParaRPr lang="zh-CN" altLang="en-US" dirty="0"/>
          </a:p>
        </p:txBody>
      </p:sp>
      <p:cxnSp>
        <p:nvCxnSpPr>
          <p:cNvPr id="121" name="直接连接符 120"/>
          <p:cNvCxnSpPr/>
          <p:nvPr/>
        </p:nvCxnSpPr>
        <p:spPr>
          <a:xfrm rot="16200000" flipH="1">
            <a:off x="-9255897" y="3250405"/>
            <a:ext cx="14859104" cy="71438"/>
          </a:xfrm>
          <a:prstGeom prst="line">
            <a:avLst/>
          </a:prstGeom>
        </p:spPr>
        <p:style>
          <a:lnRef idx="1">
            <a:schemeClr val="accent1"/>
          </a:lnRef>
          <a:fillRef idx="0">
            <a:schemeClr val="accent1"/>
          </a:fillRef>
          <a:effectRef idx="0">
            <a:schemeClr val="accent1"/>
          </a:effectRef>
          <a:fontRef idx="minor">
            <a:schemeClr val="tx1"/>
          </a:fontRef>
        </p:style>
      </p:cxnSp>
      <p:sp>
        <p:nvSpPr>
          <p:cNvPr id="117" name="圆柱形 116"/>
          <p:cNvSpPr/>
          <p:nvPr/>
        </p:nvSpPr>
        <p:spPr>
          <a:xfrm>
            <a:off x="3568195" y="3349996"/>
            <a:ext cx="105409" cy="445060"/>
          </a:xfrm>
          <a:prstGeom prst="can">
            <a:avLst/>
          </a:prstGeom>
          <a:gradFill flip="none" rotWithShape="1">
            <a:gsLst>
              <a:gs pos="100000">
                <a:srgbClr val="0093DD"/>
              </a:gs>
              <a:gs pos="0">
                <a:schemeClr val="bg1">
                  <a:lumMod val="95000"/>
                </a:schemeClr>
              </a:gs>
              <a:gs pos="100000">
                <a:schemeClr val="accent1">
                  <a:tint val="23500"/>
                  <a:satMod val="160000"/>
                </a:schemeClr>
              </a:gs>
            </a:gsLst>
            <a:lin ang="10800000" scaled="1"/>
            <a:tileRect/>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61" name="立方体 60"/>
          <p:cNvSpPr/>
          <p:nvPr/>
        </p:nvSpPr>
        <p:spPr>
          <a:xfrm rot="420000">
            <a:off x="4079927" y="3480575"/>
            <a:ext cx="1195187" cy="111833"/>
          </a:xfrm>
          <a:prstGeom prst="cube">
            <a:avLst>
              <a:gd name="adj" fmla="val 81000"/>
            </a:avLst>
          </a:prstGeom>
          <a:solidFill>
            <a:schemeClr val="bg1">
              <a:lumMod val="50000"/>
            </a:schemeClr>
          </a:soli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62" name="椭圆 61"/>
          <p:cNvSpPr/>
          <p:nvPr/>
        </p:nvSpPr>
        <p:spPr>
          <a:xfrm>
            <a:off x="2465291" y="3141707"/>
            <a:ext cx="2307297" cy="395286"/>
          </a:xfrm>
          <a:prstGeom prst="ellipse">
            <a:avLst/>
          </a:prstGeom>
          <a:gradFill>
            <a:gsLst>
              <a:gs pos="100000">
                <a:srgbClr val="0093DD"/>
              </a:gs>
              <a:gs pos="0">
                <a:schemeClr val="bg1">
                  <a:lumMod val="95000"/>
                </a:schemeClr>
              </a:gs>
              <a:gs pos="100000">
                <a:schemeClr val="accent1">
                  <a:tint val="23500"/>
                  <a:satMod val="160000"/>
                </a:schemeClr>
              </a:gs>
            </a:gsLst>
            <a:lin ang="5400000" scaled="0"/>
          </a:gra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grpSp>
        <p:nvGrpSpPr>
          <p:cNvPr id="63" name="组合 62"/>
          <p:cNvGrpSpPr/>
          <p:nvPr/>
        </p:nvGrpSpPr>
        <p:grpSpPr>
          <a:xfrm>
            <a:off x="3115318" y="3198472"/>
            <a:ext cx="1010175" cy="255953"/>
            <a:chOff x="2466960" y="1640130"/>
            <a:chExt cx="1643074" cy="416314"/>
          </a:xfrm>
          <a:gradFill>
            <a:gsLst>
              <a:gs pos="100000">
                <a:srgbClr val="33FFFF"/>
              </a:gs>
              <a:gs pos="0">
                <a:srgbClr val="CCFFFF"/>
              </a:gs>
              <a:gs pos="100000">
                <a:schemeClr val="accent1">
                  <a:tint val="23500"/>
                  <a:satMod val="160000"/>
                </a:schemeClr>
              </a:gs>
            </a:gsLst>
            <a:lin ang="5400000" scaled="0"/>
          </a:gradFill>
        </p:grpSpPr>
        <p:sp>
          <p:nvSpPr>
            <p:cNvPr id="68" name="椭圆 67"/>
            <p:cNvSpPr/>
            <p:nvPr/>
          </p:nvSpPr>
          <p:spPr>
            <a:xfrm>
              <a:off x="2466960" y="1649892"/>
              <a:ext cx="1643074" cy="406552"/>
            </a:xfrm>
            <a:prstGeom prst="ellips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69" name="直接连接符 68"/>
            <p:cNvCxnSpPr/>
            <p:nvPr/>
          </p:nvCxnSpPr>
          <p:spPr>
            <a:xfrm rot="4500000" flipH="1" flipV="1">
              <a:off x="3003058" y="1707175"/>
              <a:ext cx="108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2280000" flipH="1" flipV="1">
              <a:off x="2781696" y="1731923"/>
              <a:ext cx="1368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740000" flipH="1" flipV="1">
              <a:off x="2584262" y="1780015"/>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4" idx="2"/>
              <a:endCxn id="68" idx="2"/>
            </p:cNvCxnSpPr>
            <p:nvPr/>
          </p:nvCxnSpPr>
          <p:spPr>
            <a:xfrm rot="10800000">
              <a:off x="2466960" y="1862609"/>
              <a:ext cx="209552"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0800000">
              <a:off x="3889370" y="1853084"/>
              <a:ext cx="209552"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740000" flipH="1" flipV="1">
              <a:off x="3712903" y="1968219"/>
              <a:ext cx="1368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2880000" flipH="1" flipV="1">
              <a:off x="3522935" y="1998150"/>
              <a:ext cx="108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16200000" flipH="1">
              <a:off x="3265796" y="2013105"/>
              <a:ext cx="86678"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720000" flipH="1" flipV="1">
              <a:off x="3848956" y="1918734"/>
              <a:ext cx="180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17040000" flipH="1">
              <a:off x="3005278" y="2003580"/>
              <a:ext cx="86678"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19020000" flipH="1">
              <a:off x="2771543" y="1978336"/>
              <a:ext cx="108000"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20280000" flipH="1">
              <a:off x="2583976" y="1933320"/>
              <a:ext cx="144000"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rot="7980000" flipH="1" flipV="1">
              <a:off x="3465822" y="1711336"/>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rot="7980000" flipH="1" flipV="1">
              <a:off x="3664702" y="1735810"/>
              <a:ext cx="126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rot="8880000" flipH="1" flipV="1">
              <a:off x="3815184" y="1772329"/>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64" name="椭圆 63"/>
          <p:cNvSpPr/>
          <p:nvPr/>
        </p:nvSpPr>
        <p:spPr>
          <a:xfrm>
            <a:off x="3244152" y="3269372"/>
            <a:ext cx="746651" cy="131762"/>
          </a:xfrm>
          <a:prstGeom prst="ellipse">
            <a:avLst/>
          </a:prstGeom>
          <a:solidFill>
            <a:schemeClr val="bg1">
              <a:lumMod val="85000"/>
            </a:schemeClr>
          </a:soli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65" name="圆柱形 64"/>
          <p:cNvSpPr/>
          <p:nvPr/>
        </p:nvSpPr>
        <p:spPr>
          <a:xfrm>
            <a:off x="3568195" y="2894782"/>
            <a:ext cx="105409" cy="445060"/>
          </a:xfrm>
          <a:prstGeom prst="can">
            <a:avLst/>
          </a:prstGeom>
          <a:gradFill flip="none" rotWithShape="1">
            <a:gsLst>
              <a:gs pos="100000">
                <a:srgbClr val="0093DD"/>
              </a:gs>
              <a:gs pos="0">
                <a:schemeClr val="bg1">
                  <a:lumMod val="95000"/>
                </a:schemeClr>
              </a:gs>
              <a:gs pos="100000">
                <a:schemeClr val="accent1">
                  <a:tint val="23500"/>
                  <a:satMod val="160000"/>
                </a:schemeClr>
              </a:gs>
            </a:gsLst>
            <a:lin ang="10800000" scaled="1"/>
            <a:tileRect/>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37" name="立方体 36"/>
          <p:cNvSpPr/>
          <p:nvPr/>
        </p:nvSpPr>
        <p:spPr>
          <a:xfrm rot="420000">
            <a:off x="4079927" y="2870370"/>
            <a:ext cx="1195187" cy="111833"/>
          </a:xfrm>
          <a:prstGeom prst="cube">
            <a:avLst>
              <a:gd name="adj" fmla="val 81000"/>
            </a:avLst>
          </a:prstGeom>
          <a:solidFill>
            <a:schemeClr val="bg1">
              <a:lumMod val="50000"/>
            </a:schemeClr>
          </a:soli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38" name="椭圆 37"/>
          <p:cNvSpPr/>
          <p:nvPr/>
        </p:nvSpPr>
        <p:spPr>
          <a:xfrm>
            <a:off x="2465291" y="2531503"/>
            <a:ext cx="2307297" cy="395286"/>
          </a:xfrm>
          <a:prstGeom prst="ellipse">
            <a:avLst/>
          </a:prstGeom>
          <a:gradFill>
            <a:gsLst>
              <a:gs pos="100000">
                <a:srgbClr val="0093DD"/>
              </a:gs>
              <a:gs pos="0">
                <a:schemeClr val="bg1">
                  <a:lumMod val="95000"/>
                </a:schemeClr>
              </a:gs>
              <a:gs pos="100000">
                <a:schemeClr val="accent1">
                  <a:tint val="23500"/>
                  <a:satMod val="160000"/>
                </a:schemeClr>
              </a:gs>
            </a:gsLst>
            <a:lin ang="5400000" scaled="0"/>
          </a:gra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grpSp>
        <p:nvGrpSpPr>
          <p:cNvPr id="39" name="组合 38"/>
          <p:cNvGrpSpPr/>
          <p:nvPr/>
        </p:nvGrpSpPr>
        <p:grpSpPr>
          <a:xfrm>
            <a:off x="3115318" y="2588267"/>
            <a:ext cx="1010175" cy="255953"/>
            <a:chOff x="2466960" y="1640130"/>
            <a:chExt cx="1643074" cy="416314"/>
          </a:xfrm>
          <a:gradFill>
            <a:gsLst>
              <a:gs pos="100000">
                <a:srgbClr val="33FFFF"/>
              </a:gs>
              <a:gs pos="0">
                <a:srgbClr val="CCFFFF"/>
              </a:gs>
              <a:gs pos="100000">
                <a:schemeClr val="accent1">
                  <a:tint val="23500"/>
                  <a:satMod val="160000"/>
                </a:schemeClr>
              </a:gs>
            </a:gsLst>
            <a:lin ang="5400000" scaled="0"/>
          </a:gradFill>
        </p:grpSpPr>
        <p:sp>
          <p:nvSpPr>
            <p:cNvPr id="44" name="椭圆 43"/>
            <p:cNvSpPr/>
            <p:nvPr/>
          </p:nvSpPr>
          <p:spPr>
            <a:xfrm>
              <a:off x="2466960" y="1649892"/>
              <a:ext cx="1643074" cy="406552"/>
            </a:xfrm>
            <a:prstGeom prst="ellips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45" name="直接连接符 44"/>
            <p:cNvCxnSpPr/>
            <p:nvPr/>
          </p:nvCxnSpPr>
          <p:spPr>
            <a:xfrm rot="4500000" flipH="1" flipV="1">
              <a:off x="3003058" y="1707175"/>
              <a:ext cx="108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2280000" flipH="1" flipV="1">
              <a:off x="2781696" y="1731923"/>
              <a:ext cx="1368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740000" flipH="1" flipV="1">
              <a:off x="2584262" y="1780015"/>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0" idx="2"/>
              <a:endCxn id="44" idx="2"/>
            </p:cNvCxnSpPr>
            <p:nvPr/>
          </p:nvCxnSpPr>
          <p:spPr>
            <a:xfrm rot="10800000">
              <a:off x="2466960" y="1862609"/>
              <a:ext cx="209552"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10800000">
              <a:off x="3889370" y="1853084"/>
              <a:ext cx="209552"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1740000" flipH="1" flipV="1">
              <a:off x="3712903" y="1968219"/>
              <a:ext cx="1368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2880000" flipH="1" flipV="1">
              <a:off x="3522935" y="1998150"/>
              <a:ext cx="108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16200000" flipH="1">
              <a:off x="3265796" y="2013105"/>
              <a:ext cx="86678"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720000" flipH="1" flipV="1">
              <a:off x="3848956" y="1918734"/>
              <a:ext cx="180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17040000" flipH="1">
              <a:off x="3005278" y="2003580"/>
              <a:ext cx="86678"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19020000" flipH="1">
              <a:off x="2771543" y="1978336"/>
              <a:ext cx="108000"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20280000" flipH="1">
              <a:off x="2583976" y="1933320"/>
              <a:ext cx="144000"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7980000" flipH="1" flipV="1">
              <a:off x="3465822" y="1711336"/>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7980000" flipH="1" flipV="1">
              <a:off x="3664702" y="1735810"/>
              <a:ext cx="126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8880000" flipH="1" flipV="1">
              <a:off x="3815184" y="1772329"/>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40" name="椭圆 39"/>
          <p:cNvSpPr/>
          <p:nvPr/>
        </p:nvSpPr>
        <p:spPr>
          <a:xfrm>
            <a:off x="3244152" y="2659167"/>
            <a:ext cx="746651" cy="131762"/>
          </a:xfrm>
          <a:prstGeom prst="ellipse">
            <a:avLst/>
          </a:prstGeom>
          <a:solidFill>
            <a:schemeClr val="bg1">
              <a:lumMod val="85000"/>
            </a:schemeClr>
          </a:soli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41" name="圆柱形 40"/>
          <p:cNvSpPr/>
          <p:nvPr/>
        </p:nvSpPr>
        <p:spPr>
          <a:xfrm>
            <a:off x="3568195" y="2284578"/>
            <a:ext cx="105409" cy="445060"/>
          </a:xfrm>
          <a:prstGeom prst="can">
            <a:avLst/>
          </a:prstGeom>
          <a:gradFill flip="none" rotWithShape="1">
            <a:gsLst>
              <a:gs pos="100000">
                <a:srgbClr val="0093DD"/>
              </a:gs>
              <a:gs pos="0">
                <a:schemeClr val="bg1">
                  <a:lumMod val="95000"/>
                </a:schemeClr>
              </a:gs>
              <a:gs pos="100000">
                <a:schemeClr val="accent1">
                  <a:tint val="23500"/>
                  <a:satMod val="160000"/>
                </a:schemeClr>
              </a:gs>
            </a:gsLst>
            <a:lin ang="10800000" scaled="1"/>
            <a:tileRect/>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32" name="立方体 31"/>
          <p:cNvSpPr/>
          <p:nvPr/>
        </p:nvSpPr>
        <p:spPr>
          <a:xfrm rot="420000">
            <a:off x="4079927" y="2263880"/>
            <a:ext cx="1195187" cy="111833"/>
          </a:xfrm>
          <a:prstGeom prst="cube">
            <a:avLst>
              <a:gd name="adj" fmla="val 81000"/>
            </a:avLst>
          </a:prstGeom>
          <a:solidFill>
            <a:schemeClr val="bg1">
              <a:lumMod val="50000"/>
            </a:schemeClr>
          </a:soli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29" name="椭圆 28"/>
          <p:cNvSpPr/>
          <p:nvPr/>
        </p:nvSpPr>
        <p:spPr>
          <a:xfrm>
            <a:off x="2465291" y="1925013"/>
            <a:ext cx="2307297" cy="395286"/>
          </a:xfrm>
          <a:prstGeom prst="ellipse">
            <a:avLst/>
          </a:prstGeom>
          <a:gradFill>
            <a:gsLst>
              <a:gs pos="100000">
                <a:srgbClr val="0093DD"/>
              </a:gs>
              <a:gs pos="0">
                <a:schemeClr val="bg1">
                  <a:lumMod val="95000"/>
                </a:schemeClr>
              </a:gs>
              <a:gs pos="100000">
                <a:schemeClr val="accent1">
                  <a:tint val="23500"/>
                  <a:satMod val="160000"/>
                </a:schemeClr>
              </a:gs>
            </a:gsLst>
            <a:lin ang="5400000" scaled="0"/>
          </a:gra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grpSp>
        <p:nvGrpSpPr>
          <p:cNvPr id="26" name="组合 25"/>
          <p:cNvGrpSpPr/>
          <p:nvPr/>
        </p:nvGrpSpPr>
        <p:grpSpPr>
          <a:xfrm>
            <a:off x="3115318" y="1981777"/>
            <a:ext cx="1010175" cy="255953"/>
            <a:chOff x="2466960" y="1640130"/>
            <a:chExt cx="1643074" cy="416314"/>
          </a:xfrm>
          <a:gradFill>
            <a:gsLst>
              <a:gs pos="100000">
                <a:srgbClr val="33FFFF"/>
              </a:gs>
              <a:gs pos="0">
                <a:srgbClr val="CCFFFF"/>
              </a:gs>
              <a:gs pos="100000">
                <a:schemeClr val="accent1">
                  <a:tint val="23500"/>
                  <a:satMod val="160000"/>
                </a:schemeClr>
              </a:gs>
            </a:gsLst>
            <a:lin ang="5400000" scaled="0"/>
          </a:gradFill>
        </p:grpSpPr>
        <p:sp>
          <p:nvSpPr>
            <p:cNvPr id="5" name="椭圆 4"/>
            <p:cNvSpPr/>
            <p:nvPr/>
          </p:nvSpPr>
          <p:spPr>
            <a:xfrm>
              <a:off x="2466960" y="1649892"/>
              <a:ext cx="1643074" cy="406552"/>
            </a:xfrm>
            <a:prstGeom prst="ellips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7" name="直接连接符 6"/>
            <p:cNvCxnSpPr/>
            <p:nvPr/>
          </p:nvCxnSpPr>
          <p:spPr>
            <a:xfrm rot="4500000" flipH="1" flipV="1">
              <a:off x="3003058" y="1707175"/>
              <a:ext cx="108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2280000" flipH="1" flipV="1">
              <a:off x="2781696" y="1731923"/>
              <a:ext cx="1368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740000" flipH="1" flipV="1">
              <a:off x="2584262" y="1780015"/>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4" idx="2"/>
              <a:endCxn id="5" idx="2"/>
            </p:cNvCxnSpPr>
            <p:nvPr/>
          </p:nvCxnSpPr>
          <p:spPr>
            <a:xfrm rot="10800000">
              <a:off x="2466960" y="1862609"/>
              <a:ext cx="209552"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3889370" y="1853084"/>
              <a:ext cx="209552"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740000" flipH="1" flipV="1">
              <a:off x="3712903" y="1968219"/>
              <a:ext cx="1368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2880000" flipH="1" flipV="1">
              <a:off x="3522935" y="1998150"/>
              <a:ext cx="108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6200000" flipH="1">
              <a:off x="3265796" y="2013105"/>
              <a:ext cx="86678"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720000" flipH="1" flipV="1">
              <a:off x="3848956" y="1918734"/>
              <a:ext cx="180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7040000" flipH="1">
              <a:off x="3005278" y="2003580"/>
              <a:ext cx="86678"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19020000" flipH="1">
              <a:off x="2771543" y="1978336"/>
              <a:ext cx="108000"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20280000" flipH="1">
              <a:off x="2583976" y="1933320"/>
              <a:ext cx="144000" cy="0"/>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7980000" flipH="1" flipV="1">
              <a:off x="3465822" y="1711336"/>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7980000" flipH="1" flipV="1">
              <a:off x="3664702" y="1735810"/>
              <a:ext cx="126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8880000" flipH="1" flipV="1">
              <a:off x="3815184" y="1772329"/>
              <a:ext cx="144000" cy="1588"/>
            </a:xfrm>
            <a:prstGeom prst="line">
              <a:avLst/>
            </a:prstGeom>
            <a:grpFill/>
            <a:ln w="19050">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4" name="椭圆 3"/>
          <p:cNvSpPr/>
          <p:nvPr/>
        </p:nvSpPr>
        <p:spPr>
          <a:xfrm>
            <a:off x="3244152" y="2052677"/>
            <a:ext cx="746651" cy="131762"/>
          </a:xfrm>
          <a:prstGeom prst="ellipse">
            <a:avLst/>
          </a:prstGeom>
          <a:solidFill>
            <a:schemeClr val="bg1">
              <a:lumMod val="85000"/>
            </a:schemeClr>
          </a:soli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27" name="圆柱形 26"/>
          <p:cNvSpPr/>
          <p:nvPr/>
        </p:nvSpPr>
        <p:spPr>
          <a:xfrm>
            <a:off x="3568195" y="1678087"/>
            <a:ext cx="105409" cy="445060"/>
          </a:xfrm>
          <a:prstGeom prst="can">
            <a:avLst/>
          </a:prstGeom>
          <a:gradFill flip="none" rotWithShape="1">
            <a:gsLst>
              <a:gs pos="100000">
                <a:srgbClr val="0093DD"/>
              </a:gs>
              <a:gs pos="0">
                <a:schemeClr val="bg1">
                  <a:lumMod val="95000"/>
                </a:schemeClr>
              </a:gs>
              <a:gs pos="100000">
                <a:schemeClr val="accent1">
                  <a:tint val="23500"/>
                  <a:satMod val="160000"/>
                </a:schemeClr>
              </a:gs>
            </a:gsLst>
            <a:lin ang="10800000" scaled="1"/>
            <a:tileRect/>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30" name="立方体 29"/>
          <p:cNvSpPr/>
          <p:nvPr/>
        </p:nvSpPr>
        <p:spPr>
          <a:xfrm rot="420000">
            <a:off x="4079927" y="2100623"/>
            <a:ext cx="1195187" cy="111833"/>
          </a:xfrm>
          <a:prstGeom prst="cube">
            <a:avLst>
              <a:gd name="adj" fmla="val 81000"/>
            </a:avLst>
          </a:prstGeom>
          <a:solidFill>
            <a:schemeClr val="bg1">
              <a:lumMod val="50000"/>
            </a:schemeClr>
          </a:soli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31" name="平行四边形 30"/>
          <p:cNvSpPr/>
          <p:nvPr/>
        </p:nvSpPr>
        <p:spPr>
          <a:xfrm rot="360000">
            <a:off x="4147986" y="2066659"/>
            <a:ext cx="219102" cy="55405"/>
          </a:xfrm>
          <a:prstGeom prst="parallelogram">
            <a:avLst>
              <a:gd name="adj" fmla="val 109448"/>
            </a:avLst>
          </a:prstGeom>
          <a:solidFill>
            <a:srgbClr val="00206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grpSp>
        <p:nvGrpSpPr>
          <p:cNvPr id="17" name="组合 16"/>
          <p:cNvGrpSpPr/>
          <p:nvPr/>
        </p:nvGrpSpPr>
        <p:grpSpPr>
          <a:xfrm>
            <a:off x="2222224" y="1647663"/>
            <a:ext cx="916526" cy="409117"/>
            <a:chOff x="1512488" y="790412"/>
            <a:chExt cx="916526" cy="409117"/>
          </a:xfrm>
        </p:grpSpPr>
        <p:cxnSp>
          <p:nvCxnSpPr>
            <p:cNvPr id="85" name="直接箭头连接符 84"/>
            <p:cNvCxnSpPr/>
            <p:nvPr/>
          </p:nvCxnSpPr>
          <p:spPr>
            <a:xfrm>
              <a:off x="2032755" y="936007"/>
              <a:ext cx="396259" cy="263522"/>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1512488" y="790412"/>
              <a:ext cx="617477" cy="307777"/>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zh-CN" altLang="en-US" sz="1400" b="1" dirty="0">
                  <a:solidFill>
                    <a:srgbClr val="11576A"/>
                  </a:solidFill>
                  <a:latin typeface="微软雅黑"/>
                  <a:ea typeface="微软雅黑"/>
                </a:rPr>
                <a:t>磁道</a:t>
              </a:r>
              <a:r>
                <a:rPr lang="en-US" altLang="zh-CN" sz="1400" b="1" dirty="0">
                  <a:solidFill>
                    <a:srgbClr val="11576A"/>
                  </a:solidFill>
                  <a:latin typeface="微软雅黑"/>
                  <a:ea typeface="微软雅黑"/>
                </a:rPr>
                <a:t>t</a:t>
              </a:r>
              <a:endParaRPr lang="zh-CN" altLang="en-US" sz="1400" b="1" dirty="0">
                <a:solidFill>
                  <a:srgbClr val="11576A"/>
                </a:solidFill>
                <a:latin typeface="微软雅黑"/>
                <a:ea typeface="微软雅黑"/>
              </a:endParaRPr>
            </a:p>
          </p:txBody>
        </p:sp>
      </p:grpSp>
      <p:sp>
        <p:nvSpPr>
          <p:cNvPr id="87" name="TextBox 86"/>
          <p:cNvSpPr txBox="1"/>
          <p:nvPr/>
        </p:nvSpPr>
        <p:spPr>
          <a:xfrm>
            <a:off x="3794114" y="1628801"/>
            <a:ext cx="723275" cy="307777"/>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zh-CN" altLang="en-US" sz="1400" b="1" dirty="0">
                <a:solidFill>
                  <a:srgbClr val="11576A"/>
                </a:solidFill>
                <a:latin typeface="微软雅黑"/>
                <a:ea typeface="微软雅黑"/>
              </a:rPr>
              <a:t>磁盘轴</a:t>
            </a:r>
          </a:p>
        </p:txBody>
      </p:sp>
      <p:cxnSp>
        <p:nvCxnSpPr>
          <p:cNvPr id="89" name="直接箭头连接符 88"/>
          <p:cNvCxnSpPr/>
          <p:nvPr/>
        </p:nvCxnSpPr>
        <p:spPr>
          <a:xfrm rot="10800000">
            <a:off x="3692982" y="1778618"/>
            <a:ext cx="154932"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5400000">
            <a:off x="2596886" y="2815892"/>
            <a:ext cx="1018122" cy="976"/>
          </a:xfrm>
          <a:prstGeom prst="line">
            <a:avLst/>
          </a:prstGeom>
          <a:ln w="28575">
            <a:solidFill>
              <a:srgbClr val="11576A"/>
            </a:solidFill>
            <a:prstDash val="sysDash"/>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rot="5400000">
            <a:off x="3613992" y="2815892"/>
            <a:ext cx="1018122" cy="976"/>
          </a:xfrm>
          <a:prstGeom prst="line">
            <a:avLst/>
          </a:prstGeom>
          <a:ln w="28575">
            <a:solidFill>
              <a:srgbClr val="11576A"/>
            </a:solidFill>
            <a:prstDash val="sysDash"/>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5595371" y="2531504"/>
            <a:ext cx="723275" cy="307777"/>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zh-CN" altLang="en-US" sz="1400" b="1" dirty="0">
                <a:solidFill>
                  <a:srgbClr val="11576A"/>
                </a:solidFill>
                <a:latin typeface="微软雅黑"/>
                <a:ea typeface="微软雅黑"/>
              </a:rPr>
              <a:t>磁头组</a:t>
            </a:r>
          </a:p>
        </p:txBody>
      </p:sp>
      <p:sp>
        <p:nvSpPr>
          <p:cNvPr id="96" name="任意多边形 95"/>
          <p:cNvSpPr/>
          <p:nvPr/>
        </p:nvSpPr>
        <p:spPr>
          <a:xfrm>
            <a:off x="3191455" y="2618961"/>
            <a:ext cx="189346" cy="78081"/>
          </a:xfrm>
          <a:custGeom>
            <a:avLst/>
            <a:gdLst>
              <a:gd name="connsiteX0" fmla="*/ 0 w 307975"/>
              <a:gd name="connsiteY0" fmla="*/ 50800 h 127000"/>
              <a:gd name="connsiteX1" fmla="*/ 130175 w 307975"/>
              <a:gd name="connsiteY1" fmla="*/ 127000 h 127000"/>
              <a:gd name="connsiteX2" fmla="*/ 307975 w 307975"/>
              <a:gd name="connsiteY2" fmla="*/ 85725 h 127000"/>
              <a:gd name="connsiteX3" fmla="*/ 203200 w 307975"/>
              <a:gd name="connsiteY3" fmla="*/ 0 h 127000"/>
              <a:gd name="connsiteX4" fmla="*/ 0 w 307975"/>
              <a:gd name="connsiteY4" fmla="*/ 50800 h 12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975" h="127000">
                <a:moveTo>
                  <a:pt x="0" y="50800"/>
                </a:moveTo>
                <a:lnTo>
                  <a:pt x="130175" y="127000"/>
                </a:lnTo>
                <a:lnTo>
                  <a:pt x="307975" y="85725"/>
                </a:lnTo>
                <a:lnTo>
                  <a:pt x="203200" y="0"/>
                </a:lnTo>
                <a:lnTo>
                  <a:pt x="0" y="50800"/>
                </a:lnTo>
                <a:close/>
              </a:path>
            </a:pathLst>
          </a:custGeom>
          <a:solidFill>
            <a:srgbClr val="0093DD"/>
          </a:solidFill>
          <a:ln>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grpSp>
        <p:nvGrpSpPr>
          <p:cNvPr id="33" name="组合 32"/>
          <p:cNvGrpSpPr/>
          <p:nvPr/>
        </p:nvGrpSpPr>
        <p:grpSpPr>
          <a:xfrm>
            <a:off x="2250480" y="2283535"/>
            <a:ext cx="976112" cy="351041"/>
            <a:chOff x="1540744" y="1426284"/>
            <a:chExt cx="976112" cy="351041"/>
          </a:xfrm>
        </p:grpSpPr>
        <p:sp>
          <p:nvSpPr>
            <p:cNvPr id="97" name="TextBox 96"/>
            <p:cNvSpPr txBox="1"/>
            <p:nvPr/>
          </p:nvSpPr>
          <p:spPr>
            <a:xfrm>
              <a:off x="1540744" y="1426284"/>
              <a:ext cx="631904" cy="307777"/>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zh-CN" altLang="en-US" sz="1400" b="1" dirty="0">
                  <a:solidFill>
                    <a:srgbClr val="11576A"/>
                  </a:solidFill>
                  <a:latin typeface="微软雅黑"/>
                  <a:ea typeface="微软雅黑"/>
                </a:rPr>
                <a:t>扇区</a:t>
              </a:r>
              <a:r>
                <a:rPr lang="en-US" altLang="zh-CN" sz="1400" b="1" dirty="0">
                  <a:solidFill>
                    <a:srgbClr val="11576A"/>
                  </a:solidFill>
                  <a:latin typeface="微软雅黑"/>
                  <a:ea typeface="微软雅黑"/>
                </a:rPr>
                <a:t>s</a:t>
              </a:r>
              <a:endParaRPr lang="zh-CN" altLang="en-US" sz="1400" b="1" dirty="0">
                <a:solidFill>
                  <a:srgbClr val="11576A"/>
                </a:solidFill>
                <a:latin typeface="微软雅黑"/>
                <a:ea typeface="微软雅黑"/>
              </a:endParaRPr>
            </a:p>
          </p:txBody>
        </p:sp>
        <p:cxnSp>
          <p:nvCxnSpPr>
            <p:cNvPr id="98" name="直接箭头连接符 97"/>
            <p:cNvCxnSpPr/>
            <p:nvPr/>
          </p:nvCxnSpPr>
          <p:spPr>
            <a:xfrm>
              <a:off x="2095220" y="1580173"/>
              <a:ext cx="421636" cy="197152"/>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2257401" y="2863902"/>
            <a:ext cx="833599" cy="307777"/>
            <a:chOff x="1547664" y="2006651"/>
            <a:chExt cx="833599" cy="307777"/>
          </a:xfrm>
        </p:grpSpPr>
        <p:sp>
          <p:nvSpPr>
            <p:cNvPr id="100" name="TextBox 99"/>
            <p:cNvSpPr txBox="1"/>
            <p:nvPr/>
          </p:nvSpPr>
          <p:spPr>
            <a:xfrm>
              <a:off x="1547664" y="2006651"/>
              <a:ext cx="636713" cy="307777"/>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zh-CN" altLang="en-US" sz="1400" b="1" dirty="0">
                  <a:solidFill>
                    <a:srgbClr val="11576A"/>
                  </a:solidFill>
                  <a:latin typeface="微软雅黑"/>
                  <a:ea typeface="微软雅黑"/>
                </a:rPr>
                <a:t>柱面</a:t>
              </a:r>
              <a:r>
                <a:rPr lang="en-US" altLang="zh-CN" sz="1400" b="1" dirty="0">
                  <a:solidFill>
                    <a:srgbClr val="11576A"/>
                  </a:solidFill>
                  <a:latin typeface="微软雅黑"/>
                  <a:ea typeface="微软雅黑"/>
                </a:rPr>
                <a:t>c</a:t>
              </a:r>
              <a:endParaRPr lang="zh-CN" altLang="en-US" sz="1400" b="1" dirty="0">
                <a:solidFill>
                  <a:srgbClr val="11576A"/>
                </a:solidFill>
                <a:latin typeface="微软雅黑"/>
                <a:ea typeface="微软雅黑"/>
              </a:endParaRPr>
            </a:p>
          </p:txBody>
        </p:sp>
        <p:cxnSp>
          <p:nvCxnSpPr>
            <p:cNvPr id="105" name="直接箭头连接符 104"/>
            <p:cNvCxnSpPr/>
            <p:nvPr/>
          </p:nvCxnSpPr>
          <p:spPr>
            <a:xfrm>
              <a:off x="2110836" y="2160540"/>
              <a:ext cx="270427" cy="0"/>
            </a:xfrm>
            <a:prstGeom prst="straightConnector1">
              <a:avLst/>
            </a:prstGeom>
            <a:ln w="28575">
              <a:solidFill>
                <a:srgbClr val="005072"/>
              </a:solidFill>
              <a:tailEnd type="triangle"/>
            </a:ln>
          </p:spPr>
          <p:style>
            <a:lnRef idx="1">
              <a:schemeClr val="accent1"/>
            </a:lnRef>
            <a:fillRef idx="0">
              <a:schemeClr val="accent1"/>
            </a:fillRef>
            <a:effectRef idx="0">
              <a:schemeClr val="accent1"/>
            </a:effectRef>
            <a:fontRef idx="minor">
              <a:schemeClr val="tx1"/>
            </a:fontRef>
          </p:style>
        </p:cxnSp>
      </p:grpSp>
      <p:sp>
        <p:nvSpPr>
          <p:cNvPr id="106" name="TextBox 105"/>
          <p:cNvSpPr txBox="1"/>
          <p:nvPr/>
        </p:nvSpPr>
        <p:spPr>
          <a:xfrm>
            <a:off x="2299166" y="3571137"/>
            <a:ext cx="543739" cy="307777"/>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zh-CN" altLang="en-US" sz="1400" b="1" dirty="0">
                <a:solidFill>
                  <a:srgbClr val="11576A"/>
                </a:solidFill>
                <a:latin typeface="微软雅黑"/>
                <a:ea typeface="微软雅黑"/>
              </a:rPr>
              <a:t>盘片</a:t>
            </a:r>
          </a:p>
        </p:txBody>
      </p:sp>
      <p:cxnSp>
        <p:nvCxnSpPr>
          <p:cNvPr id="110" name="直接箭头连接符 109"/>
          <p:cNvCxnSpPr/>
          <p:nvPr/>
        </p:nvCxnSpPr>
        <p:spPr>
          <a:xfrm flipV="1">
            <a:off x="2691739" y="3401718"/>
            <a:ext cx="257666" cy="210818"/>
          </a:xfrm>
          <a:prstGeom prst="straightConnector1">
            <a:avLst/>
          </a:prstGeom>
          <a:ln w="28575">
            <a:solidFill>
              <a:srgbClr val="005072"/>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4102069" y="3652560"/>
            <a:ext cx="543739" cy="307777"/>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zh-CN" altLang="en-US" sz="1400" b="1" dirty="0">
                <a:solidFill>
                  <a:srgbClr val="11576A"/>
                </a:solidFill>
                <a:latin typeface="微软雅黑"/>
                <a:ea typeface="微软雅黑"/>
              </a:rPr>
              <a:t>磁头</a:t>
            </a:r>
          </a:p>
        </p:txBody>
      </p:sp>
      <p:cxnSp>
        <p:nvCxnSpPr>
          <p:cNvPr id="112" name="直接箭头连接符 111"/>
          <p:cNvCxnSpPr/>
          <p:nvPr/>
        </p:nvCxnSpPr>
        <p:spPr>
          <a:xfrm flipV="1">
            <a:off x="4439951" y="3545187"/>
            <a:ext cx="164957" cy="163000"/>
          </a:xfrm>
          <a:prstGeom prst="straightConnector1">
            <a:avLst/>
          </a:prstGeom>
          <a:ln w="28575">
            <a:solidFill>
              <a:srgbClr val="005072"/>
            </a:solidFill>
            <a:tailEnd type="triangle"/>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4330388" y="2924958"/>
            <a:ext cx="723275" cy="307777"/>
          </a:xfrm>
          <a:prstGeom prst="rect">
            <a:avLst/>
          </a:prstGeom>
          <a:noFill/>
        </p:spPr>
        <p:txBody>
          <a:bodyPr wrap="square" rtlCol="0">
            <a:spAutoFit/>
          </a:bodyPr>
          <a:lstStyle/>
          <a:p>
            <a:pPr eaLnBrk="1" fontAlgn="auto" hangingPunct="1">
              <a:lnSpc>
                <a:spcPct val="100000"/>
              </a:lnSpc>
              <a:spcBef>
                <a:spcPts val="0"/>
              </a:spcBef>
              <a:spcAft>
                <a:spcPts val="0"/>
              </a:spcAft>
              <a:buSzTx/>
              <a:buNone/>
            </a:pPr>
            <a:r>
              <a:rPr lang="zh-CN" altLang="en-US" sz="1400" b="1" dirty="0">
                <a:solidFill>
                  <a:srgbClr val="11576A"/>
                </a:solidFill>
                <a:latin typeface="微软雅黑"/>
                <a:ea typeface="微软雅黑"/>
              </a:rPr>
              <a:t>读写头</a:t>
            </a:r>
          </a:p>
        </p:txBody>
      </p:sp>
      <p:sp>
        <p:nvSpPr>
          <p:cNvPr id="119" name="任意多边形 118"/>
          <p:cNvSpPr/>
          <p:nvPr/>
        </p:nvSpPr>
        <p:spPr>
          <a:xfrm>
            <a:off x="3411642" y="3623915"/>
            <a:ext cx="405238" cy="263132"/>
          </a:xfrm>
          <a:custGeom>
            <a:avLst/>
            <a:gdLst>
              <a:gd name="connsiteX0" fmla="*/ 548640 w 659130"/>
              <a:gd name="connsiteY0" fmla="*/ 0 h 427990"/>
              <a:gd name="connsiteX1" fmla="*/ 655320 w 659130"/>
              <a:gd name="connsiteY1" fmla="*/ 152400 h 427990"/>
              <a:gd name="connsiteX2" fmla="*/ 571500 w 659130"/>
              <a:gd name="connsiteY2" fmla="*/ 342900 h 427990"/>
              <a:gd name="connsiteX3" fmla="*/ 335280 w 659130"/>
              <a:gd name="connsiteY3" fmla="*/ 426720 h 427990"/>
              <a:gd name="connsiteX4" fmla="*/ 99060 w 659130"/>
              <a:gd name="connsiteY4" fmla="*/ 350520 h 427990"/>
              <a:gd name="connsiteX5" fmla="*/ 0 w 659130"/>
              <a:gd name="connsiteY5" fmla="*/ 220980 h 42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130" h="427990">
                <a:moveTo>
                  <a:pt x="548640" y="0"/>
                </a:moveTo>
                <a:cubicBezTo>
                  <a:pt x="600075" y="47625"/>
                  <a:pt x="651510" y="95250"/>
                  <a:pt x="655320" y="152400"/>
                </a:cubicBezTo>
                <a:cubicBezTo>
                  <a:pt x="659130" y="209550"/>
                  <a:pt x="624840" y="297180"/>
                  <a:pt x="571500" y="342900"/>
                </a:cubicBezTo>
                <a:cubicBezTo>
                  <a:pt x="518160" y="388620"/>
                  <a:pt x="414020" y="425450"/>
                  <a:pt x="335280" y="426720"/>
                </a:cubicBezTo>
                <a:cubicBezTo>
                  <a:pt x="256540" y="427990"/>
                  <a:pt x="154940" y="384810"/>
                  <a:pt x="99060" y="350520"/>
                </a:cubicBezTo>
                <a:cubicBezTo>
                  <a:pt x="43180" y="316230"/>
                  <a:pt x="21590" y="268605"/>
                  <a:pt x="0" y="220980"/>
                </a:cubicBezTo>
              </a:path>
            </a:pathLst>
          </a:custGeom>
          <a:ln w="28575">
            <a:solidFill>
              <a:srgbClr val="005072"/>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42" name="立方体 41"/>
          <p:cNvSpPr/>
          <p:nvPr/>
        </p:nvSpPr>
        <p:spPr>
          <a:xfrm rot="420000">
            <a:off x="4079927" y="2707113"/>
            <a:ext cx="1195187" cy="111833"/>
          </a:xfrm>
          <a:prstGeom prst="cube">
            <a:avLst>
              <a:gd name="adj" fmla="val 81000"/>
            </a:avLst>
          </a:prstGeom>
          <a:solidFill>
            <a:schemeClr val="bg1">
              <a:lumMod val="50000"/>
            </a:schemeClr>
          </a:soli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43" name="平行四边形 42"/>
          <p:cNvSpPr/>
          <p:nvPr/>
        </p:nvSpPr>
        <p:spPr>
          <a:xfrm rot="360000">
            <a:off x="4147986" y="2673149"/>
            <a:ext cx="219102" cy="55405"/>
          </a:xfrm>
          <a:prstGeom prst="parallelogram">
            <a:avLst>
              <a:gd name="adj" fmla="val 109448"/>
            </a:avLst>
          </a:prstGeom>
          <a:solidFill>
            <a:srgbClr val="00206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66" name="立方体 65"/>
          <p:cNvSpPr/>
          <p:nvPr/>
        </p:nvSpPr>
        <p:spPr>
          <a:xfrm rot="420000">
            <a:off x="4079927" y="3317318"/>
            <a:ext cx="1195187" cy="111833"/>
          </a:xfrm>
          <a:prstGeom prst="cube">
            <a:avLst>
              <a:gd name="adj" fmla="val 81000"/>
            </a:avLst>
          </a:prstGeom>
          <a:solidFill>
            <a:schemeClr val="bg1">
              <a:lumMod val="50000"/>
            </a:schemeClr>
          </a:solidFill>
          <a:ln w="19050">
            <a:solidFill>
              <a:srgbClr val="005072"/>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67" name="平行四边形 66"/>
          <p:cNvSpPr/>
          <p:nvPr/>
        </p:nvSpPr>
        <p:spPr>
          <a:xfrm rot="360000">
            <a:off x="4147986" y="3283353"/>
            <a:ext cx="219102" cy="55405"/>
          </a:xfrm>
          <a:prstGeom prst="parallelogram">
            <a:avLst>
              <a:gd name="adj" fmla="val 109448"/>
            </a:avLst>
          </a:prstGeom>
          <a:solidFill>
            <a:srgbClr val="00206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116" name="直接箭头连接符 115"/>
          <p:cNvCxnSpPr>
            <a:endCxn id="67" idx="0"/>
          </p:cNvCxnSpPr>
          <p:nvPr/>
        </p:nvCxnSpPr>
        <p:spPr>
          <a:xfrm rot="5400000">
            <a:off x="4243202" y="3130779"/>
            <a:ext cx="182709" cy="121806"/>
          </a:xfrm>
          <a:prstGeom prst="straightConnector1">
            <a:avLst/>
          </a:prstGeom>
          <a:ln w="28575">
            <a:solidFill>
              <a:srgbClr val="005072"/>
            </a:solidFill>
            <a:tailEnd type="triangle"/>
          </a:ln>
        </p:spPr>
        <p:style>
          <a:lnRef idx="1">
            <a:schemeClr val="accent1"/>
          </a:lnRef>
          <a:fillRef idx="0">
            <a:schemeClr val="accent1"/>
          </a:fillRef>
          <a:effectRef idx="0">
            <a:schemeClr val="accent1"/>
          </a:effectRef>
          <a:fontRef idx="minor">
            <a:schemeClr val="tx1"/>
          </a:fontRef>
        </p:style>
      </p:cxnSp>
      <p:sp>
        <p:nvSpPr>
          <p:cNvPr id="92" name="立方体 91"/>
          <p:cNvSpPr/>
          <p:nvPr/>
        </p:nvSpPr>
        <p:spPr>
          <a:xfrm>
            <a:off x="5112244" y="1895735"/>
            <a:ext cx="483127" cy="1932509"/>
          </a:xfrm>
          <a:prstGeom prst="cube">
            <a:avLst/>
          </a:prstGeom>
          <a:gradFill flip="none" rotWithShape="1">
            <a:gsLst>
              <a:gs pos="100000">
                <a:srgbClr val="0093DD"/>
              </a:gs>
              <a:gs pos="32000">
                <a:schemeClr val="bg1">
                  <a:lumMod val="95000"/>
                </a:schemeClr>
              </a:gs>
              <a:gs pos="100000">
                <a:schemeClr val="accent1">
                  <a:tint val="23500"/>
                  <a:satMod val="160000"/>
                </a:schemeClr>
              </a:gs>
            </a:gsLst>
            <a:lin ang="10800000" scaled="1"/>
            <a:tileRect/>
          </a:gradFill>
          <a:ln w="19050">
            <a:solidFill>
              <a:srgbClr val="11576A"/>
            </a:solidFill>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95" name="直接箭头连接符 94"/>
          <p:cNvCxnSpPr/>
          <p:nvPr/>
        </p:nvCxnSpPr>
        <p:spPr>
          <a:xfrm rot="10800000">
            <a:off x="5479329" y="2675770"/>
            <a:ext cx="199198"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1259757" y="3843915"/>
            <a:ext cx="5882325" cy="663620"/>
            <a:chOff x="550020" y="2986665"/>
            <a:chExt cx="5882325" cy="663620"/>
          </a:xfrm>
        </p:grpSpPr>
        <p:sp>
          <p:nvSpPr>
            <p:cNvPr id="99" name="内容占位符 2"/>
            <p:cNvSpPr txBox="1">
              <a:spLocks/>
            </p:cNvSpPr>
            <p:nvPr/>
          </p:nvSpPr>
          <p:spPr>
            <a:xfrm>
              <a:off x="860181" y="3003954"/>
              <a:ext cx="5572164" cy="646331"/>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eaLnBrk="1" fontAlgn="auto" hangingPunct="1">
                <a:lnSpc>
                  <a:spcPct val="100000"/>
                </a:lnSpc>
                <a:spcAft>
                  <a:spcPts val="0"/>
                </a:spcAft>
                <a:buSzTx/>
              </a:pPr>
              <a:r>
                <a:rPr lang="zh-CN" altLang="en-US" sz="1800" dirty="0">
                  <a:sym typeface="宋体" charset="0"/>
                </a:rPr>
                <a:t>读取或写入时，磁头必须被定位在</a:t>
              </a:r>
              <a:r>
                <a:rPr lang="zh-CN" altLang="en-US" sz="1800" dirty="0">
                  <a:solidFill>
                    <a:srgbClr val="C00000"/>
                  </a:solidFill>
                  <a:sym typeface="宋体" charset="0"/>
                </a:rPr>
                <a:t>期望的磁道</a:t>
              </a:r>
              <a:r>
                <a:rPr lang="zh-CN" altLang="en-US" sz="1800" dirty="0">
                  <a:sym typeface="宋体" charset="0"/>
                </a:rPr>
                <a:t>，并从所</a:t>
              </a:r>
              <a:r>
                <a:rPr lang="zh-CN" altLang="en-US" sz="1800" dirty="0">
                  <a:solidFill>
                    <a:srgbClr val="C00000"/>
                  </a:solidFill>
                  <a:sym typeface="宋体" charset="0"/>
                </a:rPr>
                <a:t>期望的柱面和扇区</a:t>
              </a:r>
              <a:r>
                <a:rPr lang="zh-CN" altLang="en-US" sz="1800" dirty="0">
                  <a:sym typeface="宋体" charset="0"/>
                </a:rPr>
                <a:t>的开始</a:t>
              </a:r>
              <a:endParaRPr lang="zh-CN" altLang="en-US" sz="1800" dirty="0"/>
            </a:p>
          </p:txBody>
        </p:sp>
        <p:sp>
          <p:nvSpPr>
            <p:cNvPr id="101" name="TextBox 11"/>
            <p:cNvSpPr txBox="1"/>
            <p:nvPr/>
          </p:nvSpPr>
          <p:spPr>
            <a:xfrm>
              <a:off x="550020" y="2986665"/>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1259757" y="4437471"/>
            <a:ext cx="4418771" cy="629642"/>
            <a:chOff x="550020" y="3580221"/>
            <a:chExt cx="4418771" cy="629642"/>
          </a:xfrm>
        </p:grpSpPr>
        <p:sp>
          <p:nvSpPr>
            <p:cNvPr id="102" name="内容占位符 2"/>
            <p:cNvSpPr txBox="1">
              <a:spLocks/>
            </p:cNvSpPr>
            <p:nvPr/>
          </p:nvSpPr>
          <p:spPr>
            <a:xfrm>
              <a:off x="834569" y="3580352"/>
              <a:ext cx="1500198"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eaLnBrk="1" fontAlgn="auto" hangingPunct="1">
                <a:lnSpc>
                  <a:spcPct val="100000"/>
                </a:lnSpc>
                <a:spcAft>
                  <a:spcPts val="0"/>
                </a:spcAft>
                <a:buSzTx/>
              </a:pPr>
              <a:r>
                <a:rPr lang="zh-CN" altLang="en-US" sz="1800" dirty="0"/>
                <a:t>寻道时间</a:t>
              </a:r>
            </a:p>
          </p:txBody>
        </p:sp>
        <p:sp>
          <p:nvSpPr>
            <p:cNvPr id="103" name="TextBox 31"/>
            <p:cNvSpPr txBox="1"/>
            <p:nvPr/>
          </p:nvSpPr>
          <p:spPr>
            <a:xfrm>
              <a:off x="550020" y="3580221"/>
              <a:ext cx="433390" cy="369332"/>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pic>
          <p:nvPicPr>
            <p:cNvPr id="104" name="图片 103" descr="小点1.png"/>
            <p:cNvPicPr>
              <a:picLocks noChangeAspect="1"/>
            </p:cNvPicPr>
            <p:nvPr/>
          </p:nvPicPr>
          <p:blipFill>
            <a:blip r:embed="rId2" cstate="print"/>
            <a:stretch>
              <a:fillRect/>
            </a:stretch>
          </p:blipFill>
          <p:spPr>
            <a:xfrm>
              <a:off x="944833" y="3973007"/>
              <a:ext cx="151066" cy="148997"/>
            </a:xfrm>
            <a:prstGeom prst="rect">
              <a:avLst/>
            </a:prstGeom>
            <a:effectLst/>
          </p:spPr>
        </p:pic>
        <p:sp>
          <p:nvSpPr>
            <p:cNvPr id="107" name="内容占位符 2"/>
            <p:cNvSpPr txBox="1">
              <a:spLocks/>
            </p:cNvSpPr>
            <p:nvPr/>
          </p:nvSpPr>
          <p:spPr>
            <a:xfrm>
              <a:off x="1077397" y="3868231"/>
              <a:ext cx="3891394"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sz="1800" dirty="0">
                  <a:sym typeface="宋体" charset="0"/>
                </a:rPr>
                <a:t>定位到期望的磁道所花费的时间</a:t>
              </a:r>
              <a:endParaRPr lang="zh-CN" altLang="en-US" sz="1800" dirty="0"/>
            </a:p>
          </p:txBody>
        </p:sp>
      </p:grpSp>
      <p:grpSp>
        <p:nvGrpSpPr>
          <p:cNvPr id="11" name="组合 10"/>
          <p:cNvGrpSpPr/>
          <p:nvPr/>
        </p:nvGrpSpPr>
        <p:grpSpPr>
          <a:xfrm>
            <a:off x="1259756" y="4971367"/>
            <a:ext cx="5572828" cy="643008"/>
            <a:chOff x="550020" y="4114117"/>
            <a:chExt cx="5572828" cy="643008"/>
          </a:xfrm>
        </p:grpSpPr>
        <p:sp>
          <p:nvSpPr>
            <p:cNvPr id="108" name="内容占位符 2"/>
            <p:cNvSpPr txBox="1">
              <a:spLocks/>
            </p:cNvSpPr>
            <p:nvPr/>
          </p:nvSpPr>
          <p:spPr>
            <a:xfrm>
              <a:off x="834569" y="4114117"/>
              <a:ext cx="1500198" cy="3693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eaLnBrk="1" fontAlgn="auto" hangingPunct="1">
                <a:lnSpc>
                  <a:spcPct val="100000"/>
                </a:lnSpc>
                <a:spcAft>
                  <a:spcPts val="0"/>
                </a:spcAft>
                <a:buSzTx/>
              </a:pPr>
              <a:r>
                <a:rPr lang="zh-CN" altLang="en-US" sz="1800" dirty="0"/>
                <a:t>旋转延迟</a:t>
              </a:r>
            </a:p>
          </p:txBody>
        </p:sp>
        <p:sp>
          <p:nvSpPr>
            <p:cNvPr id="109" name="TextBox 33"/>
            <p:cNvSpPr txBox="1"/>
            <p:nvPr/>
          </p:nvSpPr>
          <p:spPr>
            <a:xfrm>
              <a:off x="550020" y="4114117"/>
              <a:ext cx="433390" cy="369332"/>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pic>
          <p:nvPicPr>
            <p:cNvPr id="113" name="图片 112" descr="小点1.png"/>
            <p:cNvPicPr>
              <a:picLocks noChangeAspect="1"/>
            </p:cNvPicPr>
            <p:nvPr/>
          </p:nvPicPr>
          <p:blipFill>
            <a:blip r:embed="rId2" cstate="print"/>
            <a:stretch>
              <a:fillRect/>
            </a:stretch>
          </p:blipFill>
          <p:spPr>
            <a:xfrm>
              <a:off x="944833" y="4491198"/>
              <a:ext cx="151066" cy="148997"/>
            </a:xfrm>
            <a:prstGeom prst="rect">
              <a:avLst/>
            </a:prstGeom>
            <a:effectLst/>
          </p:spPr>
        </p:pic>
        <p:sp>
          <p:nvSpPr>
            <p:cNvPr id="115" name="内容占位符 2"/>
            <p:cNvSpPr txBox="1">
              <a:spLocks/>
            </p:cNvSpPr>
            <p:nvPr/>
          </p:nvSpPr>
          <p:spPr>
            <a:xfrm>
              <a:off x="1088446" y="4415493"/>
              <a:ext cx="5034402"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sz="1800" dirty="0">
                  <a:sym typeface="宋体" charset="0"/>
                </a:rPr>
                <a:t>从零扇区开始处到达目的地花费的时间</a:t>
              </a:r>
              <a:endParaRPr lang="zh-CN" altLang="en-US" sz="1800" dirty="0"/>
            </a:p>
          </p:txBody>
        </p:sp>
      </p:grpSp>
      <p:sp>
        <p:nvSpPr>
          <p:cNvPr id="118" name="内容占位符 2"/>
          <p:cNvSpPr txBox="1">
            <a:spLocks/>
          </p:cNvSpPr>
          <p:nvPr/>
        </p:nvSpPr>
        <p:spPr>
          <a:xfrm>
            <a:off x="1330304" y="5593700"/>
            <a:ext cx="5391592" cy="341632"/>
          </a:xfrm>
          <a:prstGeom prst="rect">
            <a:avLst/>
          </a:prstGeom>
        </p:spPr>
        <p:txBody>
          <a:bodyPr wrap="square">
            <a:spAutoFit/>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sz="1800" dirty="0">
                <a:solidFill>
                  <a:srgbClr val="C00000"/>
                </a:solidFill>
                <a:sym typeface="宋体" charset="0"/>
              </a:rPr>
              <a:t>平均旋转延迟时间=磁盘旋转一周时间的一半</a:t>
            </a:r>
            <a:endParaRPr lang="zh-CN" altLang="en-US" sz="1800" dirty="0">
              <a:solidFill>
                <a:srgbClr val="C00000"/>
              </a:solidFill>
            </a:endParaRPr>
          </a:p>
        </p:txBody>
      </p:sp>
    </p:spTree>
    <p:extLst>
      <p:ext uri="{BB962C8B-B14F-4D97-AF65-F5344CB8AC3E}">
        <p14:creationId xmlns:p14="http://schemas.microsoft.com/office/powerpoint/2010/main" val="178878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wipe(left)">
                                      <p:cBhvr>
                                        <p:cTn id="37"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txBox="1">
            <a:spLocks/>
          </p:cNvSpPr>
          <p:nvPr/>
        </p:nvSpPr>
        <p:spPr>
          <a:xfrm>
            <a:off x="983357" y="10521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defRPr/>
            </a:pPr>
            <a:r>
              <a:rPr lang="zh-CN" altLang="en-US" dirty="0">
                <a:sym typeface="宋体" charset="0"/>
              </a:rPr>
              <a:t>磁盘</a:t>
            </a:r>
            <a:r>
              <a:rPr lang="en-US" altLang="zh-CN" dirty="0">
                <a:sym typeface="宋体" charset="0"/>
              </a:rPr>
              <a:t>I/O</a:t>
            </a:r>
            <a:r>
              <a:rPr lang="zh-CN" altLang="en-US" dirty="0">
                <a:sym typeface="宋体" charset="0"/>
              </a:rPr>
              <a:t>传输时间</a:t>
            </a:r>
            <a:endParaRPr lang="zh-CN" altLang="en-US" dirty="0"/>
          </a:p>
        </p:txBody>
      </p:sp>
      <p:pic>
        <p:nvPicPr>
          <p:cNvPr id="16" name="Object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5504" y="3335731"/>
            <a:ext cx="2514600" cy="895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Oval 6"/>
          <p:cNvSpPr>
            <a:spLocks noChangeArrowheads="1"/>
          </p:cNvSpPr>
          <p:nvPr/>
        </p:nvSpPr>
        <p:spPr bwMode="auto">
          <a:xfrm>
            <a:off x="3441974" y="3348326"/>
            <a:ext cx="522097" cy="870161"/>
          </a:xfrm>
          <a:prstGeom prst="ellipse">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eaLnBrk="1" fontAlgn="auto" hangingPunct="1">
              <a:lnSpc>
                <a:spcPct val="100000"/>
              </a:lnSpc>
              <a:spcBef>
                <a:spcPts val="0"/>
              </a:spcBef>
              <a:spcAft>
                <a:spcPts val="0"/>
              </a:spcAft>
              <a:buSzTx/>
              <a:buNone/>
            </a:pPr>
            <a:endParaRPr lang="zh-CN" altLang="en-US">
              <a:solidFill>
                <a:srgbClr val="000099"/>
              </a:solidFill>
              <a:latin typeface="MS PGothic"/>
              <a:ea typeface="MS PGothic" charset="0"/>
              <a:cs typeface="MS PGothic" charset="0"/>
            </a:endParaRPr>
          </a:p>
        </p:txBody>
      </p:sp>
      <p:grpSp>
        <p:nvGrpSpPr>
          <p:cNvPr id="5" name="组合 4"/>
          <p:cNvGrpSpPr/>
          <p:nvPr/>
        </p:nvGrpSpPr>
        <p:grpSpPr>
          <a:xfrm>
            <a:off x="899592" y="1700809"/>
            <a:ext cx="2117948" cy="976821"/>
            <a:chOff x="262350" y="843558"/>
            <a:chExt cx="2117948" cy="976821"/>
          </a:xfrm>
        </p:grpSpPr>
        <p:sp>
          <p:nvSpPr>
            <p:cNvPr id="33" name="TextBox 32"/>
            <p:cNvSpPr txBox="1"/>
            <p:nvPr/>
          </p:nvSpPr>
          <p:spPr>
            <a:xfrm>
              <a:off x="467544" y="843558"/>
              <a:ext cx="1569660" cy="369332"/>
            </a:xfrm>
            <a:prstGeom prst="rect">
              <a:avLst/>
            </a:prstGeom>
            <a:noFill/>
            <a:ln>
              <a:noFill/>
            </a:ln>
          </p:spPr>
          <p:txBody>
            <a:bodyPr wrap="none" rtlCol="0">
              <a:spAutoFit/>
            </a:bodyPr>
            <a:lstStyle/>
            <a:p>
              <a:pPr eaLnBrk="1" fontAlgn="auto" hangingPunct="1">
                <a:lnSpc>
                  <a:spcPct val="100000"/>
                </a:lnSpc>
                <a:spcBef>
                  <a:spcPts val="0"/>
                </a:spcBef>
                <a:spcAft>
                  <a:spcPts val="0"/>
                </a:spcAft>
                <a:buSzTx/>
                <a:buNone/>
              </a:pPr>
              <a:r>
                <a:rPr lang="zh-CN" altLang="en-US" b="1" dirty="0">
                  <a:solidFill>
                    <a:srgbClr val="005072"/>
                  </a:solidFill>
                  <a:latin typeface="微软雅黑"/>
                  <a:ea typeface="微软雅黑"/>
                </a:rPr>
                <a:t>等待设备可用</a:t>
              </a:r>
            </a:p>
          </p:txBody>
        </p:sp>
        <p:cxnSp>
          <p:nvCxnSpPr>
            <p:cNvPr id="42" name="直接连接符 41"/>
            <p:cNvCxnSpPr/>
            <p:nvPr/>
          </p:nvCxnSpPr>
          <p:spPr>
            <a:xfrm>
              <a:off x="2380298"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62350"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1647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8126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53297"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318087"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581736"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846526"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2115508"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2784131" y="1696377"/>
            <a:ext cx="1569660" cy="981253"/>
            <a:chOff x="2146889" y="839126"/>
            <a:chExt cx="1569660" cy="981253"/>
          </a:xfrm>
        </p:grpSpPr>
        <p:sp>
          <p:nvSpPr>
            <p:cNvPr id="34" name="TextBox 33"/>
            <p:cNvSpPr txBox="1"/>
            <p:nvPr/>
          </p:nvSpPr>
          <p:spPr>
            <a:xfrm>
              <a:off x="2146889" y="839126"/>
              <a:ext cx="1569660" cy="369332"/>
            </a:xfrm>
            <a:prstGeom prst="rect">
              <a:avLst/>
            </a:prstGeom>
            <a:noFill/>
            <a:ln>
              <a:noFill/>
            </a:ln>
          </p:spPr>
          <p:txBody>
            <a:bodyPr wrap="none" rtlCol="0">
              <a:spAutoFit/>
            </a:bodyPr>
            <a:lstStyle/>
            <a:p>
              <a:pPr eaLnBrk="1" fontAlgn="auto" hangingPunct="1">
                <a:lnSpc>
                  <a:spcPct val="100000"/>
                </a:lnSpc>
                <a:spcBef>
                  <a:spcPts val="0"/>
                </a:spcBef>
                <a:spcAft>
                  <a:spcPts val="0"/>
                </a:spcAft>
                <a:buSzTx/>
                <a:buNone/>
              </a:pPr>
              <a:r>
                <a:rPr lang="zh-CN" altLang="en-US" b="1" dirty="0">
                  <a:solidFill>
                    <a:srgbClr val="005072"/>
                  </a:solidFill>
                  <a:latin typeface="微软雅黑"/>
                  <a:ea typeface="微软雅黑"/>
                </a:rPr>
                <a:t>等待通道可用</a:t>
              </a:r>
              <a:endParaRPr lang="en-US" altLang="zh-CN" b="1" dirty="0">
                <a:solidFill>
                  <a:srgbClr val="005072"/>
                </a:solidFill>
                <a:latin typeface="微软雅黑"/>
                <a:ea typeface="微软雅黑"/>
              </a:endParaRPr>
            </a:p>
          </p:txBody>
        </p:sp>
        <p:cxnSp>
          <p:nvCxnSpPr>
            <p:cNvPr id="41" name="直接连接符 40"/>
            <p:cNvCxnSpPr/>
            <p:nvPr/>
          </p:nvCxnSpPr>
          <p:spPr>
            <a:xfrm>
              <a:off x="3436035"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2653472"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2918262"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318724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4074418" y="1700809"/>
            <a:ext cx="1869927" cy="976821"/>
            <a:chOff x="3437175" y="843558"/>
            <a:chExt cx="1869927" cy="976821"/>
          </a:xfrm>
        </p:grpSpPr>
        <p:sp>
          <p:nvSpPr>
            <p:cNvPr id="35" name="TextBox 34"/>
            <p:cNvSpPr txBox="1"/>
            <p:nvPr/>
          </p:nvSpPr>
          <p:spPr>
            <a:xfrm>
              <a:off x="4026442" y="843558"/>
              <a:ext cx="659155" cy="369332"/>
            </a:xfrm>
            <a:prstGeom prst="rect">
              <a:avLst/>
            </a:prstGeom>
            <a:noFill/>
            <a:ln>
              <a:noFill/>
            </a:ln>
          </p:spPr>
          <p:txBody>
            <a:bodyPr wrap="none" rtlCol="0">
              <a:spAutoFit/>
            </a:bodyPr>
            <a:lstStyle/>
            <a:p>
              <a:pPr eaLnBrk="1" fontAlgn="auto" hangingPunct="1">
                <a:lnSpc>
                  <a:spcPct val="100000"/>
                </a:lnSpc>
                <a:spcBef>
                  <a:spcPts val="0"/>
                </a:spcBef>
                <a:spcAft>
                  <a:spcPts val="0"/>
                </a:spcAft>
                <a:buSzTx/>
                <a:buNone/>
              </a:pPr>
              <a:r>
                <a:rPr lang="zh-CN" altLang="en-US" b="1" dirty="0">
                  <a:solidFill>
                    <a:srgbClr val="005072"/>
                  </a:solidFill>
                  <a:latin typeface="微软雅黑"/>
                  <a:ea typeface="微软雅黑"/>
                </a:rPr>
                <a:t>寻道</a:t>
              </a:r>
            </a:p>
          </p:txBody>
        </p:sp>
        <p:cxnSp>
          <p:nvCxnSpPr>
            <p:cNvPr id="40" name="直接连接符 39"/>
            <p:cNvCxnSpPr/>
            <p:nvPr/>
          </p:nvCxnSpPr>
          <p:spPr>
            <a:xfrm>
              <a:off x="5307102"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3437175" y="1613880"/>
              <a:ext cx="1869926" cy="0"/>
            </a:xfrm>
            <a:prstGeom prst="line">
              <a:avLst/>
            </a:prstGeom>
            <a:ln w="38100">
              <a:solidFill>
                <a:srgbClr val="005072"/>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7585506" y="1696377"/>
            <a:ext cx="1409536" cy="981253"/>
            <a:chOff x="6948264" y="839126"/>
            <a:chExt cx="1409536" cy="981253"/>
          </a:xfrm>
        </p:grpSpPr>
        <p:sp>
          <p:nvSpPr>
            <p:cNvPr id="37" name="TextBox 36"/>
            <p:cNvSpPr txBox="1"/>
            <p:nvPr/>
          </p:nvSpPr>
          <p:spPr>
            <a:xfrm>
              <a:off x="6948264" y="839126"/>
              <a:ext cx="1409536" cy="369332"/>
            </a:xfrm>
            <a:prstGeom prst="rect">
              <a:avLst/>
            </a:prstGeom>
            <a:noFill/>
            <a:ln>
              <a:noFill/>
            </a:ln>
          </p:spPr>
          <p:txBody>
            <a:bodyPr wrap="square" rtlCol="0">
              <a:spAutoFit/>
            </a:bodyPr>
            <a:lstStyle/>
            <a:p>
              <a:pPr eaLnBrk="1" fontAlgn="auto" hangingPunct="1">
                <a:lnSpc>
                  <a:spcPct val="100000"/>
                </a:lnSpc>
                <a:spcBef>
                  <a:spcPts val="0"/>
                </a:spcBef>
                <a:spcAft>
                  <a:spcPts val="0"/>
                </a:spcAft>
                <a:buSzTx/>
                <a:buNone/>
              </a:pPr>
              <a:r>
                <a:rPr lang="en-US" altLang="zh-CN" b="1" dirty="0">
                  <a:solidFill>
                    <a:srgbClr val="005072"/>
                  </a:solidFill>
                  <a:latin typeface="微软雅黑"/>
                  <a:ea typeface="微软雅黑"/>
                </a:rPr>
                <a:t>   </a:t>
              </a:r>
              <a:r>
                <a:rPr lang="zh-CN" altLang="en-US" b="1" dirty="0">
                  <a:solidFill>
                    <a:srgbClr val="005072"/>
                  </a:solidFill>
                  <a:latin typeface="微软雅黑"/>
                  <a:ea typeface="微软雅黑"/>
                </a:rPr>
                <a:t>数据传送</a:t>
              </a:r>
            </a:p>
          </p:txBody>
        </p:sp>
        <p:cxnSp>
          <p:nvCxnSpPr>
            <p:cNvPr id="38" name="直接连接符 37"/>
            <p:cNvCxnSpPr/>
            <p:nvPr/>
          </p:nvCxnSpPr>
          <p:spPr>
            <a:xfrm>
              <a:off x="8226663"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7188036" y="1613880"/>
              <a:ext cx="1008000" cy="0"/>
            </a:xfrm>
            <a:prstGeom prst="line">
              <a:avLst/>
            </a:prstGeom>
            <a:ln w="38100">
              <a:solidFill>
                <a:srgbClr val="00507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3167600" y="4265989"/>
            <a:ext cx="1107996" cy="341632"/>
          </a:xfrm>
          <a:prstGeom prst="rect">
            <a:avLst/>
          </a:prstGeom>
        </p:spPr>
        <p:txBody>
          <a:bodyPr wrap="none">
            <a:spAutoFit/>
          </a:bodyPr>
          <a:lstStyle/>
          <a:p>
            <a:pPr marL="342900" indent="-342900" eaLnBrk="1" fontAlgn="auto" hangingPunct="1">
              <a:lnSpc>
                <a:spcPct val="90000"/>
              </a:lnSpc>
              <a:spcAft>
                <a:spcPts val="0"/>
              </a:spcAft>
              <a:buClr>
                <a:srgbClr val="800080"/>
              </a:buClr>
              <a:buSzPct val="75000"/>
              <a:buNone/>
              <a:tabLst>
                <a:tab pos="911225" algn="l"/>
                <a:tab pos="1825625" algn="l"/>
                <a:tab pos="2740025" algn="l"/>
                <a:tab pos="3652838" algn="l"/>
                <a:tab pos="4567238" algn="l"/>
                <a:tab pos="5481638" algn="l"/>
                <a:tab pos="6396038" algn="l"/>
                <a:tab pos="7310438" algn="l"/>
                <a:tab pos="8224838" algn="l"/>
                <a:tab pos="9139238" algn="l"/>
                <a:tab pos="10053638" algn="l"/>
              </a:tabLst>
            </a:pPr>
            <a:r>
              <a:rPr lang="zh-CN" altLang="en-US" b="1" dirty="0">
                <a:solidFill>
                  <a:srgbClr val="005072"/>
                </a:solidFill>
                <a:latin typeface="微软雅黑"/>
                <a:ea typeface="微软雅黑"/>
                <a:sym typeface="宋体" charset="0"/>
              </a:rPr>
              <a:t>访问时间</a:t>
            </a:r>
            <a:endParaRPr lang="zh-CN" altLang="zh-CN" b="1" dirty="0">
              <a:solidFill>
                <a:srgbClr val="005072"/>
              </a:solidFill>
              <a:latin typeface="微软雅黑"/>
              <a:ea typeface="微软雅黑"/>
              <a:sym typeface="宋体" charset="0"/>
            </a:endParaRPr>
          </a:p>
        </p:txBody>
      </p:sp>
      <p:grpSp>
        <p:nvGrpSpPr>
          <p:cNvPr id="4" name="组合 3"/>
          <p:cNvGrpSpPr/>
          <p:nvPr/>
        </p:nvGrpSpPr>
        <p:grpSpPr>
          <a:xfrm>
            <a:off x="3021732" y="2759901"/>
            <a:ext cx="5854699" cy="369332"/>
            <a:chOff x="2384489" y="1902651"/>
            <a:chExt cx="5854699" cy="369332"/>
          </a:xfrm>
        </p:grpSpPr>
        <p:cxnSp>
          <p:nvCxnSpPr>
            <p:cNvPr id="56" name="直接连接符 55"/>
            <p:cNvCxnSpPr/>
            <p:nvPr/>
          </p:nvCxnSpPr>
          <p:spPr>
            <a:xfrm>
              <a:off x="6115188" y="2119077"/>
              <a:ext cx="2124000" cy="0"/>
            </a:xfrm>
            <a:prstGeom prst="line">
              <a:avLst/>
            </a:prstGeom>
            <a:ln w="57150">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TextBox 30"/>
            <p:cNvSpPr txBox="1"/>
            <p:nvPr/>
          </p:nvSpPr>
          <p:spPr>
            <a:xfrm>
              <a:off x="4855696" y="1902651"/>
              <a:ext cx="902811" cy="369332"/>
            </a:xfrm>
            <a:prstGeom prst="rect">
              <a:avLst/>
            </a:prstGeom>
            <a:noFill/>
            <a:ln>
              <a:noFill/>
            </a:ln>
          </p:spPr>
          <p:txBody>
            <a:bodyPr wrap="none" rtlCol="0">
              <a:spAutoFit/>
            </a:bodyPr>
            <a:lstStyle/>
            <a:p>
              <a:pPr eaLnBrk="1" fontAlgn="auto" hangingPunct="1">
                <a:lnSpc>
                  <a:spcPct val="100000"/>
                </a:lnSpc>
                <a:spcBef>
                  <a:spcPts val="0"/>
                </a:spcBef>
                <a:spcAft>
                  <a:spcPts val="0"/>
                </a:spcAft>
                <a:buSzTx/>
                <a:buNone/>
              </a:pPr>
              <a:r>
                <a:rPr lang="zh-CN" altLang="en-US" b="1" dirty="0">
                  <a:solidFill>
                    <a:srgbClr val="005072"/>
                  </a:solidFill>
                  <a:latin typeface="微软雅黑"/>
                  <a:ea typeface="微软雅黑"/>
                </a:rPr>
                <a:t>设备忙</a:t>
              </a:r>
            </a:p>
          </p:txBody>
        </p:sp>
        <p:cxnSp>
          <p:nvCxnSpPr>
            <p:cNvPr id="58" name="直接连接符 57"/>
            <p:cNvCxnSpPr/>
            <p:nvPr/>
          </p:nvCxnSpPr>
          <p:spPr>
            <a:xfrm>
              <a:off x="2384489" y="2119077"/>
              <a:ext cx="2160000" cy="0"/>
            </a:xfrm>
            <a:prstGeom prst="line">
              <a:avLst/>
            </a:prstGeom>
            <a:ln w="57150">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6002472" y="1699641"/>
            <a:ext cx="1822807" cy="977989"/>
            <a:chOff x="5365229" y="842390"/>
            <a:chExt cx="1822807" cy="977989"/>
          </a:xfrm>
        </p:grpSpPr>
        <p:sp>
          <p:nvSpPr>
            <p:cNvPr id="36" name="TextBox 35"/>
            <p:cNvSpPr txBox="1"/>
            <p:nvPr/>
          </p:nvSpPr>
          <p:spPr>
            <a:xfrm>
              <a:off x="5580112" y="842390"/>
              <a:ext cx="1440160" cy="369332"/>
            </a:xfrm>
            <a:prstGeom prst="rect">
              <a:avLst/>
            </a:prstGeom>
            <a:noFill/>
            <a:ln>
              <a:noFill/>
            </a:ln>
          </p:spPr>
          <p:txBody>
            <a:bodyPr wrap="square" rtlCol="0">
              <a:spAutoFit/>
            </a:bodyPr>
            <a:lstStyle/>
            <a:p>
              <a:pPr eaLnBrk="1" fontAlgn="auto" hangingPunct="1">
                <a:lnSpc>
                  <a:spcPct val="100000"/>
                </a:lnSpc>
                <a:spcBef>
                  <a:spcPts val="0"/>
                </a:spcBef>
                <a:spcAft>
                  <a:spcPts val="0"/>
                </a:spcAft>
                <a:buSzTx/>
                <a:buNone/>
              </a:pPr>
              <a:r>
                <a:rPr lang="zh-CN" altLang="en-US" b="1" dirty="0">
                  <a:solidFill>
                    <a:srgbClr val="005072"/>
                  </a:solidFill>
                  <a:latin typeface="微软雅黑"/>
                  <a:ea typeface="微软雅黑"/>
                </a:rPr>
                <a:t>旋转延时</a:t>
              </a:r>
            </a:p>
          </p:txBody>
        </p:sp>
        <p:cxnSp>
          <p:nvCxnSpPr>
            <p:cNvPr id="39" name="直接连接符 38"/>
            <p:cNvCxnSpPr/>
            <p:nvPr/>
          </p:nvCxnSpPr>
          <p:spPr>
            <a:xfrm>
              <a:off x="7170926"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V="1">
              <a:off x="5365229" y="1604355"/>
              <a:ext cx="1822807" cy="9525"/>
            </a:xfrm>
            <a:prstGeom prst="line">
              <a:avLst/>
            </a:prstGeom>
            <a:ln w="38100">
              <a:solidFill>
                <a:srgbClr val="005072"/>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1342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500" fill="hold"/>
                                        <p:tgtEl>
                                          <p:spTgt spid="17"/>
                                        </p:tgtEl>
                                        <p:attrNameLst>
                                          <p:attrName>ppt_w</p:attrName>
                                        </p:attrNameLst>
                                      </p:cBhvr>
                                      <p:tavLst>
                                        <p:tav tm="0">
                                          <p:val>
                                            <p:fltVal val="0"/>
                                          </p:val>
                                        </p:tav>
                                        <p:tav tm="100000">
                                          <p:val>
                                            <p:strVal val="#ppt_w"/>
                                          </p:val>
                                        </p:tav>
                                      </p:tavLst>
                                    </p:anim>
                                    <p:anim calcmode="lin" valueType="num">
                                      <p:cBhvr>
                                        <p:cTn id="43" dur="500" fill="hold"/>
                                        <p:tgtEl>
                                          <p:spTgt spid="17"/>
                                        </p:tgtEl>
                                        <p:attrNameLst>
                                          <p:attrName>ppt_h</p:attrName>
                                        </p:attrNameLst>
                                      </p:cBhvr>
                                      <p:tavLst>
                                        <p:tav tm="0">
                                          <p:val>
                                            <p:fltVal val="0"/>
                                          </p:val>
                                        </p:tav>
                                        <p:tav tm="100000">
                                          <p:val>
                                            <p:strVal val="#ppt_h"/>
                                          </p:val>
                                        </p:tav>
                                      </p:tavLst>
                                    </p:anim>
                                    <p:animEffect transition="in" filter="fade">
                                      <p:cBhvr>
                                        <p:cTn id="44" dur="500"/>
                                        <p:tgtEl>
                                          <p:spTgt spid="17"/>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left)">
                                      <p:cBhvr>
                                        <p:cTn id="4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txBox="1">
            <a:spLocks/>
          </p:cNvSpPr>
          <p:nvPr/>
        </p:nvSpPr>
        <p:spPr>
          <a:xfrm>
            <a:off x="1094928" y="10521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defRPr/>
            </a:pPr>
            <a:r>
              <a:rPr lang="zh-CN" altLang="en-US" dirty="0">
                <a:sym typeface="宋体" charset="0"/>
              </a:rPr>
              <a:t>磁盘</a:t>
            </a:r>
            <a:r>
              <a:rPr lang="en-US" altLang="zh-CN" dirty="0">
                <a:sym typeface="宋体" charset="0"/>
              </a:rPr>
              <a:t>I/O</a:t>
            </a:r>
            <a:r>
              <a:rPr lang="zh-CN" altLang="en-US" dirty="0">
                <a:sym typeface="宋体" charset="0"/>
              </a:rPr>
              <a:t>传输时间</a:t>
            </a:r>
            <a:endParaRPr lang="zh-CN" altLang="en-US" dirty="0"/>
          </a:p>
        </p:txBody>
      </p:sp>
      <p:pic>
        <p:nvPicPr>
          <p:cNvPr id="16" name="Object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7075" y="3335731"/>
            <a:ext cx="2514600" cy="895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Oval 6"/>
          <p:cNvSpPr>
            <a:spLocks noChangeArrowheads="1"/>
          </p:cNvSpPr>
          <p:nvPr/>
        </p:nvSpPr>
        <p:spPr bwMode="auto">
          <a:xfrm>
            <a:off x="4236721" y="3348326"/>
            <a:ext cx="522097" cy="870161"/>
          </a:xfrm>
          <a:prstGeom prst="ellipse">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eaLnBrk="1" fontAlgn="auto" hangingPunct="1">
              <a:lnSpc>
                <a:spcPct val="100000"/>
              </a:lnSpc>
              <a:spcBef>
                <a:spcPts val="0"/>
              </a:spcBef>
              <a:spcAft>
                <a:spcPts val="0"/>
              </a:spcAft>
              <a:buSzTx/>
              <a:buNone/>
            </a:pPr>
            <a:endParaRPr lang="zh-CN" altLang="en-US">
              <a:solidFill>
                <a:srgbClr val="000099"/>
              </a:solidFill>
              <a:latin typeface="MS PGothic"/>
              <a:ea typeface="MS PGothic" charset="0"/>
              <a:cs typeface="MS PGothic" charset="0"/>
            </a:endParaRPr>
          </a:p>
        </p:txBody>
      </p:sp>
      <p:sp>
        <p:nvSpPr>
          <p:cNvPr id="3" name="矩形 2"/>
          <p:cNvSpPr/>
          <p:nvPr/>
        </p:nvSpPr>
        <p:spPr>
          <a:xfrm>
            <a:off x="3936057" y="4243675"/>
            <a:ext cx="1107996" cy="341632"/>
          </a:xfrm>
          <a:prstGeom prst="rect">
            <a:avLst/>
          </a:prstGeom>
        </p:spPr>
        <p:txBody>
          <a:bodyPr wrap="none">
            <a:spAutoFit/>
          </a:bodyPr>
          <a:lstStyle/>
          <a:p>
            <a:pPr marL="342900" indent="-342900" eaLnBrk="1" fontAlgn="auto" hangingPunct="1">
              <a:lnSpc>
                <a:spcPct val="90000"/>
              </a:lnSpc>
              <a:spcAft>
                <a:spcPts val="0"/>
              </a:spcAft>
              <a:buClr>
                <a:srgbClr val="800080"/>
              </a:buClr>
              <a:buSzPct val="75000"/>
              <a:buNone/>
              <a:tabLst>
                <a:tab pos="911225" algn="l"/>
                <a:tab pos="1825625" algn="l"/>
                <a:tab pos="2740025" algn="l"/>
                <a:tab pos="3652838" algn="l"/>
                <a:tab pos="4567238" algn="l"/>
                <a:tab pos="5481638" algn="l"/>
                <a:tab pos="6396038" algn="l"/>
                <a:tab pos="7310438" algn="l"/>
                <a:tab pos="8224838" algn="l"/>
                <a:tab pos="9139238" algn="l"/>
                <a:tab pos="10053638" algn="l"/>
              </a:tabLst>
            </a:pPr>
            <a:r>
              <a:rPr lang="zh-CN" altLang="en-US" b="1" dirty="0">
                <a:solidFill>
                  <a:srgbClr val="005072"/>
                </a:solidFill>
                <a:latin typeface="微软雅黑"/>
                <a:ea typeface="微软雅黑"/>
                <a:sym typeface="宋体" charset="0"/>
              </a:rPr>
              <a:t>寻道时间</a:t>
            </a:r>
            <a:endParaRPr lang="zh-CN" altLang="zh-CN" b="1" dirty="0">
              <a:solidFill>
                <a:srgbClr val="005072"/>
              </a:solidFill>
              <a:latin typeface="微软雅黑"/>
              <a:ea typeface="微软雅黑"/>
              <a:sym typeface="宋体" charset="0"/>
            </a:endParaRPr>
          </a:p>
        </p:txBody>
      </p:sp>
      <p:grpSp>
        <p:nvGrpSpPr>
          <p:cNvPr id="56" name="组合 55"/>
          <p:cNvGrpSpPr/>
          <p:nvPr/>
        </p:nvGrpSpPr>
        <p:grpSpPr>
          <a:xfrm>
            <a:off x="1011163" y="1700809"/>
            <a:ext cx="2117948" cy="976821"/>
            <a:chOff x="262350" y="843558"/>
            <a:chExt cx="2117948" cy="976821"/>
          </a:xfrm>
        </p:grpSpPr>
        <p:sp>
          <p:nvSpPr>
            <p:cNvPr id="57" name="TextBox 32"/>
            <p:cNvSpPr txBox="1"/>
            <p:nvPr/>
          </p:nvSpPr>
          <p:spPr>
            <a:xfrm>
              <a:off x="467544" y="843558"/>
              <a:ext cx="1569660" cy="369332"/>
            </a:xfrm>
            <a:prstGeom prst="rect">
              <a:avLst/>
            </a:prstGeom>
            <a:noFill/>
            <a:ln>
              <a:noFill/>
            </a:ln>
          </p:spPr>
          <p:txBody>
            <a:bodyPr wrap="none" rtlCol="0">
              <a:spAutoFit/>
            </a:bodyPr>
            <a:lstStyle/>
            <a:p>
              <a:pPr eaLnBrk="1" fontAlgn="auto" hangingPunct="1">
                <a:lnSpc>
                  <a:spcPct val="100000"/>
                </a:lnSpc>
                <a:spcBef>
                  <a:spcPts val="0"/>
                </a:spcBef>
                <a:spcAft>
                  <a:spcPts val="0"/>
                </a:spcAft>
                <a:buSzTx/>
                <a:buNone/>
              </a:pPr>
              <a:r>
                <a:rPr lang="zh-CN" altLang="en-US" b="1" dirty="0">
                  <a:solidFill>
                    <a:srgbClr val="005072"/>
                  </a:solidFill>
                  <a:latin typeface="微软雅黑"/>
                  <a:ea typeface="微软雅黑"/>
                </a:rPr>
                <a:t>等待设备可用</a:t>
              </a:r>
            </a:p>
          </p:txBody>
        </p:sp>
        <p:cxnSp>
          <p:nvCxnSpPr>
            <p:cNvPr id="58" name="直接连接符 57"/>
            <p:cNvCxnSpPr/>
            <p:nvPr/>
          </p:nvCxnSpPr>
          <p:spPr>
            <a:xfrm>
              <a:off x="2380298"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262350"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51647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78126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1053297"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318087"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1581736"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1846526"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2115508"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grpSp>
        <p:nvGrpSpPr>
          <p:cNvPr id="67" name="组合 66"/>
          <p:cNvGrpSpPr/>
          <p:nvPr/>
        </p:nvGrpSpPr>
        <p:grpSpPr>
          <a:xfrm>
            <a:off x="2895702" y="1696377"/>
            <a:ext cx="1569660" cy="981253"/>
            <a:chOff x="2146889" y="839126"/>
            <a:chExt cx="1569660" cy="981253"/>
          </a:xfrm>
        </p:grpSpPr>
        <p:sp>
          <p:nvSpPr>
            <p:cNvPr id="68" name="TextBox 33"/>
            <p:cNvSpPr txBox="1"/>
            <p:nvPr/>
          </p:nvSpPr>
          <p:spPr>
            <a:xfrm>
              <a:off x="2146889" y="839126"/>
              <a:ext cx="1569660" cy="369332"/>
            </a:xfrm>
            <a:prstGeom prst="rect">
              <a:avLst/>
            </a:prstGeom>
            <a:noFill/>
            <a:ln>
              <a:noFill/>
            </a:ln>
          </p:spPr>
          <p:txBody>
            <a:bodyPr wrap="none" rtlCol="0">
              <a:spAutoFit/>
            </a:bodyPr>
            <a:lstStyle/>
            <a:p>
              <a:pPr eaLnBrk="1" fontAlgn="auto" hangingPunct="1">
                <a:lnSpc>
                  <a:spcPct val="100000"/>
                </a:lnSpc>
                <a:spcBef>
                  <a:spcPts val="0"/>
                </a:spcBef>
                <a:spcAft>
                  <a:spcPts val="0"/>
                </a:spcAft>
                <a:buSzTx/>
                <a:buNone/>
              </a:pPr>
              <a:r>
                <a:rPr lang="zh-CN" altLang="en-US" b="1" dirty="0">
                  <a:solidFill>
                    <a:srgbClr val="005072"/>
                  </a:solidFill>
                  <a:latin typeface="微软雅黑"/>
                  <a:ea typeface="微软雅黑"/>
                </a:rPr>
                <a:t>等待通道可用</a:t>
              </a:r>
              <a:endParaRPr lang="en-US" altLang="zh-CN" b="1" dirty="0">
                <a:solidFill>
                  <a:srgbClr val="005072"/>
                </a:solidFill>
                <a:latin typeface="微软雅黑"/>
                <a:ea typeface="微软雅黑"/>
              </a:endParaRPr>
            </a:p>
          </p:txBody>
        </p:sp>
        <p:cxnSp>
          <p:nvCxnSpPr>
            <p:cNvPr id="69" name="直接连接符 68"/>
            <p:cNvCxnSpPr/>
            <p:nvPr/>
          </p:nvCxnSpPr>
          <p:spPr>
            <a:xfrm>
              <a:off x="3436035"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2653472"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2918262"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318724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4185989" y="1700809"/>
            <a:ext cx="1869927" cy="976821"/>
            <a:chOff x="3437175" y="843558"/>
            <a:chExt cx="1869927" cy="976821"/>
          </a:xfrm>
        </p:grpSpPr>
        <p:sp>
          <p:nvSpPr>
            <p:cNvPr id="74" name="TextBox 34"/>
            <p:cNvSpPr txBox="1"/>
            <p:nvPr/>
          </p:nvSpPr>
          <p:spPr>
            <a:xfrm>
              <a:off x="4026442" y="843558"/>
              <a:ext cx="659155" cy="369332"/>
            </a:xfrm>
            <a:prstGeom prst="rect">
              <a:avLst/>
            </a:prstGeom>
            <a:noFill/>
            <a:ln>
              <a:noFill/>
            </a:ln>
          </p:spPr>
          <p:txBody>
            <a:bodyPr wrap="none" rtlCol="0">
              <a:spAutoFit/>
            </a:bodyPr>
            <a:lstStyle/>
            <a:p>
              <a:pPr eaLnBrk="1" fontAlgn="auto" hangingPunct="1">
                <a:lnSpc>
                  <a:spcPct val="100000"/>
                </a:lnSpc>
                <a:spcBef>
                  <a:spcPts val="0"/>
                </a:spcBef>
                <a:spcAft>
                  <a:spcPts val="0"/>
                </a:spcAft>
                <a:buSzTx/>
                <a:buNone/>
              </a:pPr>
              <a:r>
                <a:rPr lang="zh-CN" altLang="en-US" b="1" dirty="0">
                  <a:solidFill>
                    <a:srgbClr val="005072"/>
                  </a:solidFill>
                  <a:latin typeface="微软雅黑"/>
                  <a:ea typeface="微软雅黑"/>
                </a:rPr>
                <a:t>寻道</a:t>
              </a:r>
            </a:p>
          </p:txBody>
        </p:sp>
        <p:cxnSp>
          <p:nvCxnSpPr>
            <p:cNvPr id="75" name="直接连接符 74"/>
            <p:cNvCxnSpPr/>
            <p:nvPr/>
          </p:nvCxnSpPr>
          <p:spPr>
            <a:xfrm>
              <a:off x="5307102"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437175" y="1613880"/>
              <a:ext cx="1869926" cy="0"/>
            </a:xfrm>
            <a:prstGeom prst="line">
              <a:avLst/>
            </a:prstGeom>
            <a:ln w="38100">
              <a:solidFill>
                <a:srgbClr val="005072"/>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7" name="组合 76"/>
          <p:cNvGrpSpPr/>
          <p:nvPr/>
        </p:nvGrpSpPr>
        <p:grpSpPr>
          <a:xfrm>
            <a:off x="7697077" y="1696377"/>
            <a:ext cx="1409536" cy="981253"/>
            <a:chOff x="6948264" y="839126"/>
            <a:chExt cx="1409536" cy="981253"/>
          </a:xfrm>
        </p:grpSpPr>
        <p:sp>
          <p:nvSpPr>
            <p:cNvPr id="78" name="TextBox 36"/>
            <p:cNvSpPr txBox="1"/>
            <p:nvPr/>
          </p:nvSpPr>
          <p:spPr>
            <a:xfrm>
              <a:off x="6948264" y="839126"/>
              <a:ext cx="1409536" cy="369332"/>
            </a:xfrm>
            <a:prstGeom prst="rect">
              <a:avLst/>
            </a:prstGeom>
            <a:noFill/>
            <a:ln>
              <a:noFill/>
            </a:ln>
          </p:spPr>
          <p:txBody>
            <a:bodyPr wrap="square" rtlCol="0">
              <a:spAutoFit/>
            </a:bodyPr>
            <a:lstStyle/>
            <a:p>
              <a:pPr eaLnBrk="1" fontAlgn="auto" hangingPunct="1">
                <a:lnSpc>
                  <a:spcPct val="100000"/>
                </a:lnSpc>
                <a:spcBef>
                  <a:spcPts val="0"/>
                </a:spcBef>
                <a:spcAft>
                  <a:spcPts val="0"/>
                </a:spcAft>
                <a:buSzTx/>
                <a:buNone/>
              </a:pPr>
              <a:r>
                <a:rPr lang="en-US" altLang="zh-CN" b="1" dirty="0">
                  <a:solidFill>
                    <a:srgbClr val="005072"/>
                  </a:solidFill>
                  <a:latin typeface="微软雅黑"/>
                  <a:ea typeface="微软雅黑"/>
                </a:rPr>
                <a:t>   </a:t>
              </a:r>
              <a:r>
                <a:rPr lang="zh-CN" altLang="en-US" b="1" dirty="0">
                  <a:solidFill>
                    <a:srgbClr val="005072"/>
                  </a:solidFill>
                  <a:latin typeface="微软雅黑"/>
                  <a:ea typeface="微软雅黑"/>
                </a:rPr>
                <a:t>数据传送</a:t>
              </a:r>
            </a:p>
          </p:txBody>
        </p:sp>
        <p:cxnSp>
          <p:nvCxnSpPr>
            <p:cNvPr id="79" name="直接连接符 78"/>
            <p:cNvCxnSpPr/>
            <p:nvPr/>
          </p:nvCxnSpPr>
          <p:spPr>
            <a:xfrm>
              <a:off x="8226663"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7188036" y="1613880"/>
              <a:ext cx="1008000" cy="0"/>
            </a:xfrm>
            <a:prstGeom prst="line">
              <a:avLst/>
            </a:prstGeom>
            <a:ln w="38100">
              <a:solidFill>
                <a:srgbClr val="00507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1" name="组合 80"/>
          <p:cNvGrpSpPr/>
          <p:nvPr/>
        </p:nvGrpSpPr>
        <p:grpSpPr>
          <a:xfrm>
            <a:off x="3133303" y="2759901"/>
            <a:ext cx="5854699" cy="369332"/>
            <a:chOff x="2384489" y="1902651"/>
            <a:chExt cx="5854699" cy="369332"/>
          </a:xfrm>
        </p:grpSpPr>
        <p:cxnSp>
          <p:nvCxnSpPr>
            <p:cNvPr id="82" name="直接连接符 81"/>
            <p:cNvCxnSpPr/>
            <p:nvPr/>
          </p:nvCxnSpPr>
          <p:spPr>
            <a:xfrm>
              <a:off x="6115188" y="2119077"/>
              <a:ext cx="2124000" cy="0"/>
            </a:xfrm>
            <a:prstGeom prst="line">
              <a:avLst/>
            </a:prstGeom>
            <a:ln w="57150">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3" name="TextBox 30"/>
            <p:cNvSpPr txBox="1"/>
            <p:nvPr/>
          </p:nvSpPr>
          <p:spPr>
            <a:xfrm>
              <a:off x="4855696" y="1902651"/>
              <a:ext cx="902811" cy="369332"/>
            </a:xfrm>
            <a:prstGeom prst="rect">
              <a:avLst/>
            </a:prstGeom>
            <a:noFill/>
            <a:ln>
              <a:noFill/>
            </a:ln>
          </p:spPr>
          <p:txBody>
            <a:bodyPr wrap="none" rtlCol="0">
              <a:spAutoFit/>
            </a:bodyPr>
            <a:lstStyle/>
            <a:p>
              <a:pPr eaLnBrk="1" fontAlgn="auto" hangingPunct="1">
                <a:lnSpc>
                  <a:spcPct val="100000"/>
                </a:lnSpc>
                <a:spcBef>
                  <a:spcPts val="0"/>
                </a:spcBef>
                <a:spcAft>
                  <a:spcPts val="0"/>
                </a:spcAft>
                <a:buSzTx/>
                <a:buNone/>
              </a:pPr>
              <a:r>
                <a:rPr lang="zh-CN" altLang="en-US" b="1" dirty="0">
                  <a:solidFill>
                    <a:srgbClr val="005072"/>
                  </a:solidFill>
                  <a:latin typeface="微软雅黑"/>
                  <a:ea typeface="微软雅黑"/>
                </a:rPr>
                <a:t>设备忙</a:t>
              </a:r>
            </a:p>
          </p:txBody>
        </p:sp>
        <p:cxnSp>
          <p:nvCxnSpPr>
            <p:cNvPr id="84" name="直接连接符 83"/>
            <p:cNvCxnSpPr/>
            <p:nvPr/>
          </p:nvCxnSpPr>
          <p:spPr>
            <a:xfrm>
              <a:off x="2384489" y="2119077"/>
              <a:ext cx="2160000" cy="0"/>
            </a:xfrm>
            <a:prstGeom prst="line">
              <a:avLst/>
            </a:prstGeom>
            <a:ln w="57150">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p:nvGrpSpPr>
        <p:grpSpPr>
          <a:xfrm>
            <a:off x="6114043" y="1699641"/>
            <a:ext cx="1822807" cy="977989"/>
            <a:chOff x="5365229" y="842390"/>
            <a:chExt cx="1822807" cy="977989"/>
          </a:xfrm>
        </p:grpSpPr>
        <p:sp>
          <p:nvSpPr>
            <p:cNvPr id="86" name="TextBox 35"/>
            <p:cNvSpPr txBox="1"/>
            <p:nvPr/>
          </p:nvSpPr>
          <p:spPr>
            <a:xfrm>
              <a:off x="5580112" y="842390"/>
              <a:ext cx="1440160" cy="369332"/>
            </a:xfrm>
            <a:prstGeom prst="rect">
              <a:avLst/>
            </a:prstGeom>
            <a:noFill/>
            <a:ln>
              <a:noFill/>
            </a:ln>
          </p:spPr>
          <p:txBody>
            <a:bodyPr wrap="square" rtlCol="0">
              <a:spAutoFit/>
            </a:bodyPr>
            <a:lstStyle/>
            <a:p>
              <a:pPr eaLnBrk="1" fontAlgn="auto" hangingPunct="1">
                <a:lnSpc>
                  <a:spcPct val="100000"/>
                </a:lnSpc>
                <a:spcBef>
                  <a:spcPts val="0"/>
                </a:spcBef>
                <a:spcAft>
                  <a:spcPts val="0"/>
                </a:spcAft>
                <a:buSzTx/>
                <a:buNone/>
              </a:pPr>
              <a:r>
                <a:rPr lang="zh-CN" altLang="en-US" b="1" dirty="0">
                  <a:solidFill>
                    <a:srgbClr val="005072"/>
                  </a:solidFill>
                  <a:latin typeface="微软雅黑"/>
                  <a:ea typeface="微软雅黑"/>
                </a:rPr>
                <a:t>旋转延时</a:t>
              </a:r>
            </a:p>
          </p:txBody>
        </p:sp>
        <p:cxnSp>
          <p:nvCxnSpPr>
            <p:cNvPr id="87" name="直接连接符 86"/>
            <p:cNvCxnSpPr/>
            <p:nvPr/>
          </p:nvCxnSpPr>
          <p:spPr>
            <a:xfrm>
              <a:off x="7170926"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V="1">
              <a:off x="5365229" y="1604355"/>
              <a:ext cx="1822807" cy="9525"/>
            </a:xfrm>
            <a:prstGeom prst="line">
              <a:avLst/>
            </a:prstGeom>
            <a:ln w="38100">
              <a:solidFill>
                <a:srgbClr val="005072"/>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8811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txBox="1">
            <a:spLocks/>
          </p:cNvSpPr>
          <p:nvPr/>
        </p:nvSpPr>
        <p:spPr>
          <a:xfrm>
            <a:off x="1094928" y="10521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defRPr/>
            </a:pPr>
            <a:r>
              <a:rPr lang="zh-CN" altLang="en-US" dirty="0">
                <a:sym typeface="宋体" charset="0"/>
              </a:rPr>
              <a:t>磁盘</a:t>
            </a:r>
            <a:r>
              <a:rPr lang="en-US" altLang="zh-CN" dirty="0">
                <a:sym typeface="宋体" charset="0"/>
              </a:rPr>
              <a:t>I/O</a:t>
            </a:r>
            <a:r>
              <a:rPr lang="zh-CN" altLang="en-US" dirty="0">
                <a:sym typeface="宋体" charset="0"/>
              </a:rPr>
              <a:t>传输时间</a:t>
            </a:r>
            <a:endParaRPr lang="zh-CN" altLang="en-US" dirty="0"/>
          </a:p>
        </p:txBody>
      </p:sp>
      <p:pic>
        <p:nvPicPr>
          <p:cNvPr id="16" name="Object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7075" y="3335731"/>
            <a:ext cx="2514600" cy="895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Oval 6"/>
          <p:cNvSpPr>
            <a:spLocks noChangeArrowheads="1"/>
          </p:cNvSpPr>
          <p:nvPr/>
        </p:nvSpPr>
        <p:spPr bwMode="auto">
          <a:xfrm>
            <a:off x="4897288" y="3405848"/>
            <a:ext cx="522097" cy="870161"/>
          </a:xfrm>
          <a:prstGeom prst="ellipse">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eaLnBrk="1" fontAlgn="auto" hangingPunct="1">
              <a:lnSpc>
                <a:spcPct val="100000"/>
              </a:lnSpc>
              <a:spcBef>
                <a:spcPts val="0"/>
              </a:spcBef>
              <a:spcAft>
                <a:spcPts val="0"/>
              </a:spcAft>
              <a:buSzTx/>
              <a:buNone/>
            </a:pPr>
            <a:endParaRPr lang="zh-CN" altLang="en-US">
              <a:solidFill>
                <a:srgbClr val="000099"/>
              </a:solidFill>
              <a:latin typeface="MS PGothic"/>
              <a:ea typeface="MS PGothic" charset="0"/>
              <a:cs typeface="MS PGothic" charset="0"/>
            </a:endParaRPr>
          </a:p>
        </p:txBody>
      </p:sp>
      <p:sp>
        <p:nvSpPr>
          <p:cNvPr id="3" name="矩形 2"/>
          <p:cNvSpPr/>
          <p:nvPr/>
        </p:nvSpPr>
        <p:spPr>
          <a:xfrm>
            <a:off x="4604337" y="4346124"/>
            <a:ext cx="1107996" cy="341632"/>
          </a:xfrm>
          <a:prstGeom prst="rect">
            <a:avLst/>
          </a:prstGeom>
        </p:spPr>
        <p:txBody>
          <a:bodyPr wrap="none">
            <a:spAutoFit/>
          </a:bodyPr>
          <a:lstStyle/>
          <a:p>
            <a:pPr marL="342900" indent="-342900" eaLnBrk="1" fontAlgn="auto" hangingPunct="1">
              <a:lnSpc>
                <a:spcPct val="90000"/>
              </a:lnSpc>
              <a:spcAft>
                <a:spcPts val="0"/>
              </a:spcAft>
              <a:buClr>
                <a:srgbClr val="800080"/>
              </a:buClr>
              <a:buSzPct val="75000"/>
              <a:buNone/>
              <a:tabLst>
                <a:tab pos="911225" algn="l"/>
                <a:tab pos="1825625" algn="l"/>
                <a:tab pos="2740025" algn="l"/>
                <a:tab pos="3652838" algn="l"/>
                <a:tab pos="4567238" algn="l"/>
                <a:tab pos="5481638" algn="l"/>
                <a:tab pos="6396038" algn="l"/>
                <a:tab pos="7310438" algn="l"/>
                <a:tab pos="8224838" algn="l"/>
                <a:tab pos="9139238" algn="l"/>
                <a:tab pos="10053638" algn="l"/>
              </a:tabLst>
            </a:pPr>
            <a:r>
              <a:rPr lang="zh-CN" altLang="en-US" b="1" dirty="0">
                <a:solidFill>
                  <a:srgbClr val="005072"/>
                </a:solidFill>
                <a:latin typeface="微软雅黑"/>
                <a:ea typeface="微软雅黑"/>
                <a:sym typeface="宋体" charset="0"/>
              </a:rPr>
              <a:t>旋转延迟</a:t>
            </a:r>
            <a:endParaRPr lang="zh-CN" altLang="zh-CN" b="1" dirty="0">
              <a:solidFill>
                <a:srgbClr val="005072"/>
              </a:solidFill>
              <a:latin typeface="微软雅黑"/>
              <a:ea typeface="微软雅黑"/>
              <a:sym typeface="宋体" charset="0"/>
            </a:endParaRPr>
          </a:p>
        </p:txBody>
      </p:sp>
      <p:sp>
        <p:nvSpPr>
          <p:cNvPr id="56" name="Text Box 13"/>
          <p:cNvSpPr txBox="1">
            <a:spLocks noChangeArrowheads="1"/>
          </p:cNvSpPr>
          <p:nvPr/>
        </p:nvSpPr>
        <p:spPr bwMode="auto">
          <a:xfrm>
            <a:off x="4155615" y="4633522"/>
            <a:ext cx="2527538"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sym typeface="MS PGothic" charset="0"/>
              </a:defRPr>
            </a:lvl1pPr>
            <a:lvl2pPr>
              <a:defRPr sz="2000">
                <a:solidFill>
                  <a:schemeClr val="folHlink"/>
                </a:solidFill>
                <a:latin typeface="Times New Roman" charset="0"/>
                <a:ea typeface="MS PGothic" charset="0"/>
                <a:cs typeface="MS PGothic" charset="0"/>
                <a:sym typeface="MS PGothic" charset="0"/>
              </a:defRPr>
            </a:lvl2pPr>
            <a:lvl3pPr>
              <a:defRPr sz="2400">
                <a:solidFill>
                  <a:schemeClr val="tx1"/>
                </a:solidFill>
                <a:latin typeface="Times New Roman" charset="0"/>
                <a:ea typeface="MS PGothic" charset="0"/>
                <a:cs typeface="MS PGothic" charset="0"/>
                <a:sym typeface="MS PGothic" charset="0"/>
              </a:defRPr>
            </a:lvl3pPr>
            <a:lvl4pPr>
              <a:defRPr sz="1600">
                <a:solidFill>
                  <a:schemeClr val="tx1"/>
                </a:solidFill>
                <a:latin typeface="Times New Roman" charset="0"/>
                <a:ea typeface="MS PGothic" charset="0"/>
                <a:cs typeface="MS PGothic" charset="0"/>
                <a:sym typeface="MS PGothic" charset="0"/>
              </a:defRPr>
            </a:lvl4pPr>
            <a:lvl5pPr>
              <a:defRPr sz="1400">
                <a:solidFill>
                  <a:schemeClr val="tx1"/>
                </a:solidFill>
                <a:latin typeface="Times New Roman" charset="0"/>
                <a:ea typeface="MS PGothic" charset="0"/>
                <a:cs typeface="MS PGothic" charset="0"/>
                <a:sym typeface="MS PGothic" charset="0"/>
              </a:defRPr>
            </a:lvl5pPr>
            <a:lvl6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6pPr>
            <a:lvl7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7pPr>
            <a:lvl8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8pPr>
            <a:lvl9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9pPr>
          </a:lstStyle>
          <a:p>
            <a:pPr eaLnBrk="1" fontAlgn="auto" hangingPunct="1">
              <a:lnSpc>
                <a:spcPct val="100000"/>
              </a:lnSpc>
              <a:spcBef>
                <a:spcPct val="50000"/>
              </a:spcBef>
              <a:spcAft>
                <a:spcPts val="0"/>
              </a:spcAft>
              <a:buSzTx/>
              <a:buNone/>
            </a:pPr>
            <a:r>
              <a:rPr lang="en-US" altLang="zh-CN" sz="1600" b="1" dirty="0">
                <a:solidFill>
                  <a:srgbClr val="C00000"/>
                </a:solidFill>
                <a:latin typeface="微软雅黑"/>
                <a:ea typeface="微软雅黑"/>
              </a:rPr>
              <a:t>1/r =</a:t>
            </a:r>
            <a:r>
              <a:rPr lang="zh-CN" altLang="en-US" sz="1600" b="1" dirty="0">
                <a:solidFill>
                  <a:srgbClr val="C00000"/>
                </a:solidFill>
                <a:latin typeface="微软雅黑"/>
                <a:ea typeface="微软雅黑"/>
              </a:rPr>
              <a:t>旋转一周的时间</a:t>
            </a:r>
          </a:p>
        </p:txBody>
      </p:sp>
      <p:grpSp>
        <p:nvGrpSpPr>
          <p:cNvPr id="57" name="组合 56"/>
          <p:cNvGrpSpPr/>
          <p:nvPr/>
        </p:nvGrpSpPr>
        <p:grpSpPr>
          <a:xfrm>
            <a:off x="1011163" y="1700809"/>
            <a:ext cx="2117948" cy="976821"/>
            <a:chOff x="262350" y="843558"/>
            <a:chExt cx="2117948" cy="976821"/>
          </a:xfrm>
        </p:grpSpPr>
        <p:sp>
          <p:nvSpPr>
            <p:cNvPr id="58" name="TextBox 32"/>
            <p:cNvSpPr txBox="1"/>
            <p:nvPr/>
          </p:nvSpPr>
          <p:spPr>
            <a:xfrm>
              <a:off x="467544" y="843558"/>
              <a:ext cx="1569660" cy="369332"/>
            </a:xfrm>
            <a:prstGeom prst="rect">
              <a:avLst/>
            </a:prstGeom>
            <a:noFill/>
            <a:ln>
              <a:noFill/>
            </a:ln>
          </p:spPr>
          <p:txBody>
            <a:bodyPr wrap="none" rtlCol="0">
              <a:spAutoFit/>
            </a:bodyPr>
            <a:lstStyle/>
            <a:p>
              <a:pPr eaLnBrk="1" fontAlgn="auto" hangingPunct="1">
                <a:lnSpc>
                  <a:spcPct val="100000"/>
                </a:lnSpc>
                <a:spcBef>
                  <a:spcPts val="0"/>
                </a:spcBef>
                <a:spcAft>
                  <a:spcPts val="0"/>
                </a:spcAft>
                <a:buSzTx/>
                <a:buNone/>
              </a:pPr>
              <a:r>
                <a:rPr lang="zh-CN" altLang="en-US" b="1" dirty="0">
                  <a:solidFill>
                    <a:srgbClr val="005072"/>
                  </a:solidFill>
                  <a:latin typeface="微软雅黑"/>
                  <a:ea typeface="微软雅黑"/>
                </a:rPr>
                <a:t>等待设备可用</a:t>
              </a:r>
            </a:p>
          </p:txBody>
        </p:sp>
        <p:cxnSp>
          <p:nvCxnSpPr>
            <p:cNvPr id="59" name="直接连接符 58"/>
            <p:cNvCxnSpPr/>
            <p:nvPr/>
          </p:nvCxnSpPr>
          <p:spPr>
            <a:xfrm>
              <a:off x="2380298"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262350"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1647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78126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053297"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1318087"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1581736"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846526"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115508"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2895702" y="1696377"/>
            <a:ext cx="1569660" cy="981253"/>
            <a:chOff x="2146889" y="839126"/>
            <a:chExt cx="1569660" cy="981253"/>
          </a:xfrm>
        </p:grpSpPr>
        <p:sp>
          <p:nvSpPr>
            <p:cNvPr id="69" name="TextBox 33"/>
            <p:cNvSpPr txBox="1"/>
            <p:nvPr/>
          </p:nvSpPr>
          <p:spPr>
            <a:xfrm>
              <a:off x="2146889" y="839126"/>
              <a:ext cx="1569660" cy="369332"/>
            </a:xfrm>
            <a:prstGeom prst="rect">
              <a:avLst/>
            </a:prstGeom>
            <a:noFill/>
            <a:ln>
              <a:noFill/>
            </a:ln>
          </p:spPr>
          <p:txBody>
            <a:bodyPr wrap="none" rtlCol="0">
              <a:spAutoFit/>
            </a:bodyPr>
            <a:lstStyle/>
            <a:p>
              <a:pPr eaLnBrk="1" fontAlgn="auto" hangingPunct="1">
                <a:lnSpc>
                  <a:spcPct val="100000"/>
                </a:lnSpc>
                <a:spcBef>
                  <a:spcPts val="0"/>
                </a:spcBef>
                <a:spcAft>
                  <a:spcPts val="0"/>
                </a:spcAft>
                <a:buSzTx/>
                <a:buNone/>
              </a:pPr>
              <a:r>
                <a:rPr lang="zh-CN" altLang="en-US" b="1" dirty="0">
                  <a:solidFill>
                    <a:srgbClr val="005072"/>
                  </a:solidFill>
                  <a:latin typeface="微软雅黑"/>
                  <a:ea typeface="微软雅黑"/>
                </a:rPr>
                <a:t>等待通道可用</a:t>
              </a:r>
              <a:endParaRPr lang="en-US" altLang="zh-CN" b="1" dirty="0">
                <a:solidFill>
                  <a:srgbClr val="005072"/>
                </a:solidFill>
                <a:latin typeface="微软雅黑"/>
                <a:ea typeface="微软雅黑"/>
              </a:endParaRPr>
            </a:p>
          </p:txBody>
        </p:sp>
        <p:cxnSp>
          <p:nvCxnSpPr>
            <p:cNvPr id="70" name="直接连接符 69"/>
            <p:cNvCxnSpPr/>
            <p:nvPr/>
          </p:nvCxnSpPr>
          <p:spPr>
            <a:xfrm>
              <a:off x="3436035"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2653472"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2918262"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18724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grpSp>
        <p:nvGrpSpPr>
          <p:cNvPr id="74" name="组合 73"/>
          <p:cNvGrpSpPr/>
          <p:nvPr/>
        </p:nvGrpSpPr>
        <p:grpSpPr>
          <a:xfrm>
            <a:off x="4185989" y="1700809"/>
            <a:ext cx="1869927" cy="976821"/>
            <a:chOff x="3437175" y="843558"/>
            <a:chExt cx="1869927" cy="976821"/>
          </a:xfrm>
        </p:grpSpPr>
        <p:sp>
          <p:nvSpPr>
            <p:cNvPr id="75" name="TextBox 34"/>
            <p:cNvSpPr txBox="1"/>
            <p:nvPr/>
          </p:nvSpPr>
          <p:spPr>
            <a:xfrm>
              <a:off x="4026442" y="843558"/>
              <a:ext cx="659155" cy="369332"/>
            </a:xfrm>
            <a:prstGeom prst="rect">
              <a:avLst/>
            </a:prstGeom>
            <a:noFill/>
            <a:ln>
              <a:noFill/>
            </a:ln>
          </p:spPr>
          <p:txBody>
            <a:bodyPr wrap="none" rtlCol="0">
              <a:spAutoFit/>
            </a:bodyPr>
            <a:lstStyle/>
            <a:p>
              <a:pPr eaLnBrk="1" fontAlgn="auto" hangingPunct="1">
                <a:lnSpc>
                  <a:spcPct val="100000"/>
                </a:lnSpc>
                <a:spcBef>
                  <a:spcPts val="0"/>
                </a:spcBef>
                <a:spcAft>
                  <a:spcPts val="0"/>
                </a:spcAft>
                <a:buSzTx/>
                <a:buNone/>
              </a:pPr>
              <a:r>
                <a:rPr lang="zh-CN" altLang="en-US" b="1" dirty="0">
                  <a:solidFill>
                    <a:srgbClr val="005072"/>
                  </a:solidFill>
                  <a:latin typeface="微软雅黑"/>
                  <a:ea typeface="微软雅黑"/>
                </a:rPr>
                <a:t>寻道</a:t>
              </a:r>
            </a:p>
          </p:txBody>
        </p:sp>
        <p:cxnSp>
          <p:nvCxnSpPr>
            <p:cNvPr id="76" name="直接连接符 75"/>
            <p:cNvCxnSpPr/>
            <p:nvPr/>
          </p:nvCxnSpPr>
          <p:spPr>
            <a:xfrm>
              <a:off x="5307102"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3437175" y="1613880"/>
              <a:ext cx="1869926" cy="0"/>
            </a:xfrm>
            <a:prstGeom prst="line">
              <a:avLst/>
            </a:prstGeom>
            <a:ln w="38100">
              <a:solidFill>
                <a:srgbClr val="005072"/>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7697077" y="1696377"/>
            <a:ext cx="1409536" cy="981253"/>
            <a:chOff x="6948264" y="839126"/>
            <a:chExt cx="1409536" cy="981253"/>
          </a:xfrm>
        </p:grpSpPr>
        <p:sp>
          <p:nvSpPr>
            <p:cNvPr id="79" name="TextBox 36"/>
            <p:cNvSpPr txBox="1"/>
            <p:nvPr/>
          </p:nvSpPr>
          <p:spPr>
            <a:xfrm>
              <a:off x="6948264" y="839126"/>
              <a:ext cx="1409536" cy="369332"/>
            </a:xfrm>
            <a:prstGeom prst="rect">
              <a:avLst/>
            </a:prstGeom>
            <a:noFill/>
            <a:ln>
              <a:noFill/>
            </a:ln>
          </p:spPr>
          <p:txBody>
            <a:bodyPr wrap="square" rtlCol="0">
              <a:spAutoFit/>
            </a:bodyPr>
            <a:lstStyle/>
            <a:p>
              <a:pPr eaLnBrk="1" fontAlgn="auto" hangingPunct="1">
                <a:lnSpc>
                  <a:spcPct val="100000"/>
                </a:lnSpc>
                <a:spcBef>
                  <a:spcPts val="0"/>
                </a:spcBef>
                <a:spcAft>
                  <a:spcPts val="0"/>
                </a:spcAft>
                <a:buSzTx/>
                <a:buNone/>
              </a:pPr>
              <a:r>
                <a:rPr lang="en-US" altLang="zh-CN" b="1" dirty="0">
                  <a:solidFill>
                    <a:srgbClr val="005072"/>
                  </a:solidFill>
                  <a:latin typeface="微软雅黑"/>
                  <a:ea typeface="微软雅黑"/>
                </a:rPr>
                <a:t>   </a:t>
              </a:r>
              <a:r>
                <a:rPr lang="zh-CN" altLang="en-US" b="1" dirty="0">
                  <a:solidFill>
                    <a:srgbClr val="005072"/>
                  </a:solidFill>
                  <a:latin typeface="微软雅黑"/>
                  <a:ea typeface="微软雅黑"/>
                </a:rPr>
                <a:t>数据传送</a:t>
              </a:r>
            </a:p>
          </p:txBody>
        </p:sp>
        <p:cxnSp>
          <p:nvCxnSpPr>
            <p:cNvPr id="80" name="直接连接符 79"/>
            <p:cNvCxnSpPr/>
            <p:nvPr/>
          </p:nvCxnSpPr>
          <p:spPr>
            <a:xfrm>
              <a:off x="8226663"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7188036" y="1613880"/>
              <a:ext cx="1008000" cy="0"/>
            </a:xfrm>
            <a:prstGeom prst="line">
              <a:avLst/>
            </a:prstGeom>
            <a:ln w="38100">
              <a:solidFill>
                <a:srgbClr val="00507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2" name="组合 81"/>
          <p:cNvGrpSpPr/>
          <p:nvPr/>
        </p:nvGrpSpPr>
        <p:grpSpPr>
          <a:xfrm>
            <a:off x="3133303" y="2759901"/>
            <a:ext cx="5854699" cy="369332"/>
            <a:chOff x="2384489" y="1902651"/>
            <a:chExt cx="5854699" cy="369332"/>
          </a:xfrm>
        </p:grpSpPr>
        <p:cxnSp>
          <p:nvCxnSpPr>
            <p:cNvPr id="83" name="直接连接符 82"/>
            <p:cNvCxnSpPr/>
            <p:nvPr/>
          </p:nvCxnSpPr>
          <p:spPr>
            <a:xfrm>
              <a:off x="6115188" y="2119077"/>
              <a:ext cx="2124000" cy="0"/>
            </a:xfrm>
            <a:prstGeom prst="line">
              <a:avLst/>
            </a:prstGeom>
            <a:ln w="57150">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TextBox 30"/>
            <p:cNvSpPr txBox="1"/>
            <p:nvPr/>
          </p:nvSpPr>
          <p:spPr>
            <a:xfrm>
              <a:off x="4855696" y="1902651"/>
              <a:ext cx="902811" cy="369332"/>
            </a:xfrm>
            <a:prstGeom prst="rect">
              <a:avLst/>
            </a:prstGeom>
            <a:noFill/>
            <a:ln>
              <a:noFill/>
            </a:ln>
          </p:spPr>
          <p:txBody>
            <a:bodyPr wrap="none" rtlCol="0">
              <a:spAutoFit/>
            </a:bodyPr>
            <a:lstStyle/>
            <a:p>
              <a:pPr eaLnBrk="1" fontAlgn="auto" hangingPunct="1">
                <a:lnSpc>
                  <a:spcPct val="100000"/>
                </a:lnSpc>
                <a:spcBef>
                  <a:spcPts val="0"/>
                </a:spcBef>
                <a:spcAft>
                  <a:spcPts val="0"/>
                </a:spcAft>
                <a:buSzTx/>
                <a:buNone/>
              </a:pPr>
              <a:r>
                <a:rPr lang="zh-CN" altLang="en-US" b="1" dirty="0">
                  <a:solidFill>
                    <a:srgbClr val="005072"/>
                  </a:solidFill>
                  <a:latin typeface="微软雅黑"/>
                  <a:ea typeface="微软雅黑"/>
                </a:rPr>
                <a:t>设备忙</a:t>
              </a:r>
            </a:p>
          </p:txBody>
        </p:sp>
        <p:cxnSp>
          <p:nvCxnSpPr>
            <p:cNvPr id="85" name="直接连接符 84"/>
            <p:cNvCxnSpPr/>
            <p:nvPr/>
          </p:nvCxnSpPr>
          <p:spPr>
            <a:xfrm>
              <a:off x="2384489" y="2119077"/>
              <a:ext cx="2160000" cy="0"/>
            </a:xfrm>
            <a:prstGeom prst="line">
              <a:avLst/>
            </a:prstGeom>
            <a:ln w="57150">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6" name="组合 85"/>
          <p:cNvGrpSpPr/>
          <p:nvPr/>
        </p:nvGrpSpPr>
        <p:grpSpPr>
          <a:xfrm>
            <a:off x="6114043" y="1699641"/>
            <a:ext cx="1822807" cy="977989"/>
            <a:chOff x="5365229" y="842390"/>
            <a:chExt cx="1822807" cy="977989"/>
          </a:xfrm>
        </p:grpSpPr>
        <p:sp>
          <p:nvSpPr>
            <p:cNvPr id="87" name="TextBox 35"/>
            <p:cNvSpPr txBox="1"/>
            <p:nvPr/>
          </p:nvSpPr>
          <p:spPr>
            <a:xfrm>
              <a:off x="5580112" y="842390"/>
              <a:ext cx="1440160" cy="369332"/>
            </a:xfrm>
            <a:prstGeom prst="rect">
              <a:avLst/>
            </a:prstGeom>
            <a:noFill/>
            <a:ln>
              <a:noFill/>
            </a:ln>
          </p:spPr>
          <p:txBody>
            <a:bodyPr wrap="square" rtlCol="0">
              <a:spAutoFit/>
            </a:bodyPr>
            <a:lstStyle/>
            <a:p>
              <a:pPr eaLnBrk="1" fontAlgn="auto" hangingPunct="1">
                <a:lnSpc>
                  <a:spcPct val="100000"/>
                </a:lnSpc>
                <a:spcBef>
                  <a:spcPts val="0"/>
                </a:spcBef>
                <a:spcAft>
                  <a:spcPts val="0"/>
                </a:spcAft>
                <a:buSzTx/>
                <a:buNone/>
              </a:pPr>
              <a:r>
                <a:rPr lang="zh-CN" altLang="en-US" b="1" dirty="0">
                  <a:solidFill>
                    <a:srgbClr val="005072"/>
                  </a:solidFill>
                  <a:latin typeface="微软雅黑"/>
                  <a:ea typeface="微软雅黑"/>
                </a:rPr>
                <a:t>旋转延时</a:t>
              </a:r>
            </a:p>
          </p:txBody>
        </p:sp>
        <p:cxnSp>
          <p:nvCxnSpPr>
            <p:cNvPr id="88" name="直接连接符 87"/>
            <p:cNvCxnSpPr/>
            <p:nvPr/>
          </p:nvCxnSpPr>
          <p:spPr>
            <a:xfrm>
              <a:off x="7170926"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5365229" y="1604355"/>
              <a:ext cx="1822807" cy="9525"/>
            </a:xfrm>
            <a:prstGeom prst="line">
              <a:avLst/>
            </a:prstGeom>
            <a:ln w="38100">
              <a:solidFill>
                <a:srgbClr val="005072"/>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786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left)">
                                      <p:cBhvr>
                                        <p:cTn id="1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Object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7512" y="3335731"/>
            <a:ext cx="2514600" cy="895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标题 1"/>
          <p:cNvSpPr txBox="1">
            <a:spLocks/>
          </p:cNvSpPr>
          <p:nvPr/>
        </p:nvSpPr>
        <p:spPr>
          <a:xfrm>
            <a:off x="1055365" y="10521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defRPr/>
            </a:pPr>
            <a:r>
              <a:rPr lang="zh-CN" altLang="en-US" dirty="0">
                <a:sym typeface="宋体" charset="0"/>
              </a:rPr>
              <a:t>磁盘</a:t>
            </a:r>
            <a:r>
              <a:rPr lang="en-US" altLang="zh-CN" dirty="0">
                <a:sym typeface="宋体" charset="0"/>
              </a:rPr>
              <a:t>I/O</a:t>
            </a:r>
            <a:r>
              <a:rPr lang="zh-CN" altLang="en-US" dirty="0">
                <a:sym typeface="宋体" charset="0"/>
              </a:rPr>
              <a:t>传输时间</a:t>
            </a:r>
            <a:endParaRPr lang="zh-CN" altLang="en-US" dirty="0"/>
          </a:p>
        </p:txBody>
      </p:sp>
      <p:sp>
        <p:nvSpPr>
          <p:cNvPr id="17" name="Oval 6"/>
          <p:cNvSpPr>
            <a:spLocks noChangeArrowheads="1"/>
          </p:cNvSpPr>
          <p:nvPr/>
        </p:nvSpPr>
        <p:spPr bwMode="auto">
          <a:xfrm>
            <a:off x="5569283" y="3390547"/>
            <a:ext cx="522097" cy="870161"/>
          </a:xfrm>
          <a:prstGeom prst="ellipse">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eaLnBrk="1" fontAlgn="auto" hangingPunct="1">
              <a:lnSpc>
                <a:spcPct val="100000"/>
              </a:lnSpc>
              <a:spcBef>
                <a:spcPts val="0"/>
              </a:spcBef>
              <a:spcAft>
                <a:spcPts val="0"/>
              </a:spcAft>
              <a:buSzTx/>
              <a:buNone/>
            </a:pPr>
            <a:endParaRPr lang="zh-CN" altLang="en-US">
              <a:solidFill>
                <a:srgbClr val="000099"/>
              </a:solidFill>
              <a:latin typeface="MS PGothic"/>
              <a:ea typeface="MS PGothic" charset="0"/>
              <a:cs typeface="MS PGothic" charset="0"/>
            </a:endParaRPr>
          </a:p>
        </p:txBody>
      </p:sp>
      <p:sp>
        <p:nvSpPr>
          <p:cNvPr id="3" name="矩形 2"/>
          <p:cNvSpPr/>
          <p:nvPr/>
        </p:nvSpPr>
        <p:spPr>
          <a:xfrm>
            <a:off x="5279849" y="4290716"/>
            <a:ext cx="1107996" cy="341632"/>
          </a:xfrm>
          <a:prstGeom prst="rect">
            <a:avLst/>
          </a:prstGeom>
        </p:spPr>
        <p:txBody>
          <a:bodyPr wrap="none">
            <a:spAutoFit/>
          </a:bodyPr>
          <a:lstStyle/>
          <a:p>
            <a:pPr marL="342900" indent="-342900" eaLnBrk="1" fontAlgn="auto" hangingPunct="1">
              <a:lnSpc>
                <a:spcPct val="90000"/>
              </a:lnSpc>
              <a:spcAft>
                <a:spcPts val="0"/>
              </a:spcAft>
              <a:buClr>
                <a:srgbClr val="800080"/>
              </a:buClr>
              <a:buSzPct val="75000"/>
              <a:buNone/>
              <a:tabLst>
                <a:tab pos="911225" algn="l"/>
                <a:tab pos="1825625" algn="l"/>
                <a:tab pos="2740025" algn="l"/>
                <a:tab pos="3652838" algn="l"/>
                <a:tab pos="4567238" algn="l"/>
                <a:tab pos="5481638" algn="l"/>
                <a:tab pos="6396038" algn="l"/>
                <a:tab pos="7310438" algn="l"/>
                <a:tab pos="8224838" algn="l"/>
                <a:tab pos="9139238" algn="l"/>
                <a:tab pos="10053638" algn="l"/>
              </a:tabLst>
            </a:pPr>
            <a:r>
              <a:rPr lang="zh-CN" altLang="en-US" b="1" dirty="0">
                <a:solidFill>
                  <a:srgbClr val="005072"/>
                </a:solidFill>
                <a:latin typeface="微软雅黑"/>
                <a:ea typeface="微软雅黑"/>
                <a:sym typeface="宋体" charset="0"/>
              </a:rPr>
              <a:t>传输时间</a:t>
            </a:r>
            <a:endParaRPr lang="zh-CN" altLang="zh-CN" b="1" dirty="0">
              <a:solidFill>
                <a:srgbClr val="005072"/>
              </a:solidFill>
              <a:latin typeface="微软雅黑"/>
              <a:ea typeface="微软雅黑"/>
              <a:sym typeface="宋体" charset="0"/>
            </a:endParaRPr>
          </a:p>
        </p:txBody>
      </p:sp>
      <p:sp>
        <p:nvSpPr>
          <p:cNvPr id="56" name="Text Box 13"/>
          <p:cNvSpPr txBox="1">
            <a:spLocks noChangeArrowheads="1"/>
          </p:cNvSpPr>
          <p:nvPr/>
        </p:nvSpPr>
        <p:spPr bwMode="auto">
          <a:xfrm>
            <a:off x="4874911" y="4632348"/>
            <a:ext cx="2527538" cy="3139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sym typeface="MS PGothic" charset="0"/>
              </a:defRPr>
            </a:lvl1pPr>
            <a:lvl2pPr>
              <a:defRPr sz="2000">
                <a:solidFill>
                  <a:schemeClr val="folHlink"/>
                </a:solidFill>
                <a:latin typeface="Times New Roman" charset="0"/>
                <a:ea typeface="MS PGothic" charset="0"/>
                <a:cs typeface="MS PGothic" charset="0"/>
                <a:sym typeface="MS PGothic" charset="0"/>
              </a:defRPr>
            </a:lvl2pPr>
            <a:lvl3pPr>
              <a:defRPr sz="2400">
                <a:solidFill>
                  <a:schemeClr val="tx1"/>
                </a:solidFill>
                <a:latin typeface="Times New Roman" charset="0"/>
                <a:ea typeface="MS PGothic" charset="0"/>
                <a:cs typeface="MS PGothic" charset="0"/>
                <a:sym typeface="MS PGothic" charset="0"/>
              </a:defRPr>
            </a:lvl3pPr>
            <a:lvl4pPr>
              <a:defRPr sz="1600">
                <a:solidFill>
                  <a:schemeClr val="tx1"/>
                </a:solidFill>
                <a:latin typeface="Times New Roman" charset="0"/>
                <a:ea typeface="MS PGothic" charset="0"/>
                <a:cs typeface="MS PGothic" charset="0"/>
                <a:sym typeface="MS PGothic" charset="0"/>
              </a:defRPr>
            </a:lvl4pPr>
            <a:lvl5pPr>
              <a:defRPr sz="1400">
                <a:solidFill>
                  <a:schemeClr val="tx1"/>
                </a:solidFill>
                <a:latin typeface="Times New Roman" charset="0"/>
                <a:ea typeface="MS PGothic" charset="0"/>
                <a:cs typeface="MS PGothic" charset="0"/>
                <a:sym typeface="MS PGothic" charset="0"/>
              </a:defRPr>
            </a:lvl5pPr>
            <a:lvl6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6pPr>
            <a:lvl7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7pPr>
            <a:lvl8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8pPr>
            <a:lvl9pPr eaLnBrk="0" fontAlgn="base" hangingPunct="0">
              <a:spcBef>
                <a:spcPct val="20000"/>
              </a:spcBef>
              <a:spcAft>
                <a:spcPct val="0"/>
              </a:spcAft>
              <a:buClr>
                <a:schemeClr val="tx1"/>
              </a:buClr>
              <a:buSzPct val="100000"/>
              <a:buFont typeface="Monotype Sorts" charset="0"/>
              <a:buChar char="–"/>
              <a:defRPr sz="1400">
                <a:solidFill>
                  <a:schemeClr val="tx1"/>
                </a:solidFill>
                <a:latin typeface="Times New Roman" charset="0"/>
                <a:ea typeface="MS PGothic" charset="0"/>
                <a:cs typeface="MS PGothic" charset="0"/>
                <a:sym typeface="MS PGothic" charset="0"/>
              </a:defRPr>
            </a:lvl9pPr>
          </a:lstStyle>
          <a:p>
            <a:pPr marL="342900" indent="-342900" eaLnBrk="1" fontAlgn="auto" hangingPunct="1">
              <a:lnSpc>
                <a:spcPct val="90000"/>
              </a:lnSpc>
              <a:spcAft>
                <a:spcPts val="0"/>
              </a:spcAft>
              <a:buClr>
                <a:srgbClr val="800080"/>
              </a:buClr>
              <a:buSzPct val="75000"/>
              <a:buNone/>
              <a:tabLst>
                <a:tab pos="911225" algn="l"/>
                <a:tab pos="1825625" algn="l"/>
                <a:tab pos="2740025" algn="l"/>
                <a:tab pos="3652838" algn="l"/>
                <a:tab pos="4567238" algn="l"/>
                <a:tab pos="5481638" algn="l"/>
                <a:tab pos="6396038" algn="l"/>
                <a:tab pos="7310438" algn="l"/>
                <a:tab pos="8224838" algn="l"/>
                <a:tab pos="9139238" algn="l"/>
                <a:tab pos="10053638" algn="l"/>
              </a:tabLst>
            </a:pPr>
            <a:r>
              <a:rPr lang="zh-CN" altLang="zh-CN" sz="1600" b="1" dirty="0">
                <a:solidFill>
                  <a:srgbClr val="C00000"/>
                </a:solidFill>
                <a:latin typeface="微软雅黑"/>
                <a:ea typeface="微软雅黑"/>
                <a:sym typeface="宋体" charset="0"/>
              </a:rPr>
              <a:t>b = </a:t>
            </a:r>
            <a:r>
              <a:rPr lang="zh-CN" altLang="en-US" sz="1600" b="1" dirty="0">
                <a:solidFill>
                  <a:srgbClr val="C00000"/>
                </a:solidFill>
                <a:latin typeface="微软雅黑"/>
                <a:ea typeface="微软雅黑"/>
                <a:sym typeface="宋体" charset="0"/>
              </a:rPr>
              <a:t>传输的比特数</a:t>
            </a:r>
            <a:endParaRPr lang="en-US" altLang="zh-CN" sz="1600" b="1" dirty="0">
              <a:solidFill>
                <a:srgbClr val="C00000"/>
              </a:solidFill>
              <a:latin typeface="微软雅黑"/>
              <a:ea typeface="微软雅黑"/>
              <a:sym typeface="宋体" charset="0"/>
            </a:endParaRPr>
          </a:p>
        </p:txBody>
      </p:sp>
      <p:sp>
        <p:nvSpPr>
          <p:cNvPr id="4" name="矩形 3"/>
          <p:cNvSpPr/>
          <p:nvPr/>
        </p:nvSpPr>
        <p:spPr>
          <a:xfrm>
            <a:off x="4857733" y="4890717"/>
            <a:ext cx="2073003" cy="313932"/>
          </a:xfrm>
          <a:prstGeom prst="rect">
            <a:avLst/>
          </a:prstGeom>
        </p:spPr>
        <p:txBody>
          <a:bodyPr wrap="none">
            <a:spAutoFit/>
          </a:bodyPr>
          <a:lstStyle/>
          <a:p>
            <a:pPr marL="342900" indent="-342900" eaLnBrk="1" fontAlgn="auto" hangingPunct="1">
              <a:lnSpc>
                <a:spcPct val="90000"/>
              </a:lnSpc>
              <a:spcAft>
                <a:spcPts val="0"/>
              </a:spcAft>
              <a:buClr>
                <a:srgbClr val="800080"/>
              </a:buClr>
              <a:buSzPct val="75000"/>
              <a:buNone/>
              <a:tabLst>
                <a:tab pos="911225" algn="l"/>
                <a:tab pos="1825625" algn="l"/>
                <a:tab pos="2740025" algn="l"/>
                <a:tab pos="3652838" algn="l"/>
                <a:tab pos="4567238" algn="l"/>
                <a:tab pos="5481638" algn="l"/>
                <a:tab pos="6396038" algn="l"/>
                <a:tab pos="7310438" algn="l"/>
                <a:tab pos="8224838" algn="l"/>
                <a:tab pos="9139238" algn="l"/>
                <a:tab pos="10053638" algn="l"/>
              </a:tabLst>
            </a:pPr>
            <a:r>
              <a:rPr lang="zh-CN" altLang="zh-CN" sz="1600" b="1" dirty="0">
                <a:solidFill>
                  <a:srgbClr val="C00000"/>
                </a:solidFill>
                <a:latin typeface="微软雅黑"/>
                <a:ea typeface="微软雅黑"/>
                <a:sym typeface="宋体" charset="0"/>
              </a:rPr>
              <a:t>N = </a:t>
            </a:r>
            <a:r>
              <a:rPr lang="zh-CN" altLang="en-US" sz="1600" b="1" dirty="0">
                <a:solidFill>
                  <a:srgbClr val="C00000"/>
                </a:solidFill>
                <a:latin typeface="微软雅黑"/>
                <a:ea typeface="微软雅黑"/>
                <a:sym typeface="宋体" charset="0"/>
              </a:rPr>
              <a:t>磁道上的比特数</a:t>
            </a:r>
            <a:endParaRPr lang="en-US" altLang="zh-CN" sz="1600" b="1" dirty="0">
              <a:solidFill>
                <a:srgbClr val="C00000"/>
              </a:solidFill>
              <a:latin typeface="微软雅黑"/>
              <a:ea typeface="微软雅黑"/>
              <a:sym typeface="宋体" charset="0"/>
            </a:endParaRPr>
          </a:p>
        </p:txBody>
      </p:sp>
      <p:sp>
        <p:nvSpPr>
          <p:cNvPr id="5" name="矩形 4"/>
          <p:cNvSpPr/>
          <p:nvPr/>
        </p:nvSpPr>
        <p:spPr>
          <a:xfrm>
            <a:off x="4940822" y="5151613"/>
            <a:ext cx="1369286" cy="313932"/>
          </a:xfrm>
          <a:prstGeom prst="rect">
            <a:avLst/>
          </a:prstGeom>
        </p:spPr>
        <p:txBody>
          <a:bodyPr wrap="none">
            <a:spAutoFit/>
          </a:bodyPr>
          <a:lstStyle/>
          <a:p>
            <a:pPr marL="342900" indent="-342900" eaLnBrk="1" fontAlgn="auto" hangingPunct="1">
              <a:lnSpc>
                <a:spcPct val="90000"/>
              </a:lnSpc>
              <a:spcAft>
                <a:spcPts val="0"/>
              </a:spcAft>
              <a:buClr>
                <a:srgbClr val="800080"/>
              </a:buClr>
              <a:buSzPct val="75000"/>
              <a:buNone/>
              <a:tabLst>
                <a:tab pos="911225" algn="l"/>
                <a:tab pos="1825625" algn="l"/>
                <a:tab pos="2740025" algn="l"/>
                <a:tab pos="3652838" algn="l"/>
                <a:tab pos="4567238" algn="l"/>
                <a:tab pos="5481638" algn="l"/>
                <a:tab pos="6396038" algn="l"/>
                <a:tab pos="7310438" algn="l"/>
                <a:tab pos="8224838" algn="l"/>
                <a:tab pos="9139238" algn="l"/>
                <a:tab pos="10053638" algn="l"/>
              </a:tabLst>
            </a:pPr>
            <a:r>
              <a:rPr lang="zh-CN" altLang="zh-CN" sz="1600" b="1" dirty="0">
                <a:solidFill>
                  <a:srgbClr val="C00000"/>
                </a:solidFill>
                <a:latin typeface="微软雅黑"/>
                <a:ea typeface="微软雅黑"/>
                <a:sym typeface="宋体" charset="0"/>
              </a:rPr>
              <a:t>r = </a:t>
            </a:r>
            <a:r>
              <a:rPr lang="zh-CN" altLang="en-US" sz="1600" b="1" dirty="0">
                <a:solidFill>
                  <a:srgbClr val="C00000"/>
                </a:solidFill>
                <a:latin typeface="微软雅黑"/>
                <a:ea typeface="微软雅黑"/>
                <a:sym typeface="宋体" charset="0"/>
              </a:rPr>
              <a:t>磁盘转数</a:t>
            </a:r>
            <a:endParaRPr lang="zh-CN" altLang="zh-CN" sz="1400" b="1" dirty="0">
              <a:solidFill>
                <a:srgbClr val="C00000"/>
              </a:solidFill>
              <a:latin typeface="微软雅黑"/>
              <a:ea typeface="微软雅黑"/>
              <a:cs typeface="MS PGothic" charset="0"/>
            </a:endParaRPr>
          </a:p>
        </p:txBody>
      </p:sp>
      <p:grpSp>
        <p:nvGrpSpPr>
          <p:cNvPr id="57" name="组合 56"/>
          <p:cNvGrpSpPr/>
          <p:nvPr/>
        </p:nvGrpSpPr>
        <p:grpSpPr>
          <a:xfrm>
            <a:off x="971600" y="1700809"/>
            <a:ext cx="2117948" cy="976821"/>
            <a:chOff x="262350" y="843558"/>
            <a:chExt cx="2117948" cy="976821"/>
          </a:xfrm>
        </p:grpSpPr>
        <p:sp>
          <p:nvSpPr>
            <p:cNvPr id="58" name="TextBox 32"/>
            <p:cNvSpPr txBox="1"/>
            <p:nvPr/>
          </p:nvSpPr>
          <p:spPr>
            <a:xfrm>
              <a:off x="467544" y="843558"/>
              <a:ext cx="1569660" cy="369332"/>
            </a:xfrm>
            <a:prstGeom prst="rect">
              <a:avLst/>
            </a:prstGeom>
            <a:noFill/>
            <a:ln>
              <a:noFill/>
            </a:ln>
          </p:spPr>
          <p:txBody>
            <a:bodyPr wrap="none" rtlCol="0">
              <a:spAutoFit/>
            </a:bodyPr>
            <a:lstStyle/>
            <a:p>
              <a:pPr eaLnBrk="1" fontAlgn="auto" hangingPunct="1">
                <a:lnSpc>
                  <a:spcPct val="100000"/>
                </a:lnSpc>
                <a:spcBef>
                  <a:spcPts val="0"/>
                </a:spcBef>
                <a:spcAft>
                  <a:spcPts val="0"/>
                </a:spcAft>
                <a:buSzTx/>
                <a:buNone/>
              </a:pPr>
              <a:r>
                <a:rPr lang="zh-CN" altLang="en-US" b="1" dirty="0">
                  <a:solidFill>
                    <a:srgbClr val="005072"/>
                  </a:solidFill>
                  <a:latin typeface="微软雅黑"/>
                  <a:ea typeface="微软雅黑"/>
                </a:rPr>
                <a:t>等待设备可用</a:t>
              </a:r>
            </a:p>
          </p:txBody>
        </p:sp>
        <p:cxnSp>
          <p:nvCxnSpPr>
            <p:cNvPr id="59" name="直接连接符 58"/>
            <p:cNvCxnSpPr/>
            <p:nvPr/>
          </p:nvCxnSpPr>
          <p:spPr>
            <a:xfrm>
              <a:off x="2380298"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262350"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1647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78126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053297"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1318087"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1581736"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846526"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115508"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2856139" y="1696377"/>
            <a:ext cx="1569660" cy="981253"/>
            <a:chOff x="2146889" y="839126"/>
            <a:chExt cx="1569660" cy="981253"/>
          </a:xfrm>
        </p:grpSpPr>
        <p:sp>
          <p:nvSpPr>
            <p:cNvPr id="69" name="TextBox 33"/>
            <p:cNvSpPr txBox="1"/>
            <p:nvPr/>
          </p:nvSpPr>
          <p:spPr>
            <a:xfrm>
              <a:off x="2146889" y="839126"/>
              <a:ext cx="1569660" cy="369332"/>
            </a:xfrm>
            <a:prstGeom prst="rect">
              <a:avLst/>
            </a:prstGeom>
            <a:noFill/>
            <a:ln>
              <a:noFill/>
            </a:ln>
          </p:spPr>
          <p:txBody>
            <a:bodyPr wrap="none" rtlCol="0">
              <a:spAutoFit/>
            </a:bodyPr>
            <a:lstStyle/>
            <a:p>
              <a:pPr eaLnBrk="1" fontAlgn="auto" hangingPunct="1">
                <a:lnSpc>
                  <a:spcPct val="100000"/>
                </a:lnSpc>
                <a:spcBef>
                  <a:spcPts val="0"/>
                </a:spcBef>
                <a:spcAft>
                  <a:spcPts val="0"/>
                </a:spcAft>
                <a:buSzTx/>
                <a:buNone/>
              </a:pPr>
              <a:r>
                <a:rPr lang="zh-CN" altLang="en-US" b="1" dirty="0">
                  <a:solidFill>
                    <a:srgbClr val="005072"/>
                  </a:solidFill>
                  <a:latin typeface="微软雅黑"/>
                  <a:ea typeface="微软雅黑"/>
                </a:rPr>
                <a:t>等待通道可用</a:t>
              </a:r>
              <a:endParaRPr lang="en-US" altLang="zh-CN" b="1" dirty="0">
                <a:solidFill>
                  <a:srgbClr val="005072"/>
                </a:solidFill>
                <a:latin typeface="微软雅黑"/>
                <a:ea typeface="微软雅黑"/>
              </a:endParaRPr>
            </a:p>
          </p:txBody>
        </p:sp>
        <p:cxnSp>
          <p:nvCxnSpPr>
            <p:cNvPr id="70" name="直接连接符 69"/>
            <p:cNvCxnSpPr/>
            <p:nvPr/>
          </p:nvCxnSpPr>
          <p:spPr>
            <a:xfrm>
              <a:off x="3436035"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2653472"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2918262"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187244" y="147732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grpSp>
        <p:nvGrpSpPr>
          <p:cNvPr id="74" name="组合 73"/>
          <p:cNvGrpSpPr/>
          <p:nvPr/>
        </p:nvGrpSpPr>
        <p:grpSpPr>
          <a:xfrm>
            <a:off x="4146426" y="1700809"/>
            <a:ext cx="1869927" cy="976821"/>
            <a:chOff x="3437175" y="843558"/>
            <a:chExt cx="1869927" cy="976821"/>
          </a:xfrm>
        </p:grpSpPr>
        <p:sp>
          <p:nvSpPr>
            <p:cNvPr id="75" name="TextBox 34"/>
            <p:cNvSpPr txBox="1"/>
            <p:nvPr/>
          </p:nvSpPr>
          <p:spPr>
            <a:xfrm>
              <a:off x="4026442" y="843558"/>
              <a:ext cx="659155" cy="369332"/>
            </a:xfrm>
            <a:prstGeom prst="rect">
              <a:avLst/>
            </a:prstGeom>
            <a:noFill/>
            <a:ln>
              <a:noFill/>
            </a:ln>
          </p:spPr>
          <p:txBody>
            <a:bodyPr wrap="none" rtlCol="0">
              <a:spAutoFit/>
            </a:bodyPr>
            <a:lstStyle/>
            <a:p>
              <a:pPr eaLnBrk="1" fontAlgn="auto" hangingPunct="1">
                <a:lnSpc>
                  <a:spcPct val="100000"/>
                </a:lnSpc>
                <a:spcBef>
                  <a:spcPts val="0"/>
                </a:spcBef>
                <a:spcAft>
                  <a:spcPts val="0"/>
                </a:spcAft>
                <a:buSzTx/>
                <a:buNone/>
              </a:pPr>
              <a:r>
                <a:rPr lang="zh-CN" altLang="en-US" b="1" dirty="0">
                  <a:solidFill>
                    <a:srgbClr val="005072"/>
                  </a:solidFill>
                  <a:latin typeface="微软雅黑"/>
                  <a:ea typeface="微软雅黑"/>
                </a:rPr>
                <a:t>寻道</a:t>
              </a:r>
            </a:p>
          </p:txBody>
        </p:sp>
        <p:cxnSp>
          <p:nvCxnSpPr>
            <p:cNvPr id="76" name="直接连接符 75"/>
            <p:cNvCxnSpPr/>
            <p:nvPr/>
          </p:nvCxnSpPr>
          <p:spPr>
            <a:xfrm>
              <a:off x="5307102"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3437175" y="1613880"/>
              <a:ext cx="1869926" cy="0"/>
            </a:xfrm>
            <a:prstGeom prst="line">
              <a:avLst/>
            </a:prstGeom>
            <a:ln w="38100">
              <a:solidFill>
                <a:srgbClr val="005072"/>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7657514" y="1696377"/>
            <a:ext cx="1409536" cy="981253"/>
            <a:chOff x="6948264" y="839126"/>
            <a:chExt cx="1409536" cy="981253"/>
          </a:xfrm>
        </p:grpSpPr>
        <p:sp>
          <p:nvSpPr>
            <p:cNvPr id="79" name="TextBox 36"/>
            <p:cNvSpPr txBox="1"/>
            <p:nvPr/>
          </p:nvSpPr>
          <p:spPr>
            <a:xfrm>
              <a:off x="6948264" y="839126"/>
              <a:ext cx="1409536" cy="369332"/>
            </a:xfrm>
            <a:prstGeom prst="rect">
              <a:avLst/>
            </a:prstGeom>
            <a:noFill/>
            <a:ln>
              <a:noFill/>
            </a:ln>
          </p:spPr>
          <p:txBody>
            <a:bodyPr wrap="square" rtlCol="0">
              <a:spAutoFit/>
            </a:bodyPr>
            <a:lstStyle/>
            <a:p>
              <a:pPr eaLnBrk="1" fontAlgn="auto" hangingPunct="1">
                <a:lnSpc>
                  <a:spcPct val="100000"/>
                </a:lnSpc>
                <a:spcBef>
                  <a:spcPts val="0"/>
                </a:spcBef>
                <a:spcAft>
                  <a:spcPts val="0"/>
                </a:spcAft>
                <a:buSzTx/>
                <a:buNone/>
              </a:pPr>
              <a:r>
                <a:rPr lang="en-US" altLang="zh-CN" b="1" dirty="0">
                  <a:solidFill>
                    <a:srgbClr val="005072"/>
                  </a:solidFill>
                  <a:latin typeface="微软雅黑"/>
                  <a:ea typeface="微软雅黑"/>
                </a:rPr>
                <a:t>   </a:t>
              </a:r>
              <a:r>
                <a:rPr lang="zh-CN" altLang="en-US" b="1" dirty="0">
                  <a:solidFill>
                    <a:srgbClr val="005072"/>
                  </a:solidFill>
                  <a:latin typeface="微软雅黑"/>
                  <a:ea typeface="微软雅黑"/>
                </a:rPr>
                <a:t>数据传送</a:t>
              </a:r>
            </a:p>
          </p:txBody>
        </p:sp>
        <p:cxnSp>
          <p:nvCxnSpPr>
            <p:cNvPr id="80" name="直接连接符 79"/>
            <p:cNvCxnSpPr/>
            <p:nvPr/>
          </p:nvCxnSpPr>
          <p:spPr>
            <a:xfrm>
              <a:off x="8226663"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7188036" y="1613880"/>
              <a:ext cx="1008000" cy="0"/>
            </a:xfrm>
            <a:prstGeom prst="line">
              <a:avLst/>
            </a:prstGeom>
            <a:ln w="38100">
              <a:solidFill>
                <a:srgbClr val="00507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2" name="组合 81"/>
          <p:cNvGrpSpPr/>
          <p:nvPr/>
        </p:nvGrpSpPr>
        <p:grpSpPr>
          <a:xfrm>
            <a:off x="3093740" y="2759901"/>
            <a:ext cx="5854699" cy="369332"/>
            <a:chOff x="2384489" y="1902651"/>
            <a:chExt cx="5854699" cy="369332"/>
          </a:xfrm>
        </p:grpSpPr>
        <p:cxnSp>
          <p:nvCxnSpPr>
            <p:cNvPr id="83" name="直接连接符 82"/>
            <p:cNvCxnSpPr/>
            <p:nvPr/>
          </p:nvCxnSpPr>
          <p:spPr>
            <a:xfrm>
              <a:off x="6115188" y="2119077"/>
              <a:ext cx="2124000" cy="0"/>
            </a:xfrm>
            <a:prstGeom prst="line">
              <a:avLst/>
            </a:prstGeom>
            <a:ln w="57150">
              <a:solidFill>
                <a:srgbClr val="00507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TextBox 30"/>
            <p:cNvSpPr txBox="1"/>
            <p:nvPr/>
          </p:nvSpPr>
          <p:spPr>
            <a:xfrm>
              <a:off x="4855696" y="1902651"/>
              <a:ext cx="902811" cy="369332"/>
            </a:xfrm>
            <a:prstGeom prst="rect">
              <a:avLst/>
            </a:prstGeom>
            <a:noFill/>
            <a:ln>
              <a:noFill/>
            </a:ln>
          </p:spPr>
          <p:txBody>
            <a:bodyPr wrap="none" rtlCol="0">
              <a:spAutoFit/>
            </a:bodyPr>
            <a:lstStyle/>
            <a:p>
              <a:pPr eaLnBrk="1" fontAlgn="auto" hangingPunct="1">
                <a:lnSpc>
                  <a:spcPct val="100000"/>
                </a:lnSpc>
                <a:spcBef>
                  <a:spcPts val="0"/>
                </a:spcBef>
                <a:spcAft>
                  <a:spcPts val="0"/>
                </a:spcAft>
                <a:buSzTx/>
                <a:buNone/>
              </a:pPr>
              <a:r>
                <a:rPr lang="zh-CN" altLang="en-US" b="1" dirty="0">
                  <a:solidFill>
                    <a:srgbClr val="005072"/>
                  </a:solidFill>
                  <a:latin typeface="微软雅黑"/>
                  <a:ea typeface="微软雅黑"/>
                </a:rPr>
                <a:t>设备忙</a:t>
              </a:r>
            </a:p>
          </p:txBody>
        </p:sp>
        <p:cxnSp>
          <p:nvCxnSpPr>
            <p:cNvPr id="85" name="直接连接符 84"/>
            <p:cNvCxnSpPr/>
            <p:nvPr/>
          </p:nvCxnSpPr>
          <p:spPr>
            <a:xfrm>
              <a:off x="2384489" y="2119077"/>
              <a:ext cx="2160000" cy="0"/>
            </a:xfrm>
            <a:prstGeom prst="line">
              <a:avLst/>
            </a:prstGeom>
            <a:ln w="57150">
              <a:solidFill>
                <a:srgbClr val="00507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6" name="组合 85"/>
          <p:cNvGrpSpPr/>
          <p:nvPr/>
        </p:nvGrpSpPr>
        <p:grpSpPr>
          <a:xfrm>
            <a:off x="6074480" y="1699641"/>
            <a:ext cx="1822807" cy="977989"/>
            <a:chOff x="5365229" y="842390"/>
            <a:chExt cx="1822807" cy="977989"/>
          </a:xfrm>
        </p:grpSpPr>
        <p:sp>
          <p:nvSpPr>
            <p:cNvPr id="87" name="TextBox 35"/>
            <p:cNvSpPr txBox="1"/>
            <p:nvPr/>
          </p:nvSpPr>
          <p:spPr>
            <a:xfrm>
              <a:off x="5580112" y="842390"/>
              <a:ext cx="1440160" cy="369332"/>
            </a:xfrm>
            <a:prstGeom prst="rect">
              <a:avLst/>
            </a:prstGeom>
            <a:noFill/>
            <a:ln>
              <a:noFill/>
            </a:ln>
          </p:spPr>
          <p:txBody>
            <a:bodyPr wrap="square" rtlCol="0">
              <a:spAutoFit/>
            </a:bodyPr>
            <a:lstStyle/>
            <a:p>
              <a:pPr eaLnBrk="1" fontAlgn="auto" hangingPunct="1">
                <a:lnSpc>
                  <a:spcPct val="100000"/>
                </a:lnSpc>
                <a:spcBef>
                  <a:spcPts val="0"/>
                </a:spcBef>
                <a:spcAft>
                  <a:spcPts val="0"/>
                </a:spcAft>
                <a:buSzTx/>
                <a:buNone/>
              </a:pPr>
              <a:r>
                <a:rPr lang="zh-CN" altLang="en-US" b="1" dirty="0">
                  <a:solidFill>
                    <a:srgbClr val="005072"/>
                  </a:solidFill>
                  <a:latin typeface="微软雅黑"/>
                  <a:ea typeface="微软雅黑"/>
                </a:rPr>
                <a:t>旋转延时</a:t>
              </a:r>
            </a:p>
          </p:txBody>
        </p:sp>
        <p:cxnSp>
          <p:nvCxnSpPr>
            <p:cNvPr id="88" name="直接连接符 87"/>
            <p:cNvCxnSpPr/>
            <p:nvPr/>
          </p:nvCxnSpPr>
          <p:spPr>
            <a:xfrm>
              <a:off x="7170926" y="1388331"/>
              <a:ext cx="0" cy="432048"/>
            </a:xfrm>
            <a:prstGeom prst="line">
              <a:avLst/>
            </a:prstGeom>
            <a:ln w="5715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5365229" y="1604355"/>
              <a:ext cx="1822807" cy="9525"/>
            </a:xfrm>
            <a:prstGeom prst="line">
              <a:avLst/>
            </a:prstGeom>
            <a:ln w="38100">
              <a:solidFill>
                <a:srgbClr val="005072"/>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42" name="Picture 2" descr="http://blog.chinaunix.net/attachment/201108/26/667478_1314329274Q57q.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4838" y="4643725"/>
            <a:ext cx="6276975" cy="2209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879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left)">
                                      <p:cBhvr>
                                        <p:cTn id="12" dur="500"/>
                                        <p:tgtEl>
                                          <p:spTgt spid="56"/>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500" fill="hold"/>
                                        <p:tgtEl>
                                          <p:spTgt spid="42"/>
                                        </p:tgtEl>
                                        <p:attrNameLst>
                                          <p:attrName>ppt_x</p:attrName>
                                        </p:attrNameLst>
                                      </p:cBhvr>
                                      <p:tavLst>
                                        <p:tav tm="0">
                                          <p:val>
                                            <p:strVal val="#ppt_x"/>
                                          </p:val>
                                        </p:tav>
                                        <p:tav tm="100000">
                                          <p:val>
                                            <p:strVal val="#ppt_x"/>
                                          </p:val>
                                        </p:tav>
                                      </p:tavLst>
                                    </p:anim>
                                    <p:anim calcmode="lin" valueType="num">
                                      <p:cBhvr additive="base">
                                        <p:cTn id="2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6"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en-US" altLang="zh-CN">
                <a:ea typeface="宋体" panose="02010600030101010101" pitchFamily="2" charset="-122"/>
              </a:rPr>
              <a:t>Architecture of File Management</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fld id="{EE5AAEAC-5DAB-4ACC-8AE3-B25FFD886870}" type="slidenum">
              <a:rPr lang="en-US" altLang="ko-KR">
                <a:solidFill>
                  <a:schemeClr val="bg1"/>
                </a:solidFill>
                <a:ea typeface="굴림" pitchFamily="34" charset="-127"/>
              </a:rPr>
              <a:pPr/>
              <a:t>7</a:t>
            </a:fld>
            <a:endParaRPr lang="en-US" altLang="ko-KR">
              <a:solidFill>
                <a:schemeClr val="bg1"/>
              </a:solidFill>
              <a:ea typeface="굴림" pitchFamily="34" charset="-127"/>
            </a:endParaRPr>
          </a:p>
        </p:txBody>
      </p:sp>
      <p:grpSp>
        <p:nvGrpSpPr>
          <p:cNvPr id="2" name="Group 40"/>
          <p:cNvGrpSpPr>
            <a:grpSpLocks/>
          </p:cNvGrpSpPr>
          <p:nvPr/>
        </p:nvGrpSpPr>
        <p:grpSpPr bwMode="auto">
          <a:xfrm>
            <a:off x="3889375" y="5949950"/>
            <a:ext cx="2592388" cy="431800"/>
            <a:chOff x="2336" y="3748"/>
            <a:chExt cx="1633" cy="272"/>
          </a:xfrm>
        </p:grpSpPr>
        <p:sp>
          <p:nvSpPr>
            <p:cNvPr id="5166" name="AutoShape 6"/>
            <p:cNvSpPr>
              <a:spLocks noChangeArrowheads="1"/>
            </p:cNvSpPr>
            <p:nvPr/>
          </p:nvSpPr>
          <p:spPr bwMode="auto">
            <a:xfrm>
              <a:off x="2336" y="3748"/>
              <a:ext cx="1633" cy="272"/>
            </a:xfrm>
            <a:prstGeom prst="flowChartAlternateProcess">
              <a:avLst/>
            </a:prstGeom>
            <a:solidFill>
              <a:schemeClr val="accent1"/>
            </a:solidFill>
            <a:ln w="9525">
              <a:solidFill>
                <a:srgbClr val="000000"/>
              </a:solidFill>
              <a:miter lim="800000"/>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10" name="Text Box 7"/>
            <p:cNvSpPr txBox="1">
              <a:spLocks noChangeArrowheads="1"/>
            </p:cNvSpPr>
            <p:nvPr/>
          </p:nvSpPr>
          <p:spPr bwMode="auto">
            <a:xfrm>
              <a:off x="2406" y="3780"/>
              <a:ext cx="1528" cy="198"/>
            </a:xfrm>
            <a:prstGeom prst="rect">
              <a:avLst/>
            </a:prstGeom>
            <a:solidFill>
              <a:schemeClr val="accent1"/>
            </a:solidFill>
            <a:ln w="9525">
              <a:noFill/>
              <a:miter lim="800000"/>
              <a:headEnd/>
              <a:tailEnd/>
            </a:ln>
            <a:effectLst/>
          </p:spPr>
          <p:txBody>
            <a:bodyPr wrap="none">
              <a:spAutoFit/>
            </a:bodyPr>
            <a:lstStyle/>
            <a:p>
              <a:pPr>
                <a:buFont typeface="Wingdings" panose="05000000000000000000" pitchFamily="2" charset="2"/>
                <a:buNone/>
                <a:defRPr/>
              </a:pPr>
              <a:r>
                <a:rPr lang="en-US" altLang="zh-CN" b="1" dirty="0">
                  <a:solidFill>
                    <a:srgbClr val="000000"/>
                  </a:solidFill>
                  <a:effectLst>
                    <a:outerShdw blurRad="38100" dist="38100" dir="2700000" algn="tl">
                      <a:srgbClr val="FFFFFF"/>
                    </a:outerShdw>
                  </a:effectLst>
                </a:rPr>
                <a:t>File management</a:t>
              </a:r>
              <a:endParaRPr lang="zh-CN" altLang="en-US" b="1" dirty="0">
                <a:solidFill>
                  <a:srgbClr val="000000"/>
                </a:solidFill>
                <a:effectLst>
                  <a:outerShdw blurRad="38100" dist="38100" dir="2700000" algn="tl">
                    <a:srgbClr val="FFFFFF"/>
                  </a:outerShdw>
                </a:effectLst>
              </a:endParaRPr>
            </a:p>
          </p:txBody>
        </p:sp>
      </p:grpSp>
      <p:grpSp>
        <p:nvGrpSpPr>
          <p:cNvPr id="3" name="Group 11"/>
          <p:cNvGrpSpPr>
            <a:grpSpLocks/>
          </p:cNvGrpSpPr>
          <p:nvPr/>
        </p:nvGrpSpPr>
        <p:grpSpPr bwMode="auto">
          <a:xfrm>
            <a:off x="865188" y="4797425"/>
            <a:ext cx="1943100" cy="503238"/>
            <a:chOff x="703" y="2614"/>
            <a:chExt cx="1224" cy="317"/>
          </a:xfrm>
        </p:grpSpPr>
        <p:sp>
          <p:nvSpPr>
            <p:cNvPr id="5164" name="AutoShape 9"/>
            <p:cNvSpPr>
              <a:spLocks noChangeArrowheads="1"/>
            </p:cNvSpPr>
            <p:nvPr/>
          </p:nvSpPr>
          <p:spPr bwMode="auto">
            <a:xfrm>
              <a:off x="703" y="2614"/>
              <a:ext cx="1224" cy="317"/>
            </a:xfrm>
            <a:prstGeom prst="flowChartPredefinedProcess">
              <a:avLst/>
            </a:prstGeom>
            <a:solidFill>
              <a:schemeClr val="folHlink"/>
            </a:solidFill>
            <a:ln w="9525">
              <a:solidFill>
                <a:srgbClr val="000000"/>
              </a:solidFill>
              <a:miter lim="800000"/>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13" name="Text Box 10"/>
            <p:cNvSpPr txBox="1">
              <a:spLocks noChangeArrowheads="1"/>
            </p:cNvSpPr>
            <p:nvPr/>
          </p:nvSpPr>
          <p:spPr bwMode="auto">
            <a:xfrm>
              <a:off x="811" y="2659"/>
              <a:ext cx="872" cy="198"/>
            </a:xfrm>
            <a:prstGeom prst="rect">
              <a:avLst/>
            </a:prstGeom>
            <a:noFill/>
            <a:ln w="9525">
              <a:noFill/>
              <a:miter lim="800000"/>
              <a:headEnd/>
              <a:tailEnd/>
            </a:ln>
            <a:effectLst/>
          </p:spPr>
          <p:txBody>
            <a:bodyPr wrap="none">
              <a:spAutoFit/>
            </a:bodyPr>
            <a:lstStyle/>
            <a:p>
              <a:pPr>
                <a:buFont typeface="Wingdings" panose="05000000000000000000" pitchFamily="2" charset="2"/>
                <a:buNone/>
                <a:defRPr/>
              </a:pPr>
              <a:r>
                <a:rPr lang="en-US" altLang="zh-CN" b="1" dirty="0">
                  <a:solidFill>
                    <a:srgbClr val="FFFF00"/>
                  </a:solidFill>
                  <a:effectLst>
                    <a:outerShdw blurRad="38100" dist="38100" dir="2700000" algn="tl">
                      <a:srgbClr val="C0C0C0"/>
                    </a:outerShdw>
                  </a:effectLst>
                </a:rPr>
                <a:t>structure</a:t>
              </a:r>
              <a:endParaRPr lang="zh-CN" altLang="en-US" b="1" dirty="0">
                <a:solidFill>
                  <a:srgbClr val="FFFF00"/>
                </a:solidFill>
                <a:effectLst>
                  <a:outerShdw blurRad="38100" dist="38100" dir="2700000" algn="tl">
                    <a:srgbClr val="C0C0C0"/>
                  </a:outerShdw>
                </a:effectLst>
              </a:endParaRPr>
            </a:p>
          </p:txBody>
        </p:sp>
      </p:grpSp>
      <p:grpSp>
        <p:nvGrpSpPr>
          <p:cNvPr id="7" name="Group 12"/>
          <p:cNvGrpSpPr>
            <a:grpSpLocks/>
          </p:cNvGrpSpPr>
          <p:nvPr/>
        </p:nvGrpSpPr>
        <p:grpSpPr bwMode="auto">
          <a:xfrm>
            <a:off x="865188" y="3716338"/>
            <a:ext cx="1943100" cy="503237"/>
            <a:chOff x="703" y="2614"/>
            <a:chExt cx="1224" cy="317"/>
          </a:xfrm>
        </p:grpSpPr>
        <p:sp>
          <p:nvSpPr>
            <p:cNvPr id="5162" name="AutoShape 13"/>
            <p:cNvSpPr>
              <a:spLocks noChangeArrowheads="1"/>
            </p:cNvSpPr>
            <p:nvPr/>
          </p:nvSpPr>
          <p:spPr bwMode="auto">
            <a:xfrm>
              <a:off x="703" y="2614"/>
              <a:ext cx="1224" cy="317"/>
            </a:xfrm>
            <a:prstGeom prst="flowChartPredefinedProcess">
              <a:avLst/>
            </a:prstGeom>
            <a:solidFill>
              <a:schemeClr val="folHlink"/>
            </a:solidFill>
            <a:ln w="9525">
              <a:solidFill>
                <a:srgbClr val="000000"/>
              </a:solidFill>
              <a:miter lim="800000"/>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16" name="Text Box 14"/>
            <p:cNvSpPr txBox="1">
              <a:spLocks noChangeArrowheads="1"/>
            </p:cNvSpPr>
            <p:nvPr/>
          </p:nvSpPr>
          <p:spPr bwMode="auto">
            <a:xfrm>
              <a:off x="811" y="2659"/>
              <a:ext cx="878" cy="198"/>
            </a:xfrm>
            <a:prstGeom prst="rect">
              <a:avLst/>
            </a:prstGeom>
            <a:noFill/>
            <a:ln w="9525">
              <a:noFill/>
              <a:miter lim="800000"/>
              <a:headEnd/>
              <a:tailEnd/>
            </a:ln>
            <a:effectLst/>
          </p:spPr>
          <p:txBody>
            <a:bodyPr wrap="none">
              <a:spAutoFit/>
            </a:bodyPr>
            <a:lstStyle/>
            <a:p>
              <a:pPr>
                <a:buFont typeface="Wingdings" panose="05000000000000000000" pitchFamily="2" charset="2"/>
                <a:buNone/>
                <a:defRPr/>
              </a:pPr>
              <a:r>
                <a:rPr lang="en-US" altLang="zh-CN" b="1" dirty="0">
                  <a:solidFill>
                    <a:srgbClr val="FFFF00"/>
                  </a:solidFill>
                  <a:effectLst>
                    <a:outerShdw blurRad="38100" dist="38100" dir="2700000" algn="tl">
                      <a:srgbClr val="C0C0C0"/>
                    </a:outerShdw>
                  </a:effectLst>
                </a:rPr>
                <a:t>Interface</a:t>
              </a:r>
              <a:endParaRPr lang="zh-CN" altLang="en-US" b="1" dirty="0">
                <a:solidFill>
                  <a:srgbClr val="FFFF00"/>
                </a:solidFill>
                <a:effectLst>
                  <a:outerShdw blurRad="38100" dist="38100" dir="2700000" algn="tl">
                    <a:srgbClr val="C0C0C0"/>
                  </a:outerShdw>
                </a:effectLst>
              </a:endParaRPr>
            </a:p>
          </p:txBody>
        </p:sp>
      </p:grpSp>
      <p:grpSp>
        <p:nvGrpSpPr>
          <p:cNvPr id="8" name="Group 15"/>
          <p:cNvGrpSpPr>
            <a:grpSpLocks/>
          </p:cNvGrpSpPr>
          <p:nvPr/>
        </p:nvGrpSpPr>
        <p:grpSpPr bwMode="auto">
          <a:xfrm>
            <a:off x="642938" y="2636838"/>
            <a:ext cx="2459037" cy="503237"/>
            <a:chOff x="703" y="2614"/>
            <a:chExt cx="1224" cy="317"/>
          </a:xfrm>
        </p:grpSpPr>
        <p:sp>
          <p:nvSpPr>
            <p:cNvPr id="5160" name="AutoShape 16"/>
            <p:cNvSpPr>
              <a:spLocks noChangeArrowheads="1"/>
            </p:cNvSpPr>
            <p:nvPr/>
          </p:nvSpPr>
          <p:spPr bwMode="auto">
            <a:xfrm>
              <a:off x="703" y="2614"/>
              <a:ext cx="1224" cy="317"/>
            </a:xfrm>
            <a:prstGeom prst="flowChartPredefinedProcess">
              <a:avLst/>
            </a:prstGeom>
            <a:solidFill>
              <a:schemeClr val="folHlink"/>
            </a:solidFill>
            <a:ln w="9525">
              <a:solidFill>
                <a:srgbClr val="000000"/>
              </a:solidFill>
              <a:miter lim="800000"/>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19" name="Text Box 17"/>
            <p:cNvSpPr txBox="1">
              <a:spLocks noChangeArrowheads="1"/>
            </p:cNvSpPr>
            <p:nvPr/>
          </p:nvSpPr>
          <p:spPr bwMode="auto">
            <a:xfrm>
              <a:off x="847" y="2665"/>
              <a:ext cx="959" cy="198"/>
            </a:xfrm>
            <a:prstGeom prst="rect">
              <a:avLst/>
            </a:prstGeom>
            <a:noFill/>
            <a:ln w="9525">
              <a:noFill/>
              <a:miter lim="800000"/>
              <a:headEnd/>
              <a:tailEnd/>
            </a:ln>
            <a:effectLst/>
          </p:spPr>
          <p:txBody>
            <a:bodyPr>
              <a:spAutoFit/>
            </a:bodyPr>
            <a:lstStyle/>
            <a:p>
              <a:pPr>
                <a:buFont typeface="Wingdings" panose="05000000000000000000" pitchFamily="2" charset="2"/>
                <a:buNone/>
                <a:defRPr/>
              </a:pPr>
              <a:r>
                <a:rPr lang="en-US" altLang="zh-CN" b="1" dirty="0">
                  <a:solidFill>
                    <a:srgbClr val="FFFF00"/>
                  </a:solidFill>
                  <a:effectLst>
                    <a:outerShdw blurRad="38100" dist="38100" dir="2700000" algn="tl">
                      <a:srgbClr val="C0C0C0"/>
                    </a:outerShdw>
                  </a:effectLst>
                </a:rPr>
                <a:t>Management</a:t>
              </a:r>
              <a:endParaRPr lang="zh-CN" altLang="en-US" b="1" dirty="0">
                <a:solidFill>
                  <a:srgbClr val="FFFF00"/>
                </a:solidFill>
                <a:effectLst>
                  <a:outerShdw blurRad="38100" dist="38100" dir="2700000" algn="tl">
                    <a:srgbClr val="C0C0C0"/>
                  </a:outerShdw>
                </a:effectLst>
              </a:endParaRPr>
            </a:p>
          </p:txBody>
        </p:sp>
      </p:grpSp>
      <p:sp>
        <p:nvSpPr>
          <p:cNvPr id="20" name="AutoShape 18"/>
          <p:cNvSpPr>
            <a:spLocks noChangeArrowheads="1"/>
          </p:cNvSpPr>
          <p:nvPr/>
        </p:nvSpPr>
        <p:spPr bwMode="auto">
          <a:xfrm>
            <a:off x="3744913" y="3717925"/>
            <a:ext cx="792162" cy="503238"/>
          </a:xfrm>
          <a:prstGeom prst="flowChartMultidocument">
            <a:avLst/>
          </a:prstGeom>
          <a:solidFill>
            <a:srgbClr val="FF66CC"/>
          </a:solidFill>
          <a:ln w="9525">
            <a:solidFill>
              <a:srgbClr val="000000"/>
            </a:solidFill>
            <a:miter lim="800000"/>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endParaRPr lang="zh-CN" altLang="en-US"/>
          </a:p>
        </p:txBody>
      </p:sp>
      <p:cxnSp>
        <p:nvCxnSpPr>
          <p:cNvPr id="21" name="AutoShape 20"/>
          <p:cNvCxnSpPr>
            <a:cxnSpLocks noChangeShapeType="1"/>
          </p:cNvCxnSpPr>
          <p:nvPr/>
        </p:nvCxnSpPr>
        <p:spPr bwMode="auto">
          <a:xfrm rot="5400000" flipH="1">
            <a:off x="3186907" y="3950494"/>
            <a:ext cx="649287" cy="3349625"/>
          </a:xfrm>
          <a:prstGeom prst="bentConnector3">
            <a:avLst>
              <a:gd name="adj1" fmla="val 4988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22" name="AutoShape 21"/>
          <p:cNvCxnSpPr>
            <a:cxnSpLocks noChangeShapeType="1"/>
          </p:cNvCxnSpPr>
          <p:nvPr/>
        </p:nvCxnSpPr>
        <p:spPr bwMode="auto">
          <a:xfrm flipV="1">
            <a:off x="1836738" y="4219575"/>
            <a:ext cx="0" cy="5778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 name="AutoShape 22"/>
          <p:cNvCxnSpPr>
            <a:cxnSpLocks noChangeShapeType="1"/>
          </p:cNvCxnSpPr>
          <p:nvPr/>
        </p:nvCxnSpPr>
        <p:spPr bwMode="auto">
          <a:xfrm flipV="1">
            <a:off x="1836738" y="3140075"/>
            <a:ext cx="0" cy="57626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AutoShape 23"/>
          <p:cNvCxnSpPr>
            <a:cxnSpLocks noChangeShapeType="1"/>
            <a:endCxn id="20" idx="1"/>
          </p:cNvCxnSpPr>
          <p:nvPr/>
        </p:nvCxnSpPr>
        <p:spPr bwMode="auto">
          <a:xfrm flipV="1">
            <a:off x="2808288" y="3970338"/>
            <a:ext cx="936625" cy="10795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5" name="AutoShape 24"/>
          <p:cNvCxnSpPr>
            <a:cxnSpLocks noChangeShapeType="1"/>
            <a:endCxn id="20" idx="1"/>
          </p:cNvCxnSpPr>
          <p:nvPr/>
        </p:nvCxnSpPr>
        <p:spPr bwMode="auto">
          <a:xfrm>
            <a:off x="2808288" y="3968750"/>
            <a:ext cx="936625" cy="158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6" name="AutoShape 25"/>
          <p:cNvCxnSpPr>
            <a:cxnSpLocks noChangeShapeType="1"/>
            <a:stCxn id="5160" idx="3"/>
            <a:endCxn id="20" idx="1"/>
          </p:cNvCxnSpPr>
          <p:nvPr/>
        </p:nvCxnSpPr>
        <p:spPr bwMode="auto">
          <a:xfrm>
            <a:off x="3101975" y="2889250"/>
            <a:ext cx="642938" cy="108108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7" name="AutoShape 26"/>
          <p:cNvSpPr>
            <a:spLocks noChangeArrowheads="1"/>
          </p:cNvSpPr>
          <p:nvPr/>
        </p:nvSpPr>
        <p:spPr bwMode="auto">
          <a:xfrm>
            <a:off x="5618163" y="3644900"/>
            <a:ext cx="863600" cy="504825"/>
          </a:xfrm>
          <a:prstGeom prst="can">
            <a:avLst>
              <a:gd name="adj" fmla="val 25000"/>
            </a:avLst>
          </a:prstGeom>
          <a:solidFill>
            <a:srgbClr val="666699"/>
          </a:solidFill>
          <a:ln w="9525">
            <a:solidFill>
              <a:srgbClr val="000000"/>
            </a:solidFill>
            <a:round/>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28" name="AutoShape 27"/>
          <p:cNvSpPr>
            <a:spLocks noChangeArrowheads="1"/>
          </p:cNvSpPr>
          <p:nvPr/>
        </p:nvSpPr>
        <p:spPr bwMode="auto">
          <a:xfrm>
            <a:off x="4608513" y="3789363"/>
            <a:ext cx="936625" cy="287337"/>
          </a:xfrm>
          <a:prstGeom prst="leftRightArrow">
            <a:avLst>
              <a:gd name="adj1" fmla="val 50000"/>
              <a:gd name="adj2" fmla="val 65193"/>
            </a:avLst>
          </a:prstGeom>
          <a:solidFill>
            <a:schemeClr val="accent1"/>
          </a:solidFill>
          <a:ln w="9525">
            <a:solidFill>
              <a:srgbClr val="000000"/>
            </a:solidFill>
            <a:miter lim="800000"/>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endParaRPr lang="zh-CN" altLang="en-US"/>
          </a:p>
        </p:txBody>
      </p:sp>
      <p:grpSp>
        <p:nvGrpSpPr>
          <p:cNvPr id="9" name="Group 28"/>
          <p:cNvGrpSpPr>
            <a:grpSpLocks/>
          </p:cNvGrpSpPr>
          <p:nvPr/>
        </p:nvGrpSpPr>
        <p:grpSpPr bwMode="auto">
          <a:xfrm>
            <a:off x="7058025" y="4725988"/>
            <a:ext cx="1943100" cy="503237"/>
            <a:chOff x="703" y="2614"/>
            <a:chExt cx="1224" cy="317"/>
          </a:xfrm>
        </p:grpSpPr>
        <p:sp>
          <p:nvSpPr>
            <p:cNvPr id="30" name="AutoShape 29"/>
            <p:cNvSpPr>
              <a:spLocks noChangeArrowheads="1"/>
            </p:cNvSpPr>
            <p:nvPr/>
          </p:nvSpPr>
          <p:spPr bwMode="auto">
            <a:xfrm>
              <a:off x="703" y="2614"/>
              <a:ext cx="1224" cy="317"/>
            </a:xfrm>
            <a:prstGeom prst="flowChartPredefinedProcess">
              <a:avLst/>
            </a:prstGeom>
            <a:solidFill>
              <a:srgbClr val="FFCC66"/>
            </a:solidFill>
            <a:ln w="9525">
              <a:solidFill>
                <a:srgbClr val="000000"/>
              </a:solidFill>
              <a:miter lim="800000"/>
              <a:headEnd/>
              <a:tailEnd/>
            </a:ln>
            <a:effectLst/>
          </p:spPr>
          <p:txBody>
            <a:bodyPr wrap="none" anchor="ctr"/>
            <a:lstStyle/>
            <a:p>
              <a:pPr>
                <a:defRPr/>
              </a:pPr>
              <a:endParaRPr lang="zh-CN" altLang="en-US">
                <a:solidFill>
                  <a:schemeClr val="tx1">
                    <a:lumMod val="85000"/>
                    <a:lumOff val="15000"/>
                  </a:schemeClr>
                </a:solidFill>
              </a:endParaRPr>
            </a:p>
          </p:txBody>
        </p:sp>
        <p:sp>
          <p:nvSpPr>
            <p:cNvPr id="31" name="Text Box 30"/>
            <p:cNvSpPr txBox="1">
              <a:spLocks noChangeArrowheads="1"/>
            </p:cNvSpPr>
            <p:nvPr/>
          </p:nvSpPr>
          <p:spPr bwMode="auto">
            <a:xfrm>
              <a:off x="847" y="2652"/>
              <a:ext cx="931" cy="198"/>
            </a:xfrm>
            <a:prstGeom prst="rect">
              <a:avLst/>
            </a:prstGeom>
            <a:noFill/>
            <a:ln w="9525">
              <a:noFill/>
              <a:miter lim="800000"/>
              <a:headEnd/>
              <a:tailEnd/>
            </a:ln>
            <a:effectLst/>
          </p:spPr>
          <p:txBody>
            <a:bodyPr wrap="none">
              <a:spAutoFit/>
            </a:bodyPr>
            <a:lstStyle/>
            <a:p>
              <a:pPr>
                <a:buFont typeface="Wingdings" panose="05000000000000000000" pitchFamily="2" charset="2"/>
                <a:buNone/>
                <a:defRPr/>
              </a:pPr>
              <a:r>
                <a:rPr lang="en-US" altLang="zh-CN" b="1" dirty="0">
                  <a:solidFill>
                    <a:schemeClr val="tx1">
                      <a:lumMod val="85000"/>
                      <a:lumOff val="15000"/>
                    </a:schemeClr>
                  </a:solidFill>
                  <a:effectLst>
                    <a:outerShdw blurRad="38100" dist="38100" dir="2700000" algn="tl">
                      <a:srgbClr val="C0C0C0"/>
                    </a:outerShdw>
                  </a:effectLst>
                </a:rPr>
                <a:t>Allocation</a:t>
              </a:r>
              <a:endParaRPr lang="zh-CN" altLang="en-US" b="1" dirty="0">
                <a:solidFill>
                  <a:schemeClr val="tx1">
                    <a:lumMod val="85000"/>
                    <a:lumOff val="15000"/>
                  </a:schemeClr>
                </a:solidFill>
                <a:effectLst>
                  <a:outerShdw blurRad="38100" dist="38100" dir="2700000" algn="tl">
                    <a:srgbClr val="C0C0C0"/>
                  </a:outerShdw>
                </a:effectLst>
              </a:endParaRPr>
            </a:p>
          </p:txBody>
        </p:sp>
      </p:grpSp>
      <p:grpSp>
        <p:nvGrpSpPr>
          <p:cNvPr id="11" name="Group 31"/>
          <p:cNvGrpSpPr>
            <a:grpSpLocks/>
          </p:cNvGrpSpPr>
          <p:nvPr/>
        </p:nvGrpSpPr>
        <p:grpSpPr bwMode="auto">
          <a:xfrm>
            <a:off x="7058025" y="3644900"/>
            <a:ext cx="1943100" cy="503238"/>
            <a:chOff x="703" y="2614"/>
            <a:chExt cx="1224" cy="317"/>
          </a:xfrm>
        </p:grpSpPr>
        <p:sp>
          <p:nvSpPr>
            <p:cNvPr id="33" name="AutoShape 32"/>
            <p:cNvSpPr>
              <a:spLocks noChangeArrowheads="1"/>
            </p:cNvSpPr>
            <p:nvPr/>
          </p:nvSpPr>
          <p:spPr bwMode="auto">
            <a:xfrm>
              <a:off x="703" y="2614"/>
              <a:ext cx="1224" cy="317"/>
            </a:xfrm>
            <a:prstGeom prst="flowChartPredefinedProcess">
              <a:avLst/>
            </a:prstGeom>
            <a:solidFill>
              <a:srgbClr val="FFCC66"/>
            </a:solidFill>
            <a:ln w="9525">
              <a:solidFill>
                <a:srgbClr val="000000"/>
              </a:solidFill>
              <a:miter lim="800000"/>
              <a:headEnd/>
              <a:tailEnd/>
            </a:ln>
            <a:effectLst/>
          </p:spPr>
          <p:txBody>
            <a:bodyPr wrap="none" anchor="ctr"/>
            <a:lstStyle/>
            <a:p>
              <a:pPr>
                <a:defRPr/>
              </a:pPr>
              <a:endParaRPr lang="zh-CN" altLang="en-US">
                <a:solidFill>
                  <a:schemeClr val="tx1">
                    <a:lumMod val="85000"/>
                    <a:lumOff val="15000"/>
                  </a:schemeClr>
                </a:solidFill>
              </a:endParaRPr>
            </a:p>
          </p:txBody>
        </p:sp>
        <p:sp>
          <p:nvSpPr>
            <p:cNvPr id="34" name="Text Box 33"/>
            <p:cNvSpPr txBox="1">
              <a:spLocks noChangeArrowheads="1"/>
            </p:cNvSpPr>
            <p:nvPr/>
          </p:nvSpPr>
          <p:spPr bwMode="auto">
            <a:xfrm>
              <a:off x="937" y="2658"/>
              <a:ext cx="670" cy="198"/>
            </a:xfrm>
            <a:prstGeom prst="rect">
              <a:avLst/>
            </a:prstGeom>
            <a:noFill/>
            <a:ln w="9525">
              <a:noFill/>
              <a:miter lim="800000"/>
              <a:headEnd/>
              <a:tailEnd/>
            </a:ln>
            <a:effectLst/>
          </p:spPr>
          <p:txBody>
            <a:bodyPr wrap="none">
              <a:spAutoFit/>
            </a:bodyPr>
            <a:lstStyle/>
            <a:p>
              <a:pPr>
                <a:buFont typeface="Wingdings" panose="05000000000000000000" pitchFamily="2" charset="2"/>
                <a:buNone/>
                <a:defRPr/>
              </a:pPr>
              <a:r>
                <a:rPr lang="en-US" altLang="zh-CN" b="1" dirty="0">
                  <a:solidFill>
                    <a:schemeClr val="tx1">
                      <a:lumMod val="85000"/>
                      <a:lumOff val="15000"/>
                    </a:schemeClr>
                  </a:solidFill>
                  <a:effectLst>
                    <a:outerShdw blurRad="38100" dist="38100" dir="2700000" algn="tl">
                      <a:srgbClr val="C0C0C0"/>
                    </a:outerShdw>
                  </a:effectLst>
                </a:rPr>
                <a:t>Access</a:t>
              </a:r>
              <a:endParaRPr lang="zh-CN" altLang="en-US" b="1" dirty="0">
                <a:solidFill>
                  <a:schemeClr val="tx1">
                    <a:lumMod val="85000"/>
                    <a:lumOff val="15000"/>
                  </a:schemeClr>
                </a:solidFill>
                <a:effectLst>
                  <a:outerShdw blurRad="38100" dist="38100" dir="2700000" algn="tl">
                    <a:srgbClr val="C0C0C0"/>
                  </a:outerShdw>
                </a:effectLst>
              </a:endParaRPr>
            </a:p>
          </p:txBody>
        </p:sp>
      </p:grpSp>
      <p:grpSp>
        <p:nvGrpSpPr>
          <p:cNvPr id="12" name="Group 34"/>
          <p:cNvGrpSpPr>
            <a:grpSpLocks/>
          </p:cNvGrpSpPr>
          <p:nvPr/>
        </p:nvGrpSpPr>
        <p:grpSpPr bwMode="auto">
          <a:xfrm>
            <a:off x="7058025" y="2565400"/>
            <a:ext cx="1943100" cy="503238"/>
            <a:chOff x="703" y="2614"/>
            <a:chExt cx="1224" cy="317"/>
          </a:xfrm>
        </p:grpSpPr>
        <p:sp>
          <p:nvSpPr>
            <p:cNvPr id="36" name="AutoShape 35"/>
            <p:cNvSpPr>
              <a:spLocks noChangeArrowheads="1"/>
            </p:cNvSpPr>
            <p:nvPr/>
          </p:nvSpPr>
          <p:spPr bwMode="auto">
            <a:xfrm>
              <a:off x="703" y="2614"/>
              <a:ext cx="1224" cy="317"/>
            </a:xfrm>
            <a:prstGeom prst="flowChartPredefinedProcess">
              <a:avLst/>
            </a:prstGeom>
            <a:solidFill>
              <a:srgbClr val="FFCC66"/>
            </a:solidFill>
            <a:ln w="9525">
              <a:solidFill>
                <a:srgbClr val="000000"/>
              </a:solidFill>
              <a:miter lim="800000"/>
              <a:headEnd/>
              <a:tailEnd/>
            </a:ln>
            <a:effectLst/>
          </p:spPr>
          <p:txBody>
            <a:bodyPr wrap="none" anchor="ctr"/>
            <a:lstStyle/>
            <a:p>
              <a:pPr>
                <a:defRPr/>
              </a:pPr>
              <a:endParaRPr lang="zh-CN" altLang="en-US">
                <a:solidFill>
                  <a:schemeClr val="tx1">
                    <a:lumMod val="85000"/>
                    <a:lumOff val="15000"/>
                  </a:schemeClr>
                </a:solidFill>
              </a:endParaRPr>
            </a:p>
          </p:txBody>
        </p:sp>
        <p:sp>
          <p:nvSpPr>
            <p:cNvPr id="37" name="Text Box 36"/>
            <p:cNvSpPr txBox="1">
              <a:spLocks noChangeArrowheads="1"/>
            </p:cNvSpPr>
            <p:nvPr/>
          </p:nvSpPr>
          <p:spPr bwMode="auto">
            <a:xfrm>
              <a:off x="811" y="2665"/>
              <a:ext cx="966" cy="198"/>
            </a:xfrm>
            <a:prstGeom prst="rect">
              <a:avLst/>
            </a:prstGeom>
            <a:noFill/>
            <a:ln w="9525">
              <a:noFill/>
              <a:miter lim="800000"/>
              <a:headEnd/>
              <a:tailEnd/>
            </a:ln>
            <a:effectLst/>
          </p:spPr>
          <p:txBody>
            <a:bodyPr wrap="none">
              <a:spAutoFit/>
            </a:bodyPr>
            <a:lstStyle/>
            <a:p>
              <a:pPr>
                <a:buFont typeface="Wingdings" panose="05000000000000000000" pitchFamily="2" charset="2"/>
                <a:buNone/>
                <a:defRPr/>
              </a:pPr>
              <a:r>
                <a:rPr lang="en-US" altLang="zh-CN" b="1" dirty="0">
                  <a:solidFill>
                    <a:schemeClr val="tx1">
                      <a:lumMod val="85000"/>
                      <a:lumOff val="15000"/>
                    </a:schemeClr>
                  </a:solidFill>
                  <a:effectLst>
                    <a:outerShdw blurRad="38100" dist="38100" dir="2700000" algn="tl">
                      <a:srgbClr val="C0C0C0"/>
                    </a:outerShdw>
                  </a:effectLst>
                </a:rPr>
                <a:t>Protection</a:t>
              </a:r>
              <a:endParaRPr lang="zh-CN" altLang="en-US" b="1" dirty="0">
                <a:solidFill>
                  <a:schemeClr val="tx1">
                    <a:lumMod val="85000"/>
                    <a:lumOff val="15000"/>
                  </a:schemeClr>
                </a:solidFill>
                <a:effectLst>
                  <a:outerShdw blurRad="38100" dist="38100" dir="2700000" algn="tl">
                    <a:srgbClr val="C0C0C0"/>
                  </a:outerShdw>
                </a:effectLst>
              </a:endParaRPr>
            </a:p>
          </p:txBody>
        </p:sp>
      </p:grpSp>
      <p:cxnSp>
        <p:nvCxnSpPr>
          <p:cNvPr id="38" name="AutoShape 37"/>
          <p:cNvCxnSpPr>
            <a:cxnSpLocks noChangeShapeType="1"/>
          </p:cNvCxnSpPr>
          <p:nvPr/>
        </p:nvCxnSpPr>
        <p:spPr bwMode="auto">
          <a:xfrm flipV="1">
            <a:off x="8029575" y="4148138"/>
            <a:ext cx="0" cy="5778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9" name="AutoShape 38"/>
          <p:cNvCxnSpPr>
            <a:cxnSpLocks noChangeShapeType="1"/>
          </p:cNvCxnSpPr>
          <p:nvPr/>
        </p:nvCxnSpPr>
        <p:spPr bwMode="auto">
          <a:xfrm flipV="1">
            <a:off x="8029575" y="3068638"/>
            <a:ext cx="0" cy="57626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0" name="AutoShape 41"/>
          <p:cNvCxnSpPr>
            <a:cxnSpLocks noChangeShapeType="1"/>
          </p:cNvCxnSpPr>
          <p:nvPr/>
        </p:nvCxnSpPr>
        <p:spPr bwMode="auto">
          <a:xfrm rot="-5400000">
            <a:off x="6247606" y="4167982"/>
            <a:ext cx="720725" cy="2843212"/>
          </a:xfrm>
          <a:prstGeom prst="bentConnector3">
            <a:avLst>
              <a:gd name="adj1" fmla="val 4537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41" name="Text Box 42"/>
          <p:cNvSpPr txBox="1">
            <a:spLocks noChangeArrowheads="1"/>
          </p:cNvSpPr>
          <p:nvPr/>
        </p:nvSpPr>
        <p:spPr bwMode="auto">
          <a:xfrm>
            <a:off x="3529013" y="4221163"/>
            <a:ext cx="882650" cy="314325"/>
          </a:xfrm>
          <a:prstGeom prst="rect">
            <a:avLst/>
          </a:prstGeom>
          <a:noFill/>
          <a:ln w="9525">
            <a:noFill/>
            <a:miter lim="800000"/>
            <a:headEnd/>
            <a:tailEnd/>
          </a:ln>
          <a:effectLst/>
        </p:spPr>
        <p:txBody>
          <a:bodyPr wrap="none">
            <a:spAutoFit/>
          </a:bodyPr>
          <a:lstStyle/>
          <a:p>
            <a:pPr>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File</a:t>
            </a:r>
            <a:endParaRPr lang="zh-CN" altLang="en-US" b="1" dirty="0">
              <a:solidFill>
                <a:srgbClr val="9C4E00"/>
              </a:solidFill>
              <a:effectLst>
                <a:outerShdw blurRad="38100" dist="38100" dir="2700000" algn="tl">
                  <a:srgbClr val="C0C0C0"/>
                </a:outerShdw>
              </a:effectLst>
            </a:endParaRPr>
          </a:p>
        </p:txBody>
      </p:sp>
      <p:sp>
        <p:nvSpPr>
          <p:cNvPr id="42" name="Text Box 43"/>
          <p:cNvSpPr txBox="1">
            <a:spLocks noChangeArrowheads="1"/>
          </p:cNvSpPr>
          <p:nvPr/>
        </p:nvSpPr>
        <p:spPr bwMode="auto">
          <a:xfrm>
            <a:off x="5526088" y="4221163"/>
            <a:ext cx="825500" cy="314325"/>
          </a:xfrm>
          <a:prstGeom prst="rect">
            <a:avLst/>
          </a:prstGeom>
          <a:noFill/>
          <a:ln w="9525">
            <a:noFill/>
            <a:miter lim="800000"/>
            <a:headEnd/>
            <a:tailEnd/>
          </a:ln>
          <a:effectLst/>
        </p:spPr>
        <p:txBody>
          <a:bodyPr wrap="none">
            <a:spAutoFit/>
          </a:bodyPr>
          <a:lstStyle/>
          <a:p>
            <a:pPr>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Disk</a:t>
            </a:r>
            <a:endParaRPr lang="zh-CN" altLang="en-US" b="1" dirty="0">
              <a:solidFill>
                <a:srgbClr val="9C4E00"/>
              </a:solidFill>
              <a:effectLst>
                <a:outerShdw blurRad="38100" dist="38100" dir="2700000" algn="tl">
                  <a:srgbClr val="C0C0C0"/>
                </a:outerShdw>
              </a:effectLst>
            </a:endParaRPr>
          </a:p>
        </p:txBody>
      </p:sp>
      <p:sp>
        <p:nvSpPr>
          <p:cNvPr id="43" name="Text Box 44"/>
          <p:cNvSpPr txBox="1">
            <a:spLocks noChangeArrowheads="1"/>
          </p:cNvSpPr>
          <p:nvPr/>
        </p:nvSpPr>
        <p:spPr bwMode="auto">
          <a:xfrm>
            <a:off x="4572000" y="3357563"/>
            <a:ext cx="1285875" cy="314325"/>
          </a:xfrm>
          <a:prstGeom prst="rect">
            <a:avLst/>
          </a:prstGeom>
          <a:noFill/>
          <a:ln w="9525">
            <a:noFill/>
            <a:miter lim="800000"/>
            <a:headEnd/>
            <a:tailEnd/>
          </a:ln>
          <a:effectLst/>
        </p:spPr>
        <p:txBody>
          <a:bodyPr wrap="none">
            <a:spAutoFit/>
          </a:bodyPr>
          <a:lstStyle/>
          <a:p>
            <a:pPr>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Mapping</a:t>
            </a:r>
            <a:endParaRPr lang="zh-CN" altLang="en-US" b="1" dirty="0">
              <a:solidFill>
                <a:srgbClr val="9C4E00"/>
              </a:solidFill>
              <a:effectLst>
                <a:outerShdw blurRad="38100" dist="38100" dir="2700000" algn="tl">
                  <a:srgbClr val="C0C0C0"/>
                </a:outerShdw>
              </a:effectLst>
            </a:endParaRPr>
          </a:p>
        </p:txBody>
      </p:sp>
      <p:sp>
        <p:nvSpPr>
          <p:cNvPr id="44" name="Line 45"/>
          <p:cNvSpPr>
            <a:spLocks noChangeShapeType="1"/>
          </p:cNvSpPr>
          <p:nvPr/>
        </p:nvSpPr>
        <p:spPr bwMode="auto">
          <a:xfrm>
            <a:off x="5113338" y="1989138"/>
            <a:ext cx="0" cy="3455987"/>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Text Box 46"/>
          <p:cNvSpPr txBox="1">
            <a:spLocks noChangeArrowheads="1"/>
          </p:cNvSpPr>
          <p:nvPr/>
        </p:nvSpPr>
        <p:spPr bwMode="auto">
          <a:xfrm>
            <a:off x="1584325" y="1844675"/>
            <a:ext cx="2659063" cy="590550"/>
          </a:xfrm>
          <a:prstGeom prst="rect">
            <a:avLst/>
          </a:prstGeom>
          <a:noFill/>
          <a:ln w="9525">
            <a:noFill/>
            <a:miter lim="800000"/>
            <a:headEnd/>
            <a:tailEnd/>
          </a:ln>
          <a:effectLst/>
        </p:spPr>
        <p:txBody>
          <a:bodyPr wrap="none">
            <a:spAutoFit/>
          </a:bodyPr>
          <a:lstStyle/>
          <a:p>
            <a:pPr>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Application Level:</a:t>
            </a:r>
          </a:p>
          <a:p>
            <a:pPr>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logical abstraction</a:t>
            </a:r>
            <a:endParaRPr lang="zh-CN" altLang="en-US" b="1" dirty="0">
              <a:solidFill>
                <a:schemeClr val="accent1">
                  <a:lumMod val="50000"/>
                </a:schemeClr>
              </a:solidFill>
              <a:effectLst>
                <a:outerShdw blurRad="38100" dist="38100" dir="2700000" algn="tl">
                  <a:srgbClr val="C0C0C0"/>
                </a:outerShdw>
              </a:effectLst>
            </a:endParaRPr>
          </a:p>
        </p:txBody>
      </p:sp>
      <p:sp>
        <p:nvSpPr>
          <p:cNvPr id="46" name="Text Box 47"/>
          <p:cNvSpPr txBox="1">
            <a:spLocks noChangeArrowheads="1"/>
          </p:cNvSpPr>
          <p:nvPr/>
        </p:nvSpPr>
        <p:spPr bwMode="auto">
          <a:xfrm>
            <a:off x="5738813" y="1844675"/>
            <a:ext cx="3348037" cy="590550"/>
          </a:xfrm>
          <a:prstGeom prst="rect">
            <a:avLst/>
          </a:prstGeom>
          <a:noFill/>
          <a:ln w="9525">
            <a:noFill/>
            <a:miter lim="800000"/>
            <a:headEnd/>
            <a:tailEnd/>
          </a:ln>
          <a:effectLst/>
        </p:spPr>
        <p:txBody>
          <a:bodyPr wrap="none">
            <a:spAutoFit/>
          </a:bodyPr>
          <a:lstStyle/>
          <a:p>
            <a:pPr>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Physical level:</a:t>
            </a:r>
          </a:p>
          <a:p>
            <a:pPr>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Disk space management</a:t>
            </a:r>
            <a:endParaRPr lang="zh-CN" altLang="en-US" b="1" dirty="0">
              <a:solidFill>
                <a:schemeClr val="accent1">
                  <a:lumMod val="50000"/>
                </a:schemeClr>
              </a:solidFill>
              <a:effectLst>
                <a:outerShdw blurRad="38100" dist="38100" dir="2700000" algn="tl">
                  <a:srgbClr val="C0C0C0"/>
                </a:outerShdw>
              </a:effectLst>
            </a:endParaRPr>
          </a:p>
        </p:txBody>
      </p:sp>
      <p:cxnSp>
        <p:nvCxnSpPr>
          <p:cNvPr id="47" name="AutoShape 48"/>
          <p:cNvCxnSpPr>
            <a:cxnSpLocks noChangeShapeType="1"/>
            <a:endCxn id="27" idx="4"/>
          </p:cNvCxnSpPr>
          <p:nvPr/>
        </p:nvCxnSpPr>
        <p:spPr bwMode="auto">
          <a:xfrm flipH="1" flipV="1">
            <a:off x="6481763" y="3897313"/>
            <a:ext cx="576262" cy="108108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8" name="AutoShape 49"/>
          <p:cNvCxnSpPr>
            <a:cxnSpLocks noChangeShapeType="1"/>
            <a:endCxn id="27" idx="4"/>
          </p:cNvCxnSpPr>
          <p:nvPr/>
        </p:nvCxnSpPr>
        <p:spPr bwMode="auto">
          <a:xfrm flipH="1">
            <a:off x="6481763" y="3897313"/>
            <a:ext cx="576262"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9" name="AutoShape 50"/>
          <p:cNvCxnSpPr>
            <a:cxnSpLocks noChangeShapeType="1"/>
            <a:endCxn id="27" idx="4"/>
          </p:cNvCxnSpPr>
          <p:nvPr/>
        </p:nvCxnSpPr>
        <p:spPr bwMode="auto">
          <a:xfrm flipH="1">
            <a:off x="6481763" y="2817813"/>
            <a:ext cx="576262" cy="10795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4" name="文本框 13">
            <a:extLst>
              <a:ext uri="{FF2B5EF4-FFF2-40B4-BE49-F238E27FC236}">
                <a16:creationId xmlns:a16="http://schemas.microsoft.com/office/drawing/2014/main" id="{5A6C307A-31E9-DBCA-1717-F9404816D397}"/>
              </a:ext>
            </a:extLst>
          </p:cNvPr>
          <p:cNvSpPr txBox="1"/>
          <p:nvPr/>
        </p:nvSpPr>
        <p:spPr>
          <a:xfrm>
            <a:off x="1852051" y="967132"/>
            <a:ext cx="6336704" cy="978729"/>
          </a:xfrm>
          <a:prstGeom prst="rect">
            <a:avLst/>
          </a:prstGeom>
          <a:noFill/>
        </p:spPr>
        <p:txBody>
          <a:bodyPr wrap="square" rtlCol="0">
            <a:spAutoFit/>
          </a:bodyPr>
          <a:lstStyle/>
          <a:p>
            <a:pPr>
              <a:buNone/>
            </a:pPr>
            <a:r>
              <a:rPr lang="zh-CN" altLang="en-US" dirty="0"/>
              <a:t>文件系统的作用，是把用户的文件（一段</a:t>
            </a:r>
            <a:r>
              <a:rPr lang="zh-CN" altLang="en-US" dirty="0">
                <a:solidFill>
                  <a:srgbClr val="FF0000"/>
                </a:solidFill>
              </a:rPr>
              <a:t>长度可以变化</a:t>
            </a:r>
            <a:r>
              <a:rPr lang="zh-CN" altLang="en-US" dirty="0"/>
              <a:t>的连续数据）放到磁盘（碰头、磁道、柱面等为单位管理的</a:t>
            </a:r>
            <a:r>
              <a:rPr lang="zh-CN" altLang="en-US" dirty="0">
                <a:solidFill>
                  <a:srgbClr val="FF0000"/>
                </a:solidFill>
              </a:rPr>
              <a:t>慢速旋转设备</a:t>
            </a:r>
            <a:r>
              <a:rPr lang="zh-CN" altLang="en-US" dirty="0"/>
              <a:t>）上，并需要综合考虑</a:t>
            </a:r>
            <a:r>
              <a:rPr lang="zh-CN" altLang="en-US" dirty="0">
                <a:solidFill>
                  <a:srgbClr val="FF0000"/>
                </a:solidFill>
              </a:rPr>
              <a:t>空间利用率、读写性能</a:t>
            </a:r>
            <a:r>
              <a:rPr lang="zh-CN" altLang="en-US" dirty="0"/>
              <a:t>、用户之间的</a:t>
            </a:r>
            <a:r>
              <a:rPr lang="zh-CN" altLang="en-US" dirty="0">
                <a:solidFill>
                  <a:srgbClr val="FF0000"/>
                </a:solidFill>
              </a:rPr>
              <a:t>隔离</a:t>
            </a:r>
            <a:r>
              <a:rPr lang="zh-CN" altLang="en-US" dirty="0"/>
              <a:t>等问题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9"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strips(upLeft)">
                                      <p:cBhvr>
                                        <p:cTn id="12" dur="500"/>
                                        <p:tgtEl>
                                          <p:spTgt spid="21"/>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500"/>
                                        <p:tgtEl>
                                          <p:spTgt spid="3"/>
                                        </p:tgtEl>
                                      </p:cBhvr>
                                    </p:animEffect>
                                  </p:childTnLst>
                                </p:cTn>
                              </p:par>
                            </p:childTnLst>
                          </p:cTn>
                        </p:par>
                        <p:par>
                          <p:cTn id="17" fill="hold" nodeType="afterGroup">
                            <p:stCondLst>
                              <p:cond delay="1000"/>
                            </p:stCondLst>
                            <p:childTnLst>
                              <p:par>
                                <p:cTn id="18" presetID="18" presetClass="entr" presetSubtype="9"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strips(upLeft)">
                                      <p:cBhvr>
                                        <p:cTn id="20" dur="500"/>
                                        <p:tgtEl>
                                          <p:spTgt spid="22"/>
                                        </p:tgtEl>
                                      </p:cBhvr>
                                    </p:animEffect>
                                  </p:childTnLst>
                                </p:cTn>
                              </p:par>
                            </p:childTnLst>
                          </p:cTn>
                        </p:par>
                        <p:par>
                          <p:cTn id="21" fill="hold" nodeType="afterGroup">
                            <p:stCondLst>
                              <p:cond delay="1500"/>
                            </p:stCondLst>
                            <p:childTnLst>
                              <p:par>
                                <p:cTn id="22" presetID="9" presetClass="entr" presetSubtype="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dissolve">
                                      <p:cBhvr>
                                        <p:cTn id="24" dur="500"/>
                                        <p:tgtEl>
                                          <p:spTgt spid="7"/>
                                        </p:tgtEl>
                                      </p:cBhvr>
                                    </p:animEffect>
                                  </p:childTnLst>
                                </p:cTn>
                              </p:par>
                            </p:childTnLst>
                          </p:cTn>
                        </p:par>
                        <p:par>
                          <p:cTn id="25" fill="hold" nodeType="afterGroup">
                            <p:stCondLst>
                              <p:cond delay="2000"/>
                            </p:stCondLst>
                            <p:childTnLst>
                              <p:par>
                                <p:cTn id="26" presetID="18" presetClass="entr" presetSubtype="12"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strips(downLeft)">
                                      <p:cBhvr>
                                        <p:cTn id="28" dur="500"/>
                                        <p:tgtEl>
                                          <p:spTgt spid="23"/>
                                        </p:tgtEl>
                                      </p:cBhvr>
                                    </p:animEffect>
                                  </p:childTnLst>
                                </p:cTn>
                              </p:par>
                            </p:childTnLst>
                          </p:cTn>
                        </p:par>
                        <p:par>
                          <p:cTn id="29" fill="hold" nodeType="afterGroup">
                            <p:stCondLst>
                              <p:cond delay="2500"/>
                            </p:stCondLst>
                            <p:childTnLst>
                              <p:par>
                                <p:cTn id="30" presetID="9" presetClass="entr" presetSubtype="0"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dissolve">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3"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strips(upRight)">
                                      <p:cBhvr>
                                        <p:cTn id="37" dur="500"/>
                                        <p:tgtEl>
                                          <p:spTgt spid="24"/>
                                        </p:tgtEl>
                                      </p:cBhvr>
                                    </p:animEffect>
                                  </p:childTnLst>
                                </p:cTn>
                              </p:par>
                            </p:childTnLst>
                          </p:cTn>
                        </p:par>
                        <p:par>
                          <p:cTn id="38" fill="hold" nodeType="afterGroup">
                            <p:stCondLst>
                              <p:cond delay="500"/>
                            </p:stCondLst>
                            <p:childTnLst>
                              <p:par>
                                <p:cTn id="39" presetID="18" presetClass="entr" presetSubtype="3" fill="hold"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strips(upRight)">
                                      <p:cBhvr>
                                        <p:cTn id="41" dur="500"/>
                                        <p:tgtEl>
                                          <p:spTgt spid="25"/>
                                        </p:tgtEl>
                                      </p:cBhvr>
                                    </p:animEffect>
                                  </p:childTnLst>
                                </p:cTn>
                              </p:par>
                            </p:childTnLst>
                          </p:cTn>
                        </p:par>
                        <p:par>
                          <p:cTn id="42" fill="hold" nodeType="afterGroup">
                            <p:stCondLst>
                              <p:cond delay="1000"/>
                            </p:stCondLst>
                            <p:childTnLst>
                              <p:par>
                                <p:cTn id="43" presetID="18" presetClass="entr" presetSubtype="12" fill="hold"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strips(downLeft)">
                                      <p:cBhvr>
                                        <p:cTn id="45" dur="500"/>
                                        <p:tgtEl>
                                          <p:spTgt spid="26"/>
                                        </p:tgtEl>
                                      </p:cBhvr>
                                    </p:animEffect>
                                  </p:childTnLst>
                                </p:cTn>
                              </p:par>
                            </p:childTnLst>
                          </p:cTn>
                        </p:par>
                        <p:par>
                          <p:cTn id="46" fill="hold" nodeType="afterGroup">
                            <p:stCondLst>
                              <p:cond delay="1500"/>
                            </p:stCondLst>
                            <p:childTnLst>
                              <p:par>
                                <p:cTn id="47" presetID="9" presetClass="entr" presetSubtype="0" fill="hold" grpId="0" nodeType="after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dissolve">
                                      <p:cBhvr>
                                        <p:cTn id="49" dur="500"/>
                                        <p:tgtEl>
                                          <p:spTgt spid="20"/>
                                        </p:tgtEl>
                                      </p:cBhvr>
                                    </p:animEffect>
                                  </p:childTnLst>
                                </p:cTn>
                              </p:par>
                            </p:childTnLst>
                          </p:cTn>
                        </p:par>
                        <p:par>
                          <p:cTn id="50" fill="hold" nodeType="afterGroup">
                            <p:stCondLst>
                              <p:cond delay="2000"/>
                            </p:stCondLst>
                            <p:childTnLst>
                              <p:par>
                                <p:cTn id="51" presetID="9" presetClass="entr" presetSubtype="0" fill="hold" grpId="0" nodeType="after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dissolve">
                                      <p:cBhvr>
                                        <p:cTn id="53" dur="500"/>
                                        <p:tgtEl>
                                          <p:spTgt spid="4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8" presetClass="entr" presetSubtype="3" fill="hold" nodeType="click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strips(upRight)">
                                      <p:cBhvr>
                                        <p:cTn id="58" dur="500"/>
                                        <p:tgtEl>
                                          <p:spTgt spid="40"/>
                                        </p:tgtEl>
                                      </p:cBhvr>
                                    </p:animEffect>
                                  </p:childTnLst>
                                </p:cTn>
                              </p:par>
                            </p:childTnLst>
                          </p:cTn>
                        </p:par>
                        <p:par>
                          <p:cTn id="59" fill="hold" nodeType="afterGroup">
                            <p:stCondLst>
                              <p:cond delay="500"/>
                            </p:stCondLst>
                            <p:childTnLst>
                              <p:par>
                                <p:cTn id="60" presetID="9" presetClass="entr" presetSubtype="0" fill="hold" nodeType="after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dissolve">
                                      <p:cBhvr>
                                        <p:cTn id="62" dur="500"/>
                                        <p:tgtEl>
                                          <p:spTgt spid="9"/>
                                        </p:tgtEl>
                                      </p:cBhvr>
                                    </p:animEffect>
                                  </p:childTnLst>
                                </p:cTn>
                              </p:par>
                            </p:childTnLst>
                          </p:cTn>
                        </p:par>
                        <p:par>
                          <p:cTn id="63" fill="hold" nodeType="afterGroup">
                            <p:stCondLst>
                              <p:cond delay="1000"/>
                            </p:stCondLst>
                            <p:childTnLst>
                              <p:par>
                                <p:cTn id="64" presetID="18" presetClass="entr" presetSubtype="3" fill="hold" nodeType="after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strips(upRight)">
                                      <p:cBhvr>
                                        <p:cTn id="66" dur="500"/>
                                        <p:tgtEl>
                                          <p:spTgt spid="38"/>
                                        </p:tgtEl>
                                      </p:cBhvr>
                                    </p:animEffect>
                                  </p:childTnLst>
                                </p:cTn>
                              </p:par>
                            </p:childTnLst>
                          </p:cTn>
                        </p:par>
                        <p:par>
                          <p:cTn id="67" fill="hold" nodeType="afterGroup">
                            <p:stCondLst>
                              <p:cond delay="1500"/>
                            </p:stCondLst>
                            <p:childTnLst>
                              <p:par>
                                <p:cTn id="68" presetID="9" presetClass="entr" presetSubtype="0" fill="hold"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dissolve">
                                      <p:cBhvr>
                                        <p:cTn id="70" dur="500"/>
                                        <p:tgtEl>
                                          <p:spTgt spid="11"/>
                                        </p:tgtEl>
                                      </p:cBhvr>
                                    </p:animEffect>
                                  </p:childTnLst>
                                </p:cTn>
                              </p:par>
                            </p:childTnLst>
                          </p:cTn>
                        </p:par>
                        <p:par>
                          <p:cTn id="71" fill="hold" nodeType="afterGroup">
                            <p:stCondLst>
                              <p:cond delay="2000"/>
                            </p:stCondLst>
                            <p:childTnLst>
                              <p:par>
                                <p:cTn id="72" presetID="18" presetClass="entr" presetSubtype="3" fill="hold" nodeType="after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strips(upRight)">
                                      <p:cBhvr>
                                        <p:cTn id="74" dur="500"/>
                                        <p:tgtEl>
                                          <p:spTgt spid="39"/>
                                        </p:tgtEl>
                                      </p:cBhvr>
                                    </p:animEffect>
                                  </p:childTnLst>
                                </p:cTn>
                              </p:par>
                            </p:childTnLst>
                          </p:cTn>
                        </p:par>
                        <p:par>
                          <p:cTn id="75" fill="hold" nodeType="afterGroup">
                            <p:stCondLst>
                              <p:cond delay="2500"/>
                            </p:stCondLst>
                            <p:childTnLst>
                              <p:par>
                                <p:cTn id="76" presetID="9" presetClass="entr" presetSubtype="0" fill="hold" nodeType="after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dissolve">
                                      <p:cBhvr>
                                        <p:cTn id="78" dur="500"/>
                                        <p:tgtEl>
                                          <p:spTgt spid="12"/>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8" presetClass="entr" presetSubtype="3" fill="hold" nodeType="click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strips(upRight)">
                                      <p:cBhvr>
                                        <p:cTn id="83" dur="500"/>
                                        <p:tgtEl>
                                          <p:spTgt spid="47"/>
                                        </p:tgtEl>
                                      </p:cBhvr>
                                    </p:animEffect>
                                  </p:childTnLst>
                                </p:cTn>
                              </p:par>
                            </p:childTnLst>
                          </p:cTn>
                        </p:par>
                        <p:par>
                          <p:cTn id="84" fill="hold" nodeType="afterGroup">
                            <p:stCondLst>
                              <p:cond delay="500"/>
                            </p:stCondLst>
                            <p:childTnLst>
                              <p:par>
                                <p:cTn id="85" presetID="18" presetClass="entr" presetSubtype="12" fill="hold" nodeType="after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strips(downLeft)">
                                      <p:cBhvr>
                                        <p:cTn id="87" dur="500"/>
                                        <p:tgtEl>
                                          <p:spTgt spid="48"/>
                                        </p:tgtEl>
                                      </p:cBhvr>
                                    </p:animEffect>
                                  </p:childTnLst>
                                </p:cTn>
                              </p:par>
                            </p:childTnLst>
                          </p:cTn>
                        </p:par>
                        <p:par>
                          <p:cTn id="88" fill="hold" nodeType="afterGroup">
                            <p:stCondLst>
                              <p:cond delay="1000"/>
                            </p:stCondLst>
                            <p:childTnLst>
                              <p:par>
                                <p:cTn id="89" presetID="18" presetClass="entr" presetSubtype="12" fill="hold" nodeType="after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strips(downLeft)">
                                      <p:cBhvr>
                                        <p:cTn id="91" dur="500"/>
                                        <p:tgtEl>
                                          <p:spTgt spid="49"/>
                                        </p:tgtEl>
                                      </p:cBhvr>
                                    </p:animEffect>
                                  </p:childTnLst>
                                </p:cTn>
                              </p:par>
                            </p:childTnLst>
                          </p:cTn>
                        </p:par>
                        <p:par>
                          <p:cTn id="92" fill="hold" nodeType="afterGroup">
                            <p:stCondLst>
                              <p:cond delay="1500"/>
                            </p:stCondLst>
                            <p:childTnLst>
                              <p:par>
                                <p:cTn id="93" presetID="9" presetClass="entr" presetSubtype="0" fill="hold" grpId="0" nodeType="afterEffect">
                                  <p:stCondLst>
                                    <p:cond delay="0"/>
                                  </p:stCondLst>
                                  <p:childTnLst>
                                    <p:set>
                                      <p:cBhvr>
                                        <p:cTn id="94" dur="1" fill="hold">
                                          <p:stCondLst>
                                            <p:cond delay="0"/>
                                          </p:stCondLst>
                                        </p:cTn>
                                        <p:tgtEl>
                                          <p:spTgt spid="27"/>
                                        </p:tgtEl>
                                        <p:attrNameLst>
                                          <p:attrName>style.visibility</p:attrName>
                                        </p:attrNameLst>
                                      </p:cBhvr>
                                      <p:to>
                                        <p:strVal val="visible"/>
                                      </p:to>
                                    </p:set>
                                    <p:animEffect transition="in" filter="dissolve">
                                      <p:cBhvr>
                                        <p:cTn id="95" dur="500"/>
                                        <p:tgtEl>
                                          <p:spTgt spid="27"/>
                                        </p:tgtEl>
                                      </p:cBhvr>
                                    </p:animEffect>
                                  </p:childTnLst>
                                </p:cTn>
                              </p:par>
                            </p:childTnLst>
                          </p:cTn>
                        </p:par>
                        <p:par>
                          <p:cTn id="96" fill="hold" nodeType="afterGroup">
                            <p:stCondLst>
                              <p:cond delay="2000"/>
                            </p:stCondLst>
                            <p:childTnLst>
                              <p:par>
                                <p:cTn id="97" presetID="9" presetClass="entr" presetSubtype="0" fill="hold" grpId="0" nodeType="afterEffect">
                                  <p:stCondLst>
                                    <p:cond delay="0"/>
                                  </p:stCondLst>
                                  <p:childTnLst>
                                    <p:set>
                                      <p:cBhvr>
                                        <p:cTn id="98" dur="1" fill="hold">
                                          <p:stCondLst>
                                            <p:cond delay="0"/>
                                          </p:stCondLst>
                                        </p:cTn>
                                        <p:tgtEl>
                                          <p:spTgt spid="42"/>
                                        </p:tgtEl>
                                        <p:attrNameLst>
                                          <p:attrName>style.visibility</p:attrName>
                                        </p:attrNameLst>
                                      </p:cBhvr>
                                      <p:to>
                                        <p:strVal val="visible"/>
                                      </p:to>
                                    </p:set>
                                    <p:animEffect transition="in" filter="dissolve">
                                      <p:cBhvr>
                                        <p:cTn id="99" dur="500"/>
                                        <p:tgtEl>
                                          <p:spTgt spid="42"/>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0" presetClass="entr" presetSubtype="0" fill="hold" grpId="0" nodeType="click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wedge">
                                      <p:cBhvr>
                                        <p:cTn id="104" dur="2000"/>
                                        <p:tgtEl>
                                          <p:spTgt spid="28"/>
                                        </p:tgtEl>
                                      </p:cBhvr>
                                    </p:animEffect>
                                  </p:childTnLst>
                                </p:cTn>
                              </p:par>
                            </p:childTnLst>
                          </p:cTn>
                        </p:par>
                        <p:par>
                          <p:cTn id="105" fill="hold" nodeType="afterGroup">
                            <p:stCondLst>
                              <p:cond delay="2000"/>
                            </p:stCondLst>
                            <p:childTnLst>
                              <p:par>
                                <p:cTn id="106" presetID="9" presetClass="entr" presetSubtype="0" fill="hold" grpId="0" nodeType="afterEffect">
                                  <p:stCondLst>
                                    <p:cond delay="0"/>
                                  </p:stCondLst>
                                  <p:childTnLst>
                                    <p:set>
                                      <p:cBhvr>
                                        <p:cTn id="107" dur="1" fill="hold">
                                          <p:stCondLst>
                                            <p:cond delay="0"/>
                                          </p:stCondLst>
                                        </p:cTn>
                                        <p:tgtEl>
                                          <p:spTgt spid="43"/>
                                        </p:tgtEl>
                                        <p:attrNameLst>
                                          <p:attrName>style.visibility</p:attrName>
                                        </p:attrNameLst>
                                      </p:cBhvr>
                                      <p:to>
                                        <p:strVal val="visible"/>
                                      </p:to>
                                    </p:set>
                                    <p:animEffect transition="in" filter="dissolve">
                                      <p:cBhvr>
                                        <p:cTn id="108" dur="500"/>
                                        <p:tgtEl>
                                          <p:spTgt spid="43"/>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8" presetClass="entr" presetSubtype="12" fill="hold" nodeType="click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strips(downLeft)">
                                      <p:cBhvr>
                                        <p:cTn id="113" dur="500"/>
                                        <p:tgtEl>
                                          <p:spTgt spid="44"/>
                                        </p:tgtEl>
                                      </p:cBhvr>
                                    </p:animEffect>
                                  </p:childTnLst>
                                </p:cTn>
                              </p:par>
                            </p:childTnLst>
                          </p:cTn>
                        </p:par>
                        <p:par>
                          <p:cTn id="114" fill="hold" nodeType="afterGroup">
                            <p:stCondLst>
                              <p:cond delay="500"/>
                            </p:stCondLst>
                            <p:childTnLst>
                              <p:par>
                                <p:cTn id="115" presetID="9" presetClass="entr" presetSubtype="0" fill="hold" grpId="0" nodeType="afterEffect">
                                  <p:stCondLst>
                                    <p:cond delay="0"/>
                                  </p:stCondLst>
                                  <p:childTnLst>
                                    <p:set>
                                      <p:cBhvr>
                                        <p:cTn id="116" dur="1" fill="hold">
                                          <p:stCondLst>
                                            <p:cond delay="0"/>
                                          </p:stCondLst>
                                        </p:cTn>
                                        <p:tgtEl>
                                          <p:spTgt spid="45"/>
                                        </p:tgtEl>
                                        <p:attrNameLst>
                                          <p:attrName>style.visibility</p:attrName>
                                        </p:attrNameLst>
                                      </p:cBhvr>
                                      <p:to>
                                        <p:strVal val="visible"/>
                                      </p:to>
                                    </p:set>
                                    <p:animEffect transition="in" filter="dissolve">
                                      <p:cBhvr>
                                        <p:cTn id="117" dur="500"/>
                                        <p:tgtEl>
                                          <p:spTgt spid="45"/>
                                        </p:tgtEl>
                                      </p:cBhvr>
                                    </p:animEffect>
                                  </p:childTnLst>
                                </p:cTn>
                              </p:par>
                            </p:childTnLst>
                          </p:cTn>
                        </p:par>
                        <p:par>
                          <p:cTn id="118" fill="hold" nodeType="afterGroup">
                            <p:stCondLst>
                              <p:cond delay="1000"/>
                            </p:stCondLst>
                            <p:childTnLst>
                              <p:par>
                                <p:cTn id="119" presetID="9" presetClass="entr" presetSubtype="0" fill="hold" grpId="0" nodeType="afterEffect">
                                  <p:stCondLst>
                                    <p:cond delay="0"/>
                                  </p:stCondLst>
                                  <p:childTnLst>
                                    <p:set>
                                      <p:cBhvr>
                                        <p:cTn id="120" dur="1" fill="hold">
                                          <p:stCondLst>
                                            <p:cond delay="0"/>
                                          </p:stCondLst>
                                        </p:cTn>
                                        <p:tgtEl>
                                          <p:spTgt spid="46"/>
                                        </p:tgtEl>
                                        <p:attrNameLst>
                                          <p:attrName>style.visibility</p:attrName>
                                        </p:attrNameLst>
                                      </p:cBhvr>
                                      <p:to>
                                        <p:strVal val="visible"/>
                                      </p:to>
                                    </p:set>
                                    <p:animEffect transition="in" filter="dissolve">
                                      <p:cBhvr>
                                        <p:cTn id="121" dur="500"/>
                                        <p:tgtEl>
                                          <p:spTgt spid="46"/>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nodeType="clickEffect">
                                  <p:stCondLst>
                                    <p:cond delay="0"/>
                                  </p:stCondLst>
                                  <p:childTnLst>
                                    <p:set>
                                      <p:cBhvr>
                                        <p:cTn id="125" dur="1" fill="hold">
                                          <p:stCondLst>
                                            <p:cond delay="0"/>
                                          </p:stCondLst>
                                        </p:cTn>
                                        <p:tgtEl>
                                          <p:spTgt spid="14">
                                            <p:txEl>
                                              <p:pRg st="0" end="0"/>
                                            </p:txEl>
                                          </p:spTgt>
                                        </p:tgtEl>
                                        <p:attrNameLst>
                                          <p:attrName>style.visibility</p:attrName>
                                        </p:attrNameLst>
                                      </p:cBhvr>
                                      <p:to>
                                        <p:strVal val="visible"/>
                                      </p:to>
                                    </p:set>
                                    <p:animEffect transition="in" filter="wipe(down)">
                                      <p:cBhvr>
                                        <p:cTn id="126"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7" grpId="0" animBg="1"/>
      <p:bldP spid="28" grpId="0" animBg="1"/>
      <p:bldP spid="41" grpId="0"/>
      <p:bldP spid="42" grpId="0"/>
      <p:bldP spid="43" grpId="0"/>
      <p:bldP spid="45" grpId="0"/>
      <p:bldP spid="4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defRPr/>
            </a:pPr>
            <a:r>
              <a:rPr lang="zh-CN" altLang="en-US" dirty="0"/>
              <a:t>磁盘调度算法</a:t>
            </a:r>
          </a:p>
        </p:txBody>
      </p:sp>
      <p:grpSp>
        <p:nvGrpSpPr>
          <p:cNvPr id="5" name="组合 4"/>
          <p:cNvGrpSpPr/>
          <p:nvPr/>
        </p:nvGrpSpPr>
        <p:grpSpPr>
          <a:xfrm>
            <a:off x="844894" y="1949522"/>
            <a:ext cx="5870247" cy="687391"/>
            <a:chOff x="844893" y="843558"/>
            <a:chExt cx="5870247" cy="687391"/>
          </a:xfrm>
        </p:grpSpPr>
        <p:sp>
          <p:nvSpPr>
            <p:cNvPr id="19" name="内容占位符 2"/>
            <p:cNvSpPr txBox="1">
              <a:spLocks/>
            </p:cNvSpPr>
            <p:nvPr/>
          </p:nvSpPr>
          <p:spPr>
            <a:xfrm>
              <a:off x="1142976" y="843558"/>
              <a:ext cx="5572164" cy="687391"/>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eaLnBrk="1" fontAlgn="auto" hangingPunct="1">
                <a:lnSpc>
                  <a:spcPct val="100000"/>
                </a:lnSpc>
                <a:spcAft>
                  <a:spcPts val="0"/>
                </a:spcAft>
                <a:buSzTx/>
              </a:pPr>
              <a:r>
                <a:rPr lang="zh-CN" altLang="en-US" dirty="0">
                  <a:sym typeface="宋体" charset="0"/>
                </a:rPr>
                <a:t>通过优化磁盘访问请求顺序来提高磁盘访问性能</a:t>
              </a:r>
              <a:endParaRPr lang="zh-CN" altLang="en-US" dirty="0"/>
            </a:p>
          </p:txBody>
        </p:sp>
        <p:sp>
          <p:nvSpPr>
            <p:cNvPr id="20" name="TextBox 19"/>
            <p:cNvSpPr txBox="1"/>
            <p:nvPr/>
          </p:nvSpPr>
          <p:spPr>
            <a:xfrm>
              <a:off x="844893" y="843559"/>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1281006" y="3072380"/>
            <a:ext cx="4793473" cy="428628"/>
            <a:chOff x="1281005" y="1841981"/>
            <a:chExt cx="4793473" cy="428628"/>
          </a:xfrm>
        </p:grpSpPr>
        <p:sp>
          <p:nvSpPr>
            <p:cNvPr id="17" name="内容占位符 2"/>
            <p:cNvSpPr txBox="1">
              <a:spLocks/>
            </p:cNvSpPr>
            <p:nvPr/>
          </p:nvSpPr>
          <p:spPr>
            <a:xfrm>
              <a:off x="1431008" y="1841981"/>
              <a:ext cx="464347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Aft>
                  <a:spcPts val="0"/>
                </a:spcAft>
                <a:buSzTx/>
              </a:pPr>
              <a:r>
                <a:rPr lang="zh-CN" altLang="en-US" dirty="0">
                  <a:sym typeface="宋体" charset="0"/>
                </a:rPr>
                <a:t>随机处理磁盘访问请求的性能表现很差</a:t>
              </a:r>
              <a:endParaRPr lang="zh-CN" altLang="en-US" dirty="0"/>
            </a:p>
          </p:txBody>
        </p:sp>
        <p:pic>
          <p:nvPicPr>
            <p:cNvPr id="11" name="图片 10" descr="小点1.png"/>
            <p:cNvPicPr>
              <a:picLocks noChangeAspect="1"/>
            </p:cNvPicPr>
            <p:nvPr/>
          </p:nvPicPr>
          <p:blipFill>
            <a:blip r:embed="rId2" cstate="print"/>
            <a:stretch>
              <a:fillRect/>
            </a:stretch>
          </p:blipFill>
          <p:spPr>
            <a:xfrm>
              <a:off x="1281005" y="1974777"/>
              <a:ext cx="151066" cy="148997"/>
            </a:xfrm>
            <a:prstGeom prst="rect">
              <a:avLst/>
            </a:prstGeom>
            <a:effectLst/>
          </p:spPr>
        </p:pic>
      </p:grpSp>
      <p:grpSp>
        <p:nvGrpSpPr>
          <p:cNvPr id="4" name="组合 3"/>
          <p:cNvGrpSpPr/>
          <p:nvPr/>
        </p:nvGrpSpPr>
        <p:grpSpPr>
          <a:xfrm>
            <a:off x="1279942" y="2352300"/>
            <a:ext cx="4294470" cy="428628"/>
            <a:chOff x="1279942" y="1172050"/>
            <a:chExt cx="4294470" cy="428628"/>
          </a:xfrm>
        </p:grpSpPr>
        <p:sp>
          <p:nvSpPr>
            <p:cNvPr id="9" name="内容占位符 2"/>
            <p:cNvSpPr txBox="1">
              <a:spLocks/>
            </p:cNvSpPr>
            <p:nvPr/>
          </p:nvSpPr>
          <p:spPr>
            <a:xfrm>
              <a:off x="1431008" y="1172050"/>
              <a:ext cx="414340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Aft>
                  <a:spcPts val="0"/>
                </a:spcAft>
                <a:buSzTx/>
                <a:defRPr/>
              </a:pPr>
              <a:r>
                <a:rPr lang="zh-CN" altLang="en-US" dirty="0">
                  <a:sym typeface="宋体" charset="0"/>
                </a:rPr>
                <a:t>寻道时间是磁盘访问最耗时的部分</a:t>
              </a:r>
              <a:endParaRPr lang="zh-CN" altLang="en-US" dirty="0"/>
            </a:p>
          </p:txBody>
        </p:sp>
        <p:pic>
          <p:nvPicPr>
            <p:cNvPr id="13" name="图片 12" descr="小点1.png"/>
            <p:cNvPicPr>
              <a:picLocks noChangeAspect="1"/>
            </p:cNvPicPr>
            <p:nvPr/>
          </p:nvPicPr>
          <p:blipFill>
            <a:blip r:embed="rId2" cstate="print"/>
            <a:stretch>
              <a:fillRect/>
            </a:stretch>
          </p:blipFill>
          <p:spPr>
            <a:xfrm>
              <a:off x="1279942" y="1275606"/>
              <a:ext cx="151066" cy="148997"/>
            </a:xfrm>
            <a:prstGeom prst="rect">
              <a:avLst/>
            </a:prstGeom>
            <a:effectLst/>
          </p:spPr>
        </p:pic>
      </p:grpSp>
      <p:grpSp>
        <p:nvGrpSpPr>
          <p:cNvPr id="3" name="组合 2"/>
          <p:cNvGrpSpPr/>
          <p:nvPr/>
        </p:nvGrpSpPr>
        <p:grpSpPr>
          <a:xfrm>
            <a:off x="1279942" y="2712340"/>
            <a:ext cx="4876234" cy="428628"/>
            <a:chOff x="1279942" y="1499078"/>
            <a:chExt cx="4876234" cy="428628"/>
          </a:xfrm>
        </p:grpSpPr>
        <p:sp>
          <p:nvSpPr>
            <p:cNvPr id="15" name="内容占位符 2"/>
            <p:cNvSpPr txBox="1">
              <a:spLocks/>
            </p:cNvSpPr>
            <p:nvPr/>
          </p:nvSpPr>
          <p:spPr>
            <a:xfrm>
              <a:off x="1431008" y="1499078"/>
              <a:ext cx="472516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Aft>
                  <a:spcPts val="0"/>
                </a:spcAft>
                <a:buSzTx/>
              </a:pPr>
              <a:r>
                <a:rPr lang="zh-CN" altLang="en-US" dirty="0">
                  <a:sym typeface="宋体" charset="0"/>
                </a:rPr>
                <a:t>同时会有多个在同一磁盘上的</a:t>
              </a:r>
              <a:r>
                <a:rPr lang="en-US" altLang="zh-CN" dirty="0">
                  <a:sym typeface="宋体" charset="0"/>
                </a:rPr>
                <a:t>I/O</a:t>
              </a:r>
              <a:r>
                <a:rPr lang="zh-CN" altLang="en-US" dirty="0">
                  <a:sym typeface="宋体" charset="0"/>
                </a:rPr>
                <a:t>请求</a:t>
              </a:r>
              <a:endParaRPr lang="zh-CN" altLang="en-US" dirty="0"/>
            </a:p>
          </p:txBody>
        </p:sp>
        <p:pic>
          <p:nvPicPr>
            <p:cNvPr id="14" name="图片 13" descr="小点1.png"/>
            <p:cNvPicPr>
              <a:picLocks noChangeAspect="1"/>
            </p:cNvPicPr>
            <p:nvPr/>
          </p:nvPicPr>
          <p:blipFill>
            <a:blip r:embed="rId2" cstate="print"/>
            <a:stretch>
              <a:fillRect/>
            </a:stretch>
          </p:blipFill>
          <p:spPr>
            <a:xfrm>
              <a:off x="1279942" y="1627902"/>
              <a:ext cx="151066" cy="148997"/>
            </a:xfrm>
            <a:prstGeom prst="rect">
              <a:avLst/>
            </a:prstGeom>
            <a:effectLst/>
          </p:spPr>
        </p:pic>
      </p:grpSp>
    </p:spTree>
    <p:extLst>
      <p:ext uri="{BB962C8B-B14F-4D97-AF65-F5344CB8AC3E}">
        <p14:creationId xmlns:p14="http://schemas.microsoft.com/office/powerpoint/2010/main" val="398781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defRPr/>
            </a:pPr>
            <a:r>
              <a:rPr lang="zh-CN" altLang="en-US" dirty="0">
                <a:sym typeface="宋体" charset="0"/>
              </a:rPr>
              <a:t>先进先出(FIFO)算法</a:t>
            </a:r>
            <a:endParaRPr lang="zh-CN" altLang="en-US" dirty="0"/>
          </a:p>
        </p:txBody>
      </p:sp>
      <p:grpSp>
        <p:nvGrpSpPr>
          <p:cNvPr id="2" name="组合 1"/>
          <p:cNvGrpSpPr/>
          <p:nvPr/>
        </p:nvGrpSpPr>
        <p:grpSpPr>
          <a:xfrm>
            <a:off x="844894" y="1916832"/>
            <a:ext cx="2441223" cy="428628"/>
            <a:chOff x="844893" y="1059582"/>
            <a:chExt cx="2441223" cy="428628"/>
          </a:xfrm>
        </p:grpSpPr>
        <p:sp>
          <p:nvSpPr>
            <p:cNvPr id="9" name="内容占位符 2"/>
            <p:cNvSpPr txBox="1">
              <a:spLocks/>
            </p:cNvSpPr>
            <p:nvPr/>
          </p:nvSpPr>
          <p:spPr>
            <a:xfrm>
              <a:off x="1142976" y="1059582"/>
              <a:ext cx="214314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Aft>
                  <a:spcPts val="0"/>
                </a:spcAft>
                <a:buSzTx/>
                <a:defRPr/>
              </a:pPr>
              <a:r>
                <a:rPr lang="zh-CN" altLang="en-US" dirty="0">
                  <a:sym typeface="宋体" charset="0"/>
                </a:rPr>
                <a:t>按顺序处理请求</a:t>
              </a:r>
              <a:endParaRPr lang="zh-CN" altLang="en-US" dirty="0"/>
            </a:p>
          </p:txBody>
        </p:sp>
        <p:sp>
          <p:nvSpPr>
            <p:cNvPr id="12" name="TextBox 11"/>
            <p:cNvSpPr txBox="1"/>
            <p:nvPr/>
          </p:nvSpPr>
          <p:spPr>
            <a:xfrm>
              <a:off x="844893" y="1059582"/>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4" y="2291048"/>
            <a:ext cx="2726975" cy="428628"/>
            <a:chOff x="844893" y="1433798"/>
            <a:chExt cx="2726975" cy="428628"/>
          </a:xfrm>
        </p:grpSpPr>
        <p:sp>
          <p:nvSpPr>
            <p:cNvPr id="15" name="内容占位符 2"/>
            <p:cNvSpPr txBox="1">
              <a:spLocks/>
            </p:cNvSpPr>
            <p:nvPr/>
          </p:nvSpPr>
          <p:spPr>
            <a:xfrm>
              <a:off x="1142976" y="1433798"/>
              <a:ext cx="24288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Aft>
                  <a:spcPts val="0"/>
                </a:spcAft>
                <a:buSzTx/>
              </a:pPr>
              <a:r>
                <a:rPr lang="zh-CN" altLang="en-US" dirty="0">
                  <a:sym typeface="宋体" charset="0"/>
                </a:rPr>
                <a:t>公平对待所有进程</a:t>
              </a:r>
              <a:endParaRPr lang="zh-CN" altLang="en-US" dirty="0"/>
            </a:p>
          </p:txBody>
        </p:sp>
        <p:sp>
          <p:nvSpPr>
            <p:cNvPr id="16" name="TextBox 15"/>
            <p:cNvSpPr txBox="1"/>
            <p:nvPr/>
          </p:nvSpPr>
          <p:spPr>
            <a:xfrm>
              <a:off x="844893" y="1433798"/>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4" y="2712340"/>
            <a:ext cx="5941685" cy="428628"/>
            <a:chOff x="844893" y="1855090"/>
            <a:chExt cx="5941685" cy="428628"/>
          </a:xfrm>
        </p:grpSpPr>
        <p:sp>
          <p:nvSpPr>
            <p:cNvPr id="17" name="内容占位符 2"/>
            <p:cNvSpPr txBox="1">
              <a:spLocks/>
            </p:cNvSpPr>
            <p:nvPr/>
          </p:nvSpPr>
          <p:spPr>
            <a:xfrm>
              <a:off x="1142976" y="1855090"/>
              <a:ext cx="564360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Aft>
                  <a:spcPts val="0"/>
                </a:spcAft>
                <a:buSzTx/>
              </a:pPr>
              <a:r>
                <a:rPr lang="zh-CN" altLang="en-US" dirty="0">
                  <a:sym typeface="宋体" charset="0"/>
                </a:rPr>
                <a:t>在有很多进程的情况下，接近随机调度的性能</a:t>
              </a:r>
              <a:endParaRPr lang="zh-CN" altLang="en-US" dirty="0"/>
            </a:p>
          </p:txBody>
        </p:sp>
        <p:sp>
          <p:nvSpPr>
            <p:cNvPr id="18" name="TextBox 17"/>
            <p:cNvSpPr txBox="1"/>
            <p:nvPr/>
          </p:nvSpPr>
          <p:spPr>
            <a:xfrm>
              <a:off x="844893" y="1855090"/>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cxnSp>
        <p:nvCxnSpPr>
          <p:cNvPr id="14" name="直接连接符 13"/>
          <p:cNvCxnSpPr/>
          <p:nvPr/>
        </p:nvCxnSpPr>
        <p:spPr>
          <a:xfrm rot="5400000">
            <a:off x="-6393733" y="3178967"/>
            <a:ext cx="8572560" cy="35719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489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755576"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defRPr/>
            </a:pPr>
            <a:r>
              <a:rPr lang="zh-CN" altLang="en-US" dirty="0">
                <a:sym typeface="宋体" charset="0"/>
              </a:rPr>
              <a:t>FIFO算法示例</a:t>
            </a:r>
            <a:endParaRPr lang="zh-CN" altLang="en-US" dirty="0"/>
          </a:p>
        </p:txBody>
      </p:sp>
      <p:sp>
        <p:nvSpPr>
          <p:cNvPr id="21" name="TextBox 1"/>
          <p:cNvSpPr>
            <a:spLocks noChangeArrowheads="1"/>
          </p:cNvSpPr>
          <p:nvPr/>
        </p:nvSpPr>
        <p:spPr bwMode="auto">
          <a:xfrm>
            <a:off x="1341365" y="7524740"/>
            <a:ext cx="7733207"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fontAlgn="auto" hangingPunct="1">
              <a:lnSpc>
                <a:spcPct val="100000"/>
              </a:lnSpc>
              <a:spcBef>
                <a:spcPts val="0"/>
              </a:spcBef>
              <a:spcAft>
                <a:spcPts val="0"/>
              </a:spcAft>
              <a:buSzTx/>
              <a:buNone/>
            </a:pPr>
            <a:r>
              <a:rPr lang="en-US" altLang="zh-CN" sz="1600" dirty="0">
                <a:solidFill>
                  <a:srgbClr val="000099"/>
                </a:solidFill>
                <a:latin typeface="MS PGothic"/>
                <a:ea typeface="MS PGothic" charset="0"/>
                <a:cs typeface="MS PGothic" charset="0"/>
                <a:hlinkClick r:id="rId2"/>
              </a:rPr>
              <a:t>http://cs.uttyler.edu/Faculty/Rainwater/COSC3355/Animations/diskschedulingfcfs.htm</a:t>
            </a:r>
            <a:endParaRPr lang="en-US" altLang="zh-CN" sz="1600" dirty="0">
              <a:solidFill>
                <a:srgbClr val="000099"/>
              </a:solidFill>
              <a:latin typeface="MS PGothic"/>
              <a:ea typeface="MS PGothic" charset="0"/>
              <a:cs typeface="MS PGothic" charset="0"/>
            </a:endParaRPr>
          </a:p>
        </p:txBody>
      </p:sp>
      <p:sp>
        <p:nvSpPr>
          <p:cNvPr id="6" name="Text Box 3"/>
          <p:cNvSpPr>
            <a:spLocks noChangeArrowheads="1"/>
          </p:cNvSpPr>
          <p:nvPr/>
        </p:nvSpPr>
        <p:spPr bwMode="auto">
          <a:xfrm>
            <a:off x="924443" y="5480606"/>
            <a:ext cx="19816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lgn="ctr" eaLnBrk="1" fontAlgn="auto" hangingPunct="1">
              <a:lnSpc>
                <a:spcPct val="100000"/>
              </a:lnSpc>
              <a:spcBef>
                <a:spcPct val="50000"/>
              </a:spcBef>
              <a:spcAft>
                <a:spcPts val="0"/>
              </a:spcAft>
              <a:buSzTx/>
              <a:buNone/>
            </a:pPr>
            <a:r>
              <a:rPr lang="zh-CN" altLang="en-US" sz="1600" b="1" dirty="0">
                <a:solidFill>
                  <a:srgbClr val="11576A"/>
                </a:solidFill>
                <a:latin typeface="微软雅黑" pitchFamily="34" charset="-122"/>
                <a:ea typeface="微软雅黑" pitchFamily="34" charset="-122"/>
                <a:sym typeface="宋体" charset="0"/>
              </a:rPr>
              <a:t>合计磁头移动距离</a:t>
            </a:r>
            <a:r>
              <a:rPr lang="en-US" altLang="zh-CN" sz="1600" b="1" dirty="0">
                <a:solidFill>
                  <a:srgbClr val="11576A"/>
                </a:solidFill>
                <a:latin typeface="微软雅黑" pitchFamily="34" charset="-122"/>
                <a:ea typeface="微软雅黑" pitchFamily="34" charset="-122"/>
                <a:sym typeface="宋体" charset="0"/>
              </a:rPr>
              <a:t>=</a:t>
            </a:r>
            <a:endParaRPr lang="zh-CN" altLang="en-US" sz="1600" b="1" dirty="0">
              <a:solidFill>
                <a:srgbClr val="11576A"/>
              </a:solidFill>
              <a:latin typeface="微软雅黑" pitchFamily="34" charset="-122"/>
              <a:ea typeface="微软雅黑" pitchFamily="34" charset="-122"/>
            </a:endParaRPr>
          </a:p>
        </p:txBody>
      </p:sp>
      <p:grpSp>
        <p:nvGrpSpPr>
          <p:cNvPr id="2" name="组合 1"/>
          <p:cNvGrpSpPr/>
          <p:nvPr/>
        </p:nvGrpSpPr>
        <p:grpSpPr>
          <a:xfrm>
            <a:off x="1536237" y="1700808"/>
            <a:ext cx="6609253" cy="349888"/>
            <a:chOff x="1237860" y="843558"/>
            <a:chExt cx="6609253" cy="349888"/>
          </a:xfrm>
        </p:grpSpPr>
        <p:sp>
          <p:nvSpPr>
            <p:cNvPr id="9" name="TextBox 8"/>
            <p:cNvSpPr txBox="1"/>
            <p:nvPr/>
          </p:nvSpPr>
          <p:spPr>
            <a:xfrm>
              <a:off x="1237860" y="854892"/>
              <a:ext cx="4514377"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zh-CN" altLang="en-US" sz="1600" b="1" dirty="0">
                  <a:solidFill>
                    <a:srgbClr val="005072"/>
                  </a:solidFill>
                  <a:latin typeface="微软雅黑"/>
                  <a:ea typeface="微软雅黑"/>
                </a:rPr>
                <a:t>磁盘访问序列 </a:t>
              </a:r>
              <a:r>
                <a:rPr lang="en-US" altLang="zh-CN" sz="1600" b="1" dirty="0">
                  <a:solidFill>
                    <a:srgbClr val="005072"/>
                  </a:solidFill>
                  <a:latin typeface="微软雅黑"/>
                  <a:ea typeface="微软雅黑"/>
                </a:rPr>
                <a:t>= 98,183,37,122,14,124,65,67</a:t>
              </a:r>
              <a:endParaRPr lang="zh-CN" altLang="en-US" sz="1600" b="1" dirty="0">
                <a:solidFill>
                  <a:srgbClr val="005072"/>
                </a:solidFill>
                <a:latin typeface="微软雅黑"/>
                <a:ea typeface="微软雅黑"/>
              </a:endParaRPr>
            </a:p>
          </p:txBody>
        </p:sp>
        <p:sp>
          <p:nvSpPr>
            <p:cNvPr id="10" name="TextBox 9"/>
            <p:cNvSpPr txBox="1"/>
            <p:nvPr/>
          </p:nvSpPr>
          <p:spPr>
            <a:xfrm>
              <a:off x="5918380" y="843558"/>
              <a:ext cx="1928733"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zh-CN" altLang="en-US" sz="1600" b="1" dirty="0">
                  <a:solidFill>
                    <a:srgbClr val="005072"/>
                  </a:solidFill>
                  <a:latin typeface="微软雅黑"/>
                  <a:ea typeface="微软雅黑"/>
                </a:rPr>
                <a:t>初始磁头位置：</a:t>
              </a:r>
              <a:r>
                <a:rPr lang="en-US" altLang="zh-CN" sz="1600" b="1" dirty="0">
                  <a:solidFill>
                    <a:srgbClr val="005072"/>
                  </a:solidFill>
                  <a:latin typeface="微软雅黑"/>
                  <a:ea typeface="微软雅黑"/>
                </a:rPr>
                <a:t>53</a:t>
              </a:r>
              <a:endParaRPr lang="zh-CN" altLang="en-US" sz="1600" b="1" dirty="0">
                <a:solidFill>
                  <a:srgbClr val="005072"/>
                </a:solidFill>
                <a:latin typeface="微软雅黑"/>
                <a:ea typeface="微软雅黑"/>
              </a:endParaRPr>
            </a:p>
          </p:txBody>
        </p:sp>
      </p:grpSp>
      <p:grpSp>
        <p:nvGrpSpPr>
          <p:cNvPr id="3" name="组合 2"/>
          <p:cNvGrpSpPr/>
          <p:nvPr/>
        </p:nvGrpSpPr>
        <p:grpSpPr>
          <a:xfrm>
            <a:off x="1351509" y="1995641"/>
            <a:ext cx="6967188" cy="556760"/>
            <a:chOff x="1053133" y="1138391"/>
            <a:chExt cx="6967188" cy="556760"/>
          </a:xfrm>
        </p:grpSpPr>
        <p:sp>
          <p:nvSpPr>
            <p:cNvPr id="11" name="TextBox 10"/>
            <p:cNvSpPr txBox="1"/>
            <p:nvPr/>
          </p:nvSpPr>
          <p:spPr>
            <a:xfrm>
              <a:off x="1053133" y="1138391"/>
              <a:ext cx="311304"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600" b="1" dirty="0">
                  <a:solidFill>
                    <a:srgbClr val="005072"/>
                  </a:solidFill>
                  <a:latin typeface="微软雅黑"/>
                  <a:ea typeface="微软雅黑"/>
                </a:rPr>
                <a:t>0</a:t>
              </a:r>
              <a:endParaRPr lang="zh-CN" altLang="en-US" sz="1600" b="1" dirty="0">
                <a:solidFill>
                  <a:srgbClr val="005072"/>
                </a:solidFill>
                <a:latin typeface="微软雅黑"/>
                <a:ea typeface="微软雅黑"/>
              </a:endParaRPr>
            </a:p>
          </p:txBody>
        </p:sp>
        <p:sp>
          <p:nvSpPr>
            <p:cNvPr id="12" name="TextBox 11"/>
            <p:cNvSpPr txBox="1"/>
            <p:nvPr/>
          </p:nvSpPr>
          <p:spPr>
            <a:xfrm>
              <a:off x="1433364" y="1138391"/>
              <a:ext cx="437940"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600" b="1" dirty="0">
                  <a:solidFill>
                    <a:srgbClr val="005072"/>
                  </a:solidFill>
                  <a:latin typeface="微软雅黑"/>
                  <a:ea typeface="微软雅黑"/>
                </a:rPr>
                <a:t>14</a:t>
              </a:r>
              <a:endParaRPr lang="zh-CN" altLang="en-US" sz="1600" b="1" dirty="0">
                <a:solidFill>
                  <a:srgbClr val="005072"/>
                </a:solidFill>
                <a:latin typeface="微软雅黑"/>
                <a:ea typeface="微软雅黑"/>
              </a:endParaRPr>
            </a:p>
          </p:txBody>
        </p:sp>
        <p:sp>
          <p:nvSpPr>
            <p:cNvPr id="15" name="TextBox 14"/>
            <p:cNvSpPr txBox="1"/>
            <p:nvPr/>
          </p:nvSpPr>
          <p:spPr>
            <a:xfrm>
              <a:off x="2233836" y="1138391"/>
              <a:ext cx="437940"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600" b="1" dirty="0">
                  <a:solidFill>
                    <a:srgbClr val="005072"/>
                  </a:solidFill>
                  <a:latin typeface="微软雅黑"/>
                  <a:ea typeface="微软雅黑"/>
                </a:rPr>
                <a:t>37</a:t>
              </a:r>
              <a:endParaRPr lang="zh-CN" altLang="en-US" sz="1600" b="1" dirty="0">
                <a:solidFill>
                  <a:srgbClr val="005072"/>
                </a:solidFill>
                <a:latin typeface="微软雅黑"/>
                <a:ea typeface="微软雅黑"/>
              </a:endParaRPr>
            </a:p>
          </p:txBody>
        </p:sp>
        <p:sp>
          <p:nvSpPr>
            <p:cNvPr id="16" name="TextBox 15"/>
            <p:cNvSpPr txBox="1"/>
            <p:nvPr/>
          </p:nvSpPr>
          <p:spPr>
            <a:xfrm>
              <a:off x="2751609" y="1138391"/>
              <a:ext cx="437940"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600" b="1" dirty="0">
                  <a:solidFill>
                    <a:srgbClr val="005072"/>
                  </a:solidFill>
                  <a:latin typeface="微软雅黑"/>
                  <a:ea typeface="微软雅黑"/>
                </a:rPr>
                <a:t>53</a:t>
              </a:r>
              <a:endParaRPr lang="zh-CN" altLang="en-US" sz="1600" b="1" dirty="0">
                <a:solidFill>
                  <a:srgbClr val="005072"/>
                </a:solidFill>
                <a:latin typeface="微软雅黑"/>
                <a:ea typeface="微软雅黑"/>
              </a:endParaRPr>
            </a:p>
          </p:txBody>
        </p:sp>
        <p:sp>
          <p:nvSpPr>
            <p:cNvPr id="17" name="TextBox 16"/>
            <p:cNvSpPr txBox="1"/>
            <p:nvPr/>
          </p:nvSpPr>
          <p:spPr>
            <a:xfrm>
              <a:off x="3065165" y="1138391"/>
              <a:ext cx="437940"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600" b="1" dirty="0">
                  <a:solidFill>
                    <a:srgbClr val="005072"/>
                  </a:solidFill>
                  <a:latin typeface="微软雅黑"/>
                  <a:ea typeface="微软雅黑"/>
                </a:rPr>
                <a:t>65</a:t>
              </a:r>
              <a:endParaRPr lang="zh-CN" altLang="en-US" sz="1600" b="1" dirty="0">
                <a:solidFill>
                  <a:srgbClr val="005072"/>
                </a:solidFill>
                <a:latin typeface="微软雅黑"/>
                <a:ea typeface="微软雅黑"/>
              </a:endParaRPr>
            </a:p>
          </p:txBody>
        </p:sp>
        <p:sp>
          <p:nvSpPr>
            <p:cNvPr id="18" name="TextBox 17"/>
            <p:cNvSpPr txBox="1"/>
            <p:nvPr/>
          </p:nvSpPr>
          <p:spPr>
            <a:xfrm>
              <a:off x="3376439" y="1138391"/>
              <a:ext cx="437940"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600" b="1" dirty="0">
                  <a:solidFill>
                    <a:srgbClr val="005072"/>
                  </a:solidFill>
                  <a:latin typeface="微软雅黑"/>
                  <a:ea typeface="微软雅黑"/>
                </a:rPr>
                <a:t>67</a:t>
              </a:r>
              <a:endParaRPr lang="zh-CN" altLang="en-US" sz="1600" b="1" dirty="0">
                <a:solidFill>
                  <a:srgbClr val="005072"/>
                </a:solidFill>
                <a:latin typeface="微软雅黑"/>
                <a:ea typeface="微软雅黑"/>
              </a:endParaRPr>
            </a:p>
          </p:txBody>
        </p:sp>
        <p:sp>
          <p:nvSpPr>
            <p:cNvPr id="19" name="TextBox 18"/>
            <p:cNvSpPr txBox="1"/>
            <p:nvPr/>
          </p:nvSpPr>
          <p:spPr>
            <a:xfrm>
              <a:off x="4221485" y="1138391"/>
              <a:ext cx="437940"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600" b="1" dirty="0">
                  <a:solidFill>
                    <a:srgbClr val="005072"/>
                  </a:solidFill>
                  <a:latin typeface="微软雅黑"/>
                  <a:ea typeface="微软雅黑"/>
                </a:rPr>
                <a:t>98</a:t>
              </a:r>
              <a:endParaRPr lang="zh-CN" altLang="en-US" sz="1600" b="1" dirty="0">
                <a:solidFill>
                  <a:srgbClr val="005072"/>
                </a:solidFill>
                <a:latin typeface="微软雅黑"/>
                <a:ea typeface="微软雅黑"/>
              </a:endParaRPr>
            </a:p>
          </p:txBody>
        </p:sp>
        <p:sp>
          <p:nvSpPr>
            <p:cNvPr id="20" name="TextBox 19"/>
            <p:cNvSpPr txBox="1"/>
            <p:nvPr/>
          </p:nvSpPr>
          <p:spPr>
            <a:xfrm>
              <a:off x="4768974" y="1138391"/>
              <a:ext cx="564578"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600" b="1" dirty="0">
                  <a:solidFill>
                    <a:srgbClr val="005072"/>
                  </a:solidFill>
                  <a:latin typeface="微软雅黑"/>
                  <a:ea typeface="微软雅黑"/>
                </a:rPr>
                <a:t>122</a:t>
              </a:r>
              <a:endParaRPr lang="zh-CN" altLang="en-US" sz="1600" b="1" dirty="0">
                <a:solidFill>
                  <a:srgbClr val="005072"/>
                </a:solidFill>
                <a:latin typeface="微软雅黑"/>
                <a:ea typeface="微软雅黑"/>
              </a:endParaRPr>
            </a:p>
          </p:txBody>
        </p:sp>
        <p:sp>
          <p:nvSpPr>
            <p:cNvPr id="22" name="TextBox 21"/>
            <p:cNvSpPr txBox="1"/>
            <p:nvPr/>
          </p:nvSpPr>
          <p:spPr>
            <a:xfrm>
              <a:off x="5234930" y="1138391"/>
              <a:ext cx="564578"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600" b="1" dirty="0">
                  <a:solidFill>
                    <a:srgbClr val="005072"/>
                  </a:solidFill>
                  <a:latin typeface="微软雅黑"/>
                  <a:ea typeface="微软雅黑"/>
                </a:rPr>
                <a:t>124</a:t>
              </a:r>
              <a:endParaRPr lang="zh-CN" altLang="en-US" sz="1600" b="1" dirty="0">
                <a:solidFill>
                  <a:srgbClr val="005072"/>
                </a:solidFill>
                <a:latin typeface="微软雅黑"/>
                <a:ea typeface="微软雅黑"/>
              </a:endParaRPr>
            </a:p>
          </p:txBody>
        </p:sp>
        <p:sp>
          <p:nvSpPr>
            <p:cNvPr id="23" name="TextBox 22"/>
            <p:cNvSpPr txBox="1"/>
            <p:nvPr/>
          </p:nvSpPr>
          <p:spPr>
            <a:xfrm>
              <a:off x="6982527" y="1138391"/>
              <a:ext cx="564578"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600" b="1" dirty="0">
                  <a:solidFill>
                    <a:srgbClr val="005072"/>
                  </a:solidFill>
                  <a:latin typeface="微软雅黑"/>
                  <a:ea typeface="微软雅黑"/>
                </a:rPr>
                <a:t>183</a:t>
              </a:r>
              <a:endParaRPr lang="zh-CN" altLang="en-US" sz="1600" b="1" dirty="0">
                <a:solidFill>
                  <a:srgbClr val="005072"/>
                </a:solidFill>
                <a:latin typeface="微软雅黑"/>
                <a:ea typeface="微软雅黑"/>
              </a:endParaRPr>
            </a:p>
          </p:txBody>
        </p:sp>
        <p:sp>
          <p:nvSpPr>
            <p:cNvPr id="24" name="TextBox 23"/>
            <p:cNvSpPr txBox="1"/>
            <p:nvPr/>
          </p:nvSpPr>
          <p:spPr>
            <a:xfrm>
              <a:off x="7455743" y="1138391"/>
              <a:ext cx="564578"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600" b="1" dirty="0">
                  <a:solidFill>
                    <a:srgbClr val="005072"/>
                  </a:solidFill>
                  <a:latin typeface="微软雅黑"/>
                  <a:ea typeface="微软雅黑"/>
                </a:rPr>
                <a:t>199</a:t>
              </a:r>
              <a:endParaRPr lang="zh-CN" altLang="en-US" sz="1600" b="1" dirty="0">
                <a:solidFill>
                  <a:srgbClr val="005072"/>
                </a:solidFill>
                <a:latin typeface="微软雅黑"/>
                <a:ea typeface="微软雅黑"/>
              </a:endParaRPr>
            </a:p>
          </p:txBody>
        </p:sp>
        <p:cxnSp>
          <p:nvCxnSpPr>
            <p:cNvPr id="25" name="直接连接符 24"/>
            <p:cNvCxnSpPr/>
            <p:nvPr/>
          </p:nvCxnSpPr>
          <p:spPr>
            <a:xfrm>
              <a:off x="7741493" y="140715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217340" y="140715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300689"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21796"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262364"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453508"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426346"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366914"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462808"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069357"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658913"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a:off x="4480172" y="-1711025"/>
              <a:ext cx="0" cy="6516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cxnSp>
        <p:nvCxnSpPr>
          <p:cNvPr id="37" name="直接连接符 36"/>
          <p:cNvCxnSpPr/>
          <p:nvPr/>
        </p:nvCxnSpPr>
        <p:spPr>
          <a:xfrm rot="60000">
            <a:off x="3348683" y="2572620"/>
            <a:ext cx="1368000" cy="360040"/>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4757028" y="2957605"/>
            <a:ext cx="2777645" cy="306520"/>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2782144" y="3282613"/>
            <a:ext cx="4793870" cy="341552"/>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762528" y="3647155"/>
            <a:ext cx="2736000" cy="318001"/>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1942431" y="3984206"/>
            <a:ext cx="3600000" cy="350515"/>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920790" y="4356283"/>
            <a:ext cx="3669667" cy="275995"/>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3708723" y="4675711"/>
            <a:ext cx="1903800" cy="316607"/>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657856" y="5016701"/>
            <a:ext cx="130292" cy="424606"/>
            <a:chOff x="3359480" y="4159451"/>
            <a:chExt cx="130292" cy="424606"/>
          </a:xfrm>
        </p:grpSpPr>
        <p:cxnSp>
          <p:nvCxnSpPr>
            <p:cNvPr id="44" name="直接连接符 43"/>
            <p:cNvCxnSpPr/>
            <p:nvPr/>
          </p:nvCxnSpPr>
          <p:spPr>
            <a:xfrm>
              <a:off x="3359480" y="4159451"/>
              <a:ext cx="60392" cy="335656"/>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3381772" y="4476057"/>
              <a:ext cx="108000" cy="108000"/>
            </a:xfrm>
            <a:prstGeom prst="ellipse">
              <a:avLst/>
            </a:prstGeom>
            <a:solidFill>
              <a:srgbClr val="005072"/>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grpSp>
      <p:sp>
        <p:nvSpPr>
          <p:cNvPr id="46" name="Text Box 3"/>
          <p:cNvSpPr>
            <a:spLocks noChangeArrowheads="1"/>
          </p:cNvSpPr>
          <p:nvPr/>
        </p:nvSpPr>
        <p:spPr bwMode="auto">
          <a:xfrm>
            <a:off x="2732377" y="5493391"/>
            <a:ext cx="43794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lgn="ctr" eaLnBrk="1" fontAlgn="auto" hangingPunct="1">
              <a:lnSpc>
                <a:spcPct val="100000"/>
              </a:lnSpc>
              <a:spcBef>
                <a:spcPct val="50000"/>
              </a:spcBef>
              <a:spcAft>
                <a:spcPts val="0"/>
              </a:spcAft>
              <a:buSzTx/>
              <a:buNone/>
            </a:pPr>
            <a:r>
              <a:rPr lang="en-US" altLang="zh-CN" sz="1600" b="1" dirty="0">
                <a:solidFill>
                  <a:srgbClr val="11576A"/>
                </a:solidFill>
                <a:latin typeface="微软雅黑" pitchFamily="34" charset="-122"/>
                <a:ea typeface="微软雅黑" pitchFamily="34" charset="-122"/>
                <a:sym typeface="宋体" charset="0"/>
              </a:rPr>
              <a:t>45</a:t>
            </a:r>
            <a:endParaRPr lang="zh-CN" altLang="en-US" sz="1600" b="1" dirty="0">
              <a:solidFill>
                <a:srgbClr val="11576A"/>
              </a:solidFill>
              <a:latin typeface="微软雅黑" pitchFamily="34" charset="-122"/>
              <a:ea typeface="微软雅黑" pitchFamily="34" charset="-122"/>
            </a:endParaRPr>
          </a:p>
        </p:txBody>
      </p:sp>
      <p:sp>
        <p:nvSpPr>
          <p:cNvPr id="47" name="Text Box 3"/>
          <p:cNvSpPr>
            <a:spLocks noChangeArrowheads="1"/>
          </p:cNvSpPr>
          <p:nvPr/>
        </p:nvSpPr>
        <p:spPr bwMode="auto">
          <a:xfrm>
            <a:off x="2990502" y="5491314"/>
            <a:ext cx="5934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lgn="ctr" eaLnBrk="1" fontAlgn="auto" hangingPunct="1">
              <a:lnSpc>
                <a:spcPct val="100000"/>
              </a:lnSpc>
              <a:spcBef>
                <a:spcPct val="50000"/>
              </a:spcBef>
              <a:spcAft>
                <a:spcPts val="0"/>
              </a:spcAft>
              <a:buSzTx/>
              <a:buNone/>
            </a:pPr>
            <a:r>
              <a:rPr lang="en-US" altLang="zh-CN" sz="1600" b="1" dirty="0">
                <a:solidFill>
                  <a:srgbClr val="11576A"/>
                </a:solidFill>
                <a:latin typeface="微软雅黑" pitchFamily="34" charset="-122"/>
                <a:ea typeface="微软雅黑" pitchFamily="34" charset="-122"/>
                <a:sym typeface="宋体" charset="0"/>
              </a:rPr>
              <a:t>+85</a:t>
            </a:r>
            <a:endParaRPr lang="zh-CN" altLang="en-US" sz="1600" b="1" dirty="0">
              <a:solidFill>
                <a:srgbClr val="11576A"/>
              </a:solidFill>
              <a:latin typeface="微软雅黑" pitchFamily="34" charset="-122"/>
              <a:ea typeface="微软雅黑" pitchFamily="34" charset="-122"/>
            </a:endParaRPr>
          </a:p>
        </p:txBody>
      </p:sp>
      <p:sp>
        <p:nvSpPr>
          <p:cNvPr id="48" name="Text Box 3"/>
          <p:cNvSpPr>
            <a:spLocks noChangeArrowheads="1"/>
          </p:cNvSpPr>
          <p:nvPr/>
        </p:nvSpPr>
        <p:spPr bwMode="auto">
          <a:xfrm>
            <a:off x="3373284" y="5490956"/>
            <a:ext cx="720069"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lgn="ctr" eaLnBrk="1" fontAlgn="auto" hangingPunct="1">
              <a:lnSpc>
                <a:spcPct val="100000"/>
              </a:lnSpc>
              <a:spcBef>
                <a:spcPct val="50000"/>
              </a:spcBef>
              <a:spcAft>
                <a:spcPts val="0"/>
              </a:spcAft>
              <a:buSzTx/>
              <a:buNone/>
            </a:pPr>
            <a:r>
              <a:rPr lang="en-US" altLang="zh-CN" sz="1600" b="1" dirty="0">
                <a:solidFill>
                  <a:srgbClr val="11576A"/>
                </a:solidFill>
                <a:latin typeface="微软雅黑" pitchFamily="34" charset="-122"/>
                <a:ea typeface="微软雅黑" pitchFamily="34" charset="-122"/>
                <a:sym typeface="宋体" charset="0"/>
              </a:rPr>
              <a:t>+146</a:t>
            </a:r>
            <a:endParaRPr lang="zh-CN" altLang="en-US" sz="1600" b="1" dirty="0">
              <a:solidFill>
                <a:srgbClr val="11576A"/>
              </a:solidFill>
              <a:latin typeface="微软雅黑" pitchFamily="34" charset="-122"/>
              <a:ea typeface="微软雅黑" pitchFamily="34" charset="-122"/>
            </a:endParaRPr>
          </a:p>
        </p:txBody>
      </p:sp>
      <p:sp>
        <p:nvSpPr>
          <p:cNvPr id="49" name="Text Box 3"/>
          <p:cNvSpPr>
            <a:spLocks noChangeArrowheads="1"/>
          </p:cNvSpPr>
          <p:nvPr/>
        </p:nvSpPr>
        <p:spPr bwMode="auto">
          <a:xfrm>
            <a:off x="3899582" y="5488857"/>
            <a:ext cx="5934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lgn="ctr" eaLnBrk="1" fontAlgn="auto" hangingPunct="1">
              <a:lnSpc>
                <a:spcPct val="100000"/>
              </a:lnSpc>
              <a:spcBef>
                <a:spcPct val="50000"/>
              </a:spcBef>
              <a:spcAft>
                <a:spcPts val="0"/>
              </a:spcAft>
              <a:buSzTx/>
              <a:buNone/>
            </a:pPr>
            <a:r>
              <a:rPr lang="en-US" altLang="zh-CN" sz="1600" b="1" dirty="0">
                <a:solidFill>
                  <a:srgbClr val="11576A"/>
                </a:solidFill>
                <a:latin typeface="微软雅黑" pitchFamily="34" charset="-122"/>
                <a:ea typeface="微软雅黑" pitchFamily="34" charset="-122"/>
                <a:sym typeface="宋体" charset="0"/>
              </a:rPr>
              <a:t>+85</a:t>
            </a:r>
            <a:endParaRPr lang="zh-CN" altLang="en-US" sz="1600" b="1" dirty="0">
              <a:solidFill>
                <a:srgbClr val="11576A"/>
              </a:solidFill>
              <a:latin typeface="微软雅黑" pitchFamily="34" charset="-122"/>
              <a:ea typeface="微软雅黑" pitchFamily="34" charset="-122"/>
            </a:endParaRPr>
          </a:p>
        </p:txBody>
      </p:sp>
      <p:sp>
        <p:nvSpPr>
          <p:cNvPr id="50" name="Text Box 3"/>
          <p:cNvSpPr>
            <a:spLocks noChangeArrowheads="1"/>
          </p:cNvSpPr>
          <p:nvPr/>
        </p:nvSpPr>
        <p:spPr bwMode="auto">
          <a:xfrm>
            <a:off x="4293904" y="5487189"/>
            <a:ext cx="720069"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lgn="ctr" eaLnBrk="1" fontAlgn="auto" hangingPunct="1">
              <a:lnSpc>
                <a:spcPct val="100000"/>
              </a:lnSpc>
              <a:spcBef>
                <a:spcPct val="50000"/>
              </a:spcBef>
              <a:spcAft>
                <a:spcPts val="0"/>
              </a:spcAft>
              <a:buSzTx/>
              <a:buNone/>
            </a:pPr>
            <a:r>
              <a:rPr lang="en-US" altLang="zh-CN" sz="1600" b="1" dirty="0">
                <a:solidFill>
                  <a:srgbClr val="11576A"/>
                </a:solidFill>
                <a:latin typeface="微软雅黑" pitchFamily="34" charset="-122"/>
                <a:ea typeface="微软雅黑" pitchFamily="34" charset="-122"/>
                <a:sym typeface="宋体" charset="0"/>
              </a:rPr>
              <a:t>+108</a:t>
            </a:r>
            <a:endParaRPr lang="zh-CN" altLang="en-US" sz="1600" b="1" dirty="0">
              <a:solidFill>
                <a:srgbClr val="11576A"/>
              </a:solidFill>
              <a:latin typeface="微软雅黑" pitchFamily="34" charset="-122"/>
              <a:ea typeface="微软雅黑" pitchFamily="34" charset="-122"/>
            </a:endParaRPr>
          </a:p>
        </p:txBody>
      </p:sp>
      <p:sp>
        <p:nvSpPr>
          <p:cNvPr id="51" name="Text Box 3"/>
          <p:cNvSpPr>
            <a:spLocks noChangeArrowheads="1"/>
          </p:cNvSpPr>
          <p:nvPr/>
        </p:nvSpPr>
        <p:spPr bwMode="auto">
          <a:xfrm>
            <a:off x="4831905" y="5480961"/>
            <a:ext cx="720069"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lgn="ctr" eaLnBrk="1" fontAlgn="auto" hangingPunct="1">
              <a:lnSpc>
                <a:spcPct val="100000"/>
              </a:lnSpc>
              <a:spcBef>
                <a:spcPct val="50000"/>
              </a:spcBef>
              <a:spcAft>
                <a:spcPts val="0"/>
              </a:spcAft>
              <a:buSzTx/>
              <a:buNone/>
            </a:pPr>
            <a:r>
              <a:rPr lang="en-US" altLang="zh-CN" sz="1600" b="1" dirty="0">
                <a:solidFill>
                  <a:srgbClr val="11576A"/>
                </a:solidFill>
                <a:latin typeface="微软雅黑" pitchFamily="34" charset="-122"/>
                <a:ea typeface="微软雅黑" pitchFamily="34" charset="-122"/>
                <a:sym typeface="宋体" charset="0"/>
              </a:rPr>
              <a:t>+110</a:t>
            </a:r>
            <a:endParaRPr lang="zh-CN" altLang="en-US" sz="1600" b="1" dirty="0">
              <a:solidFill>
                <a:srgbClr val="11576A"/>
              </a:solidFill>
              <a:latin typeface="微软雅黑" pitchFamily="34" charset="-122"/>
              <a:ea typeface="微软雅黑" pitchFamily="34" charset="-122"/>
            </a:endParaRPr>
          </a:p>
        </p:txBody>
      </p:sp>
      <p:sp>
        <p:nvSpPr>
          <p:cNvPr id="52" name="Text Box 3"/>
          <p:cNvSpPr>
            <a:spLocks noChangeArrowheads="1"/>
          </p:cNvSpPr>
          <p:nvPr/>
        </p:nvSpPr>
        <p:spPr bwMode="auto">
          <a:xfrm>
            <a:off x="5358236" y="5476986"/>
            <a:ext cx="5934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lgn="ctr" eaLnBrk="1" fontAlgn="auto" hangingPunct="1">
              <a:lnSpc>
                <a:spcPct val="100000"/>
              </a:lnSpc>
              <a:spcBef>
                <a:spcPct val="50000"/>
              </a:spcBef>
              <a:spcAft>
                <a:spcPts val="0"/>
              </a:spcAft>
              <a:buSzTx/>
              <a:buNone/>
            </a:pPr>
            <a:r>
              <a:rPr lang="en-US" altLang="zh-CN" sz="1600" b="1" dirty="0">
                <a:solidFill>
                  <a:srgbClr val="11576A"/>
                </a:solidFill>
                <a:latin typeface="微软雅黑" pitchFamily="34" charset="-122"/>
                <a:ea typeface="微软雅黑" pitchFamily="34" charset="-122"/>
                <a:sym typeface="宋体" charset="0"/>
              </a:rPr>
              <a:t>+59</a:t>
            </a:r>
            <a:endParaRPr lang="zh-CN" altLang="en-US" sz="1600" b="1" dirty="0">
              <a:solidFill>
                <a:srgbClr val="11576A"/>
              </a:solidFill>
              <a:latin typeface="微软雅黑" pitchFamily="34" charset="-122"/>
              <a:ea typeface="微软雅黑" pitchFamily="34" charset="-122"/>
            </a:endParaRPr>
          </a:p>
        </p:txBody>
      </p:sp>
      <p:sp>
        <p:nvSpPr>
          <p:cNvPr id="53" name="Text Box 3"/>
          <p:cNvSpPr>
            <a:spLocks noChangeArrowheads="1"/>
          </p:cNvSpPr>
          <p:nvPr/>
        </p:nvSpPr>
        <p:spPr bwMode="auto">
          <a:xfrm>
            <a:off x="5773116" y="5476889"/>
            <a:ext cx="46679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lgn="ctr" eaLnBrk="1" fontAlgn="auto" hangingPunct="1">
              <a:lnSpc>
                <a:spcPct val="100000"/>
              </a:lnSpc>
              <a:spcBef>
                <a:spcPct val="50000"/>
              </a:spcBef>
              <a:spcAft>
                <a:spcPts val="0"/>
              </a:spcAft>
              <a:buSzTx/>
              <a:buNone/>
            </a:pPr>
            <a:r>
              <a:rPr lang="en-US" altLang="zh-CN" sz="1600" b="1" dirty="0">
                <a:solidFill>
                  <a:srgbClr val="11576A"/>
                </a:solidFill>
                <a:latin typeface="微软雅黑" pitchFamily="34" charset="-122"/>
                <a:ea typeface="微软雅黑" pitchFamily="34" charset="-122"/>
                <a:sym typeface="宋体" charset="0"/>
              </a:rPr>
              <a:t>+2</a:t>
            </a:r>
            <a:endParaRPr lang="zh-CN" altLang="en-US" sz="1600" b="1" dirty="0">
              <a:solidFill>
                <a:srgbClr val="11576A"/>
              </a:solidFill>
              <a:latin typeface="微软雅黑" pitchFamily="34" charset="-122"/>
              <a:ea typeface="微软雅黑" pitchFamily="34" charset="-122"/>
            </a:endParaRPr>
          </a:p>
        </p:txBody>
      </p:sp>
      <p:sp>
        <p:nvSpPr>
          <p:cNvPr id="54" name="Text Box 3"/>
          <p:cNvSpPr>
            <a:spLocks noChangeArrowheads="1"/>
          </p:cNvSpPr>
          <p:nvPr/>
        </p:nvSpPr>
        <p:spPr bwMode="auto">
          <a:xfrm>
            <a:off x="6058054" y="5474781"/>
            <a:ext cx="720069"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lgn="ctr" eaLnBrk="1" fontAlgn="auto" hangingPunct="1">
              <a:lnSpc>
                <a:spcPct val="100000"/>
              </a:lnSpc>
              <a:spcBef>
                <a:spcPct val="50000"/>
              </a:spcBef>
              <a:spcAft>
                <a:spcPts val="0"/>
              </a:spcAft>
              <a:buSzTx/>
              <a:buNone/>
            </a:pPr>
            <a:r>
              <a:rPr lang="en-US" altLang="zh-CN" sz="1600" b="1" dirty="0">
                <a:solidFill>
                  <a:srgbClr val="11576A"/>
                </a:solidFill>
                <a:latin typeface="微软雅黑" pitchFamily="34" charset="-122"/>
                <a:ea typeface="微软雅黑" pitchFamily="34" charset="-122"/>
                <a:sym typeface="宋体" charset="0"/>
              </a:rPr>
              <a:t>=640</a:t>
            </a:r>
            <a:endParaRPr lang="zh-CN" altLang="en-US" sz="1600" b="1" dirty="0">
              <a:solidFill>
                <a:srgbClr val="11576A"/>
              </a:solidFill>
              <a:latin typeface="微软雅黑" pitchFamily="34" charset="-122"/>
              <a:ea typeface="微软雅黑" pitchFamily="34" charset="-122"/>
            </a:endParaRPr>
          </a:p>
        </p:txBody>
      </p:sp>
    </p:spTree>
    <p:extLst>
      <p:ext uri="{BB962C8B-B14F-4D97-AF65-F5344CB8AC3E}">
        <p14:creationId xmlns:p14="http://schemas.microsoft.com/office/powerpoint/2010/main" val="162458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left)">
                                      <p:cBhvr>
                                        <p:cTn id="17" dur="500"/>
                                        <p:tgtEl>
                                          <p:spTgt spid="37"/>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left)">
                                      <p:cBhvr>
                                        <p:cTn id="30" dur="500"/>
                                        <p:tgtEl>
                                          <p:spTgt spid="38"/>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wipe(left)">
                                      <p:cBhvr>
                                        <p:cTn id="34" dur="500"/>
                                        <p:tgtEl>
                                          <p:spTgt spid="4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right)">
                                      <p:cBhvr>
                                        <p:cTn id="39" dur="500"/>
                                        <p:tgtEl>
                                          <p:spTgt spid="39"/>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left)">
                                      <p:cBhvr>
                                        <p:cTn id="43" dur="500"/>
                                        <p:tgtEl>
                                          <p:spTgt spid="4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500"/>
                                        <p:tgtEl>
                                          <p:spTgt spid="40"/>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left)">
                                      <p:cBhvr>
                                        <p:cTn id="52" dur="500"/>
                                        <p:tgtEl>
                                          <p:spTgt spid="4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wipe(right)">
                                      <p:cBhvr>
                                        <p:cTn id="57" dur="500"/>
                                        <p:tgtEl>
                                          <p:spTgt spid="41"/>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wipe(left)">
                                      <p:cBhvr>
                                        <p:cTn id="61" dur="500"/>
                                        <p:tgtEl>
                                          <p:spTgt spid="5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wipe(left)">
                                      <p:cBhvr>
                                        <p:cTn id="66" dur="500"/>
                                        <p:tgtEl>
                                          <p:spTgt spid="42"/>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wipe(left)">
                                      <p:cBhvr>
                                        <p:cTn id="70" dur="500"/>
                                        <p:tgtEl>
                                          <p:spTgt spid="5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2" fill="hold"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wipe(right)">
                                      <p:cBhvr>
                                        <p:cTn id="75" dur="500"/>
                                        <p:tgtEl>
                                          <p:spTgt spid="43"/>
                                        </p:tgtEl>
                                      </p:cBhvr>
                                    </p:animEffect>
                                  </p:childTnLst>
                                </p:cTn>
                              </p:par>
                            </p:childTnLst>
                          </p:cTn>
                        </p:par>
                        <p:par>
                          <p:cTn id="76" fill="hold">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wipe(left)">
                                      <p:cBhvr>
                                        <p:cTn id="79" dur="500"/>
                                        <p:tgtEl>
                                          <p:spTgt spid="5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4"/>
                                        </p:tgtEl>
                                        <p:attrNameLst>
                                          <p:attrName>style.visibility</p:attrName>
                                        </p:attrNameLst>
                                      </p:cBhvr>
                                      <p:to>
                                        <p:strVal val="visible"/>
                                      </p:to>
                                    </p:set>
                                    <p:animEffect transition="in" filter="wipe(up)">
                                      <p:cBhvr>
                                        <p:cTn id="84" dur="500"/>
                                        <p:tgtEl>
                                          <p:spTgt spid="4"/>
                                        </p:tgtEl>
                                      </p:cBhvr>
                                    </p:animEffect>
                                  </p:childTnLst>
                                </p:cTn>
                              </p:par>
                            </p:childTnLst>
                          </p:cTn>
                        </p:par>
                        <p:par>
                          <p:cTn id="85" fill="hold">
                            <p:stCondLst>
                              <p:cond delay="500"/>
                            </p:stCondLst>
                            <p:childTnLst>
                              <p:par>
                                <p:cTn id="86" presetID="22" presetClass="entr" presetSubtype="8" fill="hold" grpId="0" nodeType="afterEffect">
                                  <p:stCondLst>
                                    <p:cond delay="0"/>
                                  </p:stCondLst>
                                  <p:childTnLst>
                                    <p:set>
                                      <p:cBhvr>
                                        <p:cTn id="87" dur="1" fill="hold">
                                          <p:stCondLst>
                                            <p:cond delay="0"/>
                                          </p:stCondLst>
                                        </p:cTn>
                                        <p:tgtEl>
                                          <p:spTgt spid="53"/>
                                        </p:tgtEl>
                                        <p:attrNameLst>
                                          <p:attrName>style.visibility</p:attrName>
                                        </p:attrNameLst>
                                      </p:cBhvr>
                                      <p:to>
                                        <p:strVal val="visible"/>
                                      </p:to>
                                    </p:set>
                                    <p:animEffect transition="in" filter="wipe(left)">
                                      <p:cBhvr>
                                        <p:cTn id="88" dur="500"/>
                                        <p:tgtEl>
                                          <p:spTgt spid="53"/>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wipe(left)">
                                      <p:cBhvr>
                                        <p:cTn id="9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6" grpId="0"/>
      <p:bldP spid="47" grpId="0"/>
      <p:bldP spid="48" grpId="0"/>
      <p:bldP spid="49" grpId="0"/>
      <p:bldP spid="50" grpId="0"/>
      <p:bldP spid="51" grpId="0"/>
      <p:bldP spid="52" grpId="0"/>
      <p:bldP spid="53" grpId="0"/>
      <p:bldP spid="5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defRPr/>
            </a:pPr>
            <a:r>
              <a:rPr lang="zh-CN" altLang="en-US" dirty="0">
                <a:sym typeface="宋体" charset="0"/>
              </a:rPr>
              <a:t>最短服务时间优先</a:t>
            </a:r>
            <a:r>
              <a:rPr lang="en-US" altLang="zh-CN" dirty="0">
                <a:sym typeface="宋体" charset="0"/>
              </a:rPr>
              <a:t>(SSTF)</a:t>
            </a:r>
            <a:endParaRPr lang="zh-CN" altLang="en-US" dirty="0"/>
          </a:p>
        </p:txBody>
      </p:sp>
      <p:grpSp>
        <p:nvGrpSpPr>
          <p:cNvPr id="3" name="组合 2"/>
          <p:cNvGrpSpPr/>
          <p:nvPr/>
        </p:nvGrpSpPr>
        <p:grpSpPr>
          <a:xfrm>
            <a:off x="827585" y="1916832"/>
            <a:ext cx="5798809" cy="755656"/>
            <a:chOff x="844893" y="1000114"/>
            <a:chExt cx="5798809" cy="755656"/>
          </a:xfrm>
        </p:grpSpPr>
        <p:sp>
          <p:nvSpPr>
            <p:cNvPr id="9" name="内容占位符 2"/>
            <p:cNvSpPr txBox="1">
              <a:spLocks/>
            </p:cNvSpPr>
            <p:nvPr/>
          </p:nvSpPr>
          <p:spPr>
            <a:xfrm>
              <a:off x="1142976" y="1000114"/>
              <a:ext cx="55007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Aft>
                  <a:spcPts val="0"/>
                </a:spcAft>
                <a:buSzTx/>
                <a:defRPr/>
              </a:pPr>
              <a:r>
                <a:rPr lang="zh-CN" altLang="en-US" dirty="0">
                  <a:sym typeface="宋体" charset="0"/>
                </a:rPr>
                <a:t>选择从磁臂当前位置需要移动最少的</a:t>
              </a:r>
              <a:r>
                <a:rPr lang="en-US" altLang="zh-CN" dirty="0">
                  <a:sym typeface="宋体" charset="0"/>
                </a:rPr>
                <a:t>I/O</a:t>
              </a:r>
              <a:r>
                <a:rPr lang="zh-CN" altLang="en-US" dirty="0">
                  <a:sym typeface="宋体" charset="0"/>
                </a:rPr>
                <a:t>请求</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a:spLocks/>
            </p:cNvSpPr>
            <p:nvPr/>
          </p:nvSpPr>
          <p:spPr>
            <a:xfrm>
              <a:off x="1142976" y="1327142"/>
              <a:ext cx="307183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Aft>
                  <a:spcPts val="0"/>
                </a:spcAft>
                <a:buSzTx/>
              </a:pPr>
              <a:r>
                <a:rPr lang="zh-CN" altLang="en-US" dirty="0">
                  <a:sym typeface="宋体" charset="0"/>
                </a:rPr>
                <a:t>总是选择最短寻道时间</a:t>
              </a:r>
              <a:endParaRPr lang="zh-CN" altLang="en-US" dirty="0"/>
            </a:p>
          </p:txBody>
        </p:sp>
        <p:sp>
          <p:nvSpPr>
            <p:cNvPr id="16" name="TextBox 15"/>
            <p:cNvSpPr txBox="1"/>
            <p:nvPr/>
          </p:nvSpPr>
          <p:spPr>
            <a:xfrm>
              <a:off x="844893" y="1327142"/>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cxnSp>
        <p:nvCxnSpPr>
          <p:cNvPr id="45" name="肘形连接符 44"/>
          <p:cNvCxnSpPr/>
          <p:nvPr/>
        </p:nvCxnSpPr>
        <p:spPr>
          <a:xfrm rot="5400000">
            <a:off x="-5965105" y="3321843"/>
            <a:ext cx="8215370" cy="14287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31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defRPr/>
            </a:pPr>
            <a:r>
              <a:rPr lang="en-US" altLang="zh-CN" dirty="0">
                <a:sym typeface="宋体" charset="0"/>
              </a:rPr>
              <a:t>SSTF</a:t>
            </a:r>
            <a:r>
              <a:rPr lang="zh-CN" altLang="en-US" dirty="0">
                <a:sym typeface="宋体" charset="0"/>
              </a:rPr>
              <a:t>算法示例</a:t>
            </a:r>
            <a:endParaRPr lang="zh-CN" altLang="en-US" dirty="0"/>
          </a:p>
        </p:txBody>
      </p:sp>
      <p:sp>
        <p:nvSpPr>
          <p:cNvPr id="21" name="TextBox 1"/>
          <p:cNvSpPr>
            <a:spLocks noChangeArrowheads="1"/>
          </p:cNvSpPr>
          <p:nvPr/>
        </p:nvSpPr>
        <p:spPr bwMode="auto">
          <a:xfrm>
            <a:off x="1042989" y="7524740"/>
            <a:ext cx="7733207"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fontAlgn="auto" hangingPunct="1">
              <a:lnSpc>
                <a:spcPct val="100000"/>
              </a:lnSpc>
              <a:spcBef>
                <a:spcPts val="0"/>
              </a:spcBef>
              <a:spcAft>
                <a:spcPts val="0"/>
              </a:spcAft>
              <a:buSzTx/>
              <a:buNone/>
            </a:pPr>
            <a:r>
              <a:rPr lang="en-US" altLang="zh-CN" sz="1600" dirty="0">
                <a:solidFill>
                  <a:srgbClr val="000099"/>
                </a:solidFill>
                <a:latin typeface="MS PGothic"/>
                <a:ea typeface="MS PGothic" charset="0"/>
                <a:cs typeface="MS PGothic" charset="0"/>
                <a:hlinkClick r:id="rId2"/>
              </a:rPr>
              <a:t>http://cs.uttyler.edu/Faculty/Rainwater/COSC3355/Animations/diskschedulingfcfs.htm</a:t>
            </a:r>
            <a:endParaRPr lang="en-US" altLang="zh-CN" sz="1600" dirty="0">
              <a:solidFill>
                <a:srgbClr val="000099"/>
              </a:solidFill>
              <a:latin typeface="MS PGothic"/>
              <a:ea typeface="MS PGothic" charset="0"/>
              <a:cs typeface="MS PGothic" charset="0"/>
            </a:endParaRPr>
          </a:p>
        </p:txBody>
      </p:sp>
      <p:sp>
        <p:nvSpPr>
          <p:cNvPr id="6" name="Text Box 3"/>
          <p:cNvSpPr>
            <a:spLocks noChangeArrowheads="1"/>
          </p:cNvSpPr>
          <p:nvPr/>
        </p:nvSpPr>
        <p:spPr bwMode="auto">
          <a:xfrm>
            <a:off x="1331640" y="5813965"/>
            <a:ext cx="19816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lgn="ctr" eaLnBrk="1" fontAlgn="auto" hangingPunct="1">
              <a:lnSpc>
                <a:spcPct val="100000"/>
              </a:lnSpc>
              <a:spcBef>
                <a:spcPct val="50000"/>
              </a:spcBef>
              <a:spcAft>
                <a:spcPts val="0"/>
              </a:spcAft>
              <a:buSzTx/>
              <a:buNone/>
            </a:pPr>
            <a:r>
              <a:rPr lang="zh-CN" altLang="en-US" sz="1600" b="1" dirty="0">
                <a:solidFill>
                  <a:srgbClr val="11576A"/>
                </a:solidFill>
                <a:latin typeface="微软雅黑" pitchFamily="34" charset="-122"/>
                <a:ea typeface="微软雅黑" pitchFamily="34" charset="-122"/>
                <a:sym typeface="宋体" charset="0"/>
              </a:rPr>
              <a:t>合计磁头移动距离</a:t>
            </a:r>
            <a:r>
              <a:rPr lang="en-US" altLang="zh-CN" sz="1600" b="1" dirty="0">
                <a:solidFill>
                  <a:srgbClr val="11576A"/>
                </a:solidFill>
                <a:latin typeface="微软雅黑" pitchFamily="34" charset="-122"/>
                <a:ea typeface="微软雅黑" pitchFamily="34" charset="-122"/>
                <a:sym typeface="宋体" charset="0"/>
              </a:rPr>
              <a:t>=</a:t>
            </a:r>
            <a:endParaRPr lang="zh-CN" altLang="en-US" sz="1600" b="1" dirty="0">
              <a:solidFill>
                <a:srgbClr val="11576A"/>
              </a:solidFill>
              <a:latin typeface="微软雅黑" pitchFamily="34" charset="-122"/>
              <a:ea typeface="微软雅黑" pitchFamily="34" charset="-122"/>
            </a:endParaRPr>
          </a:p>
        </p:txBody>
      </p:sp>
      <p:grpSp>
        <p:nvGrpSpPr>
          <p:cNvPr id="2" name="组合 1"/>
          <p:cNvGrpSpPr/>
          <p:nvPr/>
        </p:nvGrpSpPr>
        <p:grpSpPr>
          <a:xfrm>
            <a:off x="1237861" y="1700808"/>
            <a:ext cx="6609253" cy="349888"/>
            <a:chOff x="1237860" y="843558"/>
            <a:chExt cx="6609253" cy="349888"/>
          </a:xfrm>
        </p:grpSpPr>
        <p:sp>
          <p:nvSpPr>
            <p:cNvPr id="9" name="TextBox 8"/>
            <p:cNvSpPr txBox="1"/>
            <p:nvPr/>
          </p:nvSpPr>
          <p:spPr>
            <a:xfrm>
              <a:off x="1237860" y="854892"/>
              <a:ext cx="4514377"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zh-CN" altLang="en-US" sz="1600" b="1" dirty="0">
                  <a:solidFill>
                    <a:srgbClr val="005072"/>
                  </a:solidFill>
                  <a:latin typeface="微软雅黑"/>
                  <a:ea typeface="微软雅黑"/>
                </a:rPr>
                <a:t>磁盘访问序列 </a:t>
              </a:r>
              <a:r>
                <a:rPr lang="en-US" altLang="zh-CN" sz="1600" b="1" dirty="0">
                  <a:solidFill>
                    <a:srgbClr val="005072"/>
                  </a:solidFill>
                  <a:latin typeface="微软雅黑"/>
                  <a:ea typeface="微软雅黑"/>
                </a:rPr>
                <a:t>= 98,183,37,122,14,124,65,67</a:t>
              </a:r>
              <a:endParaRPr lang="zh-CN" altLang="en-US" sz="1600" b="1" dirty="0">
                <a:solidFill>
                  <a:srgbClr val="005072"/>
                </a:solidFill>
                <a:latin typeface="微软雅黑"/>
                <a:ea typeface="微软雅黑"/>
              </a:endParaRPr>
            </a:p>
          </p:txBody>
        </p:sp>
        <p:sp>
          <p:nvSpPr>
            <p:cNvPr id="10" name="TextBox 9"/>
            <p:cNvSpPr txBox="1"/>
            <p:nvPr/>
          </p:nvSpPr>
          <p:spPr>
            <a:xfrm>
              <a:off x="5918380" y="843558"/>
              <a:ext cx="1928733"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zh-CN" altLang="en-US" sz="1600" b="1" dirty="0">
                  <a:solidFill>
                    <a:srgbClr val="005072"/>
                  </a:solidFill>
                  <a:latin typeface="微软雅黑"/>
                  <a:ea typeface="微软雅黑"/>
                </a:rPr>
                <a:t>初始磁头位置：</a:t>
              </a:r>
              <a:r>
                <a:rPr lang="en-US" altLang="zh-CN" sz="1600" b="1" dirty="0">
                  <a:solidFill>
                    <a:srgbClr val="005072"/>
                  </a:solidFill>
                  <a:latin typeface="微软雅黑"/>
                  <a:ea typeface="微软雅黑"/>
                </a:rPr>
                <a:t>53</a:t>
              </a:r>
              <a:endParaRPr lang="zh-CN" altLang="en-US" sz="1600" b="1" dirty="0">
                <a:solidFill>
                  <a:srgbClr val="005072"/>
                </a:solidFill>
                <a:latin typeface="微软雅黑"/>
                <a:ea typeface="微软雅黑"/>
              </a:endParaRPr>
            </a:p>
          </p:txBody>
        </p:sp>
      </p:grpSp>
      <p:grpSp>
        <p:nvGrpSpPr>
          <p:cNvPr id="3" name="组合 2"/>
          <p:cNvGrpSpPr/>
          <p:nvPr/>
        </p:nvGrpSpPr>
        <p:grpSpPr>
          <a:xfrm>
            <a:off x="1053133" y="1995641"/>
            <a:ext cx="6967188" cy="556760"/>
            <a:chOff x="1053133" y="1138391"/>
            <a:chExt cx="6967188" cy="556760"/>
          </a:xfrm>
        </p:grpSpPr>
        <p:sp>
          <p:nvSpPr>
            <p:cNvPr id="11" name="TextBox 10"/>
            <p:cNvSpPr txBox="1"/>
            <p:nvPr/>
          </p:nvSpPr>
          <p:spPr>
            <a:xfrm>
              <a:off x="1053133" y="1138391"/>
              <a:ext cx="311304"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600" b="1" dirty="0">
                  <a:solidFill>
                    <a:srgbClr val="005072"/>
                  </a:solidFill>
                  <a:latin typeface="微软雅黑"/>
                  <a:ea typeface="微软雅黑"/>
                </a:rPr>
                <a:t>0</a:t>
              </a:r>
              <a:endParaRPr lang="zh-CN" altLang="en-US" sz="1600" b="1" dirty="0">
                <a:solidFill>
                  <a:srgbClr val="005072"/>
                </a:solidFill>
                <a:latin typeface="微软雅黑"/>
                <a:ea typeface="微软雅黑"/>
              </a:endParaRPr>
            </a:p>
          </p:txBody>
        </p:sp>
        <p:sp>
          <p:nvSpPr>
            <p:cNvPr id="12" name="TextBox 11"/>
            <p:cNvSpPr txBox="1"/>
            <p:nvPr/>
          </p:nvSpPr>
          <p:spPr>
            <a:xfrm>
              <a:off x="1433364" y="1138391"/>
              <a:ext cx="437940"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600" b="1" dirty="0">
                  <a:solidFill>
                    <a:srgbClr val="005072"/>
                  </a:solidFill>
                  <a:latin typeface="微软雅黑"/>
                  <a:ea typeface="微软雅黑"/>
                </a:rPr>
                <a:t>14</a:t>
              </a:r>
              <a:endParaRPr lang="zh-CN" altLang="en-US" sz="1600" b="1" dirty="0">
                <a:solidFill>
                  <a:srgbClr val="005072"/>
                </a:solidFill>
                <a:latin typeface="微软雅黑"/>
                <a:ea typeface="微软雅黑"/>
              </a:endParaRPr>
            </a:p>
          </p:txBody>
        </p:sp>
        <p:sp>
          <p:nvSpPr>
            <p:cNvPr id="15" name="TextBox 14"/>
            <p:cNvSpPr txBox="1"/>
            <p:nvPr/>
          </p:nvSpPr>
          <p:spPr>
            <a:xfrm>
              <a:off x="2233836" y="1138391"/>
              <a:ext cx="437940"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600" b="1" dirty="0">
                  <a:solidFill>
                    <a:srgbClr val="005072"/>
                  </a:solidFill>
                  <a:latin typeface="微软雅黑"/>
                  <a:ea typeface="微软雅黑"/>
                </a:rPr>
                <a:t>37</a:t>
              </a:r>
              <a:endParaRPr lang="zh-CN" altLang="en-US" sz="1600" b="1" dirty="0">
                <a:solidFill>
                  <a:srgbClr val="005072"/>
                </a:solidFill>
                <a:latin typeface="微软雅黑"/>
                <a:ea typeface="微软雅黑"/>
              </a:endParaRPr>
            </a:p>
          </p:txBody>
        </p:sp>
        <p:sp>
          <p:nvSpPr>
            <p:cNvPr id="16" name="TextBox 15"/>
            <p:cNvSpPr txBox="1"/>
            <p:nvPr/>
          </p:nvSpPr>
          <p:spPr>
            <a:xfrm>
              <a:off x="2751609" y="1138391"/>
              <a:ext cx="437940"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600" b="1" dirty="0">
                  <a:solidFill>
                    <a:srgbClr val="005072"/>
                  </a:solidFill>
                  <a:latin typeface="微软雅黑"/>
                  <a:ea typeface="微软雅黑"/>
                </a:rPr>
                <a:t>53</a:t>
              </a:r>
              <a:endParaRPr lang="zh-CN" altLang="en-US" sz="1600" b="1" dirty="0">
                <a:solidFill>
                  <a:srgbClr val="005072"/>
                </a:solidFill>
                <a:latin typeface="微软雅黑"/>
                <a:ea typeface="微软雅黑"/>
              </a:endParaRPr>
            </a:p>
          </p:txBody>
        </p:sp>
        <p:sp>
          <p:nvSpPr>
            <p:cNvPr id="17" name="TextBox 16"/>
            <p:cNvSpPr txBox="1"/>
            <p:nvPr/>
          </p:nvSpPr>
          <p:spPr>
            <a:xfrm>
              <a:off x="3065165" y="1138391"/>
              <a:ext cx="437940"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600" b="1" dirty="0">
                  <a:solidFill>
                    <a:srgbClr val="005072"/>
                  </a:solidFill>
                  <a:latin typeface="微软雅黑"/>
                  <a:ea typeface="微软雅黑"/>
                </a:rPr>
                <a:t>65</a:t>
              </a:r>
              <a:endParaRPr lang="zh-CN" altLang="en-US" sz="1600" b="1" dirty="0">
                <a:solidFill>
                  <a:srgbClr val="005072"/>
                </a:solidFill>
                <a:latin typeface="微软雅黑"/>
                <a:ea typeface="微软雅黑"/>
              </a:endParaRPr>
            </a:p>
          </p:txBody>
        </p:sp>
        <p:sp>
          <p:nvSpPr>
            <p:cNvPr id="18" name="TextBox 17"/>
            <p:cNvSpPr txBox="1"/>
            <p:nvPr/>
          </p:nvSpPr>
          <p:spPr>
            <a:xfrm>
              <a:off x="3376439" y="1138391"/>
              <a:ext cx="437940"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600" b="1" dirty="0">
                  <a:solidFill>
                    <a:srgbClr val="005072"/>
                  </a:solidFill>
                  <a:latin typeface="微软雅黑"/>
                  <a:ea typeface="微软雅黑"/>
                </a:rPr>
                <a:t>67</a:t>
              </a:r>
              <a:endParaRPr lang="zh-CN" altLang="en-US" sz="1600" b="1" dirty="0">
                <a:solidFill>
                  <a:srgbClr val="005072"/>
                </a:solidFill>
                <a:latin typeface="微软雅黑"/>
                <a:ea typeface="微软雅黑"/>
              </a:endParaRPr>
            </a:p>
          </p:txBody>
        </p:sp>
        <p:sp>
          <p:nvSpPr>
            <p:cNvPr id="19" name="TextBox 18"/>
            <p:cNvSpPr txBox="1"/>
            <p:nvPr/>
          </p:nvSpPr>
          <p:spPr>
            <a:xfrm>
              <a:off x="4221485" y="1138391"/>
              <a:ext cx="437940"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600" b="1" dirty="0">
                  <a:solidFill>
                    <a:srgbClr val="005072"/>
                  </a:solidFill>
                  <a:latin typeface="微软雅黑"/>
                  <a:ea typeface="微软雅黑"/>
                </a:rPr>
                <a:t>98</a:t>
              </a:r>
              <a:endParaRPr lang="zh-CN" altLang="en-US" sz="1600" b="1" dirty="0">
                <a:solidFill>
                  <a:srgbClr val="005072"/>
                </a:solidFill>
                <a:latin typeface="微软雅黑"/>
                <a:ea typeface="微软雅黑"/>
              </a:endParaRPr>
            </a:p>
          </p:txBody>
        </p:sp>
        <p:sp>
          <p:nvSpPr>
            <p:cNvPr id="20" name="TextBox 19"/>
            <p:cNvSpPr txBox="1"/>
            <p:nvPr/>
          </p:nvSpPr>
          <p:spPr>
            <a:xfrm>
              <a:off x="4768974" y="1138391"/>
              <a:ext cx="564578"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600" b="1" dirty="0">
                  <a:solidFill>
                    <a:srgbClr val="005072"/>
                  </a:solidFill>
                  <a:latin typeface="微软雅黑"/>
                  <a:ea typeface="微软雅黑"/>
                </a:rPr>
                <a:t>122</a:t>
              </a:r>
              <a:endParaRPr lang="zh-CN" altLang="en-US" sz="1600" b="1" dirty="0">
                <a:solidFill>
                  <a:srgbClr val="005072"/>
                </a:solidFill>
                <a:latin typeface="微软雅黑"/>
                <a:ea typeface="微软雅黑"/>
              </a:endParaRPr>
            </a:p>
          </p:txBody>
        </p:sp>
        <p:sp>
          <p:nvSpPr>
            <p:cNvPr id="22" name="TextBox 21"/>
            <p:cNvSpPr txBox="1"/>
            <p:nvPr/>
          </p:nvSpPr>
          <p:spPr>
            <a:xfrm>
              <a:off x="5234930" y="1138391"/>
              <a:ext cx="564578"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600" b="1" dirty="0">
                  <a:solidFill>
                    <a:srgbClr val="005072"/>
                  </a:solidFill>
                  <a:latin typeface="微软雅黑"/>
                  <a:ea typeface="微软雅黑"/>
                </a:rPr>
                <a:t>124</a:t>
              </a:r>
              <a:endParaRPr lang="zh-CN" altLang="en-US" sz="1600" b="1" dirty="0">
                <a:solidFill>
                  <a:srgbClr val="005072"/>
                </a:solidFill>
                <a:latin typeface="微软雅黑"/>
                <a:ea typeface="微软雅黑"/>
              </a:endParaRPr>
            </a:p>
          </p:txBody>
        </p:sp>
        <p:sp>
          <p:nvSpPr>
            <p:cNvPr id="23" name="TextBox 22"/>
            <p:cNvSpPr txBox="1"/>
            <p:nvPr/>
          </p:nvSpPr>
          <p:spPr>
            <a:xfrm>
              <a:off x="6982527" y="1138391"/>
              <a:ext cx="564578"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600" b="1" dirty="0">
                  <a:solidFill>
                    <a:srgbClr val="005072"/>
                  </a:solidFill>
                  <a:latin typeface="微软雅黑"/>
                  <a:ea typeface="微软雅黑"/>
                </a:rPr>
                <a:t>183</a:t>
              </a:r>
              <a:endParaRPr lang="zh-CN" altLang="en-US" sz="1600" b="1" dirty="0">
                <a:solidFill>
                  <a:srgbClr val="005072"/>
                </a:solidFill>
                <a:latin typeface="微软雅黑"/>
                <a:ea typeface="微软雅黑"/>
              </a:endParaRPr>
            </a:p>
          </p:txBody>
        </p:sp>
        <p:sp>
          <p:nvSpPr>
            <p:cNvPr id="24" name="TextBox 23"/>
            <p:cNvSpPr txBox="1"/>
            <p:nvPr/>
          </p:nvSpPr>
          <p:spPr>
            <a:xfrm>
              <a:off x="7455743" y="1138391"/>
              <a:ext cx="564578"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600" b="1" dirty="0">
                  <a:solidFill>
                    <a:srgbClr val="005072"/>
                  </a:solidFill>
                  <a:latin typeface="微软雅黑"/>
                  <a:ea typeface="微软雅黑"/>
                </a:rPr>
                <a:t>199</a:t>
              </a:r>
              <a:endParaRPr lang="zh-CN" altLang="en-US" sz="1600" b="1" dirty="0">
                <a:solidFill>
                  <a:srgbClr val="005072"/>
                </a:solidFill>
                <a:latin typeface="微软雅黑"/>
                <a:ea typeface="微软雅黑"/>
              </a:endParaRPr>
            </a:p>
          </p:txBody>
        </p:sp>
        <p:cxnSp>
          <p:nvCxnSpPr>
            <p:cNvPr id="25" name="直接连接符 24"/>
            <p:cNvCxnSpPr/>
            <p:nvPr/>
          </p:nvCxnSpPr>
          <p:spPr>
            <a:xfrm>
              <a:off x="7741493" y="140715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217340" y="140715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300689"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21796"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262364"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453508"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426346"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366914"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462808"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069357"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658913"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a:off x="4480172" y="-1711025"/>
              <a:ext cx="0" cy="6516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cxnSp>
        <p:nvCxnSpPr>
          <p:cNvPr id="37" name="直接连接符 36"/>
          <p:cNvCxnSpPr/>
          <p:nvPr/>
        </p:nvCxnSpPr>
        <p:spPr>
          <a:xfrm>
            <a:off x="3053554" y="2560710"/>
            <a:ext cx="305927" cy="364234"/>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3359480" y="2968816"/>
            <a:ext cx="66866" cy="388176"/>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2483768" y="3392162"/>
            <a:ext cx="942578" cy="180854"/>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658913" y="3604950"/>
            <a:ext cx="805240" cy="328106"/>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658914" y="3975260"/>
            <a:ext cx="2874615" cy="381022"/>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572000" y="4356283"/>
            <a:ext cx="720080" cy="275995"/>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5293476" y="4645442"/>
            <a:ext cx="63100" cy="329108"/>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56769" y="5013369"/>
            <a:ext cx="1997920" cy="437417"/>
            <a:chOff x="3359480" y="4159451"/>
            <a:chExt cx="1997920" cy="437417"/>
          </a:xfrm>
        </p:grpSpPr>
        <p:cxnSp>
          <p:nvCxnSpPr>
            <p:cNvPr id="44" name="直接连接符 43"/>
            <p:cNvCxnSpPr>
              <a:endCxn id="45" idx="2"/>
            </p:cNvCxnSpPr>
            <p:nvPr/>
          </p:nvCxnSpPr>
          <p:spPr>
            <a:xfrm>
              <a:off x="3359480" y="4159451"/>
              <a:ext cx="1889920" cy="383417"/>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5249400" y="4488868"/>
              <a:ext cx="108000" cy="108000"/>
            </a:xfrm>
            <a:prstGeom prst="ellipse">
              <a:avLst/>
            </a:prstGeom>
            <a:solidFill>
              <a:srgbClr val="005072"/>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grpSp>
      <p:sp>
        <p:nvSpPr>
          <p:cNvPr id="46" name="Text Box 3"/>
          <p:cNvSpPr>
            <a:spLocks noChangeArrowheads="1"/>
          </p:cNvSpPr>
          <p:nvPr/>
        </p:nvSpPr>
        <p:spPr bwMode="auto">
          <a:xfrm>
            <a:off x="3139574" y="5826750"/>
            <a:ext cx="43794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lgn="ctr" eaLnBrk="1" fontAlgn="auto" hangingPunct="1">
              <a:lnSpc>
                <a:spcPct val="100000"/>
              </a:lnSpc>
              <a:spcBef>
                <a:spcPct val="50000"/>
              </a:spcBef>
              <a:spcAft>
                <a:spcPts val="0"/>
              </a:spcAft>
              <a:buSzTx/>
              <a:buNone/>
            </a:pPr>
            <a:r>
              <a:rPr lang="en-US" altLang="zh-CN" sz="1600" b="1" dirty="0">
                <a:solidFill>
                  <a:srgbClr val="11576A"/>
                </a:solidFill>
                <a:latin typeface="微软雅黑" pitchFamily="34" charset="-122"/>
                <a:ea typeface="微软雅黑" pitchFamily="34" charset="-122"/>
                <a:sym typeface="宋体" charset="0"/>
              </a:rPr>
              <a:t>12</a:t>
            </a:r>
            <a:endParaRPr lang="zh-CN" altLang="en-US" sz="1600" b="1" dirty="0">
              <a:solidFill>
                <a:srgbClr val="11576A"/>
              </a:solidFill>
              <a:latin typeface="微软雅黑" pitchFamily="34" charset="-122"/>
              <a:ea typeface="微软雅黑" pitchFamily="34" charset="-122"/>
            </a:endParaRPr>
          </a:p>
        </p:txBody>
      </p:sp>
      <p:sp>
        <p:nvSpPr>
          <p:cNvPr id="47" name="Text Box 3"/>
          <p:cNvSpPr>
            <a:spLocks noChangeArrowheads="1"/>
          </p:cNvSpPr>
          <p:nvPr/>
        </p:nvSpPr>
        <p:spPr bwMode="auto">
          <a:xfrm>
            <a:off x="3389325" y="5824673"/>
            <a:ext cx="46679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lgn="ctr" eaLnBrk="1" fontAlgn="auto" hangingPunct="1">
              <a:lnSpc>
                <a:spcPct val="100000"/>
              </a:lnSpc>
              <a:spcBef>
                <a:spcPct val="50000"/>
              </a:spcBef>
              <a:spcAft>
                <a:spcPts val="0"/>
              </a:spcAft>
              <a:buSzTx/>
              <a:buNone/>
            </a:pPr>
            <a:r>
              <a:rPr lang="en-US" altLang="zh-CN" sz="1600" b="1" dirty="0">
                <a:solidFill>
                  <a:srgbClr val="11576A"/>
                </a:solidFill>
                <a:latin typeface="微软雅黑" pitchFamily="34" charset="-122"/>
                <a:ea typeface="微软雅黑" pitchFamily="34" charset="-122"/>
                <a:sym typeface="宋体" charset="0"/>
              </a:rPr>
              <a:t>+2</a:t>
            </a:r>
            <a:endParaRPr lang="zh-CN" altLang="en-US" sz="1600" b="1" dirty="0">
              <a:solidFill>
                <a:srgbClr val="11576A"/>
              </a:solidFill>
              <a:latin typeface="微软雅黑" pitchFamily="34" charset="-122"/>
              <a:ea typeface="微软雅黑" pitchFamily="34" charset="-122"/>
            </a:endParaRPr>
          </a:p>
        </p:txBody>
      </p:sp>
      <p:sp>
        <p:nvSpPr>
          <p:cNvPr id="48" name="Text Box 3"/>
          <p:cNvSpPr>
            <a:spLocks noChangeArrowheads="1"/>
          </p:cNvSpPr>
          <p:nvPr/>
        </p:nvSpPr>
        <p:spPr bwMode="auto">
          <a:xfrm>
            <a:off x="3675204" y="5824315"/>
            <a:ext cx="5934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lgn="ctr" eaLnBrk="1" fontAlgn="auto" hangingPunct="1">
              <a:lnSpc>
                <a:spcPct val="100000"/>
              </a:lnSpc>
              <a:spcBef>
                <a:spcPct val="50000"/>
              </a:spcBef>
              <a:spcAft>
                <a:spcPts val="0"/>
              </a:spcAft>
              <a:buSzTx/>
              <a:buNone/>
            </a:pPr>
            <a:r>
              <a:rPr lang="en-US" altLang="zh-CN" sz="1600" b="1" dirty="0">
                <a:solidFill>
                  <a:srgbClr val="11576A"/>
                </a:solidFill>
                <a:latin typeface="微软雅黑" pitchFamily="34" charset="-122"/>
                <a:ea typeface="微软雅黑" pitchFamily="34" charset="-122"/>
                <a:sym typeface="宋体" charset="0"/>
              </a:rPr>
              <a:t>+30</a:t>
            </a:r>
            <a:endParaRPr lang="zh-CN" altLang="en-US" sz="1600" b="1" dirty="0">
              <a:solidFill>
                <a:srgbClr val="11576A"/>
              </a:solidFill>
              <a:latin typeface="微软雅黑" pitchFamily="34" charset="-122"/>
              <a:ea typeface="微软雅黑" pitchFamily="34" charset="-122"/>
            </a:endParaRPr>
          </a:p>
        </p:txBody>
      </p:sp>
      <p:sp>
        <p:nvSpPr>
          <p:cNvPr id="49" name="Text Box 3"/>
          <p:cNvSpPr>
            <a:spLocks noChangeArrowheads="1"/>
          </p:cNvSpPr>
          <p:nvPr/>
        </p:nvSpPr>
        <p:spPr bwMode="auto">
          <a:xfrm>
            <a:off x="4082012" y="5822216"/>
            <a:ext cx="5934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lgn="ctr" eaLnBrk="1" fontAlgn="auto" hangingPunct="1">
              <a:lnSpc>
                <a:spcPct val="100000"/>
              </a:lnSpc>
              <a:spcBef>
                <a:spcPct val="50000"/>
              </a:spcBef>
              <a:spcAft>
                <a:spcPts val="0"/>
              </a:spcAft>
              <a:buSzTx/>
              <a:buNone/>
            </a:pPr>
            <a:r>
              <a:rPr lang="en-US" altLang="zh-CN" sz="1600" b="1" dirty="0">
                <a:solidFill>
                  <a:srgbClr val="11576A"/>
                </a:solidFill>
                <a:latin typeface="微软雅黑" pitchFamily="34" charset="-122"/>
                <a:ea typeface="微软雅黑" pitchFamily="34" charset="-122"/>
                <a:sym typeface="宋体" charset="0"/>
              </a:rPr>
              <a:t>+23</a:t>
            </a:r>
            <a:endParaRPr lang="zh-CN" altLang="en-US" sz="1600" b="1" dirty="0">
              <a:solidFill>
                <a:srgbClr val="11576A"/>
              </a:solidFill>
              <a:latin typeface="微软雅黑" pitchFamily="34" charset="-122"/>
              <a:ea typeface="微软雅黑" pitchFamily="34" charset="-122"/>
            </a:endParaRPr>
          </a:p>
        </p:txBody>
      </p:sp>
      <p:sp>
        <p:nvSpPr>
          <p:cNvPr id="50" name="Text Box 3"/>
          <p:cNvSpPr>
            <a:spLocks noChangeArrowheads="1"/>
          </p:cNvSpPr>
          <p:nvPr/>
        </p:nvSpPr>
        <p:spPr bwMode="auto">
          <a:xfrm>
            <a:off x="4498253" y="5820548"/>
            <a:ext cx="5934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lgn="ctr" eaLnBrk="1" fontAlgn="auto" hangingPunct="1">
              <a:lnSpc>
                <a:spcPct val="100000"/>
              </a:lnSpc>
              <a:spcBef>
                <a:spcPct val="50000"/>
              </a:spcBef>
              <a:spcAft>
                <a:spcPts val="0"/>
              </a:spcAft>
              <a:buSzTx/>
              <a:buNone/>
            </a:pPr>
            <a:r>
              <a:rPr lang="en-US" altLang="zh-CN" sz="1600" b="1" dirty="0">
                <a:solidFill>
                  <a:srgbClr val="11576A"/>
                </a:solidFill>
                <a:latin typeface="微软雅黑" pitchFamily="34" charset="-122"/>
                <a:ea typeface="微软雅黑" pitchFamily="34" charset="-122"/>
                <a:sym typeface="宋体" charset="0"/>
              </a:rPr>
              <a:t>+84</a:t>
            </a:r>
            <a:endParaRPr lang="zh-CN" altLang="en-US" sz="1600" b="1" dirty="0">
              <a:solidFill>
                <a:srgbClr val="11576A"/>
              </a:solidFill>
              <a:latin typeface="微软雅黑" pitchFamily="34" charset="-122"/>
              <a:ea typeface="微软雅黑" pitchFamily="34" charset="-122"/>
            </a:endParaRPr>
          </a:p>
        </p:txBody>
      </p:sp>
      <p:sp>
        <p:nvSpPr>
          <p:cNvPr id="51" name="Text Box 3"/>
          <p:cNvSpPr>
            <a:spLocks noChangeArrowheads="1"/>
          </p:cNvSpPr>
          <p:nvPr/>
        </p:nvSpPr>
        <p:spPr bwMode="auto">
          <a:xfrm>
            <a:off x="4901337" y="5814320"/>
            <a:ext cx="5934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lgn="ctr" eaLnBrk="1" fontAlgn="auto" hangingPunct="1">
              <a:lnSpc>
                <a:spcPct val="100000"/>
              </a:lnSpc>
              <a:spcBef>
                <a:spcPct val="50000"/>
              </a:spcBef>
              <a:spcAft>
                <a:spcPts val="0"/>
              </a:spcAft>
              <a:buSzTx/>
              <a:buNone/>
            </a:pPr>
            <a:r>
              <a:rPr lang="en-US" altLang="zh-CN" sz="1600" b="1" dirty="0">
                <a:solidFill>
                  <a:srgbClr val="11576A"/>
                </a:solidFill>
                <a:latin typeface="微软雅黑" pitchFamily="34" charset="-122"/>
                <a:ea typeface="微软雅黑" pitchFamily="34" charset="-122"/>
                <a:sym typeface="宋体" charset="0"/>
              </a:rPr>
              <a:t>+24</a:t>
            </a:r>
            <a:endParaRPr lang="zh-CN" altLang="en-US" sz="1600" b="1" dirty="0">
              <a:solidFill>
                <a:srgbClr val="11576A"/>
              </a:solidFill>
              <a:latin typeface="微软雅黑" pitchFamily="34" charset="-122"/>
              <a:ea typeface="微软雅黑" pitchFamily="34" charset="-122"/>
            </a:endParaRPr>
          </a:p>
        </p:txBody>
      </p:sp>
      <p:sp>
        <p:nvSpPr>
          <p:cNvPr id="52" name="Text Box 3"/>
          <p:cNvSpPr>
            <a:spLocks noChangeArrowheads="1"/>
          </p:cNvSpPr>
          <p:nvPr/>
        </p:nvSpPr>
        <p:spPr bwMode="auto">
          <a:xfrm>
            <a:off x="5308145" y="5810345"/>
            <a:ext cx="46679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lgn="ctr" eaLnBrk="1" fontAlgn="auto" hangingPunct="1">
              <a:lnSpc>
                <a:spcPct val="100000"/>
              </a:lnSpc>
              <a:spcBef>
                <a:spcPct val="50000"/>
              </a:spcBef>
              <a:spcAft>
                <a:spcPts val="0"/>
              </a:spcAft>
              <a:buSzTx/>
              <a:buNone/>
            </a:pPr>
            <a:r>
              <a:rPr lang="en-US" altLang="zh-CN" sz="1600" b="1" dirty="0">
                <a:solidFill>
                  <a:srgbClr val="11576A"/>
                </a:solidFill>
                <a:latin typeface="微软雅黑" pitchFamily="34" charset="-122"/>
                <a:ea typeface="微软雅黑" pitchFamily="34" charset="-122"/>
                <a:sym typeface="宋体" charset="0"/>
              </a:rPr>
              <a:t>+2</a:t>
            </a:r>
            <a:endParaRPr lang="zh-CN" altLang="en-US" sz="1600" b="1" dirty="0">
              <a:solidFill>
                <a:srgbClr val="11576A"/>
              </a:solidFill>
              <a:latin typeface="微软雅黑" pitchFamily="34" charset="-122"/>
              <a:ea typeface="微软雅黑" pitchFamily="34" charset="-122"/>
            </a:endParaRPr>
          </a:p>
        </p:txBody>
      </p:sp>
      <p:sp>
        <p:nvSpPr>
          <p:cNvPr id="53" name="Text Box 3"/>
          <p:cNvSpPr>
            <a:spLocks noChangeArrowheads="1"/>
          </p:cNvSpPr>
          <p:nvPr/>
        </p:nvSpPr>
        <p:spPr bwMode="auto">
          <a:xfrm>
            <a:off x="5605799" y="5810248"/>
            <a:ext cx="5934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lgn="ctr" eaLnBrk="1" fontAlgn="auto" hangingPunct="1">
              <a:lnSpc>
                <a:spcPct val="100000"/>
              </a:lnSpc>
              <a:spcBef>
                <a:spcPct val="50000"/>
              </a:spcBef>
              <a:spcAft>
                <a:spcPts val="0"/>
              </a:spcAft>
              <a:buSzTx/>
              <a:buNone/>
            </a:pPr>
            <a:r>
              <a:rPr lang="en-US" altLang="zh-CN" sz="1600" b="1" dirty="0">
                <a:solidFill>
                  <a:srgbClr val="11576A"/>
                </a:solidFill>
                <a:latin typeface="微软雅黑" pitchFamily="34" charset="-122"/>
                <a:ea typeface="微软雅黑" pitchFamily="34" charset="-122"/>
                <a:sym typeface="宋体" charset="0"/>
              </a:rPr>
              <a:t>+59</a:t>
            </a:r>
            <a:endParaRPr lang="zh-CN" altLang="en-US" sz="1600" b="1" dirty="0">
              <a:solidFill>
                <a:srgbClr val="11576A"/>
              </a:solidFill>
              <a:latin typeface="微软雅黑" pitchFamily="34" charset="-122"/>
              <a:ea typeface="微软雅黑" pitchFamily="34" charset="-122"/>
            </a:endParaRPr>
          </a:p>
        </p:txBody>
      </p:sp>
      <p:sp>
        <p:nvSpPr>
          <p:cNvPr id="54" name="Text Box 3"/>
          <p:cNvSpPr>
            <a:spLocks noChangeArrowheads="1"/>
          </p:cNvSpPr>
          <p:nvPr/>
        </p:nvSpPr>
        <p:spPr bwMode="auto">
          <a:xfrm>
            <a:off x="6039126" y="5808140"/>
            <a:ext cx="720069"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lgn="ctr" eaLnBrk="1" fontAlgn="auto" hangingPunct="1">
              <a:lnSpc>
                <a:spcPct val="100000"/>
              </a:lnSpc>
              <a:spcBef>
                <a:spcPct val="50000"/>
              </a:spcBef>
              <a:spcAft>
                <a:spcPts val="0"/>
              </a:spcAft>
              <a:buSzTx/>
              <a:buNone/>
            </a:pPr>
            <a:r>
              <a:rPr lang="en-US" altLang="zh-CN" sz="1600" b="1" dirty="0">
                <a:solidFill>
                  <a:srgbClr val="11576A"/>
                </a:solidFill>
                <a:latin typeface="微软雅黑" pitchFamily="34" charset="-122"/>
                <a:ea typeface="微软雅黑" pitchFamily="34" charset="-122"/>
                <a:sym typeface="宋体" charset="0"/>
              </a:rPr>
              <a:t>=236</a:t>
            </a:r>
            <a:endParaRPr lang="zh-CN" altLang="en-US" sz="1600" b="1" dirty="0">
              <a:solidFill>
                <a:srgbClr val="11576A"/>
              </a:solidFill>
              <a:latin typeface="微软雅黑" pitchFamily="34" charset="-122"/>
              <a:ea typeface="微软雅黑" pitchFamily="34" charset="-122"/>
            </a:endParaRPr>
          </a:p>
        </p:txBody>
      </p:sp>
    </p:spTree>
    <p:extLst>
      <p:ext uri="{BB962C8B-B14F-4D97-AF65-F5344CB8AC3E}">
        <p14:creationId xmlns:p14="http://schemas.microsoft.com/office/powerpoint/2010/main" val="35352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left)">
                                      <p:cBhvr>
                                        <p:cTn id="17" dur="500"/>
                                        <p:tgtEl>
                                          <p:spTgt spid="37"/>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up)">
                                      <p:cBhvr>
                                        <p:cTn id="30" dur="500"/>
                                        <p:tgtEl>
                                          <p:spTgt spid="38"/>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wipe(left)">
                                      <p:cBhvr>
                                        <p:cTn id="34" dur="500"/>
                                        <p:tgtEl>
                                          <p:spTgt spid="4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right)">
                                      <p:cBhvr>
                                        <p:cTn id="39" dur="500"/>
                                        <p:tgtEl>
                                          <p:spTgt spid="39"/>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left)">
                                      <p:cBhvr>
                                        <p:cTn id="43" dur="500"/>
                                        <p:tgtEl>
                                          <p:spTgt spid="4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right)">
                                      <p:cBhvr>
                                        <p:cTn id="48" dur="500"/>
                                        <p:tgtEl>
                                          <p:spTgt spid="40"/>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left)">
                                      <p:cBhvr>
                                        <p:cTn id="52" dur="500"/>
                                        <p:tgtEl>
                                          <p:spTgt spid="4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wipe(left)">
                                      <p:cBhvr>
                                        <p:cTn id="57" dur="500"/>
                                        <p:tgtEl>
                                          <p:spTgt spid="41"/>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wipe(left)">
                                      <p:cBhvr>
                                        <p:cTn id="61" dur="500"/>
                                        <p:tgtEl>
                                          <p:spTgt spid="5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wipe(left)">
                                      <p:cBhvr>
                                        <p:cTn id="66" dur="500"/>
                                        <p:tgtEl>
                                          <p:spTgt spid="42"/>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wipe(left)">
                                      <p:cBhvr>
                                        <p:cTn id="70" dur="500"/>
                                        <p:tgtEl>
                                          <p:spTgt spid="5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wipe(up)">
                                      <p:cBhvr>
                                        <p:cTn id="75" dur="500"/>
                                        <p:tgtEl>
                                          <p:spTgt spid="43"/>
                                        </p:tgtEl>
                                      </p:cBhvr>
                                    </p:animEffect>
                                  </p:childTnLst>
                                </p:cTn>
                              </p:par>
                            </p:childTnLst>
                          </p:cTn>
                        </p:par>
                        <p:par>
                          <p:cTn id="76" fill="hold">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wipe(left)">
                                      <p:cBhvr>
                                        <p:cTn id="79" dur="500"/>
                                        <p:tgtEl>
                                          <p:spTgt spid="5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4"/>
                                        </p:tgtEl>
                                        <p:attrNameLst>
                                          <p:attrName>style.visibility</p:attrName>
                                        </p:attrNameLst>
                                      </p:cBhvr>
                                      <p:to>
                                        <p:strVal val="visible"/>
                                      </p:to>
                                    </p:set>
                                    <p:animEffect transition="in" filter="wipe(left)">
                                      <p:cBhvr>
                                        <p:cTn id="84" dur="500"/>
                                        <p:tgtEl>
                                          <p:spTgt spid="4"/>
                                        </p:tgtEl>
                                      </p:cBhvr>
                                    </p:animEffect>
                                  </p:childTnLst>
                                </p:cTn>
                              </p:par>
                            </p:childTnLst>
                          </p:cTn>
                        </p:par>
                        <p:par>
                          <p:cTn id="85" fill="hold">
                            <p:stCondLst>
                              <p:cond delay="500"/>
                            </p:stCondLst>
                            <p:childTnLst>
                              <p:par>
                                <p:cTn id="86" presetID="22" presetClass="entr" presetSubtype="8" fill="hold" grpId="0" nodeType="afterEffect">
                                  <p:stCondLst>
                                    <p:cond delay="0"/>
                                  </p:stCondLst>
                                  <p:childTnLst>
                                    <p:set>
                                      <p:cBhvr>
                                        <p:cTn id="87" dur="1" fill="hold">
                                          <p:stCondLst>
                                            <p:cond delay="0"/>
                                          </p:stCondLst>
                                        </p:cTn>
                                        <p:tgtEl>
                                          <p:spTgt spid="53"/>
                                        </p:tgtEl>
                                        <p:attrNameLst>
                                          <p:attrName>style.visibility</p:attrName>
                                        </p:attrNameLst>
                                      </p:cBhvr>
                                      <p:to>
                                        <p:strVal val="visible"/>
                                      </p:to>
                                    </p:set>
                                    <p:animEffect transition="in" filter="wipe(left)">
                                      <p:cBhvr>
                                        <p:cTn id="88" dur="500"/>
                                        <p:tgtEl>
                                          <p:spTgt spid="53"/>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wipe(left)">
                                      <p:cBhvr>
                                        <p:cTn id="9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6" grpId="0"/>
      <p:bldP spid="47" grpId="0"/>
      <p:bldP spid="48" grpId="0"/>
      <p:bldP spid="49" grpId="0"/>
      <p:bldP spid="50" grpId="0"/>
      <p:bldP spid="51" grpId="0"/>
      <p:bldP spid="52" grpId="0"/>
      <p:bldP spid="53" grpId="0"/>
      <p:bldP spid="5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defRPr/>
            </a:pPr>
            <a:r>
              <a:rPr lang="zh-CN" altLang="en-US" dirty="0">
                <a:sym typeface="宋体" charset="0"/>
              </a:rPr>
              <a:t>扫描算法</a:t>
            </a:r>
            <a:r>
              <a:rPr lang="en-US" altLang="zh-CN" dirty="0">
                <a:sym typeface="宋体" charset="0"/>
              </a:rPr>
              <a:t>(</a:t>
            </a:r>
            <a:r>
              <a:rPr lang="zh-CN" altLang="en-US" dirty="0">
                <a:sym typeface="宋体" charset="0"/>
              </a:rPr>
              <a:t>SCAN</a:t>
            </a:r>
            <a:r>
              <a:rPr lang="en-US" altLang="zh-CN" dirty="0">
                <a:sym typeface="宋体" charset="0"/>
              </a:rPr>
              <a:t>)</a:t>
            </a:r>
            <a:endParaRPr lang="zh-CN" altLang="en-US" dirty="0"/>
          </a:p>
        </p:txBody>
      </p:sp>
      <p:grpSp>
        <p:nvGrpSpPr>
          <p:cNvPr id="3" name="组合 2"/>
          <p:cNvGrpSpPr/>
          <p:nvPr/>
        </p:nvGrpSpPr>
        <p:grpSpPr>
          <a:xfrm>
            <a:off x="844894" y="1857364"/>
            <a:ext cx="5815339" cy="428628"/>
            <a:chOff x="844893" y="1000114"/>
            <a:chExt cx="5815339" cy="428628"/>
          </a:xfrm>
        </p:grpSpPr>
        <p:sp>
          <p:nvSpPr>
            <p:cNvPr id="9" name="内容占位符 2"/>
            <p:cNvSpPr txBox="1">
              <a:spLocks/>
            </p:cNvSpPr>
            <p:nvPr/>
          </p:nvSpPr>
          <p:spPr>
            <a:xfrm>
              <a:off x="1142976" y="1000114"/>
              <a:ext cx="551725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eaLnBrk="1" fontAlgn="auto" hangingPunct="1">
                <a:lnSpc>
                  <a:spcPct val="100000"/>
                </a:lnSpc>
                <a:spcAft>
                  <a:spcPts val="0"/>
                </a:spcAft>
                <a:buSzTx/>
                <a:defRPr/>
              </a:pPr>
              <a:r>
                <a:rPr lang="zh-CN" altLang="en-US" dirty="0">
                  <a:sym typeface="宋体" charset="0"/>
                </a:rPr>
                <a:t>磁臂在一个方向上移动，访问所有未完成的请求，直到磁臂到达该方向上最后的磁道</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4" y="2514820"/>
            <a:ext cx="1655405" cy="428628"/>
            <a:chOff x="844893" y="1657570"/>
            <a:chExt cx="1655405" cy="428628"/>
          </a:xfrm>
        </p:grpSpPr>
        <p:sp>
          <p:nvSpPr>
            <p:cNvPr id="15" name="内容占位符 2"/>
            <p:cNvSpPr txBox="1">
              <a:spLocks/>
            </p:cNvSpPr>
            <p:nvPr/>
          </p:nvSpPr>
          <p:spPr>
            <a:xfrm>
              <a:off x="1142976" y="1657570"/>
              <a:ext cx="135732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Aft>
                  <a:spcPts val="0"/>
                </a:spcAft>
                <a:buSzTx/>
              </a:pPr>
              <a:r>
                <a:rPr lang="zh-CN" altLang="en-US" dirty="0">
                  <a:sym typeface="宋体" charset="0"/>
                </a:rPr>
                <a:t>调换方向</a:t>
              </a:r>
              <a:endParaRPr lang="zh-CN" altLang="en-US" dirty="0"/>
            </a:p>
          </p:txBody>
        </p:sp>
        <p:sp>
          <p:nvSpPr>
            <p:cNvPr id="16" name="TextBox 15"/>
            <p:cNvSpPr txBox="1"/>
            <p:nvPr/>
          </p:nvSpPr>
          <p:spPr>
            <a:xfrm>
              <a:off x="844893" y="1657570"/>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4" y="2857496"/>
            <a:ext cx="4941553" cy="428628"/>
            <a:chOff x="844893" y="2000246"/>
            <a:chExt cx="4941553" cy="428628"/>
          </a:xfrm>
        </p:grpSpPr>
        <p:sp>
          <p:nvSpPr>
            <p:cNvPr id="10" name="内容占位符 2"/>
            <p:cNvSpPr txBox="1">
              <a:spLocks/>
            </p:cNvSpPr>
            <p:nvPr/>
          </p:nvSpPr>
          <p:spPr>
            <a:xfrm>
              <a:off x="1142976" y="2000246"/>
              <a:ext cx="464347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Aft>
                  <a:spcPts val="0"/>
                </a:spcAft>
                <a:buSzTx/>
              </a:pPr>
              <a:r>
                <a:rPr lang="zh-CN" altLang="en-US" dirty="0">
                  <a:sym typeface="宋体" charset="0"/>
                </a:rPr>
                <a:t>也称为电梯算法</a:t>
              </a:r>
              <a:r>
                <a:rPr lang="en-US" altLang="zh-CN" dirty="0">
                  <a:sym typeface="宋体" charset="0"/>
                </a:rPr>
                <a:t>(</a:t>
              </a:r>
              <a:r>
                <a:rPr lang="zh-CN" altLang="zh-CN" dirty="0">
                  <a:sym typeface="宋体" charset="0"/>
                </a:rPr>
                <a:t>elevator algorithm</a:t>
              </a:r>
              <a:r>
                <a:rPr lang="en-US" altLang="zh-CN" dirty="0">
                  <a:sym typeface="宋体" charset="0"/>
                </a:rPr>
                <a:t>)</a:t>
              </a:r>
              <a:endParaRPr lang="zh-CN" altLang="en-US" dirty="0"/>
            </a:p>
          </p:txBody>
        </p:sp>
        <p:sp>
          <p:nvSpPr>
            <p:cNvPr id="11" name="TextBox 10"/>
            <p:cNvSpPr txBox="1"/>
            <p:nvPr/>
          </p:nvSpPr>
          <p:spPr>
            <a:xfrm>
              <a:off x="844893" y="2000246"/>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cxnSp>
        <p:nvCxnSpPr>
          <p:cNvPr id="43" name="直接连接符 42"/>
          <p:cNvCxnSpPr/>
          <p:nvPr/>
        </p:nvCxnSpPr>
        <p:spPr>
          <a:xfrm rot="5400000">
            <a:off x="-4857816" y="3500438"/>
            <a:ext cx="6572296" cy="1428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43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defRPr/>
            </a:pPr>
            <a:r>
              <a:rPr lang="zh-CN" altLang="en-US" dirty="0">
                <a:sym typeface="宋体" charset="0"/>
              </a:rPr>
              <a:t>SCAN算法示例</a:t>
            </a:r>
            <a:endParaRPr lang="zh-CN" altLang="en-US" dirty="0"/>
          </a:p>
        </p:txBody>
      </p:sp>
      <p:sp>
        <p:nvSpPr>
          <p:cNvPr id="21" name="TextBox 1"/>
          <p:cNvSpPr>
            <a:spLocks noChangeArrowheads="1"/>
          </p:cNvSpPr>
          <p:nvPr/>
        </p:nvSpPr>
        <p:spPr bwMode="auto">
          <a:xfrm>
            <a:off x="1042989" y="7524740"/>
            <a:ext cx="7733207"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fontAlgn="auto" hangingPunct="1">
              <a:lnSpc>
                <a:spcPct val="100000"/>
              </a:lnSpc>
              <a:spcBef>
                <a:spcPts val="0"/>
              </a:spcBef>
              <a:spcAft>
                <a:spcPts val="0"/>
              </a:spcAft>
              <a:buSzTx/>
              <a:buNone/>
            </a:pPr>
            <a:r>
              <a:rPr lang="en-US" altLang="zh-CN" sz="1600" dirty="0">
                <a:solidFill>
                  <a:srgbClr val="000099"/>
                </a:solidFill>
                <a:latin typeface="MS PGothic"/>
                <a:ea typeface="MS PGothic" charset="0"/>
                <a:cs typeface="MS PGothic" charset="0"/>
                <a:hlinkClick r:id="rId2"/>
              </a:rPr>
              <a:t>http://cs.uttyler.edu/Faculty/Rainwater/COSC3355/Animations/diskschedulingfcfs.htm</a:t>
            </a:r>
            <a:endParaRPr lang="en-US" altLang="zh-CN" sz="1600" dirty="0">
              <a:solidFill>
                <a:srgbClr val="000099"/>
              </a:solidFill>
              <a:latin typeface="MS PGothic"/>
              <a:ea typeface="MS PGothic" charset="0"/>
              <a:cs typeface="MS PGothic" charset="0"/>
            </a:endParaRPr>
          </a:p>
        </p:txBody>
      </p:sp>
      <p:sp>
        <p:nvSpPr>
          <p:cNvPr id="6" name="Text Box 3"/>
          <p:cNvSpPr>
            <a:spLocks noChangeArrowheads="1"/>
          </p:cNvSpPr>
          <p:nvPr/>
        </p:nvSpPr>
        <p:spPr bwMode="auto">
          <a:xfrm>
            <a:off x="1183804" y="5669949"/>
            <a:ext cx="19816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lgn="ctr" eaLnBrk="1" fontAlgn="auto" hangingPunct="1">
              <a:lnSpc>
                <a:spcPct val="100000"/>
              </a:lnSpc>
              <a:spcBef>
                <a:spcPct val="50000"/>
              </a:spcBef>
              <a:spcAft>
                <a:spcPts val="0"/>
              </a:spcAft>
              <a:buSzTx/>
              <a:buNone/>
            </a:pPr>
            <a:r>
              <a:rPr lang="zh-CN" altLang="en-US" sz="1600" b="1" dirty="0">
                <a:solidFill>
                  <a:srgbClr val="11576A"/>
                </a:solidFill>
                <a:latin typeface="微软雅黑" pitchFamily="34" charset="-122"/>
                <a:ea typeface="微软雅黑" pitchFamily="34" charset="-122"/>
                <a:sym typeface="宋体" charset="0"/>
              </a:rPr>
              <a:t>合计磁头移动距离</a:t>
            </a:r>
            <a:r>
              <a:rPr lang="en-US" altLang="zh-CN" sz="1600" b="1" dirty="0">
                <a:solidFill>
                  <a:srgbClr val="11576A"/>
                </a:solidFill>
                <a:latin typeface="微软雅黑" pitchFamily="34" charset="-122"/>
                <a:ea typeface="微软雅黑" pitchFamily="34" charset="-122"/>
                <a:sym typeface="宋体" charset="0"/>
              </a:rPr>
              <a:t>=</a:t>
            </a:r>
            <a:endParaRPr lang="zh-CN" altLang="en-US" sz="1600" b="1" dirty="0">
              <a:solidFill>
                <a:srgbClr val="11576A"/>
              </a:solidFill>
              <a:latin typeface="微软雅黑" pitchFamily="34" charset="-122"/>
              <a:ea typeface="微软雅黑" pitchFamily="34" charset="-122"/>
            </a:endParaRPr>
          </a:p>
        </p:txBody>
      </p:sp>
      <p:grpSp>
        <p:nvGrpSpPr>
          <p:cNvPr id="2" name="组合 1"/>
          <p:cNvGrpSpPr/>
          <p:nvPr/>
        </p:nvGrpSpPr>
        <p:grpSpPr>
          <a:xfrm>
            <a:off x="1237861" y="1700808"/>
            <a:ext cx="6609253" cy="349888"/>
            <a:chOff x="1237860" y="843558"/>
            <a:chExt cx="6609253" cy="349888"/>
          </a:xfrm>
        </p:grpSpPr>
        <p:sp>
          <p:nvSpPr>
            <p:cNvPr id="9" name="TextBox 8"/>
            <p:cNvSpPr txBox="1"/>
            <p:nvPr/>
          </p:nvSpPr>
          <p:spPr>
            <a:xfrm>
              <a:off x="1237860" y="854892"/>
              <a:ext cx="4514377"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zh-CN" altLang="en-US" sz="1600" b="1" dirty="0">
                  <a:solidFill>
                    <a:srgbClr val="005072"/>
                  </a:solidFill>
                  <a:latin typeface="微软雅黑"/>
                  <a:ea typeface="微软雅黑"/>
                </a:rPr>
                <a:t>磁盘访问序列 </a:t>
              </a:r>
              <a:r>
                <a:rPr lang="en-US" altLang="zh-CN" sz="1600" b="1" dirty="0">
                  <a:solidFill>
                    <a:srgbClr val="005072"/>
                  </a:solidFill>
                  <a:latin typeface="微软雅黑"/>
                  <a:ea typeface="微软雅黑"/>
                </a:rPr>
                <a:t>= 98,183,37,122,14,124,65,67</a:t>
              </a:r>
              <a:endParaRPr lang="zh-CN" altLang="en-US" sz="1600" b="1" dirty="0">
                <a:solidFill>
                  <a:srgbClr val="005072"/>
                </a:solidFill>
                <a:latin typeface="微软雅黑"/>
                <a:ea typeface="微软雅黑"/>
              </a:endParaRPr>
            </a:p>
          </p:txBody>
        </p:sp>
        <p:sp>
          <p:nvSpPr>
            <p:cNvPr id="10" name="TextBox 9"/>
            <p:cNvSpPr txBox="1"/>
            <p:nvPr/>
          </p:nvSpPr>
          <p:spPr>
            <a:xfrm>
              <a:off x="5918380" y="843558"/>
              <a:ext cx="1928733"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zh-CN" altLang="en-US" sz="1600" b="1" dirty="0">
                  <a:solidFill>
                    <a:srgbClr val="005072"/>
                  </a:solidFill>
                  <a:latin typeface="微软雅黑"/>
                  <a:ea typeface="微软雅黑"/>
                </a:rPr>
                <a:t>初始磁头位置：</a:t>
              </a:r>
              <a:r>
                <a:rPr lang="en-US" altLang="zh-CN" sz="1600" b="1" dirty="0">
                  <a:solidFill>
                    <a:srgbClr val="005072"/>
                  </a:solidFill>
                  <a:latin typeface="微软雅黑"/>
                  <a:ea typeface="微软雅黑"/>
                </a:rPr>
                <a:t>53</a:t>
              </a:r>
              <a:endParaRPr lang="zh-CN" altLang="en-US" sz="1600" b="1" dirty="0">
                <a:solidFill>
                  <a:srgbClr val="005072"/>
                </a:solidFill>
                <a:latin typeface="微软雅黑"/>
                <a:ea typeface="微软雅黑"/>
              </a:endParaRPr>
            </a:p>
          </p:txBody>
        </p:sp>
      </p:grpSp>
      <p:grpSp>
        <p:nvGrpSpPr>
          <p:cNvPr id="3" name="组合 2"/>
          <p:cNvGrpSpPr/>
          <p:nvPr/>
        </p:nvGrpSpPr>
        <p:grpSpPr>
          <a:xfrm>
            <a:off x="1053133" y="1995641"/>
            <a:ext cx="6967188" cy="556760"/>
            <a:chOff x="1053133" y="1138391"/>
            <a:chExt cx="6967188" cy="556760"/>
          </a:xfrm>
        </p:grpSpPr>
        <p:sp>
          <p:nvSpPr>
            <p:cNvPr id="11" name="TextBox 10"/>
            <p:cNvSpPr txBox="1"/>
            <p:nvPr/>
          </p:nvSpPr>
          <p:spPr>
            <a:xfrm>
              <a:off x="1053133" y="1138391"/>
              <a:ext cx="311304"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600" b="1" dirty="0">
                  <a:solidFill>
                    <a:srgbClr val="005072"/>
                  </a:solidFill>
                  <a:latin typeface="微软雅黑"/>
                  <a:ea typeface="微软雅黑"/>
                </a:rPr>
                <a:t>0</a:t>
              </a:r>
              <a:endParaRPr lang="zh-CN" altLang="en-US" sz="1600" b="1" dirty="0">
                <a:solidFill>
                  <a:srgbClr val="005072"/>
                </a:solidFill>
                <a:latin typeface="微软雅黑"/>
                <a:ea typeface="微软雅黑"/>
              </a:endParaRPr>
            </a:p>
          </p:txBody>
        </p:sp>
        <p:sp>
          <p:nvSpPr>
            <p:cNvPr id="12" name="TextBox 11"/>
            <p:cNvSpPr txBox="1"/>
            <p:nvPr/>
          </p:nvSpPr>
          <p:spPr>
            <a:xfrm>
              <a:off x="1433364" y="1138391"/>
              <a:ext cx="437940"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600" b="1" dirty="0">
                  <a:solidFill>
                    <a:srgbClr val="005072"/>
                  </a:solidFill>
                  <a:latin typeface="微软雅黑"/>
                  <a:ea typeface="微软雅黑"/>
                </a:rPr>
                <a:t>14</a:t>
              </a:r>
              <a:endParaRPr lang="zh-CN" altLang="en-US" sz="1600" b="1" dirty="0">
                <a:solidFill>
                  <a:srgbClr val="005072"/>
                </a:solidFill>
                <a:latin typeface="微软雅黑"/>
                <a:ea typeface="微软雅黑"/>
              </a:endParaRPr>
            </a:p>
          </p:txBody>
        </p:sp>
        <p:sp>
          <p:nvSpPr>
            <p:cNvPr id="15" name="TextBox 14"/>
            <p:cNvSpPr txBox="1"/>
            <p:nvPr/>
          </p:nvSpPr>
          <p:spPr>
            <a:xfrm>
              <a:off x="2233836" y="1138391"/>
              <a:ext cx="437940"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600" b="1" dirty="0">
                  <a:solidFill>
                    <a:srgbClr val="005072"/>
                  </a:solidFill>
                  <a:latin typeface="微软雅黑"/>
                  <a:ea typeface="微软雅黑"/>
                </a:rPr>
                <a:t>37</a:t>
              </a:r>
              <a:endParaRPr lang="zh-CN" altLang="en-US" sz="1600" b="1" dirty="0">
                <a:solidFill>
                  <a:srgbClr val="005072"/>
                </a:solidFill>
                <a:latin typeface="微软雅黑"/>
                <a:ea typeface="微软雅黑"/>
              </a:endParaRPr>
            </a:p>
          </p:txBody>
        </p:sp>
        <p:sp>
          <p:nvSpPr>
            <p:cNvPr id="16" name="TextBox 15"/>
            <p:cNvSpPr txBox="1"/>
            <p:nvPr/>
          </p:nvSpPr>
          <p:spPr>
            <a:xfrm>
              <a:off x="2751609" y="1138391"/>
              <a:ext cx="437940"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600" b="1" dirty="0">
                  <a:solidFill>
                    <a:srgbClr val="005072"/>
                  </a:solidFill>
                  <a:latin typeface="微软雅黑"/>
                  <a:ea typeface="微软雅黑"/>
                </a:rPr>
                <a:t>53</a:t>
              </a:r>
              <a:endParaRPr lang="zh-CN" altLang="en-US" sz="1600" b="1" dirty="0">
                <a:solidFill>
                  <a:srgbClr val="005072"/>
                </a:solidFill>
                <a:latin typeface="微软雅黑"/>
                <a:ea typeface="微软雅黑"/>
              </a:endParaRPr>
            </a:p>
          </p:txBody>
        </p:sp>
        <p:sp>
          <p:nvSpPr>
            <p:cNvPr id="17" name="TextBox 16"/>
            <p:cNvSpPr txBox="1"/>
            <p:nvPr/>
          </p:nvSpPr>
          <p:spPr>
            <a:xfrm>
              <a:off x="3065165" y="1138391"/>
              <a:ext cx="437940"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600" b="1" dirty="0">
                  <a:solidFill>
                    <a:srgbClr val="005072"/>
                  </a:solidFill>
                  <a:latin typeface="微软雅黑"/>
                  <a:ea typeface="微软雅黑"/>
                </a:rPr>
                <a:t>65</a:t>
              </a:r>
              <a:endParaRPr lang="zh-CN" altLang="en-US" sz="1600" b="1" dirty="0">
                <a:solidFill>
                  <a:srgbClr val="005072"/>
                </a:solidFill>
                <a:latin typeface="微软雅黑"/>
                <a:ea typeface="微软雅黑"/>
              </a:endParaRPr>
            </a:p>
          </p:txBody>
        </p:sp>
        <p:sp>
          <p:nvSpPr>
            <p:cNvPr id="18" name="TextBox 17"/>
            <p:cNvSpPr txBox="1"/>
            <p:nvPr/>
          </p:nvSpPr>
          <p:spPr>
            <a:xfrm>
              <a:off x="3376439" y="1138391"/>
              <a:ext cx="437940"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600" b="1" dirty="0">
                  <a:solidFill>
                    <a:srgbClr val="005072"/>
                  </a:solidFill>
                  <a:latin typeface="微软雅黑"/>
                  <a:ea typeface="微软雅黑"/>
                </a:rPr>
                <a:t>67</a:t>
              </a:r>
              <a:endParaRPr lang="zh-CN" altLang="en-US" sz="1600" b="1" dirty="0">
                <a:solidFill>
                  <a:srgbClr val="005072"/>
                </a:solidFill>
                <a:latin typeface="微软雅黑"/>
                <a:ea typeface="微软雅黑"/>
              </a:endParaRPr>
            </a:p>
          </p:txBody>
        </p:sp>
        <p:sp>
          <p:nvSpPr>
            <p:cNvPr id="19" name="TextBox 18"/>
            <p:cNvSpPr txBox="1"/>
            <p:nvPr/>
          </p:nvSpPr>
          <p:spPr>
            <a:xfrm>
              <a:off x="4221485" y="1138391"/>
              <a:ext cx="437940"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600" b="1" dirty="0">
                  <a:solidFill>
                    <a:srgbClr val="005072"/>
                  </a:solidFill>
                  <a:latin typeface="微软雅黑"/>
                  <a:ea typeface="微软雅黑"/>
                </a:rPr>
                <a:t>98</a:t>
              </a:r>
              <a:endParaRPr lang="zh-CN" altLang="en-US" sz="1600" b="1" dirty="0">
                <a:solidFill>
                  <a:srgbClr val="005072"/>
                </a:solidFill>
                <a:latin typeface="微软雅黑"/>
                <a:ea typeface="微软雅黑"/>
              </a:endParaRPr>
            </a:p>
          </p:txBody>
        </p:sp>
        <p:sp>
          <p:nvSpPr>
            <p:cNvPr id="20" name="TextBox 19"/>
            <p:cNvSpPr txBox="1"/>
            <p:nvPr/>
          </p:nvSpPr>
          <p:spPr>
            <a:xfrm>
              <a:off x="4768974" y="1138391"/>
              <a:ext cx="564578"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600" b="1" dirty="0">
                  <a:solidFill>
                    <a:srgbClr val="005072"/>
                  </a:solidFill>
                  <a:latin typeface="微软雅黑"/>
                  <a:ea typeface="微软雅黑"/>
                </a:rPr>
                <a:t>122</a:t>
              </a:r>
              <a:endParaRPr lang="zh-CN" altLang="en-US" sz="1600" b="1" dirty="0">
                <a:solidFill>
                  <a:srgbClr val="005072"/>
                </a:solidFill>
                <a:latin typeface="微软雅黑"/>
                <a:ea typeface="微软雅黑"/>
              </a:endParaRPr>
            </a:p>
          </p:txBody>
        </p:sp>
        <p:sp>
          <p:nvSpPr>
            <p:cNvPr id="22" name="TextBox 21"/>
            <p:cNvSpPr txBox="1"/>
            <p:nvPr/>
          </p:nvSpPr>
          <p:spPr>
            <a:xfrm>
              <a:off x="5234930" y="1138391"/>
              <a:ext cx="564578"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600" b="1" dirty="0">
                  <a:solidFill>
                    <a:srgbClr val="005072"/>
                  </a:solidFill>
                  <a:latin typeface="微软雅黑"/>
                  <a:ea typeface="微软雅黑"/>
                </a:rPr>
                <a:t>124</a:t>
              </a:r>
              <a:endParaRPr lang="zh-CN" altLang="en-US" sz="1600" b="1" dirty="0">
                <a:solidFill>
                  <a:srgbClr val="005072"/>
                </a:solidFill>
                <a:latin typeface="微软雅黑"/>
                <a:ea typeface="微软雅黑"/>
              </a:endParaRPr>
            </a:p>
          </p:txBody>
        </p:sp>
        <p:sp>
          <p:nvSpPr>
            <p:cNvPr id="23" name="TextBox 22"/>
            <p:cNvSpPr txBox="1"/>
            <p:nvPr/>
          </p:nvSpPr>
          <p:spPr>
            <a:xfrm>
              <a:off x="6982527" y="1138391"/>
              <a:ext cx="564578"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600" b="1" dirty="0">
                  <a:solidFill>
                    <a:srgbClr val="005072"/>
                  </a:solidFill>
                  <a:latin typeface="微软雅黑"/>
                  <a:ea typeface="微软雅黑"/>
                </a:rPr>
                <a:t>183</a:t>
              </a:r>
              <a:endParaRPr lang="zh-CN" altLang="en-US" sz="1600" b="1" dirty="0">
                <a:solidFill>
                  <a:srgbClr val="005072"/>
                </a:solidFill>
                <a:latin typeface="微软雅黑"/>
                <a:ea typeface="微软雅黑"/>
              </a:endParaRPr>
            </a:p>
          </p:txBody>
        </p:sp>
        <p:sp>
          <p:nvSpPr>
            <p:cNvPr id="24" name="TextBox 23"/>
            <p:cNvSpPr txBox="1"/>
            <p:nvPr/>
          </p:nvSpPr>
          <p:spPr>
            <a:xfrm>
              <a:off x="7455743" y="1138391"/>
              <a:ext cx="564578" cy="338554"/>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600" b="1" dirty="0">
                  <a:solidFill>
                    <a:srgbClr val="005072"/>
                  </a:solidFill>
                  <a:latin typeface="微软雅黑"/>
                  <a:ea typeface="微软雅黑"/>
                </a:rPr>
                <a:t>199</a:t>
              </a:r>
              <a:endParaRPr lang="zh-CN" altLang="en-US" sz="1600" b="1" dirty="0">
                <a:solidFill>
                  <a:srgbClr val="005072"/>
                </a:solidFill>
                <a:latin typeface="微软雅黑"/>
                <a:ea typeface="微软雅黑"/>
              </a:endParaRPr>
            </a:p>
          </p:txBody>
        </p:sp>
        <p:cxnSp>
          <p:nvCxnSpPr>
            <p:cNvPr id="25" name="直接连接符 24"/>
            <p:cNvCxnSpPr/>
            <p:nvPr/>
          </p:nvCxnSpPr>
          <p:spPr>
            <a:xfrm>
              <a:off x="7741493" y="140715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217340" y="1407151"/>
              <a:ext cx="0" cy="288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300689"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21796"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262364"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453508"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426346"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366914"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462808"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069357"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658913" y="1407151"/>
              <a:ext cx="0" cy="144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a:off x="4480172" y="-1711025"/>
              <a:ext cx="0" cy="6516000"/>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grpSp>
      <p:cxnSp>
        <p:nvCxnSpPr>
          <p:cNvPr id="37" name="直接连接符 36"/>
          <p:cNvCxnSpPr/>
          <p:nvPr/>
        </p:nvCxnSpPr>
        <p:spPr>
          <a:xfrm flipH="1">
            <a:off x="2462809" y="2560710"/>
            <a:ext cx="590745" cy="364234"/>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658914" y="2924944"/>
            <a:ext cx="803895" cy="360040"/>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1208785" y="3313400"/>
            <a:ext cx="441574" cy="284846"/>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208785" y="3645024"/>
            <a:ext cx="2167654" cy="288032"/>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376440" y="3933056"/>
            <a:ext cx="49907" cy="360040"/>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426346" y="4293096"/>
            <a:ext cx="1027162" cy="288032"/>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475036" y="4581128"/>
            <a:ext cx="759895" cy="288032"/>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44253" y="5198269"/>
            <a:ext cx="1997920" cy="437417"/>
            <a:chOff x="3359480" y="4159451"/>
            <a:chExt cx="1997920" cy="437417"/>
          </a:xfrm>
        </p:grpSpPr>
        <p:cxnSp>
          <p:nvCxnSpPr>
            <p:cNvPr id="44" name="直接连接符 43"/>
            <p:cNvCxnSpPr>
              <a:endCxn id="45" idx="2"/>
            </p:cNvCxnSpPr>
            <p:nvPr/>
          </p:nvCxnSpPr>
          <p:spPr>
            <a:xfrm>
              <a:off x="3359480" y="4159451"/>
              <a:ext cx="1889920" cy="383417"/>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5249400" y="4488868"/>
              <a:ext cx="108000" cy="108000"/>
            </a:xfrm>
            <a:prstGeom prst="ellipse">
              <a:avLst/>
            </a:prstGeom>
            <a:solidFill>
              <a:srgbClr val="005072"/>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grpSp>
      <p:sp>
        <p:nvSpPr>
          <p:cNvPr id="46" name="Text Box 3"/>
          <p:cNvSpPr>
            <a:spLocks noChangeArrowheads="1"/>
          </p:cNvSpPr>
          <p:nvPr/>
        </p:nvSpPr>
        <p:spPr bwMode="auto">
          <a:xfrm>
            <a:off x="2991738" y="5682734"/>
            <a:ext cx="43794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lgn="ctr" eaLnBrk="1" fontAlgn="auto" hangingPunct="1">
              <a:lnSpc>
                <a:spcPct val="100000"/>
              </a:lnSpc>
              <a:spcBef>
                <a:spcPct val="50000"/>
              </a:spcBef>
              <a:spcAft>
                <a:spcPts val="0"/>
              </a:spcAft>
              <a:buSzTx/>
              <a:buNone/>
            </a:pPr>
            <a:r>
              <a:rPr lang="en-US" altLang="zh-CN" sz="1600" b="1" dirty="0">
                <a:solidFill>
                  <a:srgbClr val="11576A"/>
                </a:solidFill>
                <a:latin typeface="微软雅黑" pitchFamily="34" charset="-122"/>
                <a:ea typeface="微软雅黑" pitchFamily="34" charset="-122"/>
                <a:sym typeface="宋体" charset="0"/>
              </a:rPr>
              <a:t>16</a:t>
            </a:r>
            <a:endParaRPr lang="zh-CN" altLang="en-US" sz="1600" b="1" dirty="0">
              <a:solidFill>
                <a:srgbClr val="11576A"/>
              </a:solidFill>
              <a:latin typeface="微软雅黑" pitchFamily="34" charset="-122"/>
              <a:ea typeface="微软雅黑" pitchFamily="34" charset="-122"/>
            </a:endParaRPr>
          </a:p>
        </p:txBody>
      </p:sp>
      <p:sp>
        <p:nvSpPr>
          <p:cNvPr id="47" name="Text Box 3"/>
          <p:cNvSpPr>
            <a:spLocks noChangeArrowheads="1"/>
          </p:cNvSpPr>
          <p:nvPr/>
        </p:nvSpPr>
        <p:spPr bwMode="auto">
          <a:xfrm>
            <a:off x="3232744" y="5680657"/>
            <a:ext cx="5934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lgn="ctr" eaLnBrk="1" fontAlgn="auto" hangingPunct="1">
              <a:lnSpc>
                <a:spcPct val="100000"/>
              </a:lnSpc>
              <a:spcBef>
                <a:spcPct val="50000"/>
              </a:spcBef>
              <a:spcAft>
                <a:spcPts val="0"/>
              </a:spcAft>
              <a:buSzTx/>
              <a:buNone/>
            </a:pPr>
            <a:r>
              <a:rPr lang="en-US" altLang="zh-CN" sz="1600" b="1" dirty="0">
                <a:solidFill>
                  <a:srgbClr val="11576A"/>
                </a:solidFill>
                <a:latin typeface="微软雅黑" pitchFamily="34" charset="-122"/>
                <a:ea typeface="微软雅黑" pitchFamily="34" charset="-122"/>
                <a:sym typeface="宋体" charset="0"/>
              </a:rPr>
              <a:t>+23</a:t>
            </a:r>
            <a:endParaRPr lang="zh-CN" altLang="en-US" sz="1600" b="1" dirty="0">
              <a:solidFill>
                <a:srgbClr val="11576A"/>
              </a:solidFill>
              <a:latin typeface="微软雅黑" pitchFamily="34" charset="-122"/>
              <a:ea typeface="微软雅黑" pitchFamily="34" charset="-122"/>
            </a:endParaRPr>
          </a:p>
        </p:txBody>
      </p:sp>
      <p:sp>
        <p:nvSpPr>
          <p:cNvPr id="48" name="Text Box 3"/>
          <p:cNvSpPr>
            <a:spLocks noChangeArrowheads="1"/>
          </p:cNvSpPr>
          <p:nvPr/>
        </p:nvSpPr>
        <p:spPr bwMode="auto">
          <a:xfrm>
            <a:off x="3618594" y="5680299"/>
            <a:ext cx="5934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lgn="ctr" eaLnBrk="1" fontAlgn="auto" hangingPunct="1">
              <a:lnSpc>
                <a:spcPct val="100000"/>
              </a:lnSpc>
              <a:spcBef>
                <a:spcPct val="50000"/>
              </a:spcBef>
              <a:spcAft>
                <a:spcPts val="0"/>
              </a:spcAft>
              <a:buSzTx/>
              <a:buNone/>
            </a:pPr>
            <a:r>
              <a:rPr lang="en-US" altLang="zh-CN" sz="1600" b="1" dirty="0">
                <a:solidFill>
                  <a:srgbClr val="11576A"/>
                </a:solidFill>
                <a:latin typeface="微软雅黑" pitchFamily="34" charset="-122"/>
                <a:ea typeface="微软雅黑" pitchFamily="34" charset="-122"/>
                <a:sym typeface="宋体" charset="0"/>
              </a:rPr>
              <a:t>+14</a:t>
            </a:r>
            <a:endParaRPr lang="zh-CN" altLang="en-US" sz="1600" b="1" dirty="0">
              <a:solidFill>
                <a:srgbClr val="11576A"/>
              </a:solidFill>
              <a:latin typeface="微软雅黑" pitchFamily="34" charset="-122"/>
              <a:ea typeface="微软雅黑" pitchFamily="34" charset="-122"/>
            </a:endParaRPr>
          </a:p>
        </p:txBody>
      </p:sp>
      <p:sp>
        <p:nvSpPr>
          <p:cNvPr id="49" name="Text Box 3"/>
          <p:cNvSpPr>
            <a:spLocks noChangeArrowheads="1"/>
          </p:cNvSpPr>
          <p:nvPr/>
        </p:nvSpPr>
        <p:spPr bwMode="auto">
          <a:xfrm>
            <a:off x="4025127" y="5678200"/>
            <a:ext cx="5934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lgn="ctr" eaLnBrk="1" fontAlgn="auto" hangingPunct="1">
              <a:lnSpc>
                <a:spcPct val="100000"/>
              </a:lnSpc>
              <a:spcBef>
                <a:spcPct val="50000"/>
              </a:spcBef>
              <a:spcAft>
                <a:spcPts val="0"/>
              </a:spcAft>
              <a:buSzTx/>
              <a:buNone/>
            </a:pPr>
            <a:r>
              <a:rPr lang="en-US" altLang="zh-CN" sz="1600" b="1" dirty="0">
                <a:solidFill>
                  <a:srgbClr val="11576A"/>
                </a:solidFill>
                <a:latin typeface="微软雅黑" pitchFamily="34" charset="-122"/>
                <a:ea typeface="微软雅黑" pitchFamily="34" charset="-122"/>
                <a:sym typeface="宋体" charset="0"/>
              </a:rPr>
              <a:t>+65</a:t>
            </a:r>
            <a:endParaRPr lang="zh-CN" altLang="en-US" sz="1600" b="1" dirty="0">
              <a:solidFill>
                <a:srgbClr val="11576A"/>
              </a:solidFill>
              <a:latin typeface="微软雅黑" pitchFamily="34" charset="-122"/>
              <a:ea typeface="微软雅黑" pitchFamily="34" charset="-122"/>
            </a:endParaRPr>
          </a:p>
        </p:txBody>
      </p:sp>
      <p:sp>
        <p:nvSpPr>
          <p:cNvPr id="50" name="Text Box 3"/>
          <p:cNvSpPr>
            <a:spLocks noChangeArrowheads="1"/>
          </p:cNvSpPr>
          <p:nvPr/>
        </p:nvSpPr>
        <p:spPr bwMode="auto">
          <a:xfrm>
            <a:off x="4420613" y="5676532"/>
            <a:ext cx="46679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lgn="ctr" eaLnBrk="1" fontAlgn="auto" hangingPunct="1">
              <a:lnSpc>
                <a:spcPct val="100000"/>
              </a:lnSpc>
              <a:spcBef>
                <a:spcPct val="50000"/>
              </a:spcBef>
              <a:spcAft>
                <a:spcPts val="0"/>
              </a:spcAft>
              <a:buSzTx/>
              <a:buNone/>
            </a:pPr>
            <a:r>
              <a:rPr lang="en-US" altLang="zh-CN" sz="1600" b="1" dirty="0">
                <a:solidFill>
                  <a:srgbClr val="11576A"/>
                </a:solidFill>
                <a:latin typeface="微软雅黑" pitchFamily="34" charset="-122"/>
                <a:ea typeface="微软雅黑" pitchFamily="34" charset="-122"/>
                <a:sym typeface="宋体" charset="0"/>
              </a:rPr>
              <a:t>+2</a:t>
            </a:r>
            <a:endParaRPr lang="zh-CN" altLang="en-US" sz="1600" b="1" dirty="0">
              <a:solidFill>
                <a:srgbClr val="11576A"/>
              </a:solidFill>
              <a:latin typeface="微软雅黑" pitchFamily="34" charset="-122"/>
              <a:ea typeface="微软雅黑" pitchFamily="34" charset="-122"/>
            </a:endParaRPr>
          </a:p>
        </p:txBody>
      </p:sp>
      <p:sp>
        <p:nvSpPr>
          <p:cNvPr id="51" name="Text Box 3"/>
          <p:cNvSpPr>
            <a:spLocks noChangeArrowheads="1"/>
          </p:cNvSpPr>
          <p:nvPr/>
        </p:nvSpPr>
        <p:spPr bwMode="auto">
          <a:xfrm>
            <a:off x="4689863" y="5676532"/>
            <a:ext cx="5934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lgn="ctr" eaLnBrk="1" fontAlgn="auto" hangingPunct="1">
              <a:lnSpc>
                <a:spcPct val="100000"/>
              </a:lnSpc>
              <a:spcBef>
                <a:spcPct val="50000"/>
              </a:spcBef>
              <a:spcAft>
                <a:spcPts val="0"/>
              </a:spcAft>
              <a:buSzTx/>
              <a:buNone/>
            </a:pPr>
            <a:r>
              <a:rPr lang="en-US" altLang="zh-CN" sz="1600" b="1" dirty="0">
                <a:solidFill>
                  <a:srgbClr val="11576A"/>
                </a:solidFill>
                <a:latin typeface="微软雅黑" pitchFamily="34" charset="-122"/>
                <a:ea typeface="微软雅黑" pitchFamily="34" charset="-122"/>
                <a:sym typeface="宋体" charset="0"/>
              </a:rPr>
              <a:t>+31</a:t>
            </a:r>
            <a:endParaRPr lang="zh-CN" altLang="en-US" sz="1600" b="1" dirty="0">
              <a:solidFill>
                <a:srgbClr val="11576A"/>
              </a:solidFill>
              <a:latin typeface="微软雅黑" pitchFamily="34" charset="-122"/>
              <a:ea typeface="微软雅黑" pitchFamily="34" charset="-122"/>
            </a:endParaRPr>
          </a:p>
        </p:txBody>
      </p:sp>
      <p:sp>
        <p:nvSpPr>
          <p:cNvPr id="52" name="Text Box 3"/>
          <p:cNvSpPr>
            <a:spLocks noChangeArrowheads="1"/>
          </p:cNvSpPr>
          <p:nvPr/>
        </p:nvSpPr>
        <p:spPr bwMode="auto">
          <a:xfrm>
            <a:off x="5075428" y="5666329"/>
            <a:ext cx="5934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lgn="ctr" eaLnBrk="1" fontAlgn="auto" hangingPunct="1">
              <a:lnSpc>
                <a:spcPct val="100000"/>
              </a:lnSpc>
              <a:spcBef>
                <a:spcPct val="50000"/>
              </a:spcBef>
              <a:spcAft>
                <a:spcPts val="0"/>
              </a:spcAft>
              <a:buSzTx/>
              <a:buNone/>
            </a:pPr>
            <a:r>
              <a:rPr lang="en-US" altLang="zh-CN" sz="1600" b="1" dirty="0">
                <a:solidFill>
                  <a:srgbClr val="11576A"/>
                </a:solidFill>
                <a:latin typeface="微软雅黑" pitchFamily="34" charset="-122"/>
                <a:ea typeface="微软雅黑" pitchFamily="34" charset="-122"/>
                <a:sym typeface="宋体" charset="0"/>
              </a:rPr>
              <a:t>+24</a:t>
            </a:r>
            <a:endParaRPr lang="zh-CN" altLang="en-US" sz="1600" b="1" dirty="0">
              <a:solidFill>
                <a:srgbClr val="11576A"/>
              </a:solidFill>
              <a:latin typeface="微软雅黑" pitchFamily="34" charset="-122"/>
              <a:ea typeface="微软雅黑" pitchFamily="34" charset="-122"/>
            </a:endParaRPr>
          </a:p>
        </p:txBody>
      </p:sp>
      <p:sp>
        <p:nvSpPr>
          <p:cNvPr id="53" name="Text Box 3"/>
          <p:cNvSpPr>
            <a:spLocks noChangeArrowheads="1"/>
          </p:cNvSpPr>
          <p:nvPr/>
        </p:nvSpPr>
        <p:spPr bwMode="auto">
          <a:xfrm>
            <a:off x="5469631" y="5666232"/>
            <a:ext cx="46679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lgn="ctr" eaLnBrk="1" fontAlgn="auto" hangingPunct="1">
              <a:lnSpc>
                <a:spcPct val="100000"/>
              </a:lnSpc>
              <a:spcBef>
                <a:spcPct val="50000"/>
              </a:spcBef>
              <a:spcAft>
                <a:spcPts val="0"/>
              </a:spcAft>
              <a:buSzTx/>
              <a:buNone/>
            </a:pPr>
            <a:r>
              <a:rPr lang="en-US" altLang="zh-CN" sz="1600" b="1" dirty="0">
                <a:solidFill>
                  <a:srgbClr val="11576A"/>
                </a:solidFill>
                <a:latin typeface="微软雅黑" pitchFamily="34" charset="-122"/>
                <a:ea typeface="微软雅黑" pitchFamily="34" charset="-122"/>
                <a:sym typeface="宋体" charset="0"/>
              </a:rPr>
              <a:t>+2</a:t>
            </a:r>
            <a:endParaRPr lang="zh-CN" altLang="en-US" sz="1600" b="1" dirty="0">
              <a:solidFill>
                <a:srgbClr val="11576A"/>
              </a:solidFill>
              <a:latin typeface="微软雅黑" pitchFamily="34" charset="-122"/>
              <a:ea typeface="微软雅黑" pitchFamily="34" charset="-122"/>
            </a:endParaRPr>
          </a:p>
        </p:txBody>
      </p:sp>
      <p:sp>
        <p:nvSpPr>
          <p:cNvPr id="54" name="Text Box 3"/>
          <p:cNvSpPr>
            <a:spLocks noChangeArrowheads="1"/>
          </p:cNvSpPr>
          <p:nvPr/>
        </p:nvSpPr>
        <p:spPr bwMode="auto">
          <a:xfrm>
            <a:off x="6156187" y="5662680"/>
            <a:ext cx="720069"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lgn="ctr" eaLnBrk="1" fontAlgn="auto" hangingPunct="1">
              <a:lnSpc>
                <a:spcPct val="100000"/>
              </a:lnSpc>
              <a:spcBef>
                <a:spcPct val="50000"/>
              </a:spcBef>
              <a:spcAft>
                <a:spcPts val="0"/>
              </a:spcAft>
              <a:buSzTx/>
              <a:buNone/>
            </a:pPr>
            <a:r>
              <a:rPr lang="en-US" altLang="zh-CN" sz="1600" b="1" dirty="0">
                <a:solidFill>
                  <a:srgbClr val="11576A"/>
                </a:solidFill>
                <a:latin typeface="微软雅黑" pitchFamily="34" charset="-122"/>
                <a:ea typeface="微软雅黑" pitchFamily="34" charset="-122"/>
                <a:sym typeface="宋体" charset="0"/>
              </a:rPr>
              <a:t>=236</a:t>
            </a:r>
            <a:endParaRPr lang="zh-CN" altLang="en-US" sz="1600" b="1" dirty="0">
              <a:solidFill>
                <a:srgbClr val="11576A"/>
              </a:solidFill>
              <a:latin typeface="微软雅黑" pitchFamily="34" charset="-122"/>
              <a:ea typeface="微软雅黑" pitchFamily="34" charset="-122"/>
            </a:endParaRPr>
          </a:p>
        </p:txBody>
      </p:sp>
      <p:cxnSp>
        <p:nvCxnSpPr>
          <p:cNvPr id="66" name="直接连接符 65"/>
          <p:cNvCxnSpPr/>
          <p:nvPr/>
        </p:nvCxnSpPr>
        <p:spPr>
          <a:xfrm>
            <a:off x="5262144" y="4869160"/>
            <a:ext cx="63100" cy="329108"/>
          </a:xfrm>
          <a:prstGeom prst="line">
            <a:avLst/>
          </a:prstGeom>
          <a:ln w="28575">
            <a:solidFill>
              <a:srgbClr val="00507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 name="Text Box 3"/>
          <p:cNvSpPr>
            <a:spLocks noChangeArrowheads="1"/>
          </p:cNvSpPr>
          <p:nvPr/>
        </p:nvSpPr>
        <p:spPr bwMode="auto">
          <a:xfrm>
            <a:off x="5737195" y="5674161"/>
            <a:ext cx="5934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algn="ctr" eaLnBrk="1" fontAlgn="auto" hangingPunct="1">
              <a:lnSpc>
                <a:spcPct val="100000"/>
              </a:lnSpc>
              <a:spcBef>
                <a:spcPct val="50000"/>
              </a:spcBef>
              <a:spcAft>
                <a:spcPts val="0"/>
              </a:spcAft>
              <a:buSzTx/>
              <a:buNone/>
            </a:pPr>
            <a:r>
              <a:rPr lang="en-US" altLang="zh-CN" sz="1600" b="1" dirty="0">
                <a:solidFill>
                  <a:srgbClr val="11576A"/>
                </a:solidFill>
                <a:latin typeface="微软雅黑" pitchFamily="34" charset="-122"/>
                <a:ea typeface="微软雅黑" pitchFamily="34" charset="-122"/>
                <a:sym typeface="宋体" charset="0"/>
              </a:rPr>
              <a:t>+59</a:t>
            </a:r>
            <a:endParaRPr lang="zh-CN" altLang="en-US" sz="1600" b="1" dirty="0">
              <a:solidFill>
                <a:srgbClr val="11576A"/>
              </a:solidFill>
              <a:latin typeface="微软雅黑" pitchFamily="34" charset="-122"/>
              <a:ea typeface="微软雅黑" pitchFamily="34" charset="-122"/>
            </a:endParaRPr>
          </a:p>
        </p:txBody>
      </p:sp>
    </p:spTree>
    <p:extLst>
      <p:ext uri="{BB962C8B-B14F-4D97-AF65-F5344CB8AC3E}">
        <p14:creationId xmlns:p14="http://schemas.microsoft.com/office/powerpoint/2010/main" val="43102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right)">
                                      <p:cBhvr>
                                        <p:cTn id="17" dur="500"/>
                                        <p:tgtEl>
                                          <p:spTgt spid="37"/>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right)">
                                      <p:cBhvr>
                                        <p:cTn id="30" dur="500"/>
                                        <p:tgtEl>
                                          <p:spTgt spid="38"/>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wipe(left)">
                                      <p:cBhvr>
                                        <p:cTn id="34" dur="500"/>
                                        <p:tgtEl>
                                          <p:spTgt spid="4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right)">
                                      <p:cBhvr>
                                        <p:cTn id="39" dur="500"/>
                                        <p:tgtEl>
                                          <p:spTgt spid="39"/>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left)">
                                      <p:cBhvr>
                                        <p:cTn id="43" dur="500"/>
                                        <p:tgtEl>
                                          <p:spTgt spid="4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500"/>
                                        <p:tgtEl>
                                          <p:spTgt spid="40"/>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left)">
                                      <p:cBhvr>
                                        <p:cTn id="52" dur="500"/>
                                        <p:tgtEl>
                                          <p:spTgt spid="4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wipe(up)">
                                      <p:cBhvr>
                                        <p:cTn id="57" dur="500"/>
                                        <p:tgtEl>
                                          <p:spTgt spid="41"/>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wipe(left)">
                                      <p:cBhvr>
                                        <p:cTn id="61" dur="500"/>
                                        <p:tgtEl>
                                          <p:spTgt spid="5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wipe(left)">
                                      <p:cBhvr>
                                        <p:cTn id="66" dur="500"/>
                                        <p:tgtEl>
                                          <p:spTgt spid="42"/>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wipe(left)">
                                      <p:cBhvr>
                                        <p:cTn id="70" dur="500"/>
                                        <p:tgtEl>
                                          <p:spTgt spid="5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wipe(left)">
                                      <p:cBhvr>
                                        <p:cTn id="75" dur="500"/>
                                        <p:tgtEl>
                                          <p:spTgt spid="43"/>
                                        </p:tgtEl>
                                      </p:cBhvr>
                                    </p:animEffect>
                                  </p:childTnLst>
                                </p:cTn>
                              </p:par>
                            </p:childTnLst>
                          </p:cTn>
                        </p:par>
                        <p:par>
                          <p:cTn id="76" fill="hold">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wipe(left)">
                                      <p:cBhvr>
                                        <p:cTn id="79" dur="500"/>
                                        <p:tgtEl>
                                          <p:spTgt spid="5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66"/>
                                        </p:tgtEl>
                                        <p:attrNameLst>
                                          <p:attrName>style.visibility</p:attrName>
                                        </p:attrNameLst>
                                      </p:cBhvr>
                                      <p:to>
                                        <p:strVal val="visible"/>
                                      </p:to>
                                    </p:set>
                                    <p:animEffect transition="in" filter="wipe(up)">
                                      <p:cBhvr>
                                        <p:cTn id="84" dur="500"/>
                                        <p:tgtEl>
                                          <p:spTgt spid="66"/>
                                        </p:tgtEl>
                                      </p:cBhvr>
                                    </p:animEffect>
                                  </p:childTnLst>
                                </p:cTn>
                              </p:par>
                            </p:childTnLst>
                          </p:cTn>
                        </p:par>
                        <p:par>
                          <p:cTn id="85" fill="hold">
                            <p:stCondLst>
                              <p:cond delay="500"/>
                            </p:stCondLst>
                            <p:childTnLst>
                              <p:par>
                                <p:cTn id="86" presetID="22" presetClass="entr" presetSubtype="8" fill="hold" grpId="0" nodeType="afterEffect">
                                  <p:stCondLst>
                                    <p:cond delay="0"/>
                                  </p:stCondLst>
                                  <p:childTnLst>
                                    <p:set>
                                      <p:cBhvr>
                                        <p:cTn id="87" dur="1" fill="hold">
                                          <p:stCondLst>
                                            <p:cond delay="0"/>
                                          </p:stCondLst>
                                        </p:cTn>
                                        <p:tgtEl>
                                          <p:spTgt spid="53"/>
                                        </p:tgtEl>
                                        <p:attrNameLst>
                                          <p:attrName>style.visibility</p:attrName>
                                        </p:attrNameLst>
                                      </p:cBhvr>
                                      <p:to>
                                        <p:strVal val="visible"/>
                                      </p:to>
                                    </p:set>
                                    <p:animEffect transition="in" filter="wipe(left)">
                                      <p:cBhvr>
                                        <p:cTn id="88" dur="500"/>
                                        <p:tgtEl>
                                          <p:spTgt spid="53"/>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4"/>
                                        </p:tgtEl>
                                        <p:attrNameLst>
                                          <p:attrName>style.visibility</p:attrName>
                                        </p:attrNameLst>
                                      </p:cBhvr>
                                      <p:to>
                                        <p:strVal val="visible"/>
                                      </p:to>
                                    </p:set>
                                    <p:animEffect transition="in" filter="wipe(left)">
                                      <p:cBhvr>
                                        <p:cTn id="93" dur="500"/>
                                        <p:tgtEl>
                                          <p:spTgt spid="4"/>
                                        </p:tgtEl>
                                      </p:cBhvr>
                                    </p:animEffect>
                                  </p:childTnLst>
                                </p:cTn>
                              </p:par>
                            </p:childTnLst>
                          </p:cTn>
                        </p:par>
                        <p:par>
                          <p:cTn id="94" fill="hold">
                            <p:stCondLst>
                              <p:cond delay="500"/>
                            </p:stCondLst>
                            <p:childTnLst>
                              <p:par>
                                <p:cTn id="95" presetID="22" presetClass="entr" presetSubtype="8" fill="hold" grpId="0" nodeType="afterEffect">
                                  <p:stCondLst>
                                    <p:cond delay="0"/>
                                  </p:stCondLst>
                                  <p:childTnLst>
                                    <p:set>
                                      <p:cBhvr>
                                        <p:cTn id="96" dur="1" fill="hold">
                                          <p:stCondLst>
                                            <p:cond delay="0"/>
                                          </p:stCondLst>
                                        </p:cTn>
                                        <p:tgtEl>
                                          <p:spTgt spid="69"/>
                                        </p:tgtEl>
                                        <p:attrNameLst>
                                          <p:attrName>style.visibility</p:attrName>
                                        </p:attrNameLst>
                                      </p:cBhvr>
                                      <p:to>
                                        <p:strVal val="visible"/>
                                      </p:to>
                                    </p:set>
                                    <p:animEffect transition="in" filter="wipe(left)">
                                      <p:cBhvr>
                                        <p:cTn id="97" dur="500"/>
                                        <p:tgtEl>
                                          <p:spTgt spid="69"/>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wipe(left)">
                                      <p:cBhvr>
                                        <p:cTn id="10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6" grpId="0"/>
      <p:bldP spid="47" grpId="0"/>
      <p:bldP spid="48" grpId="0"/>
      <p:bldP spid="49" grpId="0"/>
      <p:bldP spid="50" grpId="0"/>
      <p:bldP spid="51" grpId="0"/>
      <p:bldP spid="52" grpId="0"/>
      <p:bldP spid="53" grpId="0"/>
      <p:bldP spid="54" grpId="0"/>
      <p:bldP spid="6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defRPr/>
            </a:pPr>
            <a:r>
              <a:rPr lang="zh-CN" altLang="en-US" dirty="0">
                <a:sym typeface="宋体" charset="0"/>
              </a:rPr>
              <a:t>循环扫描算法</a:t>
            </a:r>
            <a:r>
              <a:rPr lang="en-US" altLang="zh-CN" dirty="0">
                <a:sym typeface="宋体" charset="0"/>
              </a:rPr>
              <a:t>(</a:t>
            </a:r>
            <a:r>
              <a:rPr lang="zh-CN" altLang="en-US" dirty="0">
                <a:sym typeface="宋体" charset="0"/>
              </a:rPr>
              <a:t>C-SCAN</a:t>
            </a:r>
            <a:r>
              <a:rPr lang="en-US" altLang="zh-CN" dirty="0">
                <a:sym typeface="宋体" charset="0"/>
              </a:rPr>
              <a:t>)</a:t>
            </a:r>
            <a:endParaRPr lang="zh-CN" altLang="en-US" dirty="0"/>
          </a:p>
        </p:txBody>
      </p:sp>
      <p:grpSp>
        <p:nvGrpSpPr>
          <p:cNvPr id="2" name="组合 1"/>
          <p:cNvGrpSpPr/>
          <p:nvPr/>
        </p:nvGrpSpPr>
        <p:grpSpPr>
          <a:xfrm>
            <a:off x="844894" y="1857364"/>
            <a:ext cx="3727107" cy="428628"/>
            <a:chOff x="844893" y="1000114"/>
            <a:chExt cx="3727107" cy="428628"/>
          </a:xfrm>
        </p:grpSpPr>
        <p:sp>
          <p:nvSpPr>
            <p:cNvPr id="9" name="内容占位符 2"/>
            <p:cNvSpPr txBox="1">
              <a:spLocks/>
            </p:cNvSpPr>
            <p:nvPr/>
          </p:nvSpPr>
          <p:spPr>
            <a:xfrm>
              <a:off x="1142976" y="1000114"/>
              <a:ext cx="342902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eaLnBrk="1" fontAlgn="auto" hangingPunct="1">
                <a:lnSpc>
                  <a:spcPct val="100000"/>
                </a:lnSpc>
                <a:spcAft>
                  <a:spcPts val="0"/>
                </a:spcAft>
                <a:buSzTx/>
                <a:defRPr/>
              </a:pPr>
              <a:r>
                <a:rPr lang="zh-CN" altLang="en-US" dirty="0">
                  <a:sym typeface="宋体" charset="0"/>
                </a:rPr>
                <a:t>限制了仅在一个方向上扫描</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4" y="2200040"/>
            <a:ext cx="5870247" cy="699866"/>
            <a:chOff x="844893" y="1342790"/>
            <a:chExt cx="5870247" cy="699866"/>
          </a:xfrm>
        </p:grpSpPr>
        <p:sp>
          <p:nvSpPr>
            <p:cNvPr id="15" name="内容占位符 2"/>
            <p:cNvSpPr txBox="1">
              <a:spLocks/>
            </p:cNvSpPr>
            <p:nvPr/>
          </p:nvSpPr>
          <p:spPr>
            <a:xfrm>
              <a:off x="1142976" y="1342790"/>
              <a:ext cx="5572164" cy="69986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eaLnBrk="1" fontAlgn="auto" hangingPunct="1">
                <a:lnSpc>
                  <a:spcPct val="100000"/>
                </a:lnSpc>
                <a:spcAft>
                  <a:spcPts val="0"/>
                </a:spcAft>
                <a:buSzTx/>
              </a:pPr>
              <a:r>
                <a:rPr lang="zh-CN" altLang="en-US" dirty="0">
                  <a:sym typeface="宋体" charset="0"/>
                </a:rPr>
                <a:t>当最后一个磁道也被访问过了后，磁臂返回到磁盘的另外一端再次进行</a:t>
              </a:r>
              <a:endParaRPr lang="zh-CN" altLang="en-US" dirty="0"/>
            </a:p>
          </p:txBody>
        </p:sp>
        <p:sp>
          <p:nvSpPr>
            <p:cNvPr id="16" name="TextBox 15"/>
            <p:cNvSpPr txBox="1"/>
            <p:nvPr/>
          </p:nvSpPr>
          <p:spPr>
            <a:xfrm>
              <a:off x="844893" y="1342790"/>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cxnSp>
        <p:nvCxnSpPr>
          <p:cNvPr id="40" name="直接连接符 39"/>
          <p:cNvCxnSpPr/>
          <p:nvPr/>
        </p:nvCxnSpPr>
        <p:spPr>
          <a:xfrm rot="5400000">
            <a:off x="-6286576" y="3500438"/>
            <a:ext cx="9001188" cy="1428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831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defRPr/>
            </a:pPr>
            <a:r>
              <a:rPr lang="zh-CN" altLang="en-US" dirty="0">
                <a:sym typeface="宋体" charset="0"/>
              </a:rPr>
              <a:t>C-LOOK算法</a:t>
            </a:r>
            <a:endParaRPr lang="zh-CN" altLang="en-US" dirty="0"/>
          </a:p>
        </p:txBody>
      </p:sp>
      <p:grpSp>
        <p:nvGrpSpPr>
          <p:cNvPr id="2" name="组合 1"/>
          <p:cNvGrpSpPr/>
          <p:nvPr/>
        </p:nvGrpSpPr>
        <p:grpSpPr>
          <a:xfrm>
            <a:off x="844894" y="1857364"/>
            <a:ext cx="5870247" cy="714380"/>
            <a:chOff x="844893" y="1000114"/>
            <a:chExt cx="5870247" cy="714380"/>
          </a:xfrm>
        </p:grpSpPr>
        <p:sp>
          <p:nvSpPr>
            <p:cNvPr id="9" name="内容占位符 2"/>
            <p:cNvSpPr txBox="1">
              <a:spLocks/>
            </p:cNvSpPr>
            <p:nvPr/>
          </p:nvSpPr>
          <p:spPr>
            <a:xfrm>
              <a:off x="1142976" y="1000114"/>
              <a:ext cx="5572164"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eaLnBrk="1" fontAlgn="auto" hangingPunct="1">
                <a:lnSpc>
                  <a:spcPct val="100000"/>
                </a:lnSpc>
                <a:spcBef>
                  <a:spcPts val="0"/>
                </a:spcBef>
                <a:spcAft>
                  <a:spcPts val="0"/>
                </a:spcAft>
                <a:buSzTx/>
              </a:pPr>
              <a:r>
                <a:rPr lang="zh-CN" altLang="en-US" dirty="0">
                  <a:sym typeface="宋体" charset="0"/>
                </a:rPr>
                <a:t>磁臂先到达该方向上最后一个请求处，然后立即反转，而不是先到最后点路径上的所有请求</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05956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pPr>
            <a:r>
              <a:rPr lang="en-US" altLang="zh-TW" dirty="0"/>
              <a:t>N</a:t>
            </a:r>
            <a:r>
              <a:rPr lang="zh-TW" altLang="en-US" dirty="0"/>
              <a:t>步扫描</a:t>
            </a:r>
            <a:r>
              <a:rPr lang="en-US" altLang="zh-TW" dirty="0"/>
              <a:t>(N-step-SCAN)</a:t>
            </a:r>
            <a:r>
              <a:rPr lang="zh-TW" altLang="en-US" dirty="0"/>
              <a:t>算法</a:t>
            </a:r>
            <a:endParaRPr lang="zh-CN" altLang="en-US" dirty="0"/>
          </a:p>
        </p:txBody>
      </p:sp>
      <p:grpSp>
        <p:nvGrpSpPr>
          <p:cNvPr id="2" name="组合 1"/>
          <p:cNvGrpSpPr/>
          <p:nvPr/>
        </p:nvGrpSpPr>
        <p:grpSpPr>
          <a:xfrm>
            <a:off x="844894" y="1876414"/>
            <a:ext cx="5870247" cy="909644"/>
            <a:chOff x="844893" y="1019164"/>
            <a:chExt cx="5870247" cy="909644"/>
          </a:xfrm>
        </p:grpSpPr>
        <p:sp>
          <p:nvSpPr>
            <p:cNvPr id="9" name="内容占位符 2"/>
            <p:cNvSpPr txBox="1">
              <a:spLocks/>
            </p:cNvSpPr>
            <p:nvPr/>
          </p:nvSpPr>
          <p:spPr>
            <a:xfrm>
              <a:off x="1142976" y="1019164"/>
              <a:ext cx="385765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eaLnBrk="1" fontAlgn="auto" hangingPunct="1">
                <a:lnSpc>
                  <a:spcPct val="100000"/>
                </a:lnSpc>
                <a:spcAft>
                  <a:spcPts val="0"/>
                </a:spcAft>
                <a:buSzTx/>
              </a:pPr>
              <a:r>
                <a:rPr lang="zh-CN" altLang="en-US" dirty="0"/>
                <a:t>磁头粘着</a:t>
              </a:r>
              <a:r>
                <a:rPr lang="zh-CN" altLang="zh-CN" dirty="0"/>
                <a:t>(Arm</a:t>
              </a:r>
              <a:r>
                <a:rPr lang="zh-CN" altLang="en-US" dirty="0"/>
                <a:t> </a:t>
              </a:r>
              <a:r>
                <a:rPr lang="en-US" altLang="zh-CN" dirty="0"/>
                <a:t>S</a:t>
              </a:r>
              <a:r>
                <a:rPr lang="zh-CN" altLang="zh-CN" dirty="0"/>
                <a:t>tickiness)</a:t>
              </a:r>
              <a:r>
                <a:rPr lang="zh-CN" altLang="en-US" dirty="0"/>
                <a:t>现象</a:t>
              </a:r>
            </a:p>
          </p:txBody>
        </p:sp>
        <p:sp>
          <p:nvSpPr>
            <p:cNvPr id="12" name="TextBox 11"/>
            <p:cNvSpPr txBox="1"/>
            <p:nvPr/>
          </p:nvSpPr>
          <p:spPr>
            <a:xfrm>
              <a:off x="844893" y="1019164"/>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2" cstate="print"/>
            <a:stretch>
              <a:fillRect/>
            </a:stretch>
          </p:blipFill>
          <p:spPr>
            <a:xfrm>
              <a:off x="1262422" y="1444618"/>
              <a:ext cx="151066" cy="148997"/>
            </a:xfrm>
            <a:prstGeom prst="rect">
              <a:avLst/>
            </a:prstGeom>
            <a:effectLst/>
          </p:spPr>
        </p:pic>
        <p:sp>
          <p:nvSpPr>
            <p:cNvPr id="30" name="内容占位符 2"/>
            <p:cNvSpPr txBox="1">
              <a:spLocks/>
            </p:cNvSpPr>
            <p:nvPr/>
          </p:nvSpPr>
          <p:spPr>
            <a:xfrm>
              <a:off x="1394985" y="1339842"/>
              <a:ext cx="5320155" cy="58896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SSTF、SCAN及CSCAN等算法中，可能出现磁头停留在某处不动的情况</a:t>
              </a:r>
            </a:p>
          </p:txBody>
        </p:sp>
      </p:grpSp>
      <p:grpSp>
        <p:nvGrpSpPr>
          <p:cNvPr id="3" name="组合 2"/>
          <p:cNvGrpSpPr/>
          <p:nvPr/>
        </p:nvGrpSpPr>
        <p:grpSpPr>
          <a:xfrm>
            <a:off x="1262422" y="2781620"/>
            <a:ext cx="5095528" cy="354014"/>
            <a:chOff x="1262422" y="1924370"/>
            <a:chExt cx="5095528" cy="354014"/>
          </a:xfrm>
        </p:grpSpPr>
        <p:pic>
          <p:nvPicPr>
            <p:cNvPr id="27" name="图片 26" descr="小点1.png"/>
            <p:cNvPicPr>
              <a:picLocks noChangeAspect="1"/>
            </p:cNvPicPr>
            <p:nvPr/>
          </p:nvPicPr>
          <p:blipFill>
            <a:blip r:embed="rId2" cstate="print"/>
            <a:stretch>
              <a:fillRect/>
            </a:stretch>
          </p:blipFill>
          <p:spPr>
            <a:xfrm>
              <a:off x="1262422" y="2029146"/>
              <a:ext cx="151066" cy="148997"/>
            </a:xfrm>
            <a:prstGeom prst="rect">
              <a:avLst/>
            </a:prstGeom>
            <a:effectLst/>
          </p:spPr>
        </p:pic>
        <p:sp>
          <p:nvSpPr>
            <p:cNvPr id="28" name="内容占位符 2"/>
            <p:cNvSpPr txBox="1">
              <a:spLocks/>
            </p:cNvSpPr>
            <p:nvPr/>
          </p:nvSpPr>
          <p:spPr>
            <a:xfrm>
              <a:off x="1394986" y="1924370"/>
              <a:ext cx="4962964"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如：进程反复请求对某一磁道的I/</a:t>
              </a:r>
              <a:r>
                <a:rPr lang="en-US" altLang="zh-CN" dirty="0"/>
                <a:t>O</a:t>
              </a:r>
              <a:r>
                <a:rPr lang="zh-CN" altLang="en-US" dirty="0"/>
                <a:t>操作</a:t>
              </a:r>
            </a:p>
          </p:txBody>
        </p:sp>
      </p:grpSp>
      <p:grpSp>
        <p:nvGrpSpPr>
          <p:cNvPr id="4" name="组合 3"/>
          <p:cNvGrpSpPr/>
          <p:nvPr/>
        </p:nvGrpSpPr>
        <p:grpSpPr>
          <a:xfrm>
            <a:off x="844894" y="2995610"/>
            <a:ext cx="5298743" cy="770026"/>
            <a:chOff x="844893" y="2138360"/>
            <a:chExt cx="5298743" cy="770026"/>
          </a:xfrm>
        </p:grpSpPr>
        <p:sp>
          <p:nvSpPr>
            <p:cNvPr id="15" name="内容占位符 2"/>
            <p:cNvSpPr txBox="1">
              <a:spLocks/>
            </p:cNvSpPr>
            <p:nvPr/>
          </p:nvSpPr>
          <p:spPr>
            <a:xfrm>
              <a:off x="1142976" y="2138360"/>
              <a:ext cx="1785950" cy="42363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40000"/>
                </a:lnSpc>
                <a:spcBef>
                  <a:spcPct val="50000"/>
                </a:spcBef>
                <a:spcAft>
                  <a:spcPts val="0"/>
                </a:spcAft>
                <a:buSzTx/>
              </a:pPr>
              <a:r>
                <a:rPr lang="en-US" altLang="zh-CN" dirty="0"/>
                <a:t>N</a:t>
              </a:r>
              <a:r>
                <a:rPr lang="zh-CN" altLang="en-US" dirty="0"/>
                <a:t>步扫描算法</a:t>
              </a:r>
              <a:endParaRPr lang="en-US" altLang="zh-CN" dirty="0"/>
            </a:p>
          </p:txBody>
        </p:sp>
        <p:sp>
          <p:nvSpPr>
            <p:cNvPr id="16" name="TextBox 15"/>
            <p:cNvSpPr txBox="1"/>
            <p:nvPr/>
          </p:nvSpPr>
          <p:spPr>
            <a:xfrm>
              <a:off x="844893" y="2201860"/>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9" name="图片 18" descr="小点1.png"/>
            <p:cNvPicPr>
              <a:picLocks noChangeAspect="1"/>
            </p:cNvPicPr>
            <p:nvPr/>
          </p:nvPicPr>
          <p:blipFill>
            <a:blip r:embed="rId2" cstate="print"/>
            <a:stretch>
              <a:fillRect/>
            </a:stretch>
          </p:blipFill>
          <p:spPr>
            <a:xfrm>
              <a:off x="1262422" y="2657564"/>
              <a:ext cx="151066" cy="148997"/>
            </a:xfrm>
            <a:prstGeom prst="rect">
              <a:avLst/>
            </a:prstGeom>
            <a:effectLst/>
          </p:spPr>
        </p:pic>
        <p:sp>
          <p:nvSpPr>
            <p:cNvPr id="20" name="内容占位符 2"/>
            <p:cNvSpPr txBox="1">
              <a:spLocks/>
            </p:cNvSpPr>
            <p:nvPr/>
          </p:nvSpPr>
          <p:spPr>
            <a:xfrm>
              <a:off x="1394985" y="2552788"/>
              <a:ext cx="4748651"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将磁盘请求队列分成长度为N的子队列</a:t>
              </a:r>
            </a:p>
          </p:txBody>
        </p:sp>
      </p:grpSp>
      <p:grpSp>
        <p:nvGrpSpPr>
          <p:cNvPr id="5" name="组合 4"/>
          <p:cNvGrpSpPr/>
          <p:nvPr/>
        </p:nvGrpSpPr>
        <p:grpSpPr>
          <a:xfrm>
            <a:off x="1262422" y="3719598"/>
            <a:ext cx="4095396" cy="354014"/>
            <a:chOff x="1262422" y="2862348"/>
            <a:chExt cx="4095396" cy="354014"/>
          </a:xfrm>
        </p:grpSpPr>
        <p:pic>
          <p:nvPicPr>
            <p:cNvPr id="21" name="图片 20" descr="小点1.png"/>
            <p:cNvPicPr>
              <a:picLocks noChangeAspect="1"/>
            </p:cNvPicPr>
            <p:nvPr/>
          </p:nvPicPr>
          <p:blipFill>
            <a:blip r:embed="rId2" cstate="print"/>
            <a:stretch>
              <a:fillRect/>
            </a:stretch>
          </p:blipFill>
          <p:spPr>
            <a:xfrm>
              <a:off x="1262422" y="2967124"/>
              <a:ext cx="151066" cy="148997"/>
            </a:xfrm>
            <a:prstGeom prst="rect">
              <a:avLst/>
            </a:prstGeom>
            <a:effectLst/>
          </p:spPr>
        </p:pic>
        <p:sp>
          <p:nvSpPr>
            <p:cNvPr id="22" name="内容占位符 2"/>
            <p:cNvSpPr txBox="1">
              <a:spLocks/>
            </p:cNvSpPr>
            <p:nvPr/>
          </p:nvSpPr>
          <p:spPr>
            <a:xfrm>
              <a:off x="1394986" y="2862348"/>
              <a:ext cx="3962832"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按F</a:t>
              </a:r>
              <a:r>
                <a:rPr lang="en-US" altLang="zh-CN" dirty="0"/>
                <a:t>I</a:t>
              </a:r>
              <a:r>
                <a:rPr lang="zh-CN" altLang="en-US" dirty="0"/>
                <a:t>F</a:t>
              </a:r>
              <a:r>
                <a:rPr lang="en-US" altLang="zh-CN" dirty="0"/>
                <a:t>O</a:t>
              </a:r>
              <a:r>
                <a:rPr lang="zh-CN" altLang="en-US" dirty="0"/>
                <a:t>算法依次处理所有子队列</a:t>
              </a:r>
            </a:p>
          </p:txBody>
        </p:sp>
      </p:grpSp>
      <p:grpSp>
        <p:nvGrpSpPr>
          <p:cNvPr id="6" name="组合 5"/>
          <p:cNvGrpSpPr/>
          <p:nvPr/>
        </p:nvGrpSpPr>
        <p:grpSpPr>
          <a:xfrm>
            <a:off x="1262422" y="4033830"/>
            <a:ext cx="2952388" cy="357190"/>
            <a:chOff x="1262422" y="3176580"/>
            <a:chExt cx="2952388" cy="357190"/>
          </a:xfrm>
        </p:grpSpPr>
        <p:pic>
          <p:nvPicPr>
            <p:cNvPr id="23" name="图片 22" descr="小点1.png"/>
            <p:cNvPicPr>
              <a:picLocks noChangeAspect="1"/>
            </p:cNvPicPr>
            <p:nvPr/>
          </p:nvPicPr>
          <p:blipFill>
            <a:blip r:embed="rId2" cstate="print"/>
            <a:stretch>
              <a:fillRect/>
            </a:stretch>
          </p:blipFill>
          <p:spPr>
            <a:xfrm>
              <a:off x="1262422" y="3268656"/>
              <a:ext cx="151066" cy="148997"/>
            </a:xfrm>
            <a:prstGeom prst="rect">
              <a:avLst/>
            </a:prstGeom>
            <a:effectLst/>
          </p:spPr>
        </p:pic>
        <p:sp>
          <p:nvSpPr>
            <p:cNvPr id="24" name="内容占位符 2"/>
            <p:cNvSpPr txBox="1">
              <a:spLocks/>
            </p:cNvSpPr>
            <p:nvPr/>
          </p:nvSpPr>
          <p:spPr>
            <a:xfrm>
              <a:off x="1394986" y="3176580"/>
              <a:ext cx="281982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扫描算法处理每个队列</a:t>
              </a:r>
            </a:p>
          </p:txBody>
        </p:sp>
      </p:grpSp>
    </p:spTree>
    <p:extLst>
      <p:ext uri="{BB962C8B-B14F-4D97-AF65-F5344CB8AC3E}">
        <p14:creationId xmlns:p14="http://schemas.microsoft.com/office/powerpoint/2010/main" val="3435556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auto">
          <a:xfrm>
            <a:off x="900113" y="1268413"/>
            <a:ext cx="8037512"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20000"/>
              </a:lnSpc>
            </a:pPr>
            <a:r>
              <a:rPr lang="zh-CN" altLang="en-US" sz="2400"/>
              <a:t>文件访问：文件的创建、打开、关闭、读、写</a:t>
            </a:r>
          </a:p>
          <a:p>
            <a:pPr eaLnBrk="1" hangingPunct="1">
              <a:lnSpc>
                <a:spcPct val="120000"/>
              </a:lnSpc>
            </a:pPr>
            <a:r>
              <a:rPr lang="zh-CN" altLang="en-US" sz="2400"/>
              <a:t>目录管理：对文件访问和控制信息的管理</a:t>
            </a:r>
          </a:p>
          <a:p>
            <a:pPr eaLnBrk="1" hangingPunct="1">
              <a:lnSpc>
                <a:spcPct val="120000"/>
              </a:lnSpc>
            </a:pPr>
            <a:r>
              <a:rPr lang="zh-CN" altLang="en-US" sz="2400"/>
              <a:t>构成文件结构：划分成记录、顺序、索引文件</a:t>
            </a:r>
          </a:p>
          <a:p>
            <a:pPr eaLnBrk="1" hangingPunct="1">
              <a:lnSpc>
                <a:spcPct val="120000"/>
              </a:lnSpc>
            </a:pPr>
            <a:r>
              <a:rPr lang="zh-CN" altLang="en-US" sz="2400"/>
              <a:t>文件访问控制：并发访问和用户权限</a:t>
            </a:r>
          </a:p>
          <a:p>
            <a:pPr eaLnBrk="1" hangingPunct="1">
              <a:lnSpc>
                <a:spcPct val="120000"/>
              </a:lnSpc>
            </a:pPr>
            <a:r>
              <a:rPr lang="zh-CN" altLang="en-US" sz="2400"/>
              <a:t>限额(</a:t>
            </a:r>
            <a:r>
              <a:rPr lang="en-US" altLang="zh-CN" sz="2400"/>
              <a:t>quota)</a:t>
            </a:r>
            <a:r>
              <a:rPr lang="zh-CN" altLang="en-US" sz="2400"/>
              <a:t>设定：每个用户可建立的文件数、占用外存空间大小</a:t>
            </a:r>
          </a:p>
          <a:p>
            <a:pPr eaLnBrk="1" hangingPunct="1">
              <a:lnSpc>
                <a:spcPct val="120000"/>
              </a:lnSpc>
            </a:pPr>
            <a:r>
              <a:rPr lang="zh-CN" altLang="en-US" sz="2400"/>
              <a:t>审计(</a:t>
            </a:r>
            <a:r>
              <a:rPr lang="en-US" altLang="zh-CN" sz="2400"/>
              <a:t>auditing)：</a:t>
            </a:r>
            <a:r>
              <a:rPr lang="zh-CN" altLang="en-US" sz="2400"/>
              <a:t>对指定文件的使用信息记录（访问时间和用户等），存在日志中</a:t>
            </a:r>
          </a:p>
        </p:txBody>
      </p:sp>
      <p:sp>
        <p:nvSpPr>
          <p:cNvPr id="63491" name="Text Box 6"/>
          <p:cNvSpPr txBox="1">
            <a:spLocks noChangeArrowheads="1"/>
          </p:cNvSpPr>
          <p:nvPr/>
        </p:nvSpPr>
        <p:spPr bwMode="auto">
          <a:xfrm>
            <a:off x="1187450" y="333375"/>
            <a:ext cx="5903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zh-CN" altLang="en-US" sz="2400" b="1" u="sng">
                <a:latin typeface="Times New Roman" panose="02020603050405020304" pitchFamily="18" charset="0"/>
              </a:rPr>
              <a:t>分解任务一：面对用户要完成</a:t>
            </a:r>
          </a:p>
        </p:txBody>
      </p:sp>
      <p:sp>
        <p:nvSpPr>
          <p:cNvPr id="63492" name="灯片编号占位符 1"/>
          <p:cNvSpPr txBox="1">
            <a:spLocks noGrp="1"/>
          </p:cNvSpPr>
          <p:nvPr/>
        </p:nvSpPr>
        <p:spPr bwMode="auto">
          <a:xfrm>
            <a:off x="7019925" y="6164263"/>
            <a:ext cx="1150938" cy="4572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lnSpc>
                <a:spcPct val="100000"/>
              </a:lnSpc>
              <a:spcBef>
                <a:spcPct val="0"/>
              </a:spcBef>
              <a:buClrTx/>
              <a:buSzTx/>
              <a:buFontTx/>
              <a:buNone/>
            </a:pPr>
            <a:fld id="{03253AC4-319C-47F7-8485-256D6023BC37}" type="slidenum">
              <a:rPr lang="en-US" altLang="zh-CN" sz="1200">
                <a:latin typeface="Times New Roman" panose="02020603050405020304" pitchFamily="18" charset="0"/>
              </a:rPr>
              <a:pPr algn="r" eaLnBrk="1" hangingPunct="1">
                <a:lnSpc>
                  <a:spcPct val="100000"/>
                </a:lnSpc>
                <a:spcBef>
                  <a:spcPct val="0"/>
                </a:spcBef>
                <a:buClrTx/>
                <a:buSzTx/>
                <a:buFontTx/>
                <a:buNone/>
              </a:pPr>
              <a:t>8</a:t>
            </a:fld>
            <a:endParaRPr lang="en-US" altLang="zh-CN" sz="1200">
              <a:latin typeface="Times New Roman" panose="02020603050405020304"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pPr>
            <a:r>
              <a:rPr lang="zh-CN" altLang="en-US" dirty="0"/>
              <a:t>双队列扫描</a:t>
            </a:r>
            <a:r>
              <a:rPr lang="en-US" altLang="zh-CN" dirty="0"/>
              <a:t>(FSCAN)</a:t>
            </a:r>
            <a:r>
              <a:rPr lang="zh-CN" altLang="en-US" dirty="0"/>
              <a:t>算法</a:t>
            </a:r>
          </a:p>
        </p:txBody>
      </p:sp>
      <p:grpSp>
        <p:nvGrpSpPr>
          <p:cNvPr id="2" name="组合 1"/>
          <p:cNvGrpSpPr/>
          <p:nvPr/>
        </p:nvGrpSpPr>
        <p:grpSpPr>
          <a:xfrm>
            <a:off x="844894" y="1876414"/>
            <a:ext cx="5584495" cy="695330"/>
            <a:chOff x="844893" y="1019164"/>
            <a:chExt cx="5584495" cy="695330"/>
          </a:xfrm>
        </p:grpSpPr>
        <p:sp>
          <p:nvSpPr>
            <p:cNvPr id="9" name="内容占位符 2"/>
            <p:cNvSpPr txBox="1">
              <a:spLocks/>
            </p:cNvSpPr>
            <p:nvPr/>
          </p:nvSpPr>
          <p:spPr>
            <a:xfrm>
              <a:off x="1142976" y="1019164"/>
              <a:ext cx="421484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eaLnBrk="1" fontAlgn="auto" hangingPunct="1">
                <a:lnSpc>
                  <a:spcPct val="100000"/>
                </a:lnSpc>
                <a:spcAft>
                  <a:spcPts val="0"/>
                </a:spcAft>
                <a:buSzTx/>
              </a:pPr>
              <a:r>
                <a:rPr lang="zh-CN" altLang="en-US" dirty="0"/>
                <a:t>FSCAN算法是N步扫描算法的简化</a:t>
              </a:r>
            </a:p>
          </p:txBody>
        </p:sp>
        <p:sp>
          <p:nvSpPr>
            <p:cNvPr id="12" name="TextBox 11"/>
            <p:cNvSpPr txBox="1"/>
            <p:nvPr/>
          </p:nvSpPr>
          <p:spPr>
            <a:xfrm>
              <a:off x="844893" y="1019164"/>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2" cstate="print"/>
            <a:stretch>
              <a:fillRect/>
            </a:stretch>
          </p:blipFill>
          <p:spPr>
            <a:xfrm>
              <a:off x="1262422" y="1444618"/>
              <a:ext cx="151066" cy="148997"/>
            </a:xfrm>
            <a:prstGeom prst="rect">
              <a:avLst/>
            </a:prstGeom>
            <a:effectLst/>
          </p:spPr>
        </p:pic>
        <p:sp>
          <p:nvSpPr>
            <p:cNvPr id="30" name="内容占位符 2"/>
            <p:cNvSpPr txBox="1">
              <a:spLocks/>
            </p:cNvSpPr>
            <p:nvPr/>
          </p:nvSpPr>
          <p:spPr>
            <a:xfrm>
              <a:off x="1394985" y="1339842"/>
              <a:ext cx="5034403"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FSCAN只将磁盘请求队列分成两个子队列</a:t>
              </a:r>
            </a:p>
          </p:txBody>
        </p:sp>
      </p:grpSp>
      <p:grpSp>
        <p:nvGrpSpPr>
          <p:cNvPr id="3" name="组合 2"/>
          <p:cNvGrpSpPr/>
          <p:nvPr/>
        </p:nvGrpSpPr>
        <p:grpSpPr>
          <a:xfrm>
            <a:off x="844894" y="2411406"/>
            <a:ext cx="4084297" cy="770026"/>
            <a:chOff x="844893" y="1554156"/>
            <a:chExt cx="4084297" cy="770026"/>
          </a:xfrm>
        </p:grpSpPr>
        <p:sp>
          <p:nvSpPr>
            <p:cNvPr id="15" name="内容占位符 2"/>
            <p:cNvSpPr txBox="1">
              <a:spLocks/>
            </p:cNvSpPr>
            <p:nvPr/>
          </p:nvSpPr>
          <p:spPr>
            <a:xfrm>
              <a:off x="1142976" y="1554156"/>
              <a:ext cx="1785950" cy="42363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40000"/>
                </a:lnSpc>
                <a:spcBef>
                  <a:spcPct val="50000"/>
                </a:spcBef>
                <a:spcAft>
                  <a:spcPts val="0"/>
                </a:spcAft>
                <a:buSzTx/>
              </a:pPr>
              <a:r>
                <a:rPr lang="en-US" altLang="zh-CN" dirty="0"/>
                <a:t>FSCAN</a:t>
              </a:r>
              <a:r>
                <a:rPr lang="zh-CN" altLang="en-US" dirty="0"/>
                <a:t>算法</a:t>
              </a:r>
              <a:endParaRPr lang="en-US" altLang="zh-CN" dirty="0"/>
            </a:p>
          </p:txBody>
        </p:sp>
        <p:sp>
          <p:nvSpPr>
            <p:cNvPr id="16" name="TextBox 15"/>
            <p:cNvSpPr txBox="1"/>
            <p:nvPr/>
          </p:nvSpPr>
          <p:spPr>
            <a:xfrm>
              <a:off x="844893" y="1617656"/>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9" name="图片 18" descr="小点1.png"/>
            <p:cNvPicPr>
              <a:picLocks noChangeAspect="1"/>
            </p:cNvPicPr>
            <p:nvPr/>
          </p:nvPicPr>
          <p:blipFill>
            <a:blip r:embed="rId2" cstate="print"/>
            <a:stretch>
              <a:fillRect/>
            </a:stretch>
          </p:blipFill>
          <p:spPr>
            <a:xfrm>
              <a:off x="1262422" y="2073360"/>
              <a:ext cx="151066" cy="148997"/>
            </a:xfrm>
            <a:prstGeom prst="rect">
              <a:avLst/>
            </a:prstGeom>
            <a:effectLst/>
          </p:spPr>
        </p:pic>
        <p:sp>
          <p:nvSpPr>
            <p:cNvPr id="20" name="内容占位符 2"/>
            <p:cNvSpPr txBox="1">
              <a:spLocks/>
            </p:cNvSpPr>
            <p:nvPr/>
          </p:nvSpPr>
          <p:spPr>
            <a:xfrm>
              <a:off x="1394985" y="1968584"/>
              <a:ext cx="353420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把磁盘</a:t>
              </a:r>
              <a:r>
                <a:rPr lang="en-US" altLang="zh-CN" dirty="0"/>
                <a:t>I/O</a:t>
              </a:r>
              <a:r>
                <a:rPr lang="zh-CN" altLang="en-US" dirty="0"/>
                <a:t>请求分成两个队列</a:t>
              </a:r>
            </a:p>
          </p:txBody>
        </p:sp>
      </p:grpSp>
      <p:grpSp>
        <p:nvGrpSpPr>
          <p:cNvPr id="4" name="组合 3"/>
          <p:cNvGrpSpPr/>
          <p:nvPr/>
        </p:nvGrpSpPr>
        <p:grpSpPr>
          <a:xfrm>
            <a:off x="1262422" y="3135394"/>
            <a:ext cx="4095396" cy="354014"/>
            <a:chOff x="1262422" y="2278144"/>
            <a:chExt cx="4095396" cy="354014"/>
          </a:xfrm>
        </p:grpSpPr>
        <p:pic>
          <p:nvPicPr>
            <p:cNvPr id="21" name="图片 20" descr="小点1.png"/>
            <p:cNvPicPr>
              <a:picLocks noChangeAspect="1"/>
            </p:cNvPicPr>
            <p:nvPr/>
          </p:nvPicPr>
          <p:blipFill>
            <a:blip r:embed="rId2" cstate="print"/>
            <a:stretch>
              <a:fillRect/>
            </a:stretch>
          </p:blipFill>
          <p:spPr>
            <a:xfrm>
              <a:off x="1262422" y="2382920"/>
              <a:ext cx="151066" cy="148997"/>
            </a:xfrm>
            <a:prstGeom prst="rect">
              <a:avLst/>
            </a:prstGeom>
            <a:effectLst/>
          </p:spPr>
        </p:pic>
        <p:sp>
          <p:nvSpPr>
            <p:cNvPr id="22" name="内容占位符 2"/>
            <p:cNvSpPr txBox="1">
              <a:spLocks/>
            </p:cNvSpPr>
            <p:nvPr/>
          </p:nvSpPr>
          <p:spPr>
            <a:xfrm>
              <a:off x="1394986" y="2278144"/>
              <a:ext cx="3962832"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交替使用扫描算法处理一个队列</a:t>
              </a:r>
            </a:p>
          </p:txBody>
        </p:sp>
      </p:grpSp>
      <p:grpSp>
        <p:nvGrpSpPr>
          <p:cNvPr id="5" name="组合 4"/>
          <p:cNvGrpSpPr/>
          <p:nvPr/>
        </p:nvGrpSpPr>
        <p:grpSpPr>
          <a:xfrm>
            <a:off x="1262422" y="3449626"/>
            <a:ext cx="5524156" cy="681054"/>
            <a:chOff x="1262422" y="2592376"/>
            <a:chExt cx="5524156" cy="681054"/>
          </a:xfrm>
        </p:grpSpPr>
        <p:pic>
          <p:nvPicPr>
            <p:cNvPr id="23" name="图片 22" descr="小点1.png"/>
            <p:cNvPicPr>
              <a:picLocks noChangeAspect="1"/>
            </p:cNvPicPr>
            <p:nvPr/>
          </p:nvPicPr>
          <p:blipFill>
            <a:blip r:embed="rId2" cstate="print"/>
            <a:stretch>
              <a:fillRect/>
            </a:stretch>
          </p:blipFill>
          <p:spPr>
            <a:xfrm>
              <a:off x="1262422" y="2684452"/>
              <a:ext cx="151066" cy="148997"/>
            </a:xfrm>
            <a:prstGeom prst="rect">
              <a:avLst/>
            </a:prstGeom>
            <a:effectLst/>
          </p:spPr>
        </p:pic>
        <p:sp>
          <p:nvSpPr>
            <p:cNvPr id="24" name="内容占位符 2"/>
            <p:cNvSpPr txBox="1">
              <a:spLocks/>
            </p:cNvSpPr>
            <p:nvPr/>
          </p:nvSpPr>
          <p:spPr>
            <a:xfrm>
              <a:off x="1394986" y="2592376"/>
              <a:ext cx="4748650"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新生成的磁盘</a:t>
              </a:r>
              <a:r>
                <a:rPr lang="en-US" altLang="zh-CN" dirty="0"/>
                <a:t>I/O</a:t>
              </a:r>
              <a:r>
                <a:rPr lang="zh-CN" altLang="en-US" dirty="0"/>
                <a:t>请求放入另一队列中</a:t>
              </a:r>
            </a:p>
          </p:txBody>
        </p:sp>
        <p:sp>
          <p:nvSpPr>
            <p:cNvPr id="17" name="内容占位符 2"/>
            <p:cNvSpPr txBox="1">
              <a:spLocks/>
            </p:cNvSpPr>
            <p:nvPr/>
          </p:nvSpPr>
          <p:spPr>
            <a:xfrm>
              <a:off x="1394986" y="2916240"/>
              <a:ext cx="539159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所有的新请求都将被推迟到下一次扫描时处理</a:t>
              </a:r>
            </a:p>
          </p:txBody>
        </p:sp>
      </p:grpSp>
    </p:spTree>
    <p:extLst>
      <p:ext uri="{BB962C8B-B14F-4D97-AF65-F5344CB8AC3E}">
        <p14:creationId xmlns:p14="http://schemas.microsoft.com/office/powerpoint/2010/main" val="80840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1219200" y="457200"/>
            <a:ext cx="7772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kumimoji="1" sz="2800">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SzPct val="80000"/>
              <a:buFont typeface="Wingdings" panose="05000000000000000000" pitchFamily="2" charset="2"/>
              <a:buChar char="l"/>
              <a:defRPr kumimoji="1"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70000"/>
              <a:buFont typeface="Wingdings" panose="05000000000000000000" pitchFamily="2" charset="2"/>
              <a:buChar char="l"/>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a:latin typeface="Times New Roman" panose="02020603050405020304" pitchFamily="18" charset="0"/>
              </a:rPr>
              <a:t>2</a:t>
            </a:r>
            <a:r>
              <a:rPr kumimoji="0" lang="zh-CN" altLang="en-US">
                <a:latin typeface="Times New Roman" panose="02020603050405020304" pitchFamily="18" charset="0"/>
              </a:rPr>
              <a:t>． </a:t>
            </a:r>
            <a:r>
              <a:rPr kumimoji="0" lang="en-US" altLang="zh-CN">
                <a:latin typeface="Times New Roman" panose="02020603050405020304" pitchFamily="18" charset="0"/>
              </a:rPr>
              <a:t>RAID</a:t>
            </a:r>
            <a:r>
              <a:rPr kumimoji="0" lang="zh-CN" altLang="en-US">
                <a:latin typeface="Times New Roman" panose="02020603050405020304" pitchFamily="18" charset="0"/>
              </a:rPr>
              <a:t>（</a:t>
            </a:r>
            <a:r>
              <a:rPr kumimoji="0" lang="en-US" altLang="zh-CN" sz="2000">
                <a:latin typeface="Times New Roman" panose="02020603050405020304" pitchFamily="18" charset="0"/>
              </a:rPr>
              <a:t>Redundant Array of Inexpensive Disks</a:t>
            </a:r>
            <a:r>
              <a:rPr kumimoji="0" lang="en-US" altLang="zh-CN">
                <a:latin typeface="Times New Roman" panose="02020603050405020304" pitchFamily="18" charset="0"/>
              </a:rPr>
              <a:t>)</a:t>
            </a:r>
          </a:p>
        </p:txBody>
      </p:sp>
      <p:sp>
        <p:nvSpPr>
          <p:cNvPr id="69635" name="Text Box 3"/>
          <p:cNvSpPr txBox="1">
            <a:spLocks noChangeArrowheads="1"/>
          </p:cNvSpPr>
          <p:nvPr/>
        </p:nvSpPr>
        <p:spPr bwMode="auto">
          <a:xfrm>
            <a:off x="971550" y="1484313"/>
            <a:ext cx="741045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kumimoji="1" sz="2800">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SzPct val="80000"/>
              <a:buFont typeface="Wingdings" panose="05000000000000000000" pitchFamily="2" charset="2"/>
              <a:buChar char="l"/>
              <a:defRPr kumimoji="1"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70000"/>
              <a:buFont typeface="Wingdings" panose="05000000000000000000" pitchFamily="2" charset="2"/>
              <a:buChar char="l"/>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sz="2000">
                <a:latin typeface="Times New Roman" panose="02020603050405020304" pitchFamily="18" charset="0"/>
              </a:rPr>
              <a:t>RAID</a:t>
            </a:r>
            <a:r>
              <a:rPr kumimoji="0" lang="zh-CN" altLang="en-US" sz="2000">
                <a:latin typeface="Times New Roman" panose="02020603050405020304" pitchFamily="18" charset="0"/>
              </a:rPr>
              <a:t>研究目标：通过多个并行组件获得额外的磁盘访问性能，实现多个独立的</a:t>
            </a:r>
            <a:r>
              <a:rPr kumimoji="0" lang="en-US" altLang="zh-CN" sz="2000">
                <a:latin typeface="Times New Roman" panose="02020603050405020304" pitchFamily="18" charset="0"/>
              </a:rPr>
              <a:t>I/O</a:t>
            </a:r>
            <a:r>
              <a:rPr kumimoji="0" lang="zh-CN" altLang="en-US" sz="2000">
                <a:latin typeface="Times New Roman" panose="02020603050405020304" pitchFamily="18" charset="0"/>
              </a:rPr>
              <a:t>请求可以并行处理，前提是数据信息存放在不同的磁盘中。</a:t>
            </a:r>
          </a:p>
          <a:p>
            <a:pPr eaLnBrk="1" hangingPunct="1">
              <a:spcBef>
                <a:spcPct val="50000"/>
              </a:spcBef>
              <a:buClrTx/>
              <a:buSzTx/>
              <a:buFontTx/>
              <a:buNone/>
            </a:pPr>
            <a:r>
              <a:rPr kumimoji="0" lang="en-US" altLang="zh-CN" sz="2000">
                <a:latin typeface="Times New Roman" panose="02020603050405020304" pitchFamily="18" charset="0"/>
              </a:rPr>
              <a:t>RAID</a:t>
            </a:r>
            <a:r>
              <a:rPr kumimoji="0" lang="zh-CN" altLang="en-US" sz="2000">
                <a:latin typeface="Times New Roman" panose="02020603050405020304" pitchFamily="18" charset="0"/>
              </a:rPr>
              <a:t>包含了</a:t>
            </a:r>
            <a:r>
              <a:rPr kumimoji="0" lang="en-US" altLang="zh-CN" sz="2000">
                <a:latin typeface="Times New Roman" panose="02020603050405020304" pitchFamily="18" charset="0"/>
              </a:rPr>
              <a:t>0-5</a:t>
            </a:r>
            <a:r>
              <a:rPr kumimoji="0" lang="zh-CN" altLang="en-US" sz="2000">
                <a:latin typeface="Times New Roman" panose="02020603050405020304" pitchFamily="18" charset="0"/>
              </a:rPr>
              <a:t>个层，它们具有不同的设计结构。其中共同点是：</a:t>
            </a:r>
          </a:p>
          <a:p>
            <a:pPr eaLnBrk="1" hangingPunct="1">
              <a:spcBef>
                <a:spcPct val="50000"/>
              </a:spcBef>
              <a:buClrTx/>
              <a:buSzTx/>
              <a:buFontTx/>
              <a:buNone/>
            </a:pPr>
            <a:r>
              <a:rPr kumimoji="0" lang="en-US" altLang="zh-CN" sz="2000">
                <a:latin typeface="Times New Roman" panose="02020603050405020304" pitchFamily="18" charset="0"/>
              </a:rPr>
              <a:t>1</a:t>
            </a:r>
            <a:r>
              <a:rPr kumimoji="0" lang="zh-CN" altLang="en-US" sz="2000">
                <a:latin typeface="Times New Roman" panose="02020603050405020304" pitchFamily="18" charset="0"/>
              </a:rPr>
              <a:t>）</a:t>
            </a:r>
            <a:r>
              <a:rPr kumimoji="0" lang="en-US" altLang="zh-CN" sz="2000">
                <a:latin typeface="Times New Roman" panose="02020603050405020304" pitchFamily="18" charset="0"/>
              </a:rPr>
              <a:t>RAID</a:t>
            </a:r>
            <a:r>
              <a:rPr kumimoji="0" lang="zh-CN" altLang="en-US" sz="2000">
                <a:latin typeface="Times New Roman" panose="02020603050405020304" pitchFamily="18" charset="0"/>
              </a:rPr>
              <a:t>是一组物理磁盘驱动器，</a:t>
            </a:r>
            <a:r>
              <a:rPr kumimoji="0" lang="en-US" altLang="zh-CN" sz="2000">
                <a:latin typeface="Times New Roman" panose="02020603050405020304" pitchFamily="18" charset="0"/>
              </a:rPr>
              <a:t>OS</a:t>
            </a:r>
            <a:r>
              <a:rPr kumimoji="0" lang="zh-CN" altLang="en-US" sz="2000">
                <a:latin typeface="Times New Roman" panose="02020603050405020304" pitchFamily="18" charset="0"/>
              </a:rPr>
              <a:t>将它看成单个。</a:t>
            </a:r>
          </a:p>
          <a:p>
            <a:pPr eaLnBrk="1" hangingPunct="1">
              <a:spcBef>
                <a:spcPct val="50000"/>
              </a:spcBef>
              <a:buClrTx/>
              <a:buSzTx/>
              <a:buFontTx/>
              <a:buNone/>
            </a:pPr>
            <a:r>
              <a:rPr kumimoji="0" lang="en-US" altLang="zh-CN" sz="2000">
                <a:latin typeface="Times New Roman" panose="02020603050405020304" pitchFamily="18" charset="0"/>
              </a:rPr>
              <a:t>2</a:t>
            </a:r>
            <a:r>
              <a:rPr kumimoji="0" lang="zh-CN" altLang="en-US" sz="2000">
                <a:latin typeface="Times New Roman" panose="02020603050405020304" pitchFamily="18" charset="0"/>
              </a:rPr>
              <a:t>）数据分布在物理驱动器阵列中。</a:t>
            </a:r>
          </a:p>
          <a:p>
            <a:pPr eaLnBrk="1" hangingPunct="1">
              <a:spcBef>
                <a:spcPct val="50000"/>
              </a:spcBef>
              <a:buClrTx/>
              <a:buSzTx/>
              <a:buFontTx/>
              <a:buNone/>
            </a:pPr>
            <a:r>
              <a:rPr kumimoji="0" lang="en-US" altLang="zh-CN" sz="2000">
                <a:latin typeface="Times New Roman" panose="02020603050405020304" pitchFamily="18" charset="0"/>
              </a:rPr>
              <a:t>3</a:t>
            </a:r>
            <a:r>
              <a:rPr kumimoji="0" lang="zh-CN" altLang="en-US" sz="2000">
                <a:latin typeface="Times New Roman" panose="02020603050405020304" pitchFamily="18" charset="0"/>
              </a:rPr>
              <a:t>）用冗余的磁盘空间保存奇偶检验信息，使数据具有可恢复性。</a:t>
            </a:r>
          </a:p>
        </p:txBody>
      </p:sp>
      <p:sp>
        <p:nvSpPr>
          <p:cNvPr id="69636" name="灯片编号占位符 1"/>
          <p:cNvSpPr txBox="1">
            <a:spLocks noGrp="1"/>
          </p:cNvSpPr>
          <p:nvPr/>
        </p:nvSpPr>
        <p:spPr bwMode="auto">
          <a:xfrm>
            <a:off x="6248400" y="62484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kumimoji="1" sz="2800">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SzPct val="80000"/>
              <a:buFont typeface="Wingdings" panose="05000000000000000000" pitchFamily="2" charset="2"/>
              <a:buChar char="l"/>
              <a:defRPr kumimoji="1"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70000"/>
              <a:buFont typeface="Wingdings" panose="05000000000000000000" pitchFamily="2" charset="2"/>
              <a:buChar char="l"/>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buClrTx/>
              <a:buSzTx/>
              <a:buFontTx/>
              <a:buNone/>
            </a:pPr>
            <a:fld id="{5CB5933C-CCDD-4F45-83CB-12AF877B98F9}" type="slidenum">
              <a:rPr kumimoji="0" lang="en-US" altLang="zh-CN" sz="1200">
                <a:latin typeface="Times New Roman" panose="02020603050405020304" pitchFamily="18" charset="0"/>
              </a:rPr>
              <a:pPr algn="r" eaLnBrk="1" hangingPunct="1">
                <a:spcBef>
                  <a:spcPct val="0"/>
                </a:spcBef>
                <a:buClrTx/>
                <a:buSzTx/>
                <a:buFontTx/>
                <a:buNone/>
              </a:pPr>
              <a:t>81</a:t>
            </a:fld>
            <a:endParaRPr kumimoji="0" lang="en-US" altLang="zh-CN" sz="1200">
              <a:latin typeface="Times New Roman" panose="02020603050405020304" pitchFamily="18" charset="0"/>
            </a:endParaRPr>
          </a:p>
        </p:txBody>
      </p:sp>
    </p:spTree>
    <p:extLst>
      <p:ext uri="{BB962C8B-B14F-4D97-AF65-F5344CB8AC3E}">
        <p14:creationId xmlns:p14="http://schemas.microsoft.com/office/powerpoint/2010/main" val="36132157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1042988" y="1052513"/>
            <a:ext cx="7491412" cy="152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kumimoji="1" sz="2800">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SzPct val="80000"/>
              <a:buFont typeface="Wingdings" panose="05000000000000000000" pitchFamily="2" charset="2"/>
              <a:buChar char="l"/>
              <a:defRPr kumimoji="1"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70000"/>
              <a:buFont typeface="Wingdings" panose="05000000000000000000" pitchFamily="2" charset="2"/>
              <a:buChar char="l"/>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9pPr>
          </a:lstStyle>
          <a:p>
            <a:pPr eaLnBrk="1" hangingPunct="1">
              <a:lnSpc>
                <a:spcPct val="140000"/>
              </a:lnSpc>
              <a:spcBef>
                <a:spcPct val="50000"/>
              </a:spcBef>
              <a:buClrTx/>
              <a:buSzTx/>
              <a:buFontTx/>
              <a:buNone/>
            </a:pPr>
            <a:r>
              <a:rPr kumimoji="0" lang="en-US" altLang="zh-CN" sz="2000">
                <a:latin typeface="Times New Roman" panose="02020603050405020304" pitchFamily="18" charset="0"/>
              </a:rPr>
              <a:t>1. RAID0</a:t>
            </a:r>
            <a:r>
              <a:rPr kumimoji="0" lang="zh-CN" altLang="en-US" sz="2000">
                <a:latin typeface="Times New Roman" panose="02020603050405020304" pitchFamily="18" charset="0"/>
              </a:rPr>
              <a:t>没有用冗余数据提高性能，而是用将数据存储在磁盘阵列中，提高数据访问的并行性。</a:t>
            </a:r>
          </a:p>
          <a:p>
            <a:pPr eaLnBrk="1" hangingPunct="1">
              <a:lnSpc>
                <a:spcPct val="140000"/>
              </a:lnSpc>
              <a:spcBef>
                <a:spcPct val="50000"/>
              </a:spcBef>
              <a:buClrTx/>
              <a:buSzTx/>
              <a:buFontTx/>
              <a:buNone/>
            </a:pPr>
            <a:r>
              <a:rPr kumimoji="0" lang="en-US" altLang="zh-CN" sz="2000">
                <a:latin typeface="Times New Roman" panose="02020603050405020304" pitchFamily="18" charset="0"/>
              </a:rPr>
              <a:t>2. RAID1-5</a:t>
            </a:r>
            <a:r>
              <a:rPr kumimoji="0" lang="zh-CN" altLang="en-US" sz="2000">
                <a:latin typeface="Times New Roman" panose="02020603050405020304" pitchFamily="18" charset="0"/>
              </a:rPr>
              <a:t>使用冗余数据，但其采用方法不同。</a:t>
            </a:r>
          </a:p>
        </p:txBody>
      </p:sp>
      <p:sp>
        <p:nvSpPr>
          <p:cNvPr id="71683" name="TextBox 1"/>
          <p:cNvSpPr txBox="1">
            <a:spLocks noChangeArrowheads="1"/>
          </p:cNvSpPr>
          <p:nvPr/>
        </p:nvSpPr>
        <p:spPr bwMode="auto">
          <a:xfrm>
            <a:off x="1403350" y="476250"/>
            <a:ext cx="4968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kumimoji="1" sz="2800">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SzPct val="80000"/>
              <a:buFont typeface="Wingdings" panose="05000000000000000000" pitchFamily="2" charset="2"/>
              <a:buChar char="l"/>
              <a:defRPr kumimoji="1"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70000"/>
              <a:buFont typeface="Wingdings" panose="05000000000000000000" pitchFamily="2" charset="2"/>
              <a:buChar char="l"/>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kumimoji="0" lang="zh-CN" altLang="en-US" b="1">
                <a:latin typeface="Times New Roman" panose="02020603050405020304" pitchFamily="18" charset="0"/>
              </a:rPr>
              <a:t>具体的</a:t>
            </a:r>
            <a:r>
              <a:rPr kumimoji="0" lang="en-US" altLang="zh-CN" b="1">
                <a:latin typeface="Times New Roman" panose="02020603050405020304" pitchFamily="18" charset="0"/>
              </a:rPr>
              <a:t>RAID</a:t>
            </a:r>
            <a:r>
              <a:rPr kumimoji="0" lang="zh-CN" altLang="en-US" b="1">
                <a:latin typeface="Times New Roman" panose="02020603050405020304" pitchFamily="18" charset="0"/>
              </a:rPr>
              <a:t>分层特性</a:t>
            </a:r>
          </a:p>
        </p:txBody>
      </p:sp>
      <p:sp>
        <p:nvSpPr>
          <p:cNvPr id="71684" name="灯片编号占位符 1"/>
          <p:cNvSpPr txBox="1">
            <a:spLocks noGrp="1"/>
          </p:cNvSpPr>
          <p:nvPr/>
        </p:nvSpPr>
        <p:spPr bwMode="auto">
          <a:xfrm>
            <a:off x="6248400" y="62484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kumimoji="1" sz="2800">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SzPct val="80000"/>
              <a:buFont typeface="Wingdings" panose="05000000000000000000" pitchFamily="2" charset="2"/>
              <a:buChar char="l"/>
              <a:defRPr kumimoji="1"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70000"/>
              <a:buFont typeface="Wingdings" panose="05000000000000000000" pitchFamily="2" charset="2"/>
              <a:buChar char="l"/>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buClrTx/>
              <a:buSzTx/>
              <a:buFontTx/>
              <a:buNone/>
            </a:pPr>
            <a:fld id="{7DD4538E-4AB5-4FB2-A722-A09E03591142}" type="slidenum">
              <a:rPr kumimoji="0" lang="en-US" altLang="zh-CN" sz="1200">
                <a:latin typeface="Times New Roman" panose="02020603050405020304" pitchFamily="18" charset="0"/>
              </a:rPr>
              <a:pPr algn="r" eaLnBrk="1" hangingPunct="1">
                <a:spcBef>
                  <a:spcPct val="0"/>
                </a:spcBef>
                <a:buClrTx/>
                <a:buSzTx/>
                <a:buFontTx/>
                <a:buNone/>
              </a:pPr>
              <a:t>82</a:t>
            </a:fld>
            <a:endParaRPr kumimoji="0" lang="en-US" altLang="zh-CN" sz="1200">
              <a:latin typeface="Times New Roman" panose="02020603050405020304" pitchFamily="18" charset="0"/>
            </a:endParaRPr>
          </a:p>
        </p:txBody>
      </p:sp>
    </p:spTree>
    <p:extLst>
      <p:ext uri="{BB962C8B-B14F-4D97-AF65-F5344CB8AC3E}">
        <p14:creationId xmlns:p14="http://schemas.microsoft.com/office/powerpoint/2010/main" val="471540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4" descr="5-19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484313"/>
            <a:ext cx="6858000" cy="429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7" name="Text Box 5"/>
          <p:cNvSpPr txBox="1">
            <a:spLocks noChangeArrowheads="1"/>
          </p:cNvSpPr>
          <p:nvPr/>
        </p:nvSpPr>
        <p:spPr bwMode="auto">
          <a:xfrm>
            <a:off x="1403350" y="765175"/>
            <a:ext cx="6048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80000"/>
              <a:buFont typeface="Wingdings" panose="05000000000000000000" pitchFamily="2" charset="2"/>
              <a:buChar char="¢"/>
              <a:defRPr kumimoji="1" sz="2800">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SzPct val="80000"/>
              <a:buFont typeface="Wingdings" panose="05000000000000000000" pitchFamily="2" charset="2"/>
              <a:buChar char="l"/>
              <a:defRPr kumimoji="1"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70000"/>
              <a:buFont typeface="Wingdings" panose="05000000000000000000" pitchFamily="2" charset="2"/>
              <a:buChar char="l"/>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sz="2000">
                <a:latin typeface="Times New Roman" panose="02020603050405020304" pitchFamily="18" charset="0"/>
              </a:rPr>
              <a:t>0-2</a:t>
            </a:r>
            <a:r>
              <a:rPr kumimoji="0" lang="zh-CN" altLang="en-US" sz="2000">
                <a:latin typeface="Times New Roman" panose="02020603050405020304" pitchFamily="18" charset="0"/>
              </a:rPr>
              <a:t>级</a:t>
            </a:r>
            <a:r>
              <a:rPr kumimoji="0" lang="en-US" altLang="zh-CN" sz="2000">
                <a:latin typeface="Times New Roman" panose="02020603050405020304" pitchFamily="18" charset="0"/>
              </a:rPr>
              <a:t>RAID</a:t>
            </a:r>
            <a:r>
              <a:rPr kumimoji="0" lang="zh-CN" altLang="en-US" sz="2000">
                <a:latin typeface="Times New Roman" panose="02020603050405020304" pitchFamily="18" charset="0"/>
              </a:rPr>
              <a:t>结构</a:t>
            </a:r>
          </a:p>
        </p:txBody>
      </p:sp>
      <p:sp>
        <p:nvSpPr>
          <p:cNvPr id="72708" name="Text Box 6"/>
          <p:cNvSpPr txBox="1">
            <a:spLocks noChangeArrowheads="1"/>
          </p:cNvSpPr>
          <p:nvPr/>
        </p:nvSpPr>
        <p:spPr bwMode="auto">
          <a:xfrm>
            <a:off x="1187450" y="5805488"/>
            <a:ext cx="66246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80000"/>
              <a:buFont typeface="Wingdings" panose="05000000000000000000" pitchFamily="2" charset="2"/>
              <a:buChar char="¢"/>
              <a:defRPr kumimoji="1" sz="2800">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SzPct val="80000"/>
              <a:buFont typeface="Wingdings" panose="05000000000000000000" pitchFamily="2" charset="2"/>
              <a:buChar char="l"/>
              <a:defRPr kumimoji="1"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70000"/>
              <a:buFont typeface="Wingdings" panose="05000000000000000000" pitchFamily="2" charset="2"/>
              <a:buChar char="l"/>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kumimoji="0" lang="zh-CN" altLang="en-US" sz="2000">
                <a:latin typeface="Times New Roman" panose="02020603050405020304" pitchFamily="18" charset="0"/>
              </a:rPr>
              <a:t>备份和使用的设备对ＯＳ是隐藏的，由</a:t>
            </a:r>
            <a:r>
              <a:rPr kumimoji="0" lang="en-US" altLang="zh-CN" sz="2000">
                <a:latin typeface="Times New Roman" panose="02020603050405020304" pitchFamily="18" charset="0"/>
              </a:rPr>
              <a:t>RAID</a:t>
            </a:r>
            <a:r>
              <a:rPr kumimoji="0" lang="zh-CN" altLang="en-US" sz="2000">
                <a:latin typeface="Times New Roman" panose="02020603050405020304" pitchFamily="18" charset="0"/>
              </a:rPr>
              <a:t>控制器完成并行操作．</a:t>
            </a:r>
          </a:p>
        </p:txBody>
      </p:sp>
      <p:sp>
        <p:nvSpPr>
          <p:cNvPr id="72709" name="灯片编号占位符 1"/>
          <p:cNvSpPr txBox="1">
            <a:spLocks noGrp="1"/>
          </p:cNvSpPr>
          <p:nvPr/>
        </p:nvSpPr>
        <p:spPr bwMode="auto">
          <a:xfrm>
            <a:off x="6248400" y="62484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kumimoji="1" sz="2800">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SzPct val="80000"/>
              <a:buFont typeface="Wingdings" panose="05000000000000000000" pitchFamily="2" charset="2"/>
              <a:buChar char="l"/>
              <a:defRPr kumimoji="1"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70000"/>
              <a:buFont typeface="Wingdings" panose="05000000000000000000" pitchFamily="2" charset="2"/>
              <a:buChar char="l"/>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buClrTx/>
              <a:buSzTx/>
              <a:buFontTx/>
              <a:buNone/>
            </a:pPr>
            <a:fld id="{0E52CC58-A015-4069-BBD1-71815B4F6C94}" type="slidenum">
              <a:rPr kumimoji="0" lang="en-US" altLang="zh-CN" sz="1200">
                <a:latin typeface="Times New Roman" panose="02020603050405020304" pitchFamily="18" charset="0"/>
              </a:rPr>
              <a:pPr algn="r" eaLnBrk="1" hangingPunct="1">
                <a:spcBef>
                  <a:spcPct val="0"/>
                </a:spcBef>
                <a:buClrTx/>
                <a:buSzTx/>
                <a:buFontTx/>
                <a:buNone/>
              </a:pPr>
              <a:t>83</a:t>
            </a:fld>
            <a:endParaRPr kumimoji="0" lang="en-US" altLang="zh-CN" sz="1200">
              <a:latin typeface="Times New Roman" panose="02020603050405020304" pitchFamily="18" charset="0"/>
            </a:endParaRPr>
          </a:p>
        </p:txBody>
      </p:sp>
    </p:spTree>
    <p:extLst>
      <p:ext uri="{BB962C8B-B14F-4D97-AF65-F5344CB8AC3E}">
        <p14:creationId xmlns:p14="http://schemas.microsoft.com/office/powerpoint/2010/main" val="97031912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4" descr="5-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549275"/>
            <a:ext cx="6480175" cy="565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Text Box 6"/>
          <p:cNvSpPr txBox="1">
            <a:spLocks noChangeArrowheads="1"/>
          </p:cNvSpPr>
          <p:nvPr/>
        </p:nvSpPr>
        <p:spPr bwMode="auto">
          <a:xfrm>
            <a:off x="1403350" y="260350"/>
            <a:ext cx="5329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80000"/>
              <a:buFont typeface="Wingdings" panose="05000000000000000000" pitchFamily="2" charset="2"/>
              <a:buChar char="¢"/>
              <a:defRPr kumimoji="1" sz="2800">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SzPct val="80000"/>
              <a:buFont typeface="Wingdings" panose="05000000000000000000" pitchFamily="2" charset="2"/>
              <a:buChar char="l"/>
              <a:defRPr kumimoji="1"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70000"/>
              <a:buFont typeface="Wingdings" panose="05000000000000000000" pitchFamily="2" charset="2"/>
              <a:buChar char="l"/>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kumimoji="0" lang="zh-CN" altLang="en-US" sz="2000">
                <a:latin typeface="Times New Roman" panose="02020603050405020304" pitchFamily="18" charset="0"/>
              </a:rPr>
              <a:t>３－５级</a:t>
            </a:r>
            <a:r>
              <a:rPr kumimoji="0" lang="en-US" altLang="zh-CN" sz="2000">
                <a:latin typeface="Times New Roman" panose="02020603050405020304" pitchFamily="18" charset="0"/>
              </a:rPr>
              <a:t>RAID</a:t>
            </a:r>
            <a:r>
              <a:rPr kumimoji="0" lang="zh-CN" altLang="en-US" sz="2000">
                <a:latin typeface="Times New Roman" panose="02020603050405020304" pitchFamily="18" charset="0"/>
              </a:rPr>
              <a:t>结构</a:t>
            </a:r>
          </a:p>
        </p:txBody>
      </p:sp>
      <p:sp>
        <p:nvSpPr>
          <p:cNvPr id="74756" name="灯片编号占位符 1"/>
          <p:cNvSpPr txBox="1">
            <a:spLocks noGrp="1"/>
          </p:cNvSpPr>
          <p:nvPr/>
        </p:nvSpPr>
        <p:spPr bwMode="auto">
          <a:xfrm>
            <a:off x="6248400" y="62484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kumimoji="1" sz="2800">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SzPct val="80000"/>
              <a:buFont typeface="Wingdings" panose="05000000000000000000" pitchFamily="2" charset="2"/>
              <a:buChar char="l"/>
              <a:defRPr kumimoji="1"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70000"/>
              <a:buFont typeface="Wingdings" panose="05000000000000000000" pitchFamily="2" charset="2"/>
              <a:buChar char="l"/>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buClrTx/>
              <a:buSzTx/>
              <a:buFontTx/>
              <a:buNone/>
            </a:pPr>
            <a:fld id="{1E01C760-7381-4EE0-A5BD-08E8A8E40133}" type="slidenum">
              <a:rPr kumimoji="0" lang="en-US" altLang="zh-CN" sz="1200">
                <a:latin typeface="Times New Roman" panose="02020603050405020304" pitchFamily="18" charset="0"/>
              </a:rPr>
              <a:pPr algn="r" eaLnBrk="1" hangingPunct="1">
                <a:spcBef>
                  <a:spcPct val="0"/>
                </a:spcBef>
                <a:buClrTx/>
                <a:buSzTx/>
                <a:buFontTx/>
                <a:buNone/>
              </a:pPr>
              <a:t>84</a:t>
            </a:fld>
            <a:endParaRPr kumimoji="0" lang="en-US" altLang="zh-CN" sz="1200">
              <a:latin typeface="Times New Roman" panose="02020603050405020304" pitchFamily="18" charset="0"/>
            </a:endParaRPr>
          </a:p>
        </p:txBody>
      </p:sp>
    </p:spTree>
    <p:extLst>
      <p:ext uri="{BB962C8B-B14F-4D97-AF65-F5344CB8AC3E}">
        <p14:creationId xmlns:p14="http://schemas.microsoft.com/office/powerpoint/2010/main" val="7923526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654175D-19B0-4A61-73C6-EE3B7FCFF377}"/>
              </a:ext>
            </a:extLst>
          </p:cNvPr>
          <p:cNvSpPr>
            <a:spLocks noGrp="1"/>
          </p:cNvSpPr>
          <p:nvPr>
            <p:ph type="title"/>
          </p:nvPr>
        </p:nvSpPr>
        <p:spPr/>
        <p:txBody>
          <a:bodyPr/>
          <a:lstStyle/>
          <a:p>
            <a:r>
              <a:rPr lang="zh-CN" altLang="en-US" dirty="0"/>
              <a:t>文件系统的性能思考</a:t>
            </a:r>
          </a:p>
        </p:txBody>
      </p:sp>
      <p:sp>
        <p:nvSpPr>
          <p:cNvPr id="6" name="内容占位符 5">
            <a:extLst>
              <a:ext uri="{FF2B5EF4-FFF2-40B4-BE49-F238E27FC236}">
                <a16:creationId xmlns:a16="http://schemas.microsoft.com/office/drawing/2014/main" id="{08E507B0-547A-B8AC-B9B2-3E53402B8363}"/>
              </a:ext>
            </a:extLst>
          </p:cNvPr>
          <p:cNvSpPr>
            <a:spLocks noGrp="1"/>
          </p:cNvSpPr>
          <p:nvPr>
            <p:ph idx="1"/>
          </p:nvPr>
        </p:nvSpPr>
        <p:spPr/>
        <p:txBody>
          <a:bodyPr/>
          <a:lstStyle/>
          <a:p>
            <a:r>
              <a:rPr lang="en-US" altLang="zh-CN" dirty="0"/>
              <a:t>OS</a:t>
            </a:r>
            <a:r>
              <a:rPr lang="zh-CN" altLang="en-US" dirty="0"/>
              <a:t>喜欢做顺序的读写以改进性能，为什么？</a:t>
            </a:r>
            <a:endParaRPr lang="en-US" altLang="zh-CN" dirty="0"/>
          </a:p>
          <a:p>
            <a:pPr lvl="1"/>
            <a:r>
              <a:rPr lang="zh-CN" altLang="en-US" dirty="0"/>
              <a:t>简单</a:t>
            </a:r>
            <a:endParaRPr lang="en-US" altLang="zh-CN" dirty="0"/>
          </a:p>
          <a:p>
            <a:pPr lvl="1"/>
            <a:r>
              <a:rPr lang="zh-CN" altLang="en-US" dirty="0"/>
              <a:t>尊重磁盘的物理特性</a:t>
            </a:r>
            <a:endParaRPr lang="en-US" altLang="zh-CN" dirty="0"/>
          </a:p>
          <a:p>
            <a:r>
              <a:rPr lang="zh-CN" altLang="en-US" dirty="0"/>
              <a:t>用户会按照什么样的方式读写磁盘呢？</a:t>
            </a:r>
            <a:endParaRPr lang="en-US" altLang="zh-CN" dirty="0"/>
          </a:p>
          <a:p>
            <a:pPr lvl="1"/>
            <a:r>
              <a:rPr lang="zh-CN" altLang="en-US" dirty="0"/>
              <a:t>执行程序</a:t>
            </a:r>
            <a:endParaRPr lang="en-US" altLang="zh-CN" dirty="0"/>
          </a:p>
          <a:p>
            <a:pPr lvl="1"/>
            <a:r>
              <a:rPr lang="zh-CN" altLang="en-US" dirty="0"/>
              <a:t>播放电影</a:t>
            </a:r>
            <a:endParaRPr lang="en-US" altLang="zh-CN" dirty="0"/>
          </a:p>
          <a:p>
            <a:pPr lvl="1"/>
            <a:r>
              <a:rPr lang="zh-CN" altLang="en-US" dirty="0"/>
              <a:t>读写数据库</a:t>
            </a:r>
            <a:endParaRPr lang="en-US" altLang="zh-CN" dirty="0"/>
          </a:p>
          <a:p>
            <a:pPr lvl="1"/>
            <a:r>
              <a:rPr lang="en-US" altLang="zh-CN" dirty="0"/>
              <a:t>……</a:t>
            </a:r>
          </a:p>
          <a:p>
            <a:pPr lvl="1"/>
            <a:endParaRPr lang="en-US" altLang="zh-CN" dirty="0"/>
          </a:p>
          <a:p>
            <a:endParaRPr lang="zh-CN" altLang="en-US" dirty="0"/>
          </a:p>
        </p:txBody>
      </p:sp>
      <p:sp>
        <p:nvSpPr>
          <p:cNvPr id="2" name="日期占位符 1">
            <a:extLst>
              <a:ext uri="{FF2B5EF4-FFF2-40B4-BE49-F238E27FC236}">
                <a16:creationId xmlns:a16="http://schemas.microsoft.com/office/drawing/2014/main" id="{8701BDDB-A2E3-6448-DD0E-17BBB5622F4E}"/>
              </a:ext>
            </a:extLst>
          </p:cNvPr>
          <p:cNvSpPr>
            <a:spLocks noGrp="1"/>
          </p:cNvSpPr>
          <p:nvPr>
            <p:ph type="dt" sz="half" idx="10"/>
          </p:nvPr>
        </p:nvSpPr>
        <p:spPr/>
        <p:txBody>
          <a:bodyPr/>
          <a:lstStyle/>
          <a:p>
            <a:pPr>
              <a:defRPr/>
            </a:pPr>
            <a:r>
              <a:rPr lang="en-US" altLang="zh-CN"/>
              <a:t>Operating System</a:t>
            </a:r>
            <a:endParaRPr lang="en-US" altLang="ko-KR"/>
          </a:p>
        </p:txBody>
      </p:sp>
      <p:sp>
        <p:nvSpPr>
          <p:cNvPr id="3" name="页脚占位符 2">
            <a:extLst>
              <a:ext uri="{FF2B5EF4-FFF2-40B4-BE49-F238E27FC236}">
                <a16:creationId xmlns:a16="http://schemas.microsoft.com/office/drawing/2014/main" id="{7AEA369C-A937-19BE-0CFA-0DE4ACCEB390}"/>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4" name="灯片编号占位符 3">
            <a:extLst>
              <a:ext uri="{FF2B5EF4-FFF2-40B4-BE49-F238E27FC236}">
                <a16:creationId xmlns:a16="http://schemas.microsoft.com/office/drawing/2014/main" id="{27BCF7A2-DA12-506B-315D-6B2B830C1AA6}"/>
              </a:ext>
            </a:extLst>
          </p:cNvPr>
          <p:cNvSpPr>
            <a:spLocks noGrp="1"/>
          </p:cNvSpPr>
          <p:nvPr>
            <p:ph type="sldNum" sz="quarter" idx="12"/>
          </p:nvPr>
        </p:nvSpPr>
        <p:spPr/>
        <p:txBody>
          <a:bodyPr/>
          <a:lstStyle/>
          <a:p>
            <a:fld id="{23E5303B-8A3A-477A-93B0-1543526987BB}" type="slidenum">
              <a:rPr lang="en-US" altLang="ko-KR" smtClean="0"/>
              <a:pPr/>
              <a:t>85</a:t>
            </a:fld>
            <a:endParaRPr lang="en-US" altLang="ko-KR"/>
          </a:p>
        </p:txBody>
      </p:sp>
    </p:spTree>
    <p:extLst>
      <p:ext uri="{BB962C8B-B14F-4D97-AF65-F5344CB8AC3E}">
        <p14:creationId xmlns:p14="http://schemas.microsoft.com/office/powerpoint/2010/main" val="28920540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895647-3F7B-46E1-8CF4-AA095C478E83}"/>
              </a:ext>
            </a:extLst>
          </p:cNvPr>
          <p:cNvSpPr>
            <a:spLocks noGrp="1"/>
          </p:cNvSpPr>
          <p:nvPr>
            <p:ph type="title"/>
          </p:nvPr>
        </p:nvSpPr>
        <p:spPr/>
        <p:txBody>
          <a:bodyPr/>
          <a:lstStyle/>
          <a:p>
            <a:r>
              <a:rPr lang="zh-CN" altLang="en-US" dirty="0"/>
              <a:t>示例：</a:t>
            </a:r>
            <a:r>
              <a:rPr lang="en-US" altLang="zh-CN" dirty="0"/>
              <a:t>elf</a:t>
            </a:r>
            <a:r>
              <a:rPr lang="zh-CN" altLang="en-US" dirty="0"/>
              <a:t>文件格式</a:t>
            </a:r>
          </a:p>
        </p:txBody>
      </p:sp>
      <p:sp>
        <p:nvSpPr>
          <p:cNvPr id="4" name="日期占位符 3">
            <a:extLst>
              <a:ext uri="{FF2B5EF4-FFF2-40B4-BE49-F238E27FC236}">
                <a16:creationId xmlns:a16="http://schemas.microsoft.com/office/drawing/2014/main" id="{CC4045A9-B4F7-4D64-AF69-5E6B68CAC3C1}"/>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a:ln>
                  <a:noFill/>
                </a:ln>
                <a:solidFill>
                  <a:srgbClr val="FFFFFF"/>
                </a:solidFill>
                <a:effectLst/>
                <a:uLnTx/>
                <a:uFillTx/>
                <a:latin typeface="Verdana"/>
                <a:ea typeface="굴림" pitchFamily="50" charset="-127"/>
                <a:cs typeface="+mn-cs"/>
              </a:rPr>
              <a:t>Operating System</a:t>
            </a:r>
            <a:endParaRPr kumimoji="0" lang="en-US" altLang="ko-KR" sz="1200" b="1" i="0" u="none" strike="noStrike" kern="1200" cap="none" spc="0" normalizeH="0" baseline="0" noProof="0">
              <a:ln>
                <a:noFill/>
              </a:ln>
              <a:solidFill>
                <a:srgbClr val="FFFFFF"/>
              </a:solidFill>
              <a:effectLst/>
              <a:uLnTx/>
              <a:uFillTx/>
              <a:latin typeface="Verdana"/>
              <a:ea typeface="굴림" pitchFamily="50" charset="-127"/>
              <a:cs typeface="+mn-cs"/>
            </a:endParaRPr>
          </a:p>
        </p:txBody>
      </p:sp>
      <p:sp>
        <p:nvSpPr>
          <p:cNvPr id="5" name="页脚占位符 4">
            <a:extLst>
              <a:ext uri="{FF2B5EF4-FFF2-40B4-BE49-F238E27FC236}">
                <a16:creationId xmlns:a16="http://schemas.microsoft.com/office/drawing/2014/main" id="{B692D03D-725B-4A42-A494-0BEE112B6AD1}"/>
              </a:ext>
            </a:extLst>
          </p:cNvPr>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a:ln>
                  <a:noFill/>
                </a:ln>
                <a:solidFill>
                  <a:srgbClr val="FFFFFF"/>
                </a:solidFill>
                <a:effectLst/>
                <a:uLnTx/>
                <a:uFillTx/>
                <a:latin typeface="Verdana"/>
                <a:ea typeface="굴림" pitchFamily="50" charset="-127"/>
                <a:cs typeface="+mn-cs"/>
              </a:rPr>
              <a:t>CITS, NanKai University</a:t>
            </a:r>
            <a:endParaRPr kumimoji="0" lang="en-US" altLang="ko-KR" sz="1200" b="1" i="0" u="none" strike="noStrike" kern="1200" cap="none" spc="0" normalizeH="0" baseline="0" noProof="0">
              <a:ln>
                <a:noFill/>
              </a:ln>
              <a:solidFill>
                <a:srgbClr val="FFFFFF"/>
              </a:solidFill>
              <a:effectLst/>
              <a:uLnTx/>
              <a:uFillTx/>
              <a:latin typeface="Verdana"/>
              <a:ea typeface="굴림" pitchFamily="50" charset="-127"/>
              <a:cs typeface="+mn-cs"/>
            </a:endParaRPr>
          </a:p>
        </p:txBody>
      </p:sp>
      <p:sp>
        <p:nvSpPr>
          <p:cNvPr id="6" name="灯片编号占位符 5">
            <a:extLst>
              <a:ext uri="{FF2B5EF4-FFF2-40B4-BE49-F238E27FC236}">
                <a16:creationId xmlns:a16="http://schemas.microsoft.com/office/drawing/2014/main" id="{F5E56752-4723-40A1-A2FE-18AD5C5D7141}"/>
              </a:ext>
            </a:extLst>
          </p:cNvPr>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5EEFC526-8A43-41C1-B1D0-B3D20E53516B}" type="slidenum">
              <a:rPr kumimoji="0" lang="en-US" altLang="ko-KR" sz="1200" b="1" i="0" u="none" strike="noStrike" kern="1200" cap="none" spc="0" normalizeH="0" baseline="0" noProof="0" smtClean="0">
                <a:ln>
                  <a:noFill/>
                </a:ln>
                <a:solidFill>
                  <a:srgbClr val="FFFFFF"/>
                </a:solidFill>
                <a:effectLst/>
                <a:uLnTx/>
                <a:uFillTx/>
                <a:latin typeface="Verdana" panose="020B0604030504040204" pitchFamily="34" charset="0"/>
                <a:ea typeface="굴림" pitchFamily="34" charset="-127"/>
                <a:cs typeface="+mn-cs"/>
              </a:rPr>
              <a:pPr marL="0" marR="0" lvl="0" indent="0" algn="ctr" defTabSz="914400" rtl="0" eaLnBrk="1" fontAlgn="base" latinLnBrk="0" hangingPunct="1">
                <a:lnSpc>
                  <a:spcPct val="100000"/>
                </a:lnSpc>
                <a:spcBef>
                  <a:spcPct val="0"/>
                </a:spcBef>
                <a:spcAft>
                  <a:spcPct val="0"/>
                </a:spcAft>
                <a:buClrTx/>
                <a:buSzTx/>
                <a:buFontTx/>
                <a:buNone/>
                <a:tabLst/>
                <a:defRPr/>
              </a:pPr>
              <a:t>86</a:t>
            </a:fld>
            <a:endParaRPr kumimoji="0" lang="en-US" altLang="ko-KR" sz="1200" b="1" i="0" u="none" strike="noStrike" kern="1200" cap="none" spc="0" normalizeH="0" baseline="0" noProof="0">
              <a:ln>
                <a:noFill/>
              </a:ln>
              <a:solidFill>
                <a:srgbClr val="FFFFFF"/>
              </a:solidFill>
              <a:effectLst/>
              <a:uLnTx/>
              <a:uFillTx/>
              <a:latin typeface="Verdana" panose="020B0604030504040204" pitchFamily="34" charset="0"/>
              <a:ea typeface="굴림" pitchFamily="34" charset="-127"/>
              <a:cs typeface="+mn-cs"/>
            </a:endParaRPr>
          </a:p>
        </p:txBody>
      </p:sp>
      <p:pic>
        <p:nvPicPr>
          <p:cNvPr id="81922" name="Picture 2">
            <a:extLst>
              <a:ext uri="{FF2B5EF4-FFF2-40B4-BE49-F238E27FC236}">
                <a16:creationId xmlns:a16="http://schemas.microsoft.com/office/drawing/2014/main" id="{832FC708-541C-4DEA-92F5-A5F7F7217F9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980728"/>
            <a:ext cx="4038600" cy="3133725"/>
          </a:xfrm>
          <a:prstGeom prst="rect">
            <a:avLst/>
          </a:prstGeom>
          <a:noFill/>
          <a:extLst>
            <a:ext uri="{909E8E84-426E-40DD-AFC4-6F175D3DCCD1}">
              <a14:hiddenFill xmlns:a14="http://schemas.microsoft.com/office/drawing/2010/main">
                <a:solidFill>
                  <a:srgbClr val="FFFFFF"/>
                </a:solidFill>
              </a14:hiddenFill>
            </a:ext>
          </a:extLst>
        </p:spPr>
      </p:pic>
      <p:pic>
        <p:nvPicPr>
          <p:cNvPr id="81924" name="Picture 4">
            <a:extLst>
              <a:ext uri="{FF2B5EF4-FFF2-40B4-BE49-F238E27FC236}">
                <a16:creationId xmlns:a16="http://schemas.microsoft.com/office/drawing/2014/main" id="{55A81A18-96E3-4511-8D7F-DC89062C98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476672"/>
            <a:ext cx="4991100" cy="461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96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fade">
                                      <p:cBhvr>
                                        <p:cTn id="7" dur="1000"/>
                                        <p:tgtEl>
                                          <p:spTgt spid="81922"/>
                                        </p:tgtEl>
                                      </p:cBhvr>
                                    </p:animEffect>
                                    <p:anim calcmode="lin" valueType="num">
                                      <p:cBhvr>
                                        <p:cTn id="8" dur="1000" fill="hold"/>
                                        <p:tgtEl>
                                          <p:spTgt spid="81922"/>
                                        </p:tgtEl>
                                        <p:attrNameLst>
                                          <p:attrName>ppt_x</p:attrName>
                                        </p:attrNameLst>
                                      </p:cBhvr>
                                      <p:tavLst>
                                        <p:tav tm="0">
                                          <p:val>
                                            <p:strVal val="#ppt_x"/>
                                          </p:val>
                                        </p:tav>
                                        <p:tav tm="100000">
                                          <p:val>
                                            <p:strVal val="#ppt_x"/>
                                          </p:val>
                                        </p:tav>
                                      </p:tavLst>
                                    </p:anim>
                                    <p:anim calcmode="lin" valueType="num">
                                      <p:cBhvr>
                                        <p:cTn id="9" dur="1000" fill="hold"/>
                                        <p:tgtEl>
                                          <p:spTgt spid="819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1924"/>
                                        </p:tgtEl>
                                        <p:attrNameLst>
                                          <p:attrName>style.visibility</p:attrName>
                                        </p:attrNameLst>
                                      </p:cBhvr>
                                      <p:to>
                                        <p:strVal val="visible"/>
                                      </p:to>
                                    </p:set>
                                    <p:anim calcmode="lin" valueType="num">
                                      <p:cBhvr additive="base">
                                        <p:cTn id="14" dur="500" fill="hold"/>
                                        <p:tgtEl>
                                          <p:spTgt spid="81924"/>
                                        </p:tgtEl>
                                        <p:attrNameLst>
                                          <p:attrName>ppt_x</p:attrName>
                                        </p:attrNameLst>
                                      </p:cBhvr>
                                      <p:tavLst>
                                        <p:tav tm="0">
                                          <p:val>
                                            <p:strVal val="#ppt_x"/>
                                          </p:val>
                                        </p:tav>
                                        <p:tav tm="100000">
                                          <p:val>
                                            <p:strVal val="#ppt_x"/>
                                          </p:val>
                                        </p:tav>
                                      </p:tavLst>
                                    </p:anim>
                                    <p:anim calcmode="lin" valueType="num">
                                      <p:cBhvr additive="base">
                                        <p:cTn id="15" dur="500" fill="hold"/>
                                        <p:tgtEl>
                                          <p:spTgt spid="819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895647-3F7B-46E1-8CF4-AA095C478E83}"/>
              </a:ext>
            </a:extLst>
          </p:cNvPr>
          <p:cNvSpPr>
            <a:spLocks noGrp="1"/>
          </p:cNvSpPr>
          <p:nvPr>
            <p:ph type="title"/>
          </p:nvPr>
        </p:nvSpPr>
        <p:spPr/>
        <p:txBody>
          <a:bodyPr/>
          <a:lstStyle/>
          <a:p>
            <a:r>
              <a:rPr lang="zh-CN" altLang="en-US" dirty="0"/>
              <a:t>示例：</a:t>
            </a:r>
            <a:r>
              <a:rPr lang="en-US" altLang="zh-CN" dirty="0"/>
              <a:t>elf</a:t>
            </a:r>
            <a:r>
              <a:rPr lang="zh-CN" altLang="en-US" dirty="0"/>
              <a:t>文件格式</a:t>
            </a:r>
          </a:p>
        </p:txBody>
      </p:sp>
      <p:sp>
        <p:nvSpPr>
          <p:cNvPr id="4" name="日期占位符 3">
            <a:extLst>
              <a:ext uri="{FF2B5EF4-FFF2-40B4-BE49-F238E27FC236}">
                <a16:creationId xmlns:a16="http://schemas.microsoft.com/office/drawing/2014/main" id="{CC4045A9-B4F7-4D64-AF69-5E6B68CAC3C1}"/>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a:ln>
                  <a:noFill/>
                </a:ln>
                <a:solidFill>
                  <a:srgbClr val="FFFFFF"/>
                </a:solidFill>
                <a:effectLst/>
                <a:uLnTx/>
                <a:uFillTx/>
                <a:latin typeface="Verdana"/>
                <a:ea typeface="굴림" pitchFamily="50" charset="-127"/>
                <a:cs typeface="+mn-cs"/>
              </a:rPr>
              <a:t>Operating System</a:t>
            </a:r>
            <a:endParaRPr kumimoji="0" lang="en-US" altLang="ko-KR" sz="1200" b="1" i="0" u="none" strike="noStrike" kern="1200" cap="none" spc="0" normalizeH="0" baseline="0" noProof="0">
              <a:ln>
                <a:noFill/>
              </a:ln>
              <a:solidFill>
                <a:srgbClr val="FFFFFF"/>
              </a:solidFill>
              <a:effectLst/>
              <a:uLnTx/>
              <a:uFillTx/>
              <a:latin typeface="Verdana"/>
              <a:ea typeface="굴림" pitchFamily="50" charset="-127"/>
              <a:cs typeface="+mn-cs"/>
            </a:endParaRPr>
          </a:p>
        </p:txBody>
      </p:sp>
      <p:sp>
        <p:nvSpPr>
          <p:cNvPr id="5" name="页脚占位符 4">
            <a:extLst>
              <a:ext uri="{FF2B5EF4-FFF2-40B4-BE49-F238E27FC236}">
                <a16:creationId xmlns:a16="http://schemas.microsoft.com/office/drawing/2014/main" id="{B692D03D-725B-4A42-A494-0BEE112B6AD1}"/>
              </a:ext>
            </a:extLst>
          </p:cNvPr>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a:ln>
                  <a:noFill/>
                </a:ln>
                <a:solidFill>
                  <a:srgbClr val="FFFFFF"/>
                </a:solidFill>
                <a:effectLst/>
                <a:uLnTx/>
                <a:uFillTx/>
                <a:latin typeface="Verdana"/>
                <a:ea typeface="굴림" pitchFamily="50" charset="-127"/>
                <a:cs typeface="+mn-cs"/>
              </a:rPr>
              <a:t>CITS, NanKai University</a:t>
            </a:r>
            <a:endParaRPr kumimoji="0" lang="en-US" altLang="ko-KR" sz="1200" b="1" i="0" u="none" strike="noStrike" kern="1200" cap="none" spc="0" normalizeH="0" baseline="0" noProof="0">
              <a:ln>
                <a:noFill/>
              </a:ln>
              <a:solidFill>
                <a:srgbClr val="FFFFFF"/>
              </a:solidFill>
              <a:effectLst/>
              <a:uLnTx/>
              <a:uFillTx/>
              <a:latin typeface="Verdana"/>
              <a:ea typeface="굴림" pitchFamily="50" charset="-127"/>
              <a:cs typeface="+mn-cs"/>
            </a:endParaRPr>
          </a:p>
        </p:txBody>
      </p:sp>
      <p:sp>
        <p:nvSpPr>
          <p:cNvPr id="6" name="灯片编号占位符 5">
            <a:extLst>
              <a:ext uri="{FF2B5EF4-FFF2-40B4-BE49-F238E27FC236}">
                <a16:creationId xmlns:a16="http://schemas.microsoft.com/office/drawing/2014/main" id="{F5E56752-4723-40A1-A2FE-18AD5C5D7141}"/>
              </a:ext>
            </a:extLst>
          </p:cNvPr>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5EEFC526-8A43-41C1-B1D0-B3D20E53516B}" type="slidenum">
              <a:rPr kumimoji="0" lang="en-US" altLang="ko-KR" sz="1200" b="1" i="0" u="none" strike="noStrike" kern="1200" cap="none" spc="0" normalizeH="0" baseline="0" noProof="0" smtClean="0">
                <a:ln>
                  <a:noFill/>
                </a:ln>
                <a:solidFill>
                  <a:srgbClr val="FFFFFF"/>
                </a:solidFill>
                <a:effectLst/>
                <a:uLnTx/>
                <a:uFillTx/>
                <a:latin typeface="Verdana" panose="020B0604030504040204" pitchFamily="34" charset="0"/>
                <a:ea typeface="굴림" pitchFamily="34" charset="-127"/>
                <a:cs typeface="+mn-cs"/>
              </a:rPr>
              <a:pPr marL="0" marR="0" lvl="0" indent="0" algn="ctr" defTabSz="914400" rtl="0" eaLnBrk="1" fontAlgn="base" latinLnBrk="0" hangingPunct="1">
                <a:lnSpc>
                  <a:spcPct val="100000"/>
                </a:lnSpc>
                <a:spcBef>
                  <a:spcPct val="0"/>
                </a:spcBef>
                <a:spcAft>
                  <a:spcPct val="0"/>
                </a:spcAft>
                <a:buClrTx/>
                <a:buSzTx/>
                <a:buFontTx/>
                <a:buNone/>
                <a:tabLst/>
                <a:defRPr/>
              </a:pPr>
              <a:t>87</a:t>
            </a:fld>
            <a:endParaRPr kumimoji="0" lang="en-US" altLang="ko-KR" sz="1200" b="1" i="0" u="none" strike="noStrike" kern="1200" cap="none" spc="0" normalizeH="0" baseline="0" noProof="0">
              <a:ln>
                <a:noFill/>
              </a:ln>
              <a:solidFill>
                <a:srgbClr val="FFFFFF"/>
              </a:solidFill>
              <a:effectLst/>
              <a:uLnTx/>
              <a:uFillTx/>
              <a:latin typeface="Verdana" panose="020B0604030504040204" pitchFamily="34" charset="0"/>
              <a:ea typeface="굴림" pitchFamily="34" charset="-127"/>
              <a:cs typeface="+mn-cs"/>
            </a:endParaRPr>
          </a:p>
        </p:txBody>
      </p:sp>
      <p:pic>
        <p:nvPicPr>
          <p:cNvPr id="81922" name="Picture 2">
            <a:extLst>
              <a:ext uri="{FF2B5EF4-FFF2-40B4-BE49-F238E27FC236}">
                <a16:creationId xmlns:a16="http://schemas.microsoft.com/office/drawing/2014/main" id="{832FC708-541C-4DEA-92F5-A5F7F7217F9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980728"/>
            <a:ext cx="4038600" cy="3133725"/>
          </a:xfrm>
          <a:prstGeom prst="rect">
            <a:avLst/>
          </a:prstGeom>
          <a:noFill/>
          <a:extLst>
            <a:ext uri="{909E8E84-426E-40DD-AFC4-6F175D3DCCD1}">
              <a14:hiddenFill xmlns:a14="http://schemas.microsoft.com/office/drawing/2010/main">
                <a:solidFill>
                  <a:srgbClr val="FFFFFF"/>
                </a:solidFill>
              </a14:hiddenFill>
            </a:ext>
          </a:extLst>
        </p:spPr>
      </p:pic>
      <p:pic>
        <p:nvPicPr>
          <p:cNvPr id="83970" name="Picture 2">
            <a:extLst>
              <a:ext uri="{FF2B5EF4-FFF2-40B4-BE49-F238E27FC236}">
                <a16:creationId xmlns:a16="http://schemas.microsoft.com/office/drawing/2014/main" id="{BF3E8312-A98B-42F1-9FCC-43B33E72D8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2667" y="1382539"/>
            <a:ext cx="5105069" cy="3342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20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3970"/>
                                        </p:tgtEl>
                                        <p:attrNameLst>
                                          <p:attrName>style.visibility</p:attrName>
                                        </p:attrNameLst>
                                      </p:cBhvr>
                                      <p:to>
                                        <p:strVal val="visible"/>
                                      </p:to>
                                    </p:set>
                                    <p:anim calcmode="lin" valueType="num">
                                      <p:cBhvr additive="base">
                                        <p:cTn id="7" dur="500" fill="hold"/>
                                        <p:tgtEl>
                                          <p:spTgt spid="83970"/>
                                        </p:tgtEl>
                                        <p:attrNameLst>
                                          <p:attrName>ppt_x</p:attrName>
                                        </p:attrNameLst>
                                      </p:cBhvr>
                                      <p:tavLst>
                                        <p:tav tm="0">
                                          <p:val>
                                            <p:strVal val="#ppt_x"/>
                                          </p:val>
                                        </p:tav>
                                        <p:tav tm="100000">
                                          <p:val>
                                            <p:strVal val="#ppt_x"/>
                                          </p:val>
                                        </p:tav>
                                      </p:tavLst>
                                    </p:anim>
                                    <p:anim calcmode="lin" valueType="num">
                                      <p:cBhvr additive="base">
                                        <p:cTn id="8" dur="500" fill="hold"/>
                                        <p:tgtEl>
                                          <p:spTgt spid="839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895647-3F7B-46E1-8CF4-AA095C478E83}"/>
              </a:ext>
            </a:extLst>
          </p:cNvPr>
          <p:cNvSpPr>
            <a:spLocks noGrp="1"/>
          </p:cNvSpPr>
          <p:nvPr>
            <p:ph type="title"/>
          </p:nvPr>
        </p:nvSpPr>
        <p:spPr/>
        <p:txBody>
          <a:bodyPr/>
          <a:lstStyle/>
          <a:p>
            <a:r>
              <a:rPr lang="zh-CN" altLang="en-US" dirty="0"/>
              <a:t>示例：</a:t>
            </a:r>
            <a:r>
              <a:rPr lang="en-US" altLang="zh-CN" dirty="0"/>
              <a:t>elf</a:t>
            </a:r>
            <a:r>
              <a:rPr lang="zh-CN" altLang="en-US" dirty="0"/>
              <a:t>文件格式</a:t>
            </a:r>
          </a:p>
        </p:txBody>
      </p:sp>
      <p:sp>
        <p:nvSpPr>
          <p:cNvPr id="4" name="日期占位符 3">
            <a:extLst>
              <a:ext uri="{FF2B5EF4-FFF2-40B4-BE49-F238E27FC236}">
                <a16:creationId xmlns:a16="http://schemas.microsoft.com/office/drawing/2014/main" id="{CC4045A9-B4F7-4D64-AF69-5E6B68CAC3C1}"/>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a:ln>
                  <a:noFill/>
                </a:ln>
                <a:solidFill>
                  <a:srgbClr val="FFFFFF"/>
                </a:solidFill>
                <a:effectLst/>
                <a:uLnTx/>
                <a:uFillTx/>
                <a:latin typeface="Verdana"/>
                <a:ea typeface="굴림" pitchFamily="50" charset="-127"/>
                <a:cs typeface="+mn-cs"/>
              </a:rPr>
              <a:t>Operating System</a:t>
            </a:r>
            <a:endParaRPr kumimoji="0" lang="en-US" altLang="ko-KR" sz="1200" b="1" i="0" u="none" strike="noStrike" kern="1200" cap="none" spc="0" normalizeH="0" baseline="0" noProof="0">
              <a:ln>
                <a:noFill/>
              </a:ln>
              <a:solidFill>
                <a:srgbClr val="FFFFFF"/>
              </a:solidFill>
              <a:effectLst/>
              <a:uLnTx/>
              <a:uFillTx/>
              <a:latin typeface="Verdana"/>
              <a:ea typeface="굴림" pitchFamily="50" charset="-127"/>
              <a:cs typeface="+mn-cs"/>
            </a:endParaRPr>
          </a:p>
        </p:txBody>
      </p:sp>
      <p:sp>
        <p:nvSpPr>
          <p:cNvPr id="5" name="页脚占位符 4">
            <a:extLst>
              <a:ext uri="{FF2B5EF4-FFF2-40B4-BE49-F238E27FC236}">
                <a16:creationId xmlns:a16="http://schemas.microsoft.com/office/drawing/2014/main" id="{B692D03D-725B-4A42-A494-0BEE112B6AD1}"/>
              </a:ext>
            </a:extLst>
          </p:cNvPr>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a:ln>
                  <a:noFill/>
                </a:ln>
                <a:solidFill>
                  <a:srgbClr val="FFFFFF"/>
                </a:solidFill>
                <a:effectLst/>
                <a:uLnTx/>
                <a:uFillTx/>
                <a:latin typeface="Verdana"/>
                <a:ea typeface="굴림" pitchFamily="50" charset="-127"/>
                <a:cs typeface="+mn-cs"/>
              </a:rPr>
              <a:t>CITS, NanKai University</a:t>
            </a:r>
            <a:endParaRPr kumimoji="0" lang="en-US" altLang="ko-KR" sz="1200" b="1" i="0" u="none" strike="noStrike" kern="1200" cap="none" spc="0" normalizeH="0" baseline="0" noProof="0">
              <a:ln>
                <a:noFill/>
              </a:ln>
              <a:solidFill>
                <a:srgbClr val="FFFFFF"/>
              </a:solidFill>
              <a:effectLst/>
              <a:uLnTx/>
              <a:uFillTx/>
              <a:latin typeface="Verdana"/>
              <a:ea typeface="굴림" pitchFamily="50" charset="-127"/>
              <a:cs typeface="+mn-cs"/>
            </a:endParaRPr>
          </a:p>
        </p:txBody>
      </p:sp>
      <p:sp>
        <p:nvSpPr>
          <p:cNvPr id="6" name="灯片编号占位符 5">
            <a:extLst>
              <a:ext uri="{FF2B5EF4-FFF2-40B4-BE49-F238E27FC236}">
                <a16:creationId xmlns:a16="http://schemas.microsoft.com/office/drawing/2014/main" id="{F5E56752-4723-40A1-A2FE-18AD5C5D7141}"/>
              </a:ext>
            </a:extLst>
          </p:cNvPr>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5EEFC526-8A43-41C1-B1D0-B3D20E53516B}" type="slidenum">
              <a:rPr kumimoji="0" lang="en-US" altLang="ko-KR" sz="1200" b="1" i="0" u="none" strike="noStrike" kern="1200" cap="none" spc="0" normalizeH="0" baseline="0" noProof="0" smtClean="0">
                <a:ln>
                  <a:noFill/>
                </a:ln>
                <a:solidFill>
                  <a:srgbClr val="FFFFFF"/>
                </a:solidFill>
                <a:effectLst/>
                <a:uLnTx/>
                <a:uFillTx/>
                <a:latin typeface="Verdana" panose="020B0604030504040204" pitchFamily="34" charset="0"/>
                <a:ea typeface="굴림" pitchFamily="34" charset="-127"/>
                <a:cs typeface="+mn-cs"/>
              </a:rPr>
              <a:pPr marL="0" marR="0" lvl="0" indent="0" algn="ctr" defTabSz="914400" rtl="0" eaLnBrk="1" fontAlgn="base" latinLnBrk="0" hangingPunct="1">
                <a:lnSpc>
                  <a:spcPct val="100000"/>
                </a:lnSpc>
                <a:spcBef>
                  <a:spcPct val="0"/>
                </a:spcBef>
                <a:spcAft>
                  <a:spcPct val="0"/>
                </a:spcAft>
                <a:buClrTx/>
                <a:buSzTx/>
                <a:buFontTx/>
                <a:buNone/>
                <a:tabLst/>
                <a:defRPr/>
              </a:pPr>
              <a:t>88</a:t>
            </a:fld>
            <a:endParaRPr kumimoji="0" lang="en-US" altLang="ko-KR" sz="1200" b="1" i="0" u="none" strike="noStrike" kern="1200" cap="none" spc="0" normalizeH="0" baseline="0" noProof="0">
              <a:ln>
                <a:noFill/>
              </a:ln>
              <a:solidFill>
                <a:srgbClr val="FFFFFF"/>
              </a:solidFill>
              <a:effectLst/>
              <a:uLnTx/>
              <a:uFillTx/>
              <a:latin typeface="Verdana" panose="020B0604030504040204" pitchFamily="34" charset="0"/>
              <a:ea typeface="굴림" pitchFamily="34" charset="-127"/>
              <a:cs typeface="+mn-cs"/>
            </a:endParaRPr>
          </a:p>
        </p:txBody>
      </p:sp>
      <p:pic>
        <p:nvPicPr>
          <p:cNvPr id="81922" name="Picture 2">
            <a:extLst>
              <a:ext uri="{FF2B5EF4-FFF2-40B4-BE49-F238E27FC236}">
                <a16:creationId xmlns:a16="http://schemas.microsoft.com/office/drawing/2014/main" id="{832FC708-541C-4DEA-92F5-A5F7F7217F9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980728"/>
            <a:ext cx="4038600" cy="3133725"/>
          </a:xfrm>
          <a:prstGeom prst="rect">
            <a:avLst/>
          </a:prstGeom>
          <a:noFill/>
          <a:extLst>
            <a:ext uri="{909E8E84-426E-40DD-AFC4-6F175D3DCCD1}">
              <a14:hiddenFill xmlns:a14="http://schemas.microsoft.com/office/drawing/2010/main">
                <a:solidFill>
                  <a:srgbClr val="FFFFFF"/>
                </a:solidFill>
              </a14:hiddenFill>
            </a:ext>
          </a:extLst>
        </p:spPr>
      </p:pic>
      <p:pic>
        <p:nvPicPr>
          <p:cNvPr id="82946" name="Picture 2">
            <a:extLst>
              <a:ext uri="{FF2B5EF4-FFF2-40B4-BE49-F238E27FC236}">
                <a16:creationId xmlns:a16="http://schemas.microsoft.com/office/drawing/2014/main" id="{0C51BEF2-7FF1-403D-94B9-8ABA19D73D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075" y="1340768"/>
            <a:ext cx="4295775" cy="307657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1F34A779-D5D4-4630-99F0-4E8467D6975D}"/>
              </a:ext>
            </a:extLst>
          </p:cNvPr>
          <p:cNvSpPr txBox="1"/>
          <p:nvPr/>
        </p:nvSpPr>
        <p:spPr>
          <a:xfrm>
            <a:off x="1331640" y="5877272"/>
            <a:ext cx="6984776" cy="313932"/>
          </a:xfrm>
          <a:prstGeom prst="rect">
            <a:avLst/>
          </a:prstGeom>
          <a:noFill/>
        </p:spPr>
        <p:txBody>
          <a:bodyPr wrap="square" rtlCol="0">
            <a:spAutoFit/>
          </a:bodyPr>
          <a:lstStyle/>
          <a:p>
            <a:pPr marL="0" marR="0" lvl="0" indent="0" algn="l" defTabSz="914400" rtl="0" eaLnBrk="0" fontAlgn="base" latinLnBrk="0" hangingPunct="0">
              <a:lnSpc>
                <a:spcPct val="80000"/>
              </a:lnSpc>
              <a:spcBef>
                <a:spcPct val="20000"/>
              </a:spcBef>
              <a:spcAft>
                <a:spcPct val="0"/>
              </a:spcAft>
              <a:buClrTx/>
              <a:buSzPct val="80000"/>
              <a:buFont typeface="Wingdings" panose="05000000000000000000" pitchFamily="2" charset="2"/>
              <a:buChar char="•"/>
              <a:tabLst/>
              <a:defRPr/>
            </a:pPr>
            <a:r>
              <a:rPr kumimoji="0" lang="en-US" altLang="zh-CN"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hlinkClick r:id="rId5"/>
              </a:rPr>
              <a:t>https://cloud.tencent.com/developer/news/244988</a:t>
            </a:r>
            <a:endPar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93718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946"/>
                                        </p:tgtEl>
                                        <p:attrNameLst>
                                          <p:attrName>style.visibility</p:attrName>
                                        </p:attrNameLst>
                                      </p:cBhvr>
                                      <p:to>
                                        <p:strVal val="visible"/>
                                      </p:to>
                                    </p:set>
                                    <p:anim calcmode="lin" valueType="num">
                                      <p:cBhvr additive="base">
                                        <p:cTn id="7" dur="500" fill="hold"/>
                                        <p:tgtEl>
                                          <p:spTgt spid="82946"/>
                                        </p:tgtEl>
                                        <p:attrNameLst>
                                          <p:attrName>ppt_x</p:attrName>
                                        </p:attrNameLst>
                                      </p:cBhvr>
                                      <p:tavLst>
                                        <p:tav tm="0">
                                          <p:val>
                                            <p:strVal val="#ppt_x"/>
                                          </p:val>
                                        </p:tav>
                                        <p:tav tm="100000">
                                          <p:val>
                                            <p:strVal val="#ppt_x"/>
                                          </p:val>
                                        </p:tav>
                                      </p:tavLst>
                                    </p:anim>
                                    <p:anim calcmode="lin" valueType="num">
                                      <p:cBhvr additive="base">
                                        <p:cTn id="8" dur="500" fill="hold"/>
                                        <p:tgtEl>
                                          <p:spTgt spid="829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en-US" altLang="zh-CN" sz="3600" dirty="0">
                <a:ea typeface="宋体" panose="02010600030101010101" pitchFamily="2" charset="-122"/>
              </a:rPr>
              <a:t>Description of Media File format</a:t>
            </a:r>
            <a:endParaRPr lang="zh-CN" altLang="en-US" sz="3600" dirty="0">
              <a:ea typeface="宋体" panose="02010600030101010101" pitchFamily="2" charset="-122"/>
            </a:endParaRPr>
          </a:p>
        </p:txBody>
      </p:sp>
      <p:sp>
        <p:nvSpPr>
          <p:cNvPr id="4" name="日期占位符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a:ln>
                  <a:noFill/>
                </a:ln>
                <a:solidFill>
                  <a:srgbClr val="FFFFFF"/>
                </a:solidFill>
                <a:effectLst/>
                <a:uLnTx/>
                <a:uFillTx/>
                <a:latin typeface="Verdana"/>
                <a:ea typeface="굴림" pitchFamily="50" charset="-127"/>
                <a:cs typeface="+mn-cs"/>
              </a:rPr>
              <a:t>Operating System</a:t>
            </a:r>
            <a:endParaRPr kumimoji="0" lang="en-US" altLang="ko-KR" sz="1200" b="1" i="0" u="none" strike="noStrike" kern="1200" cap="none" spc="0" normalizeH="0" baseline="0" noProof="0">
              <a:ln>
                <a:noFill/>
              </a:ln>
              <a:solidFill>
                <a:srgbClr val="FFFFFF"/>
              </a:solidFill>
              <a:effectLst/>
              <a:uLnTx/>
              <a:uFillTx/>
              <a:latin typeface="Verdana"/>
              <a:ea typeface="굴림" pitchFamily="50" charset="-127"/>
              <a:cs typeface="+mn-cs"/>
            </a:endParaRPr>
          </a:p>
        </p:txBody>
      </p:sp>
      <p:sp>
        <p:nvSpPr>
          <p:cNvPr id="5" name="页脚占位符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a:ln>
                  <a:noFill/>
                </a:ln>
                <a:solidFill>
                  <a:srgbClr val="FFFFFF"/>
                </a:solidFill>
                <a:effectLst/>
                <a:uLnTx/>
                <a:uFillTx/>
                <a:latin typeface="Verdana"/>
                <a:ea typeface="굴림" pitchFamily="50" charset="-127"/>
                <a:cs typeface="+mn-cs"/>
              </a:rPr>
              <a:t>CITS, NanKai University</a:t>
            </a:r>
            <a:endParaRPr kumimoji="0" lang="en-US" altLang="ko-KR" sz="1200" b="1" i="0" u="none" strike="noStrike" kern="1200" cap="none" spc="0" normalizeH="0" baseline="0" noProof="0">
              <a:ln>
                <a:noFill/>
              </a:ln>
              <a:solidFill>
                <a:srgbClr val="FFFFFF"/>
              </a:solidFill>
              <a:effectLst/>
              <a:uLnTx/>
              <a:uFillTx/>
              <a:latin typeface="Verdana"/>
              <a:ea typeface="굴림" pitchFamily="50" charset="-127"/>
              <a:cs typeface="+mn-cs"/>
            </a:endParaRPr>
          </a:p>
        </p:txBody>
      </p:sp>
      <p:sp>
        <p:nvSpPr>
          <p:cNvPr id="6" name="灯片编号占位符 5"/>
          <p:cNvSpPr>
            <a:spLocks noGrp="1"/>
          </p:cNvSpPr>
          <p:nvPr>
            <p:ph type="sldNum" sz="quarter" idx="12"/>
          </p:nvPr>
        </p:nvSpPr>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12F8587B-AA89-4747-B60B-D0DD4506EC06}" type="slidenum">
              <a:rPr kumimoji="0" lang="en-US" altLang="ko-KR" sz="1200" b="1" i="0" u="none" strike="noStrike" kern="1200" cap="none" spc="0" normalizeH="0" baseline="0" noProof="0">
                <a:ln>
                  <a:noFill/>
                </a:ln>
                <a:solidFill>
                  <a:srgbClr val="FFFFFF"/>
                </a:solidFill>
                <a:effectLst/>
                <a:uLnTx/>
                <a:uFillTx/>
                <a:latin typeface="Verdana" panose="020B0604030504040204" pitchFamily="34" charset="0"/>
                <a:ea typeface="굴림" pitchFamily="34" charset="-127"/>
                <a:cs typeface="+mn-cs"/>
              </a:rPr>
              <a:pPr marL="0" marR="0" lvl="0" indent="0" algn="ctr" defTabSz="914400" rtl="0" eaLnBrk="1" fontAlgn="base" latinLnBrk="0" hangingPunct="1">
                <a:lnSpc>
                  <a:spcPct val="100000"/>
                </a:lnSpc>
                <a:spcBef>
                  <a:spcPct val="0"/>
                </a:spcBef>
                <a:spcAft>
                  <a:spcPct val="0"/>
                </a:spcAft>
                <a:buClrTx/>
                <a:buSzTx/>
                <a:buFontTx/>
                <a:buNone/>
                <a:tabLst/>
                <a:defRPr/>
              </a:pPr>
              <a:t>89</a:t>
            </a:fld>
            <a:endParaRPr kumimoji="0" lang="en-US" altLang="ko-KR" sz="1200" b="1" i="0" u="none" strike="noStrike" kern="1200" cap="none" spc="0" normalizeH="0" baseline="0" noProof="0">
              <a:ln>
                <a:noFill/>
              </a:ln>
              <a:solidFill>
                <a:srgbClr val="FFFFFF"/>
              </a:solidFill>
              <a:effectLst/>
              <a:uLnTx/>
              <a:uFillTx/>
              <a:latin typeface="Verdana" panose="020B0604030504040204" pitchFamily="34" charset="0"/>
              <a:ea typeface="굴림" pitchFamily="34" charset="-127"/>
              <a:cs typeface="+mn-cs"/>
            </a:endParaRPr>
          </a:p>
        </p:txBody>
      </p:sp>
      <p:pic>
        <p:nvPicPr>
          <p:cNvPr id="84994" name="Picture 2" descr="https://images2018.cnblogs.com/blog/1177848/201711/1177848-20171124105430750-155831166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916832"/>
            <a:ext cx="2447925" cy="3695701"/>
          </a:xfrm>
          <a:prstGeom prst="rect">
            <a:avLst/>
          </a:prstGeom>
          <a:noFill/>
          <a:extLst>
            <a:ext uri="{909E8E84-426E-40DD-AFC4-6F175D3DCCD1}">
              <a14:hiddenFill xmlns:a14="http://schemas.microsoft.com/office/drawing/2010/main">
                <a:solidFill>
                  <a:srgbClr val="FFFFFF"/>
                </a:solidFill>
              </a14:hiddenFill>
            </a:ext>
          </a:extLst>
        </p:spPr>
      </p:pic>
      <p:pic>
        <p:nvPicPr>
          <p:cNvPr id="84996" name="Picture 4" descr="https://images2018.cnblogs.com/blog/1177848/201711/1177848-20171124105354187-59795141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0"/>
            <a:ext cx="4438650" cy="6572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10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4994"/>
                                        </p:tgtEl>
                                        <p:attrNameLst>
                                          <p:attrName>style.visibility</p:attrName>
                                        </p:attrNameLst>
                                      </p:cBhvr>
                                      <p:to>
                                        <p:strVal val="visible"/>
                                      </p:to>
                                    </p:set>
                                    <p:anim calcmode="lin" valueType="num">
                                      <p:cBhvr additive="base">
                                        <p:cTn id="7" dur="500" fill="hold"/>
                                        <p:tgtEl>
                                          <p:spTgt spid="84994"/>
                                        </p:tgtEl>
                                        <p:attrNameLst>
                                          <p:attrName>ppt_x</p:attrName>
                                        </p:attrNameLst>
                                      </p:cBhvr>
                                      <p:tavLst>
                                        <p:tav tm="0">
                                          <p:val>
                                            <p:strVal val="#ppt_x"/>
                                          </p:val>
                                        </p:tav>
                                        <p:tav tm="100000">
                                          <p:val>
                                            <p:strVal val="#ppt_x"/>
                                          </p:val>
                                        </p:tav>
                                      </p:tavLst>
                                    </p:anim>
                                    <p:anim calcmode="lin" valueType="num">
                                      <p:cBhvr additive="base">
                                        <p:cTn id="8" dur="500" fill="hold"/>
                                        <p:tgtEl>
                                          <p:spTgt spid="849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4996"/>
                                        </p:tgtEl>
                                        <p:attrNameLst>
                                          <p:attrName>style.visibility</p:attrName>
                                        </p:attrNameLst>
                                      </p:cBhvr>
                                      <p:to>
                                        <p:strVal val="visible"/>
                                      </p:to>
                                    </p:set>
                                    <p:anim calcmode="lin" valueType="num">
                                      <p:cBhvr additive="base">
                                        <p:cTn id="13" dur="500" fill="hold"/>
                                        <p:tgtEl>
                                          <p:spTgt spid="84996"/>
                                        </p:tgtEl>
                                        <p:attrNameLst>
                                          <p:attrName>ppt_x</p:attrName>
                                        </p:attrNameLst>
                                      </p:cBhvr>
                                      <p:tavLst>
                                        <p:tav tm="0">
                                          <p:val>
                                            <p:strVal val="#ppt_x"/>
                                          </p:val>
                                        </p:tav>
                                        <p:tav tm="100000">
                                          <p:val>
                                            <p:strVal val="#ppt_x"/>
                                          </p:val>
                                        </p:tav>
                                      </p:tavLst>
                                    </p:anim>
                                    <p:anim calcmode="lin" valueType="num">
                                      <p:cBhvr additive="base">
                                        <p:cTn id="14" dur="500" fill="hold"/>
                                        <p:tgtEl>
                                          <p:spTgt spid="849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ChangeArrowheads="1"/>
          </p:cNvSpPr>
          <p:nvPr/>
        </p:nvSpPr>
        <p:spPr bwMode="auto">
          <a:xfrm>
            <a:off x="900113" y="1268413"/>
            <a:ext cx="7920037" cy="48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20000"/>
              </a:lnSpc>
            </a:pPr>
            <a:r>
              <a:rPr lang="zh-CN" altLang="en-US" sz="2400"/>
              <a:t>实现文件的分块存储：内外存的存储块相配合</a:t>
            </a:r>
          </a:p>
          <a:p>
            <a:pPr eaLnBrk="1" hangingPunct="1">
              <a:lnSpc>
                <a:spcPct val="120000"/>
              </a:lnSpc>
            </a:pPr>
            <a:r>
              <a:rPr lang="en-US" altLang="zh-CN" sz="2400"/>
              <a:t>I/O</a:t>
            </a:r>
            <a:r>
              <a:rPr lang="zh-CN" altLang="en-US" sz="2400"/>
              <a:t>缓冲和调度：文件存储介质性能优化</a:t>
            </a:r>
          </a:p>
          <a:p>
            <a:pPr eaLnBrk="1" hangingPunct="1">
              <a:lnSpc>
                <a:spcPct val="120000"/>
              </a:lnSpc>
            </a:pPr>
            <a:r>
              <a:rPr lang="zh-CN" altLang="en-US" sz="2400"/>
              <a:t>文件定位：在外存介质上查找文件的各个存储块</a:t>
            </a:r>
          </a:p>
          <a:p>
            <a:pPr eaLnBrk="1" hangingPunct="1">
              <a:lnSpc>
                <a:spcPct val="120000"/>
              </a:lnSpc>
            </a:pPr>
            <a:r>
              <a:rPr lang="zh-CN" altLang="en-US" sz="2400"/>
              <a:t>外存储空间管理：如分配和释放。主要针对可改写的外存－－如磁盘</a:t>
            </a:r>
          </a:p>
          <a:p>
            <a:pPr eaLnBrk="1" hangingPunct="1">
              <a:lnSpc>
                <a:spcPct val="120000"/>
              </a:lnSpc>
            </a:pPr>
            <a:r>
              <a:rPr lang="zh-CN" altLang="en-US" sz="2400"/>
              <a:t>外存设备访问和控制：由设备驱动程序支持的各种基本文件系统如硬盘，软盘，</a:t>
            </a:r>
            <a:r>
              <a:rPr lang="en-US" altLang="zh-CN" sz="2400"/>
              <a:t>CD ROM</a:t>
            </a:r>
            <a:r>
              <a:rPr lang="zh-CN" altLang="en-US" sz="2400"/>
              <a:t>，</a:t>
            </a:r>
            <a:r>
              <a:rPr lang="en-US" altLang="zh-CN" sz="2400"/>
              <a:t>USB</a:t>
            </a:r>
            <a:r>
              <a:rPr lang="zh-CN" altLang="en-US" sz="2400"/>
              <a:t>等</a:t>
            </a:r>
          </a:p>
        </p:txBody>
      </p:sp>
      <p:sp>
        <p:nvSpPr>
          <p:cNvPr id="64515" name="Text Box 5"/>
          <p:cNvSpPr txBox="1">
            <a:spLocks noChangeArrowheads="1"/>
          </p:cNvSpPr>
          <p:nvPr/>
        </p:nvSpPr>
        <p:spPr bwMode="auto">
          <a:xfrm>
            <a:off x="1187450" y="476250"/>
            <a:ext cx="568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zh-CN" altLang="en-US" sz="2400" b="1" u="sng">
                <a:latin typeface="Times New Roman" panose="02020603050405020304" pitchFamily="18" charset="0"/>
              </a:rPr>
              <a:t>分解任务二：在内部要完成</a:t>
            </a:r>
          </a:p>
        </p:txBody>
      </p:sp>
      <p:sp>
        <p:nvSpPr>
          <p:cNvPr id="64516" name="灯片编号占位符 1"/>
          <p:cNvSpPr txBox="1">
            <a:spLocks noGrp="1"/>
          </p:cNvSpPr>
          <p:nvPr/>
        </p:nvSpPr>
        <p:spPr bwMode="auto">
          <a:xfrm>
            <a:off x="7019925" y="6164263"/>
            <a:ext cx="1150938" cy="4572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lnSpc>
                <a:spcPct val="100000"/>
              </a:lnSpc>
              <a:spcBef>
                <a:spcPct val="0"/>
              </a:spcBef>
              <a:buClrTx/>
              <a:buSzTx/>
              <a:buFontTx/>
              <a:buNone/>
            </a:pPr>
            <a:fld id="{71447B7F-20B2-4DBC-A584-7D7172230DDA}" type="slidenum">
              <a:rPr lang="en-US" altLang="zh-CN" sz="1200">
                <a:latin typeface="Times New Roman" panose="02020603050405020304" pitchFamily="18" charset="0"/>
              </a:rPr>
              <a:pPr algn="r" eaLnBrk="1" hangingPunct="1">
                <a:lnSpc>
                  <a:spcPct val="100000"/>
                </a:lnSpc>
                <a:spcBef>
                  <a:spcPct val="0"/>
                </a:spcBef>
                <a:buClrTx/>
                <a:buSzTx/>
                <a:buFontTx/>
                <a:buNone/>
              </a:pPr>
              <a:t>9</a:t>
            </a:fld>
            <a:endParaRPr lang="en-US" altLang="zh-CN" sz="1200">
              <a:latin typeface="Times New Roman" panose="02020603050405020304" pitchFamily="18"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z="3600">
                <a:ea typeface="宋体" panose="02010600030101010101" pitchFamily="2" charset="-122"/>
              </a:rPr>
              <a:t>Logical structure of file</a:t>
            </a:r>
            <a:endParaRPr lang="zh-CN" altLang="en-US" sz="3600">
              <a:ea typeface="宋体" panose="02010600030101010101" pitchFamily="2" charset="-122"/>
            </a:endParaRPr>
          </a:p>
        </p:txBody>
      </p:sp>
      <p:sp>
        <p:nvSpPr>
          <p:cNvPr id="4" name="日期占位符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a:ln>
                  <a:noFill/>
                </a:ln>
                <a:solidFill>
                  <a:srgbClr val="FFFFFF"/>
                </a:solidFill>
                <a:effectLst/>
                <a:uLnTx/>
                <a:uFillTx/>
                <a:latin typeface="Verdana"/>
                <a:ea typeface="굴림" pitchFamily="50" charset="-127"/>
                <a:cs typeface="+mn-cs"/>
              </a:rPr>
              <a:t>Operating System</a:t>
            </a:r>
            <a:endParaRPr kumimoji="0" lang="en-US" altLang="ko-KR" sz="1200" b="1" i="0" u="none" strike="noStrike" kern="1200" cap="none" spc="0" normalizeH="0" baseline="0" noProof="0">
              <a:ln>
                <a:noFill/>
              </a:ln>
              <a:solidFill>
                <a:srgbClr val="FFFFFF"/>
              </a:solidFill>
              <a:effectLst/>
              <a:uLnTx/>
              <a:uFillTx/>
              <a:latin typeface="Verdana"/>
              <a:ea typeface="굴림" pitchFamily="50" charset="-127"/>
              <a:cs typeface="+mn-cs"/>
            </a:endParaRPr>
          </a:p>
        </p:txBody>
      </p:sp>
      <p:sp>
        <p:nvSpPr>
          <p:cNvPr id="5" name="页脚占位符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a:ln>
                  <a:noFill/>
                </a:ln>
                <a:solidFill>
                  <a:srgbClr val="FFFFFF"/>
                </a:solidFill>
                <a:effectLst/>
                <a:uLnTx/>
                <a:uFillTx/>
                <a:latin typeface="Verdana"/>
                <a:ea typeface="굴림" pitchFamily="50" charset="-127"/>
                <a:cs typeface="+mn-cs"/>
              </a:rPr>
              <a:t>CITS, NanKai University</a:t>
            </a:r>
            <a:endParaRPr kumimoji="0" lang="en-US" altLang="ko-KR" sz="1200" b="1" i="0" u="none" strike="noStrike" kern="1200" cap="none" spc="0" normalizeH="0" baseline="0" noProof="0">
              <a:ln>
                <a:noFill/>
              </a:ln>
              <a:solidFill>
                <a:srgbClr val="FFFFFF"/>
              </a:solidFill>
              <a:effectLst/>
              <a:uLnTx/>
              <a:uFillTx/>
              <a:latin typeface="Verdana"/>
              <a:ea typeface="굴림" pitchFamily="50" charset="-127"/>
              <a:cs typeface="+mn-cs"/>
            </a:endParaRPr>
          </a:p>
        </p:txBody>
      </p:sp>
      <p:sp>
        <p:nvSpPr>
          <p:cNvPr id="6" name="灯片编号占位符 5"/>
          <p:cNvSpPr>
            <a:spLocks noGrp="1"/>
          </p:cNvSpPr>
          <p:nvPr>
            <p:ph type="sldNum" sz="quarter" idx="12"/>
          </p:nvPr>
        </p:nvSpPr>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6C1B54AB-8530-450D-A931-984F379DBD7E}" type="slidenum">
              <a:rPr kumimoji="0" lang="en-US" altLang="ko-KR" sz="1200" b="1" i="0" u="none" strike="noStrike" kern="1200" cap="none" spc="0" normalizeH="0" baseline="0" noProof="0">
                <a:ln>
                  <a:noFill/>
                </a:ln>
                <a:solidFill>
                  <a:srgbClr val="FFFFFF"/>
                </a:solidFill>
                <a:effectLst/>
                <a:uLnTx/>
                <a:uFillTx/>
                <a:latin typeface="Verdana" panose="020B0604030504040204" pitchFamily="34" charset="0"/>
                <a:ea typeface="굴림" pitchFamily="34" charset="-127"/>
                <a:cs typeface="+mn-cs"/>
              </a:rPr>
              <a:pPr marL="0" marR="0" lvl="0" indent="0" algn="ctr" defTabSz="914400" rtl="0" eaLnBrk="1" fontAlgn="base" latinLnBrk="0" hangingPunct="1">
                <a:lnSpc>
                  <a:spcPct val="100000"/>
                </a:lnSpc>
                <a:spcBef>
                  <a:spcPct val="0"/>
                </a:spcBef>
                <a:spcAft>
                  <a:spcPct val="0"/>
                </a:spcAft>
                <a:buClrTx/>
                <a:buSzTx/>
                <a:buFontTx/>
                <a:buNone/>
                <a:tabLst/>
                <a:defRPr/>
              </a:pPr>
              <a:t>90</a:t>
            </a:fld>
            <a:endParaRPr kumimoji="0" lang="en-US" altLang="ko-KR" sz="1200" b="1" i="0" u="none" strike="noStrike" kern="1200" cap="none" spc="0" normalizeH="0" baseline="0" noProof="0">
              <a:ln>
                <a:noFill/>
              </a:ln>
              <a:solidFill>
                <a:srgbClr val="FFFFFF"/>
              </a:solidFill>
              <a:effectLst/>
              <a:uLnTx/>
              <a:uFillTx/>
              <a:latin typeface="Verdana" panose="020B0604030504040204" pitchFamily="34" charset="0"/>
              <a:ea typeface="굴림" pitchFamily="34" charset="-127"/>
              <a:cs typeface="+mn-cs"/>
            </a:endParaRPr>
          </a:p>
        </p:txBody>
      </p:sp>
      <p:pic>
        <p:nvPicPr>
          <p:cNvPr id="8200" name="Picture 11" descr="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772816"/>
            <a:ext cx="7704138" cy="354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57832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关于文件性能的思考</a:t>
            </a:r>
          </a:p>
        </p:txBody>
      </p:sp>
      <p:sp>
        <p:nvSpPr>
          <p:cNvPr id="3" name="内容占位符 2"/>
          <p:cNvSpPr>
            <a:spLocks noGrp="1"/>
          </p:cNvSpPr>
          <p:nvPr>
            <p:ph idx="1"/>
          </p:nvPr>
        </p:nvSpPr>
        <p:spPr>
          <a:xfrm>
            <a:off x="971550" y="1371600"/>
            <a:ext cx="8064500" cy="5153744"/>
          </a:xfrm>
        </p:spPr>
        <p:txBody>
          <a:bodyPr>
            <a:normAutofit/>
          </a:bodyPr>
          <a:lstStyle/>
          <a:p>
            <a:r>
              <a:rPr lang="en-US" altLang="zh-CN" dirty="0"/>
              <a:t>OS</a:t>
            </a:r>
            <a:r>
              <a:rPr lang="zh-CN" altLang="en-US" dirty="0"/>
              <a:t>喜欢做顺序的预取以改进性能</a:t>
            </a:r>
            <a:endParaRPr lang="en-US" altLang="zh-CN" dirty="0"/>
          </a:p>
          <a:p>
            <a:pPr lvl="1"/>
            <a:r>
              <a:rPr lang="zh-CN" altLang="en-US" dirty="0"/>
              <a:t>简单</a:t>
            </a:r>
            <a:endParaRPr lang="en-US" altLang="zh-CN" dirty="0"/>
          </a:p>
          <a:p>
            <a:pPr lvl="1"/>
            <a:r>
              <a:rPr lang="zh-CN" altLang="en-US" dirty="0"/>
              <a:t>尊重磁盘的物理特性</a:t>
            </a:r>
            <a:endParaRPr lang="en-US" altLang="zh-CN" dirty="0"/>
          </a:p>
          <a:p>
            <a:r>
              <a:rPr lang="zh-CN" altLang="en-US" dirty="0"/>
              <a:t>数据文件的读取顺序是由文件格式决定的</a:t>
            </a:r>
            <a:endParaRPr lang="en-US" altLang="zh-CN" dirty="0"/>
          </a:p>
          <a:p>
            <a:pPr lvl="1"/>
            <a:r>
              <a:rPr lang="zh-CN" altLang="en-US" dirty="0"/>
              <a:t>应用程序决定使用顺序</a:t>
            </a:r>
            <a:endParaRPr lang="en-US" altLang="zh-CN" dirty="0"/>
          </a:p>
          <a:p>
            <a:pPr lvl="1"/>
            <a:r>
              <a:rPr lang="zh-CN" altLang="en-US" dirty="0"/>
              <a:t>格式的标准化以实现通用性</a:t>
            </a:r>
            <a:endParaRPr lang="en-US" altLang="zh-CN" dirty="0"/>
          </a:p>
          <a:p>
            <a:pPr lvl="1"/>
            <a:r>
              <a:rPr lang="zh-CN" altLang="en-US" dirty="0"/>
              <a:t>合理使用内存，减少</a:t>
            </a:r>
            <a:r>
              <a:rPr lang="en-US" altLang="zh-CN" dirty="0"/>
              <a:t>IO</a:t>
            </a:r>
            <a:r>
              <a:rPr lang="zh-CN" altLang="en-US" dirty="0"/>
              <a:t>访问是程序员的主要优化目标</a:t>
            </a:r>
            <a:endParaRPr lang="en-US" altLang="zh-CN" dirty="0"/>
          </a:p>
          <a:p>
            <a:r>
              <a:rPr lang="zh-CN" altLang="en-US" dirty="0"/>
              <a:t>如果二者之间存在矛盾，如何解决？</a:t>
            </a:r>
            <a:endParaRPr lang="en-US" altLang="zh-CN" dirty="0"/>
          </a:p>
          <a:p>
            <a:pPr lvl="1"/>
            <a:r>
              <a:rPr lang="zh-CN" altLang="en-US" dirty="0"/>
              <a:t>训练程序员</a:t>
            </a:r>
            <a:endParaRPr lang="en-US" altLang="zh-CN" dirty="0"/>
          </a:p>
          <a:p>
            <a:pPr lvl="1"/>
            <a:r>
              <a:rPr lang="zh-CN" altLang="en-US" dirty="0"/>
              <a:t>提供更多的程序逻辑信息（</a:t>
            </a:r>
            <a:r>
              <a:rPr lang="en-US" altLang="zh-CN" dirty="0" err="1"/>
              <a:t>fadvice</a:t>
            </a:r>
            <a:r>
              <a:rPr lang="en-US" altLang="zh-CN" dirty="0"/>
              <a:t>, </a:t>
            </a:r>
            <a:r>
              <a:rPr lang="en-US" altLang="zh-CN" dirty="0" err="1"/>
              <a:t>madvice</a:t>
            </a:r>
            <a:r>
              <a:rPr lang="en-US" altLang="zh-CN" dirty="0"/>
              <a:t>)</a:t>
            </a:r>
          </a:p>
          <a:p>
            <a:pPr lvl="1"/>
            <a:r>
              <a:rPr lang="en-US" altLang="zh-CN" dirty="0"/>
              <a:t>Bypass OS</a:t>
            </a:r>
          </a:p>
          <a:p>
            <a:endParaRPr lang="zh-CN" altLang="en-US" dirty="0"/>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fld id="{5EEFC526-8A43-41C1-B1D0-B3D20E53516B}" type="slidenum">
              <a:rPr lang="en-US" altLang="ko-KR" smtClean="0"/>
              <a:pPr/>
              <a:t>91</a:t>
            </a:fld>
            <a:endParaRPr lang="en-US" altLang="ko-KR"/>
          </a:p>
        </p:txBody>
      </p:sp>
    </p:spTree>
    <p:extLst>
      <p:ext uri="{BB962C8B-B14F-4D97-AF65-F5344CB8AC3E}">
        <p14:creationId xmlns:p14="http://schemas.microsoft.com/office/powerpoint/2010/main" val="2154004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81B478-B87F-E205-7630-0A237FAA049A}"/>
              </a:ext>
            </a:extLst>
          </p:cNvPr>
          <p:cNvSpPr>
            <a:spLocks noGrp="1"/>
          </p:cNvSpPr>
          <p:nvPr>
            <p:ph type="title"/>
          </p:nvPr>
        </p:nvSpPr>
        <p:spPr/>
        <p:txBody>
          <a:bodyPr/>
          <a:lstStyle/>
          <a:p>
            <a:r>
              <a:rPr lang="zh-CN" altLang="en-US" dirty="0"/>
              <a:t>前情提要</a:t>
            </a:r>
          </a:p>
        </p:txBody>
      </p:sp>
      <p:sp>
        <p:nvSpPr>
          <p:cNvPr id="3" name="内容占位符 2">
            <a:extLst>
              <a:ext uri="{FF2B5EF4-FFF2-40B4-BE49-F238E27FC236}">
                <a16:creationId xmlns:a16="http://schemas.microsoft.com/office/drawing/2014/main" id="{356496CB-1BF2-BF31-8EDF-C7343A706198}"/>
              </a:ext>
            </a:extLst>
          </p:cNvPr>
          <p:cNvSpPr>
            <a:spLocks noGrp="1"/>
          </p:cNvSpPr>
          <p:nvPr>
            <p:ph idx="1"/>
          </p:nvPr>
        </p:nvSpPr>
        <p:spPr/>
        <p:txBody>
          <a:bodyPr>
            <a:normAutofit fontScale="55000" lnSpcReduction="20000"/>
          </a:bodyPr>
          <a:lstStyle/>
          <a:p>
            <a:pPr eaLnBrk="1" hangingPunct="1"/>
            <a:r>
              <a:rPr lang="zh-CN" altLang="en-US" dirty="0"/>
              <a:t>文件系统是将</a:t>
            </a:r>
            <a:r>
              <a:rPr lang="zh-CN" altLang="en-US" dirty="0">
                <a:solidFill>
                  <a:srgbClr val="FF0000"/>
                </a:solidFill>
              </a:rPr>
              <a:t>固定大小的块数据</a:t>
            </a:r>
            <a:r>
              <a:rPr lang="zh-CN" altLang="en-US" dirty="0"/>
              <a:t>（扇区）组织成</a:t>
            </a:r>
            <a:r>
              <a:rPr lang="zh-CN" altLang="en-US" dirty="0">
                <a:solidFill>
                  <a:srgbClr val="FF0000"/>
                </a:solidFill>
              </a:rPr>
              <a:t>任意长度</a:t>
            </a:r>
            <a:r>
              <a:rPr lang="zh-CN" altLang="en-US" dirty="0"/>
              <a:t>（文件，或者磁带）的数据结构，并提供增删改查机制的方法</a:t>
            </a:r>
            <a:endParaRPr lang="en-US" altLang="zh-CN" dirty="0"/>
          </a:p>
          <a:p>
            <a:pPr eaLnBrk="1" hangingPunct="1"/>
            <a:r>
              <a:rPr lang="zh-CN" altLang="en-US" dirty="0"/>
              <a:t>文件夹是文件的索引，其中保存了文件名，以及其他附属信息</a:t>
            </a:r>
            <a:endParaRPr lang="en-US" altLang="zh-CN" dirty="0"/>
          </a:p>
          <a:p>
            <a:pPr eaLnBrk="1" hangingPunct="1"/>
            <a:r>
              <a:rPr lang="zh-CN" altLang="en-US" dirty="0"/>
              <a:t>文件系统需要处理的最重要的问题之一是</a:t>
            </a:r>
            <a:r>
              <a:rPr lang="zh-CN" altLang="en-US" dirty="0">
                <a:solidFill>
                  <a:srgbClr val="FF0000"/>
                </a:solidFill>
              </a:rPr>
              <a:t>性能差异</a:t>
            </a:r>
            <a:r>
              <a:rPr lang="zh-CN" altLang="en-US" dirty="0"/>
              <a:t>。因为磁盘和内存、</a:t>
            </a:r>
            <a:r>
              <a:rPr lang="en-US" altLang="zh-CN" dirty="0"/>
              <a:t>CPU</a:t>
            </a:r>
            <a:r>
              <a:rPr lang="zh-CN" altLang="en-US" dirty="0"/>
              <a:t>之间存在数万倍以上的性能带差，因此需要借助内存设计若干种缓存机制以尽可能的减少对磁盘的读写操作</a:t>
            </a:r>
            <a:endParaRPr lang="en-US" altLang="zh-CN" dirty="0"/>
          </a:p>
          <a:p>
            <a:pPr eaLnBrk="1" hangingPunct="1"/>
            <a:r>
              <a:rPr lang="zh-CN" altLang="en-US" dirty="0"/>
              <a:t>打开文件句柄、文件指针用于暂存</a:t>
            </a:r>
            <a:r>
              <a:rPr lang="zh-CN" altLang="en-US" dirty="0">
                <a:solidFill>
                  <a:srgbClr val="FF0000"/>
                </a:solidFill>
              </a:rPr>
              <a:t>文件的位置</a:t>
            </a:r>
            <a:r>
              <a:rPr lang="zh-CN" altLang="en-US" dirty="0"/>
              <a:t>，以及上次读取的位置，以避免反复读磁盘查找</a:t>
            </a:r>
            <a:endParaRPr lang="en-US" altLang="zh-CN" dirty="0"/>
          </a:p>
          <a:p>
            <a:pPr eaLnBrk="1" hangingPunct="1"/>
            <a:r>
              <a:rPr lang="zh-CN" altLang="en-US" dirty="0"/>
              <a:t>文件系统中设置了</a:t>
            </a:r>
            <a:r>
              <a:rPr lang="zh-CN" altLang="en-US" dirty="0">
                <a:solidFill>
                  <a:srgbClr val="FF0000"/>
                </a:solidFill>
              </a:rPr>
              <a:t>数据缓存</a:t>
            </a:r>
            <a:r>
              <a:rPr lang="zh-CN" altLang="en-US" dirty="0"/>
              <a:t>机制，以期待尽可能利用数据的局部性，减少重复的读操作，合并相临的写操作</a:t>
            </a:r>
            <a:endParaRPr lang="en-US" altLang="zh-CN" dirty="0"/>
          </a:p>
          <a:p>
            <a:pPr eaLnBrk="1" hangingPunct="1"/>
            <a:r>
              <a:rPr lang="zh-CN" altLang="en-US" dirty="0"/>
              <a:t>文件系统的缓存机制与虚拟内存机制存在很强的关联性和相似性，因此两个机制合并为一套</a:t>
            </a:r>
            <a:r>
              <a:rPr lang="zh-CN" altLang="en-US" dirty="0">
                <a:solidFill>
                  <a:srgbClr val="FF0000"/>
                </a:solidFill>
              </a:rPr>
              <a:t>页面缓存</a:t>
            </a:r>
            <a:r>
              <a:rPr lang="en-US" altLang="zh-CN" dirty="0"/>
              <a:t>(page cache)</a:t>
            </a:r>
            <a:r>
              <a:rPr lang="zh-CN" altLang="en-US" dirty="0"/>
              <a:t>机制，以</a:t>
            </a:r>
            <a:r>
              <a:rPr lang="en-US" altLang="zh-CN" dirty="0" err="1"/>
              <a:t>4K</a:t>
            </a:r>
            <a:r>
              <a:rPr lang="zh-CN" altLang="en-US" dirty="0"/>
              <a:t>为单位缓存数据，并按照访问时间频度判定数据写回的时机</a:t>
            </a:r>
            <a:endParaRPr lang="en-US" altLang="zh-CN" dirty="0"/>
          </a:p>
          <a:p>
            <a:pPr eaLnBrk="1" hangingPunct="1"/>
            <a:r>
              <a:rPr lang="zh-CN" altLang="en-US" dirty="0"/>
              <a:t>与</a:t>
            </a:r>
            <a:r>
              <a:rPr lang="en-US" altLang="zh-CN" dirty="0"/>
              <a:t>Cache</a:t>
            </a:r>
            <a:r>
              <a:rPr lang="zh-CN" altLang="en-US" dirty="0"/>
              <a:t>一样，缓存机制放大了读区域，延后了写操作。放大的读区域造成的代价可以被批量读掩盖，延后的写操作给系统带来了很多的困扰，最典型的情况是事务（检查点）在硬盘上的写回</a:t>
            </a:r>
            <a:endParaRPr lang="en-US" altLang="zh-CN" dirty="0"/>
          </a:p>
          <a:p>
            <a:pPr eaLnBrk="1" hangingPunct="1"/>
            <a:r>
              <a:rPr lang="zh-CN" altLang="en-US" dirty="0"/>
              <a:t>为了优化文件系统的性能，</a:t>
            </a:r>
            <a:r>
              <a:rPr lang="en-US" altLang="zh-CN" dirty="0"/>
              <a:t>OS</a:t>
            </a:r>
            <a:r>
              <a:rPr lang="zh-CN" altLang="en-US" dirty="0"/>
              <a:t>做了很多的优化，其中之一是预取机制。但是预取目前只能简单的判定程序读写文件的</a:t>
            </a:r>
            <a:r>
              <a:rPr lang="zh-CN" altLang="en-US" dirty="0">
                <a:solidFill>
                  <a:srgbClr val="FF0000"/>
                </a:solidFill>
              </a:rPr>
              <a:t>线性趋势</a:t>
            </a:r>
            <a:r>
              <a:rPr lang="zh-CN" altLang="en-US" dirty="0"/>
              <a:t>，无法实现对复杂趋势的拟合，此时可以选择关闭预取以避其产生负向优化</a:t>
            </a:r>
            <a:endParaRPr lang="en-US" altLang="zh-CN" dirty="0"/>
          </a:p>
          <a:p>
            <a:pPr eaLnBrk="1" hangingPunct="1"/>
            <a:r>
              <a:rPr lang="zh-CN" altLang="en-US" dirty="0"/>
              <a:t>除了缓存外，另一个优化的手段是尽可以发挥硬件的性能。例如，可以将</a:t>
            </a:r>
            <a:r>
              <a:rPr lang="zh-CN" altLang="en-US"/>
              <a:t>多个硬盘组成阵列，以提升系统的总体带宽，提高容错性；也可以减少磁头的移动，以减少磁盘数据读写过程中的延迟。</a:t>
            </a:r>
            <a:endParaRPr lang="zh-CN" altLang="en-US" dirty="0"/>
          </a:p>
        </p:txBody>
      </p:sp>
      <p:sp>
        <p:nvSpPr>
          <p:cNvPr id="4" name="日期占位符 3">
            <a:extLst>
              <a:ext uri="{FF2B5EF4-FFF2-40B4-BE49-F238E27FC236}">
                <a16:creationId xmlns:a16="http://schemas.microsoft.com/office/drawing/2014/main" id="{8ED756AA-C32A-F507-5B32-D204AB850455}"/>
              </a:ext>
            </a:extLst>
          </p:cNvPr>
          <p:cNvSpPr>
            <a:spLocks noGrp="1"/>
          </p:cNvSpPr>
          <p:nvPr>
            <p:ph type="dt" sz="half" idx="10"/>
          </p:nvPr>
        </p:nvSpPr>
        <p:spPr/>
        <p:txBody>
          <a:bodyPr/>
          <a:lstStyle/>
          <a:p>
            <a:pPr>
              <a:defRPr/>
            </a:pPr>
            <a:r>
              <a:rPr lang="en-US" altLang="zh-CN"/>
              <a:t>Operating System</a:t>
            </a:r>
            <a:endParaRPr lang="en-US" altLang="ko-KR"/>
          </a:p>
        </p:txBody>
      </p:sp>
      <p:sp>
        <p:nvSpPr>
          <p:cNvPr id="5" name="页脚占位符 4">
            <a:extLst>
              <a:ext uri="{FF2B5EF4-FFF2-40B4-BE49-F238E27FC236}">
                <a16:creationId xmlns:a16="http://schemas.microsoft.com/office/drawing/2014/main" id="{C77DF0B2-00EF-7379-D03F-7F9CE776B5CC}"/>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a:extLst>
              <a:ext uri="{FF2B5EF4-FFF2-40B4-BE49-F238E27FC236}">
                <a16:creationId xmlns:a16="http://schemas.microsoft.com/office/drawing/2014/main" id="{CFB690F1-5CFD-93CF-00D2-631FF54D8F1F}"/>
              </a:ext>
            </a:extLst>
          </p:cNvPr>
          <p:cNvSpPr>
            <a:spLocks noGrp="1"/>
          </p:cNvSpPr>
          <p:nvPr>
            <p:ph type="sldNum" sz="quarter" idx="12"/>
          </p:nvPr>
        </p:nvSpPr>
        <p:spPr/>
        <p:txBody>
          <a:bodyPr/>
          <a:lstStyle/>
          <a:p>
            <a:fld id="{5EEFC526-8A43-41C1-B1D0-B3D20E53516B}" type="slidenum">
              <a:rPr lang="en-US" altLang="ko-KR" smtClean="0"/>
              <a:pPr/>
              <a:t>92</a:t>
            </a:fld>
            <a:endParaRPr lang="en-US" altLang="ko-KR"/>
          </a:p>
        </p:txBody>
      </p:sp>
    </p:spTree>
    <p:extLst>
      <p:ext uri="{BB962C8B-B14F-4D97-AF65-F5344CB8AC3E}">
        <p14:creationId xmlns:p14="http://schemas.microsoft.com/office/powerpoint/2010/main" val="321241686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037720-BC28-0C09-A52D-75BF60B85DD1}"/>
              </a:ext>
            </a:extLst>
          </p:cNvPr>
          <p:cNvSpPr>
            <a:spLocks noGrp="1"/>
          </p:cNvSpPr>
          <p:nvPr>
            <p:ph type="title"/>
          </p:nvPr>
        </p:nvSpPr>
        <p:spPr/>
        <p:txBody>
          <a:bodyPr/>
          <a:lstStyle/>
          <a:p>
            <a:r>
              <a:rPr lang="zh-CN" altLang="en-US" dirty="0"/>
              <a:t>文件系统的一些特殊问题</a:t>
            </a:r>
          </a:p>
        </p:txBody>
      </p:sp>
      <p:sp>
        <p:nvSpPr>
          <p:cNvPr id="3" name="内容占位符 2">
            <a:extLst>
              <a:ext uri="{FF2B5EF4-FFF2-40B4-BE49-F238E27FC236}">
                <a16:creationId xmlns:a16="http://schemas.microsoft.com/office/drawing/2014/main" id="{BE85B79D-F0B9-5588-3A14-085C7D57CEF2}"/>
              </a:ext>
            </a:extLst>
          </p:cNvPr>
          <p:cNvSpPr>
            <a:spLocks noGrp="1"/>
          </p:cNvSpPr>
          <p:nvPr>
            <p:ph idx="1"/>
          </p:nvPr>
        </p:nvSpPr>
        <p:spPr/>
        <p:txBody>
          <a:bodyPr/>
          <a:lstStyle/>
          <a:p>
            <a:r>
              <a:rPr lang="zh-CN" altLang="en-US" dirty="0"/>
              <a:t>磁盘空间管理与容错</a:t>
            </a:r>
            <a:endParaRPr lang="en-US" altLang="zh-CN" dirty="0"/>
          </a:p>
          <a:p>
            <a:r>
              <a:rPr lang="zh-CN" altLang="en-US" dirty="0"/>
              <a:t>文件去重</a:t>
            </a:r>
            <a:endParaRPr lang="en-US" altLang="zh-CN" dirty="0"/>
          </a:p>
          <a:p>
            <a:r>
              <a:rPr lang="zh-CN" altLang="en-US" dirty="0"/>
              <a:t>多文件系统兼容</a:t>
            </a:r>
          </a:p>
        </p:txBody>
      </p:sp>
      <p:sp>
        <p:nvSpPr>
          <p:cNvPr id="4" name="日期占位符 3">
            <a:extLst>
              <a:ext uri="{FF2B5EF4-FFF2-40B4-BE49-F238E27FC236}">
                <a16:creationId xmlns:a16="http://schemas.microsoft.com/office/drawing/2014/main" id="{7AE6F037-C7AA-3B67-40FA-9E1B8CC2670D}"/>
              </a:ext>
            </a:extLst>
          </p:cNvPr>
          <p:cNvSpPr>
            <a:spLocks noGrp="1"/>
          </p:cNvSpPr>
          <p:nvPr>
            <p:ph type="dt" sz="half" idx="10"/>
          </p:nvPr>
        </p:nvSpPr>
        <p:spPr/>
        <p:txBody>
          <a:bodyPr/>
          <a:lstStyle/>
          <a:p>
            <a:pPr>
              <a:defRPr/>
            </a:pPr>
            <a:r>
              <a:rPr lang="en-US" altLang="zh-CN"/>
              <a:t>Operating System</a:t>
            </a:r>
            <a:endParaRPr lang="en-US" altLang="ko-KR"/>
          </a:p>
        </p:txBody>
      </p:sp>
      <p:sp>
        <p:nvSpPr>
          <p:cNvPr id="5" name="页脚占位符 4">
            <a:extLst>
              <a:ext uri="{FF2B5EF4-FFF2-40B4-BE49-F238E27FC236}">
                <a16:creationId xmlns:a16="http://schemas.microsoft.com/office/drawing/2014/main" id="{0519FFDE-DFE5-F9C8-2D29-C48564C10299}"/>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a:extLst>
              <a:ext uri="{FF2B5EF4-FFF2-40B4-BE49-F238E27FC236}">
                <a16:creationId xmlns:a16="http://schemas.microsoft.com/office/drawing/2014/main" id="{308920DD-49BD-19DA-256B-791761E36372}"/>
              </a:ext>
            </a:extLst>
          </p:cNvPr>
          <p:cNvSpPr>
            <a:spLocks noGrp="1"/>
          </p:cNvSpPr>
          <p:nvPr>
            <p:ph type="sldNum" sz="quarter" idx="12"/>
          </p:nvPr>
        </p:nvSpPr>
        <p:spPr/>
        <p:txBody>
          <a:bodyPr/>
          <a:lstStyle/>
          <a:p>
            <a:fld id="{5EEFC526-8A43-41C1-B1D0-B3D20E53516B}" type="slidenum">
              <a:rPr lang="en-US" altLang="ko-KR" smtClean="0"/>
              <a:pPr/>
              <a:t>93</a:t>
            </a:fld>
            <a:endParaRPr lang="en-US" altLang="ko-KR"/>
          </a:p>
        </p:txBody>
      </p:sp>
    </p:spTree>
    <p:extLst>
      <p:ext uri="{BB962C8B-B14F-4D97-AF65-F5344CB8AC3E}">
        <p14:creationId xmlns:p14="http://schemas.microsoft.com/office/powerpoint/2010/main" val="157474318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sz="3600">
                <a:ea typeface="宋体" panose="02010600030101010101" pitchFamily="2" charset="-122"/>
              </a:rPr>
              <a:t>Disk space management</a:t>
            </a:r>
            <a:endParaRPr lang="zh-CN" altLang="en-US" sz="3600">
              <a:ea typeface="宋体" panose="02010600030101010101" pitchFamily="2" charset="-122"/>
            </a:endParaRPr>
          </a:p>
        </p:txBody>
      </p:sp>
      <p:sp>
        <p:nvSpPr>
          <p:cNvPr id="22531" name="内容占位符 2"/>
          <p:cNvSpPr>
            <a:spLocks noGrp="1"/>
          </p:cNvSpPr>
          <p:nvPr>
            <p:ph idx="1"/>
          </p:nvPr>
        </p:nvSpPr>
        <p:spPr>
          <a:xfrm>
            <a:off x="971550" y="1371600"/>
            <a:ext cx="8064500" cy="5057775"/>
          </a:xfrm>
        </p:spPr>
        <p:txBody>
          <a:bodyPr/>
          <a:lstStyle/>
          <a:p>
            <a:pPr>
              <a:lnSpc>
                <a:spcPct val="80000"/>
              </a:lnSpc>
            </a:pPr>
            <a:r>
              <a:rPr lang="en-US" altLang="zh-CN" sz="2400">
                <a:ea typeface="宋体" panose="02010600030101010101" pitchFamily="2" charset="-122"/>
              </a:rPr>
              <a:t>How to allocate disk space?</a:t>
            </a:r>
          </a:p>
          <a:p>
            <a:pPr lvl="1">
              <a:lnSpc>
                <a:spcPct val="80000"/>
              </a:lnSpc>
            </a:pPr>
            <a:r>
              <a:rPr lang="en-US" altLang="zh-CN" sz="2000">
                <a:ea typeface="宋体" panose="02010600030101010101" pitchFamily="2" charset="-122"/>
              </a:rPr>
              <a:t>Block/sector: base unit of disk space</a:t>
            </a:r>
          </a:p>
          <a:p>
            <a:pPr lvl="1">
              <a:lnSpc>
                <a:spcPct val="80000"/>
              </a:lnSpc>
            </a:pPr>
            <a:r>
              <a:rPr lang="en-US" altLang="zh-CN" sz="2000">
                <a:ea typeface="宋体" panose="02010600030101010101" pitchFamily="2" charset="-122"/>
              </a:rPr>
              <a:t>Bitmap or list: empty blocks management</a:t>
            </a:r>
          </a:p>
          <a:p>
            <a:pPr lvl="1">
              <a:lnSpc>
                <a:spcPct val="80000"/>
              </a:lnSpc>
            </a:pPr>
            <a:r>
              <a:rPr lang="en-US" altLang="zh-CN" sz="2000">
                <a:ea typeface="宋体" panose="02010600030101010101" pitchFamily="2" charset="-122"/>
              </a:rPr>
              <a:t>The size of sector and the data structure of empty blocks  is very important for system performance</a:t>
            </a:r>
          </a:p>
          <a:p>
            <a:pPr>
              <a:lnSpc>
                <a:spcPct val="80000"/>
              </a:lnSpc>
            </a:pPr>
            <a:r>
              <a:rPr lang="en-US" altLang="zh-CN" sz="2400">
                <a:ea typeface="宋体" panose="02010600030101010101" pitchFamily="2" charset="-122"/>
              </a:rPr>
              <a:t>How to distribute the content of file/directory?</a:t>
            </a:r>
          </a:p>
          <a:p>
            <a:pPr lvl="1">
              <a:lnSpc>
                <a:spcPct val="80000"/>
              </a:lnSpc>
            </a:pPr>
            <a:r>
              <a:rPr lang="en-US" altLang="zh-CN" sz="2000">
                <a:ea typeface="宋体" panose="02010600030101010101" pitchFamily="2" charset="-122"/>
              </a:rPr>
              <a:t>Continuous and intersectant distribution</a:t>
            </a:r>
          </a:p>
          <a:p>
            <a:pPr lvl="1">
              <a:lnSpc>
                <a:spcPct val="80000"/>
              </a:lnSpc>
            </a:pPr>
            <a:r>
              <a:rPr lang="en-US" altLang="zh-CN" sz="2000">
                <a:ea typeface="宋体" panose="02010600030101010101" pitchFamily="2" charset="-122"/>
              </a:rPr>
              <a:t>Fragment management</a:t>
            </a:r>
          </a:p>
          <a:p>
            <a:pPr>
              <a:lnSpc>
                <a:spcPct val="80000"/>
              </a:lnSpc>
            </a:pPr>
            <a:r>
              <a:rPr lang="en-US" altLang="zh-CN" sz="2400">
                <a:ea typeface="宋体" panose="02010600030101010101" pitchFamily="2" charset="-122"/>
              </a:rPr>
              <a:t>How to improve data security and stability?</a:t>
            </a:r>
          </a:p>
          <a:p>
            <a:pPr lvl="1">
              <a:lnSpc>
                <a:spcPct val="80000"/>
              </a:lnSpc>
            </a:pPr>
            <a:r>
              <a:rPr lang="en-US" altLang="zh-CN" sz="2000">
                <a:ea typeface="宋体" panose="02010600030101010101" pitchFamily="2" charset="-122"/>
              </a:rPr>
              <a:t>RAID(0~5): redundant data storage</a:t>
            </a:r>
          </a:p>
          <a:p>
            <a:pPr lvl="1">
              <a:lnSpc>
                <a:spcPct val="80000"/>
              </a:lnSpc>
            </a:pPr>
            <a:r>
              <a:rPr lang="en-US" altLang="zh-CN" sz="2000">
                <a:ea typeface="宋体" panose="02010600030101010101" pitchFamily="2" charset="-122"/>
              </a:rPr>
              <a:t>Check the consistency of file system </a:t>
            </a: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fld id="{F69D6194-2B6A-40A2-BD71-3B28A7610F00}" type="slidenum">
              <a:rPr lang="en-US" altLang="ko-KR">
                <a:solidFill>
                  <a:schemeClr val="bg1"/>
                </a:solidFill>
                <a:ea typeface="굴림" pitchFamily="34" charset="-127"/>
              </a:rPr>
              <a:pPr/>
              <a:t>94</a:t>
            </a:fld>
            <a:endParaRPr lang="en-US" altLang="ko-KR">
              <a:solidFill>
                <a:schemeClr val="bg1"/>
              </a:solidFill>
              <a:ea typeface="굴림" pitchFamily="34" charset="-127"/>
            </a:endParaRPr>
          </a:p>
        </p:txBody>
      </p:sp>
    </p:spTree>
    <p:extLst>
      <p:ext uri="{BB962C8B-B14F-4D97-AF65-F5344CB8AC3E}">
        <p14:creationId xmlns:p14="http://schemas.microsoft.com/office/powerpoint/2010/main" val="172586520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sz="3600">
                <a:ea typeface="宋体" panose="02010600030101010101" pitchFamily="2" charset="-122"/>
              </a:rPr>
              <a:t>Disk space allocation</a:t>
            </a:r>
            <a:endParaRPr lang="zh-CN" altLang="en-US" sz="360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fld id="{3C78134E-0F05-4FA5-8A14-8DC836F6925D}" type="slidenum">
              <a:rPr lang="en-US" altLang="ko-KR">
                <a:solidFill>
                  <a:schemeClr val="bg1"/>
                </a:solidFill>
                <a:ea typeface="굴림" pitchFamily="34" charset="-127"/>
              </a:rPr>
              <a:pPr/>
              <a:t>95</a:t>
            </a:fld>
            <a:endParaRPr lang="en-US" altLang="ko-KR">
              <a:solidFill>
                <a:schemeClr val="bg1"/>
              </a:solidFill>
              <a:ea typeface="굴림" pitchFamily="34" charset="-127"/>
            </a:endParaRPr>
          </a:p>
        </p:txBody>
      </p:sp>
      <p:pic>
        <p:nvPicPr>
          <p:cNvPr id="8"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57188" y="1500188"/>
            <a:ext cx="8578850" cy="4143375"/>
          </a:xfrm>
          <a:noFill/>
        </p:spPr>
      </p:pic>
    </p:spTree>
    <p:extLst>
      <p:ext uri="{BB962C8B-B14F-4D97-AF65-F5344CB8AC3E}">
        <p14:creationId xmlns:p14="http://schemas.microsoft.com/office/powerpoint/2010/main" val="1112223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sz="3600">
                <a:ea typeface="宋体" panose="02010600030101010101" pitchFamily="2" charset="-122"/>
              </a:rPr>
              <a:t>Empty disk blocks management</a:t>
            </a:r>
            <a:endParaRPr lang="zh-CN" altLang="en-US" sz="360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fld id="{8310E405-CCF6-4A50-95F1-77ECB97510B3}" type="slidenum">
              <a:rPr lang="en-US" altLang="ko-KR">
                <a:solidFill>
                  <a:schemeClr val="bg1"/>
                </a:solidFill>
                <a:ea typeface="굴림" pitchFamily="34" charset="-127"/>
              </a:rPr>
              <a:pPr/>
              <a:t>96</a:t>
            </a:fld>
            <a:endParaRPr lang="en-US" altLang="ko-KR">
              <a:solidFill>
                <a:schemeClr val="bg1"/>
              </a:solidFill>
              <a:ea typeface="굴림" pitchFamily="34" charset="-127"/>
            </a:endParaRPr>
          </a:p>
        </p:txBody>
      </p:sp>
      <p:pic>
        <p:nvPicPr>
          <p:cNvPr id="2458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l="20258" t="42467" r="17830" b="26407"/>
          <a:stretch>
            <a:fillRect/>
          </a:stretch>
        </p:blipFill>
        <p:spPr bwMode="auto">
          <a:xfrm>
            <a:off x="1044575" y="1196975"/>
            <a:ext cx="7272338" cy="517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032424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4"/>
          <p:cNvSpPr txBox="1">
            <a:spLocks noChangeArrowheads="1"/>
          </p:cNvSpPr>
          <p:nvPr/>
        </p:nvSpPr>
        <p:spPr bwMode="auto">
          <a:xfrm>
            <a:off x="1258888" y="476250"/>
            <a:ext cx="5400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en-US" altLang="zh-CN" sz="2000">
                <a:latin typeface="Times New Roman" panose="02020603050405020304" pitchFamily="18" charset="0"/>
              </a:rPr>
              <a:t>b)</a:t>
            </a:r>
            <a:r>
              <a:rPr lang="zh-CN" altLang="en-US" sz="2000">
                <a:latin typeface="Times New Roman" panose="02020603050405020304" pitchFamily="18" charset="0"/>
              </a:rPr>
              <a:t>文件系统的一致性检查</a:t>
            </a:r>
          </a:p>
        </p:txBody>
      </p:sp>
      <p:sp>
        <p:nvSpPr>
          <p:cNvPr id="86019" name="Text Box 5"/>
          <p:cNvSpPr txBox="1">
            <a:spLocks noChangeArrowheads="1"/>
          </p:cNvSpPr>
          <p:nvPr/>
        </p:nvSpPr>
        <p:spPr bwMode="auto">
          <a:xfrm>
            <a:off x="1187450" y="1341438"/>
            <a:ext cx="6408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zh-CN" altLang="en-US" sz="2000">
                <a:latin typeface="Times New Roman" panose="02020603050405020304" pitchFamily="18" charset="0"/>
              </a:rPr>
              <a:t>用检查文件系统状态的方法检查一致性．</a:t>
            </a:r>
          </a:p>
        </p:txBody>
      </p:sp>
      <p:pic>
        <p:nvPicPr>
          <p:cNvPr id="86020" name="Picture 6" descr="6-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268413"/>
            <a:ext cx="7908925" cy="287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1" name="Rectangle 7"/>
          <p:cNvSpPr>
            <a:spLocks noChangeArrowheads="1"/>
          </p:cNvSpPr>
          <p:nvPr/>
        </p:nvSpPr>
        <p:spPr bwMode="auto">
          <a:xfrm>
            <a:off x="539750" y="4508500"/>
            <a:ext cx="8243888"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lvl="1" eaLnBrk="1" hangingPunct="1">
              <a:lnSpc>
                <a:spcPct val="90000"/>
              </a:lnSpc>
              <a:buFontTx/>
              <a:buNone/>
            </a:pPr>
            <a:r>
              <a:rPr lang="zh-CN" altLang="en-US" sz="2000"/>
              <a:t>通过对磁盘块的检测，发现文件系统是否正确。</a:t>
            </a:r>
          </a:p>
          <a:p>
            <a:pPr lvl="1" eaLnBrk="1" hangingPunct="1">
              <a:lnSpc>
                <a:spcPct val="90000"/>
              </a:lnSpc>
              <a:buFontTx/>
              <a:buNone/>
            </a:pPr>
            <a:r>
              <a:rPr lang="en-US" altLang="zh-CN" sz="2000"/>
              <a:t>(a) </a:t>
            </a:r>
            <a:r>
              <a:rPr lang="zh-CN" altLang="en-US" sz="2000"/>
              <a:t>一致</a:t>
            </a:r>
          </a:p>
          <a:p>
            <a:pPr lvl="1" eaLnBrk="1" hangingPunct="1">
              <a:lnSpc>
                <a:spcPct val="90000"/>
              </a:lnSpc>
              <a:buFontTx/>
              <a:buNone/>
            </a:pPr>
            <a:r>
              <a:rPr lang="en-US" altLang="zh-CN" sz="2000"/>
              <a:t>(b) </a:t>
            </a:r>
            <a:r>
              <a:rPr lang="zh-CN" altLang="en-US" sz="2000"/>
              <a:t>块丢失</a:t>
            </a:r>
            <a:r>
              <a:rPr lang="en-US" altLang="zh-CN" sz="2000"/>
              <a:t>----</a:t>
            </a:r>
            <a:r>
              <a:rPr lang="zh-CN" altLang="en-US" sz="2000"/>
              <a:t>添加到空闲块中</a:t>
            </a:r>
          </a:p>
          <a:p>
            <a:pPr lvl="1" eaLnBrk="1" hangingPunct="1">
              <a:lnSpc>
                <a:spcPct val="90000"/>
              </a:lnSpc>
              <a:buFontTx/>
              <a:buNone/>
            </a:pPr>
            <a:r>
              <a:rPr lang="en-US" altLang="zh-CN" sz="2000"/>
              <a:t>(c) </a:t>
            </a:r>
            <a:r>
              <a:rPr lang="zh-CN" altLang="en-US" sz="2000"/>
              <a:t>空闲表中有重复块</a:t>
            </a:r>
            <a:r>
              <a:rPr lang="en-US" altLang="zh-CN" sz="2000"/>
              <a:t>----</a:t>
            </a:r>
            <a:r>
              <a:rPr lang="zh-CN" altLang="en-US" sz="2000"/>
              <a:t>重置空闲表</a:t>
            </a:r>
          </a:p>
          <a:p>
            <a:pPr lvl="1" eaLnBrk="1" hangingPunct="1">
              <a:lnSpc>
                <a:spcPct val="90000"/>
              </a:lnSpc>
              <a:buFontTx/>
              <a:buNone/>
            </a:pPr>
            <a:r>
              <a:rPr lang="en-US" altLang="zh-CN" sz="2000"/>
              <a:t>(d) </a:t>
            </a:r>
            <a:r>
              <a:rPr lang="zh-CN" altLang="en-US" sz="2000"/>
              <a:t>有重复的数据块</a:t>
            </a:r>
            <a:r>
              <a:rPr lang="en-US" altLang="zh-CN" sz="2000"/>
              <a:t>----</a:t>
            </a:r>
            <a:r>
              <a:rPr lang="zh-CN" altLang="en-US" sz="2000"/>
              <a:t>拷贝到一文件中，提交用户认可</a:t>
            </a:r>
          </a:p>
        </p:txBody>
      </p:sp>
      <p:sp>
        <p:nvSpPr>
          <p:cNvPr id="86022" name="Oval 8"/>
          <p:cNvSpPr>
            <a:spLocks noChangeArrowheads="1"/>
          </p:cNvSpPr>
          <p:nvPr/>
        </p:nvSpPr>
        <p:spPr bwMode="auto">
          <a:xfrm>
            <a:off x="5003800" y="1412875"/>
            <a:ext cx="360363" cy="1152525"/>
          </a:xfrm>
          <a:prstGeom prst="ellipse">
            <a:avLst/>
          </a:prstGeom>
          <a:noFill/>
          <a:ln w="25400" cap="rnd">
            <a:solidFill>
              <a:srgbClr val="FF0000"/>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0"/>
              </a:spcBef>
              <a:buClrTx/>
              <a:buSzTx/>
              <a:buFontTx/>
              <a:buNone/>
            </a:pPr>
            <a:endParaRPr lang="zh-CN" altLang="en-US" sz="2000">
              <a:latin typeface="Times New Roman" panose="02020603050405020304" pitchFamily="18" charset="0"/>
            </a:endParaRPr>
          </a:p>
        </p:txBody>
      </p:sp>
      <p:sp>
        <p:nvSpPr>
          <p:cNvPr id="86023" name="Oval 9"/>
          <p:cNvSpPr>
            <a:spLocks noChangeArrowheads="1"/>
          </p:cNvSpPr>
          <p:nvPr/>
        </p:nvSpPr>
        <p:spPr bwMode="auto">
          <a:xfrm>
            <a:off x="1258888" y="2924175"/>
            <a:ext cx="360362" cy="1152525"/>
          </a:xfrm>
          <a:prstGeom prst="ellipse">
            <a:avLst/>
          </a:prstGeom>
          <a:noFill/>
          <a:ln w="25400" cap="rnd">
            <a:solidFill>
              <a:srgbClr val="FF0000"/>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0"/>
              </a:spcBef>
              <a:buClrTx/>
              <a:buSzTx/>
              <a:buFontTx/>
              <a:buNone/>
            </a:pPr>
            <a:endParaRPr lang="zh-CN" altLang="en-US" sz="2000">
              <a:latin typeface="Times New Roman" panose="02020603050405020304" pitchFamily="18" charset="0"/>
            </a:endParaRPr>
          </a:p>
        </p:txBody>
      </p:sp>
      <p:sp>
        <p:nvSpPr>
          <p:cNvPr id="86024" name="Oval 10"/>
          <p:cNvSpPr>
            <a:spLocks noChangeArrowheads="1"/>
          </p:cNvSpPr>
          <p:nvPr/>
        </p:nvSpPr>
        <p:spPr bwMode="auto">
          <a:xfrm>
            <a:off x="5580063" y="2924175"/>
            <a:ext cx="360362" cy="1152525"/>
          </a:xfrm>
          <a:prstGeom prst="ellipse">
            <a:avLst/>
          </a:prstGeom>
          <a:noFill/>
          <a:ln w="25400" cap="rnd">
            <a:solidFill>
              <a:srgbClr val="FF0000"/>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0"/>
              </a:spcBef>
              <a:buClrTx/>
              <a:buSzTx/>
              <a:buFontTx/>
              <a:buNone/>
            </a:pPr>
            <a:endParaRPr lang="zh-CN" altLang="en-US" sz="2000">
              <a:latin typeface="Times New Roman" panose="02020603050405020304" pitchFamily="18" charset="0"/>
            </a:endParaRPr>
          </a:p>
        </p:txBody>
      </p:sp>
      <p:sp>
        <p:nvSpPr>
          <p:cNvPr id="86025" name="灯片编号占位符 1"/>
          <p:cNvSpPr txBox="1">
            <a:spLocks noGrp="1"/>
          </p:cNvSpPr>
          <p:nvPr/>
        </p:nvSpPr>
        <p:spPr bwMode="auto">
          <a:xfrm>
            <a:off x="7019925" y="6164263"/>
            <a:ext cx="1150938" cy="4572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lnSpc>
                <a:spcPct val="100000"/>
              </a:lnSpc>
              <a:spcBef>
                <a:spcPct val="0"/>
              </a:spcBef>
              <a:buClrTx/>
              <a:buSzTx/>
              <a:buFontTx/>
              <a:buNone/>
            </a:pPr>
            <a:fld id="{E5445611-022C-466C-B8DB-2E7DBFD0E6E5}" type="slidenum">
              <a:rPr lang="en-US" altLang="zh-CN" sz="1200">
                <a:latin typeface="Times New Roman" panose="02020603050405020304" pitchFamily="18" charset="0"/>
              </a:rPr>
              <a:pPr algn="r" eaLnBrk="1" hangingPunct="1">
                <a:lnSpc>
                  <a:spcPct val="100000"/>
                </a:lnSpc>
                <a:spcBef>
                  <a:spcPct val="0"/>
                </a:spcBef>
                <a:buClrTx/>
                <a:buSzTx/>
                <a:buFontTx/>
                <a:buNone/>
              </a:pPr>
              <a:t>97</a:t>
            </a:fld>
            <a:endParaRPr lang="en-US" altLang="zh-CN" sz="1200">
              <a:latin typeface="Times New Roman" panose="02020603050405020304" pitchFamily="18" charset="0"/>
            </a:endParaRPr>
          </a:p>
        </p:txBody>
      </p:sp>
      <p:sp>
        <p:nvSpPr>
          <p:cNvPr id="2" name="文本框 1">
            <a:extLst>
              <a:ext uri="{FF2B5EF4-FFF2-40B4-BE49-F238E27FC236}">
                <a16:creationId xmlns:a16="http://schemas.microsoft.com/office/drawing/2014/main" id="{85012AC9-F924-EB8B-EDCE-E289CFF52E68}"/>
              </a:ext>
            </a:extLst>
          </p:cNvPr>
          <p:cNvSpPr txBox="1"/>
          <p:nvPr/>
        </p:nvSpPr>
        <p:spPr>
          <a:xfrm>
            <a:off x="6659563" y="4365104"/>
            <a:ext cx="2304925" cy="1200329"/>
          </a:xfrm>
          <a:prstGeom prst="rect">
            <a:avLst/>
          </a:prstGeom>
          <a:noFill/>
        </p:spPr>
        <p:txBody>
          <a:bodyPr wrap="square" rtlCol="0">
            <a:spAutoFit/>
          </a:bodyPr>
          <a:lstStyle/>
          <a:p>
            <a:pPr>
              <a:buNone/>
            </a:pPr>
            <a:r>
              <a:rPr lang="zh-CN" altLang="en-US" dirty="0">
                <a:solidFill>
                  <a:srgbClr val="FF0000"/>
                </a:solidFill>
              </a:rPr>
              <a:t>注意：一旦出现检测结果不一致时，</a:t>
            </a:r>
            <a:r>
              <a:rPr lang="en-US" altLang="zh-CN" dirty="0">
                <a:solidFill>
                  <a:srgbClr val="FF0000"/>
                </a:solidFill>
              </a:rPr>
              <a:t>OS</a:t>
            </a:r>
            <a:r>
              <a:rPr lang="zh-CN" altLang="en-US" dirty="0">
                <a:solidFill>
                  <a:srgbClr val="FF0000"/>
                </a:solidFill>
              </a:rPr>
              <a:t>也无法保障完全正确的修复过程，有时候修复只能靠“猜”</a:t>
            </a:r>
          </a:p>
        </p:txBody>
      </p:sp>
    </p:spTree>
    <p:extLst>
      <p:ext uri="{BB962C8B-B14F-4D97-AF65-F5344CB8AC3E}">
        <p14:creationId xmlns:p14="http://schemas.microsoft.com/office/powerpoint/2010/main" val="401386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1187450" y="400050"/>
            <a:ext cx="4398963" cy="523875"/>
          </a:xfrm>
        </p:spPr>
        <p:txBody>
          <a:bodyPr anchor="b">
            <a:spAutoFit/>
          </a:bodyPr>
          <a:lstStyle/>
          <a:p>
            <a:pPr algn="l" eaLnBrk="1" hangingPunct="1"/>
            <a:r>
              <a:rPr lang="zh-CN" altLang="en-US" sz="2400" b="0">
                <a:ea typeface="宋体" panose="02010600030101010101" pitchFamily="2" charset="-122"/>
              </a:rPr>
              <a:t>５．共享文件管理实现</a:t>
            </a:r>
          </a:p>
        </p:txBody>
      </p:sp>
      <p:sp>
        <p:nvSpPr>
          <p:cNvPr id="69635" name="Text Box 6"/>
          <p:cNvSpPr txBox="1">
            <a:spLocks noChangeArrowheads="1"/>
          </p:cNvSpPr>
          <p:nvPr/>
        </p:nvSpPr>
        <p:spPr bwMode="auto">
          <a:xfrm>
            <a:off x="973137" y="5857875"/>
            <a:ext cx="8207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zh-CN" altLang="en-US" sz="2000" dirty="0">
                <a:latin typeface="Times New Roman" panose="02020603050405020304" pitchFamily="18" charset="0"/>
              </a:rPr>
              <a:t>这时树变成了“有向无环图”，增加了文件系统复杂性．</a:t>
            </a:r>
          </a:p>
        </p:txBody>
      </p:sp>
      <p:pic>
        <p:nvPicPr>
          <p:cNvPr id="69636" name="Picture 7" descr="6-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1628775"/>
            <a:ext cx="4719637"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7" name="Text Box 8"/>
          <p:cNvSpPr txBox="1">
            <a:spLocks noChangeArrowheads="1"/>
          </p:cNvSpPr>
          <p:nvPr/>
        </p:nvSpPr>
        <p:spPr bwMode="auto">
          <a:xfrm>
            <a:off x="900113" y="1052513"/>
            <a:ext cx="66976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zh-CN" altLang="en-US" sz="2000">
                <a:latin typeface="Times New Roman" panose="02020603050405020304" pitchFamily="18" charset="0"/>
              </a:rPr>
              <a:t>当文件系统中用链接实现共享时，系统目录树结构会发生变化：</a:t>
            </a:r>
          </a:p>
        </p:txBody>
      </p:sp>
      <p:sp>
        <p:nvSpPr>
          <p:cNvPr id="69638" name="灯片编号占位符 1"/>
          <p:cNvSpPr txBox="1">
            <a:spLocks noGrp="1"/>
          </p:cNvSpPr>
          <p:nvPr/>
        </p:nvSpPr>
        <p:spPr bwMode="auto">
          <a:xfrm>
            <a:off x="7019925" y="6164263"/>
            <a:ext cx="1150938" cy="4572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lnSpc>
                <a:spcPct val="100000"/>
              </a:lnSpc>
              <a:spcBef>
                <a:spcPct val="0"/>
              </a:spcBef>
              <a:buClrTx/>
              <a:buSzTx/>
              <a:buFontTx/>
              <a:buNone/>
            </a:pPr>
            <a:fld id="{64230FCE-66F3-49EB-873C-FF3397358EE5}" type="slidenum">
              <a:rPr lang="en-US" altLang="zh-CN" sz="1200">
                <a:latin typeface="Times New Roman" panose="02020603050405020304" pitchFamily="18" charset="0"/>
              </a:rPr>
              <a:pPr algn="r" eaLnBrk="1" hangingPunct="1">
                <a:lnSpc>
                  <a:spcPct val="100000"/>
                </a:lnSpc>
                <a:spcBef>
                  <a:spcPct val="0"/>
                </a:spcBef>
                <a:buClrTx/>
                <a:buSzTx/>
                <a:buFontTx/>
                <a:buNone/>
              </a:pPr>
              <a:t>98</a:t>
            </a:fld>
            <a:endParaRPr lang="en-US" altLang="zh-CN" sz="1200">
              <a:latin typeface="Times New Roman" panose="02020603050405020304" pitchFamily="18" charset="0"/>
            </a:endParaRPr>
          </a:p>
        </p:txBody>
      </p:sp>
    </p:spTree>
    <p:extLst>
      <p:ext uri="{BB962C8B-B14F-4D97-AF65-F5344CB8AC3E}">
        <p14:creationId xmlns:p14="http://schemas.microsoft.com/office/powerpoint/2010/main" val="236851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lnSpc>
                <a:spcPct val="100000"/>
              </a:lnSpc>
              <a:spcBef>
                <a:spcPct val="0"/>
              </a:spcBef>
              <a:spcAft>
                <a:spcPts val="0"/>
              </a:spcAft>
              <a:buSzTx/>
              <a:buNone/>
            </a:pPr>
            <a:r>
              <a:rPr lang="zh-CN" altLang="en-US" dirty="0"/>
              <a:t>文件别名</a:t>
            </a:r>
          </a:p>
        </p:txBody>
      </p:sp>
      <p:grpSp>
        <p:nvGrpSpPr>
          <p:cNvPr id="2" name="组合 1"/>
          <p:cNvGrpSpPr/>
          <p:nvPr/>
        </p:nvGrpSpPr>
        <p:grpSpPr>
          <a:xfrm>
            <a:off x="844894" y="1798537"/>
            <a:ext cx="4370049" cy="450131"/>
            <a:chOff x="844893" y="941286"/>
            <a:chExt cx="4370049" cy="450131"/>
          </a:xfrm>
        </p:grpSpPr>
        <p:sp>
          <p:nvSpPr>
            <p:cNvPr id="9" name="内容占位符 2"/>
            <p:cNvSpPr txBox="1">
              <a:spLocks/>
            </p:cNvSpPr>
            <p:nvPr/>
          </p:nvSpPr>
          <p:spPr>
            <a:xfrm>
              <a:off x="1142976" y="962789"/>
              <a:ext cx="407196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90000"/>
                </a:lnSpc>
                <a:spcBef>
                  <a:spcPts val="0"/>
                </a:spcBef>
                <a:spcAft>
                  <a:spcPts val="0"/>
                </a:spcAft>
                <a:buSzTx/>
              </a:pPr>
              <a:r>
                <a:rPr lang="zh-CN" altLang="en-US" dirty="0"/>
                <a:t>两个或多个文件名关联同一个文件</a:t>
              </a:r>
              <a:endParaRPr lang="en-US" altLang="zh-CN" dirty="0"/>
            </a:p>
          </p:txBody>
        </p:sp>
        <p:sp>
          <p:nvSpPr>
            <p:cNvPr id="12" name="TextBox 11"/>
            <p:cNvSpPr txBox="1"/>
            <p:nvPr/>
          </p:nvSpPr>
          <p:spPr>
            <a:xfrm>
              <a:off x="844893" y="941286"/>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cxnSp>
        <p:nvCxnSpPr>
          <p:cNvPr id="26" name="直接连接符 25"/>
          <p:cNvCxnSpPr/>
          <p:nvPr/>
        </p:nvCxnSpPr>
        <p:spPr>
          <a:xfrm rot="16200000" flipH="1">
            <a:off x="-7536741" y="3340893"/>
            <a:ext cx="11858708"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844894" y="5175142"/>
            <a:ext cx="4798677" cy="702130"/>
            <a:chOff x="844893" y="4317892"/>
            <a:chExt cx="4798677" cy="702130"/>
          </a:xfrm>
        </p:grpSpPr>
        <p:sp>
          <p:nvSpPr>
            <p:cNvPr id="25" name="内容占位符 2"/>
            <p:cNvSpPr txBox="1">
              <a:spLocks/>
            </p:cNvSpPr>
            <p:nvPr/>
          </p:nvSpPr>
          <p:spPr>
            <a:xfrm>
              <a:off x="1142976" y="4317892"/>
              <a:ext cx="45005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eaLnBrk="1" fontAlgn="auto" hangingPunct="1">
                <a:lnSpc>
                  <a:spcPct val="100000"/>
                </a:lnSpc>
                <a:spcAft>
                  <a:spcPts val="0"/>
                </a:spcAft>
                <a:buSzTx/>
              </a:pPr>
              <a:r>
                <a:rPr lang="zh-CN" altLang="en-US" dirty="0">
                  <a:solidFill>
                    <a:srgbClr val="C00000"/>
                  </a:solidFill>
                </a:rPr>
                <a:t>软链接</a:t>
              </a:r>
              <a:r>
                <a:rPr lang="en-US" altLang="zh-CN" dirty="0"/>
                <a:t>: </a:t>
              </a:r>
              <a:r>
                <a:rPr lang="zh-CN" altLang="en-US" dirty="0"/>
                <a:t>以“快捷方式”指向其他文件</a:t>
              </a:r>
              <a:endParaRPr lang="zh-CN" altLang="en-US" dirty="0">
                <a:solidFill>
                  <a:srgbClr val="C00000"/>
                </a:solidFill>
              </a:endParaRPr>
            </a:p>
          </p:txBody>
        </p:sp>
        <p:sp>
          <p:nvSpPr>
            <p:cNvPr id="27" name="TextBox 26"/>
            <p:cNvSpPr txBox="1"/>
            <p:nvPr/>
          </p:nvSpPr>
          <p:spPr>
            <a:xfrm>
              <a:off x="844893" y="4317892"/>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8" name="图片 27" descr="小点1.png"/>
            <p:cNvPicPr>
              <a:picLocks noChangeAspect="1"/>
            </p:cNvPicPr>
            <p:nvPr/>
          </p:nvPicPr>
          <p:blipFill>
            <a:blip r:embed="rId2" cstate="print"/>
            <a:stretch>
              <a:fillRect/>
            </a:stretch>
          </p:blipFill>
          <p:spPr>
            <a:xfrm>
              <a:off x="1262422" y="4759676"/>
              <a:ext cx="151066" cy="148997"/>
            </a:xfrm>
            <a:prstGeom prst="rect">
              <a:avLst/>
            </a:prstGeom>
            <a:effectLst/>
          </p:spPr>
        </p:pic>
        <p:sp>
          <p:nvSpPr>
            <p:cNvPr id="31" name="内容占位符 2"/>
            <p:cNvSpPr txBox="1">
              <a:spLocks/>
            </p:cNvSpPr>
            <p:nvPr/>
          </p:nvSpPr>
          <p:spPr>
            <a:xfrm>
              <a:off x="1394985" y="4654900"/>
              <a:ext cx="4248585" cy="3651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通过存储真实文件的逻辑名称来实现</a:t>
              </a:r>
              <a:endParaRPr lang="en-US" altLang="zh-CN" dirty="0"/>
            </a:p>
          </p:txBody>
        </p:sp>
      </p:grpSp>
      <p:grpSp>
        <p:nvGrpSpPr>
          <p:cNvPr id="24" name="组合 23"/>
          <p:cNvGrpSpPr/>
          <p:nvPr/>
        </p:nvGrpSpPr>
        <p:grpSpPr>
          <a:xfrm>
            <a:off x="844894" y="4873514"/>
            <a:ext cx="4370049" cy="428628"/>
            <a:chOff x="844893" y="4016264"/>
            <a:chExt cx="4370049" cy="428628"/>
          </a:xfrm>
        </p:grpSpPr>
        <p:sp>
          <p:nvSpPr>
            <p:cNvPr id="18" name="内容占位符 2"/>
            <p:cNvSpPr txBox="1">
              <a:spLocks/>
            </p:cNvSpPr>
            <p:nvPr/>
          </p:nvSpPr>
          <p:spPr>
            <a:xfrm>
              <a:off x="1142976" y="4016264"/>
              <a:ext cx="407196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eaLnBrk="1" fontAlgn="auto" hangingPunct="1">
                <a:lnSpc>
                  <a:spcPct val="100000"/>
                </a:lnSpc>
                <a:spcAft>
                  <a:spcPts val="0"/>
                </a:spcAft>
                <a:buSzTx/>
              </a:pPr>
              <a:r>
                <a:rPr lang="zh-CN" altLang="en-US" dirty="0">
                  <a:solidFill>
                    <a:srgbClr val="C00000"/>
                  </a:solidFill>
                </a:rPr>
                <a:t>硬链接</a:t>
              </a:r>
              <a:r>
                <a:rPr lang="en-US" altLang="zh-CN" dirty="0"/>
                <a:t>: </a:t>
              </a:r>
              <a:r>
                <a:rPr lang="zh-CN" altLang="en-US" dirty="0"/>
                <a:t>多个文件项指向一个文件</a:t>
              </a:r>
              <a:endParaRPr lang="zh-CN" altLang="en-US" dirty="0">
                <a:solidFill>
                  <a:srgbClr val="C00000"/>
                </a:solidFill>
              </a:endParaRPr>
            </a:p>
          </p:txBody>
        </p:sp>
        <p:sp>
          <p:nvSpPr>
            <p:cNvPr id="19" name="TextBox 18"/>
            <p:cNvSpPr txBox="1"/>
            <p:nvPr/>
          </p:nvSpPr>
          <p:spPr>
            <a:xfrm>
              <a:off x="844893" y="4016264"/>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21" name="TextBox 4"/>
          <p:cNvSpPr txBox="1">
            <a:spLocks noChangeArrowheads="1"/>
          </p:cNvSpPr>
          <p:nvPr/>
        </p:nvSpPr>
        <p:spPr bwMode="auto">
          <a:xfrm>
            <a:off x="4500563" y="2593181"/>
            <a:ext cx="1665841"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fontAlgn="auto" hangingPunct="1">
              <a:lnSpc>
                <a:spcPct val="100000"/>
              </a:lnSpc>
              <a:spcBef>
                <a:spcPts val="0"/>
              </a:spcBef>
              <a:spcAft>
                <a:spcPts val="0"/>
              </a:spcAft>
              <a:buSzTx/>
              <a:buNone/>
            </a:pPr>
            <a:r>
              <a:rPr lang="en-US" altLang="zh-CN" sz="1600" b="1" dirty="0">
                <a:solidFill>
                  <a:prstClr val="black"/>
                </a:solidFill>
                <a:latin typeface="Courier New" panose="02070309020205020404" pitchFamily="49" charset="0"/>
                <a:ea typeface="微软雅黑"/>
                <a:cs typeface="Courier New" panose="02070309020205020404" pitchFamily="49" charset="0"/>
              </a:rPr>
              <a:t>/</a:t>
            </a:r>
            <a:r>
              <a:rPr lang="en-US" altLang="zh-CN" sz="1600" b="1" dirty="0" err="1">
                <a:solidFill>
                  <a:prstClr val="black"/>
                </a:solidFill>
                <a:latin typeface="Courier New" panose="02070309020205020404" pitchFamily="49" charset="0"/>
                <a:ea typeface="微软雅黑"/>
                <a:cs typeface="Courier New" panose="02070309020205020404" pitchFamily="49" charset="0"/>
              </a:rPr>
              <a:t>dict</a:t>
            </a:r>
            <a:r>
              <a:rPr lang="en-US" altLang="zh-CN" sz="1600" b="1" dirty="0">
                <a:solidFill>
                  <a:prstClr val="black"/>
                </a:solidFill>
                <a:latin typeface="Courier New" panose="02070309020205020404" pitchFamily="49" charset="0"/>
                <a:ea typeface="微软雅黑"/>
                <a:cs typeface="Courier New" panose="02070309020205020404" pitchFamily="49" charset="0"/>
              </a:rPr>
              <a:t>/count</a:t>
            </a:r>
          </a:p>
          <a:p>
            <a:pPr eaLnBrk="1" fontAlgn="auto" hangingPunct="1">
              <a:lnSpc>
                <a:spcPct val="100000"/>
              </a:lnSpc>
              <a:spcBef>
                <a:spcPts val="0"/>
              </a:spcBef>
              <a:spcAft>
                <a:spcPts val="0"/>
              </a:spcAft>
              <a:buSzTx/>
              <a:buNone/>
            </a:pPr>
            <a:r>
              <a:rPr lang="en-US" altLang="zh-CN" sz="1600" b="1" dirty="0">
                <a:solidFill>
                  <a:prstClr val="black"/>
                </a:solidFill>
                <a:latin typeface="Courier New" panose="02070309020205020404" pitchFamily="49" charset="0"/>
                <a:ea typeface="微软雅黑"/>
                <a:cs typeface="Courier New" panose="02070309020205020404" pitchFamily="49" charset="0"/>
              </a:rPr>
              <a:t>/spell/count</a:t>
            </a:r>
          </a:p>
          <a:p>
            <a:pPr eaLnBrk="1" fontAlgn="auto" hangingPunct="1">
              <a:lnSpc>
                <a:spcPct val="100000"/>
              </a:lnSpc>
              <a:spcBef>
                <a:spcPts val="0"/>
              </a:spcBef>
              <a:spcAft>
                <a:spcPts val="0"/>
              </a:spcAft>
              <a:buSzTx/>
              <a:buNone/>
            </a:pPr>
            <a:endParaRPr lang="en-US" altLang="zh-CN" sz="1600" b="1" dirty="0">
              <a:solidFill>
                <a:prstClr val="black"/>
              </a:solidFill>
              <a:latin typeface="Courier New" panose="02070309020205020404" pitchFamily="49" charset="0"/>
              <a:ea typeface="微软雅黑"/>
              <a:cs typeface="Courier New" panose="02070309020205020404" pitchFamily="49" charset="0"/>
            </a:endParaRPr>
          </a:p>
          <a:p>
            <a:pPr eaLnBrk="1" fontAlgn="auto" hangingPunct="1">
              <a:lnSpc>
                <a:spcPct val="100000"/>
              </a:lnSpc>
              <a:spcBef>
                <a:spcPts val="0"/>
              </a:spcBef>
              <a:spcAft>
                <a:spcPts val="0"/>
              </a:spcAft>
              <a:buSzTx/>
              <a:buNone/>
            </a:pPr>
            <a:endParaRPr lang="en-US" altLang="zh-CN" sz="1600" b="1" dirty="0">
              <a:solidFill>
                <a:prstClr val="black"/>
              </a:solidFill>
              <a:latin typeface="Courier New" panose="02070309020205020404" pitchFamily="49" charset="0"/>
              <a:ea typeface="微软雅黑"/>
              <a:cs typeface="Courier New" panose="02070309020205020404" pitchFamily="49" charset="0"/>
            </a:endParaRPr>
          </a:p>
        </p:txBody>
      </p:sp>
      <p:grpSp>
        <p:nvGrpSpPr>
          <p:cNvPr id="13" name="组合 12"/>
          <p:cNvGrpSpPr/>
          <p:nvPr/>
        </p:nvGrpSpPr>
        <p:grpSpPr>
          <a:xfrm>
            <a:off x="1000101" y="2214552"/>
            <a:ext cx="3122723" cy="2428894"/>
            <a:chOff x="1000100" y="1357302"/>
            <a:chExt cx="3122723" cy="2428894"/>
          </a:xfrm>
        </p:grpSpPr>
        <p:sp>
          <p:nvSpPr>
            <p:cNvPr id="46" name="矩形 45"/>
            <p:cNvSpPr/>
            <p:nvPr/>
          </p:nvSpPr>
          <p:spPr>
            <a:xfrm>
              <a:off x="2304793" y="3162421"/>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47" name="TextBox 46"/>
            <p:cNvSpPr txBox="1"/>
            <p:nvPr/>
          </p:nvSpPr>
          <p:spPr>
            <a:xfrm>
              <a:off x="2295270" y="3135042"/>
              <a:ext cx="394660"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srgbClr val="11576A"/>
                  </a:solidFill>
                  <a:latin typeface="微软雅黑"/>
                  <a:ea typeface="微软雅黑"/>
                </a:rPr>
                <a:t>list</a:t>
              </a:r>
              <a:endParaRPr lang="zh-CN" altLang="en-US" sz="1100" b="1" dirty="0">
                <a:solidFill>
                  <a:srgbClr val="11576A"/>
                </a:solidFill>
                <a:latin typeface="微软雅黑"/>
                <a:ea typeface="微软雅黑"/>
              </a:endParaRPr>
            </a:p>
          </p:txBody>
        </p:sp>
        <p:sp>
          <p:nvSpPr>
            <p:cNvPr id="48" name="矩形 47"/>
            <p:cNvSpPr/>
            <p:nvPr/>
          </p:nvSpPr>
          <p:spPr>
            <a:xfrm>
              <a:off x="2661815" y="3162421"/>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49" name="TextBox 48"/>
            <p:cNvSpPr txBox="1"/>
            <p:nvPr/>
          </p:nvSpPr>
          <p:spPr>
            <a:xfrm>
              <a:off x="2595140" y="3135042"/>
              <a:ext cx="500458"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err="1">
                  <a:solidFill>
                    <a:srgbClr val="11576A"/>
                  </a:solidFill>
                  <a:latin typeface="微软雅黑"/>
                  <a:ea typeface="微软雅黑"/>
                </a:rPr>
                <a:t>rade</a:t>
              </a:r>
              <a:endParaRPr lang="zh-CN" altLang="en-US" sz="1100" b="1" dirty="0">
                <a:solidFill>
                  <a:srgbClr val="11576A"/>
                </a:solidFill>
                <a:latin typeface="微软雅黑"/>
                <a:ea typeface="微软雅黑"/>
              </a:endParaRPr>
            </a:p>
          </p:txBody>
        </p:sp>
        <p:sp>
          <p:nvSpPr>
            <p:cNvPr id="52" name="矩形 51"/>
            <p:cNvSpPr/>
            <p:nvPr/>
          </p:nvSpPr>
          <p:spPr>
            <a:xfrm>
              <a:off x="3017309" y="3162421"/>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53" name="TextBox 52"/>
            <p:cNvSpPr txBox="1"/>
            <p:nvPr/>
          </p:nvSpPr>
          <p:spPr>
            <a:xfrm>
              <a:off x="2997309" y="3135042"/>
              <a:ext cx="391454"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srgbClr val="11576A"/>
                  </a:solidFill>
                  <a:latin typeface="微软雅黑"/>
                  <a:ea typeface="微软雅黑"/>
                </a:rPr>
                <a:t>w7</a:t>
              </a:r>
              <a:endParaRPr lang="zh-CN" altLang="en-US" sz="1100" b="1" dirty="0">
                <a:solidFill>
                  <a:srgbClr val="11576A"/>
                </a:solidFill>
                <a:latin typeface="微软雅黑"/>
                <a:ea typeface="微软雅黑"/>
              </a:endParaRPr>
            </a:p>
          </p:txBody>
        </p:sp>
        <p:grpSp>
          <p:nvGrpSpPr>
            <p:cNvPr id="69" name="组合 68"/>
            <p:cNvGrpSpPr/>
            <p:nvPr/>
          </p:nvGrpSpPr>
          <p:grpSpPr>
            <a:xfrm>
              <a:off x="3089020" y="3382363"/>
              <a:ext cx="214314" cy="403833"/>
              <a:chOff x="3176581" y="4486287"/>
              <a:chExt cx="214314" cy="403833"/>
            </a:xfrm>
          </p:grpSpPr>
          <p:sp>
            <p:nvSpPr>
              <p:cNvPr id="70" name="椭圆 69"/>
              <p:cNvSpPr/>
              <p:nvPr/>
            </p:nvSpPr>
            <p:spPr>
              <a:xfrm>
                <a:off x="3176581" y="4675806"/>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71" name="直接箭头连接符 70"/>
              <p:cNvCxnSpPr/>
              <p:nvPr/>
            </p:nvCxnSpPr>
            <p:spPr>
              <a:xfrm rot="16200000" flipH="1">
                <a:off x="3189962" y="4576287"/>
                <a:ext cx="180000" cy="0"/>
              </a:xfrm>
              <a:prstGeom prst="straightConnector1">
                <a:avLst/>
              </a:prstGeom>
              <a:ln w="28575">
                <a:solidFill>
                  <a:srgbClr val="11576A"/>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2730243" y="3382363"/>
              <a:ext cx="214314" cy="403833"/>
              <a:chOff x="3176581" y="4486287"/>
              <a:chExt cx="214314" cy="403833"/>
            </a:xfrm>
          </p:grpSpPr>
          <p:sp>
            <p:nvSpPr>
              <p:cNvPr id="73" name="椭圆 72"/>
              <p:cNvSpPr/>
              <p:nvPr/>
            </p:nvSpPr>
            <p:spPr>
              <a:xfrm>
                <a:off x="3176581" y="4675806"/>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74" name="直接箭头连接符 73"/>
              <p:cNvCxnSpPr/>
              <p:nvPr/>
            </p:nvCxnSpPr>
            <p:spPr>
              <a:xfrm rot="16200000" flipH="1">
                <a:off x="3189962" y="4576287"/>
                <a:ext cx="180000" cy="0"/>
              </a:xfrm>
              <a:prstGeom prst="straightConnector1">
                <a:avLst/>
              </a:prstGeom>
              <a:ln w="28575">
                <a:solidFill>
                  <a:srgbClr val="11576A"/>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grpSp>
          <p:nvGrpSpPr>
            <p:cNvPr id="75" name="组合 74"/>
            <p:cNvGrpSpPr/>
            <p:nvPr/>
          </p:nvGrpSpPr>
          <p:grpSpPr>
            <a:xfrm>
              <a:off x="2371465" y="3382363"/>
              <a:ext cx="214314" cy="403833"/>
              <a:chOff x="3176581" y="4486287"/>
              <a:chExt cx="214314" cy="403833"/>
            </a:xfrm>
          </p:grpSpPr>
          <p:sp>
            <p:nvSpPr>
              <p:cNvPr id="76" name="椭圆 75"/>
              <p:cNvSpPr/>
              <p:nvPr/>
            </p:nvSpPr>
            <p:spPr>
              <a:xfrm>
                <a:off x="3176581" y="4675806"/>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77" name="直接箭头连接符 76"/>
              <p:cNvCxnSpPr/>
              <p:nvPr/>
            </p:nvCxnSpPr>
            <p:spPr>
              <a:xfrm rot="16200000" flipH="1">
                <a:off x="3189962" y="4576287"/>
                <a:ext cx="180000" cy="0"/>
              </a:xfrm>
              <a:prstGeom prst="straightConnector1">
                <a:avLst/>
              </a:prstGeom>
              <a:ln w="28575">
                <a:solidFill>
                  <a:srgbClr val="11576A"/>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sp>
          <p:nvSpPr>
            <p:cNvPr id="80" name="矩形 79"/>
            <p:cNvSpPr/>
            <p:nvPr/>
          </p:nvSpPr>
          <p:spPr>
            <a:xfrm>
              <a:off x="1009623" y="2099063"/>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81" name="TextBox 80"/>
            <p:cNvSpPr txBox="1"/>
            <p:nvPr/>
          </p:nvSpPr>
          <p:spPr>
            <a:xfrm>
              <a:off x="1000100" y="2071684"/>
              <a:ext cx="394660"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srgbClr val="11576A"/>
                  </a:solidFill>
                  <a:latin typeface="微软雅黑"/>
                  <a:ea typeface="微软雅黑"/>
                </a:rPr>
                <a:t>list</a:t>
              </a:r>
              <a:endParaRPr lang="zh-CN" altLang="en-US" sz="1100" b="1" dirty="0">
                <a:solidFill>
                  <a:srgbClr val="11576A"/>
                </a:solidFill>
                <a:latin typeface="微软雅黑"/>
                <a:ea typeface="微软雅黑"/>
              </a:endParaRPr>
            </a:p>
          </p:txBody>
        </p:sp>
        <p:sp>
          <p:nvSpPr>
            <p:cNvPr id="82" name="矩形 81"/>
            <p:cNvSpPr/>
            <p:nvPr/>
          </p:nvSpPr>
          <p:spPr>
            <a:xfrm>
              <a:off x="1366645" y="2099063"/>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83" name="TextBox 82"/>
            <p:cNvSpPr txBox="1"/>
            <p:nvPr/>
          </p:nvSpPr>
          <p:spPr>
            <a:xfrm>
              <a:off x="1383790" y="2071684"/>
              <a:ext cx="349776"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srgbClr val="11576A"/>
                  </a:solidFill>
                  <a:latin typeface="微软雅黑"/>
                  <a:ea typeface="微软雅黑"/>
                </a:rPr>
                <a:t>all</a:t>
              </a:r>
              <a:endParaRPr lang="zh-CN" altLang="en-US" sz="1100" b="1" dirty="0">
                <a:solidFill>
                  <a:srgbClr val="11576A"/>
                </a:solidFill>
                <a:latin typeface="微软雅黑"/>
                <a:ea typeface="微软雅黑"/>
              </a:endParaRPr>
            </a:p>
          </p:txBody>
        </p:sp>
        <p:sp>
          <p:nvSpPr>
            <p:cNvPr id="84" name="矩形 83"/>
            <p:cNvSpPr/>
            <p:nvPr/>
          </p:nvSpPr>
          <p:spPr>
            <a:xfrm>
              <a:off x="1722139" y="2099063"/>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85" name="TextBox 84"/>
            <p:cNvSpPr txBox="1"/>
            <p:nvPr/>
          </p:nvSpPr>
          <p:spPr>
            <a:xfrm>
              <a:off x="1749872" y="2071684"/>
              <a:ext cx="304892"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srgbClr val="11576A"/>
                  </a:solidFill>
                  <a:latin typeface="微软雅黑"/>
                  <a:ea typeface="微软雅黑"/>
                </a:rPr>
                <a:t>w</a:t>
              </a:r>
              <a:endParaRPr lang="zh-CN" altLang="en-US" sz="1100" b="1" dirty="0">
                <a:solidFill>
                  <a:srgbClr val="11576A"/>
                </a:solidFill>
                <a:latin typeface="微软雅黑"/>
                <a:ea typeface="微软雅黑"/>
              </a:endParaRPr>
            </a:p>
          </p:txBody>
        </p:sp>
        <p:sp>
          <p:nvSpPr>
            <p:cNvPr id="90" name="矩形 89"/>
            <p:cNvSpPr/>
            <p:nvPr/>
          </p:nvSpPr>
          <p:spPr>
            <a:xfrm>
              <a:off x="3765633" y="2099063"/>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91" name="TextBox 90"/>
            <p:cNvSpPr txBox="1"/>
            <p:nvPr/>
          </p:nvSpPr>
          <p:spPr>
            <a:xfrm>
              <a:off x="3706578" y="2071684"/>
              <a:ext cx="394660"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srgbClr val="11576A"/>
                  </a:solidFill>
                  <a:latin typeface="微软雅黑"/>
                  <a:ea typeface="微软雅黑"/>
                </a:rPr>
                <a:t>list</a:t>
              </a:r>
              <a:endParaRPr lang="zh-CN" altLang="en-US" sz="1100" b="1" dirty="0">
                <a:solidFill>
                  <a:srgbClr val="11576A"/>
                </a:solidFill>
                <a:latin typeface="微软雅黑"/>
                <a:ea typeface="微软雅黑"/>
              </a:endParaRPr>
            </a:p>
          </p:txBody>
        </p:sp>
        <p:grpSp>
          <p:nvGrpSpPr>
            <p:cNvPr id="92" name="组合 91"/>
            <p:cNvGrpSpPr/>
            <p:nvPr/>
          </p:nvGrpSpPr>
          <p:grpSpPr>
            <a:xfrm>
              <a:off x="3838197" y="2319005"/>
              <a:ext cx="214314" cy="403833"/>
              <a:chOff x="3176581" y="4486287"/>
              <a:chExt cx="214314" cy="403833"/>
            </a:xfrm>
          </p:grpSpPr>
          <p:sp>
            <p:nvSpPr>
              <p:cNvPr id="93" name="椭圆 92"/>
              <p:cNvSpPr/>
              <p:nvPr/>
            </p:nvSpPr>
            <p:spPr>
              <a:xfrm>
                <a:off x="3176581" y="4675806"/>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94" name="直接箭头连接符 93"/>
              <p:cNvCxnSpPr/>
              <p:nvPr/>
            </p:nvCxnSpPr>
            <p:spPr>
              <a:xfrm rot="16200000" flipH="1">
                <a:off x="3189962" y="4576287"/>
                <a:ext cx="180000" cy="0"/>
              </a:xfrm>
              <a:prstGeom prst="straightConnector1">
                <a:avLst/>
              </a:prstGeom>
              <a:ln w="28575">
                <a:solidFill>
                  <a:srgbClr val="11576A"/>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sp>
          <p:nvSpPr>
            <p:cNvPr id="99" name="椭圆 98"/>
            <p:cNvSpPr/>
            <p:nvPr/>
          </p:nvSpPr>
          <p:spPr>
            <a:xfrm>
              <a:off x="2857488" y="2508524"/>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grpSp>
          <p:nvGrpSpPr>
            <p:cNvPr id="107" name="组合 106"/>
            <p:cNvGrpSpPr/>
            <p:nvPr/>
          </p:nvGrpSpPr>
          <p:grpSpPr>
            <a:xfrm>
              <a:off x="1076295" y="2319005"/>
              <a:ext cx="214314" cy="403833"/>
              <a:chOff x="3176581" y="4486287"/>
              <a:chExt cx="214314" cy="403833"/>
            </a:xfrm>
          </p:grpSpPr>
          <p:sp>
            <p:nvSpPr>
              <p:cNvPr id="108" name="椭圆 107"/>
              <p:cNvSpPr/>
              <p:nvPr/>
            </p:nvSpPr>
            <p:spPr>
              <a:xfrm>
                <a:off x="3176581" y="4675806"/>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109" name="直接箭头连接符 108"/>
              <p:cNvCxnSpPr/>
              <p:nvPr/>
            </p:nvCxnSpPr>
            <p:spPr>
              <a:xfrm rot="16200000" flipH="1">
                <a:off x="3189962" y="4576287"/>
                <a:ext cx="180000" cy="0"/>
              </a:xfrm>
              <a:prstGeom prst="straightConnector1">
                <a:avLst/>
              </a:prstGeom>
              <a:ln w="28575">
                <a:solidFill>
                  <a:srgbClr val="11576A"/>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sp>
          <p:nvSpPr>
            <p:cNvPr id="111" name="矩形 110"/>
            <p:cNvSpPr/>
            <p:nvPr/>
          </p:nvSpPr>
          <p:spPr>
            <a:xfrm>
              <a:off x="2082384" y="2099063"/>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12" name="TextBox 111"/>
            <p:cNvSpPr txBox="1"/>
            <p:nvPr/>
          </p:nvSpPr>
          <p:spPr>
            <a:xfrm>
              <a:off x="2001424" y="2071684"/>
              <a:ext cx="494046"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spc="-150" dirty="0">
                  <a:solidFill>
                    <a:srgbClr val="11576A"/>
                  </a:solidFill>
                  <a:latin typeface="微软雅黑"/>
                  <a:ea typeface="微软雅黑"/>
                </a:rPr>
                <a:t>count</a:t>
              </a:r>
              <a:endParaRPr lang="zh-CN" altLang="en-US" sz="1100" b="1" spc="-150" dirty="0">
                <a:solidFill>
                  <a:srgbClr val="11576A"/>
                </a:solidFill>
                <a:latin typeface="微软雅黑"/>
                <a:ea typeface="微软雅黑"/>
              </a:endParaRPr>
            </a:p>
          </p:txBody>
        </p:sp>
        <p:sp>
          <p:nvSpPr>
            <p:cNvPr id="113" name="矩形 112"/>
            <p:cNvSpPr/>
            <p:nvPr/>
          </p:nvSpPr>
          <p:spPr>
            <a:xfrm>
              <a:off x="3049112" y="2099063"/>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14" name="TextBox 113"/>
            <p:cNvSpPr txBox="1"/>
            <p:nvPr/>
          </p:nvSpPr>
          <p:spPr>
            <a:xfrm>
              <a:off x="2968152" y="2071684"/>
              <a:ext cx="494046"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spc="-150" dirty="0">
                  <a:solidFill>
                    <a:srgbClr val="11576A"/>
                  </a:solidFill>
                  <a:latin typeface="微软雅黑"/>
                  <a:ea typeface="微软雅黑"/>
                </a:rPr>
                <a:t>count</a:t>
              </a:r>
              <a:endParaRPr lang="zh-CN" altLang="en-US" sz="1100" b="1" spc="-150" dirty="0">
                <a:solidFill>
                  <a:srgbClr val="11576A"/>
                </a:solidFill>
                <a:latin typeface="微软雅黑"/>
                <a:ea typeface="微软雅黑"/>
              </a:endParaRPr>
            </a:p>
          </p:txBody>
        </p:sp>
        <p:sp>
          <p:nvSpPr>
            <p:cNvPr id="115" name="矩形 114"/>
            <p:cNvSpPr/>
            <p:nvPr/>
          </p:nvSpPr>
          <p:spPr>
            <a:xfrm>
              <a:off x="3406632" y="2099063"/>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16" name="TextBox 115"/>
            <p:cNvSpPr txBox="1"/>
            <p:nvPr/>
          </p:nvSpPr>
          <p:spPr>
            <a:xfrm>
              <a:off x="3325672" y="2071684"/>
              <a:ext cx="522900"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spc="-150" dirty="0">
                  <a:solidFill>
                    <a:srgbClr val="11576A"/>
                  </a:solidFill>
                  <a:latin typeface="微软雅黑"/>
                  <a:ea typeface="微软雅黑"/>
                </a:rPr>
                <a:t>words</a:t>
              </a:r>
              <a:endParaRPr lang="zh-CN" altLang="en-US" sz="1100" b="1" spc="-150" dirty="0">
                <a:solidFill>
                  <a:srgbClr val="11576A"/>
                </a:solidFill>
                <a:latin typeface="微软雅黑"/>
                <a:ea typeface="微软雅黑"/>
              </a:endParaRPr>
            </a:p>
          </p:txBody>
        </p:sp>
        <p:sp>
          <p:nvSpPr>
            <p:cNvPr id="118" name="矩形 117"/>
            <p:cNvSpPr/>
            <p:nvPr/>
          </p:nvSpPr>
          <p:spPr>
            <a:xfrm>
              <a:off x="2761925" y="1384352"/>
              <a:ext cx="360000" cy="212728"/>
            </a:xfrm>
            <a:prstGeom prst="rect">
              <a:avLst/>
            </a:prstGeom>
            <a:gradFill>
              <a:gsLst>
                <a:gs pos="100000">
                  <a:srgbClr val="FDD000"/>
                </a:gs>
                <a:gs pos="0">
                  <a:srgbClr val="FFF9B1"/>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19" name="TextBox 118"/>
            <p:cNvSpPr txBox="1"/>
            <p:nvPr/>
          </p:nvSpPr>
          <p:spPr>
            <a:xfrm>
              <a:off x="2717621" y="1357302"/>
              <a:ext cx="449162"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spc="-100" dirty="0">
                  <a:solidFill>
                    <a:srgbClr val="11576A"/>
                  </a:solidFill>
                  <a:latin typeface="微软雅黑"/>
                  <a:ea typeface="微软雅黑"/>
                </a:rPr>
                <a:t>spell</a:t>
              </a:r>
              <a:endParaRPr lang="zh-CN" altLang="en-US" sz="1100" b="1" spc="-100" dirty="0">
                <a:solidFill>
                  <a:srgbClr val="11576A"/>
                </a:solidFill>
                <a:latin typeface="微软雅黑"/>
                <a:ea typeface="微软雅黑"/>
              </a:endParaRPr>
            </a:p>
          </p:txBody>
        </p:sp>
        <p:sp>
          <p:nvSpPr>
            <p:cNvPr id="120" name="矩形 119"/>
            <p:cNvSpPr/>
            <p:nvPr/>
          </p:nvSpPr>
          <p:spPr>
            <a:xfrm>
              <a:off x="2403914" y="1384352"/>
              <a:ext cx="357190" cy="212728"/>
            </a:xfrm>
            <a:prstGeom prst="rect">
              <a:avLst/>
            </a:prstGeom>
            <a:gradFill>
              <a:gsLst>
                <a:gs pos="100000">
                  <a:srgbClr val="FDD000"/>
                </a:gs>
                <a:gs pos="0">
                  <a:srgbClr val="FFF9B1"/>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21" name="TextBox 120"/>
            <p:cNvSpPr txBox="1"/>
            <p:nvPr/>
          </p:nvSpPr>
          <p:spPr>
            <a:xfrm>
              <a:off x="2364229" y="1362065"/>
              <a:ext cx="449162"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err="1">
                  <a:solidFill>
                    <a:srgbClr val="11576A"/>
                  </a:solidFill>
                  <a:latin typeface="微软雅黑"/>
                  <a:ea typeface="微软雅黑"/>
                </a:rPr>
                <a:t>dict</a:t>
              </a:r>
              <a:endParaRPr lang="zh-CN" altLang="en-US" sz="1100" b="1" dirty="0">
                <a:solidFill>
                  <a:srgbClr val="11576A"/>
                </a:solidFill>
                <a:latin typeface="微软雅黑"/>
                <a:ea typeface="微软雅黑"/>
              </a:endParaRPr>
            </a:p>
          </p:txBody>
        </p:sp>
        <p:sp>
          <p:nvSpPr>
            <p:cNvPr id="124" name="TextBox 123"/>
            <p:cNvSpPr txBox="1"/>
            <p:nvPr/>
          </p:nvSpPr>
          <p:spPr>
            <a:xfrm>
              <a:off x="1985209" y="1362065"/>
              <a:ext cx="436338"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spc="-100" dirty="0">
                  <a:solidFill>
                    <a:srgbClr val="11576A"/>
                  </a:solidFill>
                  <a:latin typeface="微软雅黑"/>
                  <a:ea typeface="微软雅黑"/>
                </a:rPr>
                <a:t>root</a:t>
              </a:r>
              <a:endParaRPr lang="zh-CN" altLang="en-US" sz="1100" b="1" spc="-100" dirty="0">
                <a:solidFill>
                  <a:srgbClr val="11576A"/>
                </a:solidFill>
                <a:latin typeface="微软雅黑"/>
                <a:ea typeface="微软雅黑"/>
              </a:endParaRPr>
            </a:p>
          </p:txBody>
        </p:sp>
        <p:cxnSp>
          <p:nvCxnSpPr>
            <p:cNvPr id="128" name="直接箭头连接符 127"/>
            <p:cNvCxnSpPr>
              <a:stCxn id="121" idx="2"/>
            </p:cNvCxnSpPr>
            <p:nvPr/>
          </p:nvCxnSpPr>
          <p:spPr>
            <a:xfrm rot="5400000">
              <a:off x="1923363" y="1414812"/>
              <a:ext cx="456585" cy="87431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a:stCxn id="119" idx="2"/>
              <a:endCxn id="116" idx="0"/>
            </p:cNvCxnSpPr>
            <p:nvPr/>
          </p:nvCxnSpPr>
          <p:spPr>
            <a:xfrm rot="16200000" flipH="1">
              <a:off x="3038276" y="1522838"/>
              <a:ext cx="452772" cy="64492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a:stCxn id="114" idx="2"/>
              <a:endCxn id="99" idx="7"/>
            </p:cNvCxnSpPr>
            <p:nvPr/>
          </p:nvCxnSpPr>
          <p:spPr>
            <a:xfrm rot="5400000">
              <a:off x="3024488" y="2349223"/>
              <a:ext cx="206616" cy="174759"/>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a:stCxn id="112" idx="2"/>
              <a:endCxn id="99" idx="1"/>
            </p:cNvCxnSpPr>
            <p:nvPr/>
          </p:nvCxnSpPr>
          <p:spPr>
            <a:xfrm rot="16200000" flipH="1">
              <a:off x="2465352" y="2116388"/>
              <a:ext cx="206616" cy="640427"/>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rot="16200000" flipH="1">
              <a:off x="874678" y="3006950"/>
              <a:ext cx="1368000" cy="0"/>
            </a:xfrm>
            <a:prstGeom prst="line">
              <a:avLst/>
            </a:prstGeom>
            <a:ln w="28575">
              <a:solidFill>
                <a:srgbClr val="11576A"/>
              </a:solidFill>
              <a:tailEnd type="none"/>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1545240" y="3690950"/>
              <a:ext cx="799861"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接连接符 139"/>
            <p:cNvCxnSpPr>
              <a:stCxn id="85" idx="2"/>
            </p:cNvCxnSpPr>
            <p:nvPr/>
          </p:nvCxnSpPr>
          <p:spPr>
            <a:xfrm rot="16200000" flipH="1">
              <a:off x="1425900" y="2809712"/>
              <a:ext cx="952836"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p:nvPr/>
          </p:nvCxnSpPr>
          <p:spPr>
            <a:xfrm flipV="1">
              <a:off x="1885934" y="3286125"/>
              <a:ext cx="396000" cy="5"/>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rot="5400000">
              <a:off x="3299122" y="2599069"/>
              <a:ext cx="576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rot="10800000">
              <a:off x="2428860" y="2871788"/>
              <a:ext cx="1143008"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8" name="直接箭头连接符 147"/>
            <p:cNvCxnSpPr>
              <a:endCxn id="47" idx="0"/>
            </p:cNvCxnSpPr>
            <p:nvPr/>
          </p:nvCxnSpPr>
          <p:spPr>
            <a:xfrm rot="5400000">
              <a:off x="2288367" y="2999581"/>
              <a:ext cx="280987"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1698678" y="2207697"/>
            <a:ext cx="1884982" cy="1372793"/>
            <a:chOff x="1703049" y="1347783"/>
            <a:chExt cx="1884982" cy="1372793"/>
          </a:xfrm>
        </p:grpSpPr>
        <p:grpSp>
          <p:nvGrpSpPr>
            <p:cNvPr id="3" name="组合 2"/>
            <p:cNvGrpSpPr/>
            <p:nvPr/>
          </p:nvGrpSpPr>
          <p:grpSpPr>
            <a:xfrm>
              <a:off x="2367148" y="1355258"/>
              <a:ext cx="449162" cy="261610"/>
              <a:chOff x="2516439" y="1512311"/>
              <a:chExt cx="449162" cy="261610"/>
            </a:xfrm>
          </p:grpSpPr>
          <p:sp>
            <p:nvSpPr>
              <p:cNvPr id="68" name="矩形 67"/>
              <p:cNvSpPr/>
              <p:nvPr/>
            </p:nvSpPr>
            <p:spPr>
              <a:xfrm>
                <a:off x="2556314" y="1536752"/>
                <a:ext cx="357190" cy="21272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79" name="TextBox 120"/>
              <p:cNvSpPr txBox="1"/>
              <p:nvPr/>
            </p:nvSpPr>
            <p:spPr>
              <a:xfrm>
                <a:off x="2516439" y="1512311"/>
                <a:ext cx="449162"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err="1">
                    <a:solidFill>
                      <a:prstClr val="black"/>
                    </a:solidFill>
                    <a:latin typeface="微软雅黑"/>
                    <a:ea typeface="微软雅黑"/>
                  </a:rPr>
                  <a:t>dict</a:t>
                </a:r>
                <a:endParaRPr lang="zh-CN" altLang="en-US" sz="1100" b="1" dirty="0">
                  <a:solidFill>
                    <a:prstClr val="black"/>
                  </a:solidFill>
                  <a:latin typeface="微软雅黑"/>
                  <a:ea typeface="微软雅黑"/>
                </a:endParaRPr>
              </a:p>
            </p:txBody>
          </p:sp>
        </p:grpSp>
        <p:grpSp>
          <p:nvGrpSpPr>
            <p:cNvPr id="4" name="组合 3"/>
            <p:cNvGrpSpPr/>
            <p:nvPr/>
          </p:nvGrpSpPr>
          <p:grpSpPr>
            <a:xfrm>
              <a:off x="2012217" y="2073973"/>
              <a:ext cx="494046" cy="261610"/>
              <a:chOff x="7413844" y="1494744"/>
              <a:chExt cx="494046" cy="261610"/>
            </a:xfrm>
          </p:grpSpPr>
          <p:sp>
            <p:nvSpPr>
              <p:cNvPr id="86" name="矩形 85"/>
              <p:cNvSpPr/>
              <p:nvPr/>
            </p:nvSpPr>
            <p:spPr>
              <a:xfrm>
                <a:off x="7482272" y="1515485"/>
                <a:ext cx="357190" cy="21272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87" name="TextBox 111"/>
              <p:cNvSpPr txBox="1"/>
              <p:nvPr/>
            </p:nvSpPr>
            <p:spPr>
              <a:xfrm>
                <a:off x="7413844" y="1494744"/>
                <a:ext cx="494046"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spc="-150" dirty="0">
                    <a:solidFill>
                      <a:prstClr val="black"/>
                    </a:solidFill>
                    <a:latin typeface="微软雅黑"/>
                    <a:ea typeface="微软雅黑"/>
                  </a:rPr>
                  <a:t>count</a:t>
                </a:r>
                <a:endParaRPr lang="zh-CN" altLang="en-US" sz="1100" b="1" spc="-150" dirty="0">
                  <a:solidFill>
                    <a:prstClr val="black"/>
                  </a:solidFill>
                  <a:latin typeface="微软雅黑"/>
                  <a:ea typeface="微软雅黑"/>
                </a:endParaRPr>
              </a:p>
            </p:txBody>
          </p:sp>
        </p:grpSp>
        <p:sp>
          <p:nvSpPr>
            <p:cNvPr id="88" name="椭圆 87"/>
            <p:cNvSpPr/>
            <p:nvPr/>
          </p:nvSpPr>
          <p:spPr>
            <a:xfrm>
              <a:off x="2856486" y="2506262"/>
              <a:ext cx="214314" cy="21431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grpSp>
          <p:nvGrpSpPr>
            <p:cNvPr id="5" name="组合 4"/>
            <p:cNvGrpSpPr/>
            <p:nvPr/>
          </p:nvGrpSpPr>
          <p:grpSpPr>
            <a:xfrm>
              <a:off x="2714202" y="1347783"/>
              <a:ext cx="449162" cy="261610"/>
              <a:chOff x="7683032" y="1071536"/>
              <a:chExt cx="449162" cy="261610"/>
            </a:xfrm>
          </p:grpSpPr>
          <p:sp>
            <p:nvSpPr>
              <p:cNvPr id="96" name="矩形 95"/>
              <p:cNvSpPr/>
              <p:nvPr/>
            </p:nvSpPr>
            <p:spPr>
              <a:xfrm>
                <a:off x="7727613" y="1106836"/>
                <a:ext cx="360000" cy="21272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97" name="TextBox 118"/>
              <p:cNvSpPr txBox="1"/>
              <p:nvPr/>
            </p:nvSpPr>
            <p:spPr>
              <a:xfrm>
                <a:off x="7683032" y="1071536"/>
                <a:ext cx="449162" cy="261610"/>
              </a:xfrm>
              <a:prstGeom prst="rect">
                <a:avLst/>
              </a:prstGeom>
              <a:noFill/>
              <a:ln>
                <a:noFill/>
              </a:ln>
            </p:spPr>
            <p:txBody>
              <a:bodyPr wrap="none" rtlCol="0">
                <a:spAutoFit/>
              </a:bodyPr>
              <a:lstStyle/>
              <a:p>
                <a:pPr eaLnBrk="1" fontAlgn="auto" hangingPunct="1">
                  <a:lnSpc>
                    <a:spcPct val="100000"/>
                  </a:lnSpc>
                  <a:spcBef>
                    <a:spcPts val="0"/>
                  </a:spcBef>
                  <a:spcAft>
                    <a:spcPts val="0"/>
                  </a:spcAft>
                  <a:buSzTx/>
                  <a:buNone/>
                </a:pPr>
                <a:r>
                  <a:rPr lang="en-US" altLang="zh-CN" sz="1100" b="1" spc="-100" dirty="0">
                    <a:solidFill>
                      <a:prstClr val="black"/>
                    </a:solidFill>
                    <a:latin typeface="微软雅黑"/>
                    <a:ea typeface="微软雅黑"/>
                  </a:rPr>
                  <a:t>spell</a:t>
                </a:r>
                <a:endParaRPr lang="zh-CN" altLang="en-US" sz="1100" b="1" spc="-100" dirty="0">
                  <a:solidFill>
                    <a:prstClr val="black"/>
                  </a:solidFill>
                  <a:latin typeface="微软雅黑"/>
                  <a:ea typeface="微软雅黑"/>
                </a:endParaRPr>
              </a:p>
            </p:txBody>
          </p:sp>
        </p:grpSp>
        <p:grpSp>
          <p:nvGrpSpPr>
            <p:cNvPr id="129" name="组合 128"/>
            <p:cNvGrpSpPr/>
            <p:nvPr/>
          </p:nvGrpSpPr>
          <p:grpSpPr>
            <a:xfrm>
              <a:off x="2975576" y="2078897"/>
              <a:ext cx="494046" cy="261610"/>
              <a:chOff x="7413844" y="1494744"/>
              <a:chExt cx="494046" cy="261610"/>
            </a:xfrm>
          </p:grpSpPr>
          <p:sp>
            <p:nvSpPr>
              <p:cNvPr id="131" name="矩形 130"/>
              <p:cNvSpPr/>
              <p:nvPr/>
            </p:nvSpPr>
            <p:spPr>
              <a:xfrm>
                <a:off x="7482272" y="1515485"/>
                <a:ext cx="357190" cy="21272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33" name="TextBox 111"/>
              <p:cNvSpPr txBox="1"/>
              <p:nvPr/>
            </p:nvSpPr>
            <p:spPr>
              <a:xfrm>
                <a:off x="7413844" y="1494744"/>
                <a:ext cx="494046"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spc="-150" dirty="0">
                    <a:solidFill>
                      <a:prstClr val="black"/>
                    </a:solidFill>
                    <a:latin typeface="微软雅黑"/>
                    <a:ea typeface="微软雅黑"/>
                  </a:rPr>
                  <a:t>count</a:t>
                </a:r>
                <a:endParaRPr lang="zh-CN" altLang="en-US" sz="1100" b="1" spc="-150" dirty="0">
                  <a:solidFill>
                    <a:prstClr val="black"/>
                  </a:solidFill>
                  <a:latin typeface="微软雅黑"/>
                  <a:ea typeface="微软雅黑"/>
                </a:endParaRPr>
              </a:p>
            </p:txBody>
          </p:sp>
        </p:grpSp>
        <p:cxnSp>
          <p:nvCxnSpPr>
            <p:cNvPr id="135" name="直接箭头连接符 134"/>
            <p:cNvCxnSpPr/>
            <p:nvPr/>
          </p:nvCxnSpPr>
          <p:spPr>
            <a:xfrm rot="5400000">
              <a:off x="1911911" y="1409781"/>
              <a:ext cx="456585" cy="87431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p:nvPr/>
          </p:nvCxnSpPr>
          <p:spPr>
            <a:xfrm rot="16200000" flipH="1">
              <a:off x="3039185" y="1511465"/>
              <a:ext cx="452772" cy="64492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rot="5400000">
              <a:off x="3020987" y="2345009"/>
              <a:ext cx="206616" cy="17475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nvCxnSpPr>
          <p:spPr>
            <a:xfrm rot="16200000" flipH="1">
              <a:off x="2462480" y="2112183"/>
              <a:ext cx="206616" cy="64042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1371319" y="2214552"/>
            <a:ext cx="2477871" cy="2432872"/>
            <a:chOff x="1371318" y="1357302"/>
            <a:chExt cx="2477871" cy="2432872"/>
          </a:xfrm>
        </p:grpSpPr>
        <p:grpSp>
          <p:nvGrpSpPr>
            <p:cNvPr id="98" name="组合 97"/>
            <p:cNvGrpSpPr/>
            <p:nvPr/>
          </p:nvGrpSpPr>
          <p:grpSpPr>
            <a:xfrm>
              <a:off x="2356188" y="1357302"/>
              <a:ext cx="449162" cy="261610"/>
              <a:chOff x="2516439" y="1512311"/>
              <a:chExt cx="449162" cy="261610"/>
            </a:xfrm>
          </p:grpSpPr>
          <p:sp>
            <p:nvSpPr>
              <p:cNvPr id="100" name="矩形 99"/>
              <p:cNvSpPr/>
              <p:nvPr/>
            </p:nvSpPr>
            <p:spPr>
              <a:xfrm>
                <a:off x="2556314" y="1536752"/>
                <a:ext cx="357190" cy="21272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01" name="TextBox 120"/>
              <p:cNvSpPr txBox="1"/>
              <p:nvPr/>
            </p:nvSpPr>
            <p:spPr>
              <a:xfrm>
                <a:off x="2516439" y="1512311"/>
                <a:ext cx="449162"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err="1">
                    <a:solidFill>
                      <a:prstClr val="black"/>
                    </a:solidFill>
                    <a:latin typeface="微软雅黑"/>
                    <a:ea typeface="微软雅黑"/>
                  </a:rPr>
                  <a:t>dict</a:t>
                </a:r>
                <a:endParaRPr lang="zh-CN" altLang="en-US" sz="1100" b="1" dirty="0">
                  <a:solidFill>
                    <a:prstClr val="black"/>
                  </a:solidFill>
                  <a:latin typeface="微软雅黑"/>
                  <a:ea typeface="微软雅黑"/>
                </a:endParaRPr>
              </a:p>
            </p:txBody>
          </p:sp>
        </p:grpSp>
        <p:grpSp>
          <p:nvGrpSpPr>
            <p:cNvPr id="6" name="组合 5"/>
            <p:cNvGrpSpPr/>
            <p:nvPr/>
          </p:nvGrpSpPr>
          <p:grpSpPr>
            <a:xfrm>
              <a:off x="1729767" y="2071682"/>
              <a:ext cx="357190" cy="261610"/>
              <a:chOff x="1874539" y="2224084"/>
              <a:chExt cx="357190" cy="261610"/>
            </a:xfrm>
          </p:grpSpPr>
          <p:sp>
            <p:nvSpPr>
              <p:cNvPr id="102" name="矩形 101"/>
              <p:cNvSpPr/>
              <p:nvPr/>
            </p:nvSpPr>
            <p:spPr>
              <a:xfrm>
                <a:off x="1874539" y="2251463"/>
                <a:ext cx="357190" cy="21272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03" name="TextBox 84"/>
              <p:cNvSpPr txBox="1"/>
              <p:nvPr/>
            </p:nvSpPr>
            <p:spPr>
              <a:xfrm>
                <a:off x="1902272" y="2224084"/>
                <a:ext cx="304892"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prstClr val="black"/>
                    </a:solidFill>
                    <a:latin typeface="微软雅黑"/>
                    <a:ea typeface="微软雅黑"/>
                  </a:rPr>
                  <a:t>w</a:t>
                </a:r>
                <a:endParaRPr lang="zh-CN" altLang="en-US" sz="1100" b="1" dirty="0">
                  <a:solidFill>
                    <a:prstClr val="black"/>
                  </a:solidFill>
                  <a:latin typeface="微软雅黑"/>
                  <a:ea typeface="微软雅黑"/>
                </a:endParaRPr>
              </a:p>
            </p:txBody>
          </p:sp>
        </p:grpSp>
        <p:grpSp>
          <p:nvGrpSpPr>
            <p:cNvPr id="7" name="组合 6"/>
            <p:cNvGrpSpPr/>
            <p:nvPr/>
          </p:nvGrpSpPr>
          <p:grpSpPr>
            <a:xfrm>
              <a:off x="2277517" y="3144481"/>
              <a:ext cx="394660" cy="261610"/>
              <a:chOff x="2441106" y="3296079"/>
              <a:chExt cx="394660" cy="261610"/>
            </a:xfrm>
          </p:grpSpPr>
          <p:sp>
            <p:nvSpPr>
              <p:cNvPr id="104" name="矩形 103"/>
              <p:cNvSpPr/>
              <p:nvPr/>
            </p:nvSpPr>
            <p:spPr>
              <a:xfrm>
                <a:off x="2457193" y="3314821"/>
                <a:ext cx="357190" cy="21272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05" name="TextBox 46"/>
              <p:cNvSpPr txBox="1"/>
              <p:nvPr/>
            </p:nvSpPr>
            <p:spPr>
              <a:xfrm>
                <a:off x="2441106" y="3296079"/>
                <a:ext cx="394660"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prstClr val="black"/>
                    </a:solidFill>
                    <a:latin typeface="微软雅黑"/>
                    <a:ea typeface="微软雅黑"/>
                  </a:rPr>
                  <a:t>list</a:t>
                </a:r>
                <a:endParaRPr lang="zh-CN" altLang="en-US" sz="1100" b="1" dirty="0">
                  <a:solidFill>
                    <a:prstClr val="black"/>
                  </a:solidFill>
                  <a:latin typeface="微软雅黑"/>
                  <a:ea typeface="微软雅黑"/>
                </a:endParaRPr>
              </a:p>
            </p:txBody>
          </p:sp>
        </p:grpSp>
        <p:grpSp>
          <p:nvGrpSpPr>
            <p:cNvPr id="10" name="组合 9"/>
            <p:cNvGrpSpPr/>
            <p:nvPr/>
          </p:nvGrpSpPr>
          <p:grpSpPr>
            <a:xfrm>
              <a:off x="1371318" y="2079754"/>
              <a:ext cx="360345" cy="261610"/>
              <a:chOff x="1519045" y="2236052"/>
              <a:chExt cx="360345" cy="261610"/>
            </a:xfrm>
          </p:grpSpPr>
          <p:sp>
            <p:nvSpPr>
              <p:cNvPr id="106" name="矩形 105"/>
              <p:cNvSpPr/>
              <p:nvPr/>
            </p:nvSpPr>
            <p:spPr>
              <a:xfrm>
                <a:off x="1519045" y="2251463"/>
                <a:ext cx="357190" cy="21272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10" name="TextBox 82"/>
              <p:cNvSpPr txBox="1"/>
              <p:nvPr/>
            </p:nvSpPr>
            <p:spPr>
              <a:xfrm>
                <a:off x="1529614" y="2236052"/>
                <a:ext cx="349776"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prstClr val="black"/>
                    </a:solidFill>
                    <a:latin typeface="微软雅黑"/>
                    <a:ea typeface="微软雅黑"/>
                  </a:rPr>
                  <a:t>all</a:t>
                </a:r>
                <a:endParaRPr lang="zh-CN" altLang="en-US" sz="1100" b="1" dirty="0">
                  <a:solidFill>
                    <a:prstClr val="black"/>
                  </a:solidFill>
                  <a:latin typeface="微软雅黑"/>
                  <a:ea typeface="微软雅黑"/>
                </a:endParaRPr>
              </a:p>
            </p:txBody>
          </p:sp>
        </p:grpSp>
        <p:grpSp>
          <p:nvGrpSpPr>
            <p:cNvPr id="11" name="组合 10"/>
            <p:cNvGrpSpPr/>
            <p:nvPr/>
          </p:nvGrpSpPr>
          <p:grpSpPr>
            <a:xfrm>
              <a:off x="3326289" y="2079754"/>
              <a:ext cx="522900" cy="261610"/>
              <a:chOff x="7693548" y="3114482"/>
              <a:chExt cx="522900" cy="261610"/>
            </a:xfrm>
          </p:grpSpPr>
          <p:sp>
            <p:nvSpPr>
              <p:cNvPr id="117" name="矩形 116"/>
              <p:cNvSpPr/>
              <p:nvPr/>
            </p:nvSpPr>
            <p:spPr>
              <a:xfrm>
                <a:off x="7776403" y="3138923"/>
                <a:ext cx="357190" cy="21272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22" name="TextBox 115"/>
              <p:cNvSpPr txBox="1"/>
              <p:nvPr/>
            </p:nvSpPr>
            <p:spPr>
              <a:xfrm>
                <a:off x="7693548" y="3114482"/>
                <a:ext cx="522900"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spc="-150" dirty="0">
                    <a:solidFill>
                      <a:prstClr val="black"/>
                    </a:solidFill>
                    <a:latin typeface="微软雅黑"/>
                    <a:ea typeface="微软雅黑"/>
                  </a:rPr>
                  <a:t>words</a:t>
                </a:r>
                <a:endParaRPr lang="zh-CN" altLang="en-US" sz="1100" b="1" spc="-150" dirty="0">
                  <a:solidFill>
                    <a:prstClr val="black"/>
                  </a:solidFill>
                  <a:latin typeface="微软雅黑"/>
                  <a:ea typeface="微软雅黑"/>
                </a:endParaRPr>
              </a:p>
            </p:txBody>
          </p:sp>
        </p:grpSp>
        <p:sp>
          <p:nvSpPr>
            <p:cNvPr id="143" name="椭圆 142"/>
            <p:cNvSpPr/>
            <p:nvPr/>
          </p:nvSpPr>
          <p:spPr>
            <a:xfrm>
              <a:off x="2374496" y="3575860"/>
              <a:ext cx="214314" cy="21431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145" name="直接箭头连接符 144"/>
            <p:cNvCxnSpPr/>
            <p:nvPr/>
          </p:nvCxnSpPr>
          <p:spPr>
            <a:xfrm rot="16200000" flipH="1">
              <a:off x="2379659" y="3472362"/>
              <a:ext cx="180000" cy="0"/>
            </a:xfrm>
            <a:prstGeom prst="straightConnector1">
              <a:avLst/>
            </a:prstGeom>
            <a:ln w="38100">
              <a:solidFill>
                <a:srgbClr val="C00000"/>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p:nvPr/>
          </p:nvCxnSpPr>
          <p:spPr>
            <a:xfrm rot="5400000">
              <a:off x="1928233" y="1404351"/>
              <a:ext cx="456585" cy="87431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1543548" y="2324325"/>
              <a:ext cx="799861" cy="1368000"/>
              <a:chOff x="1697640" y="2475350"/>
              <a:chExt cx="799861" cy="1368000"/>
            </a:xfrm>
          </p:grpSpPr>
          <p:cxnSp>
            <p:nvCxnSpPr>
              <p:cNvPr id="149" name="直接连接符 148"/>
              <p:cNvCxnSpPr/>
              <p:nvPr/>
            </p:nvCxnSpPr>
            <p:spPr>
              <a:xfrm rot="16200000" flipH="1">
                <a:off x="1027078" y="3159350"/>
                <a:ext cx="1368000" cy="0"/>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p:nvPr/>
            </p:nvCxnSpPr>
            <p:spPr>
              <a:xfrm>
                <a:off x="1697640" y="3843350"/>
                <a:ext cx="799861"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881395" y="2338994"/>
              <a:ext cx="396000" cy="952836"/>
              <a:chOff x="2038334" y="2485694"/>
              <a:chExt cx="396000" cy="952836"/>
            </a:xfrm>
          </p:grpSpPr>
          <p:cxnSp>
            <p:nvCxnSpPr>
              <p:cNvPr id="151" name="直接连接符 150"/>
              <p:cNvCxnSpPr/>
              <p:nvPr/>
            </p:nvCxnSpPr>
            <p:spPr>
              <a:xfrm rot="16200000" flipH="1">
                <a:off x="1578300" y="2962112"/>
                <a:ext cx="952836"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p:nvPr/>
            </p:nvCxnSpPr>
            <p:spPr>
              <a:xfrm flipV="1">
                <a:off x="2038334" y="3438525"/>
                <a:ext cx="396000" cy="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424965" y="2308365"/>
              <a:ext cx="1158262" cy="829005"/>
              <a:chOff x="2581260" y="2463469"/>
              <a:chExt cx="1158262" cy="829005"/>
            </a:xfrm>
          </p:grpSpPr>
          <p:cxnSp>
            <p:nvCxnSpPr>
              <p:cNvPr id="153" name="直接连接符 152"/>
              <p:cNvCxnSpPr/>
              <p:nvPr/>
            </p:nvCxnSpPr>
            <p:spPr>
              <a:xfrm rot="5400000">
                <a:off x="3451522" y="2751469"/>
                <a:ext cx="576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rot="10800000">
                <a:off x="2581260" y="3024188"/>
                <a:ext cx="1143008"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5" name="直接箭头连接符 154"/>
              <p:cNvCxnSpPr/>
              <p:nvPr/>
            </p:nvCxnSpPr>
            <p:spPr>
              <a:xfrm rot="5400000">
                <a:off x="2440767" y="3151981"/>
                <a:ext cx="280987"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56" name="直接箭头连接符 155"/>
            <p:cNvCxnSpPr/>
            <p:nvPr/>
          </p:nvCxnSpPr>
          <p:spPr>
            <a:xfrm rot="16200000" flipH="1">
              <a:off x="3041841" y="1517706"/>
              <a:ext cx="452772" cy="64492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57" name="TextBox 4"/>
          <p:cNvSpPr txBox="1">
            <a:spLocks noChangeArrowheads="1"/>
          </p:cNvSpPr>
          <p:nvPr/>
        </p:nvSpPr>
        <p:spPr bwMode="auto">
          <a:xfrm>
            <a:off x="4488036" y="3433222"/>
            <a:ext cx="2282997"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fontAlgn="auto" hangingPunct="1">
              <a:lnSpc>
                <a:spcPct val="100000"/>
              </a:lnSpc>
              <a:spcBef>
                <a:spcPts val="0"/>
              </a:spcBef>
              <a:spcAft>
                <a:spcPts val="0"/>
              </a:spcAft>
              <a:buSzTx/>
              <a:buNone/>
            </a:pPr>
            <a:endParaRPr lang="en-US" altLang="zh-CN" sz="1600" b="1" dirty="0">
              <a:solidFill>
                <a:prstClr val="black"/>
              </a:solidFill>
              <a:latin typeface="Courier New" panose="02070309020205020404" pitchFamily="49" charset="0"/>
              <a:ea typeface="微软雅黑"/>
              <a:cs typeface="Courier New" panose="02070309020205020404" pitchFamily="49" charset="0"/>
            </a:endParaRPr>
          </a:p>
          <a:p>
            <a:pPr eaLnBrk="1" fontAlgn="auto" hangingPunct="1">
              <a:lnSpc>
                <a:spcPct val="100000"/>
              </a:lnSpc>
              <a:spcBef>
                <a:spcPts val="0"/>
              </a:spcBef>
              <a:spcAft>
                <a:spcPts val="0"/>
              </a:spcAft>
              <a:buSzTx/>
              <a:buNone/>
            </a:pPr>
            <a:r>
              <a:rPr lang="en-US" altLang="zh-CN" sz="1600" b="1" dirty="0">
                <a:solidFill>
                  <a:prstClr val="black"/>
                </a:solidFill>
                <a:latin typeface="Courier New" panose="02070309020205020404" pitchFamily="49" charset="0"/>
                <a:ea typeface="微软雅黑"/>
                <a:cs typeface="Courier New" panose="02070309020205020404" pitchFamily="49" charset="0"/>
              </a:rPr>
              <a:t>/</a:t>
            </a:r>
            <a:r>
              <a:rPr lang="en-US" altLang="zh-CN" sz="1600" b="1" dirty="0" err="1">
                <a:solidFill>
                  <a:prstClr val="black"/>
                </a:solidFill>
                <a:latin typeface="Courier New" panose="02070309020205020404" pitchFamily="49" charset="0"/>
                <a:ea typeface="微软雅黑"/>
                <a:cs typeface="Courier New" panose="02070309020205020404" pitchFamily="49" charset="0"/>
              </a:rPr>
              <a:t>dict</a:t>
            </a:r>
            <a:r>
              <a:rPr lang="en-US" altLang="zh-CN" sz="1600" b="1" dirty="0">
                <a:solidFill>
                  <a:prstClr val="black"/>
                </a:solidFill>
                <a:latin typeface="Courier New" panose="02070309020205020404" pitchFamily="49" charset="0"/>
                <a:ea typeface="微软雅黑"/>
                <a:cs typeface="Courier New" panose="02070309020205020404" pitchFamily="49" charset="0"/>
              </a:rPr>
              <a:t>/w/list</a:t>
            </a:r>
          </a:p>
          <a:p>
            <a:pPr eaLnBrk="1" fontAlgn="auto" hangingPunct="1">
              <a:lnSpc>
                <a:spcPct val="100000"/>
              </a:lnSpc>
              <a:spcBef>
                <a:spcPts val="0"/>
              </a:spcBef>
              <a:spcAft>
                <a:spcPts val="0"/>
              </a:spcAft>
              <a:buSzTx/>
              <a:buNone/>
            </a:pPr>
            <a:r>
              <a:rPr lang="en-US" altLang="zh-CN" sz="1600" b="1" dirty="0">
                <a:solidFill>
                  <a:prstClr val="black"/>
                </a:solidFill>
                <a:latin typeface="Courier New" panose="02070309020205020404" pitchFamily="49" charset="0"/>
                <a:ea typeface="微软雅黑"/>
                <a:cs typeface="Courier New" panose="02070309020205020404" pitchFamily="49" charset="0"/>
              </a:rPr>
              <a:t>/</a:t>
            </a:r>
            <a:r>
              <a:rPr lang="en-US" altLang="zh-CN" sz="1600" b="1" dirty="0" err="1">
                <a:solidFill>
                  <a:prstClr val="black"/>
                </a:solidFill>
                <a:latin typeface="Courier New" panose="02070309020205020404" pitchFamily="49" charset="0"/>
                <a:ea typeface="微软雅黑"/>
                <a:cs typeface="Courier New" panose="02070309020205020404" pitchFamily="49" charset="0"/>
              </a:rPr>
              <a:t>dict</a:t>
            </a:r>
            <a:r>
              <a:rPr lang="en-US" altLang="zh-CN" sz="1600" b="1" dirty="0">
                <a:solidFill>
                  <a:prstClr val="black"/>
                </a:solidFill>
                <a:latin typeface="Courier New" panose="02070309020205020404" pitchFamily="49" charset="0"/>
                <a:ea typeface="微软雅黑"/>
                <a:cs typeface="Courier New" panose="02070309020205020404" pitchFamily="49" charset="0"/>
              </a:rPr>
              <a:t>/all</a:t>
            </a:r>
          </a:p>
          <a:p>
            <a:pPr eaLnBrk="1" fontAlgn="auto" hangingPunct="1">
              <a:lnSpc>
                <a:spcPct val="100000"/>
              </a:lnSpc>
              <a:spcBef>
                <a:spcPts val="0"/>
              </a:spcBef>
              <a:spcAft>
                <a:spcPts val="0"/>
              </a:spcAft>
              <a:buSzTx/>
              <a:buNone/>
            </a:pPr>
            <a:r>
              <a:rPr lang="en-US" altLang="zh-CN" sz="1600" b="1" dirty="0">
                <a:solidFill>
                  <a:prstClr val="black"/>
                </a:solidFill>
                <a:latin typeface="Courier New" panose="02070309020205020404" pitchFamily="49" charset="0"/>
                <a:ea typeface="微软雅黑"/>
                <a:cs typeface="Courier New" panose="02070309020205020404" pitchFamily="49" charset="0"/>
              </a:rPr>
              <a:t>/spell/words/list</a:t>
            </a:r>
          </a:p>
        </p:txBody>
      </p:sp>
    </p:spTree>
    <p:extLst>
      <p:ext uri="{BB962C8B-B14F-4D97-AF65-F5344CB8AC3E}">
        <p14:creationId xmlns:p14="http://schemas.microsoft.com/office/powerpoint/2010/main" val="405321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1000"/>
                                        <p:tgtEl>
                                          <p:spTgt spid="14"/>
                                        </p:tgtEl>
                                      </p:cBhvr>
                                    </p:animEffect>
                                  </p:childTnLst>
                                </p:cTn>
                              </p:par>
                            </p:childTnLst>
                          </p:cTn>
                        </p:par>
                        <p:par>
                          <p:cTn id="22" fill="hold">
                            <p:stCondLst>
                              <p:cond delay="1500"/>
                            </p:stCondLst>
                            <p:childTnLst>
                              <p:par>
                                <p:cTn id="23" presetID="35" presetClass="emph" presetSubtype="0" repeatCount="indefinite" fill="hold" nodeType="afterEffect">
                                  <p:stCondLst>
                                    <p:cond delay="0"/>
                                  </p:stCondLst>
                                  <p:endCondLst>
                                    <p:cond evt="onNext" delay="0">
                                      <p:tgtEl>
                                        <p:sldTgt/>
                                      </p:tgtEl>
                                    </p:cond>
                                  </p:endCondLst>
                                  <p:childTnLst>
                                    <p:anim calcmode="discrete" valueType="str">
                                      <p:cBhvr>
                                        <p:cTn id="24" dur="500" fill="hold"/>
                                        <p:tgtEl>
                                          <p:spTgt spid="14"/>
                                        </p:tgtEl>
                                        <p:attrNameLst>
                                          <p:attrName>style.visibility</p:attrName>
                                        </p:attrNameLst>
                                      </p:cBhvr>
                                      <p:tavLst>
                                        <p:tav tm="0">
                                          <p:val>
                                            <p:strVal val="hidden"/>
                                          </p:val>
                                        </p:tav>
                                        <p:tav tm="50000">
                                          <p:val>
                                            <p:strVal val="visible"/>
                                          </p:val>
                                        </p:tav>
                                      </p:tavLst>
                                    </p:anim>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4"/>
                                        </p:tgtEl>
                                        <p:attrNameLst>
                                          <p:attrName>style.visibility</p:attrName>
                                        </p:attrNameLst>
                                      </p:cBhvr>
                                      <p:to>
                                        <p:strVal val="hidden"/>
                                      </p:to>
                                    </p:set>
                                  </p:childTnLst>
                                </p:cTn>
                              </p:par>
                              <p:par>
                                <p:cTn id="29" presetID="22" presetClass="entr" presetSubtype="8" fill="hold" grpId="0" nodeType="withEffect">
                                  <p:stCondLst>
                                    <p:cond delay="0"/>
                                  </p:stCondLst>
                                  <p:childTnLst>
                                    <p:set>
                                      <p:cBhvr>
                                        <p:cTn id="30" dur="1" fill="hold">
                                          <p:stCondLst>
                                            <p:cond delay="0"/>
                                          </p:stCondLst>
                                        </p:cTn>
                                        <p:tgtEl>
                                          <p:spTgt spid="157"/>
                                        </p:tgtEl>
                                        <p:attrNameLst>
                                          <p:attrName>style.visibility</p:attrName>
                                        </p:attrNameLst>
                                      </p:cBhvr>
                                      <p:to>
                                        <p:strVal val="visible"/>
                                      </p:to>
                                    </p:set>
                                    <p:animEffect transition="in" filter="wipe(left)">
                                      <p:cBhvr>
                                        <p:cTn id="31" dur="500"/>
                                        <p:tgtEl>
                                          <p:spTgt spid="157"/>
                                        </p:tgtEl>
                                      </p:cBhvr>
                                    </p:animEffect>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1000"/>
                                        <p:tgtEl>
                                          <p:spTgt spid="22"/>
                                        </p:tgtEl>
                                      </p:cBhvr>
                                    </p:animEffect>
                                  </p:childTnLst>
                                </p:cTn>
                              </p:par>
                            </p:childTnLst>
                          </p:cTn>
                        </p:par>
                        <p:par>
                          <p:cTn id="36" fill="hold">
                            <p:stCondLst>
                              <p:cond delay="1500"/>
                            </p:stCondLst>
                            <p:childTnLst>
                              <p:par>
                                <p:cTn id="37" presetID="35" presetClass="emph" presetSubtype="0" repeatCount="indefinite" fill="hold" nodeType="afterEffect">
                                  <p:stCondLst>
                                    <p:cond delay="0"/>
                                  </p:stCondLst>
                                  <p:endCondLst>
                                    <p:cond evt="onNext" delay="0">
                                      <p:tgtEl>
                                        <p:sldTgt/>
                                      </p:tgtEl>
                                    </p:cond>
                                  </p:endCondLst>
                                  <p:childTnLst>
                                    <p:anim calcmode="discrete" valueType="str">
                                      <p:cBhvr>
                                        <p:cTn id="38" dur="5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left)">
                                      <p:cBhvr>
                                        <p:cTn id="4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57" grpId="0"/>
    </p:bldLst>
  </p:timing>
</p:sld>
</file>

<file path=ppt/theme/theme1.xml><?xml version="1.0" encoding="utf-8"?>
<a:theme xmlns:a="http://schemas.openxmlformats.org/drawingml/2006/main" name="psh3_Print">
  <a:themeElements>
    <a:clrScheme name="psh3_Print 2">
      <a:dk1>
        <a:srgbClr val="000000"/>
      </a:dk1>
      <a:lt1>
        <a:srgbClr val="FFFFFF"/>
      </a:lt1>
      <a:dk2>
        <a:srgbClr val="003366"/>
      </a:dk2>
      <a:lt2>
        <a:srgbClr val="CCCCCC"/>
      </a:lt2>
      <a:accent1>
        <a:srgbClr val="C0C9F6"/>
      </a:accent1>
      <a:accent2>
        <a:srgbClr val="A1B67A"/>
      </a:accent2>
      <a:accent3>
        <a:srgbClr val="FFFFFF"/>
      </a:accent3>
      <a:accent4>
        <a:srgbClr val="000000"/>
      </a:accent4>
      <a:accent5>
        <a:srgbClr val="DCE1FA"/>
      </a:accent5>
      <a:accent6>
        <a:srgbClr val="91A56E"/>
      </a:accent6>
      <a:hlink>
        <a:srgbClr val="789ED0"/>
      </a:hlink>
      <a:folHlink>
        <a:srgbClr val="B2B2B2"/>
      </a:folHlink>
    </a:clrScheme>
    <a:fontScheme name="psh3_Print">
      <a:majorFont>
        <a:latin typeface="Times New Roman"/>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sh3_Print 1">
        <a:dk1>
          <a:srgbClr val="5F5F5F"/>
        </a:dk1>
        <a:lt1>
          <a:srgbClr val="FFFFFF"/>
        </a:lt1>
        <a:dk2>
          <a:srgbClr val="000000"/>
        </a:dk2>
        <a:lt2>
          <a:srgbClr val="DDDDDD"/>
        </a:lt2>
        <a:accent1>
          <a:srgbClr val="C0C0C0"/>
        </a:accent1>
        <a:accent2>
          <a:srgbClr val="EAEAEA"/>
        </a:accent2>
        <a:accent3>
          <a:srgbClr val="FFFFFF"/>
        </a:accent3>
        <a:accent4>
          <a:srgbClr val="505050"/>
        </a:accent4>
        <a:accent5>
          <a:srgbClr val="DCDCDC"/>
        </a:accent5>
        <a:accent6>
          <a:srgbClr val="D4D4D4"/>
        </a:accent6>
        <a:hlink>
          <a:srgbClr val="4D4D4D"/>
        </a:hlink>
        <a:folHlink>
          <a:srgbClr val="B2B2B2"/>
        </a:folHlink>
      </a:clrScheme>
      <a:clrMap bg1="lt1" tx1="dk1" bg2="lt2" tx2="dk2" accent1="accent1" accent2="accent2" accent3="accent3" accent4="accent4" accent5="accent5" accent6="accent6" hlink="hlink" folHlink="folHlink"/>
    </a:extraClrScheme>
    <a:extraClrScheme>
      <a:clrScheme name="psh3_Print 2">
        <a:dk1>
          <a:srgbClr val="000000"/>
        </a:dk1>
        <a:lt1>
          <a:srgbClr val="FFFFFF"/>
        </a:lt1>
        <a:dk2>
          <a:srgbClr val="003366"/>
        </a:dk2>
        <a:lt2>
          <a:srgbClr val="CCCCCC"/>
        </a:lt2>
        <a:accent1>
          <a:srgbClr val="C0C9F6"/>
        </a:accent1>
        <a:accent2>
          <a:srgbClr val="A1B67A"/>
        </a:accent2>
        <a:accent3>
          <a:srgbClr val="FFFFFF"/>
        </a:accent3>
        <a:accent4>
          <a:srgbClr val="000000"/>
        </a:accent4>
        <a:accent5>
          <a:srgbClr val="DCE1FA"/>
        </a:accent5>
        <a:accent6>
          <a:srgbClr val="91A56E"/>
        </a:accent6>
        <a:hlink>
          <a:srgbClr val="789ED0"/>
        </a:hlink>
        <a:folHlink>
          <a:srgbClr val="B2B2B2"/>
        </a:folHlink>
      </a:clrScheme>
      <a:clrMap bg1="lt1" tx1="dk1" bg2="lt2" tx2="dk2" accent1="accent1" accent2="accent2" accent3="accent3" accent4="accent4" accent5="accent5" accent6="accent6" hlink="hlink" folHlink="folHlink"/>
    </a:extraClrScheme>
    <a:extraClrScheme>
      <a:clrScheme name="psh3_Print 3">
        <a:dk1>
          <a:srgbClr val="384868"/>
        </a:dk1>
        <a:lt1>
          <a:srgbClr val="FFFFFF"/>
        </a:lt1>
        <a:dk2>
          <a:srgbClr val="000000"/>
        </a:dk2>
        <a:lt2>
          <a:srgbClr val="CCCCCC"/>
        </a:lt2>
        <a:accent1>
          <a:srgbClr val="C0C9F6"/>
        </a:accent1>
        <a:accent2>
          <a:srgbClr val="A1B67A"/>
        </a:accent2>
        <a:accent3>
          <a:srgbClr val="FFFFFF"/>
        </a:accent3>
        <a:accent4>
          <a:srgbClr val="2E3C58"/>
        </a:accent4>
        <a:accent5>
          <a:srgbClr val="DCE1FA"/>
        </a:accent5>
        <a:accent6>
          <a:srgbClr val="91A56E"/>
        </a:accent6>
        <a:hlink>
          <a:srgbClr val="789ED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MS PGothic"/>
        <a:ea typeface="微软雅黑"/>
        <a:cs typeface=""/>
      </a:majorFont>
      <a:minorFont>
        <a:latin typeface="MS PGothic"/>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MS PGothic"/>
        <a:ea typeface="微软雅黑"/>
        <a:cs typeface=""/>
      </a:majorFont>
      <a:minorFont>
        <a:latin typeface="MS PGothic"/>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4.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MS PGothic"/>
        <a:ea typeface="微软雅黑"/>
        <a:cs typeface=""/>
      </a:majorFont>
      <a:minorFont>
        <a:latin typeface="MS PGothic"/>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psh3_Print</Template>
  <TotalTime>0</TotalTime>
  <Words>6487</Words>
  <Application>Microsoft Office PowerPoint</Application>
  <PresentationFormat>全屏显示(4:3)</PresentationFormat>
  <Paragraphs>1248</Paragraphs>
  <Slides>115</Slides>
  <Notes>38</Notes>
  <HiddenSlides>0</HiddenSlides>
  <MMClips>0</MMClips>
  <ScaleCrop>false</ScaleCrop>
  <HeadingPairs>
    <vt:vector size="8" baseType="variant">
      <vt:variant>
        <vt:lpstr>已用的字体</vt:lpstr>
      </vt:variant>
      <vt:variant>
        <vt:i4>14</vt:i4>
      </vt:variant>
      <vt:variant>
        <vt:lpstr>主题</vt:lpstr>
      </vt:variant>
      <vt:variant>
        <vt:i4>4</vt:i4>
      </vt:variant>
      <vt:variant>
        <vt:lpstr>嵌入 OLE 服务器</vt:lpstr>
      </vt:variant>
      <vt:variant>
        <vt:i4>1</vt:i4>
      </vt:variant>
      <vt:variant>
        <vt:lpstr>幻灯片标题</vt:lpstr>
      </vt:variant>
      <vt:variant>
        <vt:i4>115</vt:i4>
      </vt:variant>
    </vt:vector>
  </HeadingPairs>
  <TitlesOfParts>
    <vt:vector size="134" baseType="lpstr">
      <vt:lpstr>굴림</vt:lpstr>
      <vt:lpstr>Helvetica Light</vt:lpstr>
      <vt:lpstr>MS PGothic</vt:lpstr>
      <vt:lpstr>宋体</vt:lpstr>
      <vt:lpstr>微软雅黑</vt:lpstr>
      <vt:lpstr>张海山锐谐体2.0-授权联系：Samtype@QQ.com</vt:lpstr>
      <vt:lpstr>Arial</vt:lpstr>
      <vt:lpstr>Calibri</vt:lpstr>
      <vt:lpstr>Courier New</vt:lpstr>
      <vt:lpstr>Helvetica</vt:lpstr>
      <vt:lpstr>Tahoma</vt:lpstr>
      <vt:lpstr>Times New Roman</vt:lpstr>
      <vt:lpstr>Verdana</vt:lpstr>
      <vt:lpstr>Wingdings</vt:lpstr>
      <vt:lpstr>psh3_Print</vt:lpstr>
      <vt:lpstr>Office 主题</vt:lpstr>
      <vt:lpstr>1_Office 主题</vt:lpstr>
      <vt:lpstr>2_Office 主题</vt:lpstr>
      <vt:lpstr>VISIO</vt:lpstr>
      <vt:lpstr>Operating System</vt:lpstr>
      <vt:lpstr>文件</vt:lpstr>
      <vt:lpstr>现代人眼中的文件是什么</vt:lpstr>
      <vt:lpstr>Physical Structure of Disk </vt:lpstr>
      <vt:lpstr>文件在计算机中的抽象</vt:lpstr>
      <vt:lpstr>PowerPoint 演示文稿</vt:lpstr>
      <vt:lpstr>Architecture of File Management</vt:lpstr>
      <vt:lpstr>PowerPoint 演示文稿</vt:lpstr>
      <vt:lpstr>PowerPoint 演示文稿</vt:lpstr>
      <vt:lpstr>Physical Structure of Disk </vt:lpstr>
      <vt:lpstr>Physical structure of file: continuous</vt:lpstr>
      <vt:lpstr>PowerPoint 演示文稿</vt:lpstr>
      <vt:lpstr>PowerPoint 演示文稿</vt:lpstr>
      <vt:lpstr>PowerPoint 演示文稿</vt:lpstr>
      <vt:lpstr>PowerPoint 演示文稿</vt:lpstr>
      <vt:lpstr>PowerPoint 演示文稿</vt:lpstr>
      <vt:lpstr>Physical structure of file: index table</vt:lpstr>
      <vt:lpstr>PowerPoint 演示文稿</vt:lpstr>
      <vt:lpstr>Summary of file physical structure</vt:lpstr>
      <vt:lpstr>GFS:Google File System设计原则</vt:lpstr>
      <vt:lpstr>GFS:Google File System</vt:lpstr>
      <vt:lpstr>Introduction of directory structure</vt:lpstr>
      <vt:lpstr>某些同学的桌面</vt:lpstr>
      <vt:lpstr>PowerPoint 演示文稿</vt:lpstr>
      <vt:lpstr>Logical structure of directory</vt:lpstr>
      <vt:lpstr>PowerPoint 演示文稿</vt:lpstr>
      <vt:lpstr>PowerPoint 演示文稿</vt:lpstr>
      <vt:lpstr>PowerPoint 演示文稿</vt:lpstr>
      <vt:lpstr>Design issues of directory</vt:lpstr>
      <vt:lpstr>PowerPoint 演示文稿</vt:lpstr>
      <vt:lpstr>PowerPoint 演示文稿</vt:lpstr>
      <vt:lpstr>PowerPoint 演示文稿</vt:lpstr>
      <vt:lpstr>Case: FAT in DOS </vt:lpstr>
      <vt:lpstr>PowerPoint 演示文稿</vt:lpstr>
      <vt:lpstr>Case: I-Node in Unix </vt:lpstr>
      <vt:lpstr>关于文件系统设计的思考</vt:lpstr>
      <vt:lpstr>文件管理的特殊处理</vt:lpstr>
      <vt:lpstr>PowerPoint 演示文稿</vt:lpstr>
      <vt:lpstr>PowerPoint 演示文稿</vt:lpstr>
      <vt:lpstr>前情提要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Split-Level I/O Scheduling:  Multi-Layer Hooks</vt:lpstr>
      <vt:lpstr>Split-Level I/O Scheduling: Tags</vt:lpstr>
      <vt:lpstr>使用预先读取技术掩盖磁盘缓存</vt:lpstr>
      <vt:lpstr>如何有效的预取？</vt:lpstr>
      <vt:lpstr>现行的Linux Readahead方案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文件系统的性能思考</vt:lpstr>
      <vt:lpstr>示例：elf文件格式</vt:lpstr>
      <vt:lpstr>示例：elf文件格式</vt:lpstr>
      <vt:lpstr>示例：elf文件格式</vt:lpstr>
      <vt:lpstr>Description of Media File format</vt:lpstr>
      <vt:lpstr>Logical structure of file</vt:lpstr>
      <vt:lpstr>关于文件性能的思考</vt:lpstr>
      <vt:lpstr>前情提要</vt:lpstr>
      <vt:lpstr>文件系统的一些特殊问题</vt:lpstr>
      <vt:lpstr>Disk space management</vt:lpstr>
      <vt:lpstr>Disk space allocation</vt:lpstr>
      <vt:lpstr>Empty disk blocks management</vt:lpstr>
      <vt:lpstr>PowerPoint 演示文稿</vt:lpstr>
      <vt:lpstr>５．共享文件管理实现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 for your time! Questions &amp;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2023-12-04T10:22:36Z</dcterms:created>
  <dcterms:modified xsi:type="dcterms:W3CDTF">2023-12-04T10:22:42Z</dcterms:modified>
</cp:coreProperties>
</file>