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130"/>
          <p:cNvSpPr>
            <a:spLocks noChangeArrowheads="1"/>
          </p:cNvSpPr>
          <p:nvPr/>
        </p:nvSpPr>
        <p:spPr bwMode="auto">
          <a:xfrm>
            <a:off x="4135967" y="1227667"/>
            <a:ext cx="5672667" cy="5672667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A6AAA9">
                <a:alpha val="3215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5362" name="Shape 131"/>
          <p:cNvSpPr>
            <a:spLocks noChangeArrowheads="1"/>
          </p:cNvSpPr>
          <p:nvPr/>
        </p:nvSpPr>
        <p:spPr bwMode="auto">
          <a:xfrm>
            <a:off x="5770033" y="2859617"/>
            <a:ext cx="2406651" cy="2406649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A6AAA9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5363" name="Shape 132"/>
          <p:cNvSpPr>
            <a:spLocks noChangeArrowheads="1"/>
          </p:cNvSpPr>
          <p:nvPr/>
        </p:nvSpPr>
        <p:spPr bwMode="auto">
          <a:xfrm>
            <a:off x="2457451" y="922867"/>
            <a:ext cx="9734549" cy="5947833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108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600" y="18000"/>
                  <a:pt x="7200" y="14400"/>
                  <a:pt x="10800" y="10800"/>
                </a:cubicBezTo>
                <a:cubicBezTo>
                  <a:pt x="14400" y="7200"/>
                  <a:pt x="18000" y="3600"/>
                  <a:pt x="21600" y="0"/>
                </a:cubicBezTo>
              </a:path>
            </a:pathLst>
          </a:custGeom>
          <a:noFill/>
          <a:ln w="9525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grpSp>
        <p:nvGrpSpPr>
          <p:cNvPr id="15364" name="Group 135"/>
          <p:cNvGrpSpPr/>
          <p:nvPr/>
        </p:nvGrpSpPr>
        <p:grpSpPr bwMode="auto">
          <a:xfrm>
            <a:off x="8851900" y="2654300"/>
            <a:ext cx="444500" cy="446617"/>
            <a:chOff x="0" y="0"/>
            <a:chExt cx="892686" cy="892686"/>
          </a:xfrm>
        </p:grpSpPr>
        <p:sp>
          <p:nvSpPr>
            <p:cNvPr id="133" name="Shape 133"/>
            <p:cNvSpPr/>
            <p:nvPr/>
          </p:nvSpPr>
          <p:spPr>
            <a:xfrm>
              <a:off x="225298" y="224230"/>
              <a:ext cx="340071" cy="338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12" y="0"/>
                  </a:moveTo>
                  <a:lnTo>
                    <a:pt x="7200" y="0"/>
                  </a:lnTo>
                  <a:lnTo>
                    <a:pt x="7200" y="7271"/>
                  </a:lnTo>
                  <a:lnTo>
                    <a:pt x="0" y="7271"/>
                  </a:lnTo>
                  <a:lnTo>
                    <a:pt x="0" y="14543"/>
                  </a:lnTo>
                  <a:lnTo>
                    <a:pt x="7200" y="14543"/>
                  </a:lnTo>
                  <a:lnTo>
                    <a:pt x="7200" y="21600"/>
                  </a:lnTo>
                  <a:lnTo>
                    <a:pt x="14612" y="21600"/>
                  </a:lnTo>
                  <a:lnTo>
                    <a:pt x="14612" y="14543"/>
                  </a:lnTo>
                  <a:lnTo>
                    <a:pt x="21600" y="14543"/>
                  </a:lnTo>
                  <a:lnTo>
                    <a:pt x="21600" y="7271"/>
                  </a:lnTo>
                  <a:lnTo>
                    <a:pt x="14612" y="7271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22860" tIns="22860" rIns="22860" bIns="22860"/>
            <a:lstStyle/>
            <a:p>
              <a:pPr defTabSz="25717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3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655" kern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0"/>
              <a:ext cx="892686" cy="89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532" extrusionOk="0">
                  <a:moveTo>
                    <a:pt x="21328" y="18424"/>
                  </a:moveTo>
                  <a:cubicBezTo>
                    <a:pt x="17607" y="14703"/>
                    <a:pt x="17607" y="14703"/>
                    <a:pt x="17607" y="14703"/>
                  </a:cubicBezTo>
                  <a:cubicBezTo>
                    <a:pt x="18514" y="13160"/>
                    <a:pt x="19150" y="11435"/>
                    <a:pt x="19150" y="9529"/>
                  </a:cubicBezTo>
                  <a:cubicBezTo>
                    <a:pt x="19150" y="4266"/>
                    <a:pt x="14884" y="0"/>
                    <a:pt x="9620" y="0"/>
                  </a:cubicBezTo>
                  <a:cubicBezTo>
                    <a:pt x="4266" y="0"/>
                    <a:pt x="0" y="4266"/>
                    <a:pt x="0" y="9529"/>
                  </a:cubicBezTo>
                  <a:cubicBezTo>
                    <a:pt x="0" y="14793"/>
                    <a:pt x="4266" y="19059"/>
                    <a:pt x="9620" y="19059"/>
                  </a:cubicBezTo>
                  <a:cubicBezTo>
                    <a:pt x="11435" y="19059"/>
                    <a:pt x="13250" y="18514"/>
                    <a:pt x="14703" y="17516"/>
                  </a:cubicBezTo>
                  <a:cubicBezTo>
                    <a:pt x="18424" y="21328"/>
                    <a:pt x="18424" y="21328"/>
                    <a:pt x="18424" y="21328"/>
                  </a:cubicBezTo>
                  <a:cubicBezTo>
                    <a:pt x="18696" y="21600"/>
                    <a:pt x="19150" y="21600"/>
                    <a:pt x="19422" y="21328"/>
                  </a:cubicBezTo>
                  <a:cubicBezTo>
                    <a:pt x="21328" y="19422"/>
                    <a:pt x="21328" y="19422"/>
                    <a:pt x="21328" y="19422"/>
                  </a:cubicBezTo>
                  <a:cubicBezTo>
                    <a:pt x="21600" y="19150"/>
                    <a:pt x="21600" y="18696"/>
                    <a:pt x="21328" y="18424"/>
                  </a:cubicBezTo>
                  <a:close/>
                  <a:moveTo>
                    <a:pt x="9620" y="16336"/>
                  </a:moveTo>
                  <a:cubicBezTo>
                    <a:pt x="5808" y="16336"/>
                    <a:pt x="2723" y="13250"/>
                    <a:pt x="2723" y="9529"/>
                  </a:cubicBezTo>
                  <a:cubicBezTo>
                    <a:pt x="2723" y="5808"/>
                    <a:pt x="5808" y="2723"/>
                    <a:pt x="9620" y="2723"/>
                  </a:cubicBezTo>
                  <a:cubicBezTo>
                    <a:pt x="13341" y="2723"/>
                    <a:pt x="16427" y="5808"/>
                    <a:pt x="16427" y="9529"/>
                  </a:cubicBezTo>
                  <a:cubicBezTo>
                    <a:pt x="16427" y="13250"/>
                    <a:pt x="13341" y="16336"/>
                    <a:pt x="9620" y="163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22860" tIns="22860" rIns="22860" bIns="22860"/>
            <a:lstStyle/>
            <a:p>
              <a:pPr defTabSz="25717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3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655" kern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6" name="Shape 136"/>
          <p:cNvSpPr/>
          <p:nvPr/>
        </p:nvSpPr>
        <p:spPr>
          <a:xfrm>
            <a:off x="4449233" y="5306484"/>
            <a:ext cx="357717" cy="4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50" h="21458" extrusionOk="0">
                <a:moveTo>
                  <a:pt x="18846" y="9256"/>
                </a:moveTo>
                <a:cubicBezTo>
                  <a:pt x="17576" y="7740"/>
                  <a:pt x="15816" y="6755"/>
                  <a:pt x="13666" y="6376"/>
                </a:cubicBezTo>
                <a:cubicBezTo>
                  <a:pt x="13862" y="6376"/>
                  <a:pt x="14155" y="6376"/>
                  <a:pt x="14448" y="6376"/>
                </a:cubicBezTo>
                <a:cubicBezTo>
                  <a:pt x="15523" y="6300"/>
                  <a:pt x="17771" y="5921"/>
                  <a:pt x="18553" y="6679"/>
                </a:cubicBezTo>
                <a:cubicBezTo>
                  <a:pt x="18651" y="6831"/>
                  <a:pt x="19433" y="6603"/>
                  <a:pt x="19335" y="6527"/>
                </a:cubicBezTo>
                <a:cubicBezTo>
                  <a:pt x="18846" y="5921"/>
                  <a:pt x="17673" y="5997"/>
                  <a:pt x="16794" y="5997"/>
                </a:cubicBezTo>
                <a:cubicBezTo>
                  <a:pt x="15816" y="6073"/>
                  <a:pt x="14546" y="6224"/>
                  <a:pt x="13471" y="6073"/>
                </a:cubicBezTo>
                <a:cubicBezTo>
                  <a:pt x="13959" y="6073"/>
                  <a:pt x="14350" y="5997"/>
                  <a:pt x="14741" y="5921"/>
                </a:cubicBezTo>
                <a:cubicBezTo>
                  <a:pt x="15914" y="5694"/>
                  <a:pt x="16696" y="4709"/>
                  <a:pt x="18064" y="4709"/>
                </a:cubicBezTo>
                <a:cubicBezTo>
                  <a:pt x="18358" y="4709"/>
                  <a:pt x="18944" y="4405"/>
                  <a:pt x="18358" y="4405"/>
                </a:cubicBezTo>
                <a:cubicBezTo>
                  <a:pt x="17576" y="4405"/>
                  <a:pt x="16989" y="4557"/>
                  <a:pt x="16305" y="4784"/>
                </a:cubicBezTo>
                <a:cubicBezTo>
                  <a:pt x="15914" y="5012"/>
                  <a:pt x="15523" y="5239"/>
                  <a:pt x="15230" y="5391"/>
                </a:cubicBezTo>
                <a:cubicBezTo>
                  <a:pt x="14448" y="5770"/>
                  <a:pt x="13471" y="5770"/>
                  <a:pt x="12493" y="5770"/>
                </a:cubicBezTo>
                <a:cubicBezTo>
                  <a:pt x="14155" y="4026"/>
                  <a:pt x="15523" y="1374"/>
                  <a:pt x="15035" y="464"/>
                </a:cubicBezTo>
                <a:cubicBezTo>
                  <a:pt x="14741" y="-66"/>
                  <a:pt x="14155" y="-142"/>
                  <a:pt x="13275" y="237"/>
                </a:cubicBezTo>
                <a:cubicBezTo>
                  <a:pt x="12396" y="616"/>
                  <a:pt x="11418" y="616"/>
                  <a:pt x="10539" y="616"/>
                </a:cubicBezTo>
                <a:cubicBezTo>
                  <a:pt x="10148" y="616"/>
                  <a:pt x="9854" y="616"/>
                  <a:pt x="9463" y="616"/>
                </a:cubicBezTo>
                <a:cubicBezTo>
                  <a:pt x="9073" y="616"/>
                  <a:pt x="8779" y="616"/>
                  <a:pt x="8388" y="616"/>
                </a:cubicBezTo>
                <a:cubicBezTo>
                  <a:pt x="7216" y="616"/>
                  <a:pt x="5945" y="692"/>
                  <a:pt x="4870" y="1525"/>
                </a:cubicBezTo>
                <a:cubicBezTo>
                  <a:pt x="4088" y="2132"/>
                  <a:pt x="3892" y="2965"/>
                  <a:pt x="4283" y="3799"/>
                </a:cubicBezTo>
                <a:cubicBezTo>
                  <a:pt x="4674" y="4633"/>
                  <a:pt x="5945" y="5618"/>
                  <a:pt x="8291" y="6300"/>
                </a:cubicBezTo>
                <a:cubicBezTo>
                  <a:pt x="2720" y="6906"/>
                  <a:pt x="1156" y="9786"/>
                  <a:pt x="276" y="12591"/>
                </a:cubicBezTo>
                <a:cubicBezTo>
                  <a:pt x="-408" y="14940"/>
                  <a:pt x="178" y="17214"/>
                  <a:pt x="2035" y="18957"/>
                </a:cubicBezTo>
                <a:cubicBezTo>
                  <a:pt x="3697" y="20549"/>
                  <a:pt x="6140" y="21458"/>
                  <a:pt x="8975" y="21458"/>
                </a:cubicBezTo>
                <a:cubicBezTo>
                  <a:pt x="15719" y="21458"/>
                  <a:pt x="19140" y="20700"/>
                  <a:pt x="20410" y="16229"/>
                </a:cubicBezTo>
                <a:cubicBezTo>
                  <a:pt x="21192" y="13803"/>
                  <a:pt x="20606" y="11226"/>
                  <a:pt x="18846" y="9256"/>
                </a:cubicBezTo>
                <a:close/>
                <a:moveTo>
                  <a:pt x="8388" y="1298"/>
                </a:moveTo>
                <a:cubicBezTo>
                  <a:pt x="8779" y="1298"/>
                  <a:pt x="9073" y="1298"/>
                  <a:pt x="9463" y="1298"/>
                </a:cubicBezTo>
                <a:cubicBezTo>
                  <a:pt x="9757" y="1298"/>
                  <a:pt x="10148" y="1298"/>
                  <a:pt x="10539" y="1298"/>
                </a:cubicBezTo>
                <a:cubicBezTo>
                  <a:pt x="11125" y="1298"/>
                  <a:pt x="11809" y="1298"/>
                  <a:pt x="12396" y="1146"/>
                </a:cubicBezTo>
                <a:cubicBezTo>
                  <a:pt x="12005" y="1374"/>
                  <a:pt x="11614" y="1601"/>
                  <a:pt x="11223" y="1829"/>
                </a:cubicBezTo>
                <a:cubicBezTo>
                  <a:pt x="9170" y="2814"/>
                  <a:pt x="7704" y="3647"/>
                  <a:pt x="5749" y="1829"/>
                </a:cubicBezTo>
                <a:cubicBezTo>
                  <a:pt x="6531" y="1374"/>
                  <a:pt x="7411" y="1298"/>
                  <a:pt x="8388" y="1298"/>
                </a:cubicBezTo>
                <a:close/>
                <a:moveTo>
                  <a:pt x="12884" y="13045"/>
                </a:moveTo>
                <a:cubicBezTo>
                  <a:pt x="12884" y="13576"/>
                  <a:pt x="12884" y="13576"/>
                  <a:pt x="12884" y="13576"/>
                </a:cubicBezTo>
                <a:cubicBezTo>
                  <a:pt x="11614" y="13576"/>
                  <a:pt x="11614" y="13576"/>
                  <a:pt x="11614" y="13576"/>
                </a:cubicBezTo>
                <a:cubicBezTo>
                  <a:pt x="10930" y="14410"/>
                  <a:pt x="10930" y="14410"/>
                  <a:pt x="10930" y="14410"/>
                </a:cubicBezTo>
                <a:cubicBezTo>
                  <a:pt x="12689" y="14410"/>
                  <a:pt x="12689" y="14410"/>
                  <a:pt x="12689" y="14410"/>
                </a:cubicBezTo>
                <a:cubicBezTo>
                  <a:pt x="12689" y="14940"/>
                  <a:pt x="12689" y="14940"/>
                  <a:pt x="12689" y="14940"/>
                </a:cubicBezTo>
                <a:cubicBezTo>
                  <a:pt x="10832" y="14940"/>
                  <a:pt x="10832" y="14940"/>
                  <a:pt x="10832" y="14940"/>
                </a:cubicBezTo>
                <a:cubicBezTo>
                  <a:pt x="10832" y="16759"/>
                  <a:pt x="10832" y="16759"/>
                  <a:pt x="10832" y="16759"/>
                </a:cubicBezTo>
                <a:cubicBezTo>
                  <a:pt x="9854" y="16759"/>
                  <a:pt x="9854" y="16759"/>
                  <a:pt x="9854" y="16759"/>
                </a:cubicBezTo>
                <a:cubicBezTo>
                  <a:pt x="9854" y="14940"/>
                  <a:pt x="9854" y="14940"/>
                  <a:pt x="9854" y="14940"/>
                </a:cubicBezTo>
                <a:cubicBezTo>
                  <a:pt x="8095" y="14940"/>
                  <a:pt x="8095" y="14940"/>
                  <a:pt x="8095" y="14940"/>
                </a:cubicBezTo>
                <a:cubicBezTo>
                  <a:pt x="8095" y="14410"/>
                  <a:pt x="8095" y="14410"/>
                  <a:pt x="8095" y="14410"/>
                </a:cubicBezTo>
                <a:cubicBezTo>
                  <a:pt x="9757" y="14410"/>
                  <a:pt x="9757" y="14410"/>
                  <a:pt x="9757" y="14410"/>
                </a:cubicBezTo>
                <a:cubicBezTo>
                  <a:pt x="9170" y="13576"/>
                  <a:pt x="9170" y="13576"/>
                  <a:pt x="9170" y="13576"/>
                </a:cubicBezTo>
                <a:cubicBezTo>
                  <a:pt x="7900" y="13576"/>
                  <a:pt x="7900" y="13576"/>
                  <a:pt x="7900" y="13576"/>
                </a:cubicBezTo>
                <a:cubicBezTo>
                  <a:pt x="7900" y="13045"/>
                  <a:pt x="7900" y="13045"/>
                  <a:pt x="7900" y="13045"/>
                </a:cubicBezTo>
                <a:cubicBezTo>
                  <a:pt x="8779" y="13045"/>
                  <a:pt x="8779" y="13045"/>
                  <a:pt x="8779" y="13045"/>
                </a:cubicBezTo>
                <a:cubicBezTo>
                  <a:pt x="7411" y="11302"/>
                  <a:pt x="7411" y="11302"/>
                  <a:pt x="7411" y="11302"/>
                </a:cubicBezTo>
                <a:cubicBezTo>
                  <a:pt x="8584" y="11302"/>
                  <a:pt x="8584" y="11302"/>
                  <a:pt x="8584" y="11302"/>
                </a:cubicBezTo>
                <a:cubicBezTo>
                  <a:pt x="10343" y="13955"/>
                  <a:pt x="10343" y="13955"/>
                  <a:pt x="10343" y="13955"/>
                </a:cubicBezTo>
                <a:cubicBezTo>
                  <a:pt x="12200" y="11302"/>
                  <a:pt x="12200" y="11302"/>
                  <a:pt x="12200" y="11302"/>
                </a:cubicBezTo>
                <a:cubicBezTo>
                  <a:pt x="13275" y="11302"/>
                  <a:pt x="13275" y="11302"/>
                  <a:pt x="13275" y="11302"/>
                </a:cubicBezTo>
                <a:cubicBezTo>
                  <a:pt x="12005" y="13045"/>
                  <a:pt x="12005" y="13045"/>
                  <a:pt x="12005" y="13045"/>
                </a:cubicBezTo>
                <a:lnTo>
                  <a:pt x="12884" y="13045"/>
                </a:lnTo>
                <a:close/>
                <a:moveTo>
                  <a:pt x="12884" y="13045"/>
                </a:moveTo>
                <a:cubicBezTo>
                  <a:pt x="12884" y="13045"/>
                  <a:pt x="12884" y="13045"/>
                  <a:pt x="12884" y="13045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/>
          <a:lstStyle/>
          <a:p>
            <a:pPr defTabSz="257175" fontAlgn="auto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655" kern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548967" y="3611033"/>
            <a:ext cx="848784" cy="905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6" h="21443" extrusionOk="0">
                <a:moveTo>
                  <a:pt x="21332" y="12185"/>
                </a:moveTo>
                <a:cubicBezTo>
                  <a:pt x="21135" y="14954"/>
                  <a:pt x="19859" y="17262"/>
                  <a:pt x="17601" y="19015"/>
                </a:cubicBezTo>
                <a:cubicBezTo>
                  <a:pt x="15441" y="20862"/>
                  <a:pt x="12790" y="21600"/>
                  <a:pt x="9845" y="21415"/>
                </a:cubicBezTo>
                <a:cubicBezTo>
                  <a:pt x="6899" y="21231"/>
                  <a:pt x="4543" y="20123"/>
                  <a:pt x="2579" y="18000"/>
                </a:cubicBezTo>
                <a:cubicBezTo>
                  <a:pt x="714" y="15877"/>
                  <a:pt x="-170" y="13477"/>
                  <a:pt x="26" y="10708"/>
                </a:cubicBezTo>
                <a:cubicBezTo>
                  <a:pt x="125" y="9046"/>
                  <a:pt x="714" y="7477"/>
                  <a:pt x="1695" y="6000"/>
                </a:cubicBezTo>
                <a:cubicBezTo>
                  <a:pt x="10532" y="11908"/>
                  <a:pt x="10532" y="11908"/>
                  <a:pt x="10532" y="11908"/>
                </a:cubicBezTo>
                <a:cubicBezTo>
                  <a:pt x="21332" y="10523"/>
                  <a:pt x="21332" y="10523"/>
                  <a:pt x="21332" y="10523"/>
                </a:cubicBezTo>
                <a:cubicBezTo>
                  <a:pt x="21332" y="10985"/>
                  <a:pt x="21430" y="11538"/>
                  <a:pt x="21332" y="12185"/>
                </a:cubicBezTo>
                <a:close/>
                <a:moveTo>
                  <a:pt x="21234" y="9600"/>
                </a:moveTo>
                <a:cubicBezTo>
                  <a:pt x="11121" y="10892"/>
                  <a:pt x="11121" y="10892"/>
                  <a:pt x="11121" y="10892"/>
                </a:cubicBezTo>
                <a:cubicBezTo>
                  <a:pt x="9746" y="1385"/>
                  <a:pt x="9746" y="1385"/>
                  <a:pt x="9746" y="1385"/>
                </a:cubicBezTo>
                <a:cubicBezTo>
                  <a:pt x="10335" y="1385"/>
                  <a:pt x="10925" y="1385"/>
                  <a:pt x="11514" y="1385"/>
                </a:cubicBezTo>
                <a:cubicBezTo>
                  <a:pt x="13968" y="1569"/>
                  <a:pt x="16030" y="2492"/>
                  <a:pt x="17895" y="3969"/>
                </a:cubicBezTo>
                <a:cubicBezTo>
                  <a:pt x="19663" y="5538"/>
                  <a:pt x="20743" y="7385"/>
                  <a:pt x="21234" y="9600"/>
                </a:cubicBezTo>
                <a:close/>
                <a:moveTo>
                  <a:pt x="7881" y="0"/>
                </a:moveTo>
                <a:cubicBezTo>
                  <a:pt x="9157" y="8862"/>
                  <a:pt x="9157" y="8862"/>
                  <a:pt x="9157" y="8862"/>
                </a:cubicBezTo>
                <a:cubicBezTo>
                  <a:pt x="1303" y="3692"/>
                  <a:pt x="1303" y="3692"/>
                  <a:pt x="1303" y="3692"/>
                </a:cubicBezTo>
                <a:cubicBezTo>
                  <a:pt x="2972" y="1662"/>
                  <a:pt x="5230" y="462"/>
                  <a:pt x="788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/>
          <a:lstStyle/>
          <a:p>
            <a:pPr defTabSz="257175" fontAlgn="auto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655" kern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5379" name="Group 152"/>
          <p:cNvGrpSpPr/>
          <p:nvPr/>
        </p:nvGrpSpPr>
        <p:grpSpPr bwMode="auto">
          <a:xfrm>
            <a:off x="7777267" y="3611284"/>
            <a:ext cx="4350385" cy="3025140"/>
            <a:chOff x="-768380" y="-277037"/>
            <a:chExt cx="6279313" cy="3893927"/>
          </a:xfrm>
        </p:grpSpPr>
        <p:grpSp>
          <p:nvGrpSpPr>
            <p:cNvPr id="15380" name="Group 150"/>
            <p:cNvGrpSpPr/>
            <p:nvPr/>
          </p:nvGrpSpPr>
          <p:grpSpPr bwMode="auto">
            <a:xfrm>
              <a:off x="-614399" y="-137268"/>
              <a:ext cx="6125332" cy="3754158"/>
              <a:chOff x="-923634" y="-707701"/>
              <a:chExt cx="6125331" cy="3754154"/>
            </a:xfrm>
          </p:grpSpPr>
          <p:sp>
            <p:nvSpPr>
              <p:cNvPr id="148" name="Shape 148"/>
              <p:cNvSpPr/>
              <p:nvPr/>
            </p:nvSpPr>
            <p:spPr>
              <a:xfrm>
                <a:off x="-857642" y="-253247"/>
                <a:ext cx="6059339" cy="3299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>
                <a:spAutoFit/>
              </a:bodyPr>
              <a:lstStyle>
                <a:lvl1pPr algn="l"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road construction and section maintainence;</a:t>
                </a:r>
                <a:endParaRPr lang="en-US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arrangement related to residents travel;</a:t>
                </a:r>
                <a:endParaRPr lang="en-US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provide a convenient transportation environment for traveling </a:t>
                </a:r>
                <a:endParaRPr lang="en-US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endParaRPr lang="en-US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-923634" y="-707701"/>
                <a:ext cx="5292183" cy="4544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>
                <a:spAutoFit/>
              </a:bodyPr>
              <a:lstStyle>
                <a:lvl1pPr algn="l" defTabSz="914400">
                  <a:defRPr sz="30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20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Ministry of transportation </a:t>
                </a:r>
                <a:endParaRPr lang="en-US" sz="20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</p:txBody>
          </p:sp>
        </p:grpSp>
        <p:sp>
          <p:nvSpPr>
            <p:cNvPr id="15383" name="Shape 151"/>
            <p:cNvSpPr>
              <a:spLocks noChangeArrowheads="1"/>
            </p:cNvSpPr>
            <p:nvPr/>
          </p:nvSpPr>
          <p:spPr bwMode="auto">
            <a:xfrm>
              <a:off x="-768380" y="-277037"/>
              <a:ext cx="6059340" cy="348524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160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2105" y="259715"/>
            <a:ext cx="3606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Department</a:t>
            </a:r>
            <a:endParaRPr lang="en-US" altLang="zh-CN" sz="48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3" name="Group 152"/>
          <p:cNvGrpSpPr/>
          <p:nvPr/>
        </p:nvGrpSpPr>
        <p:grpSpPr bwMode="auto">
          <a:xfrm>
            <a:off x="226695" y="3834130"/>
            <a:ext cx="4728845" cy="2484755"/>
            <a:chOff x="-199280" y="-582781"/>
            <a:chExt cx="5889036" cy="3198350"/>
          </a:xfrm>
        </p:grpSpPr>
        <p:sp>
          <p:nvSpPr>
            <p:cNvPr id="6" name="Shape 149"/>
            <p:cNvSpPr/>
            <p:nvPr/>
          </p:nvSpPr>
          <p:spPr>
            <a:xfrm>
              <a:off x="-79483" y="-330166"/>
              <a:ext cx="5769239" cy="454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>
              <a:spAutoFit/>
            </a:bodyPr>
            <a:lstStyle>
              <a:lvl1pPr algn="l" defTabSz="914400">
                <a:defRPr sz="3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en-US" sz="20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Ministry of logistics support</a:t>
              </a:r>
              <a:endParaRPr lang="en-US" sz="2000" kern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7" name="Shape 151"/>
            <p:cNvSpPr>
              <a:spLocks noChangeArrowheads="1"/>
            </p:cNvSpPr>
            <p:nvPr/>
          </p:nvSpPr>
          <p:spPr bwMode="auto">
            <a:xfrm>
              <a:off x="-199280" y="-582781"/>
              <a:ext cx="4968553" cy="319835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1600">
                <a:solidFill>
                  <a:schemeClr val="bg1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044190" y="2266315"/>
            <a:ext cx="436499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ensure the life safety of the residents;</a:t>
            </a:r>
            <a:endParaRPr lang="en-US" altLang="zh-CN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provide basic medical service;</a:t>
            </a:r>
            <a:endParaRPr lang="en-US" altLang="zh-CN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handle emergent public health  event</a:t>
            </a:r>
            <a:endParaRPr lang="en-US" altLang="zh-CN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Shape 148"/>
          <p:cNvSpPr/>
          <p:nvPr/>
        </p:nvSpPr>
        <p:spPr>
          <a:xfrm>
            <a:off x="332105" y="4383405"/>
            <a:ext cx="3893820" cy="1483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2860" tIns="22860" rIns="22860" bIns="22860">
            <a:spAutoFit/>
          </a:bodyPr>
          <a:lstStyle>
            <a:lvl1pPr algn="l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kern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clothing, and other daily neccessities;</a:t>
            </a:r>
            <a:endParaRPr lang="en-US" kern="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kern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food,and other aspects of eating;</a:t>
            </a:r>
            <a:endParaRPr lang="en-US" kern="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kern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ensure the basic needs of residents</a:t>
            </a:r>
            <a:endParaRPr lang="en-US" kern="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13" name="Group 152"/>
          <p:cNvGrpSpPr/>
          <p:nvPr/>
        </p:nvGrpSpPr>
        <p:grpSpPr bwMode="auto">
          <a:xfrm>
            <a:off x="3044190" y="1227455"/>
            <a:ext cx="4632960" cy="2484755"/>
            <a:chOff x="-79870" y="-582781"/>
            <a:chExt cx="5769626" cy="3198350"/>
          </a:xfrm>
        </p:grpSpPr>
        <p:sp>
          <p:nvSpPr>
            <p:cNvPr id="14" name="Shape 149"/>
            <p:cNvSpPr/>
            <p:nvPr/>
          </p:nvSpPr>
          <p:spPr>
            <a:xfrm>
              <a:off x="-79483" y="-151980"/>
              <a:ext cx="5769239" cy="454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>
              <a:spAutoFit/>
            </a:bodyPr>
            <a:lstStyle>
              <a:lvl1pPr algn="l" defTabSz="914400">
                <a:defRPr sz="3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en-US" sz="20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Ministry of public health and safety</a:t>
              </a:r>
              <a:endParaRPr lang="en-US" sz="2000" kern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15" name="Shape 151"/>
            <p:cNvSpPr>
              <a:spLocks noChangeArrowheads="1"/>
            </p:cNvSpPr>
            <p:nvPr/>
          </p:nvSpPr>
          <p:spPr bwMode="auto">
            <a:xfrm>
              <a:off x="-79870" y="-582781"/>
              <a:ext cx="5512157" cy="319835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5573 0.639352 L 0.006511 -0.006574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36" grpId="0" animBg="1"/>
      <p:bldP spid="1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ChangeArrowheads="1"/>
          </p:cNvSpPr>
          <p:nvPr/>
        </p:nvSpPr>
        <p:spPr bwMode="auto">
          <a:xfrm>
            <a:off x="4988984" y="4552951"/>
            <a:ext cx="2214033" cy="53763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92155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519" name="Shape 519"/>
          <p:cNvSpPr>
            <a:spLocks noChangeArrowheads="1"/>
          </p:cNvSpPr>
          <p:nvPr/>
        </p:nvSpPr>
        <p:spPr bwMode="auto">
          <a:xfrm>
            <a:off x="4616451" y="4461933"/>
            <a:ext cx="2959100" cy="719667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65881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520" name="Shape 520"/>
          <p:cNvSpPr>
            <a:spLocks noChangeArrowheads="1"/>
          </p:cNvSpPr>
          <p:nvPr/>
        </p:nvSpPr>
        <p:spPr bwMode="auto">
          <a:xfrm>
            <a:off x="5575300" y="4694767"/>
            <a:ext cx="1041400" cy="25400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521" name="Shape 521"/>
          <p:cNvSpPr>
            <a:spLocks noChangeArrowheads="1"/>
          </p:cNvSpPr>
          <p:nvPr/>
        </p:nvSpPr>
        <p:spPr bwMode="auto">
          <a:xfrm>
            <a:off x="3204633" y="4313767"/>
            <a:ext cx="5782733" cy="140758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47842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525" name="Shape 525"/>
          <p:cNvSpPr>
            <a:spLocks noChangeArrowheads="1"/>
          </p:cNvSpPr>
          <p:nvPr/>
        </p:nvSpPr>
        <p:spPr bwMode="auto">
          <a:xfrm>
            <a:off x="1985433" y="4119033"/>
            <a:ext cx="8221133" cy="20002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2117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532" name="Shape 532"/>
          <p:cNvSpPr/>
          <p:nvPr/>
        </p:nvSpPr>
        <p:spPr>
          <a:xfrm>
            <a:off x="9041765" y="4594225"/>
            <a:ext cx="2517775" cy="1050925"/>
          </a:xfrm>
          <a:prstGeom prst="rect">
            <a:avLst/>
          </a:prstGeom>
          <a:ln w="12700">
            <a:miter lim="400000"/>
          </a:ln>
        </p:spPr>
        <p:txBody>
          <a:bodyPr wrap="square" lIns="22860" rIns="22860">
            <a:spAutoFit/>
          </a:bodyPr>
          <a:lstStyle>
            <a:lvl1pPr algn="l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1600" kern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Ministry of justice &amp; Ministry of public security</a:t>
            </a:r>
            <a:r>
              <a:rPr sz="1600" kern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sz="1600" kern="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849495" y="5181600"/>
            <a:ext cx="2492375" cy="730885"/>
          </a:xfrm>
          <a:prstGeom prst="rect">
            <a:avLst/>
          </a:prstGeom>
          <a:ln w="12700">
            <a:miter lim="400000"/>
          </a:ln>
        </p:spPr>
        <p:txBody>
          <a:bodyPr wrap="square" lIns="22860" rIns="22860">
            <a:spAutoFit/>
          </a:bodyPr>
          <a:lstStyle>
            <a:lvl1pPr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1600" kern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Ministry of science and technology</a:t>
            </a:r>
            <a:endParaRPr lang="en-US" sz="1600" kern="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34" name="Shape 534"/>
          <p:cNvSpPr>
            <a:spLocks noChangeArrowheads="1"/>
          </p:cNvSpPr>
          <p:nvPr/>
        </p:nvSpPr>
        <p:spPr bwMode="auto">
          <a:xfrm>
            <a:off x="1015365" y="4990465"/>
            <a:ext cx="2122170" cy="7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2860" rIns="228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ctr" defTabSz="914400" eaLnBrk="1" hangingPunct="1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  <a:sym typeface="Arial" panose="020B0604020202020204" pitchFamily="34" charset="0"/>
              </a:rPr>
              <a:t>Ministry of state security </a:t>
            </a:r>
            <a:endParaRPr lang="en-US" altLang="zh-CN" sz="16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35" name="Shape 535"/>
          <p:cNvSpPr>
            <a:spLocks noChangeArrowheads="1"/>
          </p:cNvSpPr>
          <p:nvPr/>
        </p:nvSpPr>
        <p:spPr bwMode="auto">
          <a:xfrm>
            <a:off x="194733" y="3958167"/>
            <a:ext cx="11802533" cy="287020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1019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8779516" y="340862"/>
            <a:ext cx="2977509" cy="4026033"/>
            <a:chOff x="6476267" y="1739161"/>
            <a:chExt cx="1368390" cy="1708546"/>
          </a:xfrm>
        </p:grpSpPr>
        <p:grpSp>
          <p:nvGrpSpPr>
            <p:cNvPr id="33803" name="Group 528"/>
            <p:cNvGrpSpPr/>
            <p:nvPr/>
          </p:nvGrpSpPr>
          <p:grpSpPr bwMode="auto">
            <a:xfrm>
              <a:off x="6476267" y="1739161"/>
              <a:ext cx="1368390" cy="724087"/>
              <a:chOff x="26467" y="406012"/>
              <a:chExt cx="3649040" cy="1930895"/>
            </a:xfrm>
          </p:grpSpPr>
          <p:sp>
            <p:nvSpPr>
              <p:cNvPr id="526" name="Shape 526"/>
              <p:cNvSpPr/>
              <p:nvPr/>
            </p:nvSpPr>
            <p:spPr>
              <a:xfrm>
                <a:off x="105067" y="569286"/>
                <a:ext cx="3570440" cy="1633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>
                <a:spAutoFit/>
              </a:bodyPr>
              <a:lstStyle>
                <a:lvl1pPr algn="l"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formulate national laws;</a:t>
                </a: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revise the insdequacies of legal provisions;</a:t>
                </a: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maintain the order of social development.</a:t>
                </a: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</p:txBody>
          </p:sp>
          <p:sp>
            <p:nvSpPr>
              <p:cNvPr id="33805" name="Shape 527"/>
              <p:cNvSpPr>
                <a:spLocks noChangeArrowheads="1"/>
              </p:cNvSpPr>
              <p:nvPr/>
            </p:nvSpPr>
            <p:spPr bwMode="auto">
              <a:xfrm>
                <a:off x="26467" y="406012"/>
                <a:ext cx="3570448" cy="1930895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zh-CN" altLang="zh-CN" sz="16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806" name="Group 538"/>
            <p:cNvGrpSpPr/>
            <p:nvPr/>
          </p:nvGrpSpPr>
          <p:grpSpPr bwMode="auto">
            <a:xfrm>
              <a:off x="7113614" y="2372954"/>
              <a:ext cx="64122" cy="1074753"/>
              <a:chOff x="1302297" y="25465"/>
              <a:chExt cx="170990" cy="2866008"/>
            </a:xfrm>
          </p:grpSpPr>
          <p:sp>
            <p:nvSpPr>
              <p:cNvPr id="33807" name="Shape 536"/>
              <p:cNvSpPr>
                <a:spLocks noChangeArrowheads="1"/>
              </p:cNvSpPr>
              <p:nvPr/>
            </p:nvSpPr>
            <p:spPr bwMode="auto">
              <a:xfrm rot="16140919" flipH="1">
                <a:off x="-6095" y="1367292"/>
                <a:ext cx="2735102" cy="5076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89998"/>
                    </a:srgbClr>
                  </a:gs>
                </a:gsLst>
                <a:lin ang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22860" tIns="22860" rIns="22860" bIns="22860" anchor="ctr"/>
              <a:lstStyle>
                <a:lvl1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eaLnBrk="1" hangingPunct="1"/>
                <a:endParaRPr lang="zh-CN" altLang="zh-CN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3808" name="Shape 537"/>
              <p:cNvSpPr>
                <a:spLocks noChangeArrowheads="1"/>
              </p:cNvSpPr>
              <p:nvPr/>
            </p:nvSpPr>
            <p:spPr bwMode="auto">
              <a:xfrm>
                <a:off x="1302297" y="2720484"/>
                <a:ext cx="170991" cy="170991"/>
              </a:xfrm>
              <a:custGeom>
                <a:avLst/>
                <a:gdLst>
                  <a:gd name="T0" fmla="*/ 16796 w 19679"/>
                  <a:gd name="T1" fmla="*/ 2882 h 19679"/>
                  <a:gd name="T2" fmla="*/ 16796 w 19679"/>
                  <a:gd name="T3" fmla="*/ 16796 h 19679"/>
                  <a:gd name="T4" fmla="*/ 2882 w 19679"/>
                  <a:gd name="T5" fmla="*/ 16796 h 19679"/>
                  <a:gd name="T6" fmla="*/ 2882 w 19679"/>
                  <a:gd name="T7" fmla="*/ 2882 h 19679"/>
                  <a:gd name="T8" fmla="*/ 16796 w 19679"/>
                  <a:gd name="T9" fmla="*/ 2882 h 19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/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3867785" y="269240"/>
            <a:ext cx="4455160" cy="4589780"/>
            <a:chOff x="3902542" y="1933810"/>
            <a:chExt cx="1338916" cy="1711268"/>
          </a:xfrm>
        </p:grpSpPr>
        <p:grpSp>
          <p:nvGrpSpPr>
            <p:cNvPr id="33810" name="Group 524"/>
            <p:cNvGrpSpPr/>
            <p:nvPr/>
          </p:nvGrpSpPr>
          <p:grpSpPr bwMode="auto">
            <a:xfrm>
              <a:off x="3902542" y="1933810"/>
              <a:ext cx="1338916" cy="663014"/>
              <a:chOff x="0" y="0"/>
              <a:chExt cx="3570440" cy="1768036"/>
            </a:xfrm>
          </p:grpSpPr>
          <p:sp>
            <p:nvSpPr>
              <p:cNvPr id="522" name="Shape 522"/>
              <p:cNvSpPr/>
              <p:nvPr/>
            </p:nvSpPr>
            <p:spPr>
              <a:xfrm>
                <a:off x="7784" y="71605"/>
                <a:ext cx="3562057" cy="16964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>
                <a:spAutoFit/>
              </a:bodyPr>
              <a:lstStyle>
                <a:lvl1pPr algn="l"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deal with matters related to popularized products;</a:t>
                </a: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the research of new products;</a:t>
                </a: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relevant science popularization and education;</a:t>
                </a: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make decisions on the overall layout of country's future scientific and technological development.</a:t>
                </a: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endParaRPr lang="en-US" sz="655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endParaRPr lang="en-US" sz="655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</p:txBody>
          </p:sp>
          <p:sp>
            <p:nvSpPr>
              <p:cNvPr id="33812" name="Shape 5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570440" cy="1534898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zh-CN" altLang="zh-CN" sz="16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813" name="Group 541"/>
            <p:cNvGrpSpPr/>
            <p:nvPr/>
          </p:nvGrpSpPr>
          <p:grpSpPr bwMode="auto">
            <a:xfrm>
              <a:off x="4549815" y="2570324"/>
              <a:ext cx="64122" cy="1074754"/>
              <a:chOff x="1302297" y="25465"/>
              <a:chExt cx="170990" cy="2866008"/>
            </a:xfrm>
          </p:grpSpPr>
          <p:sp>
            <p:nvSpPr>
              <p:cNvPr id="33814" name="Shape 539"/>
              <p:cNvSpPr>
                <a:spLocks noChangeArrowheads="1"/>
              </p:cNvSpPr>
              <p:nvPr/>
            </p:nvSpPr>
            <p:spPr bwMode="auto">
              <a:xfrm rot="16140919" flipH="1">
                <a:off x="-5866" y="1367544"/>
                <a:ext cx="2734639" cy="5076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89998"/>
                    </a:srgbClr>
                  </a:gs>
                </a:gsLst>
                <a:lin ang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22860" tIns="22860" rIns="22860" bIns="22860" anchor="ctr"/>
              <a:lstStyle>
                <a:lvl1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eaLnBrk="1" hangingPunct="1"/>
                <a:endParaRPr lang="zh-CN" altLang="zh-CN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3815" name="Shape 540"/>
              <p:cNvSpPr>
                <a:spLocks noChangeArrowheads="1"/>
              </p:cNvSpPr>
              <p:nvPr/>
            </p:nvSpPr>
            <p:spPr bwMode="auto">
              <a:xfrm>
                <a:off x="1302297" y="2720484"/>
                <a:ext cx="170991" cy="170991"/>
              </a:xfrm>
              <a:custGeom>
                <a:avLst/>
                <a:gdLst>
                  <a:gd name="T0" fmla="*/ 16796 w 19679"/>
                  <a:gd name="T1" fmla="*/ 2882 h 19679"/>
                  <a:gd name="T2" fmla="*/ 16796 w 19679"/>
                  <a:gd name="T3" fmla="*/ 16796 h 19679"/>
                  <a:gd name="T4" fmla="*/ 2882 w 19679"/>
                  <a:gd name="T5" fmla="*/ 16796 h 19679"/>
                  <a:gd name="T6" fmla="*/ 2882 w 19679"/>
                  <a:gd name="T7" fmla="*/ 2882 h 19679"/>
                  <a:gd name="T8" fmla="*/ 16796 w 19679"/>
                  <a:gd name="T9" fmla="*/ 2882 h 19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/>
              </a:p>
            </p:txBody>
          </p:sp>
        </p:grpSp>
      </p:grpSp>
      <p:grpSp>
        <p:nvGrpSpPr>
          <p:cNvPr id="2" name="组合 1"/>
          <p:cNvGrpSpPr/>
          <p:nvPr/>
        </p:nvGrpSpPr>
        <p:grpSpPr bwMode="auto">
          <a:xfrm>
            <a:off x="661670" y="1306830"/>
            <a:ext cx="2784475" cy="3625850"/>
            <a:chOff x="1334654" y="1675202"/>
            <a:chExt cx="1338916" cy="1784853"/>
          </a:xfrm>
        </p:grpSpPr>
        <p:grpSp>
          <p:nvGrpSpPr>
            <p:cNvPr id="33817" name="Group 531"/>
            <p:cNvGrpSpPr/>
            <p:nvPr/>
          </p:nvGrpSpPr>
          <p:grpSpPr bwMode="auto">
            <a:xfrm>
              <a:off x="1334654" y="1675202"/>
              <a:ext cx="1338916" cy="575587"/>
              <a:chOff x="0" y="0"/>
              <a:chExt cx="3570440" cy="1534898"/>
            </a:xfrm>
          </p:grpSpPr>
          <p:sp>
            <p:nvSpPr>
              <p:cNvPr id="529" name="Shape 529"/>
              <p:cNvSpPr/>
              <p:nvPr/>
            </p:nvSpPr>
            <p:spPr>
              <a:xfrm>
                <a:off x="0" y="100027"/>
                <a:ext cx="3570440" cy="1160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>
                <a:spAutoFit/>
              </a:bodyPr>
              <a:lstStyle>
                <a:lvl1pPr algn="l"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 matters related to national decurity which involve state secrets</a:t>
                </a:r>
                <a:endParaRPr lang="en-US" sz="655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819" name="Shape 5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570440" cy="1534898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zh-CN" altLang="zh-CN" sz="16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820" name="Group 544"/>
            <p:cNvGrpSpPr/>
            <p:nvPr/>
          </p:nvGrpSpPr>
          <p:grpSpPr bwMode="auto">
            <a:xfrm>
              <a:off x="1979881" y="2286186"/>
              <a:ext cx="70035" cy="1173869"/>
              <a:chOff x="1422396" y="27813"/>
              <a:chExt cx="186759" cy="3130316"/>
            </a:xfrm>
          </p:grpSpPr>
          <p:sp>
            <p:nvSpPr>
              <p:cNvPr id="33821" name="Shape 542"/>
              <p:cNvSpPr>
                <a:spLocks noChangeArrowheads="1"/>
              </p:cNvSpPr>
              <p:nvPr/>
            </p:nvSpPr>
            <p:spPr bwMode="auto">
              <a:xfrm rot="16140919" flipH="1">
                <a:off x="-10681" y="1493292"/>
                <a:ext cx="2991150" cy="5929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89998"/>
                    </a:srgbClr>
                  </a:gs>
                </a:gsLst>
                <a:lin ang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22860" tIns="22860" rIns="22860" bIns="22860" anchor="ctr"/>
              <a:lstStyle>
                <a:lvl1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eaLnBrk="1" hangingPunct="1"/>
                <a:endParaRPr lang="zh-CN" altLang="zh-CN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3822" name="Shape 543"/>
              <p:cNvSpPr>
                <a:spLocks noChangeArrowheads="1"/>
              </p:cNvSpPr>
              <p:nvPr/>
            </p:nvSpPr>
            <p:spPr bwMode="auto">
              <a:xfrm>
                <a:off x="1422396" y="2971370"/>
                <a:ext cx="186760" cy="186760"/>
              </a:xfrm>
              <a:custGeom>
                <a:avLst/>
                <a:gdLst>
                  <a:gd name="T0" fmla="*/ 16796 w 19679"/>
                  <a:gd name="T1" fmla="*/ 2882 h 19679"/>
                  <a:gd name="T2" fmla="*/ 16796 w 19679"/>
                  <a:gd name="T3" fmla="*/ 16796 h 19679"/>
                  <a:gd name="T4" fmla="*/ 2882 w 19679"/>
                  <a:gd name="T5" fmla="*/ 16796 h 19679"/>
                  <a:gd name="T6" fmla="*/ 2882 w 19679"/>
                  <a:gd name="T7" fmla="*/ 2882 h 19679"/>
                  <a:gd name="T8" fmla="*/ 16796 w 19679"/>
                  <a:gd name="T9" fmla="*/ 2882 h 19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194945" y="269240"/>
            <a:ext cx="3606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Department</a:t>
            </a:r>
            <a:endParaRPr lang="en-US" altLang="zh-CN" sz="48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445385" y="2146300"/>
            <a:ext cx="3371215" cy="4039626"/>
            <a:chOff x="1334654" y="1675202"/>
            <a:chExt cx="1338916" cy="1884657"/>
          </a:xfrm>
        </p:grpSpPr>
        <p:grpSp>
          <p:nvGrpSpPr>
            <p:cNvPr id="7" name="Group 531"/>
            <p:cNvGrpSpPr/>
            <p:nvPr/>
          </p:nvGrpSpPr>
          <p:grpSpPr bwMode="auto">
            <a:xfrm>
              <a:off x="1334654" y="1675202"/>
              <a:ext cx="1338916" cy="1884657"/>
              <a:chOff x="0" y="0"/>
              <a:chExt cx="3570440" cy="5025750"/>
            </a:xfrm>
          </p:grpSpPr>
          <p:sp>
            <p:nvSpPr>
              <p:cNvPr id="8" name="Shape 529"/>
              <p:cNvSpPr/>
              <p:nvPr/>
            </p:nvSpPr>
            <p:spPr>
              <a:xfrm>
                <a:off x="108940" y="100027"/>
                <a:ext cx="3461500" cy="49257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>
                <a:spAutoFit/>
              </a:bodyPr>
              <a:lstStyle>
                <a:lvl1pPr algn="l"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protect relevant rights and interests of local people in foreign countries;</a:t>
                </a: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promote relevant cooperation and exchanges between countries.</a:t>
                </a: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</p:txBody>
          </p:sp>
          <p:sp>
            <p:nvSpPr>
              <p:cNvPr id="9" name="Shape 5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570440" cy="1534898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zh-CN" altLang="zh-CN" sz="16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544"/>
            <p:cNvGrpSpPr/>
            <p:nvPr/>
          </p:nvGrpSpPr>
          <p:grpSpPr bwMode="auto">
            <a:xfrm>
              <a:off x="1979881" y="2286186"/>
              <a:ext cx="70035" cy="1173869"/>
              <a:chOff x="1422396" y="27813"/>
              <a:chExt cx="186759" cy="3130316"/>
            </a:xfrm>
          </p:grpSpPr>
          <p:sp>
            <p:nvSpPr>
              <p:cNvPr id="11" name="Shape 542"/>
              <p:cNvSpPr>
                <a:spLocks noChangeArrowheads="1"/>
              </p:cNvSpPr>
              <p:nvPr/>
            </p:nvSpPr>
            <p:spPr bwMode="auto">
              <a:xfrm rot="16140919" flipH="1">
                <a:off x="-10681" y="1493292"/>
                <a:ext cx="2991150" cy="5929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89998"/>
                    </a:srgbClr>
                  </a:gs>
                </a:gsLst>
                <a:lin ang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22860" tIns="22860" rIns="22860" bIns="22860" anchor="ctr"/>
              <a:lstStyle>
                <a:lvl1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eaLnBrk="1" hangingPunct="1"/>
                <a:endParaRPr lang="zh-CN" altLang="zh-CN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" name="Shape 543"/>
              <p:cNvSpPr>
                <a:spLocks noChangeArrowheads="1"/>
              </p:cNvSpPr>
              <p:nvPr/>
            </p:nvSpPr>
            <p:spPr bwMode="auto">
              <a:xfrm>
                <a:off x="1422396" y="2971370"/>
                <a:ext cx="186760" cy="186760"/>
              </a:xfrm>
              <a:custGeom>
                <a:avLst/>
                <a:gdLst>
                  <a:gd name="T0" fmla="*/ 16796 w 19679"/>
                  <a:gd name="T1" fmla="*/ 2882 h 19679"/>
                  <a:gd name="T2" fmla="*/ 16796 w 19679"/>
                  <a:gd name="T3" fmla="*/ 16796 h 19679"/>
                  <a:gd name="T4" fmla="*/ 2882 w 19679"/>
                  <a:gd name="T5" fmla="*/ 16796 h 19679"/>
                  <a:gd name="T6" fmla="*/ 2882 w 19679"/>
                  <a:gd name="T7" fmla="*/ 2882 h 19679"/>
                  <a:gd name="T8" fmla="*/ 16796 w 19679"/>
                  <a:gd name="T9" fmla="*/ 2882 h 19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/>
              </a:p>
            </p:txBody>
          </p:sp>
        </p:grpSp>
      </p:grpSp>
      <p:sp>
        <p:nvSpPr>
          <p:cNvPr id="13" name="Shape 534"/>
          <p:cNvSpPr>
            <a:spLocks noChangeArrowheads="1"/>
          </p:cNvSpPr>
          <p:nvPr/>
        </p:nvSpPr>
        <p:spPr bwMode="auto">
          <a:xfrm>
            <a:off x="3302000" y="5912485"/>
            <a:ext cx="2122170" cy="7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2860" rIns="228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ctr" defTabSz="914400" eaLnBrk="1" hangingPunct="1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  <a:sym typeface="Arial" panose="020B0604020202020204" pitchFamily="34" charset="0"/>
              </a:rPr>
              <a:t>Ministry of state foreign affairs</a:t>
            </a:r>
            <a:endParaRPr lang="en-US" altLang="zh-CN" sz="16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6788150" y="2266950"/>
            <a:ext cx="3288665" cy="4025900"/>
            <a:chOff x="6476267" y="1739161"/>
            <a:chExt cx="1412751" cy="1708546"/>
          </a:xfrm>
        </p:grpSpPr>
        <p:grpSp>
          <p:nvGrpSpPr>
            <p:cNvPr id="15" name="Group 528"/>
            <p:cNvGrpSpPr/>
            <p:nvPr/>
          </p:nvGrpSpPr>
          <p:grpSpPr bwMode="auto">
            <a:xfrm>
              <a:off x="6476267" y="1739161"/>
              <a:ext cx="1412751" cy="724087"/>
              <a:chOff x="26467" y="406012"/>
              <a:chExt cx="3767336" cy="1930895"/>
            </a:xfrm>
          </p:grpSpPr>
          <p:sp>
            <p:nvSpPr>
              <p:cNvPr id="16" name="Shape 526"/>
              <p:cNvSpPr/>
              <p:nvPr/>
            </p:nvSpPr>
            <p:spPr>
              <a:xfrm>
                <a:off x="27245" y="569136"/>
                <a:ext cx="3766558" cy="16334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>
                <a:spAutoFit/>
              </a:bodyPr>
              <a:lstStyle>
                <a:lvl1pPr algn="l"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affairs related to literature,art,etc.;</a:t>
                </a: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promote the development of national culture;</a:t>
                </a: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arrange  national large-scale cultural </a:t>
                </a: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kern="0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projects.</a:t>
                </a:r>
                <a:endParaRPr lang="en-US" sz="1400" kern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</p:txBody>
          </p:sp>
          <p:sp>
            <p:nvSpPr>
              <p:cNvPr id="17" name="Shape 527"/>
              <p:cNvSpPr>
                <a:spLocks noChangeArrowheads="1"/>
              </p:cNvSpPr>
              <p:nvPr/>
            </p:nvSpPr>
            <p:spPr bwMode="auto">
              <a:xfrm>
                <a:off x="26467" y="406012"/>
                <a:ext cx="3570448" cy="1930895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zh-CN" altLang="zh-CN" sz="16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538"/>
            <p:cNvGrpSpPr/>
            <p:nvPr/>
          </p:nvGrpSpPr>
          <p:grpSpPr bwMode="auto">
            <a:xfrm>
              <a:off x="7113614" y="2372954"/>
              <a:ext cx="64122" cy="1074753"/>
              <a:chOff x="1302297" y="25465"/>
              <a:chExt cx="170990" cy="2866008"/>
            </a:xfrm>
          </p:grpSpPr>
          <p:sp>
            <p:nvSpPr>
              <p:cNvPr id="19" name="Shape 536"/>
              <p:cNvSpPr>
                <a:spLocks noChangeArrowheads="1"/>
              </p:cNvSpPr>
              <p:nvPr/>
            </p:nvSpPr>
            <p:spPr bwMode="auto">
              <a:xfrm rot="16140919" flipH="1">
                <a:off x="-6095" y="1367292"/>
                <a:ext cx="2735102" cy="5076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89998"/>
                    </a:srgbClr>
                  </a:gs>
                </a:gsLst>
                <a:lin ang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22860" tIns="22860" rIns="22860" bIns="22860" anchor="ctr"/>
              <a:lstStyle>
                <a:lvl1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eaLnBrk="1" hangingPunct="1"/>
                <a:endParaRPr lang="zh-CN" altLang="zh-CN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" name="Shape 537"/>
              <p:cNvSpPr>
                <a:spLocks noChangeArrowheads="1"/>
              </p:cNvSpPr>
              <p:nvPr/>
            </p:nvSpPr>
            <p:spPr bwMode="auto">
              <a:xfrm>
                <a:off x="1302297" y="2720484"/>
                <a:ext cx="170991" cy="170991"/>
              </a:xfrm>
              <a:custGeom>
                <a:avLst/>
                <a:gdLst>
                  <a:gd name="T0" fmla="*/ 16796 w 19679"/>
                  <a:gd name="T1" fmla="*/ 2882 h 19679"/>
                  <a:gd name="T2" fmla="*/ 16796 w 19679"/>
                  <a:gd name="T3" fmla="*/ 16796 h 19679"/>
                  <a:gd name="T4" fmla="*/ 2882 w 19679"/>
                  <a:gd name="T5" fmla="*/ 16796 h 19679"/>
                  <a:gd name="T6" fmla="*/ 2882 w 19679"/>
                  <a:gd name="T7" fmla="*/ 2882 h 19679"/>
                  <a:gd name="T8" fmla="*/ 16796 w 19679"/>
                  <a:gd name="T9" fmla="*/ 2882 h 19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/>
              </a:p>
            </p:txBody>
          </p:sp>
        </p:grpSp>
      </p:grpSp>
      <p:sp>
        <p:nvSpPr>
          <p:cNvPr id="21" name="Shape 532"/>
          <p:cNvSpPr/>
          <p:nvPr/>
        </p:nvSpPr>
        <p:spPr>
          <a:xfrm>
            <a:off x="7087870" y="6277610"/>
            <a:ext cx="2517775" cy="410845"/>
          </a:xfrm>
          <a:prstGeom prst="rect">
            <a:avLst/>
          </a:prstGeom>
          <a:ln w="12700">
            <a:miter lim="400000"/>
          </a:ln>
        </p:spPr>
        <p:txBody>
          <a:bodyPr wrap="square" lIns="22860" rIns="22860">
            <a:spAutoFit/>
          </a:bodyPr>
          <a:lstStyle>
            <a:lvl1pPr algn="l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1600" kern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Ministry of culture</a:t>
            </a:r>
            <a:r>
              <a:rPr sz="1600" kern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sz="1600" kern="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3" dur="1500" fill="hold"/>
                                        <p:tgtEl>
                                          <p:spTgt spid="5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5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7" dur="1500" fill="hold"/>
                                        <p:tgtEl>
                                          <p:spTgt spid="5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4" dur="1500" fill="hold"/>
                                        <p:tgtEl>
                                          <p:spTgt spid="5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1" dur="1500" fill="hold"/>
                                        <p:tgtEl>
                                          <p:spTgt spid="5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58" dur="1500" fill="hold"/>
                                        <p:tgtEl>
                                          <p:spTgt spid="5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2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2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25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25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25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25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25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25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25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  <p:bldP spid="533" grpId="0" animBg="1"/>
      <p:bldP spid="534" grpId="0" animBg="1"/>
      <p:bldP spid="13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ChangeArrowheads="1"/>
          </p:cNvSpPr>
          <p:nvPr/>
        </p:nvSpPr>
        <p:spPr bwMode="auto">
          <a:xfrm>
            <a:off x="6965951" y="527051"/>
            <a:ext cx="4578349" cy="3759200"/>
          </a:xfrm>
          <a:prstGeom prst="rect">
            <a:avLst/>
          </a:prstGeom>
          <a:noFill/>
          <a:ln w="12700">
            <a:solidFill>
              <a:schemeClr val="bg1">
                <a:alpha val="3098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/>
          <a:lstStyle/>
          <a:p>
            <a:pPr algn="ctr"/>
            <a:endParaRPr lang="zh-CN" altLang="zh-CN" sz="1600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33375" y="1217296"/>
            <a:ext cx="5106035" cy="3506470"/>
            <a:chOff x="-6755" y="1213478"/>
            <a:chExt cx="2608120" cy="1969188"/>
          </a:xfrm>
        </p:grpSpPr>
        <p:sp>
          <p:nvSpPr>
            <p:cNvPr id="18445" name="Shape 183"/>
            <p:cNvSpPr>
              <a:spLocks noChangeArrowheads="1"/>
            </p:cNvSpPr>
            <p:nvPr/>
          </p:nvSpPr>
          <p:spPr bwMode="auto">
            <a:xfrm>
              <a:off x="-6755" y="1213478"/>
              <a:ext cx="2608120" cy="1969188"/>
            </a:xfrm>
            <a:prstGeom prst="rect">
              <a:avLst/>
            </a:prstGeom>
            <a:solidFill>
              <a:srgbClr val="FFFFFF">
                <a:alpha val="3960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" rIns="22860"/>
            <a:lstStyle/>
            <a:p>
              <a:pPr algn="ctr"/>
              <a:endParaRPr lang="zh-CN" altLang="zh-CN" sz="1600">
                <a:solidFill>
                  <a:srgbClr val="FFFFFF"/>
                </a:solidFill>
              </a:endParaRPr>
            </a:p>
          </p:txBody>
        </p:sp>
        <p:grpSp>
          <p:nvGrpSpPr>
            <p:cNvPr id="18446" name="Group 196"/>
            <p:cNvGrpSpPr/>
            <p:nvPr/>
          </p:nvGrpSpPr>
          <p:grpSpPr bwMode="auto">
            <a:xfrm>
              <a:off x="73624" y="1383495"/>
              <a:ext cx="2012522" cy="364460"/>
              <a:chOff x="-590965" y="-1894824"/>
              <a:chExt cx="5366725" cy="971893"/>
            </a:xfrm>
          </p:grpSpPr>
          <p:sp>
            <p:nvSpPr>
              <p:cNvPr id="18447" name="Shape 194"/>
              <p:cNvSpPr>
                <a:spLocks noChangeArrowheads="1"/>
              </p:cNvSpPr>
              <p:nvPr/>
            </p:nvSpPr>
            <p:spPr bwMode="auto">
              <a:xfrm>
                <a:off x="-590965" y="-1894824"/>
                <a:ext cx="5366725" cy="620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2860" tIns="22860" rIns="22860" bIns="22860">
                <a:spAutoFit/>
              </a:bodyPr>
              <a:lstStyle>
                <a:lvl1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  <a:sym typeface="Arial" panose="020B0604020202020204" pitchFamily="34" charset="0"/>
                  </a:rPr>
                  <a:t>Ministry of education</a:t>
                </a:r>
                <a:endParaRPr lang="en-US" altLang="zh-CN" sz="24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448" name="Shape 195"/>
              <p:cNvSpPr>
                <a:spLocks noChangeArrowheads="1"/>
              </p:cNvSpPr>
              <p:nvPr/>
            </p:nvSpPr>
            <p:spPr bwMode="auto">
              <a:xfrm flipV="1">
                <a:off x="-396666" y="-1075384"/>
                <a:ext cx="732750" cy="1524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zh-CN" altLang="zh-CN" sz="16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3" name="Shape 185"/>
          <p:cNvSpPr>
            <a:spLocks noChangeArrowheads="1"/>
          </p:cNvSpPr>
          <p:nvPr/>
        </p:nvSpPr>
        <p:spPr bwMode="auto">
          <a:xfrm>
            <a:off x="2311400" y="3435351"/>
            <a:ext cx="2292351" cy="1678516"/>
          </a:xfrm>
          <a:prstGeom prst="rect">
            <a:avLst/>
          </a:prstGeom>
          <a:noFill/>
          <a:ln w="12700">
            <a:solidFill>
              <a:schemeClr val="bg1">
                <a:alpha val="9019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/>
          <a:lstStyle/>
          <a:p>
            <a:pPr algn="ctr"/>
            <a:endParaRPr lang="zh-CN" altLang="zh-CN" sz="1600">
              <a:solidFill>
                <a:srgbClr val="FFFFFF"/>
              </a:solidFill>
            </a:endParaRPr>
          </a:p>
        </p:txBody>
      </p:sp>
      <p:sp>
        <p:nvSpPr>
          <p:cNvPr id="24" name="Shape 185"/>
          <p:cNvSpPr>
            <a:spLocks noChangeArrowheads="1"/>
          </p:cNvSpPr>
          <p:nvPr/>
        </p:nvSpPr>
        <p:spPr bwMode="auto">
          <a:xfrm>
            <a:off x="7215717" y="751417"/>
            <a:ext cx="4015316" cy="3295649"/>
          </a:xfrm>
          <a:prstGeom prst="rect">
            <a:avLst/>
          </a:prstGeom>
          <a:noFill/>
          <a:ln w="12700">
            <a:solidFill>
              <a:schemeClr val="bg1">
                <a:alpha val="10196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/>
          <a:lstStyle/>
          <a:p>
            <a:pPr algn="ctr"/>
            <a:endParaRPr lang="zh-CN" altLang="zh-CN" sz="1600">
              <a:solidFill>
                <a:srgbClr val="FFFFFF"/>
              </a:solidFill>
            </a:endParaRPr>
          </a:p>
        </p:txBody>
      </p:sp>
      <p:sp>
        <p:nvSpPr>
          <p:cNvPr id="25" name="Shape 185"/>
          <p:cNvSpPr>
            <a:spLocks noChangeArrowheads="1"/>
          </p:cNvSpPr>
          <p:nvPr/>
        </p:nvSpPr>
        <p:spPr bwMode="auto">
          <a:xfrm>
            <a:off x="1936751" y="3159549"/>
            <a:ext cx="3041649" cy="2228849"/>
          </a:xfrm>
          <a:prstGeom prst="rect">
            <a:avLst/>
          </a:prstGeom>
          <a:noFill/>
          <a:ln w="12700">
            <a:solidFill>
              <a:schemeClr val="bg1">
                <a:alpha val="25882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/>
          <a:lstStyle/>
          <a:p>
            <a:pPr algn="ctr"/>
            <a:endParaRPr lang="zh-CN" altLang="zh-CN" sz="160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945" y="269240"/>
            <a:ext cx="3606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Department</a:t>
            </a:r>
            <a:endParaRPr lang="en-US" altLang="zh-CN" sz="48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355" y="2383155"/>
            <a:ext cx="435864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cultivate the future successors of the country;</a:t>
            </a:r>
            <a:endParaRPr lang="en-US" altLang="zh-CN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formulate the relevant sducation system;</a:t>
            </a:r>
            <a:endParaRPr lang="en-US" altLang="zh-CN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rectification and  supervision</a:t>
            </a:r>
            <a:endParaRPr lang="en-US" altLang="zh-CN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10" name="Group 191"/>
          <p:cNvGrpSpPr/>
          <p:nvPr/>
        </p:nvGrpSpPr>
        <p:grpSpPr bwMode="auto">
          <a:xfrm rot="0">
            <a:off x="7678420" y="2018030"/>
            <a:ext cx="3393440" cy="941070"/>
            <a:chOff x="1619" y="-680120"/>
            <a:chExt cx="5664339" cy="2192445"/>
          </a:xfrm>
        </p:grpSpPr>
        <p:sp>
          <p:nvSpPr>
            <p:cNvPr id="11" name="Shape 189"/>
            <p:cNvSpPr/>
            <p:nvPr/>
          </p:nvSpPr>
          <p:spPr>
            <a:xfrm>
              <a:off x="1619" y="1161737"/>
              <a:ext cx="5664339" cy="35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endParaRPr sz="490" kern="0">
                <a:solidFill>
                  <a:schemeClr val="bg1"/>
                </a:solidFill>
              </a:endParaRPr>
            </a:p>
          </p:txBody>
        </p:sp>
        <p:sp>
          <p:nvSpPr>
            <p:cNvPr id="12" name="Shape 190"/>
            <p:cNvSpPr>
              <a:spLocks noChangeArrowheads="1"/>
            </p:cNvSpPr>
            <p:nvPr/>
          </p:nvSpPr>
          <p:spPr bwMode="auto">
            <a:xfrm>
              <a:off x="5853" y="-680120"/>
              <a:ext cx="430117" cy="99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17145" tIns="17145" rIns="17145" bIns="17145">
              <a:spAutoFit/>
            </a:bodyPr>
            <a:lstStyle>
              <a:lvl1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eaLnBrk="1" hangingPunct="1"/>
              <a:endParaRPr lang="en-US" altLang="zh-CN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1" name="Shape 183"/>
          <p:cNvSpPr>
            <a:spLocks noChangeArrowheads="1"/>
          </p:cNvSpPr>
          <p:nvPr/>
        </p:nvSpPr>
        <p:spPr bwMode="auto">
          <a:xfrm>
            <a:off x="7215505" y="3736340"/>
            <a:ext cx="3477895" cy="2624455"/>
          </a:xfrm>
          <a:prstGeom prst="rect">
            <a:avLst/>
          </a:prstGeom>
          <a:solidFill>
            <a:srgbClr val="FFFFFF">
              <a:alpha val="3960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60" rIns="22860"/>
          <a:lstStyle/>
          <a:p>
            <a:pPr algn="ctr"/>
            <a:endParaRPr lang="zh-CN" altLang="zh-CN"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ldLvl="0" animBg="1"/>
      <p:bldP spid="23" grpId="0" bldLvl="0" animBg="1"/>
      <p:bldP spid="24" grpId="0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ChangeArrowheads="1"/>
          </p:cNvSpPr>
          <p:nvPr/>
        </p:nvSpPr>
        <p:spPr bwMode="auto">
          <a:xfrm>
            <a:off x="6965951" y="527051"/>
            <a:ext cx="4578349" cy="3759200"/>
          </a:xfrm>
          <a:prstGeom prst="rect">
            <a:avLst/>
          </a:prstGeom>
          <a:noFill/>
          <a:ln w="12700">
            <a:solidFill>
              <a:schemeClr val="bg1">
                <a:alpha val="3098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/>
          <a:lstStyle/>
          <a:p>
            <a:pPr algn="ctr"/>
            <a:endParaRPr lang="zh-CN" altLang="zh-CN" sz="1600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94945" y="1184275"/>
            <a:ext cx="11238865" cy="5194300"/>
            <a:chOff x="-6755" y="1219540"/>
            <a:chExt cx="2608120" cy="1969188"/>
          </a:xfrm>
        </p:grpSpPr>
        <p:sp>
          <p:nvSpPr>
            <p:cNvPr id="18445" name="Shape 183"/>
            <p:cNvSpPr>
              <a:spLocks noChangeArrowheads="1"/>
            </p:cNvSpPr>
            <p:nvPr/>
          </p:nvSpPr>
          <p:spPr bwMode="auto">
            <a:xfrm>
              <a:off x="-6755" y="1219540"/>
              <a:ext cx="2608120" cy="1969188"/>
            </a:xfrm>
            <a:prstGeom prst="rect">
              <a:avLst/>
            </a:prstGeom>
            <a:solidFill>
              <a:srgbClr val="FFFFFF">
                <a:alpha val="3960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" rIns="22860"/>
            <a:lstStyle/>
            <a:p>
              <a:pPr algn="ctr"/>
              <a:endParaRPr lang="zh-CN" altLang="zh-CN" sz="1600">
                <a:solidFill>
                  <a:srgbClr val="FFFFFF"/>
                </a:solidFill>
              </a:endParaRPr>
            </a:p>
          </p:txBody>
        </p:sp>
        <p:grpSp>
          <p:nvGrpSpPr>
            <p:cNvPr id="18446" name="Group 196"/>
            <p:cNvGrpSpPr/>
            <p:nvPr/>
          </p:nvGrpSpPr>
          <p:grpSpPr bwMode="auto">
            <a:xfrm>
              <a:off x="73543" y="1322515"/>
              <a:ext cx="2012603" cy="276186"/>
              <a:chOff x="-591181" y="-2057437"/>
              <a:chExt cx="5366941" cy="736496"/>
            </a:xfrm>
          </p:grpSpPr>
          <p:sp>
            <p:nvSpPr>
              <p:cNvPr id="18447" name="Shape 194"/>
              <p:cNvSpPr>
                <a:spLocks noChangeArrowheads="1"/>
              </p:cNvSpPr>
              <p:nvPr/>
            </p:nvSpPr>
            <p:spPr bwMode="auto">
              <a:xfrm>
                <a:off x="-590965" y="-2057437"/>
                <a:ext cx="5366725" cy="419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2860" tIns="22860" rIns="22860" bIns="22860">
                <a:spAutoFit/>
              </a:bodyPr>
              <a:lstStyle>
                <a:lvl1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  <a:sym typeface="Arial" panose="020B0604020202020204" pitchFamily="34" charset="0"/>
                  </a:rPr>
                  <a:t>Ministry of robot ethics</a:t>
                </a:r>
                <a:r>
                  <a:rPr lang="en-US" altLang="zh-CN" sz="2000" b="1">
                    <a:solidFill>
                      <a:schemeClr val="bg1"/>
                    </a:solidFill>
                    <a:latin typeface="Comic Sans MS" panose="030F0702030302020204" charset="0"/>
                    <a:cs typeface="Comic Sans MS" panose="030F0702030302020204" charset="0"/>
                    <a:sym typeface="Arial" panose="020B0604020202020204" pitchFamily="34" charset="0"/>
                  </a:rPr>
                  <a:t> </a:t>
                </a:r>
                <a:endParaRPr lang="en-US" altLang="zh-CN" sz="20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448" name="Shape 195"/>
              <p:cNvSpPr>
                <a:spLocks noChangeArrowheads="1"/>
              </p:cNvSpPr>
              <p:nvPr/>
            </p:nvSpPr>
            <p:spPr bwMode="auto">
              <a:xfrm flipV="1">
                <a:off x="-591181" y="-1473394"/>
                <a:ext cx="732750" cy="1524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zh-CN" altLang="zh-CN" sz="16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3" name="Shape 185"/>
          <p:cNvSpPr>
            <a:spLocks noChangeArrowheads="1"/>
          </p:cNvSpPr>
          <p:nvPr/>
        </p:nvSpPr>
        <p:spPr bwMode="auto">
          <a:xfrm>
            <a:off x="2311400" y="3435351"/>
            <a:ext cx="2292351" cy="1678516"/>
          </a:xfrm>
          <a:prstGeom prst="rect">
            <a:avLst/>
          </a:prstGeom>
          <a:noFill/>
          <a:ln w="12700">
            <a:solidFill>
              <a:schemeClr val="bg1">
                <a:alpha val="9019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/>
          <a:lstStyle/>
          <a:p>
            <a:pPr algn="ctr"/>
            <a:endParaRPr lang="zh-CN" altLang="zh-CN" sz="1600">
              <a:solidFill>
                <a:srgbClr val="FFFFFF"/>
              </a:solidFill>
            </a:endParaRPr>
          </a:p>
        </p:txBody>
      </p:sp>
      <p:sp>
        <p:nvSpPr>
          <p:cNvPr id="24" name="Shape 185"/>
          <p:cNvSpPr>
            <a:spLocks noChangeArrowheads="1"/>
          </p:cNvSpPr>
          <p:nvPr/>
        </p:nvSpPr>
        <p:spPr bwMode="auto">
          <a:xfrm>
            <a:off x="7215717" y="751417"/>
            <a:ext cx="4015316" cy="3295649"/>
          </a:xfrm>
          <a:prstGeom prst="rect">
            <a:avLst/>
          </a:prstGeom>
          <a:noFill/>
          <a:ln w="12700">
            <a:solidFill>
              <a:schemeClr val="bg1">
                <a:alpha val="10196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/>
          <a:lstStyle/>
          <a:p>
            <a:pPr algn="ctr"/>
            <a:endParaRPr lang="zh-CN" altLang="zh-CN" sz="1600">
              <a:solidFill>
                <a:srgbClr val="FFFFFF"/>
              </a:solidFill>
            </a:endParaRPr>
          </a:p>
        </p:txBody>
      </p:sp>
      <p:sp>
        <p:nvSpPr>
          <p:cNvPr id="25" name="Shape 185"/>
          <p:cNvSpPr>
            <a:spLocks noChangeArrowheads="1"/>
          </p:cNvSpPr>
          <p:nvPr/>
        </p:nvSpPr>
        <p:spPr bwMode="auto">
          <a:xfrm>
            <a:off x="1936751" y="3159549"/>
            <a:ext cx="3041649" cy="2228849"/>
          </a:xfrm>
          <a:prstGeom prst="rect">
            <a:avLst/>
          </a:prstGeom>
          <a:noFill/>
          <a:ln w="12700">
            <a:solidFill>
              <a:schemeClr val="bg1">
                <a:alpha val="25882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/>
          <a:lstStyle/>
          <a:p>
            <a:pPr algn="ctr"/>
            <a:endParaRPr lang="zh-CN" altLang="zh-CN" sz="160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945" y="269240"/>
            <a:ext cx="3606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Department</a:t>
            </a:r>
            <a:endParaRPr lang="en-US" altLang="zh-CN" sz="48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10" name="Group 191"/>
          <p:cNvGrpSpPr/>
          <p:nvPr/>
        </p:nvGrpSpPr>
        <p:grpSpPr bwMode="auto">
          <a:xfrm rot="0">
            <a:off x="7710170" y="2101215"/>
            <a:ext cx="3393440" cy="941070"/>
            <a:chOff x="1619" y="-680120"/>
            <a:chExt cx="5664339" cy="2192445"/>
          </a:xfrm>
        </p:grpSpPr>
        <p:sp>
          <p:nvSpPr>
            <p:cNvPr id="11" name="Shape 189"/>
            <p:cNvSpPr/>
            <p:nvPr/>
          </p:nvSpPr>
          <p:spPr>
            <a:xfrm>
              <a:off x="1619" y="1161737"/>
              <a:ext cx="5664339" cy="35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endParaRPr sz="490" kern="0">
                <a:solidFill>
                  <a:schemeClr val="bg1"/>
                </a:solidFill>
              </a:endParaRPr>
            </a:p>
          </p:txBody>
        </p:sp>
        <p:sp>
          <p:nvSpPr>
            <p:cNvPr id="12" name="Shape 190"/>
            <p:cNvSpPr>
              <a:spLocks noChangeArrowheads="1"/>
            </p:cNvSpPr>
            <p:nvPr/>
          </p:nvSpPr>
          <p:spPr bwMode="auto">
            <a:xfrm>
              <a:off x="5853" y="-680120"/>
              <a:ext cx="430117" cy="99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17145" tIns="17145" rIns="17145" bIns="17145">
              <a:spAutoFit/>
            </a:bodyPr>
            <a:lstStyle>
              <a:lvl1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eaLnBrk="1" hangingPunct="1"/>
              <a:endParaRPr lang="en-US" altLang="zh-CN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41020" y="2388870"/>
            <a:ext cx="8736965" cy="3989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all governed by human;</a:t>
            </a:r>
            <a:endParaRPr lang="en-US" altLang="zh-CN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evaluate about whether the decision made by robots is a violation of human command;</a:t>
            </a:r>
            <a:endParaRPr lang="en-US" altLang="zh-CN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have the power to process correspondingly depending on the seriousness of the terrible effects caused by robots;</a:t>
            </a:r>
            <a:endParaRPr lang="en-US" altLang="zh-CN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make penalties;</a:t>
            </a:r>
            <a:endParaRPr lang="en-US" altLang="zh-CN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live in harmony with robots and maintain the smooth operation of society</a:t>
            </a:r>
            <a:endParaRPr lang="en-US" altLang="zh-CN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altLang="zh-CN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ldLvl="0" animBg="1"/>
      <p:bldP spid="23" grpId="0" bldLvl="0" animBg="1"/>
      <p:bldP spid="24" grpId="0" bldLvl="0" animBg="1"/>
      <p:bldP spid="25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1785</Words>
  <Application>WPS 演示</Application>
  <PresentationFormat>宽屏</PresentationFormat>
  <Paragraphs>83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</vt:lpstr>
      <vt:lpstr>Comic Sans MS</vt:lpstr>
      <vt:lpstr>Helvetica Light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sl</cp:lastModifiedBy>
  <cp:revision>34</cp:revision>
  <dcterms:created xsi:type="dcterms:W3CDTF">2019-06-19T02:08:00Z</dcterms:created>
  <dcterms:modified xsi:type="dcterms:W3CDTF">2021-11-14T13:53:21Z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