
<file path=[Content_Types].xml><?xml version="1.0" encoding="utf-8"?>
<Types xmlns="http://schemas.openxmlformats.org/package/2006/content-types">
  <Default Extension="jpeg" ContentType="image/jpeg"/>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72" r:id="rId4"/>
    <p:sldId id="329" r:id="rId5"/>
    <p:sldId id="331" r:id="rId6"/>
    <p:sldId id="333" r:id="rId8"/>
    <p:sldId id="292" r:id="rId9"/>
    <p:sldId id="334" r:id="rId10"/>
    <p:sldId id="335" r:id="rId11"/>
    <p:sldId id="336" r:id="rId12"/>
    <p:sldId id="299" r:id="rId13"/>
    <p:sldId id="297" r:id="rId14"/>
    <p:sldId id="298" r:id="rId15"/>
    <p:sldId id="275" r:id="rId16"/>
    <p:sldId id="337" r:id="rId17"/>
    <p:sldId id="338" r:id="rId18"/>
    <p:sldId id="373" r:id="rId19"/>
    <p:sldId id="339" r:id="rId20"/>
    <p:sldId id="340" r:id="rId21"/>
    <p:sldId id="357" r:id="rId22"/>
    <p:sldId id="374" r:id="rId23"/>
    <p:sldId id="324" r:id="rId24"/>
    <p:sldId id="323" r:id="rId25"/>
    <p:sldId id="328" r:id="rId26"/>
    <p:sldId id="345" r:id="rId27"/>
    <p:sldId id="321" r:id="rId28"/>
    <p:sldId id="295" r:id="rId29"/>
    <p:sldId id="293" r:id="rId30"/>
    <p:sldId id="285" r:id="rId31"/>
    <p:sldId id="286" r:id="rId32"/>
    <p:sldId id="287" r:id="rId33"/>
    <p:sldId id="288" r:id="rId34"/>
    <p:sldId id="289" r:id="rId35"/>
    <p:sldId id="290" r:id="rId36"/>
    <p:sldId id="349" r:id="rId37"/>
    <p:sldId id="350" r:id="rId38"/>
    <p:sldId id="351" r:id="rId39"/>
    <p:sldId id="352" r:id="rId40"/>
    <p:sldId id="353" r:id="rId41"/>
    <p:sldId id="354" r:id="rId42"/>
    <p:sldId id="355" r:id="rId43"/>
    <p:sldId id="356" r:id="rId44"/>
    <p:sldId id="291" r:id="rId45"/>
    <p:sldId id="279" r:id="rId46"/>
  </p:sldIdLst>
  <p:sldSz cx="9144000" cy="6858000" type="screen4x3"/>
  <p:notesSz cx="6858000" cy="9144000"/>
  <p:defaultTextStyle>
    <a:defPPr>
      <a:defRPr lang="zh-TW"/>
    </a:defPPr>
    <a:lvl1pPr algn="l" rtl="0" fontAlgn="base">
      <a:spcBef>
        <a:spcPct val="0"/>
      </a:spcBef>
      <a:spcAft>
        <a:spcPct val="0"/>
      </a:spcAft>
      <a:defRPr kumimoji="1" sz="3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3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3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3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36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003"/>
    <a:srgbClr val="62139E"/>
    <a:srgbClr val="00CC00"/>
    <a:srgbClr val="33CC33"/>
    <a:srgbClr val="E84B02"/>
    <a:srgbClr val="219797"/>
    <a:srgbClr val="E3CD74"/>
    <a:srgbClr val="EEB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703" autoAdjust="0"/>
  </p:normalViewPr>
  <p:slideViewPr>
    <p:cSldViewPr>
      <p:cViewPr varScale="1">
        <p:scale>
          <a:sx n="77" d="100"/>
          <a:sy n="77" d="100"/>
        </p:scale>
        <p:origin x="-1362" y="-102"/>
      </p:cViewPr>
      <p:guideLst>
        <p:guide orient="horz" pos="2160"/>
        <p:guide pos="2880"/>
      </p:guideLst>
    </p:cSldViewPr>
  </p:slideViewPr>
  <p:outlineViewPr>
    <p:cViewPr>
      <p:scale>
        <a:sx n="33" d="100"/>
        <a:sy n="33" d="100"/>
      </p:scale>
      <p:origin x="108" y="201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PMingLiU" pitchFamily="18" charset="-12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PMingLiU" pitchFamily="18" charset="-120"/>
              </a:defRPr>
            </a:lvl1pPr>
          </a:lstStyle>
          <a:p>
            <a:pPr>
              <a:defRPr/>
            </a:pPr>
            <a:fld id="{5CD1D947-A531-4483-9675-8ABF77926849}"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PMingLiU" pitchFamily="18" charset="-12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PMingLiU" pitchFamily="18" charset="-120"/>
              </a:defRPr>
            </a:lvl1pPr>
          </a:lstStyle>
          <a:p>
            <a:pPr>
              <a:defRPr/>
            </a:pPr>
            <a:fld id="{E64C923F-6F28-4DBC-BBB2-31CB99B8F9E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PMingLiU" pitchFamily="18" charset="-120"/>
        <a:cs typeface="+mn-cs"/>
      </a:defRPr>
    </a:lvl1pPr>
    <a:lvl2pPr marL="457200" algn="l" rtl="0" eaLnBrk="0" fontAlgn="base" hangingPunct="0">
      <a:spcBef>
        <a:spcPct val="30000"/>
      </a:spcBef>
      <a:spcAft>
        <a:spcPct val="0"/>
      </a:spcAft>
      <a:defRPr sz="1200" kern="1200">
        <a:solidFill>
          <a:schemeClr val="tx1"/>
        </a:solidFill>
        <a:latin typeface="+mn-lt"/>
        <a:ea typeface="PMingLiU" pitchFamily="18" charset="-120"/>
        <a:cs typeface="+mn-cs"/>
      </a:defRPr>
    </a:lvl2pPr>
    <a:lvl3pPr marL="914400" algn="l" rtl="0" eaLnBrk="0" fontAlgn="base" hangingPunct="0">
      <a:spcBef>
        <a:spcPct val="30000"/>
      </a:spcBef>
      <a:spcAft>
        <a:spcPct val="0"/>
      </a:spcAft>
      <a:defRPr sz="1200" kern="1200">
        <a:solidFill>
          <a:schemeClr val="tx1"/>
        </a:solidFill>
        <a:latin typeface="+mn-lt"/>
        <a:ea typeface="PMingLiU" pitchFamily="18" charset="-120"/>
        <a:cs typeface="+mn-cs"/>
      </a:defRPr>
    </a:lvl3pPr>
    <a:lvl4pPr marL="1371600" algn="l" rtl="0" eaLnBrk="0" fontAlgn="base" hangingPunct="0">
      <a:spcBef>
        <a:spcPct val="30000"/>
      </a:spcBef>
      <a:spcAft>
        <a:spcPct val="0"/>
      </a:spcAft>
      <a:defRPr sz="1200" kern="1200">
        <a:solidFill>
          <a:schemeClr val="tx1"/>
        </a:solidFill>
        <a:latin typeface="+mn-lt"/>
        <a:ea typeface="PMingLiU" pitchFamily="18" charset="-120"/>
        <a:cs typeface="+mn-cs"/>
      </a:defRPr>
    </a:lvl4pPr>
    <a:lvl5pPr marL="1828800" algn="l" rtl="0" eaLnBrk="0" fontAlgn="base" hangingPunct="0">
      <a:spcBef>
        <a:spcPct val="30000"/>
      </a:spcBef>
      <a:spcAft>
        <a:spcPct val="0"/>
      </a:spcAft>
      <a:defRPr sz="1200" kern="1200">
        <a:solidFill>
          <a:schemeClr val="tx1"/>
        </a:solidFill>
        <a:latin typeface="+mn-lt"/>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ln>
        </p:spPr>
        <p:txBody>
          <a:bodyPr wrap="square" numCol="1" anchorCtr="0" compatLnSpc="1"/>
          <a:lstStyle/>
          <a:p>
            <a:fld id="{D5207638-A91C-4F94-9C49-F8994F3EE45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ln>
        </p:spPr>
      </p:sp>
      <p:sp>
        <p:nvSpPr>
          <p:cNvPr id="64516"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ln>
        </p:spPr>
        <p:txBody>
          <a:bodyPr wrap="square" numCol="1" anchorCtr="0" compatLnSpc="1"/>
          <a:lstStyle/>
          <a:p>
            <a:fld id="{E186AEC3-1BF0-4A7D-984F-9310FFC6A55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ln>
        </p:spPr>
      </p:sp>
      <p:sp>
        <p:nvSpPr>
          <p:cNvPr id="65540"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ln>
        </p:spPr>
        <p:txBody>
          <a:bodyPr wrap="square" numCol="1" anchorCtr="0" compatLnSpc="1"/>
          <a:lstStyle/>
          <a:p>
            <a:fld id="{B5157B08-B598-4870-B879-5007B2A2B09D}" type="slidenum">
              <a:rPr lang="zh-CN" altLang="en-US" smtClean="0">
                <a:solidFill>
                  <a:srgbClr val="000000"/>
                </a:solidFill>
                <a:latin typeface="Arial" panose="020B0604020202020204" pitchFamily="34" charset="0"/>
              </a:rPr>
            </a:fld>
            <a:endParaRPr lang="en-US" altLang="zh-CN" smtClean="0">
              <a:solidFill>
                <a:srgbClr val="000000"/>
              </a:solidFill>
              <a:latin typeface="Arial" panose="020B0604020202020204"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p:spPr>
      </p:sp>
      <p:sp>
        <p:nvSpPr>
          <p:cNvPr id="66564"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p:spPr>
      </p:sp>
      <p:sp>
        <p:nvSpPr>
          <p:cNvPr id="67587" name="备注占位符 2"/>
          <p:cNvSpPr>
            <a:spLocks noGrp="1"/>
          </p:cNvSpPr>
          <p:nvPr>
            <p:ph type="body" idx="1"/>
          </p:nvPr>
        </p:nvSpPr>
        <p:spPr bwMode="auto">
          <a:noFill/>
        </p:spPr>
        <p:txBody>
          <a:bodyPr wrap="square" numCol="1" anchor="t" anchorCtr="0" compatLnSpc="1"/>
          <a:lstStyle/>
          <a:p>
            <a:pPr eaLnBrk="1" hangingPunct="1"/>
            <a:r>
              <a:rPr lang="en-US" altLang="zh-CN" smtClean="0"/>
              <a:t>Phonetics: l , i;i:,dialect</a:t>
            </a:r>
            <a:endParaRPr lang="en-US" altLang="zh-CN" smtClean="0"/>
          </a:p>
          <a:p>
            <a:pPr eaLnBrk="1" hangingPunct="1"/>
            <a:r>
              <a:rPr lang="en-US" altLang="zh-CN" smtClean="0"/>
              <a:t>Corpus: police-cop, crash, eye-candy</a:t>
            </a:r>
            <a:endParaRPr lang="en-US" altLang="zh-CN" smtClean="0"/>
          </a:p>
          <a:p>
            <a:pPr eaLnBrk="1" hangingPunct="1"/>
            <a:r>
              <a:rPr lang="en-US" altLang="zh-CN" smtClean="0"/>
              <a:t>Sentences: would you mind taking me to the bus station? </a:t>
            </a:r>
            <a:endParaRPr lang="zh-CN" altLang="en-US" smtClean="0"/>
          </a:p>
        </p:txBody>
      </p:sp>
      <p:sp>
        <p:nvSpPr>
          <p:cNvPr id="67588" name="灯片编号占位符 3"/>
          <p:cNvSpPr>
            <a:spLocks noGrp="1"/>
          </p:cNvSpPr>
          <p:nvPr>
            <p:ph type="sldNum" sz="quarter" idx="5"/>
          </p:nvPr>
        </p:nvSpPr>
        <p:spPr bwMode="auto">
          <a:noFill/>
          <a:ln>
            <a:miter lim="800000"/>
          </a:ln>
        </p:spPr>
        <p:txBody>
          <a:bodyPr wrap="square" numCol="1" anchorCtr="0" compatLnSpc="1"/>
          <a:lstStyle/>
          <a:p>
            <a:fld id="{0DB7715E-09F4-4F9C-AB1F-02A9B8B1CFFE}"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buFont typeface="Wingdings" panose="05000000000000000000" pitchFamily="2" charset="2"/>
              <a:buChar char="Ø"/>
            </a:pPr>
            <a:r>
              <a:rPr lang="zh-CN" altLang="zh-CN" dirty="0" smtClean="0">
                <a:solidFill>
                  <a:srgbClr val="002060"/>
                </a:solidFill>
                <a:latin typeface="Comic Sans MS" panose="030F0702030302020204" pitchFamily="66" charset="0"/>
                <a:ea typeface="幼圆" panose="02010509060101010101" charset="-122"/>
                <a:cs typeface="Arial Unicode MS" pitchFamily="34" charset="-122"/>
              </a:rPr>
              <a:t>李宁</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 Anything is possible</a:t>
            </a:r>
            <a:r>
              <a:rPr lang="zh-CN" altLang="en-US" dirty="0" smtClean="0">
                <a:solidFill>
                  <a:srgbClr val="002060"/>
                </a:solidFill>
                <a:latin typeface="Comic Sans MS" panose="030F0702030302020204" pitchFamily="66" charset="0"/>
                <a:ea typeface="幼圆" panose="02010509060101010101" charset="-122"/>
                <a:cs typeface="Arial Unicode MS" pitchFamily="34" charset="-122"/>
              </a:rPr>
              <a:t>！</a:t>
            </a:r>
            <a:endParaRPr lang="en-US" altLang="zh-CN" dirty="0" smtClean="0">
              <a:solidFill>
                <a:srgbClr val="002060"/>
              </a:solidFill>
              <a:latin typeface="Comic Sans MS" panose="030F0702030302020204" pitchFamily="66" charset="0"/>
              <a:ea typeface="幼圆" panose="02010509060101010101" charset="-122"/>
              <a:cs typeface="Arial Unicode MS" pitchFamily="34" charset="-122"/>
            </a:endParaRPr>
          </a:p>
          <a:p>
            <a:pPr eaLnBrk="1" hangingPunct="1">
              <a:buFont typeface="Wingdings" panose="05000000000000000000" pitchFamily="2" charset="2"/>
              <a:buChar char="Ø"/>
            </a:pPr>
            <a:r>
              <a:rPr lang="zh-CN" altLang="zh-CN" dirty="0" smtClean="0">
                <a:solidFill>
                  <a:srgbClr val="002060"/>
                </a:solidFill>
                <a:latin typeface="Comic Sans MS" panose="030F0702030302020204" pitchFamily="66" charset="0"/>
                <a:ea typeface="幼圆" panose="02010509060101010101" charset="-122"/>
                <a:cs typeface="Arial Unicode MS" pitchFamily="34" charset="-122"/>
              </a:rPr>
              <a:t>雀巢咖啡</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 The taste is great</a:t>
            </a:r>
            <a:r>
              <a:rPr lang="zh-CN" altLang="en-US" dirty="0" smtClean="0">
                <a:solidFill>
                  <a:srgbClr val="002060"/>
                </a:solidFill>
                <a:latin typeface="Comic Sans MS" panose="030F0702030302020204" pitchFamily="66" charset="0"/>
                <a:ea typeface="幼圆" panose="02010509060101010101" charset="-122"/>
                <a:cs typeface="Arial Unicode MS" pitchFamily="34" charset="-122"/>
              </a:rPr>
              <a:t>！</a:t>
            </a:r>
            <a:endParaRPr lang="en-US" altLang="zh-CN" dirty="0" smtClean="0">
              <a:solidFill>
                <a:srgbClr val="002060"/>
              </a:solidFill>
              <a:latin typeface="Comic Sans MS" panose="030F0702030302020204" pitchFamily="66" charset="0"/>
              <a:ea typeface="幼圆" panose="02010509060101010101" charset="-122"/>
              <a:cs typeface="Arial Unicode MS" pitchFamily="34" charset="-122"/>
            </a:endParaRPr>
          </a:p>
          <a:p>
            <a:pPr eaLnBrk="1" hangingPunct="1">
              <a:buFont typeface="Wingdings" panose="05000000000000000000" pitchFamily="2" charset="2"/>
              <a:buChar char="Ø"/>
            </a:pPr>
            <a:r>
              <a:rPr lang="zh-CN" altLang="zh-CN" dirty="0" smtClean="0">
                <a:solidFill>
                  <a:srgbClr val="002060"/>
                </a:solidFill>
                <a:latin typeface="Comic Sans MS" panose="030F0702030302020204" pitchFamily="66" charset="0"/>
                <a:ea typeface="幼圆" panose="02010509060101010101" charset="-122"/>
                <a:cs typeface="Arial Unicode MS" pitchFamily="34" charset="-122"/>
              </a:rPr>
              <a:t>飘柔</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 Start ahead.</a:t>
            </a:r>
            <a:endParaRPr lang="en-US" altLang="zh-CN" dirty="0" smtClean="0">
              <a:solidFill>
                <a:srgbClr val="002060"/>
              </a:solidFill>
              <a:latin typeface="Comic Sans MS" panose="030F0702030302020204" pitchFamily="66" charset="0"/>
              <a:ea typeface="幼圆" panose="02010509060101010101" charset="-122"/>
              <a:cs typeface="Arial Unicode MS" pitchFamily="34" charset="-122"/>
            </a:endParaRPr>
          </a:p>
          <a:p>
            <a:pPr eaLnBrk="1" hangingPunct="1">
              <a:buFont typeface="Wingdings" panose="05000000000000000000" pitchFamily="2" charset="2"/>
              <a:buChar char="Ø"/>
            </a:pPr>
            <a:r>
              <a:rPr lang="zh-CN" altLang="zh-CN" dirty="0" smtClean="0">
                <a:solidFill>
                  <a:srgbClr val="002060"/>
                </a:solidFill>
                <a:latin typeface="Comic Sans MS" panose="030F0702030302020204" pitchFamily="66" charset="0"/>
                <a:ea typeface="幼圆" panose="02010509060101010101" charset="-122"/>
                <a:cs typeface="Arial Unicode MS" pitchFamily="34" charset="-122"/>
              </a:rPr>
              <a:t>麦当劳</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 I’m </a:t>
            </a:r>
            <a:r>
              <a:rPr lang="en-US" altLang="zh-CN" dirty="0" err="1" smtClean="0">
                <a:solidFill>
                  <a:srgbClr val="002060"/>
                </a:solidFill>
                <a:latin typeface="Comic Sans MS" panose="030F0702030302020204" pitchFamily="66" charset="0"/>
                <a:ea typeface="幼圆" panose="02010509060101010101" charset="-122"/>
                <a:cs typeface="Arial Unicode MS" pitchFamily="34" charset="-122"/>
              </a:rPr>
              <a:t>lovin</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 it!</a:t>
            </a:r>
            <a:endParaRPr lang="en-US" altLang="zh-CN" dirty="0" smtClean="0">
              <a:solidFill>
                <a:srgbClr val="002060"/>
              </a:solidFill>
              <a:latin typeface="Comic Sans MS" panose="030F0702030302020204" pitchFamily="66" charset="0"/>
              <a:ea typeface="幼圆" panose="02010509060101010101" charset="-122"/>
              <a:cs typeface="Arial Unicode MS" pitchFamily="34" charset="-122"/>
            </a:endParaRPr>
          </a:p>
          <a:p>
            <a:pPr eaLnBrk="1" hangingPunct="1">
              <a:buFont typeface="Wingdings" panose="05000000000000000000" pitchFamily="2" charset="2"/>
              <a:buChar char="Ø"/>
            </a:pPr>
            <a:r>
              <a:rPr lang="zh-CN" altLang="en-US" dirty="0" smtClean="0">
                <a:solidFill>
                  <a:srgbClr val="002060"/>
                </a:solidFill>
                <a:latin typeface="Comic Sans MS" panose="030F0702030302020204" pitchFamily="66" charset="0"/>
                <a:ea typeface="幼圆" panose="02010509060101010101" charset="-122"/>
                <a:cs typeface="Arial Unicode MS" pitchFamily="34" charset="-122"/>
              </a:rPr>
              <a:t>美特斯邦威 </a:t>
            </a:r>
            <a:r>
              <a:rPr lang="en-US" altLang="zh-CN" dirty="0" smtClean="0">
                <a:solidFill>
                  <a:srgbClr val="002060"/>
                </a:solidFill>
                <a:latin typeface="Comic Sans MS" panose="030F0702030302020204" pitchFamily="66" charset="0"/>
                <a:ea typeface="幼圆" panose="02010509060101010101" charset="-122"/>
                <a:cs typeface="Arial Unicode MS" pitchFamily="34" charset="-122"/>
              </a:rPr>
              <a:t>Don't walk the common way.</a:t>
            </a:r>
            <a:endParaRPr lang="zh-CN" altLang="en-US" dirty="0" smtClean="0">
              <a:solidFill>
                <a:srgbClr val="002060"/>
              </a:solidFill>
              <a:latin typeface="Comic Sans MS" panose="030F0702030302020204" pitchFamily="66" charset="0"/>
              <a:ea typeface="幼圆" panose="02010509060101010101" charset="-122"/>
              <a:cs typeface="Arial Unicode MS"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64C923F-6F28-4DBC-BBB2-31CB99B8F9E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ln>
        </p:spPr>
        <p:txBody>
          <a:bodyPr wrap="square" numCol="1" anchorCtr="0" compatLnSpc="1"/>
          <a:lstStyle/>
          <a:p>
            <a:fld id="{F4626E5D-CB38-42C3-AE41-9CA5B3B12DC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ln>
        </p:spPr>
      </p:sp>
      <p:sp>
        <p:nvSpPr>
          <p:cNvPr id="68612"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ln>
        </p:spPr>
        <p:txBody>
          <a:bodyPr wrap="square" numCol="1" anchorCtr="0" compatLnSpc="1"/>
          <a:lstStyle/>
          <a:p>
            <a:fld id="{3F0FC7AE-9556-473F-BA47-D2360F228C08}"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ln>
        </p:spPr>
      </p:sp>
      <p:sp>
        <p:nvSpPr>
          <p:cNvPr id="69636"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p:spPr>
      </p:sp>
      <p:sp>
        <p:nvSpPr>
          <p:cNvPr id="716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ea typeface="宋体" panose="02010600030101010101" pitchFamily="2" charset="-122"/>
            </a:endParaRPr>
          </a:p>
        </p:txBody>
      </p:sp>
      <p:sp>
        <p:nvSpPr>
          <p:cNvPr id="71684" name="灯片编号占位符 3"/>
          <p:cNvSpPr>
            <a:spLocks noGrp="1"/>
          </p:cNvSpPr>
          <p:nvPr>
            <p:ph type="sldNum" sz="quarter" idx="5"/>
          </p:nvPr>
        </p:nvSpPr>
        <p:spPr bwMode="auto">
          <a:noFill/>
          <a:ln>
            <a:miter lim="800000"/>
          </a:ln>
        </p:spPr>
        <p:txBody>
          <a:bodyPr wrap="square" numCol="1" anchorCtr="0" compatLnSpc="1"/>
          <a:lstStyle/>
          <a:p>
            <a:fld id="{CC230FD8-0EB3-4B53-BA4F-FC5BA5293CF4}"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smtClean="0">
                <a:ea typeface="宋体" panose="02010600030101010101" pitchFamily="2" charset="-122"/>
              </a:rPr>
              <a:t>Those pic are telling us each one of us likes the characters in the pics who are living in a relatively tiny world compared to the whole</a:t>
            </a:r>
            <a:endParaRPr lang="en-US" altLang="zh-CN" smtClean="0">
              <a:ea typeface="宋体" panose="02010600030101010101" pitchFamily="2" charset="-122"/>
            </a:endParaRPr>
          </a:p>
          <a:p>
            <a:pPr eaLnBrk="1" hangingPunct="1">
              <a:spcBef>
                <a:spcPct val="0"/>
              </a:spcBef>
            </a:pPr>
            <a:r>
              <a:rPr lang="en-US" altLang="zh-CN" smtClean="0">
                <a:ea typeface="宋体" panose="02010600030101010101" pitchFamily="2" charset="-122"/>
              </a:rPr>
              <a:t>Universe. When we looking at things or doing things, we are so focused on the tiny details to miss out the whole idea.in another word, </a:t>
            </a:r>
            <a:endParaRPr lang="en-US" altLang="zh-CN" smtClean="0">
              <a:ea typeface="宋体" panose="02010600030101010101" pitchFamily="2" charset="-122"/>
            </a:endParaRPr>
          </a:p>
          <a:p>
            <a:pPr eaLnBrk="1" hangingPunct="1">
              <a:spcBef>
                <a:spcPct val="0"/>
              </a:spcBef>
            </a:pPr>
            <a:r>
              <a:rPr lang="en-US" altLang="zh-CN" smtClean="0">
                <a:ea typeface="宋体" panose="02010600030101010101" pitchFamily="2" charset="-122"/>
              </a:rPr>
              <a:t>Sometimes we just pay attention to the short-term interest, benefit rather than the long-term one.</a:t>
            </a:r>
            <a:endParaRPr lang="en-US" altLang="zh-CN" smtClean="0">
              <a:ea typeface="宋体" panose="02010600030101010101" pitchFamily="2" charset="-122"/>
            </a:endParaRPr>
          </a:p>
          <a:p>
            <a:pPr eaLnBrk="1" hangingPunct="1">
              <a:spcBef>
                <a:spcPct val="0"/>
              </a:spcBef>
            </a:pPr>
            <a:r>
              <a:rPr lang="en-US" altLang="zh-CN" smtClean="0">
                <a:ea typeface="宋体" panose="02010600030101010101" pitchFamily="2" charset="-122"/>
              </a:rPr>
              <a:t>we could use those pics to remind us to get rid of the narrow-minded ourselves down</a:t>
            </a:r>
            <a:endParaRPr lang="en-US" altLang="zh-CN" smtClean="0">
              <a:ea typeface="宋体" panose="02010600030101010101" pitchFamily="2" charset="-122"/>
            </a:endParaRPr>
          </a:p>
          <a:p>
            <a:pPr eaLnBrk="1" hangingPunct="1">
              <a:spcBef>
                <a:spcPct val="0"/>
              </a:spcBef>
            </a:pPr>
            <a:r>
              <a:rPr lang="en-US" altLang="zh-CN" smtClean="0">
                <a:ea typeface="宋体" panose="02010600030101010101" pitchFamily="2" charset="-122"/>
              </a:rPr>
              <a:t>in our Sub consciousness but to apply the global vision to look at things, you may find there will always be more angles and choices.</a:t>
            </a:r>
            <a:endParaRPr lang="zh-CN" altLang="en-US" smtClean="0">
              <a:ea typeface="宋体" panose="02010600030101010101" pitchFamily="2" charset="-122"/>
            </a:endParaRPr>
          </a:p>
        </p:txBody>
      </p:sp>
      <p:sp>
        <p:nvSpPr>
          <p:cNvPr id="72708" name="灯片编号占位符 3"/>
          <p:cNvSpPr>
            <a:spLocks noGrp="1"/>
          </p:cNvSpPr>
          <p:nvPr>
            <p:ph type="sldNum" sz="quarter" idx="5"/>
          </p:nvPr>
        </p:nvSpPr>
        <p:spPr bwMode="auto">
          <a:noFill/>
          <a:ln>
            <a:miter lim="800000"/>
          </a:ln>
        </p:spPr>
        <p:txBody>
          <a:bodyPr wrap="square" numCol="1" anchorCtr="0" compatLnSpc="1"/>
          <a:lstStyle/>
          <a:p>
            <a:fld id="{5BFB22D6-3963-4E76-924C-50FD42B1E015}"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6"/>
          <p:cNvSpPr>
            <a:spLocks noGrp="1"/>
          </p:cNvSpPr>
          <p:nvPr>
            <p:ph type="dt" sz="half" idx="10"/>
          </p:nvPr>
        </p:nvSpPr>
        <p:spPr/>
        <p:txBody>
          <a:bodyPr/>
          <a:lstStyle>
            <a:lvl1pPr>
              <a:defRPr/>
            </a:lvl1pPr>
          </a:lstStyle>
          <a:p>
            <a:pPr>
              <a:defRPr/>
            </a:pPr>
            <a:endParaRPr lang="zh-CN" altLang="en-US"/>
          </a:p>
        </p:txBody>
      </p:sp>
      <p:sp>
        <p:nvSpPr>
          <p:cNvPr id="5" name="Slide Number Placeholder 7"/>
          <p:cNvSpPr>
            <a:spLocks noGrp="1"/>
          </p:cNvSpPr>
          <p:nvPr>
            <p:ph type="sldNum" sz="quarter" idx="11"/>
          </p:nvPr>
        </p:nvSpPr>
        <p:spPr/>
        <p:txBody>
          <a:bodyPr/>
          <a:lstStyle>
            <a:lvl1pPr>
              <a:defRPr/>
            </a:lvl1pPr>
          </a:lstStyle>
          <a:p>
            <a:pPr>
              <a:defRPr/>
            </a:pPr>
            <a:fld id="{4BCB4D0F-A032-463A-AA4A-77E345AF858B}" type="slidenum">
              <a:rPr lang="en-US" altLang="zh-CN"/>
            </a:fld>
            <a:endParaRPr lang="en-US" altLang="zh-CN"/>
          </a:p>
        </p:txBody>
      </p:sp>
      <p:sp>
        <p:nvSpPr>
          <p:cNvPr id="6" name="Footer Placeholder 8"/>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D5A68AEA-7614-4F6B-907A-BD3ED843046E}" type="slidenum">
              <a:rPr lang="en-US" altLang="zh-TW"/>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E6FC8595-0C9E-4EAA-821E-D685E37A1E70}" type="slidenum">
              <a:rPr lang="en-US" altLang="zh-TW"/>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pPr>
              <a:defRPr/>
            </a:pPr>
            <a:fld id="{E2D1CE94-952B-4C97-B70B-F645C9ECC584}"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1pPr>
              <a:defRPr/>
            </a:lvl1pPr>
          </a:lstStyle>
          <a:p>
            <a:pPr>
              <a:defRPr/>
            </a:pPr>
            <a:fld id="{0D5557B0-5277-4482-A48F-F18C7D08722F}" type="slidenum">
              <a:rPr lang="en-US" altLang="zh-TW"/>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8"/>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0"/>
          </p:nvPr>
        </p:nvSpPr>
        <p:spPr/>
        <p:txBody>
          <a:bodyPr/>
          <a:lstStyle>
            <a:lvl1pPr>
              <a:defRPr/>
            </a:lvl1pPr>
          </a:lstStyle>
          <a:p>
            <a:pPr>
              <a:defRPr/>
            </a:pPr>
            <a:endParaRPr lang="en-US" altLang="zh-TW"/>
          </a:p>
        </p:txBody>
      </p:sp>
      <p:sp>
        <p:nvSpPr>
          <p:cNvPr id="8" name="Footer Placeholder 4"/>
          <p:cNvSpPr>
            <a:spLocks noGrp="1"/>
          </p:cNvSpPr>
          <p:nvPr>
            <p:ph type="ftr" sz="quarter" idx="11"/>
          </p:nvPr>
        </p:nvSpPr>
        <p:spPr/>
        <p:txBody>
          <a:bodyPr/>
          <a:lstStyle>
            <a:lvl1pPr>
              <a:defRPr/>
            </a:lvl1pPr>
          </a:lstStyle>
          <a:p>
            <a:pPr>
              <a:defRPr/>
            </a:pPr>
            <a:endParaRPr lang="en-US" altLang="zh-TW"/>
          </a:p>
        </p:txBody>
      </p:sp>
      <p:sp>
        <p:nvSpPr>
          <p:cNvPr id="9" name="Slide Number Placeholder 5"/>
          <p:cNvSpPr>
            <a:spLocks noGrp="1"/>
          </p:cNvSpPr>
          <p:nvPr>
            <p:ph type="sldNum" sz="quarter" idx="12"/>
          </p:nvPr>
        </p:nvSpPr>
        <p:spPr/>
        <p:txBody>
          <a:bodyPr/>
          <a:lstStyle>
            <a:lvl1pPr>
              <a:defRPr/>
            </a:lvl1pPr>
          </a:lstStyle>
          <a:p>
            <a:pPr>
              <a:defRPr/>
            </a:pPr>
            <a:fld id="{F1424B5C-FF8A-4F49-B4F6-A3A8CCA93E04}" type="slidenum">
              <a:rPr lang="en-US" altLang="zh-TW"/>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1pPr>
              <a:defRPr/>
            </a:lvl1pPr>
          </a:lstStyle>
          <a:p>
            <a:pPr>
              <a:defRPr/>
            </a:pPr>
            <a:fld id="{826144D7-4447-444B-89E9-915A85CFE115}" type="slidenum">
              <a:rPr lang="en-US" altLang="zh-TW"/>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5"/>
          </p:nvPr>
        </p:nvSpPr>
        <p:spPr/>
        <p:txBody>
          <a:bodyPr/>
          <a:lstStyle>
            <a:lvl1pPr>
              <a:defRPr/>
            </a:lvl1pPr>
          </a:lstStyle>
          <a:p>
            <a:pPr>
              <a:defRPr/>
            </a:pPr>
            <a:endParaRPr lang="en-US" altLang="zh-TW"/>
          </a:p>
        </p:txBody>
      </p:sp>
      <p:sp>
        <p:nvSpPr>
          <p:cNvPr id="8" name="Footer Placeholder 4"/>
          <p:cNvSpPr>
            <a:spLocks noGrp="1"/>
          </p:cNvSpPr>
          <p:nvPr>
            <p:ph type="ftr" sz="quarter" idx="16"/>
          </p:nvPr>
        </p:nvSpPr>
        <p:spPr/>
        <p:txBody>
          <a:bodyPr/>
          <a:lstStyle>
            <a:lvl1pPr>
              <a:defRPr/>
            </a:lvl1pPr>
          </a:lstStyle>
          <a:p>
            <a:pPr>
              <a:defRPr/>
            </a:pPr>
            <a:endParaRPr lang="en-US" altLang="zh-TW"/>
          </a:p>
        </p:txBody>
      </p:sp>
      <p:sp>
        <p:nvSpPr>
          <p:cNvPr id="9" name="Slide Number Placeholder 5"/>
          <p:cNvSpPr>
            <a:spLocks noGrp="1"/>
          </p:cNvSpPr>
          <p:nvPr>
            <p:ph type="sldNum" sz="quarter" idx="17"/>
          </p:nvPr>
        </p:nvSpPr>
        <p:spPr/>
        <p:txBody>
          <a:bodyPr/>
          <a:lstStyle>
            <a:lvl1pPr>
              <a:defRPr/>
            </a:lvl1pPr>
          </a:lstStyle>
          <a:p>
            <a:pPr>
              <a:defRPr/>
            </a:pPr>
            <a:fld id="{ABC6A8B2-ECF8-4270-A2E1-3E58FC613AA2}" type="slidenum">
              <a:rPr lang="en-US" altLang="zh-TW"/>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TW"/>
          </a:p>
        </p:txBody>
      </p:sp>
      <p:sp>
        <p:nvSpPr>
          <p:cNvPr id="4" name="Footer Placeholder 4"/>
          <p:cNvSpPr>
            <a:spLocks noGrp="1"/>
          </p:cNvSpPr>
          <p:nvPr>
            <p:ph type="ftr" sz="quarter" idx="11"/>
          </p:nvPr>
        </p:nvSpPr>
        <p:spPr/>
        <p:txBody>
          <a:bodyPr/>
          <a:lstStyle>
            <a:lvl1pPr>
              <a:defRPr/>
            </a:lvl1pPr>
          </a:lstStyle>
          <a:p>
            <a:pPr>
              <a:defRPr/>
            </a:pPr>
            <a:endParaRPr lang="en-US" altLang="zh-TW"/>
          </a:p>
        </p:txBody>
      </p:sp>
      <p:sp>
        <p:nvSpPr>
          <p:cNvPr id="5" name="Slide Number Placeholder 5"/>
          <p:cNvSpPr>
            <a:spLocks noGrp="1"/>
          </p:cNvSpPr>
          <p:nvPr>
            <p:ph type="sldNum" sz="quarter" idx="12"/>
          </p:nvPr>
        </p:nvSpPr>
        <p:spPr/>
        <p:txBody>
          <a:bodyPr/>
          <a:lstStyle>
            <a:lvl1pPr>
              <a:defRPr/>
            </a:lvl1pPr>
          </a:lstStyle>
          <a:p>
            <a:pPr>
              <a:defRPr/>
            </a:pPr>
            <a:fld id="{99821379-E75C-4406-9FCE-F46A0A5D5D8A}" type="slidenum">
              <a:rPr lang="en-US" altLang="zh-TW"/>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TW"/>
          </a:p>
        </p:txBody>
      </p:sp>
      <p:sp>
        <p:nvSpPr>
          <p:cNvPr id="3" name="Footer Placeholder 4"/>
          <p:cNvSpPr>
            <a:spLocks noGrp="1"/>
          </p:cNvSpPr>
          <p:nvPr>
            <p:ph type="ftr" sz="quarter" idx="11"/>
          </p:nvPr>
        </p:nvSpPr>
        <p:spPr/>
        <p:txBody>
          <a:bodyPr/>
          <a:lstStyle>
            <a:lvl1pPr>
              <a:defRPr/>
            </a:lvl1pPr>
          </a:lstStyle>
          <a:p>
            <a:pPr>
              <a:defRPr/>
            </a:pPr>
            <a:endParaRPr lang="en-US" altLang="zh-TW"/>
          </a:p>
        </p:txBody>
      </p:sp>
      <p:sp>
        <p:nvSpPr>
          <p:cNvPr id="4" name="Slide Number Placeholder 5"/>
          <p:cNvSpPr>
            <a:spLocks noGrp="1"/>
          </p:cNvSpPr>
          <p:nvPr>
            <p:ph type="sldNum" sz="quarter" idx="12"/>
          </p:nvPr>
        </p:nvSpPr>
        <p:spPr/>
        <p:txBody>
          <a:bodyPr/>
          <a:lstStyle>
            <a:lvl1pPr>
              <a:defRPr/>
            </a:lvl1pPr>
          </a:lstStyle>
          <a:p>
            <a:pPr>
              <a:defRPr/>
            </a:pPr>
            <a:fld id="{D156FDEE-7B58-4011-8C17-5D91B9C747FC}" type="slidenum">
              <a:rPr lang="en-US" altLang="zh-TW"/>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1pPr>
              <a:defRPr/>
            </a:lvl1pPr>
          </a:lstStyle>
          <a:p>
            <a:pPr>
              <a:defRPr/>
            </a:pPr>
            <a:fld id="{09742F0F-6841-49B2-8921-692B546D983E}" type="slidenum">
              <a:rPr lang="en-US" altLang="zh-TW"/>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1pPr>
              <a:defRPr/>
            </a:lvl1pPr>
          </a:lstStyle>
          <a:p>
            <a:pPr>
              <a:defRPr/>
            </a:pPr>
            <a:fld id="{4A519348-F6F2-48CA-88AC-E57F8D1D81A4}" type="slidenum">
              <a:rPr lang="en-US" altLang="zh-TW"/>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ea typeface="PMingLiU" pitchFamily="18" charset="-120"/>
              </a:defRPr>
            </a:lvl1pPr>
          </a:lstStyle>
          <a:p>
            <a:pPr>
              <a:defRPr/>
            </a:pPr>
            <a:endParaRPr lang="en-US" altLang="zh-TW"/>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ea typeface="PMingLiU" pitchFamily="18" charset="-120"/>
              </a:defRPr>
            </a:lvl1pPr>
          </a:lstStyle>
          <a:p>
            <a:pPr>
              <a:defRPr/>
            </a:pPr>
            <a:endParaRPr lang="en-US" altLang="zh-TW"/>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ea typeface="PMingLiU" pitchFamily="18" charset="-120"/>
              </a:defRPr>
            </a:lvl1pPr>
          </a:lstStyle>
          <a:p>
            <a:pPr>
              <a:defRPr/>
            </a:pPr>
            <a:fld id="{0BEBCA5A-4757-4AF9-A24F-F2D9970E251D}" type="slidenum">
              <a:rPr lang="en-US" altLang="zh-TW"/>
            </a:fld>
            <a:endParaRPr lang="en-US" altLang="zh-TW"/>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2pPr>
      <a:lvl3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3pPr>
      <a:lvl4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4pPr>
      <a:lvl5pPr algn="ctr" rtl="0" eaLnBrk="0" fontAlgn="base" hangingPunct="0">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5pPr>
      <a:lvl6pPr marL="457200" algn="ctr" rtl="0" fontAlgn="base">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6pPr>
      <a:lvl7pPr marL="914400" algn="ctr" rtl="0" fontAlgn="base">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7pPr>
      <a:lvl8pPr marL="1371600" algn="ctr" rtl="0" fontAlgn="base">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8pPr>
      <a:lvl9pPr marL="1828800" algn="ctr" rtl="0" fontAlgn="base">
        <a:lnSpc>
          <a:spcPts val="5800"/>
        </a:lnSpc>
        <a:spcBef>
          <a:spcPct val="0"/>
        </a:spcBef>
        <a:spcAft>
          <a:spcPct val="0"/>
        </a:spcAft>
        <a:defRPr sz="5400">
          <a:solidFill>
            <a:schemeClr val="tx2"/>
          </a:solidFill>
          <a:latin typeface="Palatino Linotype" panose="02040502050505030304" pitchFamily="18" charset="0"/>
          <a:ea typeface="Microsoft JhengHei" panose="020B0604030504040204"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PMingLiU" pitchFamily="18" charset="-120"/>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PMingLiU" pitchFamily="18" charset="-120"/>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PMingLiU" pitchFamily="18" charset="-120"/>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PMingLiU" pitchFamily="18" charset="-120"/>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PMingLiU" pitchFamily="18" charset="-120"/>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10.wmf"/><Relationship Id="rId2" Type="http://schemas.openxmlformats.org/officeDocument/2006/relationships/image" Target="../media/image9.GIF"/><Relationship Id="rId1"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57188" y="142875"/>
            <a:ext cx="8524875" cy="1152525"/>
          </a:xfrm>
        </p:spPr>
        <p:txBody>
          <a:bodyPr>
            <a:normAutofit fontScale="90000"/>
          </a:bodyPr>
          <a:lstStyle/>
          <a:p>
            <a:pPr eaLnBrk="1" fontAlgn="auto" hangingPunct="1">
              <a:spcAft>
                <a:spcPts val="0"/>
              </a:spcAft>
              <a:defRPr/>
            </a:pPr>
            <a:endParaRPr lang="en-US" altLang="zh-TW" dirty="0">
              <a:solidFill>
                <a:srgbClr val="0033CC"/>
              </a:solidFill>
              <a:latin typeface="Arial" panose="020B0604020202020204" pitchFamily="34" charset="0"/>
              <a:ea typeface="方正姚体" panose="02010601030101010101" pitchFamily="2" charset="-122"/>
              <a:cs typeface="Arial" panose="020B0604020202020204" pitchFamily="34" charset="0"/>
            </a:endParaRPr>
          </a:p>
        </p:txBody>
      </p:sp>
      <p:sp>
        <p:nvSpPr>
          <p:cNvPr id="58371" name="Rectangle 3"/>
          <p:cNvSpPr>
            <a:spLocks noGrp="1" noChangeArrowheads="1"/>
          </p:cNvSpPr>
          <p:nvPr>
            <p:ph type="subTitle" idx="1"/>
          </p:nvPr>
        </p:nvSpPr>
        <p:spPr>
          <a:xfrm>
            <a:off x="4724400" y="3860800"/>
            <a:ext cx="4114800" cy="1439863"/>
          </a:xfrm>
        </p:spPr>
        <p:txBody>
          <a:bodyPr rtlCol="0"/>
          <a:lstStyle/>
          <a:p>
            <a:pPr eaLnBrk="1" fontAlgn="auto" hangingPunct="1">
              <a:lnSpc>
                <a:spcPct val="80000"/>
              </a:lnSpc>
              <a:spcAft>
                <a:spcPts val="0"/>
              </a:spcAft>
              <a:buFont typeface="Wingdings 2" panose="05020102010507070707"/>
              <a:buNone/>
              <a:defRPr/>
            </a:pPr>
            <a:endParaRPr lang="en-US" altLang="zh-TW" b="1" dirty="0">
              <a:solidFill>
                <a:schemeClr val="accent2"/>
              </a:solidFill>
              <a:effectLst>
                <a:outerShdw blurRad="38100" dist="38100" dir="2700000" algn="tl">
                  <a:srgbClr val="000000"/>
                </a:outerShdw>
              </a:effectLst>
              <a:ea typeface="+mn-ea"/>
            </a:endParaRPr>
          </a:p>
        </p:txBody>
      </p:sp>
      <p:pic>
        <p:nvPicPr>
          <p:cNvPr id="5124" name="Picture 2" descr="c:\users\apple\appdata\roaming\360se6\User Data\temp\u=3947911497,2180415310&amp;fm=11&amp;gp=0.jpg"/>
          <p:cNvPicPr>
            <a:picLocks noChangeAspect="1" noChangeArrowheads="1"/>
          </p:cNvPicPr>
          <p:nvPr/>
        </p:nvPicPr>
        <p:blipFill>
          <a:blip r:embed="rId1" cstate="print"/>
          <a:srcRect/>
          <a:stretch>
            <a:fillRect/>
          </a:stretch>
        </p:blipFill>
        <p:spPr bwMode="auto">
          <a:xfrm>
            <a:off x="47625" y="1357313"/>
            <a:ext cx="9096375" cy="4857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nodePh="1">
                                  <p:stCondLst>
                                    <p:cond delay="0"/>
                                  </p:stCondLst>
                                  <p:endCondLst>
                                    <p:cond evt="begin" delay="0">
                                      <p:tn val="5"/>
                                    </p:cond>
                                  </p:endCondLst>
                                  <p:iterate type="lt">
                                    <p:tmPct val="0"/>
                                  </p:iterate>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ppt_x"/>
                                          </p:val>
                                        </p:tav>
                                        <p:tav tm="100000">
                                          <p:val>
                                            <p:strVal val="#ppt_x"/>
                                          </p:val>
                                        </p:tav>
                                      </p:tavLst>
                                    </p:anim>
                                    <p:anim calcmode="lin" valueType="num">
                                      <p:cBhvr additive="base">
                                        <p:cTn id="8" dur="500" fill="hold"/>
                                        <p:tgtEl>
                                          <p:spTgt spid="583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0" nodeType="afterEffect" nodePh="1">
                                  <p:stCondLst>
                                    <p:cond delay="0"/>
                                  </p:stCondLst>
                                  <p:endCondLst>
                                    <p:cond evt="begin" delay="0">
                                      <p:tn val="10"/>
                                    </p:cond>
                                  </p:endCondLst>
                                  <p:iterate type="lt">
                                    <p:tmPct val="10000"/>
                                  </p:iterate>
                                  <p:childTnLst>
                                    <p:animMotion origin="layout" path="M 0.0 0.0 L 0.0 -0.07213" pathEditMode="relative" ptsTypes="">
                                      <p:cBhvr>
                                        <p:cTn id="11" dur="250" accel="50000" decel="50000" autoRev="1" fill="hold">
                                          <p:stCondLst>
                                            <p:cond delay="0"/>
                                          </p:stCondLst>
                                        </p:cTn>
                                        <p:tgtEl>
                                          <p:spTgt spid="58370"/>
                                        </p:tgtEl>
                                        <p:attrNameLst>
                                          <p:attrName>ppt_x</p:attrName>
                                          <p:attrName>ppt_y</p:attrName>
                                        </p:attrNameLst>
                                      </p:cBhvr>
                                    </p:animMotion>
                                    <p:animRot by="1500000">
                                      <p:cBhvr>
                                        <p:cTn id="12" dur="125" fill="hold">
                                          <p:stCondLst>
                                            <p:cond delay="0"/>
                                          </p:stCondLst>
                                        </p:cTn>
                                        <p:tgtEl>
                                          <p:spTgt spid="58370"/>
                                        </p:tgtEl>
                                        <p:attrNameLst>
                                          <p:attrName>r</p:attrName>
                                        </p:attrNameLst>
                                      </p:cBhvr>
                                    </p:animRot>
                                    <p:animRot by="-1500000">
                                      <p:cBhvr>
                                        <p:cTn id="13" dur="125" fill="hold">
                                          <p:stCondLst>
                                            <p:cond delay="125"/>
                                          </p:stCondLst>
                                        </p:cTn>
                                        <p:tgtEl>
                                          <p:spTgt spid="58370"/>
                                        </p:tgtEl>
                                        <p:attrNameLst>
                                          <p:attrName>r</p:attrName>
                                        </p:attrNameLst>
                                      </p:cBhvr>
                                    </p:animRot>
                                    <p:animRot by="-1500000">
                                      <p:cBhvr>
                                        <p:cTn id="14" dur="125" fill="hold">
                                          <p:stCondLst>
                                            <p:cond delay="250"/>
                                          </p:stCondLst>
                                        </p:cTn>
                                        <p:tgtEl>
                                          <p:spTgt spid="58370"/>
                                        </p:tgtEl>
                                        <p:attrNameLst>
                                          <p:attrName>r</p:attrName>
                                        </p:attrNameLst>
                                      </p:cBhvr>
                                    </p:animRot>
                                    <p:animRot by="1500000">
                                      <p:cBhvr>
                                        <p:cTn id="15" dur="125" fill="hold">
                                          <p:stCondLst>
                                            <p:cond delay="375"/>
                                          </p:stCondLst>
                                        </p:cTn>
                                        <p:tgtEl>
                                          <p:spTgt spid="58370"/>
                                        </p:tgtEl>
                                        <p:attrNameLst>
                                          <p:attrName>r</p:attrName>
                                        </p:attrNameLst>
                                      </p:cBhvr>
                                    </p:animRot>
                                  </p:childTnLst>
                                </p:cTn>
                              </p:par>
                            </p:childTnLst>
                          </p:cTn>
                        </p:par>
                        <p:par>
                          <p:cTn id="16" fill="hold">
                            <p:stCondLst>
                              <p:cond delay="1000"/>
                            </p:stCondLst>
                            <p:childTnLst>
                              <p:par>
                                <p:cTn id="17" presetID="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58371">
                                            <p:txEl>
                                              <p:pRg st="0" end="0"/>
                                            </p:txEl>
                                          </p:spTgt>
                                        </p:tgtEl>
                                        <p:attrNameLst>
                                          <p:attrName>style.visibility</p:attrName>
                                        </p:attrNameLst>
                                      </p:cBhvr>
                                      <p:to>
                                        <p:strVal val="visible"/>
                                      </p:to>
                                    </p:set>
                                    <p:anim calcmode="lin" valueType="num">
                                      <p:cBhvr additive="base">
                                        <p:cTn id="19"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0" grpId="1"/>
      <p:bldP spid="583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313"/>
            <a:ext cx="8229600" cy="1600201"/>
          </a:xfrm>
        </p:spPr>
        <p:txBody>
          <a:bodyPr/>
          <a:lstStyle/>
          <a:p>
            <a:pPr eaLnBrk="1" fontAlgn="auto" hangingPunct="1">
              <a:spcAft>
                <a:spcPts val="0"/>
              </a:spcAft>
              <a:defRPr/>
            </a:pPr>
            <a:r>
              <a:rPr lang="en-US" altLang="zh-CN" sz="4000" b="1" dirty="0" smtClean="0">
                <a:solidFill>
                  <a:srgbClr val="62139E"/>
                </a:solidFill>
                <a:latin typeface="Comic Sans MS" panose="030F0702030302020204" pitchFamily="66" charset="0"/>
              </a:rPr>
              <a:t>4 Dimensional Learning Method</a:t>
            </a:r>
            <a:endParaRPr lang="zh-CN" altLang="en-US" sz="4000" b="1" dirty="0">
              <a:solidFill>
                <a:srgbClr val="62139E"/>
              </a:solidFill>
              <a:latin typeface="Comic Sans MS" panose="030F0702030302020204" pitchFamily="66" charset="0"/>
            </a:endParaRPr>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en-US" altLang="zh-CN" sz="3600" dirty="0" smtClean="0">
                <a:solidFill>
                  <a:srgbClr val="002060"/>
                </a:solidFill>
                <a:latin typeface="Comic Sans MS" panose="030F0702030302020204" pitchFamily="66" charset="0"/>
                <a:ea typeface="Arial Unicode MS" pitchFamily="34" charset="-122"/>
                <a:cs typeface="Arial Unicode MS" pitchFamily="34" charset="-122"/>
              </a:rPr>
              <a:t>Phonetics</a:t>
            </a:r>
            <a:endParaRPr lang="en-US" altLang="zh-CN" sz="3600" dirty="0" smtClean="0">
              <a:solidFill>
                <a:srgbClr val="002060"/>
              </a:solidFill>
              <a:latin typeface="Comic Sans MS" panose="030F0702030302020204" pitchFamily="66" charset="0"/>
              <a:ea typeface="Arial Unicode MS" pitchFamily="34" charset="-122"/>
              <a:cs typeface="Arial Unicode MS" pitchFamily="34" charset="-122"/>
            </a:endParaRPr>
          </a:p>
          <a:p>
            <a:pPr eaLnBrk="1" fontAlgn="auto" hangingPunct="1">
              <a:spcAft>
                <a:spcPts val="0"/>
              </a:spcAft>
              <a:defRPr/>
            </a:pPr>
            <a:r>
              <a:rPr lang="en-US" altLang="zh-CN" sz="3600" dirty="0" smtClean="0">
                <a:solidFill>
                  <a:srgbClr val="002060"/>
                </a:solidFill>
                <a:latin typeface="Comic Sans MS" panose="030F0702030302020204" pitchFamily="66" charset="0"/>
                <a:ea typeface="Arial Unicode MS" pitchFamily="34" charset="-122"/>
                <a:cs typeface="Arial Unicode MS" pitchFamily="34" charset="-122"/>
              </a:rPr>
              <a:t>Corpus</a:t>
            </a:r>
            <a:endParaRPr lang="en-US" altLang="zh-CN" sz="3600" dirty="0" smtClean="0">
              <a:solidFill>
                <a:srgbClr val="002060"/>
              </a:solidFill>
              <a:latin typeface="Comic Sans MS" panose="030F0702030302020204" pitchFamily="66" charset="0"/>
              <a:ea typeface="Arial Unicode MS" pitchFamily="34" charset="-122"/>
              <a:cs typeface="Arial Unicode MS" pitchFamily="34" charset="-122"/>
            </a:endParaRPr>
          </a:p>
          <a:p>
            <a:pPr eaLnBrk="1" fontAlgn="auto" hangingPunct="1">
              <a:spcAft>
                <a:spcPts val="0"/>
              </a:spcAft>
              <a:defRPr/>
            </a:pPr>
            <a:r>
              <a:rPr lang="en-US" altLang="zh-CN" sz="3600" dirty="0" smtClean="0">
                <a:solidFill>
                  <a:srgbClr val="002060"/>
                </a:solidFill>
                <a:latin typeface="Comic Sans MS" panose="030F0702030302020204" pitchFamily="66" charset="0"/>
                <a:ea typeface="Arial Unicode MS" pitchFamily="34" charset="-122"/>
                <a:cs typeface="Arial Unicode MS" pitchFamily="34" charset="-122"/>
              </a:rPr>
              <a:t>Sentences-pattern</a:t>
            </a:r>
            <a:endParaRPr lang="en-US" altLang="zh-CN" sz="3600" dirty="0" smtClean="0">
              <a:solidFill>
                <a:srgbClr val="002060"/>
              </a:solidFill>
              <a:latin typeface="Comic Sans MS" panose="030F0702030302020204" pitchFamily="66" charset="0"/>
              <a:ea typeface="Arial Unicode MS" pitchFamily="34" charset="-122"/>
              <a:cs typeface="Arial Unicode MS" pitchFamily="34" charset="-122"/>
            </a:endParaRPr>
          </a:p>
          <a:p>
            <a:pPr marL="0" indent="0" eaLnBrk="1" fontAlgn="auto" hangingPunct="1">
              <a:spcAft>
                <a:spcPts val="0"/>
              </a:spcAft>
              <a:buFont typeface="Arial" panose="020B0604020202020204" pitchFamily="34" charset="0"/>
              <a:buNone/>
              <a:defRPr/>
            </a:pPr>
            <a:r>
              <a:rPr lang="en-US" altLang="zh-CN" sz="3600" dirty="0">
                <a:solidFill>
                  <a:srgbClr val="002060"/>
                </a:solidFill>
                <a:latin typeface="Comic Sans MS" panose="030F0702030302020204" pitchFamily="66" charset="0"/>
                <a:ea typeface="Arial Unicode MS" pitchFamily="34" charset="-122"/>
                <a:cs typeface="Arial Unicode MS" pitchFamily="34" charset="-122"/>
              </a:rPr>
              <a:t> </a:t>
            </a:r>
            <a:r>
              <a:rPr lang="en-US" altLang="zh-CN" sz="3600" dirty="0" smtClean="0">
                <a:solidFill>
                  <a:srgbClr val="002060"/>
                </a:solidFill>
                <a:latin typeface="Comic Sans MS" panose="030F0702030302020204" pitchFamily="66" charset="0"/>
                <a:ea typeface="Arial Unicode MS" pitchFamily="34" charset="-122"/>
                <a:cs typeface="Arial Unicode MS" pitchFamily="34" charset="-122"/>
              </a:rPr>
              <a:t> -native &amp; natural</a:t>
            </a:r>
            <a:endParaRPr lang="en-US" altLang="zh-CN" sz="3600" dirty="0" smtClean="0">
              <a:solidFill>
                <a:srgbClr val="002060"/>
              </a:solidFill>
              <a:latin typeface="Comic Sans MS" panose="030F0702030302020204" pitchFamily="66" charset="0"/>
              <a:ea typeface="Arial Unicode MS" pitchFamily="34" charset="-122"/>
              <a:cs typeface="Arial Unicode MS" pitchFamily="34" charset="-122"/>
            </a:endParaRPr>
          </a:p>
          <a:p>
            <a:pPr eaLnBrk="1" fontAlgn="auto" hangingPunct="1">
              <a:spcAft>
                <a:spcPts val="0"/>
              </a:spcAft>
              <a:defRPr/>
            </a:pPr>
            <a:r>
              <a:rPr lang="en-US" altLang="zh-CN" sz="3600" dirty="0" smtClean="0">
                <a:solidFill>
                  <a:srgbClr val="002060"/>
                </a:solidFill>
                <a:latin typeface="Comic Sans MS" panose="030F0702030302020204" pitchFamily="66" charset="0"/>
                <a:ea typeface="Arial Unicode MS" pitchFamily="34" charset="-122"/>
                <a:cs typeface="Arial Unicode MS" pitchFamily="34" charset="-122"/>
              </a:rPr>
              <a:t>Culture</a:t>
            </a:r>
            <a:endParaRPr lang="en-US" altLang="zh-CN" sz="3600" dirty="0" smtClean="0">
              <a:solidFill>
                <a:srgbClr val="002060"/>
              </a:solidFill>
              <a:latin typeface="Comic Sans MS" panose="030F0702030302020204" pitchFamily="66" charset="0"/>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3" y="116633"/>
            <a:ext cx="8640960" cy="864096"/>
          </a:xfrm>
        </p:spPr>
        <p:txBody>
          <a:bodyPr/>
          <a:lstStyle/>
          <a:p>
            <a:pPr eaLnBrk="1" fontAlgn="auto" hangingPunct="1">
              <a:spcAft>
                <a:spcPts val="0"/>
              </a:spcAft>
              <a:defRPr/>
            </a:pPr>
            <a:r>
              <a:rPr lang="en-US" altLang="zh-CN" sz="3200" b="1" dirty="0" smtClean="0">
                <a:latin typeface="Comic Sans MS" panose="030F0702030302020204" pitchFamily="66" charset="0"/>
              </a:rPr>
              <a:t>When English meets </a:t>
            </a:r>
            <a:r>
              <a:rPr lang="en-US" altLang="zh-CN" sz="3200" b="1" dirty="0" smtClean="0">
                <a:latin typeface="Comic Sans MS" panose="030F0702030302020204" pitchFamily="66" charset="0"/>
              </a:rPr>
              <a:t>Dialect (</a:t>
            </a:r>
            <a:r>
              <a:rPr lang="en-US" altLang="zh-CN" sz="3200" b="1" dirty="0" err="1" smtClean="0">
                <a:latin typeface="Comic Sans MS" panose="030F0702030302020204" pitchFamily="66" charset="0"/>
              </a:rPr>
              <a:t>Tianjiness</a:t>
            </a:r>
            <a:r>
              <a:rPr lang="en-US" altLang="zh-CN" sz="3200" b="1" dirty="0" smtClean="0">
                <a:latin typeface="Comic Sans MS" panose="030F0702030302020204" pitchFamily="66" charset="0"/>
              </a:rPr>
              <a:t>)</a:t>
            </a:r>
            <a:endParaRPr lang="zh-CN" altLang="en-US" sz="3200" b="1" dirty="0">
              <a:latin typeface="Comic Sans MS" panose="030F0702030302020204" pitchFamily="66" charset="0"/>
            </a:endParaRPr>
          </a:p>
        </p:txBody>
      </p:sp>
      <p:sp>
        <p:nvSpPr>
          <p:cNvPr id="16387" name="内容占位符 2"/>
          <p:cNvSpPr>
            <a:spLocks noGrp="1"/>
          </p:cNvSpPr>
          <p:nvPr>
            <p:ph idx="1"/>
          </p:nvPr>
        </p:nvSpPr>
        <p:spPr>
          <a:xfrm>
            <a:off x="539552" y="1052736"/>
            <a:ext cx="7300912" cy="5548313"/>
          </a:xfrm>
        </p:spPr>
        <p:txBody>
          <a:bodyPr/>
          <a:lstStyle/>
          <a:p>
            <a:pPr eaLnBrk="1" hangingPunct="1">
              <a:buFont typeface="Wingdings" panose="05000000000000000000" pitchFamily="2" charset="2"/>
              <a:buChar char="Ø"/>
            </a:pPr>
            <a:r>
              <a:rPr lang="en-US" altLang="zh-CN" sz="3600" dirty="0" smtClean="0">
                <a:solidFill>
                  <a:srgbClr val="002060"/>
                </a:solidFill>
                <a:latin typeface="Comic Sans MS" panose="030F0702030302020204" pitchFamily="66" charset="0"/>
                <a:ea typeface="幼圆" panose="02010509060101010101" charset="-122"/>
                <a:cs typeface="Arial Unicode MS" pitchFamily="34" charset="-122"/>
              </a:rPr>
              <a:t>Congratulations</a:t>
            </a:r>
            <a:r>
              <a:rPr lang="en-US" altLang="zh-CN" sz="3600" dirty="0" smtClean="0">
                <a:solidFill>
                  <a:srgbClr val="002060"/>
                </a:solidFill>
                <a:latin typeface="Comic Sans MS" panose="030F0702030302020204" pitchFamily="66" charset="0"/>
                <a:ea typeface="幼圆" panose="02010509060101010101" charset="-122"/>
                <a:cs typeface="Arial Unicode MS" pitchFamily="34" charset="-122"/>
              </a:rPr>
              <a:t>!</a:t>
            </a:r>
            <a:endParaRPr lang="en-US" altLang="zh-CN" sz="3600" dirty="0" smtClean="0">
              <a:solidFill>
                <a:srgbClr val="002060"/>
              </a:solidFill>
              <a:latin typeface="Comic Sans MS" panose="030F0702030302020204" pitchFamily="66" charset="0"/>
              <a:ea typeface="幼圆" panose="02010509060101010101" charset="-122"/>
              <a:cs typeface="Arial Unicode MS" pitchFamily="34" charset="-122"/>
            </a:endParaRPr>
          </a:p>
          <a:p>
            <a:pPr eaLnBrk="1" hangingPunct="1">
              <a:buFont typeface="Wingdings" panose="05000000000000000000" pitchFamily="2" charset="2"/>
              <a:buChar char="Ø"/>
            </a:pPr>
            <a:r>
              <a:rPr lang="en-US" altLang="zh-CN" sz="3600" dirty="0" smtClean="0">
                <a:solidFill>
                  <a:srgbClr val="002060"/>
                </a:solidFill>
                <a:latin typeface="Comic Sans MS" panose="030F0702030302020204" pitchFamily="66" charset="0"/>
                <a:ea typeface="幼圆" panose="02010509060101010101" charset="-122"/>
                <a:cs typeface="Arial Unicode MS" pitchFamily="34" charset="-122"/>
              </a:rPr>
              <a:t>Hello!</a:t>
            </a:r>
            <a:endParaRPr lang="en-US" altLang="zh-CN" sz="3600" dirty="0" smtClean="0">
              <a:solidFill>
                <a:srgbClr val="002060"/>
              </a:solidFill>
              <a:latin typeface="Comic Sans MS" panose="030F0702030302020204" pitchFamily="66" charset="0"/>
              <a:ea typeface="幼圆" panose="02010509060101010101"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dirty="0"/>
          </a:p>
        </p:txBody>
      </p:sp>
      <p:sp>
        <p:nvSpPr>
          <p:cNvPr id="15363" name="内容占位符 2"/>
          <p:cNvSpPr>
            <a:spLocks noGrp="1"/>
          </p:cNvSpPr>
          <p:nvPr>
            <p:ph idx="1"/>
          </p:nvPr>
        </p:nvSpPr>
        <p:spPr/>
        <p:txBody>
          <a:bodyPr/>
          <a:lstStyle/>
          <a:p>
            <a:pPr eaLnBrk="1" hangingPunct="1"/>
            <a:r>
              <a:rPr lang="en-US" altLang="zh-CN" sz="3600" smtClean="0">
                <a:solidFill>
                  <a:srgbClr val="002060"/>
                </a:solidFill>
                <a:latin typeface="Arial Unicode MS" pitchFamily="34" charset="-122"/>
                <a:ea typeface="Arial Unicode MS" pitchFamily="34" charset="-122"/>
                <a:cs typeface="Arial Unicode MS" pitchFamily="34" charset="-122"/>
              </a:rPr>
              <a:t>A: When I told my mom I would be home around 2 am, she has a cow!</a:t>
            </a:r>
            <a:endParaRPr lang="en-US" altLang="zh-CN" sz="3600" smtClean="0">
              <a:solidFill>
                <a:srgbClr val="002060"/>
              </a:solidFill>
              <a:latin typeface="Arial Unicode MS" pitchFamily="34" charset="-122"/>
              <a:ea typeface="Arial Unicode MS" pitchFamily="34" charset="-122"/>
              <a:cs typeface="Arial Unicode MS" pitchFamily="34" charset="-122"/>
            </a:endParaRPr>
          </a:p>
          <a:p>
            <a:pPr eaLnBrk="1" hangingPunct="1"/>
            <a:r>
              <a:rPr lang="en-US" altLang="zh-CN" sz="3600" smtClean="0">
                <a:solidFill>
                  <a:srgbClr val="002060"/>
                </a:solidFill>
                <a:latin typeface="Arial Unicode MS" pitchFamily="34" charset="-122"/>
                <a:ea typeface="Arial Unicode MS" pitchFamily="34" charset="-122"/>
                <a:cs typeface="Arial Unicode MS" pitchFamily="34" charset="-122"/>
              </a:rPr>
              <a:t>B: Duh!</a:t>
            </a:r>
            <a:endParaRPr lang="zh-CN" altLang="en-US" sz="3600" smtClean="0">
              <a:solidFill>
                <a:srgbClr val="00206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28596" y="0"/>
            <a:ext cx="8004175" cy="1195387"/>
          </a:xfrm>
        </p:spPr>
        <p:txBody>
          <a:bodyPr/>
          <a:lstStyle/>
          <a:p>
            <a:pPr eaLnBrk="1" fontAlgn="auto" hangingPunct="1">
              <a:spcAft>
                <a:spcPts val="0"/>
              </a:spcAft>
              <a:defRPr/>
            </a:pPr>
            <a:r>
              <a:rPr lang="en-US" altLang="zh-CN" dirty="0" smtClean="0">
                <a:latin typeface="Comic Sans MS" panose="030F0702030302020204" pitchFamily="66" charset="0"/>
              </a:rPr>
              <a:t>New semester outlook</a:t>
            </a:r>
            <a:endParaRPr lang="zh-CN" altLang="en-US" dirty="0">
              <a:latin typeface="Comic Sans MS" panose="030F0702030302020204" pitchFamily="66" charset="0"/>
            </a:endParaRPr>
          </a:p>
        </p:txBody>
      </p:sp>
      <p:sp>
        <p:nvSpPr>
          <p:cNvPr id="17411" name="Rectangle 3"/>
          <p:cNvSpPr>
            <a:spLocks noGrp="1" noChangeArrowheads="1"/>
          </p:cNvSpPr>
          <p:nvPr>
            <p:ph idx="1"/>
          </p:nvPr>
        </p:nvSpPr>
        <p:spPr>
          <a:xfrm>
            <a:off x="285720" y="1142984"/>
            <a:ext cx="8497888" cy="5072098"/>
          </a:xfrm>
        </p:spPr>
        <p:txBody>
          <a:bodyPr/>
          <a:lstStyle/>
          <a:p>
            <a:pPr eaLnBrk="1" hangingPunct="1">
              <a:buFont typeface="Wingdings" panose="05000000000000000000" pitchFamily="2" charset="2"/>
              <a:buChar char="u"/>
            </a:pPr>
            <a:r>
              <a:rPr lang="en-US" altLang="zh-CN" sz="2800" b="1" dirty="0" smtClean="0">
                <a:solidFill>
                  <a:srgbClr val="002060"/>
                </a:solidFill>
                <a:latin typeface="Arial" panose="020B0604020202020204" pitchFamily="34" charset="0"/>
                <a:ea typeface="幼圆" panose="02010509060101010101" charset="-122"/>
                <a:cs typeface="Arial" panose="020B0604020202020204" pitchFamily="34" charset="0"/>
              </a:rPr>
              <a:t>This fall semester falls on September 16</a:t>
            </a:r>
            <a:r>
              <a:rPr lang="en-US" altLang="zh-CN" sz="2800" b="1" baseline="30000" dirty="0" smtClean="0">
                <a:solidFill>
                  <a:srgbClr val="002060"/>
                </a:solidFill>
                <a:latin typeface="Arial" panose="020B0604020202020204" pitchFamily="34" charset="0"/>
                <a:ea typeface="幼圆" panose="02010509060101010101" charset="-122"/>
                <a:cs typeface="Arial" panose="020B0604020202020204" pitchFamily="34" charset="0"/>
              </a:rPr>
              <a:t>th</a:t>
            </a:r>
            <a:r>
              <a:rPr lang="en-US" altLang="zh-CN" sz="2800" b="1" dirty="0" smtClean="0">
                <a:solidFill>
                  <a:srgbClr val="002060"/>
                </a:solidFill>
                <a:latin typeface="Arial" panose="020B0604020202020204" pitchFamily="34" charset="0"/>
                <a:ea typeface="幼圆" panose="02010509060101010101" charset="-122"/>
                <a:cs typeface="Arial" panose="020B0604020202020204" pitchFamily="34" charset="0"/>
              </a:rPr>
              <a:t>.There will be 17 weeks in total till the end of this semester. Among them, 10 weeks for teaching and 2 weeks for review and oral test. The 18</a:t>
            </a:r>
            <a:r>
              <a:rPr lang="en-US" altLang="zh-CN" sz="2800" b="1" baseline="30000" dirty="0" smtClean="0">
                <a:solidFill>
                  <a:srgbClr val="002060"/>
                </a:solidFill>
                <a:latin typeface="Arial" panose="020B0604020202020204" pitchFamily="34" charset="0"/>
                <a:ea typeface="幼圆" panose="02010509060101010101" charset="-122"/>
                <a:cs typeface="Arial" panose="020B0604020202020204" pitchFamily="34" charset="0"/>
              </a:rPr>
              <a:t>th</a:t>
            </a:r>
            <a:r>
              <a:rPr lang="en-US" altLang="zh-CN" sz="2800" b="1" dirty="0" smtClean="0">
                <a:solidFill>
                  <a:srgbClr val="002060"/>
                </a:solidFill>
                <a:latin typeface="Arial" panose="020B0604020202020204" pitchFamily="34" charset="0"/>
                <a:ea typeface="幼圆" panose="02010509060101010101" charset="-122"/>
                <a:cs typeface="Arial" panose="020B0604020202020204" pitchFamily="34" charset="0"/>
              </a:rPr>
              <a:t> &amp; 19</a:t>
            </a:r>
            <a:r>
              <a:rPr lang="en-US" altLang="zh-CN" sz="2800" b="1" baseline="30000" dirty="0" smtClean="0">
                <a:solidFill>
                  <a:srgbClr val="002060"/>
                </a:solidFill>
                <a:latin typeface="Arial" panose="020B0604020202020204" pitchFamily="34" charset="0"/>
                <a:ea typeface="幼圆" panose="02010509060101010101" charset="-122"/>
                <a:cs typeface="Arial" panose="020B0604020202020204" pitchFamily="34" charset="0"/>
              </a:rPr>
              <a:t>th</a:t>
            </a:r>
            <a:r>
              <a:rPr lang="en-US" altLang="zh-CN" sz="2800" b="1" dirty="0" smtClean="0">
                <a:solidFill>
                  <a:srgbClr val="002060"/>
                </a:solidFill>
                <a:latin typeface="Arial" panose="020B0604020202020204" pitchFamily="34" charset="0"/>
                <a:ea typeface="幼圆" panose="02010509060101010101" charset="-122"/>
                <a:cs typeface="Arial" panose="020B0604020202020204" pitchFamily="34" charset="0"/>
              </a:rPr>
              <a:t> week is scheduled for written final test. </a:t>
            </a:r>
            <a:endParaRPr lang="en-US" altLang="zh-CN" sz="2800" b="1" dirty="0" smtClean="0">
              <a:solidFill>
                <a:srgbClr val="002060"/>
              </a:solidFill>
              <a:latin typeface="Arial" panose="020B0604020202020204" pitchFamily="34" charset="0"/>
              <a:ea typeface="幼圆" panose="02010509060101010101" charset="-122"/>
              <a:cs typeface="Arial" panose="020B0604020202020204" pitchFamily="34" charset="0"/>
            </a:endParaRPr>
          </a:p>
          <a:p>
            <a:pPr eaLnBrk="1" hangingPunct="1"/>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本学期开学时间为</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2019</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年</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9</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月</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16</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日</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a:t>
            </a:r>
            <a:r>
              <a:rPr lang="zh-CN" altLang="en-US" sz="2800" b="1" dirty="0" smtClean="0">
                <a:solidFill>
                  <a:srgbClr val="002060"/>
                </a:solidFill>
              </a:rPr>
              <a:t>结课时间为</a:t>
            </a:r>
            <a:r>
              <a:rPr lang="en-US" sz="2800" b="1" dirty="0" smtClean="0">
                <a:solidFill>
                  <a:srgbClr val="002060"/>
                </a:solidFill>
              </a:rPr>
              <a:t>2019</a:t>
            </a:r>
            <a:r>
              <a:rPr lang="zh-CN" altLang="en-US" sz="2800" b="1" dirty="0" smtClean="0">
                <a:solidFill>
                  <a:srgbClr val="002060"/>
                </a:solidFill>
              </a:rPr>
              <a:t>年</a:t>
            </a:r>
            <a:r>
              <a:rPr lang="en-US" sz="2800" b="1" dirty="0" smtClean="0">
                <a:solidFill>
                  <a:srgbClr val="002060"/>
                </a:solidFill>
              </a:rPr>
              <a:t>12</a:t>
            </a:r>
            <a:r>
              <a:rPr lang="zh-CN" altLang="en-US" sz="2800" b="1" dirty="0" smtClean="0">
                <a:solidFill>
                  <a:srgbClr val="002060"/>
                </a:solidFill>
              </a:rPr>
              <a:t>月</a:t>
            </a:r>
            <a:r>
              <a:rPr lang="en-US" altLang="zh-CN" sz="2800" b="1" dirty="0" smtClean="0">
                <a:solidFill>
                  <a:srgbClr val="002060"/>
                </a:solidFill>
              </a:rPr>
              <a:t>27</a:t>
            </a:r>
            <a:r>
              <a:rPr lang="zh-CN" altLang="en-US" sz="2800" b="1" dirty="0" smtClean="0">
                <a:solidFill>
                  <a:srgbClr val="002060"/>
                </a:solidFill>
              </a:rPr>
              <a:t>日</a:t>
            </a:r>
            <a:r>
              <a:rPr lang="en-US" altLang="zh-CN" sz="2800" b="1" dirty="0" smtClean="0">
                <a:solidFill>
                  <a:srgbClr val="002060"/>
                </a:solidFill>
              </a:rPr>
              <a:t>,</a:t>
            </a:r>
            <a:r>
              <a:rPr lang="zh-CN" altLang="en-US" sz="2800" b="1" dirty="0" smtClean="0">
                <a:solidFill>
                  <a:srgbClr val="002060"/>
                </a:solidFill>
              </a:rPr>
              <a:t>共</a:t>
            </a:r>
            <a:r>
              <a:rPr lang="en-US" sz="2800" b="1" dirty="0" smtClean="0">
                <a:solidFill>
                  <a:srgbClr val="002060"/>
                </a:solidFill>
              </a:rPr>
              <a:t>17</a:t>
            </a:r>
            <a:r>
              <a:rPr lang="zh-CN" altLang="en-US" sz="2800" b="1" dirty="0" smtClean="0">
                <a:solidFill>
                  <a:srgbClr val="002060"/>
                </a:solidFill>
              </a:rPr>
              <a:t>周</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。基础段教学周为第</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3-16</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周，其中国庆节放假一周，复习，口语考试共两周，实际授课周数为</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12</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周，第</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18-19</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周为期末考试周。本学期我们的课程名称为“基础英语 </a:t>
            </a:r>
            <a:r>
              <a:rPr lang="en-US" altLang="zh-CN"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I”</a:t>
            </a:r>
            <a:r>
              <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rPr>
              <a:t>。</a:t>
            </a:r>
            <a:endParaRPr lang="zh-CN" altLang="en-US" sz="2800" b="1" dirty="0" smtClean="0">
              <a:solidFill>
                <a:srgbClr val="002060"/>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2125" y="-100013"/>
            <a:ext cx="6994525" cy="1139826"/>
          </a:xfrm>
        </p:spPr>
        <p:txBody>
          <a:bodyPr/>
          <a:lstStyle/>
          <a:p>
            <a:pPr eaLnBrk="1" fontAlgn="auto" hangingPunct="1">
              <a:spcAft>
                <a:spcPts val="0"/>
              </a:spcAft>
              <a:defRPr/>
            </a:pPr>
            <a:r>
              <a:rPr lang="en-US" altLang="zh-CN" sz="4400" dirty="0" smtClean="0">
                <a:latin typeface="Comic Sans MS" panose="030F0702030302020204" pitchFamily="66" charset="0"/>
                <a:cs typeface="Arial" panose="020B0604020202020204" pitchFamily="34" charset="0"/>
              </a:rPr>
              <a:t>Special Feature </a:t>
            </a:r>
            <a:r>
              <a:rPr lang="zh-CN" altLang="en-US" sz="4400" dirty="0" smtClean="0">
                <a:latin typeface="Comic Sans MS" panose="030F0702030302020204" pitchFamily="66" charset="0"/>
                <a:cs typeface="Arial" panose="020B0604020202020204" pitchFamily="34" charset="0"/>
              </a:rPr>
              <a:t>课程特色</a:t>
            </a:r>
            <a:endParaRPr lang="zh-CN" altLang="en-US" sz="4400" dirty="0" smtClean="0">
              <a:latin typeface="Comic Sans MS" panose="030F0702030302020204" pitchFamily="66" charset="0"/>
              <a:cs typeface="Arial" panose="020B0604020202020204" pitchFamily="34" charset="0"/>
            </a:endParaRPr>
          </a:p>
        </p:txBody>
      </p:sp>
      <p:sp>
        <p:nvSpPr>
          <p:cNvPr id="14339" name="Rectangle 3"/>
          <p:cNvSpPr>
            <a:spLocks noGrp="1" noChangeArrowheads="1"/>
          </p:cNvSpPr>
          <p:nvPr>
            <p:ph type="body" sz="half" idx="1"/>
          </p:nvPr>
        </p:nvSpPr>
        <p:spPr>
          <a:xfrm>
            <a:off x="468313" y="1412875"/>
            <a:ext cx="6851650" cy="4530725"/>
          </a:xfrm>
        </p:spPr>
        <p:txBody>
          <a:bodyPr rtlCol="0">
            <a:normAutofit lnSpcReduction="10000"/>
          </a:bodyPr>
          <a:lstStyle/>
          <a:p>
            <a:pPr eaLnBrk="1" fontAlgn="auto" hangingPunct="1">
              <a:lnSpc>
                <a:spcPct val="90000"/>
              </a:lnSpc>
              <a:spcAft>
                <a:spcPts val="0"/>
              </a:spcAft>
              <a:buFont typeface="Wingdings" panose="05000000000000000000" pitchFamily="2" charset="2"/>
              <a:buNone/>
              <a:defRPr/>
            </a:pPr>
            <a:r>
              <a:rPr lang="en-US" altLang="zh-CN" b="1" dirty="0" smtClean="0">
                <a:solidFill>
                  <a:schemeClr val="tx1">
                    <a:lumMod val="50000"/>
                    <a:lumOff val="50000"/>
                  </a:schemeClr>
                </a:solidFill>
                <a:ea typeface="+mn-ea"/>
              </a:rPr>
              <a:t>1) Advanced Concept</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Student centered : group  team work  presentation  students as social being\ man of certain culture</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Communicative skill focused </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Language context approach</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Study process oriented rather than result oriented </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Method based</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buFont typeface="Wingdings" panose="05000000000000000000" pitchFamily="2" charset="2"/>
              <a:buNone/>
              <a:defRPr/>
            </a:pPr>
            <a:endParaRPr lang="en-US" altLang="zh-CN" b="1" dirty="0" smtClean="0">
              <a:solidFill>
                <a:schemeClr val="tx1">
                  <a:lumMod val="50000"/>
                  <a:lumOff val="50000"/>
                </a:schemeClr>
              </a:solidFill>
              <a:ea typeface="+mn-ea"/>
            </a:endParaRPr>
          </a:p>
          <a:p>
            <a:pPr eaLnBrk="1" fontAlgn="auto" hangingPunct="1">
              <a:lnSpc>
                <a:spcPct val="90000"/>
              </a:lnSpc>
              <a:spcAft>
                <a:spcPts val="0"/>
              </a:spcAft>
              <a:buFont typeface="Wingdings" panose="05000000000000000000" pitchFamily="2" charset="2"/>
              <a:buNone/>
              <a:defRPr/>
            </a:pPr>
            <a:r>
              <a:rPr lang="en-US" altLang="zh-CN" b="1" dirty="0" smtClean="0">
                <a:solidFill>
                  <a:schemeClr val="tx1">
                    <a:lumMod val="50000"/>
                    <a:lumOff val="50000"/>
                  </a:schemeClr>
                </a:solidFill>
                <a:ea typeface="+mn-ea"/>
              </a:rPr>
              <a:t>2) Practical Methods : discussion; role-play; presentation; interview</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r>
              <a:rPr lang="en-US" altLang="zh-CN" b="1" dirty="0" smtClean="0">
                <a:solidFill>
                  <a:schemeClr val="tx1">
                    <a:lumMod val="50000"/>
                    <a:lumOff val="50000"/>
                  </a:schemeClr>
                </a:solidFill>
                <a:ea typeface="+mn-ea"/>
              </a:rPr>
              <a:t>Communication ( team work )</a:t>
            </a:r>
            <a:endParaRPr lang="en-US" altLang="zh-CN" b="1" dirty="0" smtClean="0">
              <a:solidFill>
                <a:schemeClr val="tx1">
                  <a:lumMod val="50000"/>
                  <a:lumOff val="50000"/>
                </a:schemeClr>
              </a:solidFill>
              <a:ea typeface="+mn-ea"/>
            </a:endParaRPr>
          </a:p>
          <a:p>
            <a:pPr eaLnBrk="1" fontAlgn="auto" hangingPunct="1">
              <a:lnSpc>
                <a:spcPct val="90000"/>
              </a:lnSpc>
              <a:spcAft>
                <a:spcPts val="0"/>
              </a:spcAft>
              <a:defRPr/>
            </a:pPr>
            <a:endParaRPr lang="en-US" altLang="zh-CN" b="1" dirty="0" smtClean="0">
              <a:solidFill>
                <a:schemeClr val="tx1">
                  <a:lumMod val="50000"/>
                  <a:lumOff val="50000"/>
                </a:schemeClr>
              </a:solidFill>
              <a:ea typeface="+mn-ea"/>
            </a:endParaRPr>
          </a:p>
          <a:p>
            <a:pPr eaLnBrk="1" fontAlgn="auto" hangingPunct="1">
              <a:lnSpc>
                <a:spcPct val="90000"/>
              </a:lnSpc>
              <a:spcAft>
                <a:spcPts val="0"/>
              </a:spcAft>
              <a:buFont typeface="Wingdings" panose="05000000000000000000" pitchFamily="2" charset="2"/>
              <a:buNone/>
              <a:defRPr/>
            </a:pPr>
            <a:endParaRPr lang="en-US" altLang="zh-CN" sz="2000" b="1" dirty="0" smtClean="0">
              <a:solidFill>
                <a:schemeClr val="tx1">
                  <a:lumMod val="50000"/>
                  <a:lumOff val="50000"/>
                </a:schemeClr>
              </a:solidFill>
              <a:ea typeface="+mn-ea"/>
            </a:endParaRPr>
          </a:p>
          <a:p>
            <a:pPr eaLnBrk="1" fontAlgn="auto" hangingPunct="1">
              <a:lnSpc>
                <a:spcPct val="90000"/>
              </a:lnSpc>
              <a:spcAft>
                <a:spcPts val="0"/>
              </a:spcAft>
              <a:defRPr/>
            </a:pPr>
            <a:endParaRPr lang="en-US" altLang="zh-CN" sz="2000" b="1" dirty="0" smtClean="0">
              <a:solidFill>
                <a:schemeClr val="tx1">
                  <a:lumMod val="50000"/>
                  <a:lumOff val="50000"/>
                </a:schemeClr>
              </a:solidFill>
              <a:ea typeface="+mn-ea"/>
            </a:endParaRPr>
          </a:p>
        </p:txBody>
      </p:sp>
      <p:pic>
        <p:nvPicPr>
          <p:cNvPr id="19460" name="Picture 6" descr="j0297707"/>
          <p:cNvPicPr>
            <a:picLocks noGrp="1" noChangeAspect="1" noChangeArrowheads="1"/>
          </p:cNvPicPr>
          <p:nvPr>
            <p:ph sz="quarter" idx="2"/>
          </p:nvPr>
        </p:nvPicPr>
        <p:blipFill>
          <a:blip r:embed="rId1" cstate="print"/>
          <a:srcRect/>
          <a:stretch>
            <a:fillRect/>
          </a:stretch>
        </p:blipFill>
        <p:spPr>
          <a:xfrm>
            <a:off x="8101013" y="1484313"/>
            <a:ext cx="863600" cy="1295400"/>
          </a:xfrm>
        </p:spPr>
      </p:pic>
      <p:pic>
        <p:nvPicPr>
          <p:cNvPr id="19461" name="Picture 10" descr="j0300520"/>
          <p:cNvPicPr>
            <a:picLocks noChangeAspect="1" noChangeArrowheads="1" noCrop="1"/>
          </p:cNvPicPr>
          <p:nvPr/>
        </p:nvPicPr>
        <p:blipFill>
          <a:blip r:embed="rId2" cstate="print"/>
          <a:srcRect/>
          <a:stretch>
            <a:fillRect/>
          </a:stretch>
        </p:blipFill>
        <p:spPr bwMode="auto">
          <a:xfrm>
            <a:off x="7486650" y="4868863"/>
            <a:ext cx="1657350" cy="1584325"/>
          </a:xfrm>
          <a:prstGeom prst="rect">
            <a:avLst/>
          </a:prstGeom>
          <a:noFill/>
          <a:ln w="9525">
            <a:noFill/>
            <a:miter lim="800000"/>
            <a:headEnd/>
            <a:tailEnd/>
          </a:ln>
        </p:spPr>
      </p:pic>
      <p:pic>
        <p:nvPicPr>
          <p:cNvPr id="19462" name="Picture 12" descr="j0252349"/>
          <p:cNvPicPr>
            <a:picLocks noChangeAspect="1" noChangeArrowheads="1"/>
          </p:cNvPicPr>
          <p:nvPr/>
        </p:nvPicPr>
        <p:blipFill>
          <a:blip r:embed="rId3" cstate="print"/>
          <a:srcRect/>
          <a:stretch>
            <a:fillRect/>
          </a:stretch>
        </p:blipFill>
        <p:spPr bwMode="auto">
          <a:xfrm>
            <a:off x="7740650" y="3357563"/>
            <a:ext cx="1403350" cy="85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850" y="1989138"/>
            <a:ext cx="8291513" cy="404812"/>
          </a:xfrm>
        </p:spPr>
        <p:txBody>
          <a:bodyPr/>
          <a:lstStyle/>
          <a:p>
            <a:pPr eaLnBrk="1" fontAlgn="auto" hangingPunct="1">
              <a:spcAft>
                <a:spcPts val="0"/>
              </a:spcAft>
              <a:defRPr/>
            </a:pPr>
            <a:br>
              <a:rPr lang="en-US" altLang="zh-CN" sz="3200" b="1" dirty="0" smtClean="0"/>
            </a:br>
            <a:br>
              <a:rPr lang="en-US" altLang="zh-CN" sz="3200" b="1" dirty="0" smtClean="0"/>
            </a:br>
            <a:r>
              <a:rPr lang="en-US" altLang="zh-CN" sz="4000" b="1" dirty="0" smtClean="0">
                <a:latin typeface="Comic Sans MS" panose="030F0702030302020204" pitchFamily="66" charset="0"/>
              </a:rPr>
              <a:t>Teaching Requirement</a:t>
            </a:r>
            <a:r>
              <a:rPr lang="zh-CN" altLang="en-US" sz="4000" b="1" dirty="0" smtClean="0">
                <a:latin typeface="Comic Sans MS" panose="030F0702030302020204" pitchFamily="66" charset="0"/>
              </a:rPr>
              <a:t>（教学要求） </a:t>
            </a:r>
            <a:br>
              <a:rPr lang="zh-CN" altLang="en-US" sz="4000" b="1" dirty="0" smtClean="0"/>
            </a:br>
            <a:br>
              <a:rPr lang="zh-CN" altLang="en-US" sz="3200" b="1" dirty="0" smtClean="0"/>
            </a:br>
            <a:endParaRPr lang="zh-CN" altLang="en-US" sz="3200" b="1" dirty="0" smtClean="0"/>
          </a:p>
        </p:txBody>
      </p:sp>
      <p:sp>
        <p:nvSpPr>
          <p:cNvPr id="20483" name="Rectangle 3"/>
          <p:cNvSpPr>
            <a:spLocks noGrp="1" noChangeArrowheads="1"/>
          </p:cNvSpPr>
          <p:nvPr>
            <p:ph idx="1"/>
          </p:nvPr>
        </p:nvSpPr>
        <p:spPr>
          <a:xfrm>
            <a:off x="285720" y="1000108"/>
            <a:ext cx="8401080" cy="5268931"/>
          </a:xfrm>
        </p:spPr>
        <p:txBody>
          <a:bodyPr/>
          <a:lstStyle/>
          <a:p>
            <a:pPr lvl="0"/>
            <a:r>
              <a:rPr lang="zh-CN" altLang="en-US" dirty="0" smtClean="0"/>
              <a:t>混合式教学模式。线上教学、线下面授、线上</a:t>
            </a:r>
            <a:r>
              <a:rPr lang="en-US" dirty="0" smtClean="0"/>
              <a:t>+</a:t>
            </a:r>
            <a:r>
              <a:rPr lang="zh-CN" altLang="en-US" dirty="0" smtClean="0"/>
              <a:t>线下个性化教学。</a:t>
            </a:r>
            <a:endParaRPr lang="en-US" altLang="zh-CN" dirty="0" smtClean="0"/>
          </a:p>
          <a:p>
            <a:pPr lvl="0"/>
            <a:r>
              <a:rPr lang="zh-CN" altLang="en-US" dirty="0" smtClean="0"/>
              <a:t>线上教学：发布相关视频、音频、文本等形式的学习资源供学生学习，布置与教学资源相匹配的学习任务，如练习、测试、在线讨论等。建议利用扇贝听力、英语流利说等</a:t>
            </a:r>
            <a:r>
              <a:rPr lang="en-US" dirty="0" smtClean="0"/>
              <a:t>APP</a:t>
            </a:r>
            <a:r>
              <a:rPr lang="zh-CN" altLang="en-US" dirty="0" smtClean="0"/>
              <a:t>，布置学习任务，监督学生学习。</a:t>
            </a:r>
            <a:endParaRPr lang="zh-CN" altLang="en-US" dirty="0" smtClean="0"/>
          </a:p>
          <a:p>
            <a:pPr lvl="0"/>
            <a:r>
              <a:rPr lang="zh-CN" altLang="en-US" dirty="0" smtClean="0"/>
              <a:t>线下课堂面授：教师设计以互动为特点的课堂学习活动，帮助学生实现由知识到运用的能力转变。</a:t>
            </a:r>
            <a:endParaRPr lang="zh-CN" altLang="en-US" dirty="0" smtClean="0"/>
          </a:p>
          <a:p>
            <a:pPr lvl="0"/>
            <a:r>
              <a:rPr lang="zh-CN" altLang="en-US" dirty="0" smtClean="0"/>
              <a:t>线上</a:t>
            </a:r>
            <a:r>
              <a:rPr lang="en-US" dirty="0" smtClean="0"/>
              <a:t>+</a:t>
            </a:r>
            <a:r>
              <a:rPr lang="zh-CN" altLang="en-US" dirty="0" smtClean="0"/>
              <a:t>线下个性化教学：</a:t>
            </a:r>
            <a:endParaRPr lang="zh-CN" altLang="en-US" dirty="0" smtClean="0"/>
          </a:p>
          <a:p>
            <a:pPr>
              <a:buNone/>
            </a:pPr>
            <a:r>
              <a:rPr lang="zh-CN" altLang="en-US" dirty="0" smtClean="0"/>
              <a:t>（</a:t>
            </a:r>
            <a:r>
              <a:rPr lang="en-US" dirty="0" smtClean="0"/>
              <a:t>1</a:t>
            </a:r>
            <a:r>
              <a:rPr lang="zh-CN" altLang="en-US" dirty="0" smtClean="0"/>
              <a:t>）授课教师根据不同学生需求，配合具体教学内容，适时以线上或线下的方式给予学生专题性指导或帮助式反馈</a:t>
            </a:r>
            <a:endParaRPr lang="zh-CN" altLang="en-US" dirty="0" smtClean="0"/>
          </a:p>
          <a:p>
            <a:pPr>
              <a:buNone/>
            </a:pPr>
            <a:r>
              <a:rPr lang="zh-CN" altLang="en-US" dirty="0" smtClean="0"/>
              <a:t>（</a:t>
            </a:r>
            <a:r>
              <a:rPr lang="en-US" dirty="0" smtClean="0"/>
              <a:t>2</a:t>
            </a:r>
            <a:r>
              <a:rPr lang="zh-CN" altLang="en-US" dirty="0" smtClean="0"/>
              <a:t>）条件允许情况下，由外教开设不同主题的小班工作坊，主题包括语言技能、学术英语技能和跨文化知识等</a:t>
            </a:r>
            <a:endParaRPr lang="zh-CN" altLang="en-US" dirty="0" smtClean="0"/>
          </a:p>
          <a:p>
            <a:pPr marL="609600" indent="-609600" eaLnBrk="1" hangingPunct="1"/>
            <a:endParaRPr lang="zh-CN" altLang="en-US" dirty="0" smtClean="0">
              <a:ea typeface="宋体" panose="02010600030101010101" pitchFamily="2" charset="-122"/>
            </a:endParaRPr>
          </a:p>
          <a:p>
            <a:pPr marL="609600" indent="-609600" eaLnBrk="1" hangingPunct="1"/>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0"/>
            <a:ext cx="8258204" cy="885844"/>
          </a:xfrm>
        </p:spPr>
        <p:txBody>
          <a:bodyPr/>
          <a:lstStyle/>
          <a:p>
            <a:br>
              <a:rPr lang="zh-CN" altLang="en-US" sz="4800" b="1" i="1" dirty="0" smtClean="0"/>
            </a:br>
            <a:r>
              <a:rPr lang="en-US" altLang="zh-CN" sz="3600" b="1" dirty="0" smtClean="0">
                <a:latin typeface="Comic Sans MS" panose="030F0702030302020204" pitchFamily="66" charset="0"/>
              </a:rPr>
              <a:t> Teaching Requirement</a:t>
            </a:r>
            <a:r>
              <a:rPr lang="zh-CN" altLang="en-US" sz="3600" b="1" dirty="0" smtClean="0">
                <a:latin typeface="Comic Sans MS" panose="030F0702030302020204" pitchFamily="66" charset="0"/>
              </a:rPr>
              <a:t>（教学要求） </a:t>
            </a:r>
            <a:endParaRPr lang="zh-CN" altLang="en-US" sz="3600" i="1" dirty="0"/>
          </a:p>
        </p:txBody>
      </p:sp>
      <p:pic>
        <p:nvPicPr>
          <p:cNvPr id="3074" name="Picture 2"/>
          <p:cNvPicPr>
            <a:picLocks noGrp="1" noChangeAspect="1" noChangeArrowheads="1"/>
          </p:cNvPicPr>
          <p:nvPr>
            <p:ph idx="1"/>
          </p:nvPr>
        </p:nvPicPr>
        <p:blipFill>
          <a:blip r:embed="rId1" cstate="print"/>
          <a:srcRect/>
          <a:stretch>
            <a:fillRect/>
          </a:stretch>
        </p:blipFill>
        <p:spPr bwMode="auto">
          <a:xfrm>
            <a:off x="714348" y="1857364"/>
            <a:ext cx="7500991" cy="17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1472" y="357166"/>
            <a:ext cx="7858180" cy="668360"/>
          </a:xfrm>
        </p:spPr>
        <p:txBody>
          <a:bodyPr/>
          <a:lstStyle/>
          <a:p>
            <a:pPr eaLnBrk="1" fontAlgn="auto" hangingPunct="1">
              <a:spcAft>
                <a:spcPts val="0"/>
              </a:spcAft>
              <a:defRPr/>
            </a:pPr>
            <a:r>
              <a:rPr lang="zh-CN" altLang="en-US" sz="4000" b="1" dirty="0" smtClean="0">
                <a:latin typeface="Comic Sans MS" panose="030F0702030302020204" pitchFamily="66" charset="0"/>
                <a:cs typeface="Arial" panose="020B0604020202020204" pitchFamily="34" charset="0"/>
              </a:rPr>
              <a:t>The selected books（课本选择）</a:t>
            </a:r>
            <a:endParaRPr lang="zh-CN" altLang="en-US" sz="4000" b="1" dirty="0" smtClean="0">
              <a:latin typeface="Comic Sans MS" panose="030F0702030302020204" pitchFamily="66" charset="0"/>
              <a:cs typeface="Arial" panose="020B0604020202020204" pitchFamily="34" charset="0"/>
            </a:endParaRPr>
          </a:p>
        </p:txBody>
      </p:sp>
      <p:sp>
        <p:nvSpPr>
          <p:cNvPr id="18435" name="Rectangle 3"/>
          <p:cNvSpPr>
            <a:spLocks noGrp="1" noChangeArrowheads="1"/>
          </p:cNvSpPr>
          <p:nvPr>
            <p:ph type="body" idx="1"/>
          </p:nvPr>
        </p:nvSpPr>
        <p:spPr>
          <a:xfrm>
            <a:off x="468313" y="1125538"/>
            <a:ext cx="8229600" cy="5472112"/>
          </a:xfrm>
        </p:spPr>
        <p:txBody>
          <a:bodyPr/>
          <a:lstStyle/>
          <a:p>
            <a:pPr eaLnBrk="1" hangingPunct="1"/>
            <a:r>
              <a:rPr lang="zh-CN" altLang="en-US" dirty="0" smtClean="0">
                <a:latin typeface="Comic Sans MS" panose="030F0702030302020204" pitchFamily="66" charset="0"/>
                <a:ea typeface="宋体" panose="02010600030101010101" pitchFamily="2" charset="-122"/>
                <a:cs typeface="Arial" panose="020B0604020202020204" pitchFamily="34" charset="0"/>
              </a:rPr>
              <a:t>Required textbook</a:t>
            </a:r>
            <a:r>
              <a:rPr lang="en-US" altLang="zh-CN" dirty="0" smtClean="0">
                <a:latin typeface="Comic Sans MS" panose="030F0702030302020204" pitchFamily="66" charset="0"/>
                <a:ea typeface="宋体" panose="02010600030101010101" pitchFamily="2" charset="-122"/>
                <a:cs typeface="Arial" panose="020B0604020202020204" pitchFamily="34" charset="0"/>
              </a:rPr>
              <a:t>s</a:t>
            </a:r>
            <a:endParaRPr lang="en-US" altLang="zh-CN" dirty="0" smtClean="0">
              <a:latin typeface="Comic Sans MS" panose="030F0702030302020204" pitchFamily="66" charset="0"/>
              <a:ea typeface="宋体" panose="02010600030101010101" pitchFamily="2" charset="-122"/>
              <a:cs typeface="Arial" panose="020B0604020202020204" pitchFamily="34" charset="0"/>
            </a:endParaRPr>
          </a:p>
          <a:p>
            <a:pPr lvl="1" eaLnBrk="1" hangingPunct="1"/>
            <a:r>
              <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College English Integrated </a:t>
            </a:r>
            <a:r>
              <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Course Book 1</a:t>
            </a:r>
            <a:endPar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lvl="1" eaLnBrk="1" hangingPunct="1"/>
            <a:r>
              <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New Experiencing English 1</a:t>
            </a:r>
            <a:endPar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eaLnBrk="1" hangingPunct="1"/>
            <a:r>
              <a:rPr lang="zh-CN" altLang="en-US" sz="2800" dirty="0" smtClean="0">
                <a:latin typeface="Comic Sans MS" panose="030F0702030302020204" pitchFamily="66" charset="0"/>
                <a:ea typeface="宋体" panose="02010600030101010101" pitchFamily="2" charset="-122"/>
                <a:cs typeface="Arial" panose="020B0604020202020204" pitchFamily="34" charset="0"/>
              </a:rPr>
              <a:t>Supplimentary Books for Reading </a:t>
            </a:r>
            <a:r>
              <a:rPr lang="en-US" altLang="zh-CN" sz="2800" dirty="0" smtClean="0">
                <a:latin typeface="Comic Sans MS" panose="030F0702030302020204" pitchFamily="66" charset="0"/>
                <a:ea typeface="宋体" panose="02010600030101010101" pitchFamily="2" charset="-122"/>
                <a:cs typeface="Arial" panose="020B0604020202020204" pitchFamily="34" charset="0"/>
              </a:rPr>
              <a:t>&amp; Listening</a:t>
            </a:r>
            <a:endParaRPr lang="zh-CN" altLang="en-US" sz="2800" dirty="0" smtClean="0">
              <a:latin typeface="Comic Sans MS" panose="030F0702030302020204" pitchFamily="66" charset="0"/>
              <a:ea typeface="宋体" panose="02010600030101010101" pitchFamily="2" charset="-122"/>
              <a:cs typeface="Arial" panose="020B0604020202020204" pitchFamily="34" charset="0"/>
            </a:endParaRPr>
          </a:p>
          <a:p>
            <a:pPr eaLnBrk="1" hangingPunct="1">
              <a:buFontTx/>
              <a:buNone/>
            </a:pPr>
            <a:r>
              <a:rPr lang="zh-CN" altLang="en-US" sz="2800" dirty="0" smtClean="0">
                <a:solidFill>
                  <a:srgbClr val="00CC00"/>
                </a:solidFill>
                <a:latin typeface="Comic Sans MS" panose="030F0702030302020204" pitchFamily="66" charset="0"/>
                <a:ea typeface="宋体" panose="02010600030101010101" pitchFamily="2" charset="-122"/>
                <a:cs typeface="Arial" panose="020B0604020202020204" pitchFamily="34" charset="0"/>
              </a:rPr>
              <a:t>	 </a:t>
            </a:r>
            <a:r>
              <a:rPr lang="zh-CN" altLang="en-US"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 </a:t>
            </a:r>
            <a:r>
              <a:rPr lang="en-US" altLang="zh-CN"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English Through Culture 1</a:t>
            </a:r>
            <a:endParaRPr lang="en-US" altLang="zh-CN"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marL="342900" lvl="1" indent="-342900" eaLnBrk="1" hangingPunct="1">
              <a:buNone/>
            </a:pPr>
            <a:r>
              <a:rPr lang="en-US" altLang="zh-CN"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        -- </a:t>
            </a:r>
            <a:r>
              <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College English Integrated </a:t>
            </a:r>
            <a:r>
              <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Course Book 1</a:t>
            </a:r>
            <a:endParaRPr lang="en-US" altLang="zh-CN"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eaLnBrk="1" hangingPunct="1">
              <a:buFontTx/>
              <a:buNone/>
            </a:pPr>
            <a:r>
              <a:rPr lang="en-US" altLang="zh-CN"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     -- New Standard College English 1</a:t>
            </a:r>
            <a:endParaRPr lang="en-US" altLang="zh-CN" sz="28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eaLnBrk="1" hangingPunct="1"/>
            <a:r>
              <a:rPr lang="en-US" altLang="zh-CN" sz="2800" dirty="0" smtClean="0">
                <a:solidFill>
                  <a:srgbClr val="FF3300"/>
                </a:solidFill>
                <a:latin typeface="Comic Sans MS" panose="030F0702030302020204" pitchFamily="66" charset="0"/>
                <a:ea typeface="宋体" panose="02010600030101010101" pitchFamily="2" charset="-122"/>
                <a:cs typeface="Arial" panose="020B0604020202020204" pitchFamily="34" charset="0"/>
              </a:rPr>
              <a:t> </a:t>
            </a:r>
            <a:r>
              <a:rPr lang="zh-CN" altLang="en-US" sz="2800" dirty="0" smtClean="0">
                <a:latin typeface="Comic Sans MS" panose="030F0702030302020204" pitchFamily="66" charset="0"/>
                <a:ea typeface="宋体" panose="02010600030101010101" pitchFamily="2" charset="-122"/>
                <a:cs typeface="Arial" panose="020B0604020202020204" pitchFamily="34" charset="0"/>
              </a:rPr>
              <a:t>Recommended ARTICLES for Reading</a:t>
            </a:r>
            <a:endParaRPr lang="zh-CN" altLang="en-US" sz="2800" dirty="0" smtClean="0">
              <a:latin typeface="Comic Sans MS" panose="030F0702030302020204" pitchFamily="66" charset="0"/>
              <a:ea typeface="宋体" panose="02010600030101010101" pitchFamily="2" charset="-122"/>
              <a:cs typeface="Arial" panose="020B0604020202020204" pitchFamily="34" charset="0"/>
            </a:endParaRPr>
          </a:p>
          <a:p>
            <a:pPr lvl="1" eaLnBrk="1" hangingPunct="1"/>
            <a:r>
              <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Reader’s Digest</a:t>
            </a:r>
            <a:endParaRPr lang="en-US" altLang="zh-CN"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lvl="1" eaLnBrk="1" hangingPunct="1"/>
            <a:r>
              <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New Yorker</a:t>
            </a:r>
            <a:endPar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lvl="1" eaLnBrk="1" hangingPunct="1"/>
            <a:r>
              <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rPr>
              <a:t>Time Magazine</a:t>
            </a:r>
            <a:endParaRPr lang="zh-CN" altLang="en-US" sz="2400" dirty="0" smtClean="0">
              <a:solidFill>
                <a:srgbClr val="FFC000"/>
              </a:solidFill>
              <a:latin typeface="Comic Sans MS" panose="030F0702030302020204" pitchFamily="66" charset="0"/>
              <a:ea typeface="宋体" panose="02010600030101010101" pitchFamily="2" charset="-122"/>
              <a:cs typeface="Arial" panose="020B0604020202020204" pitchFamily="34" charset="0"/>
            </a:endParaRPr>
          </a:p>
          <a:p>
            <a:pPr eaLnBrk="1" hangingPunct="1"/>
            <a:endParaRPr lang="zh-CN" altLang="en-US" dirty="0" smtClean="0">
              <a:solidFill>
                <a:srgbClr val="00CC00"/>
              </a:solidFill>
              <a:latin typeface="Calibri" panose="020F050202020403020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85786" y="115889"/>
            <a:ext cx="7429552" cy="741343"/>
          </a:xfrm>
        </p:spPr>
        <p:txBody>
          <a:bodyPr/>
          <a:lstStyle/>
          <a:p>
            <a:pPr eaLnBrk="1" fontAlgn="auto" hangingPunct="1">
              <a:spcAft>
                <a:spcPts val="0"/>
              </a:spcAft>
              <a:defRPr/>
            </a:pPr>
            <a:r>
              <a:rPr lang="en-US" altLang="zh-CN" sz="4400" b="1" dirty="0" smtClean="0">
                <a:solidFill>
                  <a:srgbClr val="0033CC"/>
                </a:solidFill>
                <a:latin typeface="Comic Sans MS" panose="030F0702030302020204" pitchFamily="66" charset="0"/>
              </a:rPr>
              <a:t>Time Allocation</a:t>
            </a:r>
            <a:r>
              <a:rPr lang="zh-CN" altLang="en-US" sz="4400" b="1" dirty="0" smtClean="0">
                <a:solidFill>
                  <a:srgbClr val="0033CC"/>
                </a:solidFill>
                <a:latin typeface="Comic Sans MS" panose="030F0702030302020204" pitchFamily="66" charset="0"/>
              </a:rPr>
              <a:t>（时间安排）</a:t>
            </a:r>
            <a:endParaRPr lang="en-US" altLang="zh-CN" sz="4400" dirty="0" smtClean="0"/>
          </a:p>
        </p:txBody>
      </p:sp>
      <p:sp>
        <p:nvSpPr>
          <p:cNvPr id="17411" name="Rectangle 3"/>
          <p:cNvSpPr>
            <a:spLocks noGrp="1" noChangeArrowheads="1"/>
          </p:cNvSpPr>
          <p:nvPr>
            <p:ph type="body" idx="1"/>
          </p:nvPr>
        </p:nvSpPr>
        <p:spPr>
          <a:xfrm>
            <a:off x="755650" y="1484313"/>
            <a:ext cx="7843838" cy="4321175"/>
          </a:xfrm>
        </p:spPr>
        <p:txBody>
          <a:bodyPr rtlCol="0">
            <a:normAutofit/>
          </a:bodyPr>
          <a:lstStyle/>
          <a:p>
            <a:pPr eaLnBrk="1" fontAlgn="auto" hangingPunct="1">
              <a:lnSpc>
                <a:spcPct val="90000"/>
              </a:lnSpc>
              <a:spcAft>
                <a:spcPts val="0"/>
              </a:spcAft>
              <a:buNone/>
              <a:defRPr/>
            </a:pPr>
            <a:endParaRPr lang="zh-CN" altLang="en-US" sz="2800" b="1" dirty="0" smtClean="0">
              <a:solidFill>
                <a:schemeClr val="bg1">
                  <a:lumMod val="50000"/>
                </a:schemeClr>
              </a:solidFill>
              <a:ea typeface="+mn-ea"/>
              <a:cs typeface="Arial" panose="020B0604020202020204" pitchFamily="34" charset="0"/>
            </a:endParaRPr>
          </a:p>
          <a:p>
            <a:pPr eaLnBrk="1" fontAlgn="auto" hangingPunct="1">
              <a:lnSpc>
                <a:spcPct val="90000"/>
              </a:lnSpc>
              <a:spcAft>
                <a:spcPts val="0"/>
              </a:spcAft>
              <a:defRPr/>
            </a:pPr>
            <a:endParaRPr lang="zh-CN" altLang="en-US" dirty="0" smtClean="0">
              <a:solidFill>
                <a:srgbClr val="CC3300"/>
              </a:solidFill>
              <a:ea typeface="+mn-ea"/>
            </a:endParaRPr>
          </a:p>
        </p:txBody>
      </p:sp>
      <p:graphicFrame>
        <p:nvGraphicFramePr>
          <p:cNvPr id="5" name="表格 4"/>
          <p:cNvGraphicFramePr>
            <a:graphicFrameLocks noGrp="1"/>
          </p:cNvGraphicFramePr>
          <p:nvPr/>
        </p:nvGraphicFramePr>
        <p:xfrm>
          <a:off x="539552" y="980728"/>
          <a:ext cx="8064896" cy="4745844"/>
        </p:xfrm>
        <a:graphic>
          <a:graphicData uri="http://schemas.openxmlformats.org/drawingml/2006/table">
            <a:tbl>
              <a:tblPr firstRow="1" bandRow="1">
                <a:tableStyleId>{5C22544A-7EE6-4342-B048-85BDC9FD1C3A}</a:tableStyleId>
              </a:tblPr>
              <a:tblGrid>
                <a:gridCol w="1008091"/>
                <a:gridCol w="7056805"/>
              </a:tblGrid>
              <a:tr h="614098">
                <a:tc>
                  <a:txBody>
                    <a:bodyPr/>
                    <a:lstStyle/>
                    <a:p>
                      <a:r>
                        <a:rPr lang="zh-CN" altLang="en-US" dirty="0" smtClean="0"/>
                        <a:t>周数</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00" dirty="0" smtClean="0">
                          <a:solidFill>
                            <a:schemeClr val="tx1"/>
                          </a:solidFill>
                          <a:latin typeface="Comic Sans MS" panose="030F0702030302020204" pitchFamily="66" charset="0"/>
                          <a:ea typeface="+mn-ea"/>
                          <a:cs typeface="Times New Roman" panose="02020603050405020304"/>
                        </a:rPr>
                        <a:t>授课内容</a:t>
                      </a:r>
                      <a:endParaRPr lang="zh-CN" altLang="en-US" sz="1800" kern="100" dirty="0" smtClean="0">
                        <a:solidFill>
                          <a:schemeClr val="tx1"/>
                        </a:solidFill>
                        <a:latin typeface="Comic Sans MS" panose="030F0702030302020204" pitchFamily="66" charset="0"/>
                        <a:ea typeface="+mn-ea"/>
                        <a:cs typeface="Times New Roman" panose="02020603050405020304"/>
                      </a:endParaRPr>
                    </a:p>
                    <a:p>
                      <a:pPr algn="ctr"/>
                      <a:endParaRPr lang="zh-CN" altLang="en-US" dirty="0">
                        <a:solidFill>
                          <a:schemeClr val="tx1"/>
                        </a:solidFill>
                        <a:latin typeface="Comic Sans MS" panose="030F0702030302020204" pitchFamily="66" charset="0"/>
                      </a:endParaRPr>
                    </a:p>
                  </a:txBody>
                  <a:tcPr/>
                </a:tc>
              </a:tr>
              <a:tr h="728072">
                <a:tc>
                  <a:txBody>
                    <a:bodyPr/>
                    <a:lstStyle/>
                    <a:p>
                      <a:pPr algn="ctr"/>
                      <a:r>
                        <a:rPr lang="en-US" altLang="zh-CN" dirty="0" smtClean="0"/>
                        <a:t>3</a:t>
                      </a:r>
                      <a:endParaRPr lang="zh-CN" altLang="en-US" dirty="0"/>
                    </a:p>
                  </a:txBody>
                  <a:tcPr/>
                </a:tc>
                <a:tc>
                  <a:txBody>
                    <a:bodyPr/>
                    <a:lstStyle/>
                    <a:p>
                      <a:pPr marL="0" marR="0" lvl="0" indent="869950" algn="l">
                        <a:spcBef>
                          <a:spcPts val="0"/>
                        </a:spcBef>
                        <a:spcAft>
                          <a:spcPts val="0"/>
                        </a:spcAft>
                      </a:pPr>
                      <a:r>
                        <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rPr>
                        <a:t>New-Term Outlook </a:t>
                      </a: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p>
                      <a:pPr marL="0" marR="0" indent="869950" algn="l">
                        <a:spcBef>
                          <a:spcPts val="0"/>
                        </a:spcBef>
                        <a:spcAft>
                          <a:spcPts val="0"/>
                        </a:spcAft>
                      </a:pPr>
                      <a:r>
                        <a:rPr lang="en-US" altLang="zh-CN"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rPr>
                        <a:t>Integrated </a:t>
                      </a:r>
                      <a:r>
                        <a:rPr lang="en-US" altLang="zh-CN"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rPr>
                        <a:t>Course 1: Unit 1 Growing</a:t>
                      </a:r>
                      <a:r>
                        <a:rPr lang="en-US" altLang="zh-CN"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rPr>
                        <a:t> Up</a:t>
                      </a:r>
                      <a:endParaRPr lang="en-US" altLang="zh-CN"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p>
                      <a:pPr marL="0" marR="0" indent="869950" algn="just">
                        <a:spcBef>
                          <a:spcPts val="0"/>
                        </a:spcBef>
                        <a:spcAft>
                          <a:spcPts val="0"/>
                        </a:spcAft>
                      </a:pP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txBody>
                  <a:tcPr/>
                </a:tc>
              </a:tr>
              <a:tr h="753606">
                <a:tc>
                  <a:txBody>
                    <a:bodyPr/>
                    <a:lstStyle/>
                    <a:p>
                      <a:pPr algn="ctr"/>
                      <a:r>
                        <a:rPr lang="en-US" altLang="zh-CN" dirty="0" smtClean="0"/>
                        <a:t>4</a:t>
                      </a:r>
                      <a:endParaRPr lang="zh-CN" altLang="en-US" dirty="0"/>
                    </a:p>
                  </a:txBody>
                  <a:tcPr/>
                </a:tc>
                <a:tc>
                  <a:txBody>
                    <a:bodyPr/>
                    <a:lstStyle/>
                    <a:p>
                      <a:pPr marL="0" marR="0" indent="869950" algn="just">
                        <a:spcBef>
                          <a:spcPts val="0"/>
                        </a:spcBef>
                        <a:spcAft>
                          <a:spcPts val="0"/>
                        </a:spcAft>
                      </a:pPr>
                      <a:r>
                        <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rPr>
                        <a:t>Integrated Course 1: Unit 1 </a:t>
                      </a:r>
                      <a:r>
                        <a:rPr lang="en-US" altLang="zh-CN"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rPr>
                        <a:t>Growing</a:t>
                      </a:r>
                      <a:r>
                        <a:rPr lang="en-US" altLang="zh-CN"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rPr>
                        <a:t> Up</a:t>
                      </a: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p>
                      <a:endParaRPr lang="zh-CN" altLang="en-US" dirty="0">
                        <a:solidFill>
                          <a:schemeClr val="tx1"/>
                        </a:solidFill>
                        <a:latin typeface="Comic Sans MS" panose="030F0702030302020204" pitchFamily="66" charset="0"/>
                      </a:endParaRPr>
                    </a:p>
                  </a:txBody>
                  <a:tcPr/>
                </a:tc>
              </a:tr>
              <a:tr h="877283">
                <a:tc>
                  <a:txBody>
                    <a:bodyPr/>
                    <a:lstStyle/>
                    <a:p>
                      <a:pPr algn="ctr"/>
                      <a:r>
                        <a:rPr lang="en-US" altLang="zh-CN" dirty="0" smtClean="0"/>
                        <a:t>5</a:t>
                      </a:r>
                      <a:endParaRPr lang="zh-CN" altLang="en-US" dirty="0"/>
                    </a:p>
                  </a:txBody>
                  <a:tcPr/>
                </a:tc>
                <a:tc>
                  <a:txBody>
                    <a:bodyPr/>
                    <a:lstStyle/>
                    <a:p>
                      <a:pPr marL="0" marR="0" indent="869950" algn="just">
                        <a:spcBef>
                          <a:spcPts val="0"/>
                        </a:spcBef>
                        <a:spcAft>
                          <a:spcPts val="0"/>
                        </a:spcAft>
                      </a:pPr>
                      <a:r>
                        <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New Experiencing English 1:  </a:t>
                      </a: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endParaRPr>
                    </a:p>
                    <a:p>
                      <a:pPr marL="0" marR="0" indent="869950" algn="just">
                        <a:spcBef>
                          <a:spcPts val="0"/>
                        </a:spcBef>
                        <a:spcAft>
                          <a:spcPts val="0"/>
                        </a:spcAft>
                      </a:pPr>
                      <a:r>
                        <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Unit1</a:t>
                      </a:r>
                      <a:r>
                        <a:rPr lang="en-US"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 </a:t>
                      </a:r>
                      <a:r>
                        <a:rPr lang="en-US" altLang="zh-CN"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A Life Lesson from A Volunteer Firefighter</a:t>
                      </a: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p>
                      <a:endParaRPr lang="zh-CN" altLang="en-US" dirty="0">
                        <a:solidFill>
                          <a:schemeClr val="tx1"/>
                        </a:solidFill>
                        <a:latin typeface="Comic Sans MS" panose="030F0702030302020204" pitchFamily="66" charset="0"/>
                      </a:endParaRPr>
                    </a:p>
                  </a:txBody>
                  <a:tcPr/>
                </a:tc>
              </a:tr>
              <a:tr h="737954">
                <a:tc>
                  <a:txBody>
                    <a:bodyPr/>
                    <a:lstStyle/>
                    <a:p>
                      <a:pPr algn="ctr"/>
                      <a:r>
                        <a:rPr lang="en-US" altLang="zh-CN" dirty="0" smtClean="0"/>
                        <a:t>6</a:t>
                      </a:r>
                      <a:endParaRPr lang="zh-CN" altLang="en-US" dirty="0"/>
                    </a:p>
                  </a:txBody>
                  <a:tcPr/>
                </a:tc>
                <a:tc>
                  <a:txBody>
                    <a:bodyPr/>
                    <a:lstStyle/>
                    <a:p>
                      <a:pPr marL="0" marR="0" indent="937260" algn="just">
                        <a:spcBef>
                          <a:spcPts val="0"/>
                        </a:spcBef>
                        <a:spcAft>
                          <a:spcPts val="0"/>
                        </a:spcAft>
                      </a:pPr>
                      <a:r>
                        <a:rPr lang="en-US" altLang="zh-CN"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Learning</a:t>
                      </a:r>
                      <a:r>
                        <a:rPr lang="en-US" altLang="zh-CN"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 to </a:t>
                      </a:r>
                      <a:r>
                        <a:rPr lang="en-US" altLang="zh-CN" sz="1800" b="1" kern="100" baseline="0" dirty="0" smtClean="0">
                          <a:solidFill>
                            <a:schemeClr val="tx1"/>
                          </a:solidFill>
                          <a:latin typeface="Comic Sans MS" panose="030F0702030302020204" pitchFamily="66" charset="0"/>
                          <a:ea typeface="宋体" panose="02010600030101010101" pitchFamily="2" charset="-122"/>
                          <a:cs typeface="Times New Roman" panose="02020603050405020304"/>
                          <a:sym typeface="+mn-ea"/>
                        </a:rPr>
                        <a:t>Think I</a:t>
                      </a:r>
                      <a:endParaRPr lang="en-US" sz="1800" b="1" kern="1200" dirty="0" smtClean="0">
                        <a:solidFill>
                          <a:schemeClr val="dk1"/>
                        </a:solidFill>
                        <a:latin typeface="Comic Sans MS" panose="030F0702030302020204" pitchFamily="66" charset="0"/>
                        <a:ea typeface="+mn-ea"/>
                        <a:cs typeface="+mn-cs"/>
                      </a:endParaRPr>
                    </a:p>
                    <a:p>
                      <a:pPr marL="0" marR="0" indent="937260" algn="just">
                        <a:spcBef>
                          <a:spcPts val="0"/>
                        </a:spcBef>
                        <a:spcAft>
                          <a:spcPts val="0"/>
                        </a:spcAft>
                      </a:pPr>
                      <a:endParaRPr lang="en-US" sz="1800" b="1" kern="100" dirty="0" smtClean="0">
                        <a:solidFill>
                          <a:schemeClr val="tx1"/>
                        </a:solidFill>
                        <a:latin typeface="Comic Sans MS" panose="030F0702030302020204" pitchFamily="66" charset="0"/>
                        <a:ea typeface="宋体" panose="02010600030101010101" pitchFamily="2" charset="-122"/>
                        <a:cs typeface="Times New Roman" panose="02020603050405020304"/>
                      </a:endParaRPr>
                    </a:p>
                    <a:p>
                      <a:endParaRPr lang="zh-CN" altLang="en-US" dirty="0">
                        <a:solidFill>
                          <a:schemeClr val="tx1"/>
                        </a:solidFill>
                        <a:latin typeface="Comic Sans MS" panose="030F0702030302020204" pitchFamily="66" charset="0"/>
                      </a:endParaRPr>
                    </a:p>
                  </a:txBody>
                  <a:tcPr/>
                </a:tc>
              </a:tr>
              <a:tr h="608958">
                <a:tc>
                  <a:txBody>
                    <a:bodyPr/>
                    <a:lstStyle/>
                    <a:p>
                      <a:pPr algn="ctr"/>
                      <a:r>
                        <a:rPr lang="en-US" altLang="zh-CN" dirty="0" smtClean="0"/>
                        <a:t>7</a:t>
                      </a:r>
                      <a:endParaRPr lang="zh-CN" altLang="en-US" dirty="0"/>
                    </a:p>
                  </a:txBody>
                  <a:tcPr/>
                </a:tc>
                <a:tc>
                  <a:txBody>
                    <a:bodyPr/>
                    <a:lstStyle/>
                    <a:p>
                      <a:r>
                        <a:rPr lang="en-US" altLang="zh-CN" dirty="0" smtClean="0">
                          <a:solidFill>
                            <a:schemeClr val="tx1"/>
                          </a:solidFill>
                          <a:latin typeface="Comic Sans MS" panose="030F0702030302020204" pitchFamily="66" charset="0"/>
                        </a:rPr>
                        <a:t>        </a:t>
                      </a:r>
                      <a:r>
                        <a:rPr lang="en-US" altLang="zh-CN" b="1" dirty="0" smtClean="0">
                          <a:latin typeface="Comic Sans MS" panose="030F0702030302020204" pitchFamily="66" charset="0"/>
                        </a:rPr>
                        <a:t>    Learning</a:t>
                      </a:r>
                      <a:r>
                        <a:rPr lang="en-US" altLang="zh-CN" b="1" baseline="0" dirty="0" smtClean="0">
                          <a:latin typeface="Comic Sans MS" panose="030F0702030302020204" pitchFamily="66" charset="0"/>
                        </a:rPr>
                        <a:t> to Think II</a:t>
                      </a:r>
                      <a:endParaRPr lang="zh-CN" altLang="en-US" dirty="0">
                        <a:solidFill>
                          <a:schemeClr val="tx1"/>
                        </a:solidFill>
                        <a:latin typeface="Comic Sans MS" panose="030F0702030302020204" pitchFamily="66"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8072494" cy="928694"/>
          </a:xfrm>
        </p:spPr>
        <p:txBody>
          <a:bodyPr/>
          <a:lstStyle/>
          <a:p>
            <a:pPr eaLnBrk="1" fontAlgn="auto" hangingPunct="1">
              <a:spcAft>
                <a:spcPts val="0"/>
              </a:spcAft>
              <a:defRPr/>
            </a:pPr>
            <a:r>
              <a:rPr lang="en-US" altLang="zh-CN" sz="4800" b="1" dirty="0" smtClean="0">
                <a:solidFill>
                  <a:srgbClr val="0033CC"/>
                </a:solidFill>
                <a:latin typeface="Comic Sans MS" panose="030F0702030302020204" pitchFamily="66" charset="0"/>
              </a:rPr>
              <a:t>Time Allocation</a:t>
            </a:r>
            <a:r>
              <a:rPr lang="zh-CN" altLang="en-US" sz="4800" b="1" dirty="0" smtClean="0">
                <a:solidFill>
                  <a:srgbClr val="0033CC"/>
                </a:solidFill>
                <a:latin typeface="Comic Sans MS" panose="030F0702030302020204" pitchFamily="66" charset="0"/>
              </a:rPr>
              <a:t>（时间安排）</a:t>
            </a:r>
            <a:endParaRPr lang="zh-CN" altLang="en-US" sz="4800" dirty="0"/>
          </a:p>
        </p:txBody>
      </p:sp>
      <p:graphicFrame>
        <p:nvGraphicFramePr>
          <p:cNvPr id="5" name="内容占位符 4"/>
          <p:cNvGraphicFramePr>
            <a:graphicFrameLocks noGrp="1"/>
          </p:cNvGraphicFramePr>
          <p:nvPr>
            <p:ph idx="1"/>
          </p:nvPr>
        </p:nvGraphicFramePr>
        <p:xfrm>
          <a:off x="611560" y="1052738"/>
          <a:ext cx="7920880" cy="4824533"/>
        </p:xfrm>
        <a:graphic>
          <a:graphicData uri="http://schemas.openxmlformats.org/drawingml/2006/table">
            <a:tbl>
              <a:tblPr firstRow="1" bandRow="1">
                <a:tableStyleId>{5C22544A-7EE6-4342-B048-85BDC9FD1C3A}</a:tableStyleId>
              </a:tblPr>
              <a:tblGrid>
                <a:gridCol w="757368"/>
                <a:gridCol w="7163512"/>
              </a:tblGrid>
              <a:tr h="740183">
                <a:tc>
                  <a:txBody>
                    <a:bodyPr/>
                    <a:lstStyle/>
                    <a:p>
                      <a:r>
                        <a:rPr lang="zh-CN" altLang="en-US" dirty="0" smtClean="0"/>
                        <a:t>周数</a:t>
                      </a:r>
                      <a:endParaRPr lang="zh-CN" altLang="en-US" dirty="0"/>
                    </a:p>
                  </a:txBody>
                  <a:tcPr/>
                </a:tc>
                <a:tc>
                  <a:txBody>
                    <a:bodyPr/>
                    <a:lstStyle/>
                    <a:p>
                      <a:pPr algn="ctr"/>
                      <a:r>
                        <a:rPr lang="zh-CN" altLang="en-US" dirty="0" smtClean="0">
                          <a:solidFill>
                            <a:schemeClr val="tx1"/>
                          </a:solidFill>
                        </a:rPr>
                        <a:t>授课内容</a:t>
                      </a:r>
                      <a:endParaRPr lang="en-US" altLang="zh-CN" dirty="0" smtClean="0">
                        <a:solidFill>
                          <a:schemeClr val="tx1"/>
                        </a:solidFill>
                      </a:endParaRPr>
                    </a:p>
                    <a:p>
                      <a:endParaRPr lang="zh-CN" altLang="en-US" dirty="0"/>
                    </a:p>
                  </a:txBody>
                  <a:tcPr/>
                </a:tc>
              </a:tr>
              <a:tr h="816870">
                <a:tc>
                  <a:txBody>
                    <a:bodyPr/>
                    <a:lstStyle/>
                    <a:p>
                      <a:pPr algn="ctr"/>
                      <a:r>
                        <a:rPr lang="en-US" altLang="zh-CN" dirty="0" smtClean="0"/>
                        <a:t>8</a:t>
                      </a:r>
                      <a:endParaRPr lang="zh-CN" altLang="en-US" dirty="0"/>
                    </a:p>
                  </a:txBody>
                  <a:tcPr/>
                </a:tc>
                <a:tc>
                  <a:txBody>
                    <a:bodyPr/>
                    <a:lstStyle/>
                    <a:p>
                      <a:r>
                        <a:rPr lang="en-US" altLang="zh-CN" b="1" dirty="0" smtClean="0">
                          <a:latin typeface="Comic Sans MS" panose="030F0702030302020204" pitchFamily="66" charset="0"/>
                        </a:rPr>
                        <a:t>Term Project </a:t>
                      </a:r>
                      <a:endParaRPr lang="zh-CN" altLang="en-US" b="1" dirty="0">
                        <a:latin typeface="Comic Sans MS" panose="030F0702030302020204" pitchFamily="66" charset="0"/>
                      </a:endParaRPr>
                    </a:p>
                  </a:txBody>
                  <a:tcPr/>
                </a:tc>
              </a:tr>
              <a:tr h="816870">
                <a:tc>
                  <a:txBody>
                    <a:bodyPr/>
                    <a:lstStyle/>
                    <a:p>
                      <a:pPr algn="ctr"/>
                      <a:r>
                        <a:rPr lang="en-US" altLang="zh-CN" dirty="0" smtClean="0"/>
                        <a:t>9</a:t>
                      </a:r>
                      <a:endParaRPr lang="zh-CN" altLang="en-US" dirty="0"/>
                    </a:p>
                  </a:txBody>
                  <a:tcPr/>
                </a:tc>
                <a:tc>
                  <a:txBody>
                    <a:bodyPr/>
                    <a:lstStyle/>
                    <a:p>
                      <a:r>
                        <a:rPr lang="en-US" altLang="zh-CN" b="1" dirty="0" smtClean="0">
                          <a:latin typeface="Comic Sans MS" panose="030F0702030302020204" pitchFamily="66" charset="0"/>
                        </a:rPr>
                        <a:t>New</a:t>
                      </a:r>
                      <a:r>
                        <a:rPr lang="en-US" altLang="zh-CN" b="1" baseline="0" dirty="0" smtClean="0">
                          <a:latin typeface="Comic Sans MS" panose="030F0702030302020204" pitchFamily="66" charset="0"/>
                        </a:rPr>
                        <a:t> Experiencing English 1: Unit3 An Escape from Poverty</a:t>
                      </a:r>
                      <a:r>
                        <a:rPr lang="en-US" altLang="zh-CN" b="1" dirty="0" smtClean="0">
                          <a:latin typeface="Comic Sans MS" panose="030F0702030302020204" pitchFamily="66" charset="0"/>
                        </a:rPr>
                        <a:t>     </a:t>
                      </a:r>
                      <a:endParaRPr lang="zh-CN" altLang="en-US" b="1" dirty="0">
                        <a:latin typeface="Comic Sans MS" panose="030F0702030302020204" pitchFamily="66" charset="0"/>
                      </a:endParaRPr>
                    </a:p>
                  </a:txBody>
                  <a:tcPr/>
                </a:tc>
              </a:tr>
              <a:tr h="816870">
                <a:tc>
                  <a:txBody>
                    <a:bodyPr/>
                    <a:lstStyle/>
                    <a:p>
                      <a:pPr algn="ctr"/>
                      <a:r>
                        <a:rPr lang="en-US" altLang="zh-CN" dirty="0" smtClean="0"/>
                        <a:t>10</a:t>
                      </a:r>
                      <a:endParaRPr lang="zh-CN" altLang="en-US" dirty="0"/>
                    </a:p>
                  </a:txBody>
                  <a:tcPr/>
                </a:tc>
                <a:tc>
                  <a:txBody>
                    <a:bodyPr/>
                    <a:lstStyle/>
                    <a:p>
                      <a:r>
                        <a:rPr lang="en-US" altLang="zh-CN" b="1" dirty="0" smtClean="0">
                          <a:latin typeface="Comic Sans MS" panose="030F0702030302020204" pitchFamily="66" charset="0"/>
                        </a:rPr>
                        <a:t>Integrated</a:t>
                      </a:r>
                      <a:r>
                        <a:rPr lang="en-US" altLang="zh-CN" b="1" baseline="0" dirty="0" smtClean="0">
                          <a:latin typeface="Comic Sans MS" panose="030F0702030302020204" pitchFamily="66" charset="0"/>
                        </a:rPr>
                        <a:t> Course 1: Unit4 The American Dream</a:t>
                      </a:r>
                      <a:endParaRPr lang="zh-CN" altLang="en-US" b="1" dirty="0">
                        <a:latin typeface="Comic Sans MS" panose="030F0702030302020204" pitchFamily="66" charset="0"/>
                      </a:endParaRPr>
                    </a:p>
                  </a:txBody>
                  <a:tcPr/>
                </a:tc>
              </a:tr>
              <a:tr h="816870">
                <a:tc>
                  <a:txBody>
                    <a:bodyPr/>
                    <a:lstStyle/>
                    <a:p>
                      <a:pPr algn="ctr"/>
                      <a:r>
                        <a:rPr lang="en-US" altLang="zh-CN" dirty="0" smtClean="0"/>
                        <a:t>11</a:t>
                      </a:r>
                      <a:endParaRPr lang="zh-CN" altLang="en-US" dirty="0"/>
                    </a:p>
                  </a:txBody>
                  <a:tcPr/>
                </a:tc>
                <a:tc>
                  <a:txBody>
                    <a:bodyPr/>
                    <a:lstStyle/>
                    <a:p>
                      <a:r>
                        <a:rPr lang="en-US" altLang="zh-CN" b="1" dirty="0" smtClean="0">
                          <a:latin typeface="Comic Sans MS" panose="030F0702030302020204" pitchFamily="66" charset="0"/>
                        </a:rPr>
                        <a:t>Integrated</a:t>
                      </a:r>
                      <a:r>
                        <a:rPr lang="en-US" altLang="zh-CN" b="1" baseline="0" dirty="0" smtClean="0">
                          <a:latin typeface="Comic Sans MS" panose="030F0702030302020204" pitchFamily="66" charset="0"/>
                        </a:rPr>
                        <a:t> Course 1: Unit4 The American Dream</a:t>
                      </a:r>
                      <a:endParaRPr lang="zh-CN" altLang="en-US" b="1" dirty="0">
                        <a:latin typeface="Comic Sans MS" panose="030F0702030302020204" pitchFamily="66" charset="0"/>
                      </a:endParaRPr>
                    </a:p>
                  </a:txBody>
                  <a:tcPr/>
                </a:tc>
              </a:tr>
              <a:tr h="816870">
                <a:tc>
                  <a:txBody>
                    <a:bodyPr/>
                    <a:lstStyle/>
                    <a:p>
                      <a:pPr algn="ctr"/>
                      <a:r>
                        <a:rPr lang="en-US" altLang="zh-CN" dirty="0" smtClean="0"/>
                        <a:t>12</a:t>
                      </a:r>
                      <a:endParaRPr lang="zh-CN" altLang="en-US" dirty="0"/>
                    </a:p>
                  </a:txBody>
                  <a:tcPr/>
                </a:tc>
                <a:tc>
                  <a:txBody>
                    <a:bodyPr/>
                    <a:lstStyle/>
                    <a:p>
                      <a:r>
                        <a:rPr lang="en-US" altLang="zh-CN" b="1" dirty="0" smtClean="0">
                          <a:latin typeface="Comic Sans MS" panose="030F0702030302020204" pitchFamily="66" charset="0"/>
                        </a:rPr>
                        <a:t>New Experiencing English 1: Unit4 Don’t Eat the Marshmallow</a:t>
                      </a:r>
                      <a:endParaRPr lang="zh-CN" altLang="en-US" b="1" dirty="0">
                        <a:latin typeface="Comic Sans MS" panose="030F0702030302020204" pitchFamily="66"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142875"/>
            <a:ext cx="8401050" cy="857250"/>
          </a:xfrm>
        </p:spPr>
        <p:txBody>
          <a:bodyPr/>
          <a:lstStyle/>
          <a:p>
            <a:pPr eaLnBrk="1" fontAlgn="auto" hangingPunct="1">
              <a:spcAft>
                <a:spcPts val="0"/>
              </a:spcAft>
              <a:defRPr/>
            </a:pPr>
            <a:endParaRPr lang="zh-CN" altLang="en-US" dirty="0"/>
          </a:p>
        </p:txBody>
      </p:sp>
      <p:pic>
        <p:nvPicPr>
          <p:cNvPr id="6147" name="内容占位符 3" descr="smile.jpg"/>
          <p:cNvPicPr>
            <a:picLocks noGrp="1" noChangeAspect="1"/>
          </p:cNvPicPr>
          <p:nvPr>
            <p:ph idx="1"/>
          </p:nvPr>
        </p:nvPicPr>
        <p:blipFill>
          <a:blip r:embed="rId1" cstate="print"/>
          <a:srcRect/>
          <a:stretch>
            <a:fillRect/>
          </a:stretch>
        </p:blipFill>
        <p:spPr>
          <a:xfrm>
            <a:off x="142875" y="928688"/>
            <a:ext cx="8858250" cy="497205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8507288" cy="1080120"/>
          </a:xfrm>
        </p:spPr>
        <p:txBody>
          <a:bodyPr/>
          <a:lstStyle/>
          <a:p>
            <a:r>
              <a:rPr lang="en-US" altLang="zh-CN" sz="4800" b="1" dirty="0" smtClean="0">
                <a:solidFill>
                  <a:srgbClr val="0033CC"/>
                </a:solidFill>
                <a:latin typeface="Comic Sans MS" panose="030F0702030302020204" pitchFamily="66" charset="0"/>
              </a:rPr>
              <a:t>Time Allocation</a:t>
            </a:r>
            <a:r>
              <a:rPr lang="zh-CN" altLang="en-US" sz="4800" b="1" dirty="0" smtClean="0">
                <a:solidFill>
                  <a:srgbClr val="0033CC"/>
                </a:solidFill>
                <a:latin typeface="Comic Sans MS" panose="030F0702030302020204" pitchFamily="66" charset="0"/>
              </a:rPr>
              <a:t>（时间安排</a:t>
            </a:r>
            <a:r>
              <a:rPr lang="zh-CN" altLang="en-US" b="1" dirty="0" smtClean="0">
                <a:solidFill>
                  <a:srgbClr val="0033CC"/>
                </a:solidFill>
                <a:latin typeface="Comic Sans MS" panose="030F0702030302020204" pitchFamily="66" charset="0"/>
              </a:rPr>
              <a:t>）</a:t>
            </a:r>
            <a:endParaRPr lang="zh-CN" altLang="en-US" dirty="0"/>
          </a:p>
        </p:txBody>
      </p:sp>
      <p:graphicFrame>
        <p:nvGraphicFramePr>
          <p:cNvPr id="5" name="内容占位符 4"/>
          <p:cNvGraphicFramePr>
            <a:graphicFrameLocks noGrp="1"/>
          </p:cNvGraphicFramePr>
          <p:nvPr>
            <p:ph idx="1"/>
          </p:nvPr>
        </p:nvGraphicFramePr>
        <p:xfrm>
          <a:off x="611560" y="908723"/>
          <a:ext cx="7992888" cy="5443802"/>
        </p:xfrm>
        <a:graphic>
          <a:graphicData uri="http://schemas.openxmlformats.org/drawingml/2006/table">
            <a:tbl>
              <a:tblPr firstRow="1" bandRow="1">
                <a:tableStyleId>{5C22544A-7EE6-4342-B048-85BDC9FD1C3A}</a:tableStyleId>
              </a:tblPr>
              <a:tblGrid>
                <a:gridCol w="1065718"/>
                <a:gridCol w="6927170"/>
              </a:tblGrid>
              <a:tr h="777686">
                <a:tc>
                  <a:txBody>
                    <a:bodyPr/>
                    <a:lstStyle/>
                    <a:p>
                      <a:pPr algn="ctr"/>
                      <a:r>
                        <a:rPr lang="zh-CN" altLang="en-US" dirty="0" smtClean="0"/>
                        <a:t>周数</a:t>
                      </a:r>
                      <a:endParaRPr lang="zh-CN" altLang="en-US" dirty="0"/>
                    </a:p>
                  </a:txBody>
                  <a:tcPr/>
                </a:tc>
                <a:tc>
                  <a:txBody>
                    <a:bodyPr/>
                    <a:lstStyle/>
                    <a:p>
                      <a:pPr algn="ctr"/>
                      <a:r>
                        <a:rPr lang="zh-CN" altLang="en-US" dirty="0" smtClean="0">
                          <a:solidFill>
                            <a:schemeClr val="tx1"/>
                          </a:solidFill>
                        </a:rPr>
                        <a:t>授课内容</a:t>
                      </a:r>
                      <a:endParaRPr lang="zh-CN" altLang="en-US" dirty="0">
                        <a:solidFill>
                          <a:schemeClr val="tx1"/>
                        </a:solidFill>
                      </a:endParaRPr>
                    </a:p>
                  </a:txBody>
                  <a:tcPr/>
                </a:tc>
              </a:tr>
              <a:tr h="777686">
                <a:tc>
                  <a:txBody>
                    <a:bodyPr/>
                    <a:lstStyle/>
                    <a:p>
                      <a:pPr algn="ctr"/>
                      <a:r>
                        <a:rPr lang="en-US" altLang="zh-CN" dirty="0" smtClean="0"/>
                        <a:t>13</a:t>
                      </a:r>
                      <a:endParaRPr lang="zh-CN" altLang="en-US" dirty="0"/>
                    </a:p>
                  </a:txBody>
                  <a:tcPr/>
                </a:tc>
                <a:tc>
                  <a:txBody>
                    <a:bodyPr/>
                    <a:lstStyle/>
                    <a:p>
                      <a:pPr algn="l"/>
                      <a:r>
                        <a:rPr lang="en-US" altLang="zh-CN" b="1" dirty="0" smtClean="0">
                          <a:latin typeface="Comic Sans MS" panose="030F0702030302020204" pitchFamily="66" charset="0"/>
                        </a:rPr>
                        <a:t>Integrated</a:t>
                      </a:r>
                      <a:r>
                        <a:rPr lang="en-US" altLang="zh-CN" b="1" baseline="0" dirty="0" smtClean="0">
                          <a:latin typeface="Comic Sans MS" panose="030F0702030302020204" pitchFamily="66" charset="0"/>
                        </a:rPr>
                        <a:t> Course: Unit6 Romance</a:t>
                      </a:r>
                      <a:endParaRPr lang="zh-CN" altLang="en-US" b="1" dirty="0"/>
                    </a:p>
                  </a:txBody>
                  <a:tcPr/>
                </a:tc>
              </a:tr>
              <a:tr h="777686">
                <a:tc>
                  <a:txBody>
                    <a:bodyPr/>
                    <a:lstStyle/>
                    <a:p>
                      <a:pPr algn="ctr"/>
                      <a:r>
                        <a:rPr lang="en-US" altLang="zh-CN" dirty="0" smtClean="0"/>
                        <a:t>14</a:t>
                      </a:r>
                      <a:endParaRPr lang="zh-CN" altLang="en-US" dirty="0"/>
                    </a:p>
                  </a:txBody>
                  <a:tcPr/>
                </a:tc>
                <a:tc>
                  <a:txBody>
                    <a:bodyPr/>
                    <a:lstStyle/>
                    <a:p>
                      <a:r>
                        <a:rPr lang="en-US" altLang="zh-CN" b="1" dirty="0" smtClean="0"/>
                        <a:t> </a:t>
                      </a:r>
                      <a:r>
                        <a:rPr lang="en-US" altLang="zh-CN" b="1" dirty="0" smtClean="0">
                          <a:latin typeface="Comic Sans MS" panose="030F0702030302020204" pitchFamily="66" charset="0"/>
                        </a:rPr>
                        <a:t>Integrated</a:t>
                      </a:r>
                      <a:r>
                        <a:rPr lang="en-US" altLang="zh-CN" b="1" baseline="0" dirty="0" smtClean="0">
                          <a:latin typeface="Comic Sans MS" panose="030F0702030302020204" pitchFamily="66" charset="0"/>
                        </a:rPr>
                        <a:t> Course: Unit6 Romance</a:t>
                      </a:r>
                      <a:endParaRPr lang="zh-CN" altLang="en-US" b="1" dirty="0"/>
                    </a:p>
                  </a:txBody>
                  <a:tcPr/>
                </a:tc>
              </a:tr>
              <a:tr h="777686">
                <a:tc>
                  <a:txBody>
                    <a:bodyPr/>
                    <a:lstStyle/>
                    <a:p>
                      <a:pPr algn="ctr"/>
                      <a:r>
                        <a:rPr lang="en-US" altLang="zh-CN" dirty="0" smtClean="0">
                          <a:latin typeface="Comic Sans MS" panose="030F0702030302020204" pitchFamily="66" charset="0"/>
                        </a:rPr>
                        <a:t>15</a:t>
                      </a:r>
                      <a:endParaRPr lang="zh-CN" altLang="en-US" dirty="0">
                        <a:latin typeface="Comic Sans MS" panose="030F0702030302020204" pitchFamily="66" charset="0"/>
                      </a:endParaRPr>
                    </a:p>
                  </a:txBody>
                  <a:tcPr/>
                </a:tc>
                <a:tc>
                  <a:txBody>
                    <a:bodyPr/>
                    <a:lstStyle/>
                    <a:p>
                      <a:r>
                        <a:rPr lang="en-US" altLang="zh-CN" b="1" baseline="0" dirty="0" smtClean="0">
                          <a:latin typeface="Comic Sans MS" panose="030F0702030302020204" pitchFamily="66" charset="0"/>
                        </a:rPr>
                        <a:t>New Experiencing</a:t>
                      </a:r>
                      <a:r>
                        <a:rPr lang="zh-CN" altLang="en-US" b="1" baseline="0" dirty="0" smtClean="0">
                          <a:latin typeface="Comic Sans MS" panose="030F0702030302020204" pitchFamily="66" charset="0"/>
                        </a:rPr>
                        <a:t> </a:t>
                      </a:r>
                      <a:r>
                        <a:rPr lang="en-US" altLang="zh-CN" b="1" baseline="0" dirty="0" smtClean="0">
                          <a:latin typeface="Comic Sans MS" panose="030F0702030302020204" pitchFamily="66" charset="0"/>
                        </a:rPr>
                        <a:t>English 1: Unit6 Talk Nerdy to Me</a:t>
                      </a:r>
                      <a:endParaRPr lang="en-US" altLang="zh-CN" b="1" baseline="0" dirty="0" smtClean="0">
                        <a:latin typeface="Comic Sans MS" panose="030F0702030302020204" pitchFamily="66" charset="0"/>
                      </a:endParaRPr>
                    </a:p>
                  </a:txBody>
                  <a:tcPr/>
                </a:tc>
              </a:tr>
              <a:tr h="777686">
                <a:tc>
                  <a:txBody>
                    <a:bodyPr/>
                    <a:lstStyle/>
                    <a:p>
                      <a:pPr algn="ctr"/>
                      <a:r>
                        <a:rPr lang="en-US" altLang="zh-CN" dirty="0" smtClean="0">
                          <a:latin typeface="Comic Sans MS" panose="030F0702030302020204" pitchFamily="66" charset="0"/>
                        </a:rPr>
                        <a:t>16</a:t>
                      </a:r>
                      <a:endParaRPr lang="zh-CN" altLang="en-US" dirty="0">
                        <a:latin typeface="Comic Sans MS" panose="030F0702030302020204" pitchFamily="66" charset="0"/>
                      </a:endParaRPr>
                    </a:p>
                  </a:txBody>
                  <a:tcPr/>
                </a:tc>
                <a:tc>
                  <a:txBody>
                    <a:bodyPr/>
                    <a:lstStyle/>
                    <a:p>
                      <a:r>
                        <a:rPr lang="en-US" altLang="zh-CN" b="1" dirty="0" smtClean="0">
                          <a:latin typeface="Comic Sans MS" panose="030F0702030302020204" pitchFamily="66" charset="0"/>
                        </a:rPr>
                        <a:t>Oral</a:t>
                      </a:r>
                      <a:r>
                        <a:rPr lang="zh-CN" altLang="en-US" b="1" baseline="0" dirty="0" smtClean="0">
                          <a:latin typeface="Comic Sans MS" panose="030F0702030302020204" pitchFamily="66" charset="0"/>
                        </a:rPr>
                        <a:t> </a:t>
                      </a:r>
                      <a:r>
                        <a:rPr lang="en-US" altLang="zh-CN" b="1" baseline="0" dirty="0" smtClean="0">
                          <a:latin typeface="Comic Sans MS" panose="030F0702030302020204" pitchFamily="66" charset="0"/>
                        </a:rPr>
                        <a:t>Exam</a:t>
                      </a:r>
                      <a:endParaRPr lang="en-US" altLang="zh-CN" b="1" dirty="0" smtClean="0">
                        <a:latin typeface="Comic Sans MS" panose="030F0702030302020204" pitchFamily="66" charset="0"/>
                      </a:endParaRPr>
                    </a:p>
                  </a:txBody>
                  <a:tcPr/>
                </a:tc>
              </a:tr>
              <a:tr h="777686">
                <a:tc>
                  <a:txBody>
                    <a:bodyPr/>
                    <a:lstStyle/>
                    <a:p>
                      <a:pPr algn="ctr"/>
                      <a:r>
                        <a:rPr lang="en-US" altLang="zh-CN" dirty="0" smtClean="0"/>
                        <a:t>17</a:t>
                      </a:r>
                      <a:endParaRPr lang="zh-CN" altLang="en-US" dirty="0"/>
                    </a:p>
                  </a:txBody>
                  <a:tcPr/>
                </a:tc>
                <a:tc>
                  <a:txBody>
                    <a:bodyPr/>
                    <a:lstStyle/>
                    <a:p>
                      <a:r>
                        <a:rPr lang="en-US" altLang="zh-CN" b="1" dirty="0" smtClean="0">
                          <a:latin typeface="Comic Sans MS" panose="030F0702030302020204" pitchFamily="66" charset="0"/>
                        </a:rPr>
                        <a:t>Oral</a:t>
                      </a:r>
                      <a:r>
                        <a:rPr lang="zh-CN" altLang="en-US" b="1" baseline="0" dirty="0" smtClean="0">
                          <a:latin typeface="Comic Sans MS" panose="030F0702030302020204" pitchFamily="66" charset="0"/>
                        </a:rPr>
                        <a:t> </a:t>
                      </a:r>
                      <a:r>
                        <a:rPr lang="en-US" altLang="zh-CN" b="1" baseline="0" dirty="0" smtClean="0">
                          <a:latin typeface="Comic Sans MS" panose="030F0702030302020204" pitchFamily="66" charset="0"/>
                        </a:rPr>
                        <a:t>Exam</a:t>
                      </a:r>
                      <a:endParaRPr lang="en-US" altLang="zh-CN" b="1" baseline="0" dirty="0" smtClean="0">
                        <a:latin typeface="Comic Sans MS" panose="030F0702030302020204" pitchFamily="66" charset="0"/>
                      </a:endParaRPr>
                    </a:p>
                    <a:p>
                      <a:endParaRPr lang="en-US" altLang="zh-CN" b="1" dirty="0" smtClean="0"/>
                    </a:p>
                  </a:txBody>
                  <a:tcPr/>
                </a:tc>
              </a:tr>
              <a:tr h="777686">
                <a:tc>
                  <a:txBody>
                    <a:bodyPr/>
                    <a:lstStyle/>
                    <a:p>
                      <a:pPr algn="ctr"/>
                      <a:r>
                        <a:rPr lang="en-US" altLang="zh-CN" dirty="0" smtClean="0"/>
                        <a:t>18</a:t>
                      </a:r>
                      <a:endParaRPr lang="zh-CN" altLang="en-US" dirty="0"/>
                    </a:p>
                  </a:txBody>
                  <a:tcPr/>
                </a:tc>
                <a:tc>
                  <a:txBody>
                    <a:bodyPr/>
                    <a:lstStyle/>
                    <a:p>
                      <a:r>
                        <a:rPr lang="en-US" altLang="zh-CN" b="1" dirty="0" smtClean="0">
                          <a:latin typeface="Comic Sans MS" panose="030F0702030302020204" pitchFamily="66" charset="0"/>
                        </a:rPr>
                        <a:t>Final</a:t>
                      </a:r>
                      <a:r>
                        <a:rPr lang="zh-CN" altLang="en-US" b="1" baseline="0" dirty="0" smtClean="0">
                          <a:latin typeface="Comic Sans MS" panose="030F0702030302020204" pitchFamily="66" charset="0"/>
                        </a:rPr>
                        <a:t> </a:t>
                      </a:r>
                      <a:r>
                        <a:rPr lang="en-US" altLang="zh-CN" b="1" baseline="0" dirty="0" smtClean="0">
                          <a:latin typeface="Comic Sans MS" panose="030F0702030302020204" pitchFamily="66" charset="0"/>
                        </a:rPr>
                        <a:t>Written Exam: 30</a:t>
                      </a:r>
                      <a:r>
                        <a:rPr lang="en-US" altLang="zh-CN" b="1" baseline="30000" dirty="0" smtClean="0">
                          <a:latin typeface="Comic Sans MS" panose="030F0702030302020204" pitchFamily="66" charset="0"/>
                        </a:rPr>
                        <a:t>th</a:t>
                      </a:r>
                      <a:r>
                        <a:rPr lang="en-US" altLang="zh-CN" b="1" baseline="0" dirty="0" smtClean="0">
                          <a:latin typeface="Comic Sans MS" panose="030F0702030302020204" pitchFamily="66" charset="0"/>
                        </a:rPr>
                        <a:t> Dec.  10:00-11:40</a:t>
                      </a:r>
                      <a:endParaRPr lang="en-US" altLang="zh-CN" b="1" baseline="0" dirty="0" smtClean="0">
                        <a:latin typeface="Comic Sans MS" panose="030F0702030302020204" pitchFamily="66"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250825" y="142875"/>
            <a:ext cx="8893175" cy="863600"/>
          </a:xfrm>
        </p:spPr>
        <p:txBody>
          <a:bodyPr/>
          <a:lstStyle/>
          <a:p>
            <a:pPr eaLnBrk="1" fontAlgn="auto" hangingPunct="1">
              <a:spcAft>
                <a:spcPts val="0"/>
              </a:spcAft>
              <a:defRPr/>
            </a:pPr>
            <a:r>
              <a:rPr lang="en-US" altLang="zh-CN" sz="3600" b="1" dirty="0" smtClean="0">
                <a:latin typeface="Comic Sans MS" panose="030F0702030302020204" pitchFamily="66" charset="0"/>
              </a:rPr>
              <a:t>Accomplishment evaluation</a:t>
            </a:r>
            <a:r>
              <a:rPr lang="zh-CN" altLang="en-US" sz="3600" dirty="0" smtClean="0">
                <a:latin typeface="Comic Sans MS" panose="030F0702030302020204" pitchFamily="66" charset="0"/>
              </a:rPr>
              <a:t>（成绩评定）</a:t>
            </a:r>
            <a:endParaRPr lang="en-US" altLang="zh-CN" sz="3600" dirty="0" smtClean="0">
              <a:latin typeface="Comic Sans MS" panose="030F0702030302020204" pitchFamily="66" charset="0"/>
            </a:endParaRPr>
          </a:p>
        </p:txBody>
      </p:sp>
      <p:sp>
        <p:nvSpPr>
          <p:cNvPr id="151555" name="Rectangle 3"/>
          <p:cNvSpPr>
            <a:spLocks noGrp="1" noRot="1" noChangeArrowheads="1"/>
          </p:cNvSpPr>
          <p:nvPr>
            <p:ph idx="1"/>
          </p:nvPr>
        </p:nvSpPr>
        <p:spPr>
          <a:xfrm>
            <a:off x="214313" y="1000125"/>
            <a:ext cx="5786437" cy="5572125"/>
          </a:xfrm>
        </p:spPr>
        <p:txBody>
          <a:bodyPr rtlCol="0">
            <a:normAutofit lnSpcReduction="10000"/>
          </a:bodyPr>
          <a:lstStyle/>
          <a:p>
            <a:pPr eaLnBrk="1" fontAlgn="auto" hangingPunct="1">
              <a:spcAft>
                <a:spcPts val="0"/>
              </a:spcAft>
              <a:defRPr/>
            </a:pPr>
            <a:r>
              <a:rPr lang="en-US" dirty="0" smtClean="0">
                <a:solidFill>
                  <a:srgbClr val="7030A0"/>
                </a:solidFill>
                <a:latin typeface="Comic Sans MS" panose="030F0702030302020204" pitchFamily="66" charset="0"/>
                <a:ea typeface="+mn-ea"/>
              </a:rPr>
              <a:t>The student's semester work is worth </a:t>
            </a:r>
            <a:r>
              <a:rPr lang="en-US" dirty="0" smtClean="0">
                <a:solidFill>
                  <a:srgbClr val="C00000"/>
                </a:solidFill>
                <a:latin typeface="Comic Sans MS" panose="030F0702030302020204" pitchFamily="66" charset="0"/>
                <a:ea typeface="+mn-ea"/>
              </a:rPr>
              <a:t>40% </a:t>
            </a:r>
            <a:r>
              <a:rPr lang="en-US" dirty="0" smtClean="0">
                <a:solidFill>
                  <a:srgbClr val="7030A0"/>
                </a:solidFill>
                <a:latin typeface="Comic Sans MS" panose="030F0702030302020204" pitchFamily="66" charset="0"/>
                <a:ea typeface="+mn-ea"/>
              </a:rPr>
              <a:t>of his/her final course grade.</a:t>
            </a:r>
            <a:endParaRPr lang="en-US" dirty="0" smtClean="0">
              <a:solidFill>
                <a:srgbClr val="7030A0"/>
              </a:solidFill>
              <a:latin typeface="Comic Sans MS" panose="030F0702030302020204" pitchFamily="66" charset="0"/>
              <a:ea typeface="+mn-ea"/>
            </a:endParaRPr>
          </a:p>
          <a:p>
            <a:pPr eaLnBrk="1" fontAlgn="auto" hangingPunct="1">
              <a:spcAft>
                <a:spcPts val="0"/>
              </a:spcAft>
              <a:defRPr/>
            </a:pPr>
            <a:r>
              <a:rPr lang="en-US" altLang="zh-CN" b="1" dirty="0" smtClean="0">
                <a:solidFill>
                  <a:srgbClr val="002060"/>
                </a:solidFill>
                <a:latin typeface="Comic Sans MS" panose="030F0702030302020204" pitchFamily="66" charset="0"/>
                <a:ea typeface="+mn-ea"/>
                <a:cs typeface="Arial" panose="020B0604020202020204" pitchFamily="34" charset="0"/>
              </a:rPr>
              <a:t>Formative Assessment</a:t>
            </a:r>
            <a:r>
              <a:rPr lang="en-US" altLang="zh-CN" dirty="0" smtClean="0">
                <a:solidFill>
                  <a:srgbClr val="002060"/>
                </a:solidFill>
                <a:latin typeface="Comic Sans MS" panose="030F0702030302020204" pitchFamily="66" charset="0"/>
                <a:ea typeface="+mn-ea"/>
                <a:cs typeface="Arial" panose="020B0604020202020204" pitchFamily="34" charset="0"/>
              </a:rPr>
              <a:t>: </a:t>
            </a:r>
            <a:r>
              <a:rPr lang="en-US" altLang="zh-CN" dirty="0" smtClean="0">
                <a:solidFill>
                  <a:srgbClr val="BA0003"/>
                </a:solidFill>
                <a:latin typeface="Comic Sans MS" panose="030F0702030302020204" pitchFamily="66" charset="0"/>
                <a:ea typeface="+mn-ea"/>
                <a:cs typeface="Arial" panose="020B0604020202020204" pitchFamily="34" charset="0"/>
              </a:rPr>
              <a:t>40% </a:t>
            </a:r>
            <a:endParaRPr lang="en-US" altLang="zh-CN" dirty="0" smtClean="0">
              <a:solidFill>
                <a:srgbClr val="BA0003"/>
              </a:solidFill>
              <a:latin typeface="Comic Sans MS" panose="030F0702030302020204" pitchFamily="66" charset="0"/>
              <a:ea typeface="+mn-ea"/>
              <a:cs typeface="Arial" panose="020B0604020202020204" pitchFamily="34" charset="0"/>
            </a:endParaRPr>
          </a:p>
          <a:p>
            <a:pPr lvl="1" eaLnBrk="1" fontAlgn="auto" hangingPunct="1">
              <a:spcAft>
                <a:spcPts val="0"/>
              </a:spcAft>
              <a:defRPr/>
            </a:pPr>
            <a:r>
              <a:rPr lang="en-US" altLang="zh-CN" sz="2000" dirty="0" smtClean="0">
                <a:solidFill>
                  <a:srgbClr val="002060"/>
                </a:solidFill>
                <a:latin typeface="Comic Sans MS" panose="030F0702030302020204" pitchFamily="66" charset="0"/>
                <a:cs typeface="Arial" panose="020B0604020202020204" pitchFamily="34" charset="0"/>
              </a:rPr>
              <a:t>Project &amp; Presentation(presentation, writing task, project report, group discussion, lecture, book report, E-</a:t>
            </a:r>
            <a:r>
              <a:rPr lang="en-US" altLang="zh-CN" sz="2000" dirty="0" err="1" smtClean="0">
                <a:solidFill>
                  <a:srgbClr val="002060"/>
                </a:solidFill>
                <a:latin typeface="Comic Sans MS" panose="030F0702030302020204" pitchFamily="66" charset="0"/>
                <a:cs typeface="Arial" panose="020B0604020202020204" pitchFamily="34" charset="0"/>
              </a:rPr>
              <a:t>zine</a:t>
            </a:r>
            <a:r>
              <a:rPr lang="en-US" altLang="zh-CN" sz="2000" dirty="0" smtClean="0">
                <a:solidFill>
                  <a:srgbClr val="002060"/>
                </a:solidFill>
                <a:latin typeface="Comic Sans MS" panose="030F0702030302020204" pitchFamily="66" charset="0"/>
                <a:cs typeface="Arial" panose="020B0604020202020204" pitchFamily="34" charset="0"/>
              </a:rPr>
              <a:t>, role play, drama play, dubbing &amp; etc.):</a:t>
            </a:r>
            <a:r>
              <a:rPr lang="en-US" altLang="zh-CN" sz="2000" dirty="0" smtClean="0">
                <a:solidFill>
                  <a:srgbClr val="C00000"/>
                </a:solidFill>
                <a:latin typeface="Comic Sans MS" panose="030F0702030302020204" pitchFamily="66" charset="0"/>
                <a:cs typeface="Arial" panose="020B0604020202020204" pitchFamily="34" charset="0"/>
              </a:rPr>
              <a:t>35%</a:t>
            </a:r>
            <a:endParaRPr lang="en-US" altLang="zh-CN" sz="2000" dirty="0" smtClean="0">
              <a:solidFill>
                <a:srgbClr val="C00000"/>
              </a:solidFill>
              <a:latin typeface="Comic Sans MS" panose="030F0702030302020204" pitchFamily="66" charset="0"/>
              <a:cs typeface="Arial" panose="020B0604020202020204" pitchFamily="34" charset="0"/>
            </a:endParaRPr>
          </a:p>
          <a:p>
            <a:pPr lvl="1" eaLnBrk="1" fontAlgn="auto" hangingPunct="1">
              <a:spcAft>
                <a:spcPts val="0"/>
              </a:spcAft>
              <a:defRPr/>
            </a:pPr>
            <a:r>
              <a:rPr lang="en-US" altLang="zh-CN" sz="2000" dirty="0" smtClean="0">
                <a:solidFill>
                  <a:srgbClr val="002060"/>
                </a:solidFill>
                <a:latin typeface="Comic Sans MS" panose="030F0702030302020204" pitchFamily="66" charset="0"/>
                <a:cs typeface="Arial" panose="020B0604020202020204" pitchFamily="34" charset="0"/>
              </a:rPr>
              <a:t>Attendance: </a:t>
            </a:r>
            <a:r>
              <a:rPr lang="en-US" altLang="zh-CN" sz="2000" dirty="0" smtClean="0">
                <a:solidFill>
                  <a:srgbClr val="BA0003"/>
                </a:solidFill>
                <a:latin typeface="Comic Sans MS" panose="030F0702030302020204" pitchFamily="66" charset="0"/>
                <a:cs typeface="Arial" panose="020B0604020202020204" pitchFamily="34" charset="0"/>
              </a:rPr>
              <a:t>5%</a:t>
            </a:r>
            <a:endParaRPr lang="zh-CN" altLang="en-US" sz="2200" dirty="0" smtClean="0">
              <a:solidFill>
                <a:srgbClr val="002060"/>
              </a:solidFill>
              <a:latin typeface="Comic Sans MS" panose="030F0702030302020204" pitchFamily="66" charset="0"/>
              <a:ea typeface="+mn-ea"/>
              <a:cs typeface="Arial" panose="020B0604020202020204" pitchFamily="34" charset="0"/>
            </a:endParaRPr>
          </a:p>
          <a:p>
            <a:pPr eaLnBrk="1" fontAlgn="auto" hangingPunct="1">
              <a:spcAft>
                <a:spcPts val="0"/>
              </a:spcAft>
              <a:defRPr/>
            </a:pPr>
            <a:r>
              <a:rPr lang="en-US" altLang="zh-CN" b="1" dirty="0" smtClean="0">
                <a:solidFill>
                  <a:srgbClr val="002060"/>
                </a:solidFill>
                <a:latin typeface="Comic Sans MS" panose="030F0702030302020204" pitchFamily="66" charset="0"/>
                <a:ea typeface="+mn-ea"/>
              </a:rPr>
              <a:t>Summative Assessment: </a:t>
            </a:r>
            <a:r>
              <a:rPr lang="en-US" altLang="zh-CN" dirty="0" smtClean="0">
                <a:solidFill>
                  <a:srgbClr val="C00000"/>
                </a:solidFill>
                <a:latin typeface="Comic Sans MS" panose="030F0702030302020204" pitchFamily="66" charset="0"/>
                <a:ea typeface="+mn-ea"/>
                <a:cs typeface="Arial" panose="020B0604020202020204" pitchFamily="34" charset="0"/>
              </a:rPr>
              <a:t>60%</a:t>
            </a:r>
            <a:endParaRPr lang="en-US" altLang="zh-CN" dirty="0" smtClean="0">
              <a:solidFill>
                <a:srgbClr val="C00000"/>
              </a:solidFill>
              <a:latin typeface="Comic Sans MS" panose="030F0702030302020204" pitchFamily="66" charset="0"/>
              <a:ea typeface="+mn-ea"/>
              <a:cs typeface="Arial" panose="020B0604020202020204" pitchFamily="34" charset="0"/>
            </a:endParaRPr>
          </a:p>
          <a:p>
            <a:pPr lvl="1" eaLnBrk="1" fontAlgn="auto" hangingPunct="1">
              <a:spcAft>
                <a:spcPts val="0"/>
              </a:spcAft>
              <a:defRPr/>
            </a:pPr>
            <a:r>
              <a:rPr lang="en-US" altLang="zh-CN" sz="2200" dirty="0" smtClean="0">
                <a:solidFill>
                  <a:srgbClr val="002060"/>
                </a:solidFill>
                <a:latin typeface="Comic Sans MS" panose="030F0702030302020204" pitchFamily="66" charset="0"/>
                <a:ea typeface="+mn-ea"/>
                <a:cs typeface="Arial" panose="020B0604020202020204" pitchFamily="34" charset="0"/>
              </a:rPr>
              <a:t>Oral test(paragraph reading, answering Qs, debating, group discussion, role play, conversations &amp; etc.): </a:t>
            </a:r>
            <a:r>
              <a:rPr lang="en-US" altLang="zh-CN" sz="2200" dirty="0" smtClean="0">
                <a:solidFill>
                  <a:srgbClr val="C00000"/>
                </a:solidFill>
                <a:latin typeface="Comic Sans MS" panose="030F0702030302020204" pitchFamily="66" charset="0"/>
                <a:ea typeface="+mn-ea"/>
                <a:cs typeface="Arial" panose="020B0604020202020204" pitchFamily="34" charset="0"/>
              </a:rPr>
              <a:t>10%</a:t>
            </a:r>
            <a:endParaRPr lang="en-US" altLang="zh-CN" sz="2200" dirty="0" smtClean="0">
              <a:solidFill>
                <a:srgbClr val="C00000"/>
              </a:solidFill>
              <a:latin typeface="Comic Sans MS" panose="030F0702030302020204" pitchFamily="66" charset="0"/>
              <a:ea typeface="+mn-ea"/>
              <a:cs typeface="Arial" panose="020B0604020202020204" pitchFamily="34" charset="0"/>
            </a:endParaRPr>
          </a:p>
          <a:p>
            <a:pPr lvl="1" eaLnBrk="1" fontAlgn="auto" hangingPunct="1">
              <a:spcAft>
                <a:spcPts val="0"/>
              </a:spcAft>
              <a:defRPr/>
            </a:pPr>
            <a:r>
              <a:rPr lang="en-US" altLang="zh-CN" sz="2200" dirty="0" smtClean="0">
                <a:solidFill>
                  <a:srgbClr val="002060"/>
                </a:solidFill>
                <a:latin typeface="Comic Sans MS" panose="030F0702030302020204" pitchFamily="66" charset="0"/>
                <a:ea typeface="+mn-ea"/>
                <a:cs typeface="Arial" panose="020B0604020202020204" pitchFamily="34" charset="0"/>
              </a:rPr>
              <a:t>Final exam:</a:t>
            </a:r>
            <a:r>
              <a:rPr lang="en-US" altLang="zh-CN" sz="2200" dirty="0" smtClean="0">
                <a:solidFill>
                  <a:srgbClr val="FF0000"/>
                </a:solidFill>
                <a:latin typeface="Comic Sans MS" panose="030F0702030302020204" pitchFamily="66" charset="0"/>
                <a:ea typeface="+mn-ea"/>
                <a:cs typeface="Arial" panose="020B0604020202020204" pitchFamily="34" charset="0"/>
              </a:rPr>
              <a:t> </a:t>
            </a:r>
            <a:r>
              <a:rPr lang="en-US" altLang="zh-CN" sz="2200" dirty="0" smtClean="0">
                <a:solidFill>
                  <a:srgbClr val="C00000"/>
                </a:solidFill>
                <a:latin typeface="Comic Sans MS" panose="030F0702030302020204" pitchFamily="66" charset="0"/>
                <a:ea typeface="+mn-ea"/>
                <a:cs typeface="Arial" panose="020B0604020202020204" pitchFamily="34" charset="0"/>
              </a:rPr>
              <a:t>50%</a:t>
            </a:r>
            <a:endParaRPr lang="en-US" altLang="zh-CN" sz="2200" dirty="0" smtClean="0">
              <a:solidFill>
                <a:srgbClr val="BA0003"/>
              </a:solidFill>
              <a:latin typeface="Comic Sans MS" panose="030F0702030302020204" pitchFamily="66" charset="0"/>
              <a:ea typeface="+mn-ea"/>
              <a:cs typeface="Arial" panose="020B0604020202020204" pitchFamily="34" charset="0"/>
            </a:endParaRPr>
          </a:p>
          <a:p>
            <a:pPr eaLnBrk="1" fontAlgn="auto" hangingPunct="1">
              <a:spcAft>
                <a:spcPts val="0"/>
              </a:spcAft>
              <a:buFont typeface="Arial" panose="020B0604020202020204" pitchFamily="34" charset="0"/>
              <a:buNone/>
              <a:defRPr/>
            </a:pPr>
            <a:endParaRPr lang="en-US" altLang="zh-CN" dirty="0" smtClean="0">
              <a:solidFill>
                <a:srgbClr val="002060"/>
              </a:solidFill>
              <a:latin typeface="Arial" panose="020B0604020202020204" pitchFamily="34" charset="0"/>
              <a:ea typeface="+mn-ea"/>
              <a:cs typeface="Arial" panose="020B0604020202020204" pitchFamily="34" charset="0"/>
            </a:endParaRPr>
          </a:p>
        </p:txBody>
      </p:sp>
      <p:pic>
        <p:nvPicPr>
          <p:cNvPr id="151556" name="Picture 4" descr="方框1"/>
          <p:cNvPicPr>
            <a:picLocks noChangeAspect="1" noChangeArrowheads="1"/>
          </p:cNvPicPr>
          <p:nvPr/>
        </p:nvPicPr>
        <p:blipFill>
          <a:blip r:embed="rId1" cstate="print"/>
          <a:srcRect/>
          <a:stretch>
            <a:fillRect/>
          </a:stretch>
        </p:blipFill>
        <p:spPr bwMode="auto">
          <a:xfrm>
            <a:off x="6096000" y="1676400"/>
            <a:ext cx="3048000" cy="4572000"/>
          </a:xfrm>
          <a:prstGeom prst="rect">
            <a:avLst/>
          </a:prstGeom>
          <a:noFill/>
          <a:ln w="9525">
            <a:noFill/>
            <a:miter lim="800000"/>
            <a:headEnd/>
            <a:tailEnd/>
          </a:ln>
        </p:spPr>
      </p:pic>
      <p:sp>
        <p:nvSpPr>
          <p:cNvPr id="151557" name="Text Box 5"/>
          <p:cNvSpPr txBox="1">
            <a:spLocks noChangeArrowheads="1"/>
          </p:cNvSpPr>
          <p:nvPr/>
        </p:nvSpPr>
        <p:spPr bwMode="auto">
          <a:xfrm>
            <a:off x="6019800" y="2511425"/>
            <a:ext cx="2895600" cy="2289175"/>
          </a:xfrm>
          <a:prstGeom prst="rect">
            <a:avLst/>
          </a:prstGeom>
          <a:noFill/>
          <a:ln w="9525">
            <a:noFill/>
            <a:miter lim="800000"/>
          </a:ln>
        </p:spPr>
        <p:txBody>
          <a:bodyPr>
            <a:spAutoFit/>
          </a:bodyPr>
          <a:lstStyle/>
          <a:p>
            <a:pPr marL="342900" indent="-342900" algn="ctr">
              <a:spcBef>
                <a:spcPct val="50000"/>
              </a:spcBef>
              <a:buClr>
                <a:srgbClr val="CCECFF"/>
              </a:buClr>
              <a:buFont typeface="Wingdings" panose="05000000000000000000" pitchFamily="2" charset="2"/>
              <a:buNone/>
            </a:pPr>
            <a:r>
              <a:rPr kumimoji="0" lang="en-US" altLang="zh-CN" dirty="0">
                <a:solidFill>
                  <a:srgbClr val="FFFF00"/>
                </a:solidFill>
                <a:latin typeface="Garamond" panose="02020404030301010803" pitchFamily="18" charset="0"/>
              </a:rPr>
              <a:t>Final</a:t>
            </a:r>
            <a:endParaRPr kumimoji="0" lang="en-US" altLang="zh-CN" dirty="0">
              <a:solidFill>
                <a:srgbClr val="FFFF00"/>
              </a:solidFill>
              <a:latin typeface="Garamond" panose="02020404030301010803" pitchFamily="18" charset="0"/>
            </a:endParaRPr>
          </a:p>
          <a:p>
            <a:pPr marL="342900" indent="-342900">
              <a:spcBef>
                <a:spcPct val="50000"/>
              </a:spcBef>
              <a:buClr>
                <a:srgbClr val="CCECFF"/>
              </a:buClr>
              <a:buFont typeface="Wingdings" panose="05000000000000000000" pitchFamily="2" charset="2"/>
              <a:buNone/>
            </a:pPr>
            <a:r>
              <a:rPr kumimoji="0" lang="en-US" altLang="zh-CN" dirty="0">
                <a:solidFill>
                  <a:srgbClr val="FFFF00"/>
                </a:solidFill>
                <a:latin typeface="Garamond" panose="02020404030301010803" pitchFamily="18" charset="0"/>
              </a:rPr>
              <a:t>Oral test: 10’</a:t>
            </a:r>
            <a:endParaRPr kumimoji="0" lang="en-US" altLang="zh-CN" dirty="0">
              <a:solidFill>
                <a:srgbClr val="FFFF00"/>
              </a:solidFill>
              <a:latin typeface="Garamond" panose="02020404030301010803" pitchFamily="18" charset="0"/>
            </a:endParaRPr>
          </a:p>
          <a:p>
            <a:pPr marL="342900" indent="-342900">
              <a:spcBef>
                <a:spcPct val="50000"/>
              </a:spcBef>
              <a:buClr>
                <a:srgbClr val="CCECFF"/>
              </a:buClr>
              <a:buFont typeface="Wingdings" panose="05000000000000000000" pitchFamily="2" charset="2"/>
              <a:buNone/>
            </a:pPr>
            <a:r>
              <a:rPr kumimoji="0" lang="en-US" altLang="zh-CN" dirty="0">
                <a:solidFill>
                  <a:srgbClr val="FFFF00"/>
                </a:solidFill>
                <a:latin typeface="Garamond" panose="02020404030301010803" pitchFamily="18" charset="0"/>
              </a:rPr>
              <a:t>Final exam: </a:t>
            </a:r>
            <a:r>
              <a:rPr kumimoji="0" lang="en-US" altLang="zh-CN" dirty="0" smtClean="0">
                <a:solidFill>
                  <a:srgbClr val="FFFF00"/>
                </a:solidFill>
                <a:latin typeface="Garamond" panose="02020404030301010803" pitchFamily="18" charset="0"/>
              </a:rPr>
              <a:t>50</a:t>
            </a:r>
            <a:r>
              <a:rPr kumimoji="0" lang="en-US" altLang="zh-CN" dirty="0">
                <a:solidFill>
                  <a:srgbClr val="FFFF00"/>
                </a:solidFill>
                <a:latin typeface="Garamond" panose="02020404030301010803" pitchFamily="18" charset="0"/>
              </a:rPr>
              <a:t>’</a:t>
            </a:r>
            <a:endParaRPr kumimoji="0" lang="en-US" altLang="zh-CN" dirty="0">
              <a:solidFill>
                <a:srgbClr val="FFFF00"/>
              </a:solidFill>
              <a:latin typeface="Garamond" panose="02020404030301010803" pitchFamily="18" charset="0"/>
            </a:endParaRPr>
          </a:p>
        </p:txBody>
      </p:sp>
      <p:pic>
        <p:nvPicPr>
          <p:cNvPr id="151558" name="Picture 6" descr="triangel"/>
          <p:cNvPicPr>
            <a:picLocks noChangeAspect="1" noChangeArrowheads="1" noCrop="1"/>
          </p:cNvPicPr>
          <p:nvPr/>
        </p:nvPicPr>
        <p:blipFill>
          <a:blip r:embed="rId2" cstate="print"/>
          <a:srcRect/>
          <a:stretch>
            <a:fillRect/>
          </a:stretch>
        </p:blipFill>
        <p:spPr bwMode="auto">
          <a:xfrm>
            <a:off x="7191375" y="1524000"/>
            <a:ext cx="581025" cy="908050"/>
          </a:xfrm>
          <a:prstGeom prst="rect">
            <a:avLst/>
          </a:prstGeom>
          <a:noFill/>
          <a:ln w="9525">
            <a:noFill/>
            <a:miter lim="800000"/>
            <a:headEnd/>
            <a:tailEnd/>
          </a:ln>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up)">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wipe(up)">
                                      <p:cBhvr>
                                        <p:cTn id="12" dur="500"/>
                                        <p:tgtEl>
                                          <p:spTgt spid="15155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animEffect transition="in" filter="wipe(up)">
                                      <p:cBhvr>
                                        <p:cTn id="15" dur="500"/>
                                        <p:tgtEl>
                                          <p:spTgt spid="15155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51555">
                                            <p:txEl>
                                              <p:pRg st="3" end="3"/>
                                            </p:txEl>
                                          </p:spTgt>
                                        </p:tgtEl>
                                        <p:attrNameLst>
                                          <p:attrName>style.visibility</p:attrName>
                                        </p:attrNameLst>
                                      </p:cBhvr>
                                      <p:to>
                                        <p:strVal val="visible"/>
                                      </p:to>
                                    </p:set>
                                    <p:animEffect transition="in" filter="wipe(up)">
                                      <p:cBhvr>
                                        <p:cTn id="18" dur="500"/>
                                        <p:tgtEl>
                                          <p:spTgt spid="151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51555">
                                            <p:txEl>
                                              <p:pRg st="4" end="4"/>
                                            </p:txEl>
                                          </p:spTgt>
                                        </p:tgtEl>
                                        <p:attrNameLst>
                                          <p:attrName>style.visibility</p:attrName>
                                        </p:attrNameLst>
                                      </p:cBhvr>
                                      <p:to>
                                        <p:strVal val="visible"/>
                                      </p:to>
                                    </p:set>
                                    <p:animEffect transition="in" filter="wipe(up)">
                                      <p:cBhvr>
                                        <p:cTn id="23" dur="500"/>
                                        <p:tgtEl>
                                          <p:spTgt spid="151555">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51555">
                                            <p:txEl>
                                              <p:pRg st="5" end="5"/>
                                            </p:txEl>
                                          </p:spTgt>
                                        </p:tgtEl>
                                        <p:attrNameLst>
                                          <p:attrName>style.visibility</p:attrName>
                                        </p:attrNameLst>
                                      </p:cBhvr>
                                      <p:to>
                                        <p:strVal val="visible"/>
                                      </p:to>
                                    </p:set>
                                    <p:animEffect transition="in" filter="wipe(up)">
                                      <p:cBhvr>
                                        <p:cTn id="26" dur="500"/>
                                        <p:tgtEl>
                                          <p:spTgt spid="151555">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animEffect transition="in" filter="wipe(up)">
                                      <p:cBhvr>
                                        <p:cTn id="29" dur="500"/>
                                        <p:tgtEl>
                                          <p:spTgt spid="151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51556"/>
                                        </p:tgtEl>
                                        <p:attrNameLst>
                                          <p:attrName>style.visibility</p:attrName>
                                        </p:attrNameLst>
                                      </p:cBhvr>
                                      <p:to>
                                        <p:strVal val="visible"/>
                                      </p:to>
                                    </p:set>
                                    <p:animEffect transition="in" filter="wipe(up)">
                                      <p:cBhvr>
                                        <p:cTn id="34" dur="500"/>
                                        <p:tgtEl>
                                          <p:spTgt spid="15155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1557"/>
                                        </p:tgtEl>
                                        <p:attrNameLst>
                                          <p:attrName>style.visibility</p:attrName>
                                        </p:attrNameLst>
                                      </p:cBhvr>
                                      <p:to>
                                        <p:strVal val="visible"/>
                                      </p:to>
                                    </p:set>
                                    <p:animEffect transition="in" filter="wipe(up)">
                                      <p:cBhvr>
                                        <p:cTn id="37" dur="500"/>
                                        <p:tgtEl>
                                          <p:spTgt spid="151557"/>
                                        </p:tgtEl>
                                      </p:cBhvr>
                                    </p:animEffect>
                                  </p:childTnLst>
                                </p:cTn>
                              </p:par>
                              <p:par>
                                <p:cTn id="38" presetID="22" presetClass="entr" presetSubtype="1" fill="hold" nodeType="withEffect">
                                  <p:stCondLst>
                                    <p:cond delay="0"/>
                                  </p:stCondLst>
                                  <p:childTnLst>
                                    <p:set>
                                      <p:cBhvr>
                                        <p:cTn id="39" dur="1" fill="hold">
                                          <p:stCondLst>
                                            <p:cond delay="0"/>
                                          </p:stCondLst>
                                        </p:cTn>
                                        <p:tgtEl>
                                          <p:spTgt spid="151558"/>
                                        </p:tgtEl>
                                        <p:attrNameLst>
                                          <p:attrName>style.visibility</p:attrName>
                                        </p:attrNameLst>
                                      </p:cBhvr>
                                      <p:to>
                                        <p:strVal val="visible"/>
                                      </p:to>
                                    </p:set>
                                    <p:animEffect transition="in" filter="wipe(up)">
                                      <p:cBhvr>
                                        <p:cTn id="40"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51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7467600" cy="508000"/>
          </a:xfrm>
        </p:spPr>
        <p:txBody>
          <a:bodyPr>
            <a:normAutofit fontScale="90000"/>
          </a:bodyPr>
          <a:lstStyle/>
          <a:p>
            <a:pPr eaLnBrk="1" fontAlgn="auto" hangingPunct="1">
              <a:spcAft>
                <a:spcPts val="0"/>
              </a:spcAft>
              <a:defRPr/>
            </a:pPr>
            <a:r>
              <a:rPr lang="en-US" altLang="zh-CN" b="1" dirty="0" smtClean="0">
                <a:solidFill>
                  <a:srgbClr val="C00000"/>
                </a:solidFill>
                <a:latin typeface="Comic Sans MS" panose="030F0702030302020204" pitchFamily="66" charset="0"/>
              </a:rPr>
              <a:t>Attendance </a:t>
            </a:r>
            <a:r>
              <a:rPr lang="zh-CN" altLang="en-US" b="1" dirty="0" smtClean="0">
                <a:solidFill>
                  <a:srgbClr val="C00000"/>
                </a:solidFill>
                <a:latin typeface="Comic Sans MS" panose="030F0702030302020204" pitchFamily="66" charset="0"/>
              </a:rPr>
              <a:t>（考勤）</a:t>
            </a:r>
            <a:endParaRPr lang="en-US" altLang="zh-CN" b="1" dirty="0" smtClean="0">
              <a:solidFill>
                <a:srgbClr val="C00000"/>
              </a:solidFill>
              <a:latin typeface="Comic Sans MS" panose="030F0702030302020204" pitchFamily="66" charset="0"/>
            </a:endParaRPr>
          </a:p>
        </p:txBody>
      </p:sp>
      <p:sp>
        <p:nvSpPr>
          <p:cNvPr id="28675" name="内容占位符 2"/>
          <p:cNvSpPr>
            <a:spLocks noGrp="1"/>
          </p:cNvSpPr>
          <p:nvPr>
            <p:ph idx="1"/>
          </p:nvPr>
        </p:nvSpPr>
        <p:spPr>
          <a:xfrm>
            <a:off x="395288" y="1125538"/>
            <a:ext cx="8137525" cy="4513262"/>
          </a:xfrm>
        </p:spPr>
        <p:txBody>
          <a:bodyPr rtlCol="0">
            <a:normAutofit lnSpcReduction="10000"/>
          </a:bodyPr>
          <a:lstStyle/>
          <a:p>
            <a:pPr eaLnBrk="1" fontAlgn="auto" latinLnBrk="1" hangingPunct="1">
              <a:spcAft>
                <a:spcPts val="0"/>
              </a:spcAft>
              <a:defRPr/>
            </a:pPr>
            <a:r>
              <a:rPr lang="en-US" altLang="zh-CN" sz="2800" dirty="0" smtClean="0">
                <a:solidFill>
                  <a:schemeClr val="tx1">
                    <a:lumMod val="50000"/>
                    <a:lumOff val="50000"/>
                  </a:schemeClr>
                </a:solidFill>
                <a:ea typeface="+mn-ea"/>
              </a:rPr>
              <a:t>Their rules</a:t>
            </a:r>
            <a:endParaRPr lang="en-US" altLang="zh-CN" sz="2800" dirty="0" smtClean="0">
              <a:solidFill>
                <a:schemeClr val="tx1">
                  <a:lumMod val="50000"/>
                  <a:lumOff val="50000"/>
                </a:schemeClr>
              </a:solidFill>
              <a:ea typeface="+mn-ea"/>
            </a:endParaRPr>
          </a:p>
          <a:p>
            <a:pPr eaLnBrk="1" fontAlgn="auto" latinLnBrk="1" hangingPunct="1">
              <a:spcAft>
                <a:spcPts val="0"/>
              </a:spcAft>
              <a:defRPr/>
            </a:pPr>
            <a:r>
              <a:rPr lang="zh-CN" altLang="zh-CN" sz="2800" dirty="0" smtClean="0">
                <a:solidFill>
                  <a:schemeClr val="tx1">
                    <a:lumMod val="50000"/>
                    <a:lumOff val="50000"/>
                  </a:schemeClr>
                </a:solidFill>
                <a:ea typeface="+mn-ea"/>
              </a:rPr>
              <a:t>学生按照统一安排在规定的班上课，并进行考勤，不得私自调班。</a:t>
            </a:r>
            <a:endParaRPr lang="en-US" altLang="zh-CN" sz="2800" dirty="0" smtClean="0">
              <a:solidFill>
                <a:schemeClr val="tx1">
                  <a:lumMod val="50000"/>
                  <a:lumOff val="50000"/>
                </a:schemeClr>
              </a:solidFill>
              <a:ea typeface="+mn-ea"/>
            </a:endParaRPr>
          </a:p>
          <a:p>
            <a:pPr eaLnBrk="1" fontAlgn="auto" latinLnBrk="1" hangingPunct="1">
              <a:spcAft>
                <a:spcPts val="0"/>
              </a:spcAft>
              <a:defRPr/>
            </a:pPr>
            <a:r>
              <a:rPr lang="zh-CN" altLang="zh-CN" sz="2800" dirty="0" smtClean="0">
                <a:solidFill>
                  <a:schemeClr val="tx1">
                    <a:lumMod val="50000"/>
                    <a:lumOff val="50000"/>
                  </a:schemeClr>
                </a:solidFill>
                <a:ea typeface="+mn-ea"/>
              </a:rPr>
              <a:t>学生请假必须以书面形式提出，并在上课前交给任课老师，由任课老师签名批准方可生效。</a:t>
            </a:r>
            <a:endParaRPr lang="en-US" altLang="zh-CN" sz="2800" dirty="0" smtClean="0">
              <a:solidFill>
                <a:schemeClr val="tx1">
                  <a:lumMod val="50000"/>
                  <a:lumOff val="50000"/>
                </a:schemeClr>
              </a:solidFill>
              <a:ea typeface="+mn-ea"/>
            </a:endParaRPr>
          </a:p>
          <a:p>
            <a:pPr eaLnBrk="1" fontAlgn="auto" latinLnBrk="1" hangingPunct="1">
              <a:spcAft>
                <a:spcPts val="0"/>
              </a:spcAft>
              <a:defRPr/>
            </a:pPr>
            <a:r>
              <a:rPr lang="zh-CN" altLang="en-US" sz="2800" dirty="0" smtClean="0">
                <a:solidFill>
                  <a:schemeClr val="tx1">
                    <a:lumMod val="50000"/>
                    <a:lumOff val="50000"/>
                  </a:schemeClr>
                </a:solidFill>
                <a:ea typeface="+mn-ea"/>
              </a:rPr>
              <a:t>本学期点名</a:t>
            </a:r>
            <a:r>
              <a:rPr lang="en-US" altLang="zh-CN" sz="2800" dirty="0" smtClean="0">
                <a:solidFill>
                  <a:schemeClr val="tx1">
                    <a:lumMod val="50000"/>
                    <a:lumOff val="50000"/>
                  </a:schemeClr>
                </a:solidFill>
                <a:ea typeface="+mn-ea"/>
              </a:rPr>
              <a:t>5</a:t>
            </a:r>
            <a:r>
              <a:rPr lang="zh-CN" altLang="en-US" sz="2800" dirty="0" smtClean="0">
                <a:solidFill>
                  <a:schemeClr val="tx1">
                    <a:lumMod val="50000"/>
                    <a:lumOff val="50000"/>
                  </a:schemeClr>
                </a:solidFill>
                <a:ea typeface="+mn-ea"/>
              </a:rPr>
              <a:t>次，</a:t>
            </a:r>
            <a:r>
              <a:rPr lang="zh-CN" altLang="zh-CN" sz="2800" dirty="0" smtClean="0">
                <a:solidFill>
                  <a:schemeClr val="tx1">
                    <a:lumMod val="50000"/>
                    <a:lumOff val="50000"/>
                  </a:schemeClr>
                </a:solidFill>
                <a:ea typeface="+mn-ea"/>
              </a:rPr>
              <a:t>学生每旷课一次扣</a:t>
            </a:r>
            <a:r>
              <a:rPr lang="en-US" altLang="zh-CN" sz="2800" dirty="0" smtClean="0">
                <a:solidFill>
                  <a:schemeClr val="tx1">
                    <a:lumMod val="50000"/>
                    <a:lumOff val="50000"/>
                  </a:schemeClr>
                </a:solidFill>
                <a:ea typeface="+mn-ea"/>
              </a:rPr>
              <a:t>2</a:t>
            </a:r>
            <a:r>
              <a:rPr lang="zh-CN" altLang="zh-CN" sz="2800" dirty="0" smtClean="0">
                <a:solidFill>
                  <a:schemeClr val="tx1">
                    <a:lumMod val="50000"/>
                    <a:lumOff val="50000"/>
                  </a:schemeClr>
                </a:solidFill>
                <a:ea typeface="+mn-ea"/>
              </a:rPr>
              <a:t>分。旷课次数达</a:t>
            </a:r>
            <a:r>
              <a:rPr lang="en-US" altLang="zh-CN" sz="2800" dirty="0" smtClean="0">
                <a:solidFill>
                  <a:schemeClr val="tx1">
                    <a:lumMod val="50000"/>
                    <a:lumOff val="50000"/>
                  </a:schemeClr>
                </a:solidFill>
                <a:ea typeface="+mn-ea"/>
              </a:rPr>
              <a:t>3</a:t>
            </a:r>
            <a:r>
              <a:rPr lang="zh-CN" altLang="zh-CN" sz="2800" dirty="0" smtClean="0">
                <a:solidFill>
                  <a:schemeClr val="tx1">
                    <a:lumMod val="50000"/>
                    <a:lumOff val="50000"/>
                  </a:schemeClr>
                </a:solidFill>
                <a:ea typeface="+mn-ea"/>
              </a:rPr>
              <a:t>次以上者予以警告，通报该生所在院系，并要求其做出书面解释，旷课严重者（</a:t>
            </a:r>
            <a:r>
              <a:rPr lang="en-US" altLang="zh-CN" sz="2800" dirty="0" smtClean="0">
                <a:solidFill>
                  <a:schemeClr val="tx1">
                    <a:lumMod val="50000"/>
                    <a:lumOff val="50000"/>
                  </a:schemeClr>
                </a:solidFill>
                <a:ea typeface="+mn-ea"/>
              </a:rPr>
              <a:t>5</a:t>
            </a:r>
            <a:r>
              <a:rPr lang="zh-CN" altLang="zh-CN" sz="2800" dirty="0" smtClean="0">
                <a:solidFill>
                  <a:schemeClr val="tx1">
                    <a:lumMod val="50000"/>
                    <a:lumOff val="50000"/>
                  </a:schemeClr>
                </a:solidFill>
                <a:ea typeface="+mn-ea"/>
              </a:rPr>
              <a:t>次</a:t>
            </a:r>
            <a:r>
              <a:rPr lang="zh-CN" altLang="en-US" sz="2800" dirty="0" smtClean="0">
                <a:solidFill>
                  <a:schemeClr val="tx1">
                    <a:lumMod val="50000"/>
                    <a:lumOff val="50000"/>
                  </a:schemeClr>
                </a:solidFill>
                <a:ea typeface="+mn-ea"/>
              </a:rPr>
              <a:t>点名均不到者</a:t>
            </a:r>
            <a:r>
              <a:rPr lang="zh-CN" altLang="zh-CN" sz="2800" dirty="0" smtClean="0">
                <a:solidFill>
                  <a:schemeClr val="tx1">
                    <a:lumMod val="50000"/>
                    <a:lumOff val="50000"/>
                  </a:schemeClr>
                </a:solidFill>
                <a:ea typeface="+mn-ea"/>
              </a:rPr>
              <a:t>）按学校有关规定不能参加本课程的有关考试，本课程视为不及格。</a:t>
            </a:r>
            <a:endParaRPr lang="zh-CN" altLang="zh-CN" sz="2800" dirty="0" smtClean="0">
              <a:solidFill>
                <a:schemeClr val="tx1">
                  <a:lumMod val="50000"/>
                  <a:lumOff val="50000"/>
                </a:schemeClr>
              </a:solidFill>
              <a:ea typeface="+mn-ea"/>
            </a:endParaRPr>
          </a:p>
          <a:p>
            <a:pPr eaLnBrk="1" fontAlgn="auto" hangingPunct="1">
              <a:spcAft>
                <a:spcPts val="0"/>
              </a:spcAft>
              <a:defRPr/>
            </a:pPr>
            <a:endParaRPr lang="zh-CN" altLang="en-US" dirty="0" smtClean="0">
              <a:solidFill>
                <a:schemeClr val="tx1">
                  <a:lumMod val="50000"/>
                  <a:lumOff val="50000"/>
                </a:schemeClr>
              </a:solidFill>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15888"/>
            <a:ext cx="7931150" cy="1052512"/>
          </a:xfrm>
        </p:spPr>
        <p:txBody>
          <a:bodyPr/>
          <a:lstStyle/>
          <a:p>
            <a:pPr eaLnBrk="1" fontAlgn="auto" hangingPunct="1">
              <a:spcAft>
                <a:spcPts val="0"/>
              </a:spcAft>
              <a:defRPr/>
            </a:pPr>
            <a:r>
              <a:rPr lang="en-US" altLang="zh-CN" sz="4800" dirty="0" smtClean="0">
                <a:latin typeface="Comic Sans MS" panose="030F0702030302020204" pitchFamily="66" charset="0"/>
              </a:rPr>
              <a:t>Presentation (</a:t>
            </a:r>
            <a:r>
              <a:rPr lang="zh-CN" altLang="en-US" sz="4800" dirty="0" smtClean="0">
                <a:latin typeface="Comic Sans MS" panose="030F0702030302020204" pitchFamily="66" charset="0"/>
              </a:rPr>
              <a:t>课前演讲</a:t>
            </a:r>
            <a:r>
              <a:rPr lang="en-US" altLang="zh-CN" sz="4800" dirty="0" smtClean="0">
                <a:latin typeface="Comic Sans MS" panose="030F0702030302020204" pitchFamily="66" charset="0"/>
              </a:rPr>
              <a:t>)</a:t>
            </a:r>
            <a:endParaRPr lang="zh-CN" altLang="en-US" sz="4800" dirty="0">
              <a:latin typeface="Comic Sans MS" panose="030F0702030302020204" pitchFamily="66" charset="0"/>
            </a:endParaRPr>
          </a:p>
        </p:txBody>
      </p:sp>
      <p:sp>
        <p:nvSpPr>
          <p:cNvPr id="3" name="内容占位符 2"/>
          <p:cNvSpPr>
            <a:spLocks noGrp="1"/>
          </p:cNvSpPr>
          <p:nvPr>
            <p:ph idx="1"/>
          </p:nvPr>
        </p:nvSpPr>
        <p:spPr>
          <a:xfrm>
            <a:off x="395288" y="1268413"/>
            <a:ext cx="8291512" cy="5184775"/>
          </a:xfrm>
        </p:spPr>
        <p:txBody>
          <a:bodyPr rtlCol="0">
            <a:normAutofit/>
          </a:bodyPr>
          <a:lstStyle/>
          <a:p>
            <a:pPr eaLnBrk="1" fontAlgn="auto" hangingPunct="1">
              <a:spcAft>
                <a:spcPts val="0"/>
              </a:spcAft>
              <a:defRPr/>
            </a:pPr>
            <a:r>
              <a:rPr lang="en-US" altLang="zh-CN" sz="2800" dirty="0" smtClean="0">
                <a:solidFill>
                  <a:srgbClr val="002060"/>
                </a:solidFill>
                <a:latin typeface="Comic Sans MS" panose="030F0702030302020204" pitchFamily="66" charset="0"/>
                <a:ea typeface="+mn-ea"/>
              </a:rPr>
              <a:t>presentation (10’)</a:t>
            </a:r>
            <a:endParaRPr lang="en-US" altLang="zh-CN" sz="2800" dirty="0">
              <a:solidFill>
                <a:srgbClr val="002060"/>
              </a:solidFill>
              <a:latin typeface="Comic Sans MS" panose="030F0702030302020204" pitchFamily="66" charset="0"/>
              <a:ea typeface="+mn-ea"/>
            </a:endParaRPr>
          </a:p>
          <a:p>
            <a:pPr marL="0" indent="0" eaLnBrk="1" fontAlgn="auto" hangingPunct="1">
              <a:spcAft>
                <a:spcPts val="0"/>
              </a:spcAft>
              <a:buFont typeface="Arial" panose="020B0604020202020204" pitchFamily="34" charset="0"/>
              <a:buNone/>
              <a:defRPr/>
            </a:pPr>
            <a:r>
              <a:rPr lang="en-US" altLang="zh-CN" sz="2800" dirty="0">
                <a:solidFill>
                  <a:srgbClr val="002060"/>
                </a:solidFill>
                <a:latin typeface="Comic Sans MS" panose="030F0702030302020204" pitchFamily="66" charset="0"/>
                <a:ea typeface="+mn-ea"/>
              </a:rPr>
              <a:t>   </a:t>
            </a:r>
            <a:r>
              <a:rPr lang="en-US" altLang="zh-CN" sz="2800" dirty="0" smtClean="0">
                <a:solidFill>
                  <a:srgbClr val="002060"/>
                </a:solidFill>
                <a:latin typeface="Comic Sans MS" panose="030F0702030302020204" pitchFamily="66" charset="0"/>
                <a:ea typeface="+mn-ea"/>
              </a:rPr>
              <a:t>2ppl/group</a:t>
            </a:r>
            <a:endParaRPr lang="en-US" altLang="zh-CN" sz="2800" dirty="0" smtClean="0">
              <a:solidFill>
                <a:srgbClr val="002060"/>
              </a:solidFill>
              <a:latin typeface="Comic Sans MS" panose="030F0702030302020204" pitchFamily="66" charset="0"/>
              <a:ea typeface="+mn-ea"/>
            </a:endParaRPr>
          </a:p>
          <a:p>
            <a:pPr marL="0" indent="0" eaLnBrk="1" fontAlgn="auto" hangingPunct="1">
              <a:spcAft>
                <a:spcPts val="0"/>
              </a:spcAft>
              <a:buFont typeface="Arial" panose="020B0604020202020204" pitchFamily="34" charset="0"/>
              <a:buNone/>
              <a:defRPr/>
            </a:pPr>
            <a:r>
              <a:rPr lang="en-US" altLang="zh-CN" sz="2800" dirty="0" smtClean="0">
                <a:solidFill>
                  <a:srgbClr val="002060"/>
                </a:solidFill>
                <a:latin typeface="Comic Sans MS" panose="030F0702030302020204" pitchFamily="66" charset="0"/>
                <a:ea typeface="+mn-ea"/>
              </a:rPr>
              <a:t>   will </a:t>
            </a:r>
            <a:r>
              <a:rPr lang="en-US" altLang="zh-CN" sz="2800" dirty="0">
                <a:solidFill>
                  <a:srgbClr val="002060"/>
                </a:solidFill>
                <a:latin typeface="Comic Sans MS" panose="030F0702030302020204" pitchFamily="66" charset="0"/>
                <a:ea typeface="+mn-ea"/>
              </a:rPr>
              <a:t>assign each group a topic ahead of the    </a:t>
            </a:r>
            <a:r>
              <a:rPr lang="en-US" altLang="zh-CN" sz="2800" dirty="0" smtClean="0">
                <a:solidFill>
                  <a:srgbClr val="002060"/>
                </a:solidFill>
                <a:latin typeface="Comic Sans MS" panose="030F0702030302020204" pitchFamily="66" charset="0"/>
                <a:ea typeface="+mn-ea"/>
              </a:rPr>
              <a:t>   presenting week</a:t>
            </a:r>
            <a:endParaRPr lang="en-US" altLang="zh-CN" sz="2800" dirty="0">
              <a:solidFill>
                <a:srgbClr val="002060"/>
              </a:solidFill>
              <a:latin typeface="Comic Sans MS" panose="030F0702030302020204" pitchFamily="66" charset="0"/>
              <a:ea typeface="+mn-ea"/>
            </a:endParaRPr>
          </a:p>
          <a:p>
            <a:pPr marL="0" indent="0" eaLnBrk="1" fontAlgn="auto" hangingPunct="1">
              <a:spcAft>
                <a:spcPts val="0"/>
              </a:spcAft>
              <a:buFont typeface="Arial" panose="020B0604020202020204" pitchFamily="34" charset="0"/>
              <a:buNone/>
              <a:defRPr/>
            </a:pPr>
            <a:endParaRPr lang="en-US" altLang="zh-CN" sz="2800" dirty="0" smtClean="0">
              <a:solidFill>
                <a:srgbClr val="002060"/>
              </a:solidFill>
              <a:latin typeface="Comic Sans MS" panose="030F0702030302020204" pitchFamily="66"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57158" y="142852"/>
            <a:ext cx="8929718" cy="928693"/>
          </a:xfrm>
        </p:spPr>
        <p:txBody>
          <a:bodyPr/>
          <a:lstStyle/>
          <a:p>
            <a:pPr eaLnBrk="1" fontAlgn="auto" hangingPunct="1">
              <a:spcAft>
                <a:spcPts val="0"/>
              </a:spcAft>
              <a:defRPr/>
            </a:pPr>
            <a:r>
              <a:rPr lang="en-US" altLang="zh-CN" sz="4400" b="1" dirty="0" smtClean="0">
                <a:solidFill>
                  <a:srgbClr val="AF350F"/>
                </a:solidFill>
                <a:latin typeface="Comic Sans MS" panose="030F0702030302020204" pitchFamily="66" charset="0"/>
              </a:rPr>
              <a:t>Autonomous</a:t>
            </a:r>
            <a:r>
              <a:rPr lang="en-US" altLang="zh-CN" sz="3200" b="1" dirty="0" smtClean="0">
                <a:solidFill>
                  <a:srgbClr val="AF350F"/>
                </a:solidFill>
                <a:latin typeface="Comic Sans MS" panose="030F0702030302020204" pitchFamily="66" charset="0"/>
              </a:rPr>
              <a:t> </a:t>
            </a:r>
            <a:r>
              <a:rPr lang="en-US" altLang="zh-CN" sz="4400" b="1" dirty="0" smtClean="0">
                <a:solidFill>
                  <a:srgbClr val="AF350F"/>
                </a:solidFill>
                <a:latin typeface="Comic Sans MS" panose="030F0702030302020204" pitchFamily="66" charset="0"/>
              </a:rPr>
              <a:t>Study</a:t>
            </a:r>
            <a:r>
              <a:rPr lang="zh-CN" altLang="en-US" sz="4400" b="1" dirty="0" smtClean="0">
                <a:solidFill>
                  <a:srgbClr val="AF350F"/>
                </a:solidFill>
                <a:latin typeface="Comic Sans MS" panose="030F0702030302020204" pitchFamily="66" charset="0"/>
              </a:rPr>
              <a:t>（自主学习）</a:t>
            </a:r>
            <a:endParaRPr lang="zh-CN" altLang="en-US" sz="4400" b="1" dirty="0" smtClean="0">
              <a:solidFill>
                <a:srgbClr val="AF350F"/>
              </a:solidFill>
              <a:latin typeface="Comic Sans MS" panose="030F0702030302020204" pitchFamily="66" charset="0"/>
            </a:endParaRPr>
          </a:p>
        </p:txBody>
      </p:sp>
      <p:sp>
        <p:nvSpPr>
          <p:cNvPr id="22531" name="Rectangle 3"/>
          <p:cNvSpPr>
            <a:spLocks noGrp="1" noChangeArrowheads="1"/>
          </p:cNvSpPr>
          <p:nvPr>
            <p:ph type="body" idx="1"/>
          </p:nvPr>
        </p:nvSpPr>
        <p:spPr>
          <a:xfrm>
            <a:off x="357158" y="1214422"/>
            <a:ext cx="8429684" cy="5143536"/>
          </a:xfrm>
        </p:spPr>
        <p:txBody>
          <a:bodyPr rtlCol="0">
            <a:normAutofit fontScale="55000" lnSpcReduction="20000"/>
          </a:bodyPr>
          <a:lstStyle/>
          <a:p>
            <a:r>
              <a:rPr lang="zh-CN" altLang="en-US" sz="2800" b="1" dirty="0" smtClean="0"/>
              <a:t>第</a:t>
            </a:r>
            <a:r>
              <a:rPr lang="en-US" altLang="zh-CN" sz="2800" b="1" dirty="0" smtClean="0"/>
              <a:t>3</a:t>
            </a:r>
            <a:r>
              <a:rPr lang="en-US" sz="2800" b="1" dirty="0" smtClean="0"/>
              <a:t>-4</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大学英语综合教程</a:t>
            </a:r>
            <a:r>
              <a:rPr lang="en-US" sz="2800" dirty="0" smtClean="0"/>
              <a:t> 1</a:t>
            </a:r>
            <a:r>
              <a:rPr lang="en-US" altLang="zh-CN" sz="2800" dirty="0" smtClean="0"/>
              <a:t>》</a:t>
            </a:r>
            <a:r>
              <a:rPr lang="en-US" sz="2800" b="1" dirty="0" smtClean="0"/>
              <a:t>Unit 2 Friendship </a:t>
            </a:r>
            <a:endParaRPr lang="zh-CN" altLang="en-US" sz="2800" dirty="0" smtClean="0"/>
          </a:p>
          <a:p>
            <a:r>
              <a:rPr lang="zh-CN" altLang="en-US" sz="2800" dirty="0" smtClean="0"/>
              <a:t>自主拓展巩固学习：</a:t>
            </a:r>
            <a:r>
              <a:rPr lang="en-US" altLang="zh-CN" sz="2800" dirty="0" smtClean="0"/>
              <a:t>《</a:t>
            </a:r>
            <a:r>
              <a:rPr lang="zh-CN" altLang="en-US" sz="2800" dirty="0" smtClean="0"/>
              <a:t>新标准大学英语视听说</a:t>
            </a:r>
            <a:r>
              <a:rPr lang="en-US" sz="2800" dirty="0" smtClean="0"/>
              <a:t> 1</a:t>
            </a:r>
            <a:r>
              <a:rPr lang="en-US" altLang="zh-CN" sz="2800" dirty="0" smtClean="0"/>
              <a:t>》</a:t>
            </a:r>
            <a:r>
              <a:rPr lang="en-US" sz="2800" b="1" dirty="0" smtClean="0"/>
              <a:t>Unit 2 Food, Glorious Food!</a:t>
            </a:r>
            <a:endParaRPr lang="zh-CN" altLang="en-US" sz="2800" dirty="0" smtClean="0"/>
          </a:p>
          <a:p>
            <a:r>
              <a:rPr lang="zh-CN" altLang="en-US" sz="2800" b="1" dirty="0" smtClean="0"/>
              <a:t>第</a:t>
            </a:r>
            <a:r>
              <a:rPr lang="en-US" altLang="zh-CN" sz="2800" b="1" dirty="0" smtClean="0"/>
              <a:t>5</a:t>
            </a:r>
            <a:r>
              <a:rPr lang="en-US" sz="2800" b="1" dirty="0" smtClean="0"/>
              <a:t>-6</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大学英语综合教程</a:t>
            </a:r>
            <a:r>
              <a:rPr lang="en-US" sz="2800" dirty="0" smtClean="0"/>
              <a:t> 1</a:t>
            </a:r>
            <a:r>
              <a:rPr lang="en-US" altLang="zh-CN" sz="2800" dirty="0" smtClean="0"/>
              <a:t>》</a:t>
            </a:r>
            <a:r>
              <a:rPr lang="en-US" sz="2800" b="1" dirty="0" smtClean="0"/>
              <a:t>Unit 3 Understanding Science</a:t>
            </a:r>
            <a:endParaRPr lang="zh-CN" altLang="en-US" sz="2800" dirty="0" smtClean="0"/>
          </a:p>
          <a:p>
            <a:r>
              <a:rPr lang="zh-CN" altLang="en-US" sz="2800" dirty="0" smtClean="0"/>
              <a:t>自主拓展巩固学习：</a:t>
            </a:r>
            <a:r>
              <a:rPr lang="en-US" altLang="zh-CN" sz="2800" dirty="0" smtClean="0"/>
              <a:t>《</a:t>
            </a:r>
            <a:r>
              <a:rPr lang="zh-CN" altLang="en-US" sz="2800" dirty="0" smtClean="0"/>
              <a:t>新标准大学英语视听说</a:t>
            </a:r>
            <a:r>
              <a:rPr lang="en-US" sz="2800" dirty="0" smtClean="0"/>
              <a:t> 1</a:t>
            </a:r>
            <a:r>
              <a:rPr lang="en-US" altLang="zh-CN" sz="2800" dirty="0" smtClean="0"/>
              <a:t>》</a:t>
            </a:r>
            <a:r>
              <a:rPr lang="en-US" sz="2800" b="1" dirty="0" smtClean="0"/>
              <a:t>Unit </a:t>
            </a:r>
            <a:r>
              <a:rPr lang="en-US" sz="2800" b="1" dirty="0" smtClean="0"/>
              <a:t>5 All You Need is Love</a:t>
            </a:r>
            <a:endParaRPr lang="zh-CN" altLang="en-US" sz="2800" dirty="0" smtClean="0"/>
          </a:p>
          <a:p>
            <a:r>
              <a:rPr lang="zh-CN" altLang="en-US" sz="2800" b="1" dirty="0" smtClean="0"/>
              <a:t>第</a:t>
            </a:r>
            <a:r>
              <a:rPr lang="en-US" altLang="zh-CN" sz="2800" b="1" dirty="0" smtClean="0"/>
              <a:t>7</a:t>
            </a:r>
            <a:r>
              <a:rPr lang="en-US" sz="2800" b="1" dirty="0" smtClean="0"/>
              <a:t>-8</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大学英语综合教程</a:t>
            </a:r>
            <a:r>
              <a:rPr lang="en-US" sz="2800" dirty="0" smtClean="0"/>
              <a:t> 1</a:t>
            </a:r>
            <a:r>
              <a:rPr lang="en-US" altLang="zh-CN" sz="2800" dirty="0" smtClean="0"/>
              <a:t>》</a:t>
            </a:r>
            <a:r>
              <a:rPr lang="en-US" sz="2800" b="1" dirty="0" smtClean="0"/>
              <a:t>Unit 5 Work to Live or Live to Work</a:t>
            </a:r>
            <a:r>
              <a:rPr lang="en-US" sz="2800" dirty="0" smtClean="0"/>
              <a:t> </a:t>
            </a:r>
            <a:endParaRPr lang="zh-CN" altLang="en-US" sz="2800" dirty="0" smtClean="0"/>
          </a:p>
          <a:p>
            <a:r>
              <a:rPr lang="zh-CN" altLang="en-US" sz="2800" dirty="0" smtClean="0"/>
              <a:t>自主拓展巩固学习：</a:t>
            </a:r>
            <a:r>
              <a:rPr lang="en-US" altLang="zh-CN" sz="2800" dirty="0" smtClean="0"/>
              <a:t>《</a:t>
            </a:r>
            <a:r>
              <a:rPr lang="zh-CN" altLang="en-US" sz="2800" dirty="0" smtClean="0"/>
              <a:t>新标准大学英语视听说</a:t>
            </a:r>
            <a:r>
              <a:rPr lang="en-US" sz="2800" dirty="0" smtClean="0"/>
              <a:t> 1</a:t>
            </a:r>
            <a:r>
              <a:rPr lang="en-US" altLang="zh-CN" sz="2800" dirty="0" smtClean="0"/>
              <a:t>》</a:t>
            </a:r>
            <a:r>
              <a:rPr lang="en-US" sz="2800" b="1" dirty="0" smtClean="0"/>
              <a:t>Unit </a:t>
            </a:r>
            <a:r>
              <a:rPr lang="en-US" sz="2800" b="1" dirty="0" smtClean="0"/>
              <a:t>6 Shop Till Your Drop</a:t>
            </a:r>
            <a:endParaRPr lang="zh-CN" altLang="en-US" sz="2800" dirty="0" smtClean="0"/>
          </a:p>
          <a:p>
            <a:r>
              <a:rPr lang="zh-CN" altLang="en-US" sz="2800" b="1" dirty="0" smtClean="0"/>
              <a:t>第</a:t>
            </a:r>
            <a:r>
              <a:rPr lang="en-US" altLang="zh-CN" sz="2800" b="1" dirty="0" smtClean="0"/>
              <a:t>9</a:t>
            </a:r>
            <a:r>
              <a:rPr lang="en-US" sz="2800" b="1" dirty="0" smtClean="0"/>
              <a:t>-10</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大学英语综合教程</a:t>
            </a:r>
            <a:r>
              <a:rPr lang="en-US" sz="2800" dirty="0" smtClean="0"/>
              <a:t> 1</a:t>
            </a:r>
            <a:r>
              <a:rPr lang="en-US" altLang="zh-CN" sz="2800" dirty="0" smtClean="0"/>
              <a:t>》</a:t>
            </a:r>
            <a:r>
              <a:rPr lang="en-US" sz="2800" b="1" dirty="0" smtClean="0"/>
              <a:t>Unit 7 Animal Intelligence</a:t>
            </a:r>
            <a:endParaRPr lang="zh-CN" altLang="en-US" sz="2800" dirty="0" smtClean="0"/>
          </a:p>
          <a:p>
            <a:r>
              <a:rPr lang="zh-CN" altLang="en-US" sz="2800" dirty="0" smtClean="0"/>
              <a:t>自主拓展巩固学习：</a:t>
            </a:r>
            <a:r>
              <a:rPr lang="en-US" altLang="zh-CN" sz="2800" dirty="0" smtClean="0"/>
              <a:t>《</a:t>
            </a:r>
            <a:r>
              <a:rPr lang="zh-CN" altLang="en-US" sz="2800" dirty="0" smtClean="0"/>
              <a:t>新标准大学英语视听说</a:t>
            </a:r>
            <a:r>
              <a:rPr lang="en-US" sz="2800" dirty="0" smtClean="0"/>
              <a:t> 1</a:t>
            </a:r>
            <a:r>
              <a:rPr lang="en-US" altLang="zh-CN" sz="2800" dirty="0" smtClean="0"/>
              <a:t>》</a:t>
            </a:r>
            <a:r>
              <a:rPr lang="en-US" sz="2800" b="1" dirty="0" smtClean="0"/>
              <a:t>Unit </a:t>
            </a:r>
            <a:r>
              <a:rPr lang="en-US" sz="2800" b="1" dirty="0" smtClean="0"/>
              <a:t>7 Family Matters</a:t>
            </a:r>
            <a:endParaRPr lang="zh-CN" altLang="en-US" sz="2800" dirty="0" smtClean="0"/>
          </a:p>
          <a:p>
            <a:r>
              <a:rPr lang="zh-CN" altLang="en-US" sz="2800" b="1" dirty="0" smtClean="0"/>
              <a:t>第</a:t>
            </a:r>
            <a:r>
              <a:rPr lang="en-US" sz="2800" b="1" dirty="0" smtClean="0"/>
              <a:t>11-12</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大学英语综合教程</a:t>
            </a:r>
            <a:r>
              <a:rPr lang="en-US" sz="2800" dirty="0" smtClean="0"/>
              <a:t> 1</a:t>
            </a:r>
            <a:r>
              <a:rPr lang="en-US" altLang="zh-CN" sz="2800" dirty="0" smtClean="0"/>
              <a:t>》</a:t>
            </a:r>
            <a:r>
              <a:rPr lang="en-US" sz="2800" b="1" dirty="0" smtClean="0"/>
              <a:t>Unit 8 Educational Problems</a:t>
            </a:r>
            <a:endParaRPr lang="zh-CN" altLang="en-US" sz="2800" dirty="0" smtClean="0"/>
          </a:p>
          <a:p>
            <a:r>
              <a:rPr lang="zh-CN" altLang="en-US" sz="2800" dirty="0" smtClean="0"/>
              <a:t>自主拓展巩固学习：</a:t>
            </a:r>
            <a:r>
              <a:rPr lang="en-US" altLang="zh-CN" sz="2800" dirty="0" smtClean="0"/>
              <a:t>《</a:t>
            </a:r>
            <a:r>
              <a:rPr lang="zh-CN" altLang="en-US" sz="2800" dirty="0" smtClean="0"/>
              <a:t>新标准大学英语视听说</a:t>
            </a:r>
            <a:r>
              <a:rPr lang="en-US" sz="2800" dirty="0" smtClean="0"/>
              <a:t> 1</a:t>
            </a:r>
            <a:r>
              <a:rPr lang="en-US" altLang="zh-CN" sz="2800" dirty="0" smtClean="0"/>
              <a:t>》</a:t>
            </a:r>
            <a:r>
              <a:rPr lang="en-US" sz="2800" b="1" dirty="0" smtClean="0"/>
              <a:t>Unit </a:t>
            </a:r>
            <a:r>
              <a:rPr lang="en-US" sz="2800" b="1" dirty="0" smtClean="0"/>
              <a:t>9</a:t>
            </a:r>
            <a:r>
              <a:rPr lang="en-US" sz="2800" b="1" dirty="0" smtClean="0"/>
              <a:t> Body and Mind</a:t>
            </a:r>
            <a:endParaRPr lang="zh-CN" altLang="en-US" sz="2800" dirty="0" smtClean="0"/>
          </a:p>
          <a:p>
            <a:r>
              <a:rPr lang="zh-CN" altLang="en-US" sz="2800" b="1" dirty="0" smtClean="0"/>
              <a:t>第</a:t>
            </a:r>
            <a:r>
              <a:rPr lang="en-US" sz="2800" b="1" dirty="0" smtClean="0"/>
              <a:t>13-14</a:t>
            </a:r>
            <a:r>
              <a:rPr lang="zh-CN" altLang="en-US" sz="2800" b="1" dirty="0" smtClean="0"/>
              <a:t>周</a:t>
            </a:r>
            <a:r>
              <a:rPr lang="zh-CN" altLang="en-US" sz="2800" b="1" dirty="0" smtClean="0"/>
              <a:t>：</a:t>
            </a:r>
            <a:endParaRPr lang="zh-CN" altLang="en-US" sz="2800" dirty="0" smtClean="0"/>
          </a:p>
          <a:p>
            <a:r>
              <a:rPr lang="zh-CN" altLang="en-US" sz="2800" dirty="0" smtClean="0"/>
              <a:t>自主拓展巩固学习： </a:t>
            </a:r>
            <a:r>
              <a:rPr lang="en-US" altLang="zh-CN" sz="2800" dirty="0" smtClean="0"/>
              <a:t>《</a:t>
            </a:r>
            <a:r>
              <a:rPr lang="zh-CN" altLang="en-US" sz="2800" dirty="0" smtClean="0"/>
              <a:t>文化透视英语教程</a:t>
            </a:r>
            <a:r>
              <a:rPr lang="en-US" sz="2800" dirty="0" smtClean="0"/>
              <a:t> 1</a:t>
            </a:r>
            <a:r>
              <a:rPr lang="en-US" altLang="zh-CN" sz="2800" dirty="0" smtClean="0"/>
              <a:t>》</a:t>
            </a:r>
            <a:r>
              <a:rPr lang="en-US" sz="2800" b="1" dirty="0" smtClean="0"/>
              <a:t>Unit 1 Voices from the Family</a:t>
            </a:r>
            <a:endParaRPr lang="zh-CN" altLang="en-US" sz="2800" dirty="0" smtClean="0"/>
          </a:p>
          <a:p>
            <a:r>
              <a:rPr lang="zh-CN" altLang="en-US" sz="2800" b="1" dirty="0" smtClean="0"/>
              <a:t>第</a:t>
            </a:r>
            <a:r>
              <a:rPr lang="en-US" sz="2800" b="1" dirty="0" smtClean="0"/>
              <a:t>15-16</a:t>
            </a:r>
            <a:r>
              <a:rPr lang="zh-CN" altLang="en-US" sz="2800" b="1" dirty="0" smtClean="0"/>
              <a:t>周</a:t>
            </a:r>
            <a:r>
              <a:rPr lang="zh-CN" altLang="en-US" sz="2800" b="1" dirty="0" smtClean="0"/>
              <a:t>：</a:t>
            </a:r>
            <a:endParaRPr lang="zh-CN" altLang="en-US" sz="2800" dirty="0" smtClean="0"/>
          </a:p>
          <a:p>
            <a:r>
              <a:rPr lang="zh-CN" altLang="en-US" sz="2800" dirty="0" smtClean="0"/>
              <a:t>自主拓展巩固学习：</a:t>
            </a:r>
            <a:r>
              <a:rPr lang="en-US" altLang="zh-CN" sz="2800" dirty="0" smtClean="0"/>
              <a:t>《</a:t>
            </a:r>
            <a:r>
              <a:rPr lang="zh-CN" altLang="en-US" sz="2800" dirty="0" smtClean="0"/>
              <a:t>文化透视英语教程</a:t>
            </a:r>
            <a:r>
              <a:rPr lang="en-US" sz="2800" dirty="0" smtClean="0"/>
              <a:t> 1</a:t>
            </a:r>
            <a:r>
              <a:rPr lang="en-US" altLang="zh-CN" sz="2800" dirty="0" smtClean="0"/>
              <a:t>》</a:t>
            </a:r>
            <a:r>
              <a:rPr lang="en-US" sz="2800" b="1" dirty="0" smtClean="0"/>
              <a:t>Unit 2 The House Divided</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274638"/>
            <a:ext cx="8507413" cy="561975"/>
          </a:xfrm>
        </p:spPr>
        <p:txBody>
          <a:bodyPr/>
          <a:lstStyle/>
          <a:p>
            <a:pPr eaLnBrk="1" fontAlgn="auto" hangingPunct="1">
              <a:spcAft>
                <a:spcPts val="0"/>
              </a:spcAft>
              <a:defRPr/>
            </a:pPr>
            <a:r>
              <a:rPr lang="en-US" altLang="zh-CN" sz="4000" dirty="0" smtClean="0">
                <a:latin typeface="Comic Sans MS" panose="030F0702030302020204" pitchFamily="66" charset="0"/>
                <a:hlinkClick r:id="rId1" action="ppaction://hlinksldjump"/>
              </a:rPr>
              <a:t>Examination schedule</a:t>
            </a:r>
            <a:r>
              <a:rPr lang="zh-CN" altLang="en-US" sz="4000" dirty="0" smtClean="0">
                <a:latin typeface="Comic Sans MS" panose="030F0702030302020204" pitchFamily="66" charset="0"/>
              </a:rPr>
              <a:t>（</a:t>
            </a:r>
            <a:r>
              <a:rPr lang="zh-CN" altLang="zh-CN" sz="4000" b="1" dirty="0" smtClean="0">
                <a:latin typeface="Comic Sans MS" panose="030F0702030302020204" pitchFamily="66" charset="0"/>
              </a:rPr>
              <a:t>考试安排</a:t>
            </a:r>
            <a:r>
              <a:rPr lang="zh-CN" altLang="en-US" sz="4000" b="1" dirty="0" smtClean="0">
                <a:latin typeface="Comic Sans MS" panose="030F0702030302020204" pitchFamily="66" charset="0"/>
              </a:rPr>
              <a:t>）</a:t>
            </a:r>
            <a:endParaRPr lang="zh-CN" altLang="en-US" sz="4000" dirty="0" smtClean="0">
              <a:latin typeface="Comic Sans MS" panose="030F0702030302020204" pitchFamily="66" charset="0"/>
            </a:endParaRPr>
          </a:p>
        </p:txBody>
      </p:sp>
      <p:sp>
        <p:nvSpPr>
          <p:cNvPr id="43011" name="内容占位符 2"/>
          <p:cNvSpPr>
            <a:spLocks noGrp="1"/>
          </p:cNvSpPr>
          <p:nvPr>
            <p:ph idx="1"/>
          </p:nvPr>
        </p:nvSpPr>
        <p:spPr>
          <a:xfrm>
            <a:off x="457200" y="1052513"/>
            <a:ext cx="7467600" cy="5421312"/>
          </a:xfrm>
        </p:spPr>
        <p:txBody>
          <a:bodyPr/>
          <a:lstStyle/>
          <a:p>
            <a:pPr eaLnBrk="1" latinLnBrk="1" hangingPunct="1"/>
            <a:r>
              <a:rPr lang="zh-CN" altLang="zh-CN" sz="2800" dirty="0" smtClean="0">
                <a:solidFill>
                  <a:srgbClr val="002060"/>
                </a:solidFill>
                <a:ea typeface="宋体" panose="02010600030101010101" pitchFamily="2" charset="-122"/>
              </a:rPr>
              <a:t>本学期将安排</a:t>
            </a:r>
            <a:r>
              <a:rPr lang="zh-CN" altLang="en-US" sz="2800" dirty="0" smtClean="0">
                <a:solidFill>
                  <a:srgbClr val="002060"/>
                </a:solidFill>
                <a:ea typeface="宋体" panose="02010600030101010101" pitchFamily="2" charset="-122"/>
              </a:rPr>
              <a:t>口语考试</a:t>
            </a:r>
            <a:r>
              <a:rPr lang="zh-CN" altLang="zh-CN" sz="2800" dirty="0" smtClean="0">
                <a:solidFill>
                  <a:srgbClr val="002060"/>
                </a:solidFill>
                <a:ea typeface="宋体" panose="02010600030101010101" pitchFamily="2" charset="-122"/>
              </a:rPr>
              <a:t>和期末考试，具体时间</a:t>
            </a:r>
            <a:r>
              <a:rPr lang="zh-CN" altLang="en-US" sz="2800" dirty="0" smtClean="0">
                <a:solidFill>
                  <a:srgbClr val="002060"/>
                </a:solidFill>
                <a:ea typeface="宋体" panose="02010600030101010101" pitchFamily="2" charset="-122"/>
              </a:rPr>
              <a:t>另定</a:t>
            </a:r>
            <a:r>
              <a:rPr lang="zh-CN" altLang="zh-CN" sz="2800" dirty="0" smtClean="0">
                <a:solidFill>
                  <a:srgbClr val="002060"/>
                </a:solidFill>
                <a:ea typeface="宋体" panose="02010600030101010101" pitchFamily="2" charset="-122"/>
              </a:rPr>
              <a:t>。</a:t>
            </a:r>
            <a:endParaRPr lang="zh-CN" altLang="zh-CN" sz="2800" dirty="0" smtClean="0">
              <a:solidFill>
                <a:srgbClr val="002060"/>
              </a:solidFill>
              <a:ea typeface="宋体" panose="02010600030101010101" pitchFamily="2" charset="-122"/>
            </a:endParaRPr>
          </a:p>
          <a:p>
            <a:pPr eaLnBrk="1" latinLnBrk="1" hangingPunct="1"/>
            <a:r>
              <a:rPr lang="en-US" altLang="zh-CN" sz="2800" b="1" dirty="0" smtClean="0">
                <a:solidFill>
                  <a:srgbClr val="002060"/>
                </a:solidFill>
                <a:ea typeface="宋体" panose="02010600030101010101" pitchFamily="2" charset="-122"/>
              </a:rPr>
              <a:t>1</a:t>
            </a:r>
            <a:r>
              <a:rPr lang="zh-CN" altLang="zh-CN" sz="2800" b="1" dirty="0" smtClean="0">
                <a:solidFill>
                  <a:srgbClr val="002060"/>
                </a:solidFill>
                <a:ea typeface="宋体" panose="02010600030101010101" pitchFamily="2" charset="-122"/>
              </a:rPr>
              <a:t>）</a:t>
            </a:r>
            <a:r>
              <a:rPr lang="en-US" altLang="zh-CN" sz="2800" b="1" dirty="0" smtClean="0">
                <a:solidFill>
                  <a:srgbClr val="002060"/>
                </a:solidFill>
                <a:latin typeface="Comic Sans MS" panose="030F0702030302020204" pitchFamily="66" charset="0"/>
                <a:ea typeface="宋体" panose="02010600030101010101" pitchFamily="2" charset="-122"/>
              </a:rPr>
              <a:t>oral test</a:t>
            </a:r>
            <a:r>
              <a:rPr lang="zh-CN" altLang="zh-CN" sz="2800" b="1" dirty="0" smtClean="0">
                <a:solidFill>
                  <a:srgbClr val="002060"/>
                </a:solidFill>
                <a:latin typeface="Comic Sans MS" panose="030F0702030302020204" pitchFamily="66" charset="0"/>
                <a:ea typeface="宋体" panose="02010600030101010101" pitchFamily="2" charset="-122"/>
              </a:rPr>
              <a:t>：</a:t>
            </a:r>
            <a:r>
              <a:rPr lang="en-US" altLang="zh-CN" sz="2800" dirty="0" smtClean="0">
                <a:solidFill>
                  <a:srgbClr val="002060"/>
                </a:solidFill>
                <a:latin typeface="Comic Sans MS" panose="030F0702030302020204" pitchFamily="66" charset="0"/>
                <a:ea typeface="宋体" panose="02010600030101010101" pitchFamily="2" charset="-122"/>
              </a:rPr>
              <a:t>2 weeks before final</a:t>
            </a:r>
            <a:endParaRPr lang="zh-CN" altLang="zh-CN" sz="2800" dirty="0" smtClean="0">
              <a:solidFill>
                <a:srgbClr val="002060"/>
              </a:solidFill>
              <a:latin typeface="Comic Sans MS" panose="030F0702030302020204" pitchFamily="66" charset="0"/>
              <a:ea typeface="宋体" panose="02010600030101010101" pitchFamily="2" charset="-122"/>
            </a:endParaRPr>
          </a:p>
          <a:p>
            <a:pPr eaLnBrk="1" hangingPunct="1"/>
            <a:r>
              <a:rPr lang="en-US" altLang="zh-CN" sz="2800" b="1" dirty="0" smtClean="0">
                <a:solidFill>
                  <a:srgbClr val="002060"/>
                </a:solidFill>
                <a:latin typeface="Comic Sans MS" panose="030F0702030302020204" pitchFamily="66" charset="0"/>
                <a:ea typeface="宋体" panose="02010600030101010101" pitchFamily="2" charset="-122"/>
              </a:rPr>
              <a:t>2</a:t>
            </a:r>
            <a:r>
              <a:rPr lang="zh-CN" altLang="zh-CN" sz="2800" b="1" dirty="0" smtClean="0">
                <a:solidFill>
                  <a:srgbClr val="002060"/>
                </a:solidFill>
                <a:latin typeface="Comic Sans MS" panose="030F0702030302020204" pitchFamily="66" charset="0"/>
                <a:ea typeface="宋体" panose="02010600030101010101" pitchFamily="2" charset="-122"/>
              </a:rPr>
              <a:t>）</a:t>
            </a:r>
            <a:r>
              <a:rPr lang="en-US" altLang="zh-CN" sz="2800" b="1" dirty="0" smtClean="0">
                <a:solidFill>
                  <a:srgbClr val="002060"/>
                </a:solidFill>
                <a:latin typeface="Comic Sans MS" panose="030F0702030302020204" pitchFamily="66" charset="0"/>
                <a:ea typeface="宋体" panose="02010600030101010101" pitchFamily="2" charset="-122"/>
              </a:rPr>
              <a:t>Final exam</a:t>
            </a:r>
            <a:r>
              <a:rPr lang="zh-CN" altLang="zh-CN" sz="2800" dirty="0" smtClean="0">
                <a:solidFill>
                  <a:srgbClr val="002060"/>
                </a:solidFill>
                <a:ea typeface="宋体" panose="02010600030101010101" pitchFamily="2" charset="-122"/>
              </a:rPr>
              <a:t>：</a:t>
            </a:r>
            <a:r>
              <a:rPr lang="en-US" altLang="zh-CN" sz="2800" dirty="0" smtClean="0">
                <a:solidFill>
                  <a:srgbClr val="002060"/>
                </a:solidFill>
                <a:ea typeface="宋体" panose="02010600030101010101" pitchFamily="2" charset="-122"/>
              </a:rPr>
              <a:t> </a:t>
            </a:r>
            <a:r>
              <a:rPr lang="en-US" altLang="zh-CN" sz="2800" dirty="0" smtClean="0">
                <a:solidFill>
                  <a:srgbClr val="002060"/>
                </a:solidFill>
                <a:ea typeface="宋体" panose="02010600030101010101" pitchFamily="2" charset="-122"/>
              </a:rPr>
              <a:t>2019</a:t>
            </a:r>
            <a:r>
              <a:rPr lang="zh-CN" altLang="en-US" sz="2800" dirty="0" smtClean="0">
                <a:solidFill>
                  <a:srgbClr val="002060"/>
                </a:solidFill>
                <a:ea typeface="宋体" panose="02010600030101010101" pitchFamily="2" charset="-122"/>
              </a:rPr>
              <a:t>年</a:t>
            </a:r>
            <a:r>
              <a:rPr lang="en-US" altLang="zh-CN" sz="2800" dirty="0" smtClean="0">
                <a:solidFill>
                  <a:srgbClr val="002060"/>
                </a:solidFill>
                <a:ea typeface="宋体" panose="02010600030101010101" pitchFamily="2" charset="-122"/>
              </a:rPr>
              <a:t>12</a:t>
            </a:r>
            <a:r>
              <a:rPr lang="zh-CN" altLang="en-US" sz="2800" dirty="0" smtClean="0">
                <a:solidFill>
                  <a:srgbClr val="002060"/>
                </a:solidFill>
                <a:ea typeface="宋体" panose="02010600030101010101" pitchFamily="2" charset="-122"/>
              </a:rPr>
              <a:t>月</a:t>
            </a:r>
            <a:r>
              <a:rPr lang="en-US" altLang="zh-CN" sz="2800" dirty="0" smtClean="0">
                <a:solidFill>
                  <a:srgbClr val="002060"/>
                </a:solidFill>
                <a:ea typeface="宋体" panose="02010600030101010101" pitchFamily="2" charset="-122"/>
              </a:rPr>
              <a:t>30</a:t>
            </a:r>
            <a:r>
              <a:rPr lang="zh-CN" altLang="en-US" sz="2800" dirty="0" smtClean="0">
                <a:solidFill>
                  <a:srgbClr val="002060"/>
                </a:solidFill>
                <a:ea typeface="宋体" panose="02010600030101010101" pitchFamily="2" charset="-122"/>
              </a:rPr>
              <a:t>日 </a:t>
            </a:r>
            <a:r>
              <a:rPr lang="zh-CN" altLang="en-US" sz="2800" dirty="0" smtClean="0">
                <a:solidFill>
                  <a:srgbClr val="002060"/>
                </a:solidFill>
                <a:ea typeface="宋体" panose="02010600030101010101" pitchFamily="2" charset="-122"/>
              </a:rPr>
              <a:t>（周一）</a:t>
            </a:r>
            <a:r>
              <a:rPr lang="en-US" altLang="zh-CN" sz="2800" dirty="0" smtClean="0">
                <a:solidFill>
                  <a:srgbClr val="002060"/>
                </a:solidFill>
                <a:ea typeface="宋体" panose="02010600030101010101" pitchFamily="2" charset="-122"/>
              </a:rPr>
              <a:t>10</a:t>
            </a:r>
            <a:r>
              <a:rPr lang="zh-CN" altLang="en-US" sz="2800" dirty="0" smtClean="0">
                <a:solidFill>
                  <a:srgbClr val="002060"/>
                </a:solidFill>
                <a:ea typeface="宋体" panose="02010600030101010101" pitchFamily="2" charset="-122"/>
              </a:rPr>
              <a:t>：</a:t>
            </a:r>
            <a:r>
              <a:rPr lang="en-US" altLang="zh-CN" sz="2800" dirty="0" smtClean="0">
                <a:solidFill>
                  <a:srgbClr val="002060"/>
                </a:solidFill>
                <a:ea typeface="宋体" panose="02010600030101010101" pitchFamily="2" charset="-122"/>
              </a:rPr>
              <a:t>00 -11:40</a:t>
            </a:r>
            <a:r>
              <a:rPr lang="zh-CN" altLang="en-US" sz="2800" dirty="0" smtClean="0">
                <a:solidFill>
                  <a:srgbClr val="002060"/>
                </a:solidFill>
                <a:ea typeface="宋体" panose="02010600030101010101" pitchFamily="2" charset="-122"/>
              </a:rPr>
              <a:t>（暂定）</a:t>
            </a:r>
            <a:endParaRPr lang="zh-CN" altLang="en-US" sz="2800" dirty="0" smtClean="0">
              <a:solidFill>
                <a:srgbClr val="00206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44035" name="内容占位符 3"/>
          <p:cNvPicPr>
            <a:picLocks noGrp="1" noChangeAspect="1"/>
          </p:cNvPicPr>
          <p:nvPr>
            <p:ph idx="1"/>
          </p:nvPr>
        </p:nvPicPr>
        <p:blipFill>
          <a:blip r:embed="rId1" cstate="print"/>
          <a:srcRect/>
          <a:stretch>
            <a:fillRect/>
          </a:stretch>
        </p:blipFill>
        <p:spPr>
          <a:xfrm>
            <a:off x="684213" y="-227013"/>
            <a:ext cx="7704137" cy="708501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Time to think…</a:t>
            </a:r>
            <a:endParaRPr lang="zh-CN" altLang="en-US" dirty="0"/>
          </a:p>
        </p:txBody>
      </p:sp>
      <p:sp>
        <p:nvSpPr>
          <p:cNvPr id="45059" name="内容占位符 2"/>
          <p:cNvSpPr>
            <a:spLocks noGrp="1"/>
          </p:cNvSpPr>
          <p:nvPr>
            <p:ph idx="1"/>
          </p:nvPr>
        </p:nvSpPr>
        <p:spPr/>
        <p:txBody>
          <a:bodyPr/>
          <a:lstStyle/>
          <a:p>
            <a:pPr eaLnBrk="1" hangingPunct="1">
              <a:buFont typeface="Wingdings" panose="05000000000000000000" pitchFamily="2" charset="2"/>
              <a:buChar char="p"/>
            </a:pPr>
            <a:r>
              <a:rPr lang="en-US" altLang="zh-CN" sz="3600" smtClean="0">
                <a:latin typeface="Arial Unicode MS" pitchFamily="34" charset="-122"/>
                <a:ea typeface="Arial Unicode MS" pitchFamily="34" charset="-122"/>
                <a:cs typeface="Arial Unicode MS" pitchFamily="34" charset="-122"/>
              </a:rPr>
              <a:t> What sort of life you are having right now?</a:t>
            </a:r>
            <a:endParaRPr lang="en-US" altLang="zh-CN" sz="3600" smtClean="0">
              <a:latin typeface="Arial Unicode MS" pitchFamily="34" charset="-122"/>
              <a:ea typeface="Arial Unicode MS" pitchFamily="34" charset="-122"/>
              <a:cs typeface="Arial Unicode MS" pitchFamily="34" charset="-122"/>
            </a:endParaRPr>
          </a:p>
          <a:p>
            <a:pPr eaLnBrk="1" hangingPunct="1">
              <a:buFont typeface="Wingdings" panose="05000000000000000000" pitchFamily="2" charset="2"/>
              <a:buChar char="p"/>
            </a:pPr>
            <a:r>
              <a:rPr lang="en-US" altLang="zh-CN" sz="3600" smtClean="0">
                <a:latin typeface="Arial Unicode MS" pitchFamily="34" charset="-122"/>
                <a:ea typeface="Arial Unicode MS" pitchFamily="34" charset="-122"/>
                <a:cs typeface="Arial Unicode MS" pitchFamily="34" charset="-122"/>
              </a:rPr>
              <a:t> What kind of life you are expecting to have in the near future?</a:t>
            </a:r>
            <a:endParaRPr lang="en-US" altLang="zh-CN" sz="3600" smtClean="0">
              <a:latin typeface="Arial Unicode MS" pitchFamily="34" charset="-122"/>
              <a:ea typeface="Arial Unicode MS" pitchFamily="34" charset="-122"/>
              <a:cs typeface="Arial Unicode MS" pitchFamily="34" charset="-122"/>
            </a:endParaRPr>
          </a:p>
          <a:p>
            <a:pPr eaLnBrk="1" hangingPunct="1">
              <a:buFont typeface="Wingdings" panose="05000000000000000000" pitchFamily="2" charset="2"/>
              <a:buChar char="p"/>
            </a:pPr>
            <a:r>
              <a:rPr lang="en-US" altLang="zh-CN" sz="3600" smtClean="0">
                <a:latin typeface="Arial Unicode MS" pitchFamily="34" charset="-122"/>
                <a:ea typeface="Arial Unicode MS" pitchFamily="34" charset="-122"/>
                <a:cs typeface="Arial Unicode MS" pitchFamily="34" charset="-122"/>
              </a:rPr>
              <a:t> How could you define perfect life? Could you make some figures to         illustrate it?</a:t>
            </a:r>
            <a:endParaRPr lang="en-US" altLang="zh-CN" sz="360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4 Goals 4 the perfect life</a:t>
            </a:r>
            <a:endParaRPr lang="zh-CN" altLang="en-US" dirty="0"/>
          </a:p>
        </p:txBody>
      </p:sp>
      <p:sp>
        <p:nvSpPr>
          <p:cNvPr id="3" name="内容占位符 2"/>
          <p:cNvSpPr>
            <a:spLocks noGrp="1"/>
          </p:cNvSpPr>
          <p:nvPr>
            <p:ph idx="1"/>
          </p:nvPr>
        </p:nvSpPr>
        <p:spPr>
          <a:xfrm>
            <a:off x="457200" y="1609725"/>
            <a:ext cx="7715250" cy="4843463"/>
          </a:xfrm>
        </p:spPr>
        <p:txBody>
          <a:bodyPr rtlCol="0">
            <a:normAutofit/>
          </a:bodyPr>
          <a:lstStyle/>
          <a:p>
            <a:pPr marL="0" indent="0" eaLnBrk="1" fontAlgn="auto" hangingPunct="1">
              <a:spcAft>
                <a:spcPts val="0"/>
              </a:spcAft>
              <a:buFont typeface="Arial" panose="020B0604020202020204" pitchFamily="34" charset="0"/>
              <a:buNone/>
              <a:defRPr/>
            </a:pPr>
            <a:r>
              <a:rPr lang="en-US" altLang="zh-CN" dirty="0" smtClean="0">
                <a:solidFill>
                  <a:schemeClr val="tx1">
                    <a:lumMod val="50000"/>
                    <a:lumOff val="50000"/>
                  </a:schemeClr>
                </a:solidFill>
                <a:ea typeface="+mn-ea"/>
              </a:rPr>
              <a:t>By Brian Tracy (Jan. 5</a:t>
            </a:r>
            <a:r>
              <a:rPr lang="en-US" altLang="zh-CN" baseline="30000" dirty="0" smtClean="0">
                <a:solidFill>
                  <a:schemeClr val="tx1">
                    <a:lumMod val="50000"/>
                    <a:lumOff val="50000"/>
                  </a:schemeClr>
                </a:solidFill>
                <a:ea typeface="+mn-ea"/>
              </a:rPr>
              <a:t>th</a:t>
            </a:r>
            <a:r>
              <a:rPr lang="en-US" altLang="zh-CN" dirty="0" smtClean="0">
                <a:solidFill>
                  <a:schemeClr val="tx1">
                    <a:lumMod val="50000"/>
                    <a:lumOff val="50000"/>
                  </a:schemeClr>
                </a:solidFill>
                <a:ea typeface="+mn-ea"/>
              </a:rPr>
              <a:t>, 1944-)</a:t>
            </a:r>
            <a:endParaRPr lang="en-US" altLang="zh-CN" dirty="0" smtClean="0">
              <a:solidFill>
                <a:schemeClr val="tx1">
                  <a:lumMod val="50000"/>
                  <a:lumOff val="50000"/>
                </a:schemeClr>
              </a:solidFill>
              <a:ea typeface="+mn-ea"/>
            </a:endParaRPr>
          </a:p>
          <a:p>
            <a:pPr eaLnBrk="1" fontAlgn="auto" hangingPunct="1">
              <a:spcAft>
                <a:spcPts val="0"/>
              </a:spcAft>
              <a:buFont typeface="Wingdings" panose="05000000000000000000" pitchFamily="2" charset="2"/>
              <a:buChar char="u"/>
              <a:defRPr/>
            </a:pPr>
            <a:r>
              <a:rPr lang="zh-CN" altLang="zh-CN" dirty="0">
                <a:solidFill>
                  <a:schemeClr val="tx1">
                    <a:lumMod val="50000"/>
                    <a:lumOff val="50000"/>
                  </a:schemeClr>
                </a:solidFill>
                <a:ea typeface="+mn-ea"/>
              </a:rPr>
              <a:t>dropping out of high school before </a:t>
            </a:r>
            <a:r>
              <a:rPr lang="zh-CN" altLang="zh-CN" dirty="0" smtClean="0">
                <a:solidFill>
                  <a:schemeClr val="tx1">
                    <a:lumMod val="50000"/>
                    <a:lumOff val="50000"/>
                  </a:schemeClr>
                </a:solidFill>
                <a:ea typeface="+mn-ea"/>
              </a:rPr>
              <a:t>graduation</a:t>
            </a:r>
            <a:endParaRPr lang="en-US" altLang="zh-CN" dirty="0" smtClean="0">
              <a:solidFill>
                <a:schemeClr val="tx1">
                  <a:lumMod val="50000"/>
                  <a:lumOff val="50000"/>
                </a:schemeClr>
              </a:solidFill>
              <a:ea typeface="+mn-ea"/>
            </a:endParaRPr>
          </a:p>
          <a:p>
            <a:pPr eaLnBrk="1" fontAlgn="auto" hangingPunct="1">
              <a:spcAft>
                <a:spcPts val="0"/>
              </a:spcAft>
              <a:buFont typeface="Wingdings" panose="05000000000000000000" pitchFamily="2" charset="2"/>
              <a:buChar char="u"/>
              <a:defRPr/>
            </a:pPr>
            <a:r>
              <a:rPr lang="zh-CN" altLang="zh-CN" dirty="0">
                <a:solidFill>
                  <a:schemeClr val="tx1">
                    <a:lumMod val="50000"/>
                    <a:lumOff val="50000"/>
                  </a:schemeClr>
                </a:solidFill>
                <a:ea typeface="+mn-ea"/>
              </a:rPr>
              <a:t>attained the status of top salesman</a:t>
            </a:r>
            <a:r>
              <a:rPr lang="en-US" altLang="zh-CN" dirty="0">
                <a:solidFill>
                  <a:schemeClr val="tx1">
                    <a:lumMod val="50000"/>
                    <a:lumOff val="50000"/>
                  </a:schemeClr>
                </a:solidFill>
                <a:ea typeface="+mn-ea"/>
              </a:rPr>
              <a:t> at 1</a:t>
            </a:r>
            <a:r>
              <a:rPr lang="en-US" altLang="zh-CN" baseline="30000" dirty="0">
                <a:solidFill>
                  <a:schemeClr val="tx1">
                    <a:lumMod val="50000"/>
                    <a:lumOff val="50000"/>
                  </a:schemeClr>
                </a:solidFill>
                <a:ea typeface="+mn-ea"/>
              </a:rPr>
              <a:t>st</a:t>
            </a:r>
            <a:r>
              <a:rPr lang="en-US" altLang="zh-CN" dirty="0">
                <a:solidFill>
                  <a:schemeClr val="tx1">
                    <a:lumMod val="50000"/>
                    <a:lumOff val="50000"/>
                  </a:schemeClr>
                </a:solidFill>
                <a:ea typeface="+mn-ea"/>
              </a:rPr>
              <a:t> year as sales; </a:t>
            </a:r>
            <a:r>
              <a:rPr lang="zh-CN" altLang="zh-CN" dirty="0">
                <a:solidFill>
                  <a:schemeClr val="tx1">
                    <a:lumMod val="50000"/>
                    <a:lumOff val="50000"/>
                  </a:schemeClr>
                </a:solidFill>
                <a:ea typeface="+mn-ea"/>
              </a:rPr>
              <a:t>was made a Vice President in charge of 95 people</a:t>
            </a:r>
            <a:r>
              <a:rPr lang="en-US" altLang="zh-CN" dirty="0">
                <a:solidFill>
                  <a:schemeClr val="tx1">
                    <a:lumMod val="50000"/>
                    <a:lumOff val="50000"/>
                  </a:schemeClr>
                </a:solidFill>
                <a:ea typeface="+mn-ea"/>
              </a:rPr>
              <a:t> at the end of 2</a:t>
            </a:r>
            <a:r>
              <a:rPr lang="en-US" altLang="zh-CN" baseline="30000" dirty="0">
                <a:solidFill>
                  <a:schemeClr val="tx1">
                    <a:lumMod val="50000"/>
                    <a:lumOff val="50000"/>
                  </a:schemeClr>
                </a:solidFill>
                <a:ea typeface="+mn-ea"/>
              </a:rPr>
              <a:t>nd</a:t>
            </a:r>
            <a:r>
              <a:rPr lang="en-US" altLang="zh-CN" dirty="0">
                <a:solidFill>
                  <a:schemeClr val="tx1">
                    <a:lumMod val="50000"/>
                    <a:lumOff val="50000"/>
                  </a:schemeClr>
                </a:solidFill>
                <a:ea typeface="+mn-ea"/>
              </a:rPr>
              <a:t> year</a:t>
            </a:r>
            <a:r>
              <a:rPr lang="en-US" altLang="zh-CN" dirty="0" smtClean="0">
                <a:solidFill>
                  <a:schemeClr val="tx1">
                    <a:lumMod val="50000"/>
                    <a:lumOff val="50000"/>
                  </a:schemeClr>
                </a:solidFill>
                <a:ea typeface="+mn-ea"/>
              </a:rPr>
              <a:t>.</a:t>
            </a:r>
            <a:endParaRPr lang="en-US" altLang="zh-CN" dirty="0" smtClean="0">
              <a:solidFill>
                <a:schemeClr val="tx1">
                  <a:lumMod val="50000"/>
                  <a:lumOff val="50000"/>
                </a:schemeClr>
              </a:solidFill>
              <a:ea typeface="+mn-ea"/>
            </a:endParaRPr>
          </a:p>
          <a:p>
            <a:pPr eaLnBrk="1" fontAlgn="auto" hangingPunct="1">
              <a:spcAft>
                <a:spcPts val="0"/>
              </a:spcAft>
              <a:buFont typeface="Wingdings" panose="05000000000000000000" pitchFamily="2" charset="2"/>
              <a:buChar char="u"/>
              <a:defRPr/>
            </a:pPr>
            <a:r>
              <a:rPr lang="en-US" altLang="zh-CN" dirty="0" smtClean="0">
                <a:solidFill>
                  <a:schemeClr val="tx1">
                    <a:lumMod val="50000"/>
                    <a:lumOff val="50000"/>
                  </a:schemeClr>
                </a:solidFill>
                <a:ea typeface="+mn-ea"/>
              </a:rPr>
              <a:t>President of Brain Tracy Learning Systems &amp; Chairman of </a:t>
            </a:r>
            <a:r>
              <a:rPr lang="en-US" altLang="zh-CN" dirty="0">
                <a:solidFill>
                  <a:schemeClr val="tx1">
                    <a:lumMod val="50000"/>
                    <a:lumOff val="50000"/>
                  </a:schemeClr>
                </a:solidFill>
                <a:ea typeface="+mn-ea"/>
              </a:rPr>
              <a:t>Brian Tracy International</a:t>
            </a:r>
            <a:endParaRPr lang="en-US" altLang="zh-CN" dirty="0" smtClean="0">
              <a:solidFill>
                <a:schemeClr val="tx1">
                  <a:lumMod val="50000"/>
                  <a:lumOff val="50000"/>
                </a:schemeClr>
              </a:solidFill>
              <a:ea typeface="+mn-ea"/>
            </a:endParaRPr>
          </a:p>
          <a:p>
            <a:pPr eaLnBrk="1" fontAlgn="auto" hangingPunct="1">
              <a:spcAft>
                <a:spcPts val="0"/>
              </a:spcAft>
              <a:buFont typeface="Wingdings" panose="05000000000000000000" pitchFamily="2" charset="2"/>
              <a:buChar char="u"/>
              <a:defRPr/>
            </a:pPr>
            <a:r>
              <a:rPr lang="zh-CN" altLang="zh-CN" dirty="0" smtClean="0">
                <a:solidFill>
                  <a:schemeClr val="tx1">
                    <a:lumMod val="50000"/>
                    <a:lumOff val="50000"/>
                  </a:schemeClr>
                </a:solidFill>
                <a:ea typeface="+mn-ea"/>
              </a:rPr>
              <a:t>assembled </a:t>
            </a:r>
            <a:r>
              <a:rPr lang="zh-CN" altLang="zh-CN" dirty="0">
                <a:solidFill>
                  <a:schemeClr val="tx1">
                    <a:lumMod val="50000"/>
                    <a:lumOff val="50000"/>
                  </a:schemeClr>
                </a:solidFill>
                <a:ea typeface="+mn-ea"/>
              </a:rPr>
              <a:t>his "success </a:t>
            </a:r>
            <a:r>
              <a:rPr lang="zh-CN" altLang="zh-CN" dirty="0" smtClean="0">
                <a:solidFill>
                  <a:schemeClr val="tx1">
                    <a:lumMod val="50000"/>
                    <a:lumOff val="50000"/>
                  </a:schemeClr>
                </a:solidFill>
                <a:ea typeface="+mn-ea"/>
              </a:rPr>
              <a:t>system“</a:t>
            </a:r>
            <a:r>
              <a:rPr lang="en-US" altLang="zh-CN" dirty="0" smtClean="0">
                <a:solidFill>
                  <a:schemeClr val="tx1">
                    <a:lumMod val="50000"/>
                    <a:lumOff val="50000"/>
                  </a:schemeClr>
                </a:solidFill>
                <a:ea typeface="+mn-ea"/>
              </a:rPr>
              <a:t> in 1981; </a:t>
            </a:r>
            <a:r>
              <a:rPr lang="zh-CN" altLang="zh-CN" dirty="0">
                <a:solidFill>
                  <a:schemeClr val="tx1">
                    <a:lumMod val="50000"/>
                    <a:lumOff val="50000"/>
                  </a:schemeClr>
                </a:solidFill>
                <a:ea typeface="+mn-ea"/>
              </a:rPr>
              <a:t>in 1985</a:t>
            </a:r>
            <a:r>
              <a:rPr lang="zh-CN" altLang="zh-CN" dirty="0" smtClean="0">
                <a:solidFill>
                  <a:schemeClr val="tx1">
                    <a:lumMod val="50000"/>
                    <a:lumOff val="50000"/>
                  </a:schemeClr>
                </a:solidFill>
                <a:ea typeface="+mn-ea"/>
              </a:rPr>
              <a:t>,</a:t>
            </a:r>
            <a:r>
              <a:rPr lang="en-US" altLang="zh-CN" dirty="0" smtClean="0">
                <a:solidFill>
                  <a:schemeClr val="tx1">
                    <a:lumMod val="50000"/>
                    <a:lumOff val="50000"/>
                  </a:schemeClr>
                </a:solidFill>
                <a:ea typeface="+mn-ea"/>
              </a:rPr>
              <a:t> </a:t>
            </a:r>
            <a:r>
              <a:rPr lang="zh-CN" altLang="zh-CN" dirty="0" smtClean="0">
                <a:solidFill>
                  <a:schemeClr val="tx1">
                    <a:lumMod val="50000"/>
                    <a:lumOff val="50000"/>
                  </a:schemeClr>
                </a:solidFill>
                <a:ea typeface="+mn-ea"/>
              </a:rPr>
              <a:t>released </a:t>
            </a:r>
            <a:r>
              <a:rPr lang="zh-CN" altLang="zh-CN" dirty="0">
                <a:solidFill>
                  <a:schemeClr val="tx1">
                    <a:lumMod val="50000"/>
                    <a:lumOff val="50000"/>
                  </a:schemeClr>
                </a:solidFill>
                <a:ea typeface="+mn-ea"/>
              </a:rPr>
              <a:t>an updated version of this seminar as a self-help audio tape entitled "The Psychology of Achievement".</a:t>
            </a:r>
            <a:endParaRPr lang="en-US" altLang="zh-CN" dirty="0" smtClean="0">
              <a:solidFill>
                <a:schemeClr val="tx1">
                  <a:lumMod val="50000"/>
                  <a:lumOff val="50000"/>
                </a:schemeClr>
              </a:solidFill>
              <a:ea typeface="+mn-ea"/>
            </a:endParaRPr>
          </a:p>
          <a:p>
            <a:pPr eaLnBrk="1" fontAlgn="auto" hangingPunct="1">
              <a:spcAft>
                <a:spcPts val="0"/>
              </a:spcAft>
              <a:buFont typeface="Wingdings" panose="05000000000000000000" pitchFamily="2" charset="2"/>
              <a:buChar char="u"/>
              <a:defRPr/>
            </a:pPr>
            <a:endParaRPr lang="zh-CN" altLang="en-US" dirty="0">
              <a:solidFill>
                <a:schemeClr val="tx1">
                  <a:lumMod val="50000"/>
                  <a:lumOff val="50000"/>
                </a:schemeClr>
              </a:solidFill>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dirty="0"/>
          </a:p>
        </p:txBody>
      </p:sp>
      <p:pic>
        <p:nvPicPr>
          <p:cNvPr id="48131" name="Picture 2"/>
          <p:cNvPicPr>
            <a:picLocks noGrp="1" noChangeAspect="1" noChangeArrowheads="1"/>
          </p:cNvPicPr>
          <p:nvPr>
            <p:ph idx="1"/>
          </p:nvPr>
        </p:nvPicPr>
        <p:blipFill>
          <a:blip r:embed="rId1" cstate="print"/>
          <a:srcRect/>
          <a:stretch>
            <a:fillRect/>
          </a:stretch>
        </p:blipFill>
        <p:spPr>
          <a:xfrm>
            <a:off x="0" y="0"/>
            <a:ext cx="3702050" cy="4103688"/>
          </a:xfrm>
        </p:spPr>
      </p:pic>
      <p:pic>
        <p:nvPicPr>
          <p:cNvPr id="48132" name="Picture 3"/>
          <p:cNvPicPr>
            <a:picLocks noChangeAspect="1" noChangeArrowheads="1"/>
          </p:cNvPicPr>
          <p:nvPr/>
        </p:nvPicPr>
        <p:blipFill>
          <a:blip r:embed="rId2" cstate="print"/>
          <a:srcRect/>
          <a:stretch>
            <a:fillRect/>
          </a:stretch>
        </p:blipFill>
        <p:spPr bwMode="auto">
          <a:xfrm>
            <a:off x="3375025" y="-242888"/>
            <a:ext cx="4530725" cy="5130801"/>
          </a:xfrm>
          <a:prstGeom prst="rect">
            <a:avLst/>
          </a:prstGeom>
          <a:noFill/>
          <a:ln w="9525">
            <a:noFill/>
            <a:miter lim="800000"/>
            <a:headEnd/>
            <a:tailEnd/>
          </a:ln>
        </p:spPr>
      </p:pic>
      <p:pic>
        <p:nvPicPr>
          <p:cNvPr id="48133" name="Picture 4"/>
          <p:cNvPicPr>
            <a:picLocks noChangeAspect="1" noChangeArrowheads="1"/>
          </p:cNvPicPr>
          <p:nvPr/>
        </p:nvPicPr>
        <p:blipFill>
          <a:blip r:embed="rId3" cstate="print"/>
          <a:srcRect/>
          <a:stretch>
            <a:fillRect/>
          </a:stretch>
        </p:blipFill>
        <p:spPr bwMode="auto">
          <a:xfrm rot="480000">
            <a:off x="873125" y="3519488"/>
            <a:ext cx="3240088" cy="3898900"/>
          </a:xfrm>
          <a:prstGeom prst="rect">
            <a:avLst/>
          </a:prstGeom>
          <a:noFill/>
          <a:ln w="9525">
            <a:noFill/>
            <a:miter lim="800000"/>
            <a:headEnd/>
            <a:tailEnd/>
          </a:ln>
        </p:spPr>
      </p:pic>
      <p:pic>
        <p:nvPicPr>
          <p:cNvPr id="48134" name="Picture 5"/>
          <p:cNvPicPr>
            <a:picLocks noChangeAspect="1" noChangeArrowheads="1"/>
          </p:cNvPicPr>
          <p:nvPr/>
        </p:nvPicPr>
        <p:blipFill>
          <a:blip r:embed="rId4" cstate="print"/>
          <a:srcRect/>
          <a:stretch>
            <a:fillRect/>
          </a:stretch>
        </p:blipFill>
        <p:spPr bwMode="auto">
          <a:xfrm rot="-1140000">
            <a:off x="4164013" y="3967163"/>
            <a:ext cx="2527300"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sp>
        <p:nvSpPr>
          <p:cNvPr id="3" name="内容占位符 2"/>
          <p:cNvSpPr>
            <a:spLocks noGrp="1"/>
          </p:cNvSpPr>
          <p:nvPr>
            <p:ph idx="1"/>
          </p:nvPr>
        </p:nvSpPr>
        <p:spPr/>
        <p:txBody>
          <a:bodyPr rtlCol="0">
            <a:normAutofit/>
          </a:bodyPr>
          <a:lstStyle/>
          <a:p>
            <a:pPr eaLnBrk="1" hangingPunct="1">
              <a:buFontTx/>
              <a:buChar char="•"/>
              <a:defRPr/>
            </a:pPr>
            <a:r>
              <a:rPr kumimoji="1" lang="en-US" altLang="zh-CN" sz="4400" b="1" i="1" kern="0" dirty="0">
                <a:solidFill>
                  <a:srgbClr val="006600"/>
                </a:solidFill>
                <a:latin typeface="华文彩云" panose="02010800040101010101" pitchFamily="2" charset="-122"/>
                <a:ea typeface="华文彩云" panose="02010800040101010101" pitchFamily="2" charset="-122"/>
              </a:rPr>
              <a:t>Welcome to </a:t>
            </a:r>
            <a:r>
              <a:rPr kumimoji="1" lang="en-US" altLang="zh-CN" sz="4400" b="1" i="1" kern="0" dirty="0" err="1">
                <a:solidFill>
                  <a:srgbClr val="006600"/>
                </a:solidFill>
                <a:latin typeface="华文彩云" panose="02010800040101010101" pitchFamily="2" charset="-122"/>
                <a:ea typeface="华文彩云" panose="02010800040101010101" pitchFamily="2" charset="-122"/>
              </a:rPr>
              <a:t>Ms</a:t>
            </a:r>
            <a:r>
              <a:rPr kumimoji="1" lang="en-US" altLang="zh-CN" sz="4400" b="1" i="1" kern="0" dirty="0">
                <a:solidFill>
                  <a:srgbClr val="006600"/>
                </a:solidFill>
                <a:latin typeface="华文彩云" panose="02010800040101010101" pitchFamily="2" charset="-122"/>
                <a:ea typeface="华文彩云" panose="02010800040101010101" pitchFamily="2" charset="-122"/>
              </a:rPr>
              <a:t> </a:t>
            </a:r>
            <a:r>
              <a:rPr kumimoji="1" lang="en-US" altLang="zh-CN" sz="4400" b="1" i="1" kern="0" dirty="0" smtClean="0">
                <a:solidFill>
                  <a:srgbClr val="006600"/>
                </a:solidFill>
                <a:latin typeface="华文彩云" panose="02010800040101010101" pitchFamily="2" charset="-122"/>
                <a:ea typeface="华文彩云" panose="02010800040101010101" pitchFamily="2" charset="-122"/>
              </a:rPr>
              <a:t> </a:t>
            </a:r>
            <a:r>
              <a:rPr kumimoji="1" lang="en-US" altLang="zh-CN" sz="4400" b="1" i="1" kern="0" dirty="0" err="1" smtClean="0">
                <a:solidFill>
                  <a:srgbClr val="006600"/>
                </a:solidFill>
                <a:latin typeface="华文彩云" panose="02010800040101010101" pitchFamily="2" charset="-122"/>
                <a:ea typeface="华文彩云" panose="02010800040101010101" pitchFamily="2" charset="-122"/>
              </a:rPr>
              <a:t>Cissy’s</a:t>
            </a:r>
            <a:r>
              <a:rPr kumimoji="1" lang="en-US" altLang="zh-CN" sz="4400" b="1" i="1" kern="0" dirty="0" smtClean="0">
                <a:solidFill>
                  <a:srgbClr val="006600"/>
                </a:solidFill>
                <a:latin typeface="华文彩云" panose="02010800040101010101" pitchFamily="2" charset="-122"/>
                <a:ea typeface="华文彩云" panose="02010800040101010101" pitchFamily="2" charset="-122"/>
              </a:rPr>
              <a:t> English </a:t>
            </a:r>
            <a:r>
              <a:rPr kumimoji="1" lang="en-US" altLang="zh-CN" sz="4400" b="1" i="1" kern="0" dirty="0">
                <a:solidFill>
                  <a:srgbClr val="006600"/>
                </a:solidFill>
                <a:latin typeface="华文彩云" panose="02010800040101010101" pitchFamily="2" charset="-122"/>
                <a:ea typeface="华文彩云" panose="02010800040101010101" pitchFamily="2" charset="-122"/>
              </a:rPr>
              <a:t>Class! </a:t>
            </a:r>
            <a:endParaRPr kumimoji="1" lang="en-US" altLang="zh-CN" sz="4400" b="1" i="1" kern="0" dirty="0">
              <a:solidFill>
                <a:srgbClr val="006600"/>
              </a:solidFill>
              <a:latin typeface="华文彩云" panose="02010800040101010101" pitchFamily="2" charset="-122"/>
              <a:ea typeface="华文彩云" panose="02010800040101010101" pitchFamily="2" charset="-122"/>
            </a:endParaRPr>
          </a:p>
          <a:p>
            <a:pPr eaLnBrk="1" fontAlgn="auto" hangingPunct="1">
              <a:spcAft>
                <a:spcPts val="0"/>
              </a:spcAft>
              <a:defRPr/>
            </a:pPr>
            <a:r>
              <a:rPr kumimoji="1" lang="zh-CN" altLang="en-US" sz="3600" kern="0" dirty="0">
                <a:solidFill>
                  <a:srgbClr val="006600"/>
                </a:solidFill>
                <a:latin typeface="华文隶书" panose="02010800040101010101" pitchFamily="2" charset="-122"/>
                <a:ea typeface="华文隶书" panose="02010800040101010101" pitchFamily="2" charset="-122"/>
              </a:rPr>
              <a:t>Course Title: </a:t>
            </a:r>
            <a:r>
              <a:rPr lang="en-US" altLang="zh-CN" sz="3600" b="1" dirty="0" smtClean="0">
                <a:solidFill>
                  <a:srgbClr val="00CC00"/>
                </a:solidFill>
                <a:ea typeface="华文隶书" panose="02010800040101010101" pitchFamily="2" charset="-122"/>
              </a:rPr>
              <a:t>College </a:t>
            </a:r>
            <a:r>
              <a:rPr lang="en-US" altLang="zh-CN" sz="3600" b="1" dirty="0">
                <a:solidFill>
                  <a:srgbClr val="00CC00"/>
                </a:solidFill>
                <a:ea typeface="华文隶书" panose="02010800040101010101" pitchFamily="2" charset="-122"/>
              </a:rPr>
              <a:t>English </a:t>
            </a:r>
            <a:r>
              <a:rPr lang="en-US" altLang="zh-CN" sz="3600" b="1" dirty="0" smtClean="0">
                <a:solidFill>
                  <a:srgbClr val="00CC00"/>
                </a:solidFill>
                <a:ea typeface="华文隶书" panose="02010800040101010101" pitchFamily="2" charset="-122"/>
              </a:rPr>
              <a:t>- Basic </a:t>
            </a:r>
            <a:r>
              <a:rPr lang="en-US" altLang="zh-CN" sz="3600" b="1" dirty="0">
                <a:solidFill>
                  <a:srgbClr val="00CC00"/>
                </a:solidFill>
                <a:ea typeface="华文隶书" panose="02010800040101010101" pitchFamily="2" charset="-122"/>
              </a:rPr>
              <a:t>Level </a:t>
            </a:r>
            <a:r>
              <a:rPr lang="en-US" altLang="zh-CN" sz="3600" b="1" dirty="0" smtClean="0">
                <a:solidFill>
                  <a:srgbClr val="00CC00"/>
                </a:solidFill>
                <a:ea typeface="华文隶书" panose="02010800040101010101" pitchFamily="2" charset="-122"/>
              </a:rPr>
              <a:t>I – A level</a:t>
            </a:r>
            <a:endParaRPr lang="en-US" altLang="zh-CN" sz="3600" b="1" dirty="0" smtClean="0">
              <a:solidFill>
                <a:srgbClr val="00CC00"/>
              </a:solidFill>
              <a:ea typeface="华文隶书" panose="02010800040101010101" pitchFamily="2" charset="-122"/>
            </a:endParaRPr>
          </a:p>
          <a:p>
            <a:pPr eaLnBrk="1" fontAlgn="auto" hangingPunct="1">
              <a:spcAft>
                <a:spcPts val="0"/>
              </a:spcAft>
              <a:defRPr/>
            </a:pPr>
            <a:endParaRPr lang="en-US" altLang="zh-CN" sz="3600" b="1" dirty="0">
              <a:solidFill>
                <a:srgbClr val="00CC00"/>
              </a:solidFill>
              <a:ea typeface="华文隶书" panose="02010800040101010101" pitchFamily="2" charset="-122"/>
            </a:endParaRPr>
          </a:p>
        </p:txBody>
      </p:sp>
      <p:pic>
        <p:nvPicPr>
          <p:cNvPr id="7172" name="Picture 2" descr="c:\users\apple\appdata\roaming\360se6\User Data\temp\u=570222424,2650685911&amp;fm=21&amp;gp=0.jpg"/>
          <p:cNvPicPr>
            <a:picLocks noChangeAspect="1" noChangeArrowheads="1"/>
          </p:cNvPicPr>
          <p:nvPr/>
        </p:nvPicPr>
        <p:blipFill>
          <a:blip r:embed="rId1" cstate="print"/>
          <a:srcRect/>
          <a:stretch>
            <a:fillRect/>
          </a:stretch>
        </p:blipFill>
        <p:spPr bwMode="auto">
          <a:xfrm>
            <a:off x="6143625" y="3929063"/>
            <a:ext cx="2786063" cy="278606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7239000" cy="1143000"/>
          </a:xfrm>
        </p:spPr>
        <p:txBody>
          <a:bodyPr/>
          <a:lstStyle/>
          <a:p>
            <a:pPr eaLnBrk="1" fontAlgn="auto" hangingPunct="1">
              <a:spcAft>
                <a:spcPts val="0"/>
              </a:spcAft>
              <a:defRPr/>
            </a:pPr>
            <a:r>
              <a:rPr lang="en-US" altLang="zh-CN" dirty="0" smtClean="0"/>
              <a:t>The 1</a:t>
            </a:r>
            <a:r>
              <a:rPr lang="en-US" altLang="zh-CN" baseline="30000" dirty="0" smtClean="0"/>
              <a:t>st</a:t>
            </a:r>
            <a:r>
              <a:rPr lang="en-US" altLang="zh-CN" dirty="0" smtClean="0"/>
              <a:t> Goal</a:t>
            </a:r>
            <a:endParaRPr lang="zh-CN" altLang="en-US" dirty="0"/>
          </a:p>
        </p:txBody>
      </p:sp>
      <p:sp>
        <p:nvSpPr>
          <p:cNvPr id="3" name="内容占位符 2"/>
          <p:cNvSpPr>
            <a:spLocks noGrp="1"/>
          </p:cNvSpPr>
          <p:nvPr>
            <p:ph idx="1"/>
          </p:nvPr>
        </p:nvSpPr>
        <p:spPr>
          <a:xfrm>
            <a:off x="395288" y="1412875"/>
            <a:ext cx="7239000" cy="4846638"/>
          </a:xfrm>
        </p:spPr>
        <p:txBody>
          <a:bodyPr rtlCol="0">
            <a:normAutofit/>
          </a:bodyPr>
          <a:lstStyle/>
          <a:p>
            <a:pPr eaLnBrk="1" fontAlgn="auto" hangingPunct="1">
              <a:spcAft>
                <a:spcPts val="0"/>
              </a:spcAft>
              <a:defRPr/>
            </a:pPr>
            <a:r>
              <a:rPr lang="en-US" altLang="zh-CN" b="1" dirty="0">
                <a:solidFill>
                  <a:schemeClr val="tx1">
                    <a:lumMod val="50000"/>
                    <a:lumOff val="50000"/>
                  </a:schemeClr>
                </a:solidFill>
                <a:ea typeface="+mn-ea"/>
              </a:rPr>
              <a:t>Healthy and Fit </a:t>
            </a:r>
            <a:endParaRPr lang="en-US" altLang="zh-CN" b="1" dirty="0" smtClean="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r>
              <a:rPr lang="en-US" altLang="zh-CN" dirty="0">
                <a:solidFill>
                  <a:schemeClr val="tx1">
                    <a:lumMod val="50000"/>
                    <a:lumOff val="50000"/>
                  </a:schemeClr>
                </a:solidFill>
                <a:ea typeface="+mn-ea"/>
              </a:rPr>
              <a:t>The first goal common to all of us is health and energy. We all want to be healthy and fit, to have high levels of energy and to live free of pain and illness. Today, with the incredible advances in medical science, the quality of our health and fitness, and our lifespan, is largely determined by design, not by chance. People with excellent health habits are far healthier, have more energy, and live longer and better than people who have poor health habits.</a:t>
            </a:r>
            <a:endParaRPr lang="zh-CN" altLang="zh-CN" dirty="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endParaRPr lang="zh-CN" altLang="en-US" dirty="0">
              <a:solidFill>
                <a:schemeClr val="tx1">
                  <a:lumMod val="50000"/>
                  <a:lumOff val="50000"/>
                </a:schemeClr>
              </a:solidFill>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7239000" cy="1143000"/>
          </a:xfrm>
        </p:spPr>
        <p:txBody>
          <a:bodyPr/>
          <a:lstStyle/>
          <a:p>
            <a:pPr eaLnBrk="1" fontAlgn="auto" hangingPunct="1">
              <a:spcAft>
                <a:spcPts val="0"/>
              </a:spcAft>
              <a:defRPr/>
            </a:pPr>
            <a:r>
              <a:rPr lang="en-US" altLang="zh-CN" dirty="0" smtClean="0"/>
              <a:t>The 2</a:t>
            </a:r>
            <a:r>
              <a:rPr lang="en-US" altLang="zh-CN" baseline="30000" dirty="0" smtClean="0"/>
              <a:t>nd</a:t>
            </a:r>
            <a:r>
              <a:rPr lang="en-US" altLang="zh-CN" dirty="0" smtClean="0"/>
              <a:t> Goal</a:t>
            </a:r>
            <a:endParaRPr lang="zh-CN" altLang="en-US" dirty="0"/>
          </a:p>
        </p:txBody>
      </p:sp>
      <p:sp>
        <p:nvSpPr>
          <p:cNvPr id="3" name="内容占位符 2"/>
          <p:cNvSpPr>
            <a:spLocks noGrp="1"/>
          </p:cNvSpPr>
          <p:nvPr>
            <p:ph idx="1"/>
          </p:nvPr>
        </p:nvSpPr>
        <p:spPr>
          <a:xfrm>
            <a:off x="468313" y="1268413"/>
            <a:ext cx="7239000" cy="4846637"/>
          </a:xfrm>
        </p:spPr>
        <p:txBody>
          <a:bodyPr rtlCol="0">
            <a:normAutofit/>
          </a:bodyPr>
          <a:lstStyle/>
          <a:p>
            <a:pPr eaLnBrk="1" fontAlgn="auto" hangingPunct="1">
              <a:spcAft>
                <a:spcPts val="0"/>
              </a:spcAft>
              <a:defRPr/>
            </a:pPr>
            <a:r>
              <a:rPr lang="en-US" altLang="zh-CN" b="1" dirty="0">
                <a:solidFill>
                  <a:schemeClr val="tx1">
                    <a:lumMod val="50000"/>
                    <a:lumOff val="50000"/>
                  </a:schemeClr>
                </a:solidFill>
                <a:ea typeface="+mn-ea"/>
              </a:rPr>
              <a:t>Excellent </a:t>
            </a:r>
            <a:r>
              <a:rPr lang="en-US" altLang="zh-CN" b="1" dirty="0" smtClean="0">
                <a:solidFill>
                  <a:schemeClr val="tx1">
                    <a:lumMod val="50000"/>
                    <a:lumOff val="50000"/>
                  </a:schemeClr>
                </a:solidFill>
                <a:ea typeface="+mn-ea"/>
              </a:rPr>
              <a:t>Relationships</a:t>
            </a:r>
            <a:endParaRPr lang="en-US" altLang="zh-CN" b="1" dirty="0" smtClean="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r>
              <a:rPr lang="en-US" altLang="zh-CN" dirty="0">
                <a:solidFill>
                  <a:schemeClr val="tx1">
                    <a:lumMod val="50000"/>
                    <a:lumOff val="50000"/>
                  </a:schemeClr>
                </a:solidFill>
                <a:ea typeface="+mn-ea"/>
              </a:rPr>
              <a:t>The second goal that we all have in common is to enjoy excellent relationships--intimate, personal or social--with the people we like and respect, and who like, love and respect us in turn. Fully 85% of your happiness will be determined by the quality of your relationships at each stage, and in each area, of your life. How well you get along with people, and how much they like, love and respect you, has more impact on the quality of your life than perhaps any other factor.</a:t>
            </a:r>
            <a:endParaRPr lang="zh-CN" altLang="zh-CN" dirty="0">
              <a:solidFill>
                <a:schemeClr val="tx1">
                  <a:lumMod val="50000"/>
                  <a:lumOff val="50000"/>
                </a:schemeClr>
              </a:solidFill>
              <a:ea typeface="+mn-ea"/>
            </a:endParaRPr>
          </a:p>
          <a:p>
            <a:pPr eaLnBrk="1" fontAlgn="auto" hangingPunct="1">
              <a:spcAft>
                <a:spcPts val="0"/>
              </a:spcAft>
              <a:defRPr/>
            </a:pPr>
            <a:endParaRPr lang="zh-CN" altLang="en-US" dirty="0">
              <a:solidFill>
                <a:schemeClr val="tx1">
                  <a:lumMod val="50000"/>
                  <a:lumOff val="50000"/>
                </a:schemeClr>
              </a:solidFill>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7239000" cy="1143000"/>
          </a:xfrm>
        </p:spPr>
        <p:txBody>
          <a:bodyPr/>
          <a:lstStyle/>
          <a:p>
            <a:pPr eaLnBrk="1" fontAlgn="auto" hangingPunct="1">
              <a:spcAft>
                <a:spcPts val="0"/>
              </a:spcAft>
              <a:defRPr/>
            </a:pPr>
            <a:r>
              <a:rPr lang="en-US" altLang="zh-CN" dirty="0" smtClean="0"/>
              <a:t>The 3</a:t>
            </a:r>
            <a:r>
              <a:rPr lang="en-US" altLang="zh-CN" baseline="30000" dirty="0" smtClean="0"/>
              <a:t>rd</a:t>
            </a:r>
            <a:r>
              <a:rPr lang="en-US" altLang="zh-CN" dirty="0" smtClean="0"/>
              <a:t> Goal</a:t>
            </a:r>
            <a:endParaRPr lang="zh-CN" altLang="en-US" dirty="0"/>
          </a:p>
        </p:txBody>
      </p:sp>
      <p:sp>
        <p:nvSpPr>
          <p:cNvPr id="3" name="内容占位符 2"/>
          <p:cNvSpPr>
            <a:spLocks noGrp="1"/>
          </p:cNvSpPr>
          <p:nvPr>
            <p:ph idx="1"/>
          </p:nvPr>
        </p:nvSpPr>
        <p:spPr>
          <a:xfrm>
            <a:off x="468313" y="1412875"/>
            <a:ext cx="7239000" cy="4846638"/>
          </a:xfrm>
        </p:spPr>
        <p:txBody>
          <a:bodyPr rtlCol="0">
            <a:normAutofit/>
          </a:bodyPr>
          <a:lstStyle/>
          <a:p>
            <a:pPr eaLnBrk="1" fontAlgn="auto" hangingPunct="1">
              <a:spcAft>
                <a:spcPts val="0"/>
              </a:spcAft>
              <a:defRPr/>
            </a:pPr>
            <a:r>
              <a:rPr lang="en-US" altLang="zh-CN" b="1" dirty="0">
                <a:solidFill>
                  <a:schemeClr val="tx1">
                    <a:lumMod val="50000"/>
                    <a:lumOff val="50000"/>
                  </a:schemeClr>
                </a:solidFill>
                <a:ea typeface="+mn-ea"/>
              </a:rPr>
              <a:t>Do What You Love </a:t>
            </a:r>
            <a:endParaRPr lang="en-US" altLang="zh-CN" b="1" dirty="0" smtClean="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r>
              <a:rPr lang="en-US" altLang="zh-CN" dirty="0">
                <a:solidFill>
                  <a:schemeClr val="tx1">
                    <a:lumMod val="50000"/>
                    <a:lumOff val="50000"/>
                  </a:schemeClr>
                </a:solidFill>
                <a:ea typeface="+mn-ea"/>
              </a:rPr>
              <a:t>The third common goal is to do work that we enjoy, to do it well, and to be well paid for it. You want to be able to get and keep the job you want, to get paid more and promoted faster. You want to earn the very most that is possible for you at each stage of your career, whatever you </a:t>
            </a:r>
            <a:r>
              <a:rPr lang="en-US" altLang="zh-CN" dirty="0" smtClean="0">
                <a:solidFill>
                  <a:schemeClr val="tx1">
                    <a:lumMod val="50000"/>
                    <a:lumOff val="50000"/>
                  </a:schemeClr>
                </a:solidFill>
                <a:ea typeface="+mn-ea"/>
              </a:rPr>
              <a:t>do.</a:t>
            </a:r>
            <a:endParaRPr lang="zh-CN" altLang="en-US" dirty="0">
              <a:solidFill>
                <a:schemeClr val="tx1">
                  <a:lumMod val="50000"/>
                  <a:lumOff val="50000"/>
                </a:schemeClr>
              </a:solidFill>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7239000" cy="1143000"/>
          </a:xfrm>
        </p:spPr>
        <p:txBody>
          <a:bodyPr/>
          <a:lstStyle/>
          <a:p>
            <a:pPr eaLnBrk="1" fontAlgn="auto" hangingPunct="1">
              <a:spcAft>
                <a:spcPts val="0"/>
              </a:spcAft>
              <a:defRPr/>
            </a:pPr>
            <a:r>
              <a:rPr lang="en-US" altLang="zh-CN" dirty="0" smtClean="0"/>
              <a:t>The 4</a:t>
            </a:r>
            <a:r>
              <a:rPr lang="en-US" altLang="zh-CN" baseline="30000" dirty="0" smtClean="0"/>
              <a:t>th</a:t>
            </a:r>
            <a:r>
              <a:rPr lang="en-US" altLang="zh-CN" dirty="0" smtClean="0"/>
              <a:t> Goal</a:t>
            </a:r>
            <a:endParaRPr lang="zh-CN" altLang="en-US" dirty="0"/>
          </a:p>
        </p:txBody>
      </p:sp>
      <p:sp>
        <p:nvSpPr>
          <p:cNvPr id="3" name="内容占位符 2"/>
          <p:cNvSpPr>
            <a:spLocks noGrp="1"/>
          </p:cNvSpPr>
          <p:nvPr>
            <p:ph idx="1"/>
          </p:nvPr>
        </p:nvSpPr>
        <p:spPr>
          <a:xfrm>
            <a:off x="468313" y="1341438"/>
            <a:ext cx="7239000" cy="4846637"/>
          </a:xfrm>
        </p:spPr>
        <p:txBody>
          <a:bodyPr rtlCol="0">
            <a:normAutofit/>
          </a:bodyPr>
          <a:lstStyle/>
          <a:p>
            <a:pPr eaLnBrk="1" fontAlgn="auto" hangingPunct="1">
              <a:spcAft>
                <a:spcPts val="0"/>
              </a:spcAft>
              <a:defRPr/>
            </a:pPr>
            <a:r>
              <a:rPr lang="en-US" altLang="zh-CN" b="1" dirty="0">
                <a:solidFill>
                  <a:schemeClr val="tx1">
                    <a:lumMod val="50000"/>
                    <a:lumOff val="50000"/>
                  </a:schemeClr>
                </a:solidFill>
                <a:ea typeface="+mn-ea"/>
              </a:rPr>
              <a:t>Achieve Financial </a:t>
            </a:r>
            <a:r>
              <a:rPr lang="en-US" altLang="zh-CN" b="1" dirty="0" smtClean="0">
                <a:solidFill>
                  <a:schemeClr val="tx1">
                    <a:lumMod val="50000"/>
                    <a:lumOff val="50000"/>
                  </a:schemeClr>
                </a:solidFill>
                <a:ea typeface="+mn-ea"/>
              </a:rPr>
              <a:t>Independence</a:t>
            </a:r>
            <a:endParaRPr lang="en-US" altLang="zh-CN" b="1" dirty="0" smtClean="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r>
              <a:rPr lang="en-US" altLang="zh-CN" dirty="0">
                <a:solidFill>
                  <a:schemeClr val="tx1">
                    <a:lumMod val="50000"/>
                    <a:lumOff val="50000"/>
                  </a:schemeClr>
                </a:solidFill>
                <a:ea typeface="+mn-ea"/>
              </a:rPr>
              <a:t>The fourth goal we all have in common is to achieve financial independence. You want to reach the point in life where you have enough money so that you never have to worry about money again. You want to be completely free of financial worries. You want to be able to order dinner in a restaurant without using the price listings to determine what you want to eat.</a:t>
            </a:r>
            <a:endParaRPr lang="zh-CN" altLang="zh-CN" dirty="0">
              <a:solidFill>
                <a:schemeClr val="tx1">
                  <a:lumMod val="50000"/>
                  <a:lumOff val="50000"/>
                </a:schemeClr>
              </a:solidFill>
              <a:ea typeface="+mn-ea"/>
            </a:endParaRPr>
          </a:p>
          <a:p>
            <a:pPr marL="0" indent="0" eaLnBrk="1" fontAlgn="auto" hangingPunct="1">
              <a:spcAft>
                <a:spcPts val="0"/>
              </a:spcAft>
              <a:buFont typeface="Arial" panose="020B0604020202020204" pitchFamily="34" charset="0"/>
              <a:buNone/>
              <a:defRPr/>
            </a:pPr>
            <a:endParaRPr lang="zh-CN" altLang="en-US" dirty="0">
              <a:solidFill>
                <a:schemeClr val="tx1">
                  <a:lumMod val="50000"/>
                  <a:lumOff val="50000"/>
                </a:schemeClr>
              </a:solidFill>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888"/>
            <a:ext cx="8362950" cy="620712"/>
          </a:xfrm>
        </p:spPr>
        <p:txBody>
          <a:bodyPr/>
          <a:lstStyle/>
          <a:p>
            <a:pPr algn="l" eaLnBrk="1" fontAlgn="auto" hangingPunct="1">
              <a:spcAft>
                <a:spcPts val="0"/>
              </a:spcAft>
              <a:defRPr/>
            </a:pPr>
            <a:r>
              <a:rPr lang="en-US" altLang="zh-CN" dirty="0" smtClean="0"/>
              <a:t>A story…</a:t>
            </a:r>
            <a:endParaRPr lang="zh-CN" altLang="en-US" dirty="0"/>
          </a:p>
        </p:txBody>
      </p:sp>
      <p:pic>
        <p:nvPicPr>
          <p:cNvPr id="53251" name="内容占位符 3"/>
          <p:cNvPicPr>
            <a:picLocks noGrp="1" noChangeAspect="1"/>
          </p:cNvPicPr>
          <p:nvPr>
            <p:ph idx="1"/>
          </p:nvPr>
        </p:nvPicPr>
        <p:blipFill>
          <a:blip r:embed="rId1" cstate="print"/>
          <a:srcRect/>
          <a:stretch>
            <a:fillRect/>
          </a:stretch>
        </p:blipFill>
        <p:spPr>
          <a:xfrm>
            <a:off x="15875" y="765175"/>
            <a:ext cx="4724400" cy="5184775"/>
          </a:xfrm>
        </p:spPr>
      </p:pic>
      <p:pic>
        <p:nvPicPr>
          <p:cNvPr id="53252" name="图片 4"/>
          <p:cNvPicPr>
            <a:picLocks noChangeAspect="1"/>
          </p:cNvPicPr>
          <p:nvPr/>
        </p:nvPicPr>
        <p:blipFill>
          <a:blip r:embed="rId2" cstate="print"/>
          <a:srcRect/>
          <a:stretch>
            <a:fillRect/>
          </a:stretch>
        </p:blipFill>
        <p:spPr bwMode="auto">
          <a:xfrm>
            <a:off x="4679950" y="1844675"/>
            <a:ext cx="4438650" cy="4903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54275" name="内容占位符 5"/>
          <p:cNvPicPr>
            <a:picLocks noGrp="1" noChangeAspect="1"/>
          </p:cNvPicPr>
          <p:nvPr>
            <p:ph idx="1"/>
          </p:nvPr>
        </p:nvPicPr>
        <p:blipFill>
          <a:blip r:embed="rId1" cstate="print"/>
          <a:srcRect/>
          <a:stretch>
            <a:fillRect/>
          </a:stretch>
        </p:blipFill>
        <p:spPr>
          <a:xfrm>
            <a:off x="26988" y="15875"/>
            <a:ext cx="4627562" cy="5111750"/>
          </a:xfrm>
        </p:spPr>
      </p:pic>
      <p:pic>
        <p:nvPicPr>
          <p:cNvPr id="54276" name="图片 6"/>
          <p:cNvPicPr>
            <a:picLocks noChangeAspect="1"/>
          </p:cNvPicPr>
          <p:nvPr/>
        </p:nvPicPr>
        <p:blipFill>
          <a:blip r:embed="rId2" cstate="print"/>
          <a:srcRect/>
          <a:stretch>
            <a:fillRect/>
          </a:stretch>
        </p:blipFill>
        <p:spPr bwMode="auto">
          <a:xfrm>
            <a:off x="4657725" y="1989138"/>
            <a:ext cx="4451350" cy="4856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dirty="0"/>
          </a:p>
        </p:txBody>
      </p:sp>
      <p:pic>
        <p:nvPicPr>
          <p:cNvPr id="55299" name="内容占位符 3"/>
          <p:cNvPicPr>
            <a:picLocks noGrp="1" noChangeAspect="1"/>
          </p:cNvPicPr>
          <p:nvPr>
            <p:ph idx="1"/>
          </p:nvPr>
        </p:nvPicPr>
        <p:blipFill>
          <a:blip r:embed="rId1" cstate="print"/>
          <a:srcRect/>
          <a:stretch>
            <a:fillRect/>
          </a:stretch>
        </p:blipFill>
        <p:spPr>
          <a:xfrm>
            <a:off x="0" y="17463"/>
            <a:ext cx="4681538" cy="5140325"/>
          </a:xfrm>
        </p:spPr>
      </p:pic>
      <p:pic>
        <p:nvPicPr>
          <p:cNvPr id="55300" name="图片 4"/>
          <p:cNvPicPr>
            <a:picLocks noChangeAspect="1"/>
          </p:cNvPicPr>
          <p:nvPr/>
        </p:nvPicPr>
        <p:blipFill>
          <a:blip r:embed="rId2" cstate="print"/>
          <a:srcRect/>
          <a:stretch>
            <a:fillRect/>
          </a:stretch>
        </p:blipFill>
        <p:spPr bwMode="auto">
          <a:xfrm>
            <a:off x="4678363" y="1985963"/>
            <a:ext cx="4465637" cy="4872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56323" name="内容占位符 3"/>
          <p:cNvPicPr>
            <a:picLocks noGrp="1" noChangeAspect="1"/>
          </p:cNvPicPr>
          <p:nvPr>
            <p:ph idx="1"/>
          </p:nvPr>
        </p:nvPicPr>
        <p:blipFill>
          <a:blip r:embed="rId1" cstate="print"/>
          <a:srcRect/>
          <a:stretch>
            <a:fillRect/>
          </a:stretch>
        </p:blipFill>
        <p:spPr>
          <a:xfrm>
            <a:off x="0" y="0"/>
            <a:ext cx="4660900" cy="5084763"/>
          </a:xfrm>
        </p:spPr>
      </p:pic>
      <p:pic>
        <p:nvPicPr>
          <p:cNvPr id="56324" name="图片 4"/>
          <p:cNvPicPr>
            <a:picLocks noChangeAspect="1"/>
          </p:cNvPicPr>
          <p:nvPr/>
        </p:nvPicPr>
        <p:blipFill>
          <a:blip r:embed="rId2" cstate="print"/>
          <a:srcRect/>
          <a:stretch>
            <a:fillRect/>
          </a:stretch>
        </p:blipFill>
        <p:spPr bwMode="auto">
          <a:xfrm>
            <a:off x="4679950" y="1916113"/>
            <a:ext cx="4441825" cy="490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57347" name="内容占位符 3"/>
          <p:cNvPicPr>
            <a:picLocks noGrp="1" noChangeAspect="1"/>
          </p:cNvPicPr>
          <p:nvPr>
            <p:ph idx="1"/>
          </p:nvPr>
        </p:nvPicPr>
        <p:blipFill>
          <a:blip r:embed="rId1" cstate="print"/>
          <a:srcRect/>
          <a:stretch>
            <a:fillRect/>
          </a:stretch>
        </p:blipFill>
        <p:spPr>
          <a:xfrm>
            <a:off x="107950" y="14288"/>
            <a:ext cx="4537075" cy="4981575"/>
          </a:xfrm>
        </p:spPr>
      </p:pic>
      <p:pic>
        <p:nvPicPr>
          <p:cNvPr id="57348" name="图片 4"/>
          <p:cNvPicPr>
            <a:picLocks noChangeAspect="1"/>
          </p:cNvPicPr>
          <p:nvPr/>
        </p:nvPicPr>
        <p:blipFill>
          <a:blip r:embed="rId2" cstate="print"/>
          <a:srcRect/>
          <a:stretch>
            <a:fillRect/>
          </a:stretch>
        </p:blipFill>
        <p:spPr bwMode="auto">
          <a:xfrm>
            <a:off x="4716463" y="2046288"/>
            <a:ext cx="4319587"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58371" name="内容占位符 5"/>
          <p:cNvPicPr>
            <a:picLocks noGrp="1" noChangeAspect="1"/>
          </p:cNvPicPr>
          <p:nvPr>
            <p:ph idx="1"/>
          </p:nvPr>
        </p:nvPicPr>
        <p:blipFill>
          <a:blip r:embed="rId1" cstate="print"/>
          <a:srcRect/>
          <a:stretch>
            <a:fillRect/>
          </a:stretch>
        </p:blipFill>
        <p:spPr>
          <a:xfrm>
            <a:off x="12700" y="0"/>
            <a:ext cx="4667250" cy="5157788"/>
          </a:xfrm>
        </p:spPr>
      </p:pic>
      <p:pic>
        <p:nvPicPr>
          <p:cNvPr id="58372" name="图片 6"/>
          <p:cNvPicPr>
            <a:picLocks noChangeAspect="1"/>
          </p:cNvPicPr>
          <p:nvPr/>
        </p:nvPicPr>
        <p:blipFill>
          <a:blip r:embed="rId2" cstate="print"/>
          <a:srcRect/>
          <a:stretch>
            <a:fillRect/>
          </a:stretch>
        </p:blipFill>
        <p:spPr bwMode="auto">
          <a:xfrm>
            <a:off x="4660900" y="2060575"/>
            <a:ext cx="4354513"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916238" y="908050"/>
            <a:ext cx="5184775" cy="792163"/>
          </a:xfrm>
        </p:spPr>
        <p:txBody>
          <a:bodyPr/>
          <a:lstStyle/>
          <a:p>
            <a:pPr eaLnBrk="1" fontAlgn="auto" hangingPunct="1">
              <a:spcAft>
                <a:spcPts val="0"/>
              </a:spcAft>
              <a:defRPr/>
            </a:pPr>
            <a:r>
              <a:rPr lang="en-US" altLang="zh-CN" sz="4400" dirty="0" smtClean="0"/>
              <a:t>Course Description</a:t>
            </a:r>
            <a:endParaRPr lang="en-US" altLang="zh-CN" sz="4400" dirty="0" smtClean="0"/>
          </a:p>
        </p:txBody>
      </p:sp>
      <p:sp>
        <p:nvSpPr>
          <p:cNvPr id="7171" name="Rectangle 3"/>
          <p:cNvSpPr>
            <a:spLocks noGrp="1" noChangeArrowheads="1"/>
          </p:cNvSpPr>
          <p:nvPr>
            <p:ph type="subTitle" idx="1"/>
          </p:nvPr>
        </p:nvSpPr>
        <p:spPr>
          <a:xfrm>
            <a:off x="684213" y="2276475"/>
            <a:ext cx="8064500" cy="4392613"/>
          </a:xfrm>
        </p:spPr>
        <p:txBody>
          <a:bodyPr rtlCol="0"/>
          <a:lstStyle/>
          <a:p>
            <a:pPr eaLnBrk="1" fontAlgn="auto" hangingPunct="1">
              <a:spcAft>
                <a:spcPts val="0"/>
              </a:spcAft>
              <a:defRPr/>
            </a:pPr>
            <a:r>
              <a:rPr lang="en-US" altLang="zh-CN" b="1" dirty="0" smtClean="0">
                <a:ea typeface="+mn-ea"/>
              </a:rPr>
              <a:t>                    </a:t>
            </a:r>
            <a:endParaRPr lang="en-US" altLang="zh-CN" b="1" dirty="0" smtClean="0">
              <a:ea typeface="+mn-ea"/>
            </a:endParaRPr>
          </a:p>
          <a:p>
            <a:pPr eaLnBrk="1" fontAlgn="auto" hangingPunct="1">
              <a:spcAft>
                <a:spcPts val="0"/>
              </a:spcAft>
              <a:defRPr/>
            </a:pPr>
            <a:endParaRPr lang="en-US" altLang="zh-CN" sz="3600" b="1" dirty="0" smtClean="0">
              <a:ea typeface="+mn-ea"/>
            </a:endParaRPr>
          </a:p>
          <a:p>
            <a:pPr eaLnBrk="1" fontAlgn="auto" hangingPunct="1">
              <a:spcAft>
                <a:spcPts val="0"/>
              </a:spcAft>
              <a:defRPr/>
            </a:pPr>
            <a:endParaRPr lang="en-US" altLang="zh-CN" sz="3600" b="1" dirty="0" smtClean="0">
              <a:ea typeface="+mn-ea"/>
            </a:endParaRPr>
          </a:p>
          <a:p>
            <a:pPr eaLnBrk="1" fontAlgn="auto" hangingPunct="1">
              <a:spcAft>
                <a:spcPts val="0"/>
              </a:spcAft>
              <a:defRPr/>
            </a:pPr>
            <a:endParaRPr lang="en-US" altLang="zh-CN" b="1" dirty="0" smtClean="0">
              <a:ea typeface="+mn-ea"/>
            </a:endParaRPr>
          </a:p>
        </p:txBody>
      </p:sp>
      <p:pic>
        <p:nvPicPr>
          <p:cNvPr id="8196" name="Picture 4" descr="j0217698"/>
          <p:cNvPicPr>
            <a:picLocks noChangeAspect="1" noChangeArrowheads="1"/>
          </p:cNvPicPr>
          <p:nvPr/>
        </p:nvPicPr>
        <p:blipFill>
          <a:blip r:embed="rId1" cstate="print"/>
          <a:srcRect/>
          <a:stretch>
            <a:fillRect/>
          </a:stretch>
        </p:blipFill>
        <p:spPr bwMode="auto">
          <a:xfrm>
            <a:off x="539750" y="476250"/>
            <a:ext cx="1655763" cy="1604963"/>
          </a:xfrm>
          <a:prstGeom prst="rect">
            <a:avLst/>
          </a:prstGeom>
          <a:noFill/>
          <a:ln w="9525">
            <a:noFill/>
            <a:miter lim="800000"/>
            <a:headEnd/>
            <a:tailEnd/>
          </a:ln>
        </p:spPr>
      </p:pic>
      <p:pic>
        <p:nvPicPr>
          <p:cNvPr id="8197" name="Picture 5" descr="j0233018"/>
          <p:cNvPicPr>
            <a:picLocks noChangeAspect="1" noChangeArrowheads="1"/>
          </p:cNvPicPr>
          <p:nvPr/>
        </p:nvPicPr>
        <p:blipFill>
          <a:blip r:embed="rId2" cstate="print"/>
          <a:srcRect/>
          <a:stretch>
            <a:fillRect/>
          </a:stretch>
        </p:blipFill>
        <p:spPr bwMode="auto">
          <a:xfrm>
            <a:off x="3276600" y="2727325"/>
            <a:ext cx="4732338" cy="3776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p>
        </p:txBody>
      </p:sp>
      <p:pic>
        <p:nvPicPr>
          <p:cNvPr id="59395" name="内容占位符 3"/>
          <p:cNvPicPr>
            <a:picLocks noGrp="1" noChangeAspect="1"/>
          </p:cNvPicPr>
          <p:nvPr>
            <p:ph idx="1"/>
          </p:nvPr>
        </p:nvPicPr>
        <p:blipFill>
          <a:blip r:embed="rId1" cstate="print"/>
          <a:srcRect/>
          <a:stretch>
            <a:fillRect/>
          </a:stretch>
        </p:blipFill>
        <p:spPr>
          <a:xfrm>
            <a:off x="7938" y="115888"/>
            <a:ext cx="4718050" cy="5329237"/>
          </a:xfrm>
        </p:spPr>
      </p:pic>
      <p:pic>
        <p:nvPicPr>
          <p:cNvPr id="59396" name="图片 4"/>
          <p:cNvPicPr>
            <a:picLocks noChangeAspect="1"/>
          </p:cNvPicPr>
          <p:nvPr/>
        </p:nvPicPr>
        <p:blipFill>
          <a:blip r:embed="rId2" cstate="print"/>
          <a:srcRect/>
          <a:stretch>
            <a:fillRect/>
          </a:stretch>
        </p:blipFill>
        <p:spPr bwMode="auto">
          <a:xfrm>
            <a:off x="4708525" y="1341438"/>
            <a:ext cx="4435475" cy="5516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18487" cy="576262"/>
          </a:xfrm>
        </p:spPr>
        <p:txBody>
          <a:bodyPr/>
          <a:lstStyle/>
          <a:p>
            <a:pPr eaLnBrk="1" fontAlgn="auto" hangingPunct="1">
              <a:spcAft>
                <a:spcPts val="0"/>
              </a:spcAft>
              <a:defRPr/>
            </a:pPr>
            <a:endParaRPr lang="zh-CN" altLang="en-US" dirty="0"/>
          </a:p>
        </p:txBody>
      </p:sp>
      <p:pic>
        <p:nvPicPr>
          <p:cNvPr id="60419" name="内容占位符 3"/>
          <p:cNvPicPr>
            <a:picLocks noGrp="1" noChangeAspect="1"/>
          </p:cNvPicPr>
          <p:nvPr>
            <p:ph idx="1"/>
          </p:nvPr>
        </p:nvPicPr>
        <p:blipFill>
          <a:blip r:embed="rId1" cstate="print"/>
          <a:srcRect/>
          <a:stretch>
            <a:fillRect/>
          </a:stretch>
        </p:blipFill>
        <p:spPr>
          <a:xfrm>
            <a:off x="1403350" y="260350"/>
            <a:ext cx="5256213" cy="6138863"/>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7227887" cy="554037"/>
          </a:xfrm>
        </p:spPr>
        <p:txBody>
          <a:bodyPr>
            <a:normAutofit fontScale="90000"/>
          </a:bodyPr>
          <a:lstStyle/>
          <a:p>
            <a:pPr eaLnBrk="1" fontAlgn="auto" hangingPunct="1">
              <a:spcAft>
                <a:spcPts val="0"/>
              </a:spcAft>
              <a:defRPr/>
            </a:pPr>
            <a:endParaRPr lang="zh-CN" altLang="en-US" dirty="0"/>
          </a:p>
        </p:txBody>
      </p:sp>
      <p:sp>
        <p:nvSpPr>
          <p:cNvPr id="61443" name="内容占位符 2"/>
          <p:cNvSpPr>
            <a:spLocks noGrp="1"/>
          </p:cNvSpPr>
          <p:nvPr>
            <p:ph idx="1"/>
          </p:nvPr>
        </p:nvSpPr>
        <p:spPr>
          <a:xfrm>
            <a:off x="468313" y="981075"/>
            <a:ext cx="7227887" cy="5475288"/>
          </a:xfrm>
        </p:spPr>
        <p:txBody>
          <a:bodyPr/>
          <a:lstStyle/>
          <a:p>
            <a:pPr eaLnBrk="1" hangingPunct="1"/>
            <a:r>
              <a:rPr lang="en-US" altLang="zh-CN" smtClean="0">
                <a:ea typeface="宋体" panose="02010600030101010101" pitchFamily="2" charset="-122"/>
              </a:rPr>
              <a:t>If you can dream it, you can achieve it! </a:t>
            </a:r>
            <a:endParaRPr lang="zh-CN" altLang="en-US" smtClean="0">
              <a:ea typeface="宋体" panose="02010600030101010101" pitchFamily="2" charset="-122"/>
            </a:endParaRPr>
          </a:p>
        </p:txBody>
      </p:sp>
      <p:pic>
        <p:nvPicPr>
          <p:cNvPr id="61444" name="图片 3"/>
          <p:cNvPicPr>
            <a:picLocks noChangeAspect="1"/>
          </p:cNvPicPr>
          <p:nvPr/>
        </p:nvPicPr>
        <p:blipFill>
          <a:blip r:embed="rId1" cstate="print"/>
          <a:srcRect/>
          <a:stretch>
            <a:fillRect/>
          </a:stretch>
        </p:blipFill>
        <p:spPr bwMode="auto">
          <a:xfrm>
            <a:off x="455613" y="1501775"/>
            <a:ext cx="7353300" cy="48958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2700338" y="836613"/>
            <a:ext cx="6291262" cy="1728787"/>
          </a:xfrm>
        </p:spPr>
        <p:txBody>
          <a:bodyPr/>
          <a:lstStyle/>
          <a:p>
            <a:pPr algn="l" eaLnBrk="1" fontAlgn="auto" hangingPunct="1">
              <a:spcAft>
                <a:spcPts val="0"/>
              </a:spcAft>
              <a:defRPr/>
            </a:pPr>
            <a:r>
              <a:rPr lang="zh-CN" altLang="en-US" sz="4400" dirty="0">
                <a:solidFill>
                  <a:srgbClr val="E84B02"/>
                </a:solidFill>
                <a:latin typeface="Arial Black" panose="020B0A04020102020204" pitchFamily="34" charset="0"/>
              </a:rPr>
              <a:t>The end</a:t>
            </a:r>
            <a:br>
              <a:rPr lang="zh-CN" altLang="en-US" sz="4400" dirty="0">
                <a:solidFill>
                  <a:srgbClr val="E84B02"/>
                </a:solidFill>
                <a:latin typeface="Arial Black" panose="020B0A04020102020204" pitchFamily="34" charset="0"/>
              </a:rPr>
            </a:br>
            <a:r>
              <a:rPr lang="en-US" altLang="zh-CN" sz="4400" dirty="0">
                <a:solidFill>
                  <a:srgbClr val="E84B02"/>
                </a:solidFill>
                <a:latin typeface="Arial Black" panose="020B0A04020102020204" pitchFamily="34" charset="0"/>
              </a:rPr>
              <a:t>Thank you!</a:t>
            </a:r>
            <a:endParaRPr lang="zh-CN" altLang="en-US" sz="4400" dirty="0">
              <a:solidFill>
                <a:srgbClr val="E84B02"/>
              </a:solidFill>
              <a:latin typeface="Arial Black" panose="020B0A04020102020204" pitchFamily="34" charset="0"/>
            </a:endParaRPr>
          </a:p>
        </p:txBody>
      </p:sp>
      <p:sp>
        <p:nvSpPr>
          <p:cNvPr id="24579" name="Rectangle 3"/>
          <p:cNvSpPr>
            <a:spLocks noGrp="1" noChangeArrowheads="1"/>
          </p:cNvSpPr>
          <p:nvPr>
            <p:ph type="subTitle" idx="1"/>
          </p:nvPr>
        </p:nvSpPr>
        <p:spPr>
          <a:xfrm>
            <a:off x="827088" y="2781300"/>
            <a:ext cx="7705725" cy="3600450"/>
          </a:xfrm>
        </p:spPr>
        <p:txBody>
          <a:bodyPr rtlCol="0"/>
          <a:lstStyle/>
          <a:p>
            <a:pPr algn="l" eaLnBrk="1" fontAlgn="auto" hangingPunct="1">
              <a:spcAft>
                <a:spcPts val="0"/>
              </a:spcAft>
              <a:defRPr/>
            </a:pPr>
            <a:br>
              <a:rPr lang="en-US" altLang="zh-CN" sz="3200" dirty="0" smtClean="0">
                <a:latin typeface="Albertus" pitchFamily="34" charset="0"/>
                <a:ea typeface="华文新魏" panose="02010800040101010101" pitchFamily="2" charset="-122"/>
              </a:rPr>
            </a:br>
            <a:r>
              <a:rPr lang="en-US" altLang="zh-CN" sz="3200" dirty="0" smtClean="0">
                <a:latin typeface="Albertus" pitchFamily="34" charset="0"/>
                <a:ea typeface="华文新魏" panose="02010800040101010101" pitchFamily="2" charset="-122"/>
              </a:rPr>
              <a:t>email: guanlin@nankai.edu.cn</a:t>
            </a:r>
            <a:endParaRPr lang="zh-CN" altLang="en-US" sz="3200" dirty="0" smtClean="0">
              <a:latin typeface="Albertus" pitchFamily="34" charset="0"/>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261600" y="0"/>
            <a:ext cx="8229600" cy="188913"/>
          </a:xfrm>
        </p:spPr>
        <p:txBody>
          <a:bodyPr/>
          <a:lstStyle/>
          <a:p>
            <a:pPr eaLnBrk="1" fontAlgn="auto" hangingPunct="1">
              <a:spcAft>
                <a:spcPts val="0"/>
              </a:spcAft>
              <a:defRPr/>
            </a:pPr>
            <a:endParaRPr lang="zh-CN" altLang="zh-CN" sz="4000" smtClean="0"/>
          </a:p>
        </p:txBody>
      </p:sp>
      <p:sp>
        <p:nvSpPr>
          <p:cNvPr id="25606" name="filecab2"/>
          <p:cNvSpPr>
            <a:spLocks noEditPoints="1" noChangeArrowheads="1"/>
          </p:cNvSpPr>
          <p:nvPr/>
        </p:nvSpPr>
        <p:spPr bwMode="auto">
          <a:xfrm>
            <a:off x="3311525" y="2276475"/>
            <a:ext cx="1943100" cy="1439863"/>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9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800" y="0"/>
                </a:moveTo>
                <a:lnTo>
                  <a:pt x="0" y="0"/>
                </a:lnTo>
                <a:lnTo>
                  <a:pt x="0" y="10800"/>
                </a:lnTo>
                <a:lnTo>
                  <a:pt x="0" y="20367"/>
                </a:lnTo>
                <a:lnTo>
                  <a:pt x="5807" y="20367"/>
                </a:lnTo>
                <a:lnTo>
                  <a:pt x="5807" y="20637"/>
                </a:lnTo>
                <a:lnTo>
                  <a:pt x="5970" y="20818"/>
                </a:lnTo>
                <a:lnTo>
                  <a:pt x="6133" y="20968"/>
                </a:lnTo>
                <a:lnTo>
                  <a:pt x="6404" y="21239"/>
                </a:lnTo>
                <a:lnTo>
                  <a:pt x="6567" y="21419"/>
                </a:lnTo>
                <a:lnTo>
                  <a:pt x="7055" y="21510"/>
                </a:lnTo>
                <a:lnTo>
                  <a:pt x="7544" y="21600"/>
                </a:lnTo>
                <a:lnTo>
                  <a:pt x="8141" y="21600"/>
                </a:lnTo>
                <a:lnTo>
                  <a:pt x="10800" y="21600"/>
                </a:lnTo>
                <a:lnTo>
                  <a:pt x="13188" y="21600"/>
                </a:lnTo>
                <a:lnTo>
                  <a:pt x="13948" y="21600"/>
                </a:lnTo>
                <a:lnTo>
                  <a:pt x="14436" y="21510"/>
                </a:lnTo>
                <a:lnTo>
                  <a:pt x="14708" y="21419"/>
                </a:lnTo>
                <a:lnTo>
                  <a:pt x="15033" y="21239"/>
                </a:lnTo>
                <a:lnTo>
                  <a:pt x="15359" y="20968"/>
                </a:lnTo>
                <a:lnTo>
                  <a:pt x="15522" y="20818"/>
                </a:lnTo>
                <a:lnTo>
                  <a:pt x="15684" y="20637"/>
                </a:lnTo>
                <a:lnTo>
                  <a:pt x="15684" y="20367"/>
                </a:lnTo>
                <a:lnTo>
                  <a:pt x="21600" y="20367"/>
                </a:lnTo>
                <a:lnTo>
                  <a:pt x="21600" y="10800"/>
                </a:lnTo>
                <a:lnTo>
                  <a:pt x="21600" y="0"/>
                </a:lnTo>
                <a:lnTo>
                  <a:pt x="10800" y="0"/>
                </a:lnTo>
                <a:close/>
                <a:moveTo>
                  <a:pt x="7055" y="20367"/>
                </a:moveTo>
                <a:lnTo>
                  <a:pt x="7055" y="20547"/>
                </a:lnTo>
                <a:lnTo>
                  <a:pt x="7055" y="20637"/>
                </a:lnTo>
                <a:lnTo>
                  <a:pt x="7218" y="20728"/>
                </a:lnTo>
                <a:lnTo>
                  <a:pt x="7381" y="20818"/>
                </a:lnTo>
                <a:lnTo>
                  <a:pt x="7544" y="20908"/>
                </a:lnTo>
                <a:lnTo>
                  <a:pt x="7707" y="20968"/>
                </a:lnTo>
                <a:lnTo>
                  <a:pt x="7815" y="20968"/>
                </a:lnTo>
                <a:lnTo>
                  <a:pt x="8141" y="20968"/>
                </a:lnTo>
                <a:lnTo>
                  <a:pt x="13188" y="20968"/>
                </a:lnTo>
                <a:lnTo>
                  <a:pt x="13459" y="20968"/>
                </a:lnTo>
                <a:lnTo>
                  <a:pt x="13785" y="20968"/>
                </a:lnTo>
                <a:lnTo>
                  <a:pt x="13948" y="20908"/>
                </a:lnTo>
                <a:lnTo>
                  <a:pt x="14111" y="20818"/>
                </a:lnTo>
                <a:lnTo>
                  <a:pt x="14273" y="20728"/>
                </a:lnTo>
                <a:lnTo>
                  <a:pt x="14273" y="20637"/>
                </a:lnTo>
                <a:lnTo>
                  <a:pt x="14436" y="20547"/>
                </a:lnTo>
                <a:lnTo>
                  <a:pt x="14436" y="20367"/>
                </a:lnTo>
                <a:lnTo>
                  <a:pt x="7055" y="20367"/>
                </a:lnTo>
                <a:close/>
              </a:path>
              <a:path w="21600" h="21600" extrusionOk="0">
                <a:moveTo>
                  <a:pt x="7055" y="20367"/>
                </a:moveTo>
                <a:lnTo>
                  <a:pt x="5807" y="20367"/>
                </a:lnTo>
                <a:lnTo>
                  <a:pt x="21600" y="20367"/>
                </a:lnTo>
              </a:path>
            </a:pathLst>
          </a:custGeom>
          <a:solidFill>
            <a:srgbClr val="C0C0C0"/>
          </a:solidFill>
          <a:ln w="9525">
            <a:solidFill>
              <a:srgbClr val="000000"/>
            </a:solidFill>
            <a:miter lim="800000"/>
          </a:ln>
          <a:effectLst>
            <a:outerShdw dist="107763" dir="2700000" algn="ctr" rotWithShape="0">
              <a:srgbClr val="808080"/>
            </a:outerShdw>
          </a:effectLst>
        </p:spPr>
        <p:txBody>
          <a:bodyPr/>
          <a:lstStyle/>
          <a:p>
            <a:pPr>
              <a:defRPr/>
            </a:pPr>
            <a:r>
              <a:rPr lang="en-US" altLang="zh-CN" sz="3200">
                <a:ea typeface="PMingLiU" pitchFamily="18" charset="-120"/>
              </a:rPr>
              <a:t>What to learn </a:t>
            </a:r>
            <a:endParaRPr lang="en-US" altLang="zh-CN" sz="3200">
              <a:ea typeface="PMingLiU" pitchFamily="18" charset="-120"/>
            </a:endParaRPr>
          </a:p>
        </p:txBody>
      </p:sp>
      <p:sp>
        <p:nvSpPr>
          <p:cNvPr id="9220" name="AutoShape 9"/>
          <p:cNvSpPr>
            <a:spLocks noChangeArrowheads="1"/>
          </p:cNvSpPr>
          <p:nvPr/>
        </p:nvSpPr>
        <p:spPr bwMode="auto">
          <a:xfrm>
            <a:off x="4211638" y="2997200"/>
            <a:ext cx="71437" cy="71438"/>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p>
            <a:endParaRPr lang="zh-CN" altLang="en-US">
              <a:ea typeface="PMingLiU" pitchFamily="18" charset="-120"/>
            </a:endParaRPr>
          </a:p>
        </p:txBody>
      </p:sp>
      <p:sp>
        <p:nvSpPr>
          <p:cNvPr id="9221" name="AutoShape 11"/>
          <p:cNvSpPr/>
          <p:nvPr/>
        </p:nvSpPr>
        <p:spPr bwMode="auto">
          <a:xfrm>
            <a:off x="468313" y="4757738"/>
            <a:ext cx="1871662" cy="609600"/>
          </a:xfrm>
          <a:prstGeom prst="callout1">
            <a:avLst>
              <a:gd name="adj1" fmla="val 18750"/>
              <a:gd name="adj2" fmla="val 104069"/>
              <a:gd name="adj3" fmla="val -164843"/>
              <a:gd name="adj4" fmla="val 164292"/>
            </a:avLst>
          </a:prstGeom>
          <a:solidFill>
            <a:schemeClr val="accent1"/>
          </a:solidFill>
          <a:ln w="9525">
            <a:solidFill>
              <a:schemeClr val="tx1"/>
            </a:solidFill>
            <a:miter lim="800000"/>
          </a:ln>
        </p:spPr>
        <p:txBody>
          <a:bodyPr/>
          <a:lstStyle/>
          <a:p>
            <a:pPr algn="ctr"/>
            <a:r>
              <a:rPr lang="en-US" altLang="zh-CN" sz="2400" b="1">
                <a:ea typeface="PMingLiU" pitchFamily="18" charset="-120"/>
              </a:rPr>
              <a:t>Knowledge </a:t>
            </a:r>
            <a:endParaRPr lang="en-US" altLang="zh-CN" sz="2400" b="1">
              <a:ea typeface="PMingLiU" pitchFamily="18" charset="-120"/>
            </a:endParaRPr>
          </a:p>
        </p:txBody>
      </p:sp>
      <p:sp>
        <p:nvSpPr>
          <p:cNvPr id="9222" name="AutoShape 12"/>
          <p:cNvSpPr/>
          <p:nvPr/>
        </p:nvSpPr>
        <p:spPr bwMode="auto">
          <a:xfrm>
            <a:off x="300038" y="1060450"/>
            <a:ext cx="1579562" cy="609600"/>
          </a:xfrm>
          <a:prstGeom prst="callout1">
            <a:avLst>
              <a:gd name="adj1" fmla="val 18750"/>
              <a:gd name="adj2" fmla="val 104824"/>
              <a:gd name="adj3" fmla="val 136981"/>
              <a:gd name="adj4" fmla="val 195981"/>
            </a:avLst>
          </a:prstGeom>
          <a:solidFill>
            <a:schemeClr val="accent1"/>
          </a:solidFill>
          <a:ln w="9525">
            <a:solidFill>
              <a:schemeClr val="tx1"/>
            </a:solidFill>
            <a:miter lim="800000"/>
          </a:ln>
        </p:spPr>
        <p:txBody>
          <a:bodyPr/>
          <a:lstStyle/>
          <a:p>
            <a:pPr algn="ctr"/>
            <a:r>
              <a:rPr lang="en-US" altLang="zh-CN" sz="2400" b="1">
                <a:ea typeface="PMingLiU" pitchFamily="18" charset="-120"/>
              </a:rPr>
              <a:t>Skills</a:t>
            </a:r>
            <a:r>
              <a:rPr lang="en-US" altLang="zh-CN" sz="2000" b="1">
                <a:ea typeface="PMingLiU" pitchFamily="18" charset="-120"/>
              </a:rPr>
              <a:t> </a:t>
            </a:r>
            <a:endParaRPr lang="en-US" altLang="zh-CN" sz="2000" b="1">
              <a:ea typeface="PMingLiU" pitchFamily="18" charset="-120"/>
            </a:endParaRPr>
          </a:p>
        </p:txBody>
      </p:sp>
      <p:sp>
        <p:nvSpPr>
          <p:cNvPr id="9223" name="AutoShape 13"/>
          <p:cNvSpPr/>
          <p:nvPr/>
        </p:nvSpPr>
        <p:spPr bwMode="auto">
          <a:xfrm>
            <a:off x="6664325" y="665163"/>
            <a:ext cx="1506538" cy="792162"/>
          </a:xfrm>
          <a:prstGeom prst="callout1">
            <a:avLst>
              <a:gd name="adj1" fmla="val 14431"/>
              <a:gd name="adj2" fmla="val -5060"/>
              <a:gd name="adj3" fmla="val 156713"/>
              <a:gd name="adj4" fmla="val -100000"/>
            </a:avLst>
          </a:prstGeom>
          <a:solidFill>
            <a:schemeClr val="accent1"/>
          </a:solidFill>
          <a:ln w="9525">
            <a:solidFill>
              <a:schemeClr val="tx1"/>
            </a:solidFill>
            <a:miter lim="800000"/>
          </a:ln>
        </p:spPr>
        <p:txBody>
          <a:bodyPr/>
          <a:lstStyle/>
          <a:p>
            <a:pPr algn="ctr"/>
            <a:r>
              <a:rPr lang="en-US" altLang="zh-CN" sz="2400" b="1">
                <a:ea typeface="PMingLiU" pitchFamily="18" charset="-120"/>
              </a:rPr>
              <a:t>Learning </a:t>
            </a:r>
            <a:endParaRPr lang="en-US" altLang="zh-CN" sz="2400" b="1">
              <a:ea typeface="PMingLiU" pitchFamily="18" charset="-120"/>
            </a:endParaRPr>
          </a:p>
          <a:p>
            <a:pPr algn="ctr"/>
            <a:r>
              <a:rPr lang="en-US" altLang="zh-CN" sz="2400" b="1">
                <a:ea typeface="PMingLiU" pitchFamily="18" charset="-120"/>
              </a:rPr>
              <a:t>Strategy</a:t>
            </a:r>
            <a:endParaRPr lang="en-US" altLang="zh-CN" sz="2400" b="1">
              <a:ea typeface="PMingLiU" pitchFamily="18" charset="-120"/>
            </a:endParaRPr>
          </a:p>
        </p:txBody>
      </p:sp>
      <p:sp>
        <p:nvSpPr>
          <p:cNvPr id="9224" name="AutoShape 14"/>
          <p:cNvSpPr/>
          <p:nvPr/>
        </p:nvSpPr>
        <p:spPr bwMode="auto">
          <a:xfrm>
            <a:off x="6084888" y="4537075"/>
            <a:ext cx="2700337" cy="1050925"/>
          </a:xfrm>
          <a:prstGeom prst="callout1">
            <a:avLst>
              <a:gd name="adj1" fmla="val 23306"/>
              <a:gd name="adj2" fmla="val 2014"/>
              <a:gd name="adj3" fmla="val -60421"/>
              <a:gd name="adj4" fmla="val -27750"/>
            </a:avLst>
          </a:prstGeom>
          <a:solidFill>
            <a:schemeClr val="accent1"/>
          </a:solidFill>
          <a:ln w="9525">
            <a:solidFill>
              <a:schemeClr val="tx1"/>
            </a:solidFill>
            <a:miter lim="800000"/>
          </a:ln>
        </p:spPr>
        <p:txBody>
          <a:bodyPr/>
          <a:lstStyle/>
          <a:p>
            <a:r>
              <a:rPr lang="en-US" altLang="zh-CN" sz="2400" b="1" dirty="0">
                <a:ea typeface="PMingLiU" pitchFamily="18" charset="-120"/>
              </a:rPr>
              <a:t>Cross Culture </a:t>
            </a:r>
            <a:r>
              <a:rPr lang="en-US" altLang="zh-CN" sz="2400" b="1" dirty="0" smtClean="0">
                <a:ea typeface="PMingLiU" pitchFamily="18" charset="-120"/>
              </a:rPr>
              <a:t>Communication</a:t>
            </a:r>
            <a:endParaRPr lang="en-US" altLang="zh-CN" sz="2400" b="1" dirty="0">
              <a:ea typeface="PMingLiU" pitchFamily="18"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rrowheads="1"/>
          </p:cNvSpPr>
          <p:nvPr/>
        </p:nvSpPr>
        <p:spPr bwMode="auto">
          <a:xfrm>
            <a:off x="2432050" y="346075"/>
            <a:ext cx="3249613" cy="1058863"/>
          </a:xfrm>
          <a:prstGeom prst="ellipse">
            <a:avLst/>
          </a:prstGeom>
          <a:solidFill>
            <a:schemeClr val="accent1"/>
          </a:solidFill>
          <a:ln w="9525">
            <a:solidFill>
              <a:schemeClr val="tx1"/>
            </a:solidFill>
            <a:round/>
          </a:ln>
        </p:spPr>
        <p:txBody>
          <a:bodyPr wrap="none" anchor="ctr"/>
          <a:lstStyle/>
          <a:p>
            <a:pPr algn="ctr"/>
            <a:r>
              <a:rPr kumimoji="0" lang="en-US" altLang="zh-CN" b="1">
                <a:solidFill>
                  <a:srgbClr val="000000"/>
                </a:solidFill>
              </a:rPr>
              <a:t>Target</a:t>
            </a:r>
            <a:endParaRPr kumimoji="0" lang="en-US" altLang="zh-CN" b="1">
              <a:solidFill>
                <a:srgbClr val="000000"/>
              </a:solidFill>
            </a:endParaRPr>
          </a:p>
        </p:txBody>
      </p:sp>
      <p:sp>
        <p:nvSpPr>
          <p:cNvPr id="10243" name="Line 3"/>
          <p:cNvSpPr>
            <a:spLocks noChangeShapeType="1"/>
          </p:cNvSpPr>
          <p:nvPr/>
        </p:nvSpPr>
        <p:spPr bwMode="auto">
          <a:xfrm flipH="1">
            <a:off x="2916238" y="1404938"/>
            <a:ext cx="719137" cy="792162"/>
          </a:xfrm>
          <a:prstGeom prst="line">
            <a:avLst/>
          </a:prstGeom>
          <a:noFill/>
          <a:ln w="9525">
            <a:solidFill>
              <a:schemeClr val="tx1"/>
            </a:solidFill>
            <a:round/>
          </a:ln>
        </p:spPr>
        <p:txBody>
          <a:bodyPr/>
          <a:lstStyle/>
          <a:p>
            <a:endParaRPr lang="zh-CN" altLang="en-US"/>
          </a:p>
        </p:txBody>
      </p:sp>
      <p:sp>
        <p:nvSpPr>
          <p:cNvPr id="10244" name="Rectangle 4"/>
          <p:cNvSpPr>
            <a:spLocks noChangeArrowheads="1"/>
          </p:cNvSpPr>
          <p:nvPr/>
        </p:nvSpPr>
        <p:spPr bwMode="auto">
          <a:xfrm>
            <a:off x="1274763" y="2170113"/>
            <a:ext cx="2471737" cy="717550"/>
          </a:xfrm>
          <a:prstGeom prst="rect">
            <a:avLst/>
          </a:prstGeom>
          <a:solidFill>
            <a:schemeClr val="accent1"/>
          </a:solidFill>
          <a:ln w="9525">
            <a:solidFill>
              <a:schemeClr val="tx1"/>
            </a:solidFill>
            <a:miter lim="800000"/>
          </a:ln>
        </p:spPr>
        <p:txBody>
          <a:bodyPr wrap="none" anchor="ctr"/>
          <a:lstStyle/>
          <a:p>
            <a:pPr algn="ctr"/>
            <a:r>
              <a:rPr kumimoji="0" lang="en-US" altLang="zh-CN" sz="2400" b="1">
                <a:solidFill>
                  <a:srgbClr val="000000"/>
                </a:solidFill>
              </a:rPr>
              <a:t>4  Abilities</a:t>
            </a:r>
            <a:r>
              <a:rPr kumimoji="0" lang="en-US" altLang="zh-CN" sz="1800" b="1">
                <a:solidFill>
                  <a:srgbClr val="000000"/>
                </a:solidFill>
              </a:rPr>
              <a:t> </a:t>
            </a:r>
            <a:endParaRPr kumimoji="0" lang="en-US" altLang="zh-CN" sz="1800" b="1">
              <a:solidFill>
                <a:srgbClr val="000000"/>
              </a:solidFill>
            </a:endParaRPr>
          </a:p>
        </p:txBody>
      </p:sp>
      <p:sp>
        <p:nvSpPr>
          <p:cNvPr id="10245" name="Rectangle 5"/>
          <p:cNvSpPr>
            <a:spLocks noChangeArrowheads="1"/>
          </p:cNvSpPr>
          <p:nvPr/>
        </p:nvSpPr>
        <p:spPr bwMode="auto">
          <a:xfrm>
            <a:off x="4460875" y="2170113"/>
            <a:ext cx="2441575" cy="717550"/>
          </a:xfrm>
          <a:prstGeom prst="rect">
            <a:avLst/>
          </a:prstGeom>
          <a:solidFill>
            <a:schemeClr val="accent1"/>
          </a:solidFill>
          <a:ln w="9525">
            <a:solidFill>
              <a:schemeClr val="tx1"/>
            </a:solidFill>
            <a:miter lim="800000"/>
          </a:ln>
        </p:spPr>
        <p:txBody>
          <a:bodyPr wrap="none" anchor="ctr"/>
          <a:lstStyle/>
          <a:p>
            <a:pPr algn="ctr"/>
            <a:r>
              <a:rPr kumimoji="0" lang="en-US" altLang="zh-CN" sz="2400" b="1">
                <a:solidFill>
                  <a:srgbClr val="000000"/>
                </a:solidFill>
              </a:rPr>
              <a:t>5 Learning</a:t>
            </a:r>
            <a:r>
              <a:rPr kumimoji="0" lang="en-US" altLang="zh-CN" sz="1800">
                <a:solidFill>
                  <a:srgbClr val="000000"/>
                </a:solidFill>
              </a:rPr>
              <a:t> </a:t>
            </a:r>
            <a:endParaRPr kumimoji="0" lang="en-US" altLang="zh-CN" sz="1800">
              <a:solidFill>
                <a:srgbClr val="000000"/>
              </a:solidFill>
            </a:endParaRPr>
          </a:p>
        </p:txBody>
      </p:sp>
      <p:sp>
        <p:nvSpPr>
          <p:cNvPr id="10246" name="Line 6"/>
          <p:cNvSpPr>
            <a:spLocks noChangeShapeType="1"/>
          </p:cNvSpPr>
          <p:nvPr/>
        </p:nvSpPr>
        <p:spPr bwMode="auto">
          <a:xfrm flipH="1" flipV="1">
            <a:off x="4730750" y="1404938"/>
            <a:ext cx="504825" cy="719137"/>
          </a:xfrm>
          <a:prstGeom prst="line">
            <a:avLst/>
          </a:prstGeom>
          <a:noFill/>
          <a:ln w="9525">
            <a:solidFill>
              <a:schemeClr val="tx1"/>
            </a:solidFill>
            <a:round/>
          </a:ln>
        </p:spPr>
        <p:txBody>
          <a:bodyPr/>
          <a:lstStyle/>
          <a:p>
            <a:endParaRPr lang="zh-CN" altLang="en-US"/>
          </a:p>
        </p:txBody>
      </p:sp>
      <p:sp>
        <p:nvSpPr>
          <p:cNvPr id="10247" name="Line 7"/>
          <p:cNvSpPr>
            <a:spLocks noChangeShapeType="1"/>
          </p:cNvSpPr>
          <p:nvPr/>
        </p:nvSpPr>
        <p:spPr bwMode="auto">
          <a:xfrm flipH="1">
            <a:off x="5867400" y="2924175"/>
            <a:ext cx="73025" cy="0"/>
          </a:xfrm>
          <a:prstGeom prst="line">
            <a:avLst/>
          </a:prstGeom>
          <a:noFill/>
          <a:ln w="9525">
            <a:solidFill>
              <a:schemeClr val="tx1"/>
            </a:solidFill>
            <a:round/>
          </a:ln>
        </p:spPr>
        <p:txBody>
          <a:bodyPr/>
          <a:lstStyle/>
          <a:p>
            <a:endParaRPr lang="zh-CN" altLang="en-US"/>
          </a:p>
        </p:txBody>
      </p:sp>
      <p:sp>
        <p:nvSpPr>
          <p:cNvPr id="25608" name="AutoShape 8"/>
          <p:cNvSpPr>
            <a:spLocks noChangeArrowheads="1"/>
          </p:cNvSpPr>
          <p:nvPr/>
        </p:nvSpPr>
        <p:spPr bwMode="auto">
          <a:xfrm>
            <a:off x="920750" y="3381375"/>
            <a:ext cx="3024188" cy="2663825"/>
          </a:xfrm>
          <a:prstGeom prst="roundRect">
            <a:avLst>
              <a:gd name="adj" fmla="val 16667"/>
            </a:avLst>
          </a:prstGeom>
          <a:solidFill>
            <a:schemeClr val="accent1"/>
          </a:solidFill>
          <a:ln w="9525">
            <a:solidFill>
              <a:schemeClr val="tx1"/>
            </a:solidFill>
            <a:round/>
          </a:ln>
          <a:effectLst/>
        </p:spPr>
        <p:txBody>
          <a:bodyPr wrap="none" anchor="ctr"/>
          <a:lstStyle/>
          <a:p>
            <a:pPr>
              <a:defRPr/>
            </a:pPr>
            <a:endParaRPr kumimoji="0" lang="zh-CN" altLang="en-US" sz="1800" b="1" dirty="0">
              <a:solidFill>
                <a:srgbClr val="000000"/>
              </a:solidFill>
              <a:effectLst>
                <a:outerShdw blurRad="38100" dist="38100" dir="2700000" algn="tl">
                  <a:srgbClr val="FFFFFF"/>
                </a:outerShdw>
              </a:effectLst>
            </a:endParaRPr>
          </a:p>
          <a:p>
            <a:pPr>
              <a:defRPr/>
            </a:pPr>
            <a:r>
              <a:rPr kumimoji="0" lang="zh-CN" altLang="en-US" sz="2400" b="1" dirty="0">
                <a:solidFill>
                  <a:srgbClr val="000000"/>
                </a:solidFill>
                <a:effectLst>
                  <a:outerShdw blurRad="38100" dist="38100" dir="2700000" algn="tl">
                    <a:srgbClr val="FFFFFF"/>
                  </a:outerShdw>
                </a:effectLst>
              </a:rPr>
              <a:t>    训练四种能力</a:t>
            </a:r>
            <a:endParaRPr kumimoji="0" lang="zh-CN" altLang="en-US" sz="2400" b="1" dirty="0">
              <a:solidFill>
                <a:srgbClr val="000000"/>
              </a:solidFill>
              <a:effectLst>
                <a:outerShdw blurRad="38100" dist="38100" dir="2700000" algn="tl">
                  <a:srgbClr val="FFFFFF"/>
                </a:outerShdw>
              </a:effectLst>
            </a:endParaRPr>
          </a:p>
          <a:p>
            <a:pPr>
              <a:defRPr/>
            </a:pPr>
            <a:endParaRPr kumimoji="0" lang="zh-CN" altLang="en-US" sz="2400" b="1" dirty="0">
              <a:solidFill>
                <a:srgbClr val="000000"/>
              </a:solidFill>
              <a:effectLst>
                <a:outerShdw blurRad="38100" dist="38100" dir="2700000" algn="tl">
                  <a:srgbClr val="FFFFFF"/>
                </a:outerShdw>
              </a:effectLst>
            </a:endParaRPr>
          </a:p>
          <a:p>
            <a:pPr>
              <a:defRPr/>
            </a:pPr>
            <a:r>
              <a:rPr kumimoji="0" lang="zh-CN" altLang="en-US" sz="1800" b="1" dirty="0">
                <a:solidFill>
                  <a:srgbClr val="000000"/>
                </a:solidFill>
                <a:effectLst>
                  <a:outerShdw blurRad="38100" dist="38100" dir="2700000" algn="tl">
                    <a:srgbClr val="FFFFFF"/>
                  </a:outerShdw>
                </a:effectLst>
              </a:rPr>
              <a:t> </a:t>
            </a:r>
            <a:r>
              <a:rPr kumimoji="0" lang="en-US" altLang="zh-CN" sz="1800" b="1" dirty="0">
                <a:solidFill>
                  <a:srgbClr val="000000"/>
                </a:solidFill>
                <a:effectLst>
                  <a:outerShdw blurRad="38100" dist="38100" dir="2700000" algn="tl">
                    <a:srgbClr val="FFFFFF"/>
                  </a:outerShdw>
                </a:effectLst>
              </a:rPr>
              <a:t>Critical thinking ability</a:t>
            </a:r>
            <a:endParaRPr kumimoji="0" lang="en-US" altLang="zh-CN" sz="1800" b="1" dirty="0">
              <a:solidFill>
                <a:srgbClr val="000000"/>
              </a:solidFill>
              <a:effectLst>
                <a:outerShdw blurRad="38100" dist="38100" dir="2700000" algn="tl">
                  <a:srgbClr val="FFFFFF"/>
                </a:outerShdw>
              </a:effectLst>
            </a:endParaRPr>
          </a:p>
          <a:p>
            <a:pPr>
              <a:defRPr/>
            </a:pPr>
            <a:r>
              <a:rPr kumimoji="0" lang="en-US" altLang="zh-CN" sz="1800" b="1" dirty="0">
                <a:solidFill>
                  <a:srgbClr val="000000"/>
                </a:solidFill>
                <a:effectLst>
                  <a:outerShdw blurRad="38100" dist="38100" dir="2700000" algn="tl">
                    <a:srgbClr val="FFFFFF"/>
                  </a:outerShdw>
                </a:effectLst>
              </a:rPr>
              <a:t> Analytical ability </a:t>
            </a:r>
            <a:endParaRPr kumimoji="0" lang="en-US" altLang="zh-CN" sz="1800" b="1" dirty="0">
              <a:solidFill>
                <a:srgbClr val="000000"/>
              </a:solidFill>
              <a:effectLst>
                <a:outerShdw blurRad="38100" dist="38100" dir="2700000" algn="tl">
                  <a:srgbClr val="FFFFFF"/>
                </a:outerShdw>
              </a:effectLst>
            </a:endParaRPr>
          </a:p>
          <a:p>
            <a:pPr>
              <a:defRPr/>
            </a:pPr>
            <a:r>
              <a:rPr kumimoji="0" lang="en-US" altLang="zh-CN" sz="1800" b="1" dirty="0">
                <a:solidFill>
                  <a:srgbClr val="000000"/>
                </a:solidFill>
                <a:effectLst>
                  <a:outerShdw blurRad="38100" dist="38100" dir="2700000" algn="tl">
                    <a:srgbClr val="FFFFFF"/>
                  </a:outerShdw>
                </a:effectLst>
              </a:rPr>
              <a:t> Problem-solving ability</a:t>
            </a:r>
            <a:endParaRPr kumimoji="0" lang="en-US" altLang="zh-CN" sz="1800" b="1" dirty="0">
              <a:solidFill>
                <a:srgbClr val="000000"/>
              </a:solidFill>
              <a:effectLst>
                <a:outerShdw blurRad="38100" dist="38100" dir="2700000" algn="tl">
                  <a:srgbClr val="FFFFFF"/>
                </a:outerShdw>
              </a:effectLst>
            </a:endParaRPr>
          </a:p>
          <a:p>
            <a:pPr>
              <a:defRPr/>
            </a:pPr>
            <a:r>
              <a:rPr kumimoji="0" lang="en-US" altLang="zh-CN" sz="1800" b="1" dirty="0">
                <a:solidFill>
                  <a:srgbClr val="000000"/>
                </a:solidFill>
                <a:effectLst>
                  <a:outerShdw blurRad="38100" dist="38100" dir="2700000" algn="tl">
                    <a:srgbClr val="FFFFFF"/>
                  </a:outerShdw>
                </a:effectLst>
              </a:rPr>
              <a:t> Self-development ability</a:t>
            </a:r>
            <a:r>
              <a:rPr kumimoji="0" lang="en-US" altLang="zh-CN" sz="1800" dirty="0">
                <a:solidFill>
                  <a:srgbClr val="000000"/>
                </a:solidFill>
                <a:effectLst>
                  <a:outerShdw blurRad="38100" dist="38100" dir="2700000" algn="tl">
                    <a:srgbClr val="FFFFFF"/>
                  </a:outerShdw>
                </a:effectLst>
              </a:rPr>
              <a:t> </a:t>
            </a:r>
            <a:endParaRPr kumimoji="0" lang="en-US" altLang="zh-CN" sz="1800" dirty="0">
              <a:solidFill>
                <a:srgbClr val="000000"/>
              </a:solidFill>
              <a:effectLst>
                <a:outerShdw blurRad="38100" dist="38100" dir="2700000" algn="tl">
                  <a:srgbClr val="FFFFFF"/>
                </a:outerShdw>
              </a:effectLst>
            </a:endParaRPr>
          </a:p>
          <a:p>
            <a:pPr>
              <a:defRPr/>
            </a:pPr>
            <a:endParaRPr kumimoji="0" lang="en-US" altLang="zh-CN" sz="1800" b="1" dirty="0">
              <a:solidFill>
                <a:srgbClr val="000000"/>
              </a:solidFill>
              <a:effectLst>
                <a:outerShdw blurRad="38100" dist="38100" dir="2700000" algn="tl">
                  <a:srgbClr val="FFFFFF"/>
                </a:outerShdw>
              </a:effectLst>
            </a:endParaRPr>
          </a:p>
          <a:p>
            <a:pPr>
              <a:lnSpc>
                <a:spcPct val="90000"/>
              </a:lnSpc>
              <a:spcBef>
                <a:spcPct val="20000"/>
              </a:spcBef>
              <a:buClr>
                <a:srgbClr val="99CCFF"/>
              </a:buClr>
              <a:buSzPct val="75000"/>
              <a:buFont typeface="Wingdings" panose="05000000000000000000" pitchFamily="2" charset="2"/>
              <a:buNone/>
              <a:defRPr/>
            </a:pPr>
            <a:endParaRPr kumimoji="0" lang="zh-CN" altLang="en-US" sz="2400" dirty="0">
              <a:solidFill>
                <a:srgbClr val="000000"/>
              </a:solidFill>
            </a:endParaRPr>
          </a:p>
        </p:txBody>
      </p:sp>
      <p:sp>
        <p:nvSpPr>
          <p:cNvPr id="25609" name="AutoShape 9"/>
          <p:cNvSpPr>
            <a:spLocks noChangeArrowheads="1"/>
          </p:cNvSpPr>
          <p:nvPr/>
        </p:nvSpPr>
        <p:spPr bwMode="auto">
          <a:xfrm>
            <a:off x="4275138" y="3381375"/>
            <a:ext cx="2879725" cy="2736850"/>
          </a:xfrm>
          <a:prstGeom prst="roundRect">
            <a:avLst>
              <a:gd name="adj" fmla="val 16667"/>
            </a:avLst>
          </a:prstGeom>
          <a:solidFill>
            <a:schemeClr val="accent1"/>
          </a:solidFill>
          <a:ln w="9525">
            <a:solidFill>
              <a:schemeClr val="tx1"/>
            </a:solidFill>
            <a:round/>
          </a:ln>
          <a:effectLst/>
        </p:spPr>
        <p:txBody>
          <a:bodyPr wrap="none" anchor="ctr"/>
          <a:lstStyle/>
          <a:p>
            <a:pPr algn="ctr">
              <a:defRPr/>
            </a:pPr>
            <a:r>
              <a:rPr kumimoji="0" lang="zh-CN" altLang="en-US" sz="2400" b="1" dirty="0">
                <a:solidFill>
                  <a:srgbClr val="000000"/>
                </a:solidFill>
                <a:effectLst>
                  <a:outerShdw blurRad="38100" dist="38100" dir="2700000" algn="tl">
                    <a:srgbClr val="FFFFFF"/>
                  </a:outerShdw>
                </a:effectLst>
              </a:rPr>
              <a:t>培养五会人才</a:t>
            </a:r>
            <a:endParaRPr kumimoji="0" lang="zh-CN" altLang="en-US" sz="2400" b="1" dirty="0">
              <a:solidFill>
                <a:srgbClr val="000000"/>
              </a:solidFill>
              <a:effectLst>
                <a:outerShdw blurRad="38100" dist="38100" dir="2700000" algn="tl">
                  <a:srgbClr val="FFFFFF"/>
                </a:outerShdw>
              </a:effectLst>
            </a:endParaRPr>
          </a:p>
          <a:p>
            <a:pPr algn="ctr">
              <a:defRPr/>
            </a:pPr>
            <a:endParaRPr kumimoji="0" lang="en-US" altLang="zh-CN" sz="1800" b="1" dirty="0">
              <a:solidFill>
                <a:srgbClr val="000000"/>
              </a:solidFill>
              <a:effectLst>
                <a:outerShdw blurRad="38100" dist="38100" dir="2700000" algn="tl">
                  <a:srgbClr val="FFFFFF"/>
                </a:outerShdw>
              </a:effectLst>
            </a:endParaRPr>
          </a:p>
          <a:p>
            <a:pPr algn="ctr">
              <a:defRPr/>
            </a:pPr>
            <a:r>
              <a:rPr kumimoji="0" lang="en-US" altLang="zh-CN" sz="1800" b="1" dirty="0">
                <a:solidFill>
                  <a:srgbClr val="000000"/>
                </a:solidFill>
                <a:effectLst>
                  <a:outerShdw blurRad="38100" dist="38100" dir="2700000" algn="tl">
                    <a:srgbClr val="FFFFFF"/>
                  </a:outerShdw>
                </a:effectLst>
              </a:rPr>
              <a:t>Learn how to think</a:t>
            </a:r>
            <a:endParaRPr kumimoji="0" lang="en-US" altLang="zh-CN" sz="1800" b="1" dirty="0">
              <a:solidFill>
                <a:srgbClr val="000000"/>
              </a:solidFill>
              <a:effectLst>
                <a:outerShdw blurRad="38100" dist="38100" dir="2700000" algn="tl">
                  <a:srgbClr val="FFFFFF"/>
                </a:outerShdw>
              </a:effectLst>
            </a:endParaRPr>
          </a:p>
          <a:p>
            <a:pPr algn="ctr">
              <a:defRPr/>
            </a:pPr>
            <a:r>
              <a:rPr kumimoji="0" lang="en-US" altLang="zh-CN" sz="1800" b="1" dirty="0">
                <a:solidFill>
                  <a:srgbClr val="000000"/>
                </a:solidFill>
                <a:effectLst>
                  <a:outerShdw blurRad="38100" dist="38100" dir="2700000" algn="tl">
                    <a:srgbClr val="FFFFFF"/>
                  </a:outerShdw>
                </a:effectLst>
              </a:rPr>
              <a:t>Learn how to learn</a:t>
            </a:r>
            <a:endParaRPr kumimoji="0" lang="en-US" altLang="zh-CN" sz="1800" b="1" dirty="0">
              <a:solidFill>
                <a:srgbClr val="000000"/>
              </a:solidFill>
              <a:effectLst>
                <a:outerShdw blurRad="38100" dist="38100" dir="2700000" algn="tl">
                  <a:srgbClr val="FFFFFF"/>
                </a:outerShdw>
              </a:effectLst>
            </a:endParaRPr>
          </a:p>
          <a:p>
            <a:pPr algn="ctr">
              <a:defRPr/>
            </a:pPr>
            <a:r>
              <a:rPr kumimoji="0" lang="en-US" altLang="zh-CN" sz="1800" b="1" dirty="0">
                <a:solidFill>
                  <a:srgbClr val="000000"/>
                </a:solidFill>
                <a:effectLst>
                  <a:outerShdw blurRad="38100" dist="38100" dir="2700000" algn="tl">
                    <a:srgbClr val="FFFFFF"/>
                  </a:outerShdw>
                </a:effectLst>
              </a:rPr>
              <a:t> Learn how to apply</a:t>
            </a:r>
            <a:endParaRPr kumimoji="0" lang="en-US" altLang="zh-CN" sz="1800" b="1" dirty="0">
              <a:solidFill>
                <a:srgbClr val="000000"/>
              </a:solidFill>
              <a:effectLst>
                <a:outerShdw blurRad="38100" dist="38100" dir="2700000" algn="tl">
                  <a:srgbClr val="FFFFFF"/>
                </a:outerShdw>
              </a:effectLst>
            </a:endParaRPr>
          </a:p>
          <a:p>
            <a:pPr algn="ctr">
              <a:defRPr/>
            </a:pPr>
            <a:r>
              <a:rPr kumimoji="0" lang="en-US" altLang="zh-CN" sz="1800" b="1" dirty="0">
                <a:solidFill>
                  <a:srgbClr val="000000"/>
                </a:solidFill>
                <a:effectLst>
                  <a:outerShdw blurRad="38100" dist="38100" dir="2700000" algn="tl">
                    <a:srgbClr val="FFFFFF"/>
                  </a:outerShdw>
                </a:effectLst>
              </a:rPr>
              <a:t>    Learn how to survive</a:t>
            </a:r>
            <a:endParaRPr kumimoji="0" lang="en-US" altLang="zh-CN" sz="1800" b="1" dirty="0">
              <a:solidFill>
                <a:srgbClr val="000000"/>
              </a:solidFill>
              <a:effectLst>
                <a:outerShdw blurRad="38100" dist="38100" dir="2700000" algn="tl">
                  <a:srgbClr val="FFFFFF"/>
                </a:outerShdw>
              </a:effectLst>
            </a:endParaRPr>
          </a:p>
          <a:p>
            <a:pPr algn="ctr">
              <a:defRPr/>
            </a:pPr>
            <a:r>
              <a:rPr kumimoji="0" lang="en-US" altLang="zh-CN" sz="1800" b="1" dirty="0">
                <a:solidFill>
                  <a:srgbClr val="000000"/>
                </a:solidFill>
                <a:effectLst>
                  <a:outerShdw blurRad="38100" dist="38100" dir="2700000" algn="tl">
                    <a:srgbClr val="FFFFFF"/>
                  </a:outerShdw>
                </a:effectLst>
              </a:rPr>
              <a:t>     Learn how to develop</a:t>
            </a:r>
            <a:endParaRPr kumimoji="0" lang="en-US" altLang="zh-CN" sz="1800" b="1" dirty="0">
              <a:solidFill>
                <a:srgbClr val="000000"/>
              </a:solidFill>
              <a:effectLst>
                <a:outerShdw blurRad="38100" dist="38100" dir="2700000" algn="tl">
                  <a:srgbClr val="FFFFFF"/>
                </a:outerShdw>
              </a:effectLst>
            </a:endParaRPr>
          </a:p>
          <a:p>
            <a:pPr algn="ctr">
              <a:defRPr/>
            </a:pPr>
            <a:endParaRPr kumimoji="0" lang="zh-CN" altLang="en-US" sz="2400" dirty="0">
              <a:solidFill>
                <a:srgbClr val="000000"/>
              </a:solidFill>
            </a:endParaRPr>
          </a:p>
        </p:txBody>
      </p:sp>
      <p:sp>
        <p:nvSpPr>
          <p:cNvPr id="2" name="标题 1"/>
          <p:cNvSpPr>
            <a:spLocks noGrp="1"/>
          </p:cNvSpPr>
          <p:nvPr>
            <p:ph type="title"/>
          </p:nvPr>
        </p:nvSpPr>
        <p:spPr>
          <a:xfrm>
            <a:off x="325438" y="304800"/>
            <a:ext cx="7239000" cy="1143000"/>
          </a:xfrm>
        </p:spPr>
        <p:txBody>
          <a:bodyPr/>
          <a:lstStyle/>
          <a:p>
            <a:pPr eaLnBrk="1" fontAlgn="auto" hangingPunct="1">
              <a:spcAft>
                <a:spcPts val="0"/>
              </a:spcAft>
              <a:defRPr/>
            </a:pPr>
            <a:endParaRPr lang="zh-CN" altLang="en-US" dirty="0"/>
          </a:p>
        </p:txBody>
      </p:sp>
      <p:pic>
        <p:nvPicPr>
          <p:cNvPr id="10251" name="Picture 10" descr="j0199661"/>
          <p:cNvPicPr>
            <a:picLocks noGrp="1" noChangeAspect="1" noChangeArrowheads="1"/>
          </p:cNvPicPr>
          <p:nvPr>
            <p:ph idx="1"/>
          </p:nvPr>
        </p:nvPicPr>
        <p:blipFill>
          <a:blip r:embed="rId1" cstate="print"/>
          <a:srcRect/>
          <a:stretch>
            <a:fillRect/>
          </a:stretch>
        </p:blipFill>
        <p:spPr>
          <a:xfrm>
            <a:off x="4763" y="0"/>
            <a:ext cx="1452562" cy="14049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0" y="1600200"/>
            <a:ext cx="9144000" cy="5257800"/>
          </a:xfrm>
        </p:spPr>
        <p:txBody>
          <a:bodyPr/>
          <a:lstStyle/>
          <a:p>
            <a:pPr eaLnBrk="1" hangingPunct="1">
              <a:buFont typeface="Wingdings" panose="05000000000000000000" pitchFamily="2" charset="2"/>
              <a:buNone/>
            </a:pPr>
            <a:endParaRPr lang="zh-CN" altLang="zh-CN" smtClean="0">
              <a:ea typeface="宋体" panose="02010600030101010101" pitchFamily="2" charset="-122"/>
            </a:endParaRPr>
          </a:p>
        </p:txBody>
      </p:sp>
      <p:sp>
        <p:nvSpPr>
          <p:cNvPr id="98307" name="AutoShape 3"/>
          <p:cNvSpPr>
            <a:spLocks noGrp="1" noChangeArrowheads="1"/>
          </p:cNvSpPr>
          <p:nvPr>
            <p:ph type="title"/>
          </p:nvPr>
        </p:nvSpPr>
        <p:spPr>
          <a:xfrm>
            <a:off x="611188" y="188913"/>
            <a:ext cx="8075612" cy="1152525"/>
          </a:xfrm>
          <a:prstGeom prst="flowChartTerminator">
            <a:avLst/>
          </a:prstGeom>
          <a:solidFill>
            <a:schemeClr val="accent1"/>
          </a:solidFill>
          <a:scene3d>
            <a:camera prst="legacyObliqueTopRight"/>
            <a:lightRig rig="legacyFlat3" dir="b"/>
          </a:scene3d>
          <a:sp3d extrusionH="430200" prstMaterial="legacyMatte">
            <a:bevelT w="13500" h="13500" prst="angle"/>
            <a:bevelB w="13500" h="13500" prst="angle"/>
            <a:extrusionClr>
              <a:schemeClr val="accent1"/>
            </a:extrusionClr>
          </a:sp3d>
        </p:spPr>
        <p:txBody>
          <a:bodyPr>
            <a:flatTx/>
          </a:bodyPr>
          <a:lstStyle/>
          <a:p>
            <a:pPr eaLnBrk="1" fontAlgn="auto" hangingPunct="1">
              <a:spcAft>
                <a:spcPts val="0"/>
              </a:spcAft>
              <a:defRPr/>
            </a:pPr>
            <a:r>
              <a:rPr lang="en-US" altLang="zh-CN" b="1" dirty="0">
                <a:solidFill>
                  <a:schemeClr val="bg1">
                    <a:lumMod val="20000"/>
                    <a:lumOff val="80000"/>
                  </a:schemeClr>
                </a:solidFill>
              </a:rPr>
              <a:t>Study Skills</a:t>
            </a:r>
            <a:endParaRPr lang="en-US" altLang="zh-CN" b="1" dirty="0">
              <a:solidFill>
                <a:schemeClr val="bg1">
                  <a:lumMod val="20000"/>
                  <a:lumOff val="80000"/>
                </a:schemeClr>
              </a:solidFill>
            </a:endParaRPr>
          </a:p>
        </p:txBody>
      </p:sp>
      <p:sp>
        <p:nvSpPr>
          <p:cNvPr id="98308" name="Rectangle 4"/>
          <p:cNvSpPr>
            <a:spLocks noChangeArrowheads="1"/>
          </p:cNvSpPr>
          <p:nvPr/>
        </p:nvSpPr>
        <p:spPr bwMode="auto">
          <a:xfrm>
            <a:off x="152400" y="1412875"/>
            <a:ext cx="4321175" cy="5373688"/>
          </a:xfrm>
          <a:prstGeom prst="rect">
            <a:avLst/>
          </a:prstGeom>
          <a:solidFill>
            <a:schemeClr val="accent1"/>
          </a:solidFill>
          <a:ln w="9525">
            <a:miter lim="800000"/>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3. Information-locating skills</a:t>
            </a:r>
            <a:endParaRPr lang="en-US" altLang="zh-CN" sz="2400" b="1" u="sng"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Know where to find specific </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Information</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Determine the relevant parts </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Of a book</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Find the reference for a topic</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Read for the gist of an article</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(skimming)</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Read for specific details in an </a:t>
            </a:r>
            <a:endParaRPr lang="en-US" altLang="zh-CN" sz="2400" b="1" dirty="0">
              <a:solidFill>
                <a:schemeClr val="accent5">
                  <a:lumMod val="20000"/>
                  <a:lumOff val="80000"/>
                </a:schemeClr>
              </a:solidFill>
              <a:ea typeface="PMingLiU" pitchFamily="18" charset="-120"/>
            </a:endParaRPr>
          </a:p>
          <a:p>
            <a:pPr algn="ctr">
              <a:defRPr/>
            </a:pPr>
            <a:r>
              <a:rPr lang="en-US" altLang="zh-CN" sz="2400" b="1" dirty="0">
                <a:solidFill>
                  <a:schemeClr val="accent5">
                    <a:lumMod val="20000"/>
                    <a:lumOff val="80000"/>
                  </a:schemeClr>
                </a:solidFill>
                <a:ea typeface="PMingLiU" pitchFamily="18" charset="-120"/>
              </a:rPr>
              <a:t>Article </a:t>
            </a:r>
            <a:r>
              <a:rPr lang="zh-CN" altLang="en-US" sz="2400" b="1" dirty="0">
                <a:solidFill>
                  <a:schemeClr val="accent5">
                    <a:lumMod val="20000"/>
                    <a:lumOff val="80000"/>
                  </a:schemeClr>
                </a:solidFill>
                <a:ea typeface="PMingLiU" pitchFamily="18" charset="-120"/>
              </a:rPr>
              <a:t>（</a:t>
            </a:r>
            <a:r>
              <a:rPr lang="en-US" altLang="zh-CN" sz="2400" b="1" dirty="0">
                <a:solidFill>
                  <a:schemeClr val="accent5">
                    <a:lumMod val="20000"/>
                    <a:lumOff val="80000"/>
                  </a:schemeClr>
                </a:solidFill>
                <a:ea typeface="PMingLiU" pitchFamily="18" charset="-120"/>
              </a:rPr>
              <a:t>scanning</a:t>
            </a:r>
            <a:r>
              <a:rPr lang="zh-CN" altLang="en-US" sz="2400" b="1" dirty="0">
                <a:solidFill>
                  <a:schemeClr val="accent5">
                    <a:lumMod val="20000"/>
                    <a:lumOff val="80000"/>
                  </a:schemeClr>
                </a:solidFill>
                <a:ea typeface="PMingLiU" pitchFamily="18" charset="-120"/>
              </a:rPr>
              <a:t>）</a:t>
            </a:r>
            <a:endParaRPr lang="zh-CN" altLang="en-US" sz="2400" b="1" dirty="0">
              <a:solidFill>
                <a:schemeClr val="accent5">
                  <a:lumMod val="20000"/>
                  <a:lumOff val="80000"/>
                </a:schemeClr>
              </a:solidFill>
              <a:ea typeface="PMingLiU" pitchFamily="18" charset="-120"/>
            </a:endParaRPr>
          </a:p>
          <a:p>
            <a:pPr algn="ctr">
              <a:defRPr/>
            </a:pPr>
            <a:endParaRPr lang="zh-CN" altLang="en-US" sz="2000" b="1" dirty="0">
              <a:solidFill>
                <a:schemeClr val="accent5">
                  <a:lumMod val="20000"/>
                  <a:lumOff val="80000"/>
                </a:schemeClr>
              </a:solidFill>
              <a:ea typeface="PMingLiU" pitchFamily="18" charset="-120"/>
            </a:endParaRPr>
          </a:p>
          <a:p>
            <a:pPr algn="ctr">
              <a:defRPr/>
            </a:pPr>
            <a:endParaRPr lang="zh-CN" altLang="en-US" sz="2000" b="1" dirty="0">
              <a:solidFill>
                <a:schemeClr val="accent5">
                  <a:lumMod val="20000"/>
                  <a:lumOff val="80000"/>
                </a:schemeClr>
              </a:solidFill>
              <a:ea typeface="PMingLiU" pitchFamily="18" charset="-120"/>
            </a:endParaRPr>
          </a:p>
          <a:p>
            <a:pPr algn="ctr">
              <a:defRPr/>
            </a:pPr>
            <a:endParaRPr lang="zh-CN" altLang="en-US" sz="2000" b="1" dirty="0">
              <a:solidFill>
                <a:schemeClr val="accent5">
                  <a:lumMod val="20000"/>
                  <a:lumOff val="80000"/>
                </a:schemeClr>
              </a:solidFill>
              <a:ea typeface="PMingLiU" pitchFamily="18" charset="-120"/>
            </a:endParaRPr>
          </a:p>
          <a:p>
            <a:pPr algn="ctr">
              <a:defRPr/>
            </a:pPr>
            <a:endParaRPr lang="en-US" altLang="zh-CN" sz="2000" b="1" dirty="0">
              <a:ea typeface="PMingLiU" pitchFamily="18" charset="-120"/>
            </a:endParaRPr>
          </a:p>
        </p:txBody>
      </p:sp>
      <p:sp>
        <p:nvSpPr>
          <p:cNvPr id="98309" name="Rectangle 5"/>
          <p:cNvSpPr>
            <a:spLocks noChangeArrowheads="1"/>
          </p:cNvSpPr>
          <p:nvPr/>
        </p:nvSpPr>
        <p:spPr bwMode="auto">
          <a:xfrm>
            <a:off x="4716463" y="1341438"/>
            <a:ext cx="4248150" cy="5516562"/>
          </a:xfrm>
          <a:prstGeom prst="rect">
            <a:avLst/>
          </a:prstGeom>
          <a:solidFill>
            <a:schemeClr val="accent1"/>
          </a:solidFill>
          <a:ln w="9525">
            <a:miter lim="800000"/>
          </a:ln>
          <a:effectLst/>
          <a:scene3d>
            <a:camera prst="legacyPerspectiveTop"/>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4. Coping with extended use </a:t>
            </a:r>
            <a:endParaRPr lang="en-US" altLang="zh-CN" sz="2400" b="1" u="sng" dirty="0">
              <a:solidFill>
                <a:schemeClr val="accent5">
                  <a:lumMod val="20000"/>
                  <a:lumOff val="80000"/>
                </a:schemeClr>
              </a:solidFill>
              <a:ea typeface="PMingLiU" pitchFamily="18" charset="-120"/>
            </a:endParaRPr>
          </a:p>
          <a:p>
            <a:pPr algn="ctr">
              <a:defRPr/>
            </a:pPr>
            <a:r>
              <a:rPr lang="en-US" altLang="zh-CN" sz="2400" b="1" u="sng" dirty="0">
                <a:solidFill>
                  <a:schemeClr val="accent5">
                    <a:lumMod val="20000"/>
                    <a:lumOff val="80000"/>
                  </a:schemeClr>
                </a:solidFill>
                <a:ea typeface="PMingLiU" pitchFamily="18" charset="-120"/>
              </a:rPr>
              <a:t>Of English </a:t>
            </a:r>
            <a:endParaRPr lang="en-US" altLang="zh-CN" sz="2400" b="1" u="sng"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Know the criteria for note-taking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State my reading strategies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Prediction in reading and listening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Use organizational cues to aid</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Understanding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Infer hidden meaning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Cope with unfamiliar grammar</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In contest </a:t>
            </a: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8308">
                                            <p:txEl>
                                              <p:pRg st="1" end="1"/>
                                            </p:txEl>
                                          </p:spTgt>
                                        </p:tgtEl>
                                        <p:attrNameLst>
                                          <p:attrName>style.visibility</p:attrName>
                                        </p:attrNameLst>
                                      </p:cBhvr>
                                      <p:to>
                                        <p:strVal val="visible"/>
                                      </p:to>
                                    </p:set>
                                    <p:animEffect transition="in" filter="circle(in)">
                                      <p:cBhvr>
                                        <p:cTn id="7" dur="2000"/>
                                        <p:tgtEl>
                                          <p:spTgt spid="98308">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98308">
                                            <p:txEl>
                                              <p:pRg st="2" end="2"/>
                                            </p:txEl>
                                          </p:spTgt>
                                        </p:tgtEl>
                                        <p:attrNameLst>
                                          <p:attrName>style.visibility</p:attrName>
                                        </p:attrNameLst>
                                      </p:cBhvr>
                                      <p:to>
                                        <p:strVal val="visible"/>
                                      </p:to>
                                    </p:set>
                                    <p:animEffect transition="in" filter="circle(in)">
                                      <p:cBhvr>
                                        <p:cTn id="10" dur="2000"/>
                                        <p:tgtEl>
                                          <p:spTgt spid="983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98308">
                                            <p:txEl>
                                              <p:pRg st="3" end="3"/>
                                            </p:txEl>
                                          </p:spTgt>
                                        </p:tgtEl>
                                        <p:attrNameLst>
                                          <p:attrName>style.visibility</p:attrName>
                                        </p:attrNameLst>
                                      </p:cBhvr>
                                      <p:to>
                                        <p:strVal val="visible"/>
                                      </p:to>
                                    </p:set>
                                    <p:animEffect transition="in" filter="circle(in)">
                                      <p:cBhvr>
                                        <p:cTn id="15" dur="2000"/>
                                        <p:tgtEl>
                                          <p:spTgt spid="98308">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98308">
                                            <p:txEl>
                                              <p:pRg st="4" end="4"/>
                                            </p:txEl>
                                          </p:spTgt>
                                        </p:tgtEl>
                                        <p:attrNameLst>
                                          <p:attrName>style.visibility</p:attrName>
                                        </p:attrNameLst>
                                      </p:cBhvr>
                                      <p:to>
                                        <p:strVal val="visible"/>
                                      </p:to>
                                    </p:set>
                                    <p:animEffect transition="in" filter="circle(in)">
                                      <p:cBhvr>
                                        <p:cTn id="18" dur="2000"/>
                                        <p:tgtEl>
                                          <p:spTgt spid="983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8308">
                                            <p:txEl>
                                              <p:pRg st="5" end="5"/>
                                            </p:txEl>
                                          </p:spTgt>
                                        </p:tgtEl>
                                        <p:attrNameLst>
                                          <p:attrName>style.visibility</p:attrName>
                                        </p:attrNameLst>
                                      </p:cBhvr>
                                      <p:to>
                                        <p:strVal val="visible"/>
                                      </p:to>
                                    </p:set>
                                    <p:animEffect transition="in" filter="circle(in)">
                                      <p:cBhvr>
                                        <p:cTn id="23" dur="2000"/>
                                        <p:tgtEl>
                                          <p:spTgt spid="9830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98308">
                                            <p:txEl>
                                              <p:pRg st="6" end="6"/>
                                            </p:txEl>
                                          </p:spTgt>
                                        </p:tgtEl>
                                        <p:attrNameLst>
                                          <p:attrName>style.visibility</p:attrName>
                                        </p:attrNameLst>
                                      </p:cBhvr>
                                      <p:to>
                                        <p:strVal val="visible"/>
                                      </p:to>
                                    </p:set>
                                    <p:animEffect transition="in" filter="circle(in)">
                                      <p:cBhvr>
                                        <p:cTn id="28" dur="1000"/>
                                        <p:tgtEl>
                                          <p:spTgt spid="98308">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98308">
                                            <p:txEl>
                                              <p:pRg st="7" end="7"/>
                                            </p:txEl>
                                          </p:spTgt>
                                        </p:tgtEl>
                                        <p:attrNameLst>
                                          <p:attrName>style.visibility</p:attrName>
                                        </p:attrNameLst>
                                      </p:cBhvr>
                                      <p:to>
                                        <p:strVal val="visible"/>
                                      </p:to>
                                    </p:set>
                                    <p:animEffect transition="in" filter="circle(in)">
                                      <p:cBhvr>
                                        <p:cTn id="31" dur="1000"/>
                                        <p:tgtEl>
                                          <p:spTgt spid="98308">
                                            <p:txEl>
                                              <p:pRg st="7" end="7"/>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98308">
                                            <p:txEl>
                                              <p:pRg st="8" end="8"/>
                                            </p:txEl>
                                          </p:spTgt>
                                        </p:tgtEl>
                                        <p:attrNameLst>
                                          <p:attrName>style.visibility</p:attrName>
                                        </p:attrNameLst>
                                      </p:cBhvr>
                                      <p:to>
                                        <p:strVal val="visible"/>
                                      </p:to>
                                    </p:set>
                                    <p:animEffect transition="in" filter="circle(in)">
                                      <p:cBhvr>
                                        <p:cTn id="34" dur="1000"/>
                                        <p:tgtEl>
                                          <p:spTgt spid="98308">
                                            <p:txEl>
                                              <p:pRg st="8" end="8"/>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98308">
                                            <p:txEl>
                                              <p:pRg st="9" end="9"/>
                                            </p:txEl>
                                          </p:spTgt>
                                        </p:tgtEl>
                                        <p:attrNameLst>
                                          <p:attrName>style.visibility</p:attrName>
                                        </p:attrNameLst>
                                      </p:cBhvr>
                                      <p:to>
                                        <p:strVal val="visible"/>
                                      </p:to>
                                    </p:set>
                                    <p:animEffect transition="in" filter="circle(in)">
                                      <p:cBhvr>
                                        <p:cTn id="37" dur="1000"/>
                                        <p:tgtEl>
                                          <p:spTgt spid="9830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mph" presetSubtype="0" fill="hold" nodeType="clickEffect">
                                  <p:stCondLst>
                                    <p:cond delay="0"/>
                                  </p:stCondLst>
                                  <p:iterate type="lt">
                                    <p:tmPct val="10000"/>
                                  </p:iterate>
                                  <p:childTnLst>
                                    <p:set>
                                      <p:cBhvr override="childStyle">
                                        <p:cTn id="41" dur="500" autoRev="1" fill="hold"/>
                                        <p:tgtEl>
                                          <p:spTgt spid="98309">
                                            <p:txEl>
                                              <p:pRg st="2" end="2"/>
                                            </p:txEl>
                                          </p:spTgt>
                                        </p:tgtEl>
                                        <p:attrNameLst>
                                          <p:attrName>style.color</p:attrName>
                                        </p:attrNameLst>
                                      </p:cBhvr>
                                      <p:to>
                                        <p:clrVal>
                                          <a:schemeClr val="accent2"/>
                                        </p:clrVal>
                                      </p:to>
                                    </p:set>
                                    <p:set>
                                      <p:cBhvr>
                                        <p:cTn id="42" dur="500" autoRev="1" fill="hold"/>
                                        <p:tgtEl>
                                          <p:spTgt spid="98309">
                                            <p:txEl>
                                              <p:pRg st="2" end="2"/>
                                            </p:txEl>
                                          </p:spTgt>
                                        </p:tgtEl>
                                        <p:attrNameLst>
                                          <p:attrName>fillcolor</p:attrName>
                                        </p:attrNameLst>
                                      </p:cBhvr>
                                      <p:to>
                                        <p:clrVal>
                                          <a:schemeClr val="accent2"/>
                                        </p:clrVal>
                                      </p:to>
                                    </p:set>
                                    <p:set>
                                      <p:cBhvr>
                                        <p:cTn id="43" dur="500" autoRev="1" fill="hold"/>
                                        <p:tgtEl>
                                          <p:spTgt spid="98309">
                                            <p:txEl>
                                              <p:pRg st="2" end="2"/>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iterate type="lt">
                                    <p:tmPct val="0"/>
                                  </p:iterate>
                                  <p:childTnLst>
                                    <p:set>
                                      <p:cBhvr>
                                        <p:cTn id="47" dur="1" fill="hold">
                                          <p:stCondLst>
                                            <p:cond delay="0"/>
                                          </p:stCondLst>
                                        </p:cTn>
                                        <p:tgtEl>
                                          <p:spTgt spid="98309">
                                            <p:txEl>
                                              <p:pRg st="2" end="2"/>
                                            </p:txEl>
                                          </p:spTgt>
                                        </p:tgtEl>
                                        <p:attrNameLst>
                                          <p:attrName>style.visibility</p:attrName>
                                        </p:attrNameLst>
                                      </p:cBhvr>
                                      <p:to>
                                        <p:strVal val="visible"/>
                                      </p:to>
                                    </p:set>
                                    <p:animEffect transition="in" filter="blinds(horizontal)">
                                      <p:cBhvr>
                                        <p:cTn id="48" dur="500"/>
                                        <p:tgtEl>
                                          <p:spTgt spid="98309">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8309">
                                            <p:txEl>
                                              <p:pRg st="3" end="3"/>
                                            </p:txEl>
                                          </p:spTgt>
                                        </p:tgtEl>
                                        <p:attrNameLst>
                                          <p:attrName>style.visibility</p:attrName>
                                        </p:attrNameLst>
                                      </p:cBhvr>
                                      <p:to>
                                        <p:strVal val="visible"/>
                                      </p:to>
                                    </p:set>
                                    <p:animEffect transition="in" filter="blinds(horizontal)">
                                      <p:cBhvr>
                                        <p:cTn id="53" dur="500"/>
                                        <p:tgtEl>
                                          <p:spTgt spid="98309">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98309">
                                            <p:txEl>
                                              <p:pRg st="4" end="4"/>
                                            </p:txEl>
                                          </p:spTgt>
                                        </p:tgtEl>
                                        <p:attrNameLst>
                                          <p:attrName>style.visibility</p:attrName>
                                        </p:attrNameLst>
                                      </p:cBhvr>
                                      <p:to>
                                        <p:strVal val="visible"/>
                                      </p:to>
                                    </p:set>
                                    <p:animEffect transition="in" filter="blinds(horizontal)">
                                      <p:cBhvr>
                                        <p:cTn id="58" dur="500"/>
                                        <p:tgtEl>
                                          <p:spTgt spid="98309">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8309">
                                            <p:txEl>
                                              <p:pRg st="5" end="5"/>
                                            </p:txEl>
                                          </p:spTgt>
                                        </p:tgtEl>
                                        <p:attrNameLst>
                                          <p:attrName>style.visibility</p:attrName>
                                        </p:attrNameLst>
                                      </p:cBhvr>
                                      <p:to>
                                        <p:strVal val="visible"/>
                                      </p:to>
                                    </p:set>
                                    <p:animEffect transition="in" filter="blinds(horizontal)">
                                      <p:cBhvr>
                                        <p:cTn id="63" dur="500"/>
                                        <p:tgtEl>
                                          <p:spTgt spid="98309">
                                            <p:txEl>
                                              <p:pRg st="5" end="5"/>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98309">
                                            <p:txEl>
                                              <p:pRg st="6" end="6"/>
                                            </p:txEl>
                                          </p:spTgt>
                                        </p:tgtEl>
                                        <p:attrNameLst>
                                          <p:attrName>style.visibility</p:attrName>
                                        </p:attrNameLst>
                                      </p:cBhvr>
                                      <p:to>
                                        <p:strVal val="visible"/>
                                      </p:to>
                                    </p:set>
                                    <p:animEffect transition="in" filter="blinds(horizontal)">
                                      <p:cBhvr>
                                        <p:cTn id="66" dur="500"/>
                                        <p:tgtEl>
                                          <p:spTgt spid="98309">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98309">
                                            <p:txEl>
                                              <p:pRg st="7" end="7"/>
                                            </p:txEl>
                                          </p:spTgt>
                                        </p:tgtEl>
                                        <p:attrNameLst>
                                          <p:attrName>style.visibility</p:attrName>
                                        </p:attrNameLst>
                                      </p:cBhvr>
                                      <p:to>
                                        <p:strVal val="visible"/>
                                      </p:to>
                                    </p:set>
                                    <p:animEffect transition="in" filter="blinds(horizontal)">
                                      <p:cBhvr>
                                        <p:cTn id="71" dur="500"/>
                                        <p:tgtEl>
                                          <p:spTgt spid="98309">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98309">
                                            <p:txEl>
                                              <p:pRg st="8" end="8"/>
                                            </p:txEl>
                                          </p:spTgt>
                                        </p:tgtEl>
                                        <p:attrNameLst>
                                          <p:attrName>style.visibility</p:attrName>
                                        </p:attrNameLst>
                                      </p:cBhvr>
                                      <p:to>
                                        <p:strVal val="visible"/>
                                      </p:to>
                                    </p:set>
                                    <p:animEffect transition="in" filter="blinds(horizontal)">
                                      <p:cBhvr>
                                        <p:cTn id="76" dur="500"/>
                                        <p:tgtEl>
                                          <p:spTgt spid="98309">
                                            <p:txEl>
                                              <p:pRg st="8" end="8"/>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98309">
                                            <p:txEl>
                                              <p:pRg st="9" end="9"/>
                                            </p:txEl>
                                          </p:spTgt>
                                        </p:tgtEl>
                                        <p:attrNameLst>
                                          <p:attrName>style.visibility</p:attrName>
                                        </p:attrNameLst>
                                      </p:cBhvr>
                                      <p:to>
                                        <p:strVal val="visible"/>
                                      </p:to>
                                    </p:set>
                                    <p:animEffect transition="in" filter="blinds(horizontal)">
                                      <p:cBhvr>
                                        <p:cTn id="79" dur="500"/>
                                        <p:tgtEl>
                                          <p:spTgt spid="983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1250" y="188913"/>
            <a:ext cx="6778625" cy="847725"/>
          </a:xfrm>
        </p:spPr>
        <p:txBody>
          <a:bodyPr/>
          <a:lstStyle/>
          <a:p>
            <a:pPr eaLnBrk="1" fontAlgn="auto" hangingPunct="1">
              <a:spcAft>
                <a:spcPts val="0"/>
              </a:spcAft>
              <a:defRPr/>
            </a:pPr>
            <a:r>
              <a:rPr lang="en-US" altLang="zh-CN" b="1" dirty="0" smtClean="0"/>
              <a:t>Study Skills</a:t>
            </a:r>
            <a:endParaRPr lang="en-US" altLang="zh-CN" b="1" dirty="0" smtClean="0"/>
          </a:p>
        </p:txBody>
      </p:sp>
      <p:sp>
        <p:nvSpPr>
          <p:cNvPr id="12291" name="Rectangle 3"/>
          <p:cNvSpPr>
            <a:spLocks noGrp="1" noChangeArrowheads="1"/>
          </p:cNvSpPr>
          <p:nvPr>
            <p:ph type="body" idx="1"/>
          </p:nvPr>
        </p:nvSpPr>
        <p:spPr>
          <a:xfrm>
            <a:off x="0" y="1196975"/>
            <a:ext cx="9144000" cy="5400675"/>
          </a:xfrm>
        </p:spPr>
        <p:txBody>
          <a:bodyPr/>
          <a:lstStyle/>
          <a:p>
            <a:pPr eaLnBrk="1" hangingPunct="1">
              <a:buFont typeface="Wingdings" panose="05000000000000000000" pitchFamily="2" charset="2"/>
              <a:buNone/>
            </a:pPr>
            <a:endParaRPr lang="zh-CN" altLang="zh-CN" smtClean="0">
              <a:ea typeface="宋体" panose="02010600030101010101" pitchFamily="2" charset="-122"/>
            </a:endParaRPr>
          </a:p>
        </p:txBody>
      </p:sp>
      <p:sp>
        <p:nvSpPr>
          <p:cNvPr id="99332" name="AutoShape 4"/>
          <p:cNvSpPr>
            <a:spLocks noChangeArrowheads="1"/>
          </p:cNvSpPr>
          <p:nvPr/>
        </p:nvSpPr>
        <p:spPr bwMode="auto">
          <a:xfrm>
            <a:off x="395288" y="1196975"/>
            <a:ext cx="4105275" cy="5400675"/>
          </a:xfrm>
          <a:prstGeom prst="flowChartAlternateProcess">
            <a:avLst/>
          </a:prstGeom>
          <a:solidFill>
            <a:schemeClr val="accent1"/>
          </a:solidFill>
          <a:ln w="9525">
            <a:miter lim="800000"/>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5. Discussion Skills </a:t>
            </a:r>
            <a:endParaRPr lang="en-US" altLang="zh-CN" sz="2400" b="1" u="sng"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Get my ideas across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Organize/illustrate my ideas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Build on what others have said</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Use phrases that express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Agreement/disagreement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Paraphrase what a previous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Speaker has said</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Take active and responsible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Part in discussion</a:t>
            </a: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ea typeface="PMingLiU" pitchFamily="18" charset="-120"/>
            </a:endParaRPr>
          </a:p>
        </p:txBody>
      </p:sp>
      <p:sp>
        <p:nvSpPr>
          <p:cNvPr id="99333" name="AutoShape 5"/>
          <p:cNvSpPr>
            <a:spLocks noChangeArrowheads="1"/>
          </p:cNvSpPr>
          <p:nvPr/>
        </p:nvSpPr>
        <p:spPr bwMode="auto">
          <a:xfrm>
            <a:off x="4859338" y="1196975"/>
            <a:ext cx="4033837" cy="5327650"/>
          </a:xfrm>
          <a:prstGeom prst="flowChartAlternateProcess">
            <a:avLst/>
          </a:prstGeom>
          <a:solidFill>
            <a:schemeClr val="accent1"/>
          </a:solidFill>
          <a:ln w="9525">
            <a:miter lim="800000"/>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6. Academic writing </a:t>
            </a:r>
            <a:endParaRPr lang="en-US" altLang="zh-CN" sz="2400" b="1" u="sng" dirty="0">
              <a:solidFill>
                <a:schemeClr val="accent5">
                  <a:lumMod val="20000"/>
                  <a:lumOff val="80000"/>
                </a:schemeClr>
              </a:solidFill>
              <a:ea typeface="PMingLiU" pitchFamily="18" charset="-120"/>
            </a:endParaRPr>
          </a:p>
          <a:p>
            <a:pPr algn="ctr">
              <a:defRPr/>
            </a:pPr>
            <a:r>
              <a:rPr lang="en-US" altLang="zh-CN" sz="2400" b="1" u="sng" dirty="0">
                <a:solidFill>
                  <a:schemeClr val="accent5">
                    <a:lumMod val="20000"/>
                    <a:lumOff val="80000"/>
                  </a:schemeClr>
                </a:solidFill>
                <a:ea typeface="PMingLiU" pitchFamily="18" charset="-120"/>
              </a:rPr>
              <a:t>Skills </a:t>
            </a:r>
            <a:endParaRPr lang="en-US" altLang="zh-CN" sz="2400" b="1" u="sng"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Integrate reading into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Writing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Make an outline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Select relevant ideas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Order ideas logically</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Can redraft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Stick to the point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Write introduction…</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Get the tone right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Quote correctly</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Make heading</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Avoid plagiarism</a:t>
            </a: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7450" y="115888"/>
            <a:ext cx="6994525" cy="774700"/>
          </a:xfrm>
        </p:spPr>
        <p:txBody>
          <a:bodyPr/>
          <a:lstStyle/>
          <a:p>
            <a:pPr eaLnBrk="1" fontAlgn="auto" hangingPunct="1">
              <a:spcAft>
                <a:spcPts val="0"/>
              </a:spcAft>
              <a:defRPr/>
            </a:pPr>
            <a:r>
              <a:rPr lang="en-US" altLang="zh-CN" b="1" dirty="0" smtClean="0"/>
              <a:t>Study Skills</a:t>
            </a:r>
            <a:endParaRPr lang="en-US" altLang="zh-CN" b="1" dirty="0" smtClean="0"/>
          </a:p>
        </p:txBody>
      </p:sp>
      <p:sp>
        <p:nvSpPr>
          <p:cNvPr id="13315" name="Rectangle 3"/>
          <p:cNvSpPr>
            <a:spLocks noGrp="1" noChangeArrowheads="1"/>
          </p:cNvSpPr>
          <p:nvPr>
            <p:ph type="body" idx="1"/>
          </p:nvPr>
        </p:nvSpPr>
        <p:spPr>
          <a:xfrm>
            <a:off x="0" y="1052513"/>
            <a:ext cx="9144000" cy="5805487"/>
          </a:xfrm>
        </p:spPr>
        <p:txBody>
          <a:bodyPr/>
          <a:lstStyle/>
          <a:p>
            <a:pPr eaLnBrk="1" hangingPunct="1">
              <a:buFont typeface="Wingdings" panose="05000000000000000000" pitchFamily="2" charset="2"/>
              <a:buNone/>
            </a:pPr>
            <a:endParaRPr lang="zh-CN" altLang="zh-CN" smtClean="0">
              <a:ea typeface="宋体" panose="02010600030101010101" pitchFamily="2" charset="-122"/>
            </a:endParaRPr>
          </a:p>
        </p:txBody>
      </p:sp>
      <p:sp>
        <p:nvSpPr>
          <p:cNvPr id="100356" name="AutoShape 4"/>
          <p:cNvSpPr>
            <a:spLocks noChangeArrowheads="1"/>
          </p:cNvSpPr>
          <p:nvPr/>
        </p:nvSpPr>
        <p:spPr bwMode="auto">
          <a:xfrm>
            <a:off x="250825" y="1052513"/>
            <a:ext cx="4321175" cy="5616575"/>
          </a:xfrm>
          <a:prstGeom prst="roundRect">
            <a:avLst>
              <a:gd name="adj" fmla="val 16667"/>
            </a:avLst>
          </a:prstGeom>
          <a:solidFill>
            <a:schemeClr val="accent1"/>
          </a:solidFill>
          <a:ln w="9525">
            <a:round/>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7. Research skills</a:t>
            </a:r>
            <a:endParaRPr lang="en-US" altLang="zh-CN" sz="2400" b="1" u="sng"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Recognize representative sample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Select simple random samples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Associate research within</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 a context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Discuss reliability in research</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Record simple research findings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Read pie charts(</a:t>
            </a:r>
            <a:r>
              <a:rPr lang="zh-CN" altLang="en-US" sz="2000" b="1" dirty="0">
                <a:solidFill>
                  <a:schemeClr val="accent5">
                    <a:lumMod val="20000"/>
                    <a:lumOff val="80000"/>
                  </a:schemeClr>
                </a:solidFill>
                <a:ea typeface="PMingLiU" pitchFamily="18" charset="-120"/>
              </a:rPr>
              <a:t>圆形分析图</a:t>
            </a:r>
            <a:r>
              <a:rPr lang="en-US" altLang="zh-CN" sz="2000" b="1" dirty="0">
                <a:solidFill>
                  <a:schemeClr val="accent5">
                    <a:lumMod val="20000"/>
                    <a:lumOff val="80000"/>
                  </a:schemeClr>
                </a:solidFill>
                <a:ea typeface="PMingLiU" pitchFamily="18" charset="-120"/>
              </a:rPr>
              <a:t>)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and bar graphs(</a:t>
            </a:r>
            <a:r>
              <a:rPr lang="zh-CN" altLang="en-US" sz="2000" b="1" dirty="0">
                <a:solidFill>
                  <a:schemeClr val="accent5">
                    <a:lumMod val="20000"/>
                    <a:lumOff val="80000"/>
                  </a:schemeClr>
                </a:solidFill>
                <a:ea typeface="PMingLiU" pitchFamily="18" charset="-120"/>
              </a:rPr>
              <a:t>条型图</a:t>
            </a:r>
            <a:r>
              <a:rPr lang="en-US" altLang="zh-CN" sz="2000" b="1" dirty="0">
                <a:solidFill>
                  <a:schemeClr val="accent5">
                    <a:lumMod val="20000"/>
                    <a:lumOff val="80000"/>
                  </a:schemeClr>
                </a:solidFill>
                <a:ea typeface="PMingLiU" pitchFamily="18" charset="-120"/>
              </a:rPr>
              <a: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Calculate averages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Recognize normal distribution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Curve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Write introduce \analysis\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Description\conclusion</a:t>
            </a: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ea typeface="PMingLiU" pitchFamily="18" charset="-120"/>
            </a:endParaRPr>
          </a:p>
        </p:txBody>
      </p:sp>
      <p:sp>
        <p:nvSpPr>
          <p:cNvPr id="100357" name="AutoShape 5"/>
          <p:cNvSpPr>
            <a:spLocks noChangeArrowheads="1"/>
          </p:cNvSpPr>
          <p:nvPr/>
        </p:nvSpPr>
        <p:spPr bwMode="auto">
          <a:xfrm>
            <a:off x="4859338" y="1052513"/>
            <a:ext cx="4284662" cy="5616575"/>
          </a:xfrm>
          <a:prstGeom prst="roundRect">
            <a:avLst>
              <a:gd name="adj" fmla="val 16667"/>
            </a:avLst>
          </a:prstGeom>
          <a:solidFill>
            <a:schemeClr val="accent1"/>
          </a:solidFill>
          <a:ln w="9525">
            <a:round/>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defRPr/>
            </a:pPr>
            <a:r>
              <a:rPr lang="en-US" altLang="zh-CN" sz="2400" b="1" u="sng" dirty="0">
                <a:solidFill>
                  <a:schemeClr val="accent5">
                    <a:lumMod val="20000"/>
                    <a:lumOff val="80000"/>
                  </a:schemeClr>
                </a:solidFill>
                <a:ea typeface="PMingLiU" pitchFamily="18" charset="-120"/>
              </a:rPr>
              <a:t>8. Examination skills </a:t>
            </a:r>
            <a:endParaRPr lang="en-US" altLang="zh-CN" sz="2400" b="1" u="sng"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Use strategies appropriate to </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the kind of assessment</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Manage study time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Use variety of memory aids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Have positive study routine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Cope with pre-exam stress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Manage exam time</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Cope with exam stress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Learn from exam mistakes</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Understand the marking system</a:t>
            </a:r>
            <a:endParaRPr lang="en-US" altLang="zh-CN" sz="2000" b="1" dirty="0">
              <a:solidFill>
                <a:schemeClr val="accent5">
                  <a:lumMod val="20000"/>
                  <a:lumOff val="80000"/>
                </a:schemeClr>
              </a:solidFill>
              <a:ea typeface="PMingLiU" pitchFamily="18" charset="-120"/>
            </a:endParaRPr>
          </a:p>
          <a:p>
            <a:pPr algn="ctr">
              <a:defRPr/>
            </a:pPr>
            <a:r>
              <a:rPr lang="en-US" altLang="zh-CN" sz="2000" b="1" dirty="0">
                <a:solidFill>
                  <a:schemeClr val="accent5">
                    <a:lumMod val="20000"/>
                    <a:lumOff val="80000"/>
                  </a:schemeClr>
                </a:solidFill>
                <a:ea typeface="PMingLiU" pitchFamily="18" charset="-120"/>
              </a:rPr>
              <a:t>Use exam for self-evaluation</a:t>
            </a: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a:p>
            <a:pPr algn="ctr">
              <a:defRPr/>
            </a:pPr>
            <a:endParaRPr lang="en-US" altLang="zh-CN" sz="2000" b="1" dirty="0">
              <a:solidFill>
                <a:schemeClr val="accent5">
                  <a:lumMod val="20000"/>
                  <a:lumOff val="80000"/>
                </a:schemeClr>
              </a:solidFill>
              <a:ea typeface="PMingLiU" pitchFamily="18" charset="-12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8429</Words>
  <Application>WPS 演示</Application>
  <PresentationFormat>全屏显示(4:3)</PresentationFormat>
  <Paragraphs>411</Paragraphs>
  <Slides>43</Slides>
  <Notes>9</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43</vt:i4>
      </vt:variant>
    </vt:vector>
  </HeadingPairs>
  <TitlesOfParts>
    <vt:vector size="70" baseType="lpstr">
      <vt:lpstr>Arial</vt:lpstr>
      <vt:lpstr>宋体</vt:lpstr>
      <vt:lpstr>Wingdings</vt:lpstr>
      <vt:lpstr>Century Gothic</vt:lpstr>
      <vt:lpstr>PMingLiU</vt:lpstr>
      <vt:lpstr>MingLiU-ExtB</vt:lpstr>
      <vt:lpstr>Palatino Linotype</vt:lpstr>
      <vt:lpstr>Microsoft JhengHei</vt:lpstr>
      <vt:lpstr>Courier New</vt:lpstr>
      <vt:lpstr>方正姚体</vt:lpstr>
      <vt:lpstr>Wingdings 2</vt:lpstr>
      <vt:lpstr>华文彩云</vt:lpstr>
      <vt:lpstr>华文隶书</vt:lpstr>
      <vt:lpstr>Comic Sans MS</vt:lpstr>
      <vt:lpstr>Arial Unicode MS</vt:lpstr>
      <vt:lpstr>PMingLiU</vt:lpstr>
      <vt:lpstr>Segoe Print</vt:lpstr>
      <vt:lpstr>微软雅黑</vt:lpstr>
      <vt:lpstr>Arial Unicode MS</vt:lpstr>
      <vt:lpstr>幼圆</vt:lpstr>
      <vt:lpstr>Calibri</vt:lpstr>
      <vt:lpstr>Times New Roman</vt:lpstr>
      <vt:lpstr>Garamond</vt:lpstr>
      <vt:lpstr>Arial Black</vt:lpstr>
      <vt:lpstr>Albertus</vt:lpstr>
      <vt:lpstr>华文新魏</vt:lpstr>
      <vt:lpstr>主管人员</vt:lpstr>
      <vt:lpstr>PowerPoint 演示文稿</vt:lpstr>
      <vt:lpstr>PowerPoint 演示文稿</vt:lpstr>
      <vt:lpstr>PowerPoint 演示文稿</vt:lpstr>
      <vt:lpstr>Course Description</vt:lpstr>
      <vt:lpstr>PowerPoint 演示文稿</vt:lpstr>
      <vt:lpstr>PowerPoint 演示文稿</vt:lpstr>
      <vt:lpstr>Study Skills</vt:lpstr>
      <vt:lpstr>Study Skills</vt:lpstr>
      <vt:lpstr>Study Skills</vt:lpstr>
      <vt:lpstr>4 Dimensional Learning Method</vt:lpstr>
      <vt:lpstr>When English meets Dialect (Tianjiness)</vt:lpstr>
      <vt:lpstr>PowerPoint 演示文稿</vt:lpstr>
      <vt:lpstr>New semester outlook</vt:lpstr>
      <vt:lpstr>Special Feature 课程特色</vt:lpstr>
      <vt:lpstr>  Teaching Requirement（教学要求）   </vt:lpstr>
      <vt:lpstr>  Teaching Requirement（教学要求） </vt:lpstr>
      <vt:lpstr>The selected books（课本选择）</vt:lpstr>
      <vt:lpstr>Time Allocation（时间安排）</vt:lpstr>
      <vt:lpstr>Time Allocation（时间安排）</vt:lpstr>
      <vt:lpstr>Time Allocation（时间安排）</vt:lpstr>
      <vt:lpstr>Accomplishment evaluation（成绩评定）</vt:lpstr>
      <vt:lpstr>Attendance （考勤）</vt:lpstr>
      <vt:lpstr>Presentation (课前演讲)</vt:lpstr>
      <vt:lpstr>Autonomous Study（自主学习）</vt:lpstr>
      <vt:lpstr>Examination schedule（考试安排）</vt:lpstr>
      <vt:lpstr>PowerPoint 演示文稿</vt:lpstr>
      <vt:lpstr>Time to think…</vt:lpstr>
      <vt:lpstr>4 Goals 4 the perfect life</vt:lpstr>
      <vt:lpstr>PowerPoint 演示文稿</vt:lpstr>
      <vt:lpstr>The 1st Goal</vt:lpstr>
      <vt:lpstr>The 2nd Goal</vt:lpstr>
      <vt:lpstr>The 3rd Goal</vt:lpstr>
      <vt:lpstr>The 4th Goal</vt:lpstr>
      <vt:lpstr>A 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 Thank you!</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Meet for English          Reading and Writing</dc:title>
  <dc:creator>许哲</dc:creator>
  <cp:lastModifiedBy>許律師</cp:lastModifiedBy>
  <cp:revision>436</cp:revision>
  <cp:lastPrinted>2113-01-01T00:00:00Z</cp:lastPrinted>
  <dcterms:created xsi:type="dcterms:W3CDTF">2012-02-18T03:21:00Z</dcterms:created>
  <dcterms:modified xsi:type="dcterms:W3CDTF">2021-09-09T03:35:47Z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TC010721411028</vt:lpwstr>
  </property>
  <property fmtid="{D5CDD505-2E9C-101B-9397-08002B2CF9AE}" pid="3" name="KSOProductBuildVer">
    <vt:lpwstr>2052-11.1.0.10314</vt:lpwstr>
  </property>
</Properties>
</file>