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0" r:id="rId7"/>
    <p:sldId id="272" r:id="rId8"/>
    <p:sldId id="27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1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E9B9C-E8F4-428E-84CB-6B683E30670E}"/>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FAB30474-418D-4684-9B33-518178DB94A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9DA48-8AE8-4466-9EAF-C0B18BFD0ABA}"/>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98579C03-F49D-4A54-9D92-8D1A37B9DA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63B519-3376-4E95-86CF-DA5023BB150A}"/>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405408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23E09-213C-42C3-8BBF-A5CAD0A234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F5EF88-2BA2-4FC8-BC02-B8DB9DA2AE2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F80B54-01B1-48B1-A418-3E398024CC09}"/>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BA17E91C-F3F6-46C8-B64F-2D7106AE1F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E1231-A4AC-4813-8A8D-38BD80600A7F}"/>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41681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F84FB8-280F-4CBB-BA03-FB4274017026}"/>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A38A30-90E4-4488-A524-372A94E7B69E}"/>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886707-EAC9-4148-8F35-5BA7489F2E05}"/>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FE6EA9C2-5711-446B-BAF6-26D6B0B2E7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0F8833-9DD4-4ACF-ACA9-FD10CDD8C1E6}"/>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24585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CD8AC-3B1F-4EE6-B10C-536F90E630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4842E6-8D39-4997-BEC3-1BC4B8F9708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D3DD2B-0AB0-4DF4-AEE6-3D8A28F16627}"/>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259C11E0-FFBB-443A-AADA-0950F29638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57D0B7-4B3A-4B3F-9DEE-EF74BB8F421F}"/>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377974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7C685-B216-4C7F-BAC8-3B0BD628AE58}"/>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83806097-E1F4-4EAF-AA06-A280B6F9DD6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662930B-2701-428F-84C0-4B71FAFA5598}"/>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D40BDE7A-2029-40A5-821F-FC41172C7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F119A2-2D99-4D26-97A3-4BD7164C2F76}"/>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307219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C4E3B-5DEF-42AC-A9B9-E5A1291FFD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764920-A3F8-4722-8EDC-46E367B8F9B9}"/>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AC43909-2C59-4EC1-BF9A-ED4605F26862}"/>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4320E39-5141-40F4-8D63-2CAB6602AE5E}"/>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4935CEE1-116A-4861-9BD5-2F9B42A70A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A71107-F317-4ADE-AA68-32A073A82941}"/>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176652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600DE-5193-4612-A681-B928E555AFE1}"/>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DFFA92-6CB8-474C-9A70-7307CFB23FD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1A61AF20-9C69-4BC1-9AA3-73762FEA9F6C}"/>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8BF1B8B-E064-4F5C-92A9-3A572DC4B75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57A0AAEF-D2E9-4E81-A973-CCAB4C5A18A5}"/>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E5F02AA-A001-46F3-971F-ACAAE8DB3312}"/>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8" name="页脚占位符 7">
            <a:extLst>
              <a:ext uri="{FF2B5EF4-FFF2-40B4-BE49-F238E27FC236}">
                <a16:creationId xmlns:a16="http://schemas.microsoft.com/office/drawing/2014/main" id="{D11D571C-3B35-450A-9BC9-DBC4FCDB91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324315C-B135-4144-ABD2-3B5F5D6D34BB}"/>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111528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462F8-5B37-4F06-A044-7D1AF28BBA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9EB0D0-E1EE-44F5-9138-940CDE4E1EDE}"/>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4" name="页脚占位符 3">
            <a:extLst>
              <a:ext uri="{FF2B5EF4-FFF2-40B4-BE49-F238E27FC236}">
                <a16:creationId xmlns:a16="http://schemas.microsoft.com/office/drawing/2014/main" id="{9F4E26D4-0E74-4D93-81BE-7550C73EF8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C2F233-93A4-4703-88D8-C5C8DCA3F127}"/>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227521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7FC3BE-CD62-4FA6-8A0D-BACBCA22C349}"/>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3" name="页脚占位符 2">
            <a:extLst>
              <a:ext uri="{FF2B5EF4-FFF2-40B4-BE49-F238E27FC236}">
                <a16:creationId xmlns:a16="http://schemas.microsoft.com/office/drawing/2014/main" id="{785DB6FC-A7AE-493D-8AB2-E7C0EACB08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A8E956-0FC4-4618-AAE6-242545CE064C}"/>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282798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98621-0FCB-43A4-A12F-85760AED980C}"/>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A0E0DC58-147A-40DA-AB12-02BB7152C11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2FC18B4-B86F-47A5-8525-7A4628D713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1A41CF0C-0F47-415A-B513-5484FA08243D}"/>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BFC78F89-F283-4B26-8061-881AC2F73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12FC5-4FB1-4780-BD18-7283807A0081}"/>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301003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D1311-BE44-4B2F-9E18-65CA642B0BD2}"/>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63A59E55-FAC7-46FB-8028-D709BE28354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231C1A70-FA41-409F-862A-8610F31B6F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2D54D30-1813-4569-BDE0-EBBE0FDEC53F}"/>
              </a:ext>
            </a:extLst>
          </p:cNvPr>
          <p:cNvSpPr>
            <a:spLocks noGrp="1"/>
          </p:cNvSpPr>
          <p:nvPr>
            <p:ph type="dt" sz="half" idx="10"/>
          </p:nvPr>
        </p:nvSpPr>
        <p:spPr/>
        <p:txBody>
          <a:bodyPr/>
          <a:lstStyle/>
          <a:p>
            <a:fld id="{59CD4F33-9815-457F-BAC9-BA68B3897545}"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08ED0975-088E-42D8-ADF4-738FBCDFFA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DD4B05-85CB-4D0F-8FD1-7639B6353B90}"/>
              </a:ext>
            </a:extLst>
          </p:cNvPr>
          <p:cNvSpPr>
            <a:spLocks noGrp="1"/>
          </p:cNvSpPr>
          <p:nvPr>
            <p:ph type="sldNum" sz="quarter" idx="12"/>
          </p:nvPr>
        </p:nvSpPr>
        <p:spPr/>
        <p:txBody>
          <a:body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51277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E9E443-A0D1-42BC-BE2F-197F90057A4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B555628-C705-411A-AA6E-754000C067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ACF7BF-3BEE-4862-AE9C-F92DE3AB37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CD4F33-9815-457F-BAC9-BA68B3897545}"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3A0BB899-0F21-45DE-8D3A-A49FB4074BB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ECD5E8-8110-4346-980D-747623AA9F8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86DE78-CCFC-44BD-90A7-C768F0B55058}" type="slidenum">
              <a:rPr lang="zh-CN" altLang="en-US" smtClean="0"/>
              <a:t>‹#›</a:t>
            </a:fld>
            <a:endParaRPr lang="zh-CN" altLang="en-US"/>
          </a:p>
        </p:txBody>
      </p:sp>
    </p:spTree>
    <p:extLst>
      <p:ext uri="{BB962C8B-B14F-4D97-AF65-F5344CB8AC3E}">
        <p14:creationId xmlns:p14="http://schemas.microsoft.com/office/powerpoint/2010/main" val="423712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a:t>
            </a:r>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416322"/>
            <a:ext cx="7886700" cy="4351338"/>
          </a:xfrm>
        </p:spPr>
        <p:txBody>
          <a:bodyPr>
            <a:normAutofit/>
          </a:bodyPr>
          <a:lstStyle/>
          <a:p>
            <a:pPr marL="0" indent="0">
              <a:buNone/>
            </a:pPr>
            <a:r>
              <a:rPr lang="en-US" altLang="zh-CN" dirty="0"/>
              <a:t>1</a:t>
            </a:r>
            <a:r>
              <a:rPr lang="zh-CN" altLang="en-US" dirty="0"/>
              <a:t>、定义一个包含</a:t>
            </a:r>
            <a:r>
              <a:rPr lang="en-US" altLang="zh-CN" dirty="0"/>
              <a:t>10</a:t>
            </a:r>
            <a:r>
              <a:rPr lang="zh-CN" altLang="en-US" dirty="0"/>
              <a:t>个整数的整型数组，并输入</a:t>
            </a:r>
            <a:r>
              <a:rPr lang="en-US" altLang="zh-CN" dirty="0"/>
              <a:t>10</a:t>
            </a:r>
            <a:r>
              <a:rPr lang="zh-CN" altLang="en-US" dirty="0"/>
              <a:t>个整数，接下来再输入一个整数，在数组中查找这个整数所在的位置，从</a:t>
            </a:r>
            <a:r>
              <a:rPr lang="en-US" altLang="zh-CN" dirty="0"/>
              <a:t>1</a:t>
            </a:r>
            <a:r>
              <a:rPr lang="zh-CN" altLang="en-US" dirty="0"/>
              <a:t>开始，如果没找到该整数，输出</a:t>
            </a:r>
            <a:r>
              <a:rPr lang="en-US" altLang="zh-CN" dirty="0"/>
              <a:t>”not found”</a:t>
            </a:r>
          </a:p>
          <a:p>
            <a:pPr marL="0" indent="0">
              <a:buNone/>
            </a:pPr>
            <a:r>
              <a:rPr lang="zh-CN" altLang="en-US" dirty="0"/>
              <a:t>样例输入：</a:t>
            </a:r>
            <a:endParaRPr lang="en-US" altLang="zh-CN" dirty="0"/>
          </a:p>
          <a:p>
            <a:pPr marL="0" indent="0">
              <a:buNone/>
            </a:pPr>
            <a:r>
              <a:rPr lang="en-US" altLang="zh-CN" dirty="0"/>
              <a:t>0 1 2 3 4 5 6 7 8 9</a:t>
            </a:r>
          </a:p>
          <a:p>
            <a:pPr marL="0" indent="0">
              <a:buNone/>
            </a:pPr>
            <a:r>
              <a:rPr lang="en-US" altLang="zh-CN" dirty="0"/>
              <a:t>1</a:t>
            </a:r>
          </a:p>
          <a:p>
            <a:pPr marL="0" indent="0">
              <a:buNone/>
            </a:pPr>
            <a:r>
              <a:rPr lang="zh-CN" altLang="en-US" dirty="0"/>
              <a:t>样例输出：</a:t>
            </a:r>
            <a:endParaRPr lang="en-US" altLang="zh-CN" dirty="0"/>
          </a:p>
          <a:p>
            <a:pPr marL="0" indent="0">
              <a:buNone/>
            </a:pPr>
            <a:r>
              <a:rPr lang="en-US" altLang="zh-CN" dirty="0"/>
              <a:t>2</a:t>
            </a:r>
          </a:p>
          <a:p>
            <a:pPr marL="0" indent="0">
              <a:buNone/>
            </a:pPr>
            <a:endParaRPr lang="en-US" altLang="zh-CN" dirty="0"/>
          </a:p>
          <a:p>
            <a:pPr marL="0" indent="0">
              <a:buNone/>
            </a:pPr>
            <a:r>
              <a:rPr lang="zh-CN" altLang="en-US" dirty="0"/>
              <a:t>思考：如果将题目中的</a:t>
            </a:r>
            <a:r>
              <a:rPr lang="en-US" altLang="zh-CN" dirty="0"/>
              <a:t>10</a:t>
            </a:r>
            <a:r>
              <a:rPr lang="zh-CN" altLang="en-US" dirty="0"/>
              <a:t>换成变量</a:t>
            </a:r>
            <a:r>
              <a:rPr lang="en-US" altLang="zh-CN" dirty="0"/>
              <a:t>n</a:t>
            </a:r>
            <a:r>
              <a:rPr lang="zh-CN" altLang="en-US" dirty="0"/>
              <a:t>，该怎么做？</a:t>
            </a:r>
            <a:endParaRPr lang="en-US" altLang="zh-CN" dirty="0"/>
          </a:p>
          <a:p>
            <a:pPr marL="0" indent="0">
              <a:buNone/>
            </a:pPr>
            <a:endParaRPr lang="en-US" altLang="zh-CN" dirty="0"/>
          </a:p>
        </p:txBody>
      </p:sp>
    </p:spTree>
    <p:extLst>
      <p:ext uri="{BB962C8B-B14F-4D97-AF65-F5344CB8AC3E}">
        <p14:creationId xmlns:p14="http://schemas.microsoft.com/office/powerpoint/2010/main" val="348432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a:t>
            </a:r>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416322"/>
            <a:ext cx="7886700" cy="4351338"/>
          </a:xfrm>
        </p:spPr>
        <p:txBody>
          <a:bodyPr>
            <a:normAutofit/>
          </a:bodyPr>
          <a:lstStyle/>
          <a:p>
            <a:pPr marL="0" indent="0">
              <a:buNone/>
            </a:pPr>
            <a:r>
              <a:rPr lang="en-US" altLang="zh-CN" dirty="0"/>
              <a:t>2</a:t>
            </a:r>
            <a:r>
              <a:rPr lang="zh-CN" altLang="en-US" dirty="0"/>
              <a:t>、输入一个包含</a:t>
            </a:r>
            <a:r>
              <a:rPr lang="en-US" altLang="zh-CN" dirty="0"/>
              <a:t>10</a:t>
            </a:r>
            <a:r>
              <a:rPr lang="zh-CN" altLang="en-US" dirty="0"/>
              <a:t>个整数的整型数组，将数组中的元素从小到大排序输出。</a:t>
            </a:r>
            <a:endParaRPr lang="en-US" altLang="zh-CN" dirty="0"/>
          </a:p>
          <a:p>
            <a:pPr marL="0" indent="0">
              <a:buNone/>
            </a:pPr>
            <a:r>
              <a:rPr lang="zh-CN" altLang="en-US" dirty="0"/>
              <a:t>样例输入：</a:t>
            </a:r>
            <a:endParaRPr lang="en-US" altLang="zh-CN" dirty="0"/>
          </a:p>
          <a:p>
            <a:pPr marL="0" indent="0">
              <a:buNone/>
            </a:pPr>
            <a:r>
              <a:rPr lang="en-US" altLang="zh-CN" dirty="0"/>
              <a:t>9 8 7 6 5 4 3 2 1 0</a:t>
            </a:r>
          </a:p>
          <a:p>
            <a:pPr marL="0" indent="0">
              <a:buNone/>
            </a:pPr>
            <a:r>
              <a:rPr lang="zh-CN" altLang="en-US" dirty="0"/>
              <a:t>样例输出：</a:t>
            </a:r>
            <a:endParaRPr lang="en-US" altLang="zh-CN" dirty="0"/>
          </a:p>
          <a:p>
            <a:pPr marL="0" indent="0">
              <a:buNone/>
            </a:pPr>
            <a:r>
              <a:rPr lang="en-US" altLang="zh-CN" dirty="0"/>
              <a:t>0 1 2 3 4 5 6 7 8 9</a:t>
            </a:r>
          </a:p>
        </p:txBody>
      </p:sp>
    </p:spTree>
    <p:extLst>
      <p:ext uri="{BB962C8B-B14F-4D97-AF65-F5344CB8AC3E}">
        <p14:creationId xmlns:p14="http://schemas.microsoft.com/office/powerpoint/2010/main" val="413780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a:t>
            </a:r>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416322"/>
            <a:ext cx="7886700" cy="4351338"/>
          </a:xfrm>
        </p:spPr>
        <p:txBody>
          <a:bodyPr>
            <a:normAutofit/>
          </a:bodyPr>
          <a:lstStyle/>
          <a:p>
            <a:pPr marL="0" indent="0">
              <a:buNone/>
            </a:pPr>
            <a:r>
              <a:rPr lang="en-US" altLang="zh-CN" dirty="0"/>
              <a:t>3</a:t>
            </a:r>
            <a:r>
              <a:rPr lang="zh-CN" altLang="en-US" dirty="0"/>
              <a:t>、初始化一个大小为</a:t>
            </a:r>
            <a:r>
              <a:rPr lang="en-US" altLang="zh-CN" dirty="0"/>
              <a:t>n</a:t>
            </a:r>
            <a:r>
              <a:rPr lang="zh-CN" altLang="en-US" dirty="0"/>
              <a:t>的整型有序数组，输入一个整数，将该整数插入到数组中，并保持数组仍是有序状态。</a:t>
            </a:r>
            <a:r>
              <a:rPr lang="en-US" altLang="zh-CN" dirty="0"/>
              <a:t>n&lt;=100</a:t>
            </a:r>
          </a:p>
          <a:p>
            <a:pPr marL="0" indent="0">
              <a:buNone/>
            </a:pPr>
            <a:r>
              <a:rPr lang="zh-CN" altLang="en-US" dirty="0"/>
              <a:t>样例输入：</a:t>
            </a:r>
            <a:endParaRPr lang="en-US" altLang="zh-CN" dirty="0"/>
          </a:p>
          <a:p>
            <a:pPr marL="0" indent="0">
              <a:buNone/>
            </a:pPr>
            <a:r>
              <a:rPr lang="en-US" altLang="zh-CN" dirty="0"/>
              <a:t>8</a:t>
            </a:r>
          </a:p>
          <a:p>
            <a:pPr marL="0" indent="0">
              <a:buNone/>
            </a:pPr>
            <a:r>
              <a:rPr lang="en-US" altLang="zh-CN" dirty="0"/>
              <a:t>1 3 5 7 9 11 13 15</a:t>
            </a:r>
          </a:p>
          <a:p>
            <a:pPr marL="0" indent="0">
              <a:buNone/>
            </a:pPr>
            <a:r>
              <a:rPr lang="en-US" altLang="zh-CN" dirty="0"/>
              <a:t>16</a:t>
            </a:r>
          </a:p>
          <a:p>
            <a:pPr marL="0" indent="0">
              <a:buNone/>
            </a:pPr>
            <a:r>
              <a:rPr lang="zh-CN" altLang="en-US" dirty="0"/>
              <a:t>样例输出：</a:t>
            </a:r>
            <a:endParaRPr lang="en-US" altLang="zh-CN" dirty="0"/>
          </a:p>
          <a:p>
            <a:pPr marL="0" indent="0">
              <a:buNone/>
            </a:pPr>
            <a:r>
              <a:rPr lang="en-US" altLang="zh-CN" dirty="0"/>
              <a:t>1 3 5 7 9 11 13 15 16</a:t>
            </a:r>
          </a:p>
          <a:p>
            <a:pPr marL="0" indent="0">
              <a:buNone/>
            </a:pPr>
            <a:endParaRPr lang="en-US" altLang="zh-CN" dirty="0"/>
          </a:p>
        </p:txBody>
      </p:sp>
    </p:spTree>
    <p:extLst>
      <p:ext uri="{BB962C8B-B14F-4D97-AF65-F5344CB8AC3E}">
        <p14:creationId xmlns:p14="http://schemas.microsoft.com/office/powerpoint/2010/main" val="405496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a:t>
            </a:r>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416322"/>
            <a:ext cx="7886700" cy="4351338"/>
          </a:xfrm>
        </p:spPr>
        <p:txBody>
          <a:bodyPr>
            <a:normAutofit/>
          </a:bodyPr>
          <a:lstStyle/>
          <a:p>
            <a:pPr marL="0" indent="0">
              <a:buNone/>
            </a:pPr>
            <a:r>
              <a:rPr lang="en-US" altLang="zh-CN" dirty="0"/>
              <a:t>4</a:t>
            </a:r>
            <a:r>
              <a:rPr lang="zh-CN" altLang="en-US" dirty="0"/>
              <a:t>、输入一个包含空格的字符串，长度不超过</a:t>
            </a:r>
            <a:r>
              <a:rPr lang="en-US" altLang="zh-CN" dirty="0"/>
              <a:t>30</a:t>
            </a:r>
            <a:r>
              <a:rPr lang="zh-CN" altLang="en-US" dirty="0"/>
              <a:t>个字符，将字符串中的大写转换成小写，小写转换成大写，所有数字字符统一用</a:t>
            </a:r>
            <a:r>
              <a:rPr lang="en-US" altLang="zh-CN" dirty="0"/>
              <a:t>9</a:t>
            </a:r>
            <a:r>
              <a:rPr lang="zh-CN" altLang="en-US" dirty="0"/>
              <a:t>替换，其它字符用‘</a:t>
            </a:r>
            <a:r>
              <a:rPr lang="en-US" altLang="zh-CN" dirty="0"/>
              <a:t>!</a:t>
            </a:r>
            <a:r>
              <a:rPr lang="zh-CN" altLang="en-US" dirty="0"/>
              <a:t>’替换，空格保持不变。</a:t>
            </a:r>
            <a:endParaRPr lang="en-US" altLang="zh-CN" dirty="0"/>
          </a:p>
          <a:p>
            <a:pPr marL="0" indent="0">
              <a:buNone/>
            </a:pPr>
            <a:r>
              <a:rPr lang="zh-CN" altLang="en-US" dirty="0"/>
              <a:t>样例输入：</a:t>
            </a:r>
            <a:endParaRPr lang="en-US" altLang="zh-CN" dirty="0"/>
          </a:p>
          <a:p>
            <a:pPr marL="0" indent="0">
              <a:buNone/>
            </a:pPr>
            <a:r>
              <a:rPr lang="en-US" altLang="zh-CN" dirty="0"/>
              <a:t>abc123ABC </a:t>
            </a:r>
            <a:r>
              <a:rPr lang="en-US" altLang="zh-CN" dirty="0" err="1"/>
              <a:t>bcd</a:t>
            </a:r>
            <a:r>
              <a:rPr lang="en-US" altLang="zh-CN" dirty="0"/>
              <a:t>###</a:t>
            </a:r>
          </a:p>
          <a:p>
            <a:pPr marL="0" indent="0">
              <a:buNone/>
            </a:pPr>
            <a:r>
              <a:rPr lang="zh-CN" altLang="en-US" dirty="0"/>
              <a:t>样例输出：</a:t>
            </a:r>
            <a:endParaRPr lang="en-US" altLang="zh-CN" dirty="0"/>
          </a:p>
          <a:p>
            <a:pPr marL="0" indent="0">
              <a:buNone/>
            </a:pPr>
            <a:r>
              <a:rPr lang="en-US" altLang="zh-CN" dirty="0"/>
              <a:t>ABC999abc BCD!!!</a:t>
            </a:r>
          </a:p>
          <a:p>
            <a:pPr marL="0" indent="0">
              <a:buNone/>
            </a:pPr>
            <a:endParaRPr lang="en-US" altLang="zh-CN" dirty="0"/>
          </a:p>
        </p:txBody>
      </p:sp>
    </p:spTree>
    <p:extLst>
      <p:ext uri="{BB962C8B-B14F-4D97-AF65-F5344CB8AC3E}">
        <p14:creationId xmlns:p14="http://schemas.microsoft.com/office/powerpoint/2010/main" val="89275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a:t>
            </a:r>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416321"/>
            <a:ext cx="7886700" cy="4819015"/>
          </a:xfrm>
        </p:spPr>
        <p:txBody>
          <a:bodyPr>
            <a:normAutofit/>
          </a:bodyPr>
          <a:lstStyle/>
          <a:p>
            <a:pPr marL="0" indent="0">
              <a:buNone/>
            </a:pPr>
            <a:r>
              <a:rPr lang="en-US" altLang="zh-CN" dirty="0"/>
              <a:t>5</a:t>
            </a:r>
            <a:r>
              <a:rPr lang="zh-CN" altLang="en-US" dirty="0"/>
              <a:t>、初始化两个</a:t>
            </a:r>
            <a:r>
              <a:rPr lang="en-US" altLang="zh-CN" dirty="0"/>
              <a:t>4</a:t>
            </a:r>
            <a:r>
              <a:rPr lang="zh-CN" altLang="en-US" dirty="0"/>
              <a:t>*</a:t>
            </a:r>
            <a:r>
              <a:rPr lang="en-US" altLang="zh-CN" dirty="0"/>
              <a:t>4</a:t>
            </a:r>
            <a:r>
              <a:rPr lang="zh-CN" altLang="en-US" dirty="0"/>
              <a:t>的矩阵，实现矩阵的加法操作（乘法，转置作为课后练习）</a:t>
            </a:r>
            <a:endParaRPr lang="en-US" altLang="zh-CN" dirty="0"/>
          </a:p>
          <a:p>
            <a:pPr marL="0" indent="0">
              <a:buNone/>
            </a:pPr>
            <a:r>
              <a:rPr lang="zh-CN" altLang="en-US" dirty="0"/>
              <a:t>样例输入：</a:t>
            </a:r>
            <a:endParaRPr lang="en-US" altLang="zh-CN" dirty="0"/>
          </a:p>
          <a:p>
            <a:pPr marL="0" indent="0">
              <a:buNone/>
            </a:pPr>
            <a:r>
              <a:rPr lang="en-US" altLang="zh-CN" dirty="0"/>
              <a:t>1 1 1 1</a:t>
            </a:r>
          </a:p>
          <a:p>
            <a:pPr marL="0" indent="0">
              <a:buNone/>
            </a:pPr>
            <a:r>
              <a:rPr lang="en-US" altLang="zh-CN" dirty="0"/>
              <a:t>2 2 2 2</a:t>
            </a:r>
          </a:p>
          <a:p>
            <a:pPr marL="0" indent="0">
              <a:buNone/>
            </a:pPr>
            <a:r>
              <a:rPr lang="en-US" altLang="zh-CN" dirty="0"/>
              <a:t>1 1 1 1</a:t>
            </a:r>
          </a:p>
          <a:p>
            <a:pPr marL="0" indent="0">
              <a:buNone/>
            </a:pPr>
            <a:r>
              <a:rPr lang="en-US" altLang="zh-CN" dirty="0"/>
              <a:t>2 2 2 2</a:t>
            </a:r>
          </a:p>
          <a:p>
            <a:pPr marL="0" indent="0">
              <a:buNone/>
            </a:pPr>
            <a:r>
              <a:rPr lang="en-US" altLang="zh-CN" dirty="0"/>
              <a:t>3 3 3 3</a:t>
            </a:r>
          </a:p>
          <a:p>
            <a:pPr marL="0" indent="0">
              <a:buNone/>
            </a:pPr>
            <a:r>
              <a:rPr lang="en-US" altLang="zh-CN" dirty="0"/>
              <a:t>4 4 4 4</a:t>
            </a:r>
          </a:p>
          <a:p>
            <a:pPr marL="0" indent="0">
              <a:buNone/>
            </a:pPr>
            <a:r>
              <a:rPr lang="en-US" altLang="zh-CN" dirty="0"/>
              <a:t>5 5 5 5</a:t>
            </a:r>
          </a:p>
          <a:p>
            <a:pPr marL="0" indent="0">
              <a:buNone/>
            </a:pPr>
            <a:r>
              <a:rPr lang="en-US" altLang="zh-CN" dirty="0"/>
              <a:t>6 6 6 6</a:t>
            </a:r>
          </a:p>
          <a:p>
            <a:pPr marL="0" indent="0">
              <a:buNone/>
            </a:pPr>
            <a:r>
              <a:rPr lang="zh-CN" altLang="en-US" dirty="0"/>
              <a:t>思考：如果矩阵的维度是输入的变量呢？</a:t>
            </a:r>
            <a:endParaRPr lang="en-US" altLang="zh-CN" dirty="0"/>
          </a:p>
          <a:p>
            <a:pPr marL="0" indent="0">
              <a:buNone/>
            </a:pPr>
            <a:endParaRPr lang="en-US" altLang="zh-CN" dirty="0"/>
          </a:p>
        </p:txBody>
      </p:sp>
      <p:sp>
        <p:nvSpPr>
          <p:cNvPr id="4" name="文本框 3"/>
          <p:cNvSpPr txBox="1"/>
          <p:nvPr/>
        </p:nvSpPr>
        <p:spPr>
          <a:xfrm>
            <a:off x="3283131" y="2455817"/>
            <a:ext cx="5024846" cy="1477328"/>
          </a:xfrm>
          <a:prstGeom prst="rect">
            <a:avLst/>
          </a:prstGeom>
          <a:noFill/>
        </p:spPr>
        <p:txBody>
          <a:bodyPr wrap="square" rtlCol="0">
            <a:spAutoFit/>
          </a:bodyPr>
          <a:lstStyle/>
          <a:p>
            <a:r>
              <a:rPr lang="zh-CN" altLang="en-US" dirty="0"/>
              <a:t>样例输出：</a:t>
            </a:r>
            <a:endParaRPr lang="en-US" altLang="zh-CN" dirty="0"/>
          </a:p>
          <a:p>
            <a:r>
              <a:rPr lang="en-US" altLang="zh-CN" dirty="0"/>
              <a:t>4 4 4 4</a:t>
            </a:r>
          </a:p>
          <a:p>
            <a:r>
              <a:rPr lang="en-US" altLang="zh-CN" dirty="0"/>
              <a:t>6 6 6 6</a:t>
            </a:r>
          </a:p>
          <a:p>
            <a:r>
              <a:rPr lang="en-US" altLang="zh-CN" dirty="0"/>
              <a:t>6 6 6 6</a:t>
            </a:r>
          </a:p>
          <a:p>
            <a:r>
              <a:rPr lang="en-US" altLang="zh-CN" dirty="0"/>
              <a:t>8 8 8 8</a:t>
            </a:r>
            <a:endParaRPr lang="zh-CN" altLang="en-US" dirty="0"/>
          </a:p>
        </p:txBody>
      </p:sp>
    </p:spTree>
    <p:extLst>
      <p:ext uri="{BB962C8B-B14F-4D97-AF65-F5344CB8AC3E}">
        <p14:creationId xmlns:p14="http://schemas.microsoft.com/office/powerpoint/2010/main" val="20098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a:t>
            </a:r>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416322"/>
            <a:ext cx="7886700" cy="4351338"/>
          </a:xfrm>
        </p:spPr>
        <p:txBody>
          <a:bodyPr>
            <a:normAutofit/>
          </a:bodyPr>
          <a:lstStyle/>
          <a:p>
            <a:pPr marL="0" indent="0">
              <a:buNone/>
            </a:pPr>
            <a:r>
              <a:rPr lang="en-US" altLang="zh-CN" dirty="0"/>
              <a:t>6</a:t>
            </a:r>
            <a:r>
              <a:rPr lang="zh-CN" altLang="en-US" dirty="0"/>
              <a:t>、输入一个整数</a:t>
            </a:r>
            <a:r>
              <a:rPr lang="en-US" altLang="zh-CN" dirty="0"/>
              <a:t>n</a:t>
            </a:r>
            <a:r>
              <a:rPr lang="zh-CN" altLang="en-US" dirty="0"/>
              <a:t>，输出小等于</a:t>
            </a:r>
            <a:r>
              <a:rPr lang="en-US" altLang="zh-CN" dirty="0"/>
              <a:t>n</a:t>
            </a:r>
            <a:r>
              <a:rPr lang="zh-CN" altLang="en-US" dirty="0"/>
              <a:t>的所有素数的和。</a:t>
            </a:r>
            <a:endParaRPr lang="en-US" altLang="zh-CN" dirty="0"/>
          </a:p>
          <a:p>
            <a:pPr marL="0" indent="0">
              <a:buNone/>
            </a:pPr>
            <a:endParaRPr lang="en-US" altLang="zh-CN" dirty="0"/>
          </a:p>
          <a:p>
            <a:pPr marL="0" indent="0">
              <a:buNone/>
            </a:pPr>
            <a:r>
              <a:rPr lang="zh-CN" altLang="en-US" dirty="0"/>
              <a:t>样例输入：</a:t>
            </a:r>
            <a:endParaRPr lang="en-US" altLang="zh-CN" dirty="0"/>
          </a:p>
          <a:p>
            <a:pPr marL="0" indent="0">
              <a:buNone/>
            </a:pPr>
            <a:r>
              <a:rPr lang="en-US" altLang="zh-CN" dirty="0"/>
              <a:t>11</a:t>
            </a:r>
          </a:p>
          <a:p>
            <a:pPr marL="0" indent="0">
              <a:buNone/>
            </a:pPr>
            <a:r>
              <a:rPr lang="zh-CN" altLang="en-US" dirty="0"/>
              <a:t>样例输出：</a:t>
            </a:r>
            <a:endParaRPr lang="en-US" altLang="zh-CN" dirty="0"/>
          </a:p>
          <a:p>
            <a:pPr marL="0" indent="0">
              <a:buNone/>
            </a:pPr>
            <a:r>
              <a:rPr lang="en-US" altLang="zh-CN" dirty="0"/>
              <a:t>28</a:t>
            </a:r>
          </a:p>
        </p:txBody>
      </p:sp>
    </p:spTree>
    <p:extLst>
      <p:ext uri="{BB962C8B-B14F-4D97-AF65-F5344CB8AC3E}">
        <p14:creationId xmlns:p14="http://schemas.microsoft.com/office/powerpoint/2010/main" val="152362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 </a:t>
            </a:r>
            <a:r>
              <a:rPr lang="en-US" altLang="zh-CN" dirty="0"/>
              <a:t>LeetCode36</a:t>
            </a:r>
            <a:endParaRPr lang="zh-CN" altLang="en-US" dirty="0"/>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319245"/>
            <a:ext cx="7886700" cy="2872806"/>
          </a:xfrm>
        </p:spPr>
        <p:txBody>
          <a:bodyPr>
            <a:normAutofit/>
          </a:bodyPr>
          <a:lstStyle/>
          <a:p>
            <a:pPr marL="0" indent="0">
              <a:lnSpc>
                <a:spcPct val="100000"/>
              </a:lnSpc>
              <a:buNone/>
            </a:pPr>
            <a:r>
              <a:rPr lang="en-US" altLang="zh-CN" sz="1500" dirty="0">
                <a:latin typeface="+mn-ea"/>
              </a:rPr>
              <a:t>7</a:t>
            </a:r>
            <a:r>
              <a:rPr lang="zh-CN" altLang="en-US" sz="1500" dirty="0">
                <a:latin typeface="+mn-ea"/>
              </a:rPr>
              <a:t>、请你判断一个 </a:t>
            </a:r>
            <a:r>
              <a:rPr lang="en-US" altLang="zh-CN" sz="1500" dirty="0">
                <a:latin typeface="+mn-ea"/>
              </a:rPr>
              <a:t>9x9 </a:t>
            </a:r>
            <a:r>
              <a:rPr lang="zh-CN" altLang="en-US" sz="1500" dirty="0">
                <a:latin typeface="+mn-ea"/>
              </a:rPr>
              <a:t>的数独是否有效。只需要根据以下规则 ，验证已经填入的数字是否有效即可。有效输出</a:t>
            </a:r>
            <a:r>
              <a:rPr lang="en-US" altLang="zh-CN" sz="1500" dirty="0">
                <a:latin typeface="+mn-ea"/>
              </a:rPr>
              <a:t>true</a:t>
            </a:r>
            <a:r>
              <a:rPr lang="zh-CN" altLang="en-US" sz="1500" dirty="0">
                <a:latin typeface="+mn-ea"/>
              </a:rPr>
              <a:t>，无效输出</a:t>
            </a:r>
            <a:r>
              <a:rPr lang="en-US" altLang="zh-CN" sz="1500" dirty="0">
                <a:latin typeface="+mn-ea"/>
              </a:rPr>
              <a:t>false</a:t>
            </a:r>
            <a:r>
              <a:rPr lang="zh-CN" altLang="en-US" sz="1500" dirty="0">
                <a:latin typeface="+mn-ea"/>
              </a:rPr>
              <a:t>。</a:t>
            </a:r>
            <a:br>
              <a:rPr lang="en-US" altLang="zh-CN" sz="1500" dirty="0">
                <a:latin typeface="+mn-ea"/>
              </a:rPr>
            </a:br>
            <a:r>
              <a:rPr lang="en-US" altLang="zh-CN" sz="1500" dirty="0">
                <a:latin typeface="+mn-ea"/>
              </a:rPr>
              <a:t>a. </a:t>
            </a:r>
            <a:r>
              <a:rPr lang="zh-CN" altLang="en-US" sz="1500" dirty="0">
                <a:latin typeface="+mn-ea"/>
              </a:rPr>
              <a:t>数字 </a:t>
            </a:r>
            <a:r>
              <a:rPr lang="en-US" altLang="zh-CN" sz="1500" dirty="0">
                <a:latin typeface="+mn-ea"/>
              </a:rPr>
              <a:t>1-9 </a:t>
            </a:r>
            <a:r>
              <a:rPr lang="zh-CN" altLang="en-US" sz="1500" dirty="0">
                <a:latin typeface="+mn-ea"/>
              </a:rPr>
              <a:t>在每一行只能出现一次。</a:t>
            </a:r>
            <a:br>
              <a:rPr lang="en-US" altLang="zh-CN" sz="1500" dirty="0">
                <a:latin typeface="+mn-ea"/>
              </a:rPr>
            </a:br>
            <a:r>
              <a:rPr lang="en-US" altLang="zh-CN" sz="1500" dirty="0">
                <a:latin typeface="+mn-ea"/>
              </a:rPr>
              <a:t>b. </a:t>
            </a:r>
            <a:r>
              <a:rPr lang="zh-CN" altLang="en-US" sz="1500" dirty="0">
                <a:latin typeface="+mn-ea"/>
              </a:rPr>
              <a:t>数字 </a:t>
            </a:r>
            <a:r>
              <a:rPr lang="en-US" altLang="zh-CN" sz="1500" dirty="0">
                <a:latin typeface="+mn-ea"/>
              </a:rPr>
              <a:t>1-9 </a:t>
            </a:r>
            <a:r>
              <a:rPr lang="zh-CN" altLang="en-US" sz="1500" dirty="0">
                <a:latin typeface="+mn-ea"/>
              </a:rPr>
              <a:t>在每一列只能出现一次。</a:t>
            </a:r>
            <a:br>
              <a:rPr lang="en-US" altLang="zh-CN" sz="1500" dirty="0">
                <a:latin typeface="+mn-ea"/>
              </a:rPr>
            </a:br>
            <a:r>
              <a:rPr lang="en-US" altLang="zh-CN" sz="1500" dirty="0">
                <a:latin typeface="+mn-ea"/>
              </a:rPr>
              <a:t>c. </a:t>
            </a:r>
            <a:r>
              <a:rPr lang="zh-CN" altLang="en-US" sz="1500" dirty="0">
                <a:latin typeface="+mn-ea"/>
              </a:rPr>
              <a:t>数字 </a:t>
            </a:r>
            <a:r>
              <a:rPr lang="en-US" altLang="zh-CN" sz="1500" dirty="0">
                <a:latin typeface="+mn-ea"/>
              </a:rPr>
              <a:t>1-9 </a:t>
            </a:r>
            <a:r>
              <a:rPr lang="zh-CN" altLang="en-US" sz="1500" dirty="0">
                <a:latin typeface="+mn-ea"/>
              </a:rPr>
              <a:t>在每一个以粗实线分隔的 </a:t>
            </a:r>
            <a:r>
              <a:rPr lang="en-US" altLang="zh-CN" sz="1500" dirty="0">
                <a:latin typeface="+mn-ea"/>
              </a:rPr>
              <a:t>3x3 </a:t>
            </a:r>
            <a:r>
              <a:rPr lang="zh-CN" altLang="en-US" sz="1500" dirty="0">
                <a:latin typeface="+mn-ea"/>
              </a:rPr>
              <a:t>宫内只能出现一次。（请参考示例图）</a:t>
            </a:r>
          </a:p>
          <a:p>
            <a:pPr marL="0" indent="0">
              <a:lnSpc>
                <a:spcPct val="100000"/>
              </a:lnSpc>
              <a:buNone/>
            </a:pPr>
            <a:r>
              <a:rPr lang="zh-CN" altLang="en-US" sz="1500" dirty="0">
                <a:latin typeface="+mn-ea"/>
              </a:rPr>
              <a:t>数独部分空格内已填入了数字，空白格用 </a:t>
            </a:r>
            <a:r>
              <a:rPr lang="en-US" altLang="zh-CN" sz="1500" dirty="0">
                <a:latin typeface="+mn-ea"/>
              </a:rPr>
              <a:t>0 </a:t>
            </a:r>
            <a:r>
              <a:rPr lang="zh-CN" altLang="en-US" sz="1500" dirty="0">
                <a:latin typeface="+mn-ea"/>
              </a:rPr>
              <a:t>表示。</a:t>
            </a:r>
          </a:p>
          <a:p>
            <a:pPr marL="0" indent="0">
              <a:lnSpc>
                <a:spcPct val="100000"/>
              </a:lnSpc>
              <a:buNone/>
            </a:pPr>
            <a:r>
              <a:rPr lang="zh-CN" altLang="en-US" sz="1500" dirty="0">
                <a:latin typeface="+mn-ea"/>
              </a:rPr>
              <a:t>注意：</a:t>
            </a:r>
            <a:br>
              <a:rPr lang="en-US" altLang="zh-CN" sz="1500" dirty="0">
                <a:latin typeface="+mn-ea"/>
              </a:rPr>
            </a:br>
            <a:r>
              <a:rPr lang="en-US" altLang="zh-CN" sz="1500" dirty="0">
                <a:latin typeface="+mn-ea"/>
              </a:rPr>
              <a:t>a. </a:t>
            </a:r>
            <a:r>
              <a:rPr lang="zh-CN" altLang="en-US" sz="1500" dirty="0">
                <a:latin typeface="+mn-ea"/>
              </a:rPr>
              <a:t>一个有效的数独（部分已被填充）不一定是可解的。</a:t>
            </a:r>
            <a:br>
              <a:rPr lang="en-US" altLang="zh-CN" sz="1500" dirty="0">
                <a:latin typeface="+mn-ea"/>
              </a:rPr>
            </a:br>
            <a:r>
              <a:rPr lang="en-US" altLang="zh-CN" sz="1500" dirty="0">
                <a:latin typeface="+mn-ea"/>
              </a:rPr>
              <a:t>b. </a:t>
            </a:r>
            <a:r>
              <a:rPr lang="zh-CN" altLang="en-US" sz="1500" dirty="0">
                <a:latin typeface="+mn-ea"/>
              </a:rPr>
              <a:t>只需要根据以上规则，验证已经填入的数字是否有效即可。</a:t>
            </a:r>
          </a:p>
        </p:txBody>
      </p:sp>
      <p:pic>
        <p:nvPicPr>
          <p:cNvPr id="6" name="图片 5" descr="黑白色的鸟&#10;&#10;中度可信度描述已自动生成">
            <a:extLst>
              <a:ext uri="{FF2B5EF4-FFF2-40B4-BE49-F238E27FC236}">
                <a16:creationId xmlns:a16="http://schemas.microsoft.com/office/drawing/2014/main" id="{35EF2327-53F5-41E2-9FB4-5E98B04C1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1" y="3856516"/>
            <a:ext cx="2381250" cy="2381250"/>
          </a:xfrm>
          <a:prstGeom prst="rect">
            <a:avLst/>
          </a:prstGeom>
        </p:spPr>
      </p:pic>
      <p:sp>
        <p:nvSpPr>
          <p:cNvPr id="7" name="文本框 6">
            <a:extLst>
              <a:ext uri="{FF2B5EF4-FFF2-40B4-BE49-F238E27FC236}">
                <a16:creationId xmlns:a16="http://schemas.microsoft.com/office/drawing/2014/main" id="{A6416A11-9544-4F63-AB84-6FD131D2728D}"/>
              </a:ext>
            </a:extLst>
          </p:cNvPr>
          <p:cNvSpPr txBox="1"/>
          <p:nvPr/>
        </p:nvSpPr>
        <p:spPr>
          <a:xfrm>
            <a:off x="3674045" y="3811818"/>
            <a:ext cx="1795909" cy="2964914"/>
          </a:xfrm>
          <a:prstGeom prst="rect">
            <a:avLst/>
          </a:prstGeom>
          <a:noFill/>
        </p:spPr>
        <p:txBody>
          <a:bodyPr wrap="square" rtlCol="0">
            <a:spAutoFit/>
          </a:bodyPr>
          <a:lstStyle/>
          <a:p>
            <a:pPr defTabSz="685800">
              <a:spcBef>
                <a:spcPts val="750"/>
              </a:spcBef>
            </a:pPr>
            <a:r>
              <a:rPr lang="zh-CN" altLang="en-US" sz="1500" dirty="0">
                <a:latin typeface="+mn-ea"/>
              </a:rPr>
              <a:t>样例输入</a:t>
            </a:r>
            <a:r>
              <a:rPr lang="en-US" altLang="zh-CN" sz="1500" dirty="0">
                <a:latin typeface="+mn-ea"/>
              </a:rPr>
              <a:t>1</a:t>
            </a:r>
            <a:r>
              <a:rPr lang="zh-CN" altLang="en-US" sz="1500" dirty="0">
                <a:latin typeface="+mn-ea"/>
              </a:rPr>
              <a:t>：</a:t>
            </a:r>
            <a:br>
              <a:rPr lang="en-US" altLang="zh-CN" sz="1500" dirty="0">
                <a:latin typeface="+mn-ea"/>
              </a:rPr>
            </a:br>
            <a:r>
              <a:rPr lang="en-US" altLang="zh-CN" sz="1500" dirty="0">
                <a:latin typeface="+mn-ea"/>
              </a:rPr>
              <a:t>5</a:t>
            </a:r>
            <a:r>
              <a:rPr lang="zh-CN" altLang="en-US" sz="1500" dirty="0">
                <a:latin typeface="+mn-ea"/>
              </a:rPr>
              <a:t> </a:t>
            </a:r>
            <a:r>
              <a:rPr lang="en-US" altLang="zh-CN" sz="1500" dirty="0">
                <a:latin typeface="+mn-ea"/>
              </a:rPr>
              <a:t>3</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7</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6</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1</a:t>
            </a:r>
            <a:r>
              <a:rPr lang="zh-CN" altLang="en-US" sz="1500" dirty="0">
                <a:latin typeface="+mn-ea"/>
              </a:rPr>
              <a:t> </a:t>
            </a:r>
            <a:r>
              <a:rPr lang="en-US" altLang="zh-CN" sz="1500" dirty="0">
                <a:latin typeface="+mn-ea"/>
              </a:rPr>
              <a:t>9</a:t>
            </a:r>
            <a:r>
              <a:rPr lang="zh-CN" altLang="en-US" sz="1500" dirty="0">
                <a:latin typeface="+mn-ea"/>
              </a:rPr>
              <a:t> </a:t>
            </a:r>
            <a:r>
              <a:rPr lang="en-US" altLang="zh-CN" sz="1500" dirty="0">
                <a:latin typeface="+mn-ea"/>
              </a:rPr>
              <a:t>5</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9</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6</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6</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3</a:t>
            </a:r>
            <a:br>
              <a:rPr lang="en-US" altLang="zh-CN" sz="1500" dirty="0">
                <a:latin typeface="+mn-ea"/>
              </a:rPr>
            </a:br>
            <a:r>
              <a:rPr lang="en-US" altLang="zh-CN" sz="1500" dirty="0">
                <a:latin typeface="+mn-ea"/>
              </a:rPr>
              <a:t>4</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3</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1</a:t>
            </a:r>
            <a:br>
              <a:rPr lang="en-US" altLang="zh-CN" sz="1500" dirty="0">
                <a:latin typeface="+mn-ea"/>
              </a:rPr>
            </a:br>
            <a:r>
              <a:rPr lang="en-US" altLang="zh-CN" sz="1500" dirty="0">
                <a:latin typeface="+mn-ea"/>
              </a:rPr>
              <a:t>7</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2</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6</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6</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2</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4</a:t>
            </a:r>
            <a:r>
              <a:rPr lang="zh-CN" altLang="en-US" sz="1500" dirty="0">
                <a:latin typeface="+mn-ea"/>
              </a:rPr>
              <a:t> </a:t>
            </a:r>
            <a:r>
              <a:rPr lang="en-US" altLang="zh-CN" sz="1500" dirty="0">
                <a:latin typeface="+mn-ea"/>
              </a:rPr>
              <a:t>1</a:t>
            </a:r>
            <a:r>
              <a:rPr lang="zh-CN" altLang="en-US" sz="1500" dirty="0">
                <a:latin typeface="+mn-ea"/>
              </a:rPr>
              <a:t> </a:t>
            </a:r>
            <a:r>
              <a:rPr lang="en-US" altLang="zh-CN" sz="1500" dirty="0">
                <a:latin typeface="+mn-ea"/>
              </a:rPr>
              <a:t>9</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5</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7</a:t>
            </a:r>
            <a:r>
              <a:rPr lang="zh-CN" altLang="en-US" sz="1500" dirty="0">
                <a:latin typeface="+mn-ea"/>
              </a:rPr>
              <a:t> </a:t>
            </a:r>
            <a:r>
              <a:rPr lang="en-US" altLang="zh-CN" sz="1500" dirty="0">
                <a:latin typeface="+mn-ea"/>
              </a:rPr>
              <a:t>9</a:t>
            </a:r>
          </a:p>
          <a:p>
            <a:pPr defTabSz="685800">
              <a:spcBef>
                <a:spcPts val="750"/>
              </a:spcBef>
            </a:pPr>
            <a:r>
              <a:rPr lang="zh-CN" altLang="en-US" sz="1500" dirty="0">
                <a:latin typeface="+mn-ea"/>
              </a:rPr>
              <a:t>样例输出</a:t>
            </a:r>
            <a:r>
              <a:rPr lang="en-US" altLang="zh-CN" sz="1500" dirty="0">
                <a:latin typeface="+mn-ea"/>
              </a:rPr>
              <a:t>1</a:t>
            </a:r>
            <a:r>
              <a:rPr lang="zh-CN" altLang="en-US" sz="1500" dirty="0">
                <a:latin typeface="+mn-ea"/>
              </a:rPr>
              <a:t>：</a:t>
            </a:r>
            <a:br>
              <a:rPr lang="en-US" altLang="zh-CN" sz="1500" dirty="0">
                <a:latin typeface="+mn-ea"/>
              </a:rPr>
            </a:br>
            <a:r>
              <a:rPr lang="en-US" altLang="zh-CN" sz="1500" dirty="0">
                <a:latin typeface="+mn-ea"/>
              </a:rPr>
              <a:t>true</a:t>
            </a:r>
            <a:endParaRPr lang="zh-CN" altLang="en-US" sz="1500" dirty="0">
              <a:latin typeface="+mn-ea"/>
            </a:endParaRPr>
          </a:p>
        </p:txBody>
      </p:sp>
      <p:sp>
        <p:nvSpPr>
          <p:cNvPr id="8" name="文本框 7">
            <a:extLst>
              <a:ext uri="{FF2B5EF4-FFF2-40B4-BE49-F238E27FC236}">
                <a16:creationId xmlns:a16="http://schemas.microsoft.com/office/drawing/2014/main" id="{2939BA8F-22AB-4061-9CF0-2D1839A68818}"/>
              </a:ext>
            </a:extLst>
          </p:cNvPr>
          <p:cNvSpPr txBox="1"/>
          <p:nvPr/>
        </p:nvSpPr>
        <p:spPr>
          <a:xfrm>
            <a:off x="5730629" y="3811818"/>
            <a:ext cx="1795909" cy="2964914"/>
          </a:xfrm>
          <a:prstGeom prst="rect">
            <a:avLst/>
          </a:prstGeom>
          <a:noFill/>
        </p:spPr>
        <p:txBody>
          <a:bodyPr wrap="square" rtlCol="0">
            <a:spAutoFit/>
          </a:bodyPr>
          <a:lstStyle/>
          <a:p>
            <a:pPr defTabSz="685800">
              <a:spcBef>
                <a:spcPts val="750"/>
              </a:spcBef>
            </a:pPr>
            <a:r>
              <a:rPr lang="zh-CN" altLang="en-US" sz="1500" dirty="0">
                <a:latin typeface="+mn-ea"/>
              </a:rPr>
              <a:t>样例输入</a:t>
            </a:r>
            <a:r>
              <a:rPr lang="en-US" altLang="zh-CN" sz="1500" dirty="0">
                <a:latin typeface="+mn-ea"/>
              </a:rPr>
              <a:t>2</a:t>
            </a:r>
            <a:r>
              <a:rPr lang="zh-CN" altLang="en-US" sz="1500" dirty="0">
                <a:latin typeface="+mn-ea"/>
              </a:rPr>
              <a:t>：</a:t>
            </a:r>
            <a:br>
              <a:rPr lang="en-US" altLang="zh-CN" sz="1500" dirty="0">
                <a:latin typeface="+mn-ea"/>
              </a:rPr>
            </a:br>
            <a:r>
              <a:rPr lang="en-US" altLang="zh-CN" sz="1500" dirty="0">
                <a:latin typeface="+mn-ea"/>
              </a:rPr>
              <a:t>8</a:t>
            </a:r>
            <a:r>
              <a:rPr lang="zh-CN" altLang="en-US" sz="1500" dirty="0">
                <a:latin typeface="+mn-ea"/>
              </a:rPr>
              <a:t> </a:t>
            </a:r>
            <a:r>
              <a:rPr lang="en-US" altLang="zh-CN" sz="1500" dirty="0">
                <a:latin typeface="+mn-ea"/>
              </a:rPr>
              <a:t>3</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7</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6</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1</a:t>
            </a:r>
            <a:r>
              <a:rPr lang="zh-CN" altLang="en-US" sz="1500" dirty="0">
                <a:latin typeface="+mn-ea"/>
              </a:rPr>
              <a:t> </a:t>
            </a:r>
            <a:r>
              <a:rPr lang="en-US" altLang="zh-CN" sz="1500" dirty="0">
                <a:latin typeface="+mn-ea"/>
              </a:rPr>
              <a:t>9</a:t>
            </a:r>
            <a:r>
              <a:rPr lang="zh-CN" altLang="en-US" sz="1500" dirty="0">
                <a:latin typeface="+mn-ea"/>
              </a:rPr>
              <a:t> </a:t>
            </a:r>
            <a:r>
              <a:rPr lang="en-US" altLang="zh-CN" sz="1500" dirty="0">
                <a:latin typeface="+mn-ea"/>
              </a:rPr>
              <a:t>5</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9</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6</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6</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3</a:t>
            </a:r>
            <a:br>
              <a:rPr lang="en-US" altLang="zh-CN" sz="1500" dirty="0">
                <a:latin typeface="+mn-ea"/>
              </a:rPr>
            </a:br>
            <a:r>
              <a:rPr lang="en-US" altLang="zh-CN" sz="1500" dirty="0">
                <a:latin typeface="+mn-ea"/>
              </a:rPr>
              <a:t>4</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3</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1</a:t>
            </a:r>
            <a:br>
              <a:rPr lang="en-US" altLang="zh-CN" sz="1500" dirty="0">
                <a:latin typeface="+mn-ea"/>
              </a:rPr>
            </a:br>
            <a:r>
              <a:rPr lang="en-US" altLang="zh-CN" sz="1500" dirty="0">
                <a:latin typeface="+mn-ea"/>
              </a:rPr>
              <a:t>7</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2</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6</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6</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2</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4</a:t>
            </a:r>
            <a:r>
              <a:rPr lang="zh-CN" altLang="en-US" sz="1500" dirty="0">
                <a:latin typeface="+mn-ea"/>
              </a:rPr>
              <a:t> </a:t>
            </a:r>
            <a:r>
              <a:rPr lang="en-US" altLang="zh-CN" sz="1500" dirty="0">
                <a:latin typeface="+mn-ea"/>
              </a:rPr>
              <a:t>1</a:t>
            </a:r>
            <a:r>
              <a:rPr lang="zh-CN" altLang="en-US" sz="1500" dirty="0">
                <a:latin typeface="+mn-ea"/>
              </a:rPr>
              <a:t> </a:t>
            </a:r>
            <a:r>
              <a:rPr lang="en-US" altLang="zh-CN" sz="1500" dirty="0">
                <a:latin typeface="+mn-ea"/>
              </a:rPr>
              <a:t>9</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5</a:t>
            </a:r>
            <a:br>
              <a:rPr lang="en-US" altLang="zh-CN" sz="1500" dirty="0">
                <a:latin typeface="+mn-ea"/>
              </a:rPr>
            </a:b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8</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0</a:t>
            </a:r>
            <a:r>
              <a:rPr lang="zh-CN" altLang="en-US" sz="1500" dirty="0">
                <a:latin typeface="+mn-ea"/>
              </a:rPr>
              <a:t> </a:t>
            </a:r>
            <a:r>
              <a:rPr lang="en-US" altLang="zh-CN" sz="1500" dirty="0">
                <a:latin typeface="+mn-ea"/>
              </a:rPr>
              <a:t>7</a:t>
            </a:r>
            <a:r>
              <a:rPr lang="zh-CN" altLang="en-US" sz="1500" dirty="0">
                <a:latin typeface="+mn-ea"/>
              </a:rPr>
              <a:t> </a:t>
            </a:r>
            <a:r>
              <a:rPr lang="en-US" altLang="zh-CN" sz="1500" dirty="0">
                <a:latin typeface="+mn-ea"/>
              </a:rPr>
              <a:t>9</a:t>
            </a:r>
            <a:endParaRPr lang="zh-CN" altLang="en-US" sz="1500" dirty="0">
              <a:latin typeface="+mn-ea"/>
            </a:endParaRPr>
          </a:p>
          <a:p>
            <a:pPr defTabSz="685800">
              <a:spcBef>
                <a:spcPts val="750"/>
              </a:spcBef>
            </a:pPr>
            <a:r>
              <a:rPr lang="zh-CN" altLang="en-US" sz="1500" dirty="0">
                <a:latin typeface="+mn-ea"/>
              </a:rPr>
              <a:t>样例输出</a:t>
            </a:r>
            <a:r>
              <a:rPr lang="en-US" altLang="zh-CN" sz="1500" dirty="0">
                <a:latin typeface="+mn-ea"/>
              </a:rPr>
              <a:t>2</a:t>
            </a:r>
            <a:r>
              <a:rPr lang="zh-CN" altLang="en-US" sz="1500" dirty="0">
                <a:latin typeface="+mn-ea"/>
              </a:rPr>
              <a:t>：</a:t>
            </a:r>
            <a:br>
              <a:rPr lang="en-US" altLang="zh-CN" sz="1500" dirty="0">
                <a:latin typeface="+mn-ea"/>
              </a:rPr>
            </a:br>
            <a:r>
              <a:rPr lang="en-US" altLang="zh-CN" sz="1500" dirty="0">
                <a:latin typeface="+mn-ea"/>
              </a:rPr>
              <a:t>false</a:t>
            </a:r>
            <a:endParaRPr lang="zh-CN" altLang="en-US" sz="1500" dirty="0">
              <a:latin typeface="+mn-ea"/>
            </a:endParaRPr>
          </a:p>
        </p:txBody>
      </p:sp>
    </p:spTree>
    <p:extLst>
      <p:ext uri="{BB962C8B-B14F-4D97-AF65-F5344CB8AC3E}">
        <p14:creationId xmlns:p14="http://schemas.microsoft.com/office/powerpoint/2010/main" val="155478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ADDF7-959E-4B5F-AE7E-345F742A9E0E}"/>
              </a:ext>
            </a:extLst>
          </p:cNvPr>
          <p:cNvSpPr>
            <a:spLocks noGrp="1"/>
          </p:cNvSpPr>
          <p:nvPr>
            <p:ph type="title"/>
          </p:nvPr>
        </p:nvSpPr>
        <p:spPr/>
        <p:txBody>
          <a:bodyPr/>
          <a:lstStyle/>
          <a:p>
            <a:r>
              <a:rPr lang="zh-CN" altLang="en-US" dirty="0"/>
              <a:t>程序练习 洛谷</a:t>
            </a:r>
            <a:r>
              <a:rPr lang="en-US" altLang="zh-CN" dirty="0"/>
              <a:t>P1308</a:t>
            </a:r>
            <a:endParaRPr lang="zh-CN" altLang="en-US" dirty="0"/>
          </a:p>
        </p:txBody>
      </p:sp>
      <p:sp>
        <p:nvSpPr>
          <p:cNvPr id="3" name="内容占位符 2">
            <a:extLst>
              <a:ext uri="{FF2B5EF4-FFF2-40B4-BE49-F238E27FC236}">
                <a16:creationId xmlns:a16="http://schemas.microsoft.com/office/drawing/2014/main" id="{BE25FC66-ADA3-4BBA-9470-5AA4C6D2508C}"/>
              </a:ext>
            </a:extLst>
          </p:cNvPr>
          <p:cNvSpPr>
            <a:spLocks noGrp="1"/>
          </p:cNvSpPr>
          <p:nvPr>
            <p:ph idx="1"/>
          </p:nvPr>
        </p:nvSpPr>
        <p:spPr>
          <a:xfrm>
            <a:off x="628650" y="1383429"/>
            <a:ext cx="7886700" cy="3228042"/>
          </a:xfrm>
        </p:spPr>
        <p:txBody>
          <a:bodyPr>
            <a:normAutofit fontScale="70000" lnSpcReduction="20000"/>
          </a:bodyPr>
          <a:lstStyle/>
          <a:p>
            <a:pPr marL="0" indent="0">
              <a:lnSpc>
                <a:spcPct val="120000"/>
              </a:lnSpc>
              <a:buNone/>
            </a:pPr>
            <a:r>
              <a:rPr lang="en-US" altLang="zh-CN" dirty="0">
                <a:latin typeface="+mn-ea"/>
              </a:rPr>
              <a:t>8</a:t>
            </a:r>
            <a:r>
              <a:rPr lang="zh-CN" altLang="en-US" dirty="0">
                <a:latin typeface="+mn-ea"/>
              </a:rPr>
              <a:t>、一般的文本编辑器都有查找单词的功能，该功能可以快速定位特定单词在文章中的位置，有的还能统计出特定单词在文章中出现的次数。</a:t>
            </a:r>
          </a:p>
          <a:p>
            <a:pPr marL="0" indent="0">
              <a:lnSpc>
                <a:spcPct val="120000"/>
              </a:lnSpc>
              <a:buNone/>
            </a:pPr>
            <a:r>
              <a:rPr lang="zh-CN" altLang="en-US" dirty="0">
                <a:latin typeface="+mn-ea"/>
              </a:rPr>
              <a:t>现在，请你编程实现这一功能，具体要求是：给定一个单词，请你输出它在给定的文章中出现的次数和第一次出现的位置。注意：匹配单词时，不区分大小写，但要求完全匹配，即给定单词必须与文章中的某一独立单词在不区分大小写的情况下完全相同（参见样例</a:t>
            </a:r>
            <a:r>
              <a:rPr lang="en-US" altLang="zh-CN" dirty="0">
                <a:latin typeface="+mn-ea"/>
              </a:rPr>
              <a:t>1 </a:t>
            </a:r>
            <a:r>
              <a:rPr lang="zh-CN" altLang="en-US" dirty="0">
                <a:latin typeface="+mn-ea"/>
              </a:rPr>
              <a:t>），如果给定单词仅是文章中某一单词的一部分则不算匹配（参见样例</a:t>
            </a:r>
            <a:r>
              <a:rPr lang="en-US" altLang="zh-CN" dirty="0">
                <a:latin typeface="+mn-ea"/>
              </a:rPr>
              <a:t>2 </a:t>
            </a:r>
            <a:r>
              <a:rPr lang="zh-CN" altLang="en-US" dirty="0">
                <a:latin typeface="+mn-ea"/>
              </a:rPr>
              <a:t>）。</a:t>
            </a:r>
            <a:endParaRPr lang="en-US" altLang="zh-CN" dirty="0">
              <a:latin typeface="+mn-ea"/>
            </a:endParaRPr>
          </a:p>
          <a:p>
            <a:pPr marL="0" indent="0">
              <a:lnSpc>
                <a:spcPct val="120000"/>
              </a:lnSpc>
              <a:buNone/>
            </a:pPr>
            <a:r>
              <a:rPr lang="zh-CN" altLang="en-US" dirty="0">
                <a:latin typeface="+mn-ea"/>
              </a:rPr>
              <a:t>输入共 </a:t>
            </a:r>
            <a:r>
              <a:rPr lang="en-US" altLang="zh-CN" dirty="0">
                <a:latin typeface="+mn-ea"/>
              </a:rPr>
              <a:t>2 </a:t>
            </a:r>
            <a:r>
              <a:rPr lang="zh-CN" altLang="en-US" dirty="0">
                <a:latin typeface="+mn-ea"/>
              </a:rPr>
              <a:t>行：</a:t>
            </a:r>
            <a:br>
              <a:rPr lang="en-US" altLang="zh-CN" dirty="0">
                <a:latin typeface="+mn-ea"/>
              </a:rPr>
            </a:br>
            <a:r>
              <a:rPr lang="zh-CN" altLang="en-US" dirty="0">
                <a:latin typeface="+mn-ea"/>
              </a:rPr>
              <a:t>第 </a:t>
            </a:r>
            <a:r>
              <a:rPr lang="en-US" altLang="zh-CN" dirty="0">
                <a:latin typeface="+mn-ea"/>
              </a:rPr>
              <a:t>1 </a:t>
            </a:r>
            <a:r>
              <a:rPr lang="zh-CN" altLang="en-US" dirty="0">
                <a:latin typeface="+mn-ea"/>
              </a:rPr>
              <a:t>行为一个字符串，其中只含字母，表示给定单词</a:t>
            </a:r>
            <a:r>
              <a:rPr lang="zh-CN" altLang="en-US" dirty="0"/>
              <a:t>（</a:t>
            </a:r>
            <a:r>
              <a:rPr lang="en-US" altLang="zh-CN" dirty="0"/>
              <a:t>1≤</a:t>
            </a:r>
            <a:r>
              <a:rPr lang="zh-CN" altLang="en-US" dirty="0"/>
              <a:t>长度≤</a:t>
            </a:r>
            <a:r>
              <a:rPr lang="en-US" altLang="zh-CN" dirty="0"/>
              <a:t>10</a:t>
            </a:r>
            <a:r>
              <a:rPr lang="zh-CN" altLang="en-US" dirty="0"/>
              <a:t>）；</a:t>
            </a:r>
            <a:br>
              <a:rPr lang="en-US" altLang="zh-CN" dirty="0">
                <a:latin typeface="+mn-ea"/>
              </a:rPr>
            </a:br>
            <a:r>
              <a:rPr lang="zh-CN" altLang="en-US" dirty="0">
                <a:latin typeface="+mn-ea"/>
              </a:rPr>
              <a:t>第 </a:t>
            </a:r>
            <a:r>
              <a:rPr lang="en-US" altLang="zh-CN" dirty="0">
                <a:latin typeface="+mn-ea"/>
              </a:rPr>
              <a:t>2 </a:t>
            </a:r>
            <a:r>
              <a:rPr lang="zh-CN" altLang="en-US" dirty="0">
                <a:latin typeface="+mn-ea"/>
              </a:rPr>
              <a:t>行为一个字符串，其中只可能包含字母和空格，表示给定的文章（</a:t>
            </a:r>
            <a:r>
              <a:rPr lang="en-US" altLang="zh-CN" dirty="0"/>
              <a:t>1≤</a:t>
            </a:r>
            <a:r>
              <a:rPr lang="zh-CN" altLang="en-US" dirty="0"/>
              <a:t>长度≤</a:t>
            </a:r>
            <a:r>
              <a:rPr lang="en-US" altLang="zh-CN" dirty="0"/>
              <a:t>1,000,000</a:t>
            </a:r>
            <a:r>
              <a:rPr lang="zh-CN" altLang="en-US" dirty="0"/>
              <a:t>）</a:t>
            </a:r>
            <a:endParaRPr lang="en-US" altLang="zh-CN" dirty="0"/>
          </a:p>
          <a:p>
            <a:pPr marL="0" indent="0">
              <a:lnSpc>
                <a:spcPct val="120000"/>
              </a:lnSpc>
              <a:buNone/>
            </a:pPr>
            <a:r>
              <a:rPr lang="zh-CN" altLang="en-US" dirty="0">
                <a:latin typeface="+mn-ea"/>
              </a:rPr>
              <a:t>输出一行，如果在文章中找到给定单词则输出两个整数，两个整数之间用一个空格隔开，分别是单词在文章中出现的次数和第一次出现的位置（即在文章中第一次出现时，单词首字母在文章中的位置，位置从 </a:t>
            </a:r>
            <a:r>
              <a:rPr lang="en-US" altLang="zh-CN" dirty="0">
                <a:latin typeface="+mn-ea"/>
              </a:rPr>
              <a:t>0 </a:t>
            </a:r>
            <a:r>
              <a:rPr lang="zh-CN" altLang="en-US" dirty="0">
                <a:latin typeface="+mn-ea"/>
              </a:rPr>
              <a:t>开始）；如果单词在文章中没有出现，则直接输出一个整数 −</a:t>
            </a:r>
            <a:r>
              <a:rPr lang="en-US" altLang="zh-CN" dirty="0">
                <a:latin typeface="+mn-ea"/>
              </a:rPr>
              <a:t>1</a:t>
            </a:r>
            <a:r>
              <a:rPr lang="zh-CN" altLang="en-US" dirty="0">
                <a:latin typeface="+mn-ea"/>
              </a:rPr>
              <a:t>。</a:t>
            </a:r>
          </a:p>
        </p:txBody>
      </p:sp>
      <p:sp>
        <p:nvSpPr>
          <p:cNvPr id="8" name="文本框 7">
            <a:extLst>
              <a:ext uri="{FF2B5EF4-FFF2-40B4-BE49-F238E27FC236}">
                <a16:creationId xmlns:a16="http://schemas.microsoft.com/office/drawing/2014/main" id="{8388CBAC-3387-4B82-A170-B3F66227A784}"/>
              </a:ext>
            </a:extLst>
          </p:cNvPr>
          <p:cNvSpPr txBox="1"/>
          <p:nvPr/>
        </p:nvSpPr>
        <p:spPr>
          <a:xfrm>
            <a:off x="628650" y="4836010"/>
            <a:ext cx="3061842" cy="1349087"/>
          </a:xfrm>
          <a:prstGeom prst="rect">
            <a:avLst/>
          </a:prstGeom>
          <a:noFill/>
        </p:spPr>
        <p:txBody>
          <a:bodyPr wrap="square">
            <a:spAutoFit/>
          </a:bodyPr>
          <a:lstStyle/>
          <a:p>
            <a:pPr defTabSz="685800">
              <a:spcBef>
                <a:spcPts val="750"/>
              </a:spcBef>
            </a:pPr>
            <a:r>
              <a:rPr lang="zh-CN" altLang="en-US" sz="1500" dirty="0">
                <a:latin typeface="+mn-ea"/>
              </a:rPr>
              <a:t>输入 #1</a:t>
            </a:r>
            <a:br>
              <a:rPr lang="en-US" altLang="zh-CN" sz="1500" dirty="0">
                <a:latin typeface="+mn-ea"/>
              </a:rPr>
            </a:br>
            <a:r>
              <a:rPr lang="zh-CN" altLang="en-US" sz="1500" dirty="0">
                <a:latin typeface="+mn-ea"/>
              </a:rPr>
              <a:t>To</a:t>
            </a:r>
            <a:br>
              <a:rPr lang="en-US" altLang="zh-CN" sz="1500" dirty="0">
                <a:latin typeface="+mn-ea"/>
              </a:rPr>
            </a:br>
            <a:r>
              <a:rPr lang="zh-CN" altLang="en-US" sz="1500" dirty="0">
                <a:latin typeface="+mn-ea"/>
              </a:rPr>
              <a:t>to be or not to be is a question</a:t>
            </a:r>
          </a:p>
          <a:p>
            <a:pPr defTabSz="685800">
              <a:spcBef>
                <a:spcPts val="750"/>
              </a:spcBef>
            </a:pPr>
            <a:r>
              <a:rPr lang="zh-CN" altLang="en-US" sz="1500" dirty="0">
                <a:latin typeface="+mn-ea"/>
              </a:rPr>
              <a:t>输出 #1</a:t>
            </a:r>
            <a:br>
              <a:rPr lang="en-US" altLang="zh-CN" sz="1500" dirty="0">
                <a:latin typeface="+mn-ea"/>
              </a:rPr>
            </a:br>
            <a:r>
              <a:rPr lang="zh-CN" altLang="en-US" sz="1500" dirty="0">
                <a:latin typeface="+mn-ea"/>
              </a:rPr>
              <a:t>2 0</a:t>
            </a:r>
          </a:p>
        </p:txBody>
      </p:sp>
      <p:sp>
        <p:nvSpPr>
          <p:cNvPr id="10" name="文本框 9">
            <a:extLst>
              <a:ext uri="{FF2B5EF4-FFF2-40B4-BE49-F238E27FC236}">
                <a16:creationId xmlns:a16="http://schemas.microsoft.com/office/drawing/2014/main" id="{00051FBA-AA36-47B2-A366-073898119804}"/>
              </a:ext>
            </a:extLst>
          </p:cNvPr>
          <p:cNvSpPr txBox="1"/>
          <p:nvPr/>
        </p:nvSpPr>
        <p:spPr>
          <a:xfrm>
            <a:off x="3943350" y="4836010"/>
            <a:ext cx="4572000" cy="1349087"/>
          </a:xfrm>
          <a:prstGeom prst="rect">
            <a:avLst/>
          </a:prstGeom>
          <a:noFill/>
        </p:spPr>
        <p:txBody>
          <a:bodyPr wrap="square">
            <a:spAutoFit/>
          </a:bodyPr>
          <a:lstStyle/>
          <a:p>
            <a:pPr defTabSz="685800">
              <a:spcBef>
                <a:spcPts val="750"/>
              </a:spcBef>
            </a:pPr>
            <a:r>
              <a:rPr lang="zh-CN" altLang="en-US" sz="1500" dirty="0">
                <a:latin typeface="+mn-ea"/>
              </a:rPr>
              <a:t>输入 #2</a:t>
            </a:r>
            <a:br>
              <a:rPr lang="en-US" altLang="zh-CN" sz="1500" dirty="0">
                <a:latin typeface="+mn-ea"/>
              </a:rPr>
            </a:br>
            <a:r>
              <a:rPr lang="zh-CN" altLang="en-US" sz="1500" dirty="0">
                <a:latin typeface="+mn-ea"/>
              </a:rPr>
              <a:t>to</a:t>
            </a:r>
            <a:br>
              <a:rPr lang="en-US" altLang="zh-CN" sz="1500" dirty="0">
                <a:latin typeface="+mn-ea"/>
              </a:rPr>
            </a:br>
            <a:r>
              <a:rPr lang="zh-CN" altLang="en-US" sz="1500" dirty="0">
                <a:latin typeface="+mn-ea"/>
              </a:rPr>
              <a:t>Did the Ottoman Empire lose its power at that time</a:t>
            </a:r>
          </a:p>
          <a:p>
            <a:pPr defTabSz="685800">
              <a:spcBef>
                <a:spcPts val="750"/>
              </a:spcBef>
            </a:pPr>
            <a:r>
              <a:rPr lang="zh-CN" altLang="en-US" sz="1500" dirty="0">
                <a:latin typeface="+mn-ea"/>
              </a:rPr>
              <a:t>输出 #2</a:t>
            </a:r>
            <a:br>
              <a:rPr lang="en-US" altLang="zh-CN" sz="1500" dirty="0">
                <a:latin typeface="+mn-ea"/>
              </a:rPr>
            </a:br>
            <a:r>
              <a:rPr lang="zh-CN" altLang="en-US" sz="1500" dirty="0">
                <a:latin typeface="+mn-ea"/>
              </a:rPr>
              <a:t>-1</a:t>
            </a:r>
          </a:p>
        </p:txBody>
      </p:sp>
    </p:spTree>
    <p:extLst>
      <p:ext uri="{BB962C8B-B14F-4D97-AF65-F5344CB8AC3E}">
        <p14:creationId xmlns:p14="http://schemas.microsoft.com/office/powerpoint/2010/main" val="108867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3831</TotalTime>
  <Words>1086</Words>
  <Application>Microsoft Office PowerPoint</Application>
  <PresentationFormat>全屏显示(4:3)</PresentationFormat>
  <Paragraphs>70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程序练习</vt:lpstr>
      <vt:lpstr>程序练习</vt:lpstr>
      <vt:lpstr>程序练习</vt:lpstr>
      <vt:lpstr>程序练习</vt:lpstr>
      <vt:lpstr>程序练习</vt:lpstr>
      <vt:lpstr>程序练习</vt:lpstr>
      <vt:lpstr>程序练习 LeetCode36</vt:lpstr>
      <vt:lpstr>程序练习 洛谷P1308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常量、变量与简单的算数表达式</dc:title>
  <dc:creator>zhhaiwei</dc:creator>
  <cp:lastModifiedBy>徐 礼承</cp:lastModifiedBy>
  <cp:revision>66</cp:revision>
  <dcterms:created xsi:type="dcterms:W3CDTF">2020-10-20T03:28:41Z</dcterms:created>
  <dcterms:modified xsi:type="dcterms:W3CDTF">2021-11-02T13:10:28Z</dcterms:modified>
</cp:coreProperties>
</file>