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8" r:id="rId5"/>
    <p:sldId id="270" r:id="rId6"/>
    <p:sldId id="258" r:id="rId7"/>
    <p:sldId id="25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6A55-D560-48D9-B19B-429E4CD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7D4AD-6D2D-4CE6-BA00-ADDE61B4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E8BC-777B-442D-9A68-2F50A550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67A42-7D77-4C45-A2FC-5F00653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F890-BFE1-41F8-BF15-CF752B49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6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B7BAE-1019-43EB-B584-19F7C810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F6249-5BF5-4B5B-B45C-41A602D9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6CAB8-0F9C-41D6-9F1C-EA72EAE4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6D886-929A-443C-A79F-F446130B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75D67-2A2D-4AF2-B0D2-47C242DF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5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9E073-3ADE-491B-A8DD-A75345DAE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D5396-22B0-495C-9933-56B25495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A9922-3C20-4C3B-A371-C2CFAA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9DA6-DB87-46E7-A16C-523B656B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6313-CE5B-4C1F-BF44-91FC6C7A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747D4-BF62-4815-A33C-F71570DC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2555F-06F1-47C1-AB55-DC705087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D8CAB-1E0E-42DE-8915-C7E4EC69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A5955-4B3E-4937-97EC-AE50429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CCCB5-314F-4242-A91B-2E05B213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3CBD3-0659-498E-9C5A-99ABAEC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3E353-752B-44F6-A625-1C186FD4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80358-A2A6-4888-BBC8-6F2562F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1AB0-6DE5-489B-9E04-369E8015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3FAAA-8137-44BF-80A8-E447C839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D502-41A0-4175-A89C-FDD2D2C5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18C23-5E38-4902-8ECC-B0C467188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FA6EE-82DD-42B9-B038-9DD3A3FE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8016C-4117-4633-9935-1CCD473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12526-AADF-4BD6-A5BF-11C6DAAB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4405D-B1F0-4F8A-889B-62177A33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9F6B-8409-42BA-9980-D61855C4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2A6AC-7057-48B8-838E-845C94BF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F930D-0768-4531-AE63-396BEA8F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D9E1D0-37C3-42AA-9B62-D1C0AE01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8FCFA8-8EB2-403B-8E91-5EF7CDB3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3038F-7CF9-4300-AC7E-D67A873D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FE8D66-ED35-42F1-9B72-68DAA0B7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36676A-06A4-4CE4-8107-C01F5C0C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6B85A-885B-4F66-B349-B4EFE8B5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EAF7C-D483-4382-BCA5-35C6248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8E950-1C20-4D71-B94F-DF7722F0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362AD-79F3-4453-9827-367932C5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FAB52-C202-498A-91AB-97E8AED4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2F61-7320-42F2-B899-7EDFA8D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DE98D-9CE9-44A1-B975-AE79749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ED5F-1122-4FF0-8C7B-78479777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F755C-2B6D-4972-99B4-E0C37223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86928-9479-42CF-89CA-02D21865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DFCAF-9291-4367-B6DC-ADBB2CD9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1E1F2-8328-4888-AD9D-69BADC00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06707-7316-4293-B556-44613A65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6D3C0-DE26-4C7C-B4EE-5E2973F2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621BE-38AD-458D-9186-6493438BA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A9D8-6B41-4A14-9A7D-20DBC8D2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93A68-E568-4A60-ACFC-B6EFC674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18B90-537C-431E-9006-4593F7C1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157D4-3AFB-4ED7-B665-9F5AEFA6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AA3B0-2952-4507-A273-1BC6574C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A17AC-0EEB-4845-9954-A1255961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9DD7C-FED6-4B51-8D1E-22C8FA91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FFB8-17B4-4161-AF75-FF80F91A970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199E-04E8-4E0F-A528-725F021A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86C00-EAE7-4CA4-A7AB-3B2B7B7C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C59E-EF55-43A3-86DE-95CA014E2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8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-google-styleguide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08AC-D836-4678-AD2D-3ADCBDB1F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B3187-A73A-4B23-B43F-08A93BEC1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</p:spTree>
    <p:extLst>
      <p:ext uri="{BB962C8B-B14F-4D97-AF65-F5344CB8AC3E}">
        <p14:creationId xmlns:p14="http://schemas.microsoft.com/office/powerpoint/2010/main" val="186538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ADDF7-959E-4B5F-AE7E-345F742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046"/>
                <a:ext cx="10102942" cy="465408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输入不重复的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个整数，找出其中的最大值和最小值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输入一个年份，判断该年份是否为闰年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输入一个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位数，判断其是否为对称数（如</a:t>
                </a:r>
                <a:r>
                  <a:rPr lang="en-US" altLang="zh-CN" sz="2000" dirty="0"/>
                  <a:t>12321</a:t>
                </a:r>
                <a:r>
                  <a:rPr lang="zh-CN" altLang="en-US" sz="2000" dirty="0"/>
                  <a:t>为对称数）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求分段函数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   (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&lt;−1)</m:t>
                            </m:r>
                          </m: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+9   (−1≤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≤1)</m:t>
                            </m:r>
                          </m: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−3  (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/>
                  <a:t>的值。（输入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，求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输入一个字符串（包含大小写字母、空格、标点、数字等字符），将该字符串中的大写字母替换成小写字母，小写字母替换成大写字母。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输入三角形的三条边的边长（整型），判断是否能构成三角形，是什么三角形。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思考题：</a:t>
                </a:r>
                <a:r>
                  <a:rPr lang="en-US" altLang="zh-CN" sz="2000" dirty="0"/>
                  <a:t>2021</a:t>
                </a:r>
                <a:r>
                  <a:rPr lang="zh-CN" altLang="en-US" sz="2000" dirty="0"/>
                  <a:t>年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月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日是星期六，输入本年的月（</a:t>
                </a:r>
                <a:r>
                  <a:rPr lang="en-US" altLang="zh-CN" sz="2000" dirty="0"/>
                  <a:t>month</a:t>
                </a:r>
                <a:r>
                  <a:rPr lang="zh-CN" altLang="en-US" sz="2000" dirty="0"/>
                  <a:t>）、日（</a:t>
                </a:r>
                <a:r>
                  <a:rPr lang="en-US" altLang="zh-CN" sz="2000" dirty="0"/>
                  <a:t>date</a:t>
                </a:r>
                <a:r>
                  <a:rPr lang="zh-CN" altLang="en-US" sz="2000" dirty="0"/>
                  <a:t>），你能计算出这一天是星期几吗？如果输入其它年份呢？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046"/>
                <a:ext cx="10102942" cy="4654088"/>
              </a:xfrm>
              <a:blipFill>
                <a:blip r:embed="rId2"/>
                <a:stretch>
                  <a:fillRect l="-543" t="-524" r="-422" b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2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25E5-2BC4-44C2-9AF6-13EBE746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zh-CN" altLang="en-US" dirty="0"/>
              <a:t>代码规范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4410F-8985-4C0D-87EF-3AB269A2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75"/>
            <a:ext cx="10515600" cy="479237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命名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命名法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匈牙利命名法 </a:t>
            </a:r>
            <a:r>
              <a:rPr lang="en-US" altLang="zh-CN" dirty="0" err="1"/>
              <a:t>sUserName</a:t>
            </a:r>
            <a:r>
              <a:rPr lang="en-US" altLang="zh-CN" dirty="0"/>
              <a:t>, </a:t>
            </a:r>
            <a:r>
              <a:rPr lang="en-US" altLang="zh-CN" dirty="0" err="1"/>
              <a:t>iSum</a:t>
            </a:r>
            <a:r>
              <a:rPr lang="en-US" altLang="zh-CN" dirty="0"/>
              <a:t>, </a:t>
            </a:r>
            <a:r>
              <a:rPr lang="en-US" altLang="zh-CN" dirty="0" err="1"/>
              <a:t>aInput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驼峰命名法 </a:t>
            </a:r>
            <a:r>
              <a:rPr lang="en-US" altLang="zh-CN" dirty="0" err="1"/>
              <a:t>userName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帕斯卡命名法 </a:t>
            </a:r>
            <a:r>
              <a:rPr lang="en-US" altLang="zh-CN" dirty="0" err="1"/>
              <a:t>UserName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下划线命名法 </a:t>
            </a:r>
            <a:r>
              <a:rPr lang="en-US" altLang="zh-CN" dirty="0" err="1"/>
              <a:t>user_name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命名  简短清晰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变量命名  驼峰命名法、下划线命名法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常量命名  全大写，下划线连接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函数命名  驼峰命名法，动宾有意义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类命名  帕斯卡命名法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09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25E5-2BC4-44C2-9AF6-13EBE746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zh-CN" altLang="en-US" dirty="0"/>
              <a:t>代码规范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4410F-8985-4C0D-87EF-3AB269A2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75"/>
            <a:ext cx="10515600" cy="47923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ts val="2600"/>
            </a:pPr>
            <a:r>
              <a:rPr lang="zh-CN" altLang="zh-CN" dirty="0"/>
              <a:t>空格空行</a:t>
            </a:r>
          </a:p>
          <a:p>
            <a:pPr marL="612648" indent="-155448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空格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运算符隔开，关键字隔开</a:t>
            </a:r>
            <a:endParaRPr lang="zh-CN" altLang="zh-CN" sz="2400" dirty="0">
              <a:effectLst/>
            </a:endParaRPr>
          </a:p>
          <a:p>
            <a:pPr marL="612648" indent="-155448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空行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逻辑连续部分放在一起</a:t>
            </a:r>
            <a:endParaRPr lang="zh-CN" altLang="zh-CN" sz="2400" dirty="0">
              <a:effectLst/>
            </a:endParaRPr>
          </a:p>
          <a:p>
            <a:pPr>
              <a:lnSpc>
                <a:spcPct val="120000"/>
              </a:lnSpc>
              <a:buSzPts val="2600"/>
            </a:pPr>
            <a:r>
              <a:rPr lang="zh-CN" altLang="zh-CN" dirty="0"/>
              <a:t>缩进对齐</a:t>
            </a:r>
          </a:p>
          <a:p>
            <a:pPr>
              <a:lnSpc>
                <a:spcPct val="120000"/>
              </a:lnSpc>
              <a:buSzPts val="2600"/>
            </a:pPr>
            <a:r>
              <a:rPr lang="zh-CN" altLang="zh-CN" dirty="0"/>
              <a:t>注释</a:t>
            </a:r>
            <a:endParaRPr lang="en-US" altLang="zh-CN" dirty="0"/>
          </a:p>
          <a:p>
            <a:pPr lvl="1">
              <a:lnSpc>
                <a:spcPct val="120000"/>
              </a:lnSpc>
              <a:buSzPts val="2600"/>
            </a:pPr>
            <a:r>
              <a:rPr lang="zh-CN" altLang="en-US" dirty="0"/>
              <a:t>复杂逻辑，写清楚思路</a:t>
            </a:r>
            <a:endParaRPr lang="en-US" altLang="zh-CN" dirty="0"/>
          </a:p>
          <a:p>
            <a:pPr lvl="1">
              <a:lnSpc>
                <a:spcPct val="120000"/>
              </a:lnSpc>
              <a:buSzPts val="2600"/>
            </a:pPr>
            <a:r>
              <a:rPr lang="zh-CN" altLang="en-US" dirty="0"/>
              <a:t>代码自解释，不必注释</a:t>
            </a:r>
            <a:endParaRPr lang="en-US" altLang="zh-CN" dirty="0"/>
          </a:p>
          <a:p>
            <a:pPr>
              <a:lnSpc>
                <a:spcPct val="120000"/>
              </a:lnSpc>
              <a:buSzPts val="2600"/>
            </a:pPr>
            <a:r>
              <a:rPr lang="zh-CN" altLang="zh-CN" dirty="0"/>
              <a:t>可以参考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zh-CN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开源项目风格指南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CN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中文版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5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25E5-2BC4-44C2-9AF6-13EBE746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zh-CN" altLang="en-US" dirty="0"/>
              <a:t>代码调试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4410F-8985-4C0D-87EF-3AB269A2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75"/>
            <a:ext cx="10515600" cy="47923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ts val="2600"/>
            </a:pPr>
            <a:r>
              <a:rPr lang="zh-CN" altLang="en-US" dirty="0"/>
              <a:t>日志调试法</a:t>
            </a:r>
            <a:endParaRPr lang="en-US" altLang="zh-CN" dirty="0"/>
          </a:p>
          <a:p>
            <a:pPr lvl="1">
              <a:lnSpc>
                <a:spcPct val="120000"/>
              </a:lnSpc>
              <a:buSzPts val="2600"/>
            </a:pPr>
            <a:r>
              <a:rPr lang="zh-CN" altLang="en-US" dirty="0"/>
              <a:t>程序关键运行地方输出提示信息，看看是否按照预期运行</a:t>
            </a:r>
            <a:endParaRPr lang="en-US" altLang="zh-CN" dirty="0"/>
          </a:p>
          <a:p>
            <a:pPr lvl="1">
              <a:lnSpc>
                <a:spcPct val="120000"/>
              </a:lnSpc>
              <a:buSzPts val="2600"/>
            </a:pPr>
            <a:r>
              <a:rPr lang="zh-CN" altLang="en-US" dirty="0"/>
              <a:t>提交答案前记得删除日志</a:t>
            </a:r>
            <a:endParaRPr lang="en-US" altLang="zh-CN" dirty="0"/>
          </a:p>
          <a:p>
            <a:pPr>
              <a:lnSpc>
                <a:spcPct val="120000"/>
              </a:lnSpc>
              <a:buSzPts val="2600"/>
            </a:pPr>
            <a:r>
              <a:rPr lang="zh-CN" altLang="en-US" dirty="0"/>
              <a:t>断点调试法</a:t>
            </a:r>
            <a:endParaRPr lang="en-US" altLang="zh-CN" dirty="0"/>
          </a:p>
          <a:p>
            <a:pPr lvl="1">
              <a:lnSpc>
                <a:spcPct val="120000"/>
              </a:lnSpc>
              <a:buSzPts val="2600"/>
            </a:pPr>
            <a:r>
              <a:rPr lang="zh-CN" altLang="en-US" dirty="0"/>
              <a:t>利用 </a:t>
            </a:r>
            <a:r>
              <a:rPr lang="en-US" altLang="zh-CN" dirty="0"/>
              <a:t>IDE </a:t>
            </a:r>
            <a:r>
              <a:rPr lang="zh-CN" altLang="en-US" dirty="0"/>
              <a:t>的断点调试功能，在关键地方打断点，逐步跟踪变量状态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5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</a:p>
          <a:p>
            <a:pPr indent="457200" fontAlgn="auto"/>
            <a:r>
              <a:rPr lang="zh-CN" altLang="en-US" dirty="0"/>
              <a:t>八尾勇喜欢吃苹果。她今天吃掉了 x(0≤x≤100) 个苹果。英语课上学到了 apple 这个词语，想用它来造句。如果她吃了 1 个苹果，就输出 Today, I ate 1 apple.；如果她没有吃，那么就把 1 换成 0；如果她吃了不止一个苹果，别忘了 apple 这个单词后面要加上代表复数的 s。你能帮她完成这个句子吗？</a:t>
            </a:r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</a:p>
          <a:p>
            <a:pPr indent="457200" fontAlgn="auto"/>
            <a:r>
              <a:rPr lang="zh-CN" altLang="en-US" dirty="0"/>
              <a:t>输入一个数字 </a:t>
            </a:r>
            <a:r>
              <a:rPr lang="zh-CN" altLang="en-US" dirty="0">
                <a:sym typeface="+mn-ea"/>
              </a:rPr>
              <a:t> x(0≤x≤100)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</a:p>
          <a:p>
            <a:pPr indent="457200" fontAlgn="auto"/>
            <a:r>
              <a:rPr lang="zh-CN" altLang="en-US" dirty="0"/>
              <a:t>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 洛谷P571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2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82" y="4119501"/>
            <a:ext cx="8728359" cy="25029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975" y="1149647"/>
            <a:ext cx="1030605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</a:p>
          <a:p>
            <a:pPr indent="457200" fontAlgn="auto"/>
            <a:r>
              <a:rPr lang="zh-CN" altLang="en-US" dirty="0"/>
              <a:t>一些数字可能拥有以下的性质：</a:t>
            </a:r>
          </a:p>
          <a:p>
            <a:pPr indent="457200" fontAlgn="auto"/>
            <a:endParaRPr lang="zh-CN" altLang="en-US" dirty="0"/>
          </a:p>
          <a:p>
            <a:pPr indent="457200" fontAlgn="auto"/>
            <a:r>
              <a:rPr lang="zh-CN" altLang="en-US" dirty="0"/>
              <a:t>性质 1：是偶数；</a:t>
            </a:r>
          </a:p>
          <a:p>
            <a:pPr indent="457200" fontAlgn="auto"/>
            <a:r>
              <a:rPr lang="zh-CN" altLang="en-US" dirty="0"/>
              <a:t>性质 2：大于 4 且不大于 12。</a:t>
            </a:r>
          </a:p>
          <a:p>
            <a:pPr indent="457200" fontAlgn="auto"/>
            <a:endParaRPr lang="zh-CN" altLang="en-US" dirty="0"/>
          </a:p>
          <a:p>
            <a:pPr indent="457200" fontAlgn="auto"/>
            <a:r>
              <a:rPr lang="zh-CN" altLang="en-US" dirty="0"/>
              <a:t>小A 喜欢这两个性质同时成立的数字；Uim 喜欢这至少符合其中一种性质的数字；八尾勇喜欢刚好有符合其中一个性质的数字；正妹喜欢不符合这两个性质的数字。</a:t>
            </a:r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</a:p>
          <a:p>
            <a:pPr indent="457200" fontAlgn="auto"/>
            <a:r>
              <a:rPr lang="zh-CN" altLang="en-US" dirty="0"/>
              <a:t>输入一个数字 x(0≤x≤1000)</a:t>
            </a:r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</a:p>
          <a:p>
            <a:pPr indent="457200" fontAlgn="auto"/>
            <a:r>
              <a:rPr lang="zh-CN" altLang="en-US" dirty="0"/>
              <a:t>输出这 4 个人是否喜欢这个数字，如果喜欢则输出1，否则输出0，用空格分隔。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33" y="5450174"/>
            <a:ext cx="7726934" cy="12466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4860" y="384810"/>
            <a:ext cx="807626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 洛谷P5710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310" y="1241745"/>
            <a:ext cx="582803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</a:p>
          <a:p>
            <a:pPr indent="457200" fontAlgn="auto"/>
            <a:r>
              <a:rPr lang="zh-CN" altLang="en-US" dirty="0"/>
              <a:t>P老师需要去商店买n支铅笔作为小朋友们参加NOIP的礼物。她发现商店一共有3种包装的铅笔，不同包装内的铅笔数量有可能不同，价格也有可能不同。为了公平起见，P老师决定只买同一种包装的铅笔。</a:t>
            </a:r>
          </a:p>
          <a:p>
            <a:pPr indent="457200" fontAlgn="auto"/>
            <a:r>
              <a:rPr lang="zh-CN" altLang="en-US" dirty="0"/>
              <a:t>商店不允许将铅笔的包装拆开，因此P老师可能需要购买超过n支铅笔才够给小朋 友们发礼物。</a:t>
            </a:r>
          </a:p>
          <a:p>
            <a:pPr indent="457200" fontAlgn="auto"/>
            <a:r>
              <a:rPr lang="zh-CN" altLang="en-US" dirty="0"/>
              <a:t>现在P老师想知道，在商店每种包装的数量都足够的情况下，要买够至少n支铅笔最少需要花费多少钱。</a:t>
            </a:r>
          </a:p>
          <a:p>
            <a:pPr indent="0" fontAlgn="auto"/>
            <a:r>
              <a:rPr lang="zh-CN" altLang="en-US" b="1" dirty="0"/>
              <a:t>输入格式</a:t>
            </a:r>
          </a:p>
          <a:p>
            <a:pPr indent="457200" fontAlgn="auto"/>
            <a:r>
              <a:rPr lang="zh-CN" altLang="en-US" dirty="0"/>
              <a:t>第一行包含一个正整数n，表示需要的铅笔数量。</a:t>
            </a:r>
          </a:p>
          <a:p>
            <a:pPr indent="457200" fontAlgn="auto"/>
            <a:r>
              <a:rPr lang="zh-CN" altLang="en-US" dirty="0"/>
              <a:t>接下来三行，每行用2个正整数描述一种包装的铅笔：其中第1个整数表示这种 包装内铅笔的数量，第2个整数表示这种包装的价格。</a:t>
            </a:r>
          </a:p>
          <a:p>
            <a:pPr indent="457200" fontAlgn="auto"/>
            <a:r>
              <a:rPr lang="zh-CN" altLang="en-US" dirty="0"/>
              <a:t>保证所有的7个数都是不超过10000的正整数。</a:t>
            </a:r>
          </a:p>
          <a:p>
            <a:r>
              <a:rPr lang="zh-CN" altLang="en-US" b="1" dirty="0"/>
              <a:t>输出格式</a:t>
            </a:r>
          </a:p>
          <a:p>
            <a:pPr indent="457200" fontAlgn="auto"/>
            <a:r>
              <a:rPr lang="zh-CN" altLang="en-US" dirty="0"/>
              <a:t>1个整数，表示P老师最少需要花费的钱。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4860" y="384810"/>
            <a:ext cx="574093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 洛谷P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1909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39205"/>
          <a:stretch>
            <a:fillRect/>
          </a:stretch>
        </p:blipFill>
        <p:spPr>
          <a:xfrm>
            <a:off x="6854240" y="1149345"/>
            <a:ext cx="4998720" cy="5325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751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实验4</vt:lpstr>
      <vt:lpstr>程序练习</vt:lpstr>
      <vt:lpstr>代码规范</vt:lpstr>
      <vt:lpstr>代码规范</vt:lpstr>
      <vt:lpstr>代码调试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礼承</dc:creator>
  <cp:lastModifiedBy>徐 礼承</cp:lastModifiedBy>
  <cp:revision>50</cp:revision>
  <dcterms:created xsi:type="dcterms:W3CDTF">2021-10-14T04:27:19Z</dcterms:created>
  <dcterms:modified xsi:type="dcterms:W3CDTF">2021-10-14T07:48:08Z</dcterms:modified>
</cp:coreProperties>
</file>