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实验</a:t>
            </a:r>
            <a:r>
              <a:rPr lang="en-US" altLang="zh-CN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5</a:t>
            </a:r>
            <a:endParaRPr lang="zh-CN" altLang="en-US" dirty="0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循环和转向语句</a:t>
            </a:r>
            <a:endParaRPr lang="zh-CN" altLang="en-US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81965" y="978535"/>
            <a:ext cx="6925310" cy="5815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/>
              <a:t>题目描述</a:t>
            </a:r>
            <a:endParaRPr lang="zh-CN" altLang="en-US" sz="3200" b="1" dirty="0"/>
          </a:p>
          <a:p>
            <a:pPr indent="406400" fontAlgn="auto"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 dirty="0"/>
              <a:t>津津的零花钱一直都是自己管理。每个月的月初妈妈给津津300元钱，津津会预算这个月的花销，并且总能做到实际花销和预算的相同。为了让津津学习如何储蓄，妈妈提出，津津可以随时把整百的钱存在她那里，到了年末她会加上20%还给津津。因此津津制定了一个储蓄计划：每个月的月初，在得到妈妈给的零花钱后，如果她预计到这个月的月末手中还会有多于100元或恰好100元，她就会把整百的钱存在妈妈那里，剩余的钱留在自己手中。例如11月初津津手中还有83元，妈妈给了津津300元。津津预计11月的花销是180元，那么她就会在妈妈那里存200元，自己留下183元。到了11月月末，津津手中会剩下3元钱。津津发现这个储蓄计划的主要风险是，存在妈妈那里的钱在年末之前不能取出。有可能在某个月的月初，津津手中的钱加上这个月妈妈给的钱，不够这个月的原定预算。如果出现这种情况，津津将不得不在这个月省吃俭用，压缩预算。现在请你根据2004年1月到12月每个月津津的预算，判断会不会出现这种情况。如果不会，计算到2004年年末，妈妈将津津平常存的钱加上20％还给津津之后，津津手中会有多少钱。</a:t>
            </a:r>
            <a:endParaRPr lang="zh-CN" altLang="en-US" sz="1600" dirty="0"/>
          </a:p>
          <a:p>
            <a:r>
              <a:rPr lang="zh-CN" altLang="en-US" b="1" dirty="0"/>
              <a:t>输入格式</a:t>
            </a:r>
            <a:endParaRPr lang="zh-CN" altLang="en-US" b="1" dirty="0"/>
          </a:p>
          <a:p>
            <a:pPr indent="457200" fontAlgn="auto"/>
            <a:r>
              <a:rPr lang="zh-CN" altLang="en-US" sz="1600" dirty="0"/>
              <a:t>12行数据，每行包含一个小于350的非负整数，分别表示1月到12月津津的预算。</a:t>
            </a:r>
            <a:endParaRPr lang="zh-CN" altLang="en-US" dirty="0"/>
          </a:p>
          <a:p>
            <a:r>
              <a:rPr lang="zh-CN" altLang="en-US" b="1" dirty="0"/>
              <a:t>输出格式</a:t>
            </a:r>
            <a:endParaRPr lang="zh-CN" altLang="en-US" b="1" dirty="0"/>
          </a:p>
          <a:p>
            <a:pPr indent="457200" fontAlgn="auto"/>
            <a:r>
              <a:rPr lang="zh-CN" altLang="en-US" sz="1600" dirty="0"/>
              <a:t>一个整数。如果储蓄计划实施过程中出现某个月钱不够用的情况，输出-X，X表示出现这种情况的第一个月；否则输出到2004年年末津津手中会有多少钱。</a:t>
            </a:r>
            <a:endParaRPr lang="zh-CN" altLang="en-US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784859" y="163830"/>
            <a:ext cx="8747267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>
                <a:latin typeface="+mj-lt"/>
                <a:ea typeface="+mj-ea"/>
                <a:cs typeface="+mj-cs"/>
              </a:rPr>
              <a:t>课堂作业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9	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洛谷P</a:t>
            </a:r>
            <a:r>
              <a:rPr sz="4400" dirty="0">
                <a:latin typeface="+mj-lt"/>
                <a:ea typeface="+mj-ea"/>
                <a:cs typeface="+mj-cs"/>
              </a:rPr>
              <a:t>1089</a:t>
            </a:r>
            <a:endParaRPr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1575" y="585470"/>
            <a:ext cx="4181475" cy="58864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4859" y="1346999"/>
            <a:ext cx="10306050" cy="279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/>
              <a:t>题目描述</a:t>
            </a:r>
            <a:endParaRPr lang="zh-CN" altLang="en-US" sz="3200" b="1" dirty="0"/>
          </a:p>
          <a:p>
            <a:pPr indent="457200" fontAlgn="auto"/>
            <a:r>
              <a:rPr lang="zh-CN" altLang="en-US" dirty="0"/>
              <a:t>给出 n(n&lt;=100) 和 n 个整数 a</a:t>
            </a:r>
            <a:r>
              <a:rPr lang="zh-CN" altLang="en-US" baseline="-25000" dirty="0"/>
              <a:t>i</a:t>
            </a:r>
            <a:r>
              <a:rPr lang="zh-CN" altLang="en-US" dirty="0"/>
              <a:t>(0&lt;=a</a:t>
            </a:r>
            <a:r>
              <a:rPr lang="zh-CN" altLang="en-US" baseline="-25000" dirty="0"/>
              <a:t>i</a:t>
            </a:r>
            <a:r>
              <a:rPr lang="zh-CN" altLang="en-US" dirty="0"/>
              <a:t>&lt;=1000)，求这 n 个整数中的极差是什么。极差的意思是一组数中的最大值减去最小值的差。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b="1" dirty="0"/>
              <a:t>输入格式</a:t>
            </a:r>
            <a:endParaRPr lang="zh-CN" altLang="en-US" b="1" dirty="0"/>
          </a:p>
          <a:p>
            <a:pPr indent="457200" fontAlgn="auto"/>
            <a:r>
              <a:rPr lang="zh-CN" altLang="en-US" dirty="0"/>
              <a:t>无</a:t>
            </a:r>
            <a:r>
              <a:rPr lang="zh-CN" altLang="en-US" dirty="0">
                <a:sym typeface="+mn-ea"/>
              </a:rPr>
              <a:t> 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b="1" dirty="0"/>
              <a:t>输出格式</a:t>
            </a:r>
            <a:endParaRPr lang="zh-CN" altLang="en-US" b="1" dirty="0"/>
          </a:p>
          <a:p>
            <a:pPr indent="457200" fontAlgn="auto"/>
            <a:r>
              <a:rPr lang="zh-CN" altLang="en-US" dirty="0"/>
              <a:t>无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84859" y="384810"/>
            <a:ext cx="8747267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>
                <a:latin typeface="+mj-lt"/>
                <a:ea typeface="+mj-ea"/>
                <a:cs typeface="+mj-cs"/>
              </a:rPr>
              <a:t>课堂作业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1</a:t>
            </a:r>
            <a:r>
              <a:rPr lang="en-US" sz="4400" dirty="0">
                <a:latin typeface="+mj-lt"/>
                <a:ea typeface="+mj-ea"/>
                <a:cs typeface="+mj-cs"/>
              </a:rPr>
              <a:t>	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洛谷P</a:t>
            </a:r>
            <a:r>
              <a:rPr sz="4400" dirty="0">
                <a:latin typeface="+mj-lt"/>
                <a:ea typeface="+mj-ea"/>
                <a:cs typeface="+mj-cs"/>
              </a:rPr>
              <a:t>5724</a:t>
            </a:r>
            <a:endParaRPr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7705" y="4306570"/>
            <a:ext cx="8743950" cy="17824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4859" y="1346999"/>
            <a:ext cx="10306050" cy="279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/>
              <a:t>题目描述</a:t>
            </a:r>
            <a:endParaRPr lang="zh-CN" altLang="en-US" sz="3200" b="1" dirty="0"/>
          </a:p>
          <a:p>
            <a:pPr indent="457200" fontAlgn="auto"/>
            <a:r>
              <a:rPr lang="zh-CN" altLang="en-US" dirty="0"/>
              <a:t>计算 1+2+3+...+(n-1)+n 的值，其中正整数 n不大于 100。注意，不可以使用等差数列求和公式直接求出答案哦。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b="1" dirty="0"/>
              <a:t>输入格式</a:t>
            </a:r>
            <a:endParaRPr lang="zh-CN" altLang="en-US" b="1" dirty="0"/>
          </a:p>
          <a:p>
            <a:pPr indent="457200" fontAlgn="auto"/>
            <a:r>
              <a:rPr lang="zh-CN" altLang="en-US" dirty="0"/>
              <a:t>无</a:t>
            </a:r>
            <a:r>
              <a:rPr lang="zh-CN" altLang="en-US" dirty="0">
                <a:sym typeface="+mn-ea"/>
              </a:rPr>
              <a:t> 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b="1" dirty="0"/>
              <a:t>输出格式</a:t>
            </a:r>
            <a:endParaRPr lang="zh-CN" altLang="en-US" b="1" dirty="0"/>
          </a:p>
          <a:p>
            <a:pPr indent="457200" fontAlgn="auto"/>
            <a:r>
              <a:rPr lang="zh-CN" altLang="en-US" dirty="0"/>
              <a:t>无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84859" y="384810"/>
            <a:ext cx="8747267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>
                <a:latin typeface="+mj-lt"/>
                <a:ea typeface="+mj-ea"/>
                <a:cs typeface="+mj-cs"/>
              </a:rPr>
              <a:t>课堂作业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2	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洛谷P</a:t>
            </a:r>
            <a:r>
              <a:rPr sz="4400" dirty="0">
                <a:latin typeface="+mj-lt"/>
                <a:ea typeface="+mj-ea"/>
                <a:cs typeface="+mj-cs"/>
              </a:rPr>
              <a:t>5722</a:t>
            </a:r>
            <a:endParaRPr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835" y="4408170"/>
            <a:ext cx="8594090" cy="15246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4859" y="1346999"/>
            <a:ext cx="10306050" cy="3076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/>
              <a:t>题目描述</a:t>
            </a:r>
            <a:endParaRPr lang="zh-CN" altLang="en-US" sz="3200" b="1" dirty="0"/>
          </a:p>
          <a:p>
            <a:pPr indent="457200" fontAlgn="auto"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 dirty="0"/>
              <a:t>给定 n(n</a:t>
            </a:r>
            <a:r>
              <a:rPr lang="en-US" altLang="zh-CN" dirty="0"/>
              <a:t>&lt;=</a:t>
            </a:r>
            <a:r>
              <a:rPr lang="zh-CN" altLang="en-US" dirty="0"/>
              <a:t>10000) 和 k(k</a:t>
            </a:r>
            <a:r>
              <a:rPr lang="en-US" altLang="zh-CN" dirty="0"/>
              <a:t>&lt;=</a:t>
            </a:r>
            <a:r>
              <a:rPr lang="zh-CN" altLang="en-US" dirty="0"/>
              <a:t>100)，将从 1 到 n 之间的所有正整数可以分为两类：A 类数可以被 k 整除（也就是说是 k 的倍数），而 B 类数不能。请输出这两类数的平均数，精确到小数点后 1 位，用空格隔开。数据保证两类数的个数都不会是 0。</a:t>
            </a:r>
            <a:endParaRPr lang="zh-CN" altLang="en-US" dirty="0"/>
          </a:p>
          <a:p>
            <a:pPr indent="457200" fontAlgn="auto"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endParaRPr lang="zh-CN" altLang="en-US" dirty="0"/>
          </a:p>
          <a:p>
            <a:r>
              <a:rPr lang="zh-CN" altLang="en-US" b="1" dirty="0"/>
              <a:t>输入格式</a:t>
            </a:r>
            <a:endParaRPr lang="zh-CN" altLang="en-US" b="1" dirty="0"/>
          </a:p>
          <a:p>
            <a:pPr indent="457200" fontAlgn="auto"/>
            <a:r>
              <a:rPr lang="zh-CN" altLang="en-US" dirty="0"/>
              <a:t>无</a:t>
            </a:r>
            <a:r>
              <a:rPr lang="zh-CN" altLang="en-US" dirty="0">
                <a:sym typeface="+mn-ea"/>
              </a:rPr>
              <a:t> 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b="1" dirty="0"/>
              <a:t>输出格式</a:t>
            </a:r>
            <a:endParaRPr lang="zh-CN" altLang="en-US" b="1" dirty="0"/>
          </a:p>
          <a:p>
            <a:pPr indent="457200" fontAlgn="auto"/>
            <a:r>
              <a:rPr lang="zh-CN" altLang="en-US" dirty="0"/>
              <a:t>无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84859" y="384810"/>
            <a:ext cx="8747267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>
                <a:latin typeface="+mj-lt"/>
                <a:ea typeface="+mj-ea"/>
                <a:cs typeface="+mj-cs"/>
              </a:rPr>
              <a:t>课堂作业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3	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洛谷P</a:t>
            </a:r>
            <a:r>
              <a:rPr sz="4400" dirty="0">
                <a:latin typeface="+mj-lt"/>
                <a:ea typeface="+mj-ea"/>
                <a:cs typeface="+mj-cs"/>
              </a:rPr>
              <a:t>5719</a:t>
            </a:r>
            <a:endParaRPr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645" y="4530725"/>
            <a:ext cx="8756650" cy="15513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4859" y="1346999"/>
            <a:ext cx="10306050" cy="279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/>
              <a:t>题目描述</a:t>
            </a:r>
            <a:endParaRPr lang="zh-CN" altLang="en-US" sz="3200" b="1" dirty="0"/>
          </a:p>
          <a:p>
            <a:pPr indent="457200" fontAlgn="auto"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 dirty="0"/>
              <a:t>《庄子》中说到，“一尺之棰，日取其半，万世不竭”。第一天有一根长度为 a(a&lt;</a:t>
            </a:r>
            <a:r>
              <a:rPr lang="en-US" altLang="zh-CN" dirty="0"/>
              <a:t>=</a:t>
            </a:r>
            <a:r>
              <a:rPr lang="zh-CN" altLang="en-US" dirty="0"/>
              <a:t>10</a:t>
            </a:r>
            <a:r>
              <a:rPr lang="zh-CN" altLang="en-US" baseline="30000" dirty="0"/>
              <a:t>9</a:t>
            </a:r>
            <a:r>
              <a:rPr lang="zh-CN" altLang="en-US" dirty="0"/>
              <a:t>)的木棍，从第二天开始，每天都要将这根木棍锯掉一半（每次除 2，向下取整）。第几天的时候木棍会变为 1？</a:t>
            </a:r>
            <a:endParaRPr lang="zh-CN" altLang="en-US" dirty="0"/>
          </a:p>
          <a:p>
            <a:pPr indent="457200" fontAlgn="auto"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endParaRPr lang="zh-CN" altLang="en-US" dirty="0"/>
          </a:p>
          <a:p>
            <a:r>
              <a:rPr lang="zh-CN" altLang="en-US" b="1" dirty="0"/>
              <a:t>输入格式</a:t>
            </a:r>
            <a:endParaRPr lang="zh-CN" altLang="en-US" b="1" dirty="0"/>
          </a:p>
          <a:p>
            <a:pPr indent="457200" fontAlgn="auto"/>
            <a:r>
              <a:rPr lang="zh-CN" altLang="en-US" dirty="0"/>
              <a:t>无</a:t>
            </a:r>
            <a:r>
              <a:rPr lang="zh-CN" altLang="en-US" dirty="0">
                <a:sym typeface="+mn-ea"/>
              </a:rPr>
              <a:t> 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b="1" dirty="0"/>
              <a:t>输出格式</a:t>
            </a:r>
            <a:endParaRPr lang="zh-CN" altLang="en-US" b="1" dirty="0"/>
          </a:p>
          <a:p>
            <a:pPr indent="457200" fontAlgn="auto"/>
            <a:r>
              <a:rPr lang="zh-CN" altLang="en-US" dirty="0"/>
              <a:t>无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84859" y="384810"/>
            <a:ext cx="8747267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>
                <a:latin typeface="+mj-lt"/>
                <a:ea typeface="+mj-ea"/>
                <a:cs typeface="+mj-cs"/>
              </a:rPr>
              <a:t>课堂作业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4	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洛谷P</a:t>
            </a:r>
            <a:r>
              <a:rPr sz="4400" dirty="0">
                <a:latin typeface="+mj-lt"/>
                <a:ea typeface="+mj-ea"/>
                <a:cs typeface="+mj-cs"/>
              </a:rPr>
              <a:t>5720</a:t>
            </a:r>
            <a:endParaRPr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4860" y="4350385"/>
            <a:ext cx="8689340" cy="14966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4859" y="1346999"/>
            <a:ext cx="10306050" cy="279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/>
              <a:t>题目描述</a:t>
            </a:r>
            <a:endParaRPr lang="zh-CN" altLang="en-US" sz="3200" b="1" dirty="0"/>
          </a:p>
          <a:p>
            <a:pPr indent="457200" fontAlgn="auto"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 dirty="0"/>
              <a:t>已知：Sn=1+1/2+1/3+...+1/n。显然对于任意一个整数 k，当 n 足够大的时候，Sn&gt;k。现给出一个整数 k，要求计算出一个最小的 n，使得 Sn&gt;k。对于 100% 的数据，1&lt;=k&lt;=</a:t>
            </a:r>
            <a:r>
              <a:rPr lang="zh-CN" altLang="en-US" dirty="0"/>
              <a:t>15。</a:t>
            </a:r>
            <a:endParaRPr lang="zh-CN" altLang="en-US" dirty="0"/>
          </a:p>
          <a:p>
            <a:pPr indent="457200" fontAlgn="auto"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endParaRPr lang="zh-CN" altLang="en-US" dirty="0"/>
          </a:p>
          <a:p>
            <a:r>
              <a:rPr lang="zh-CN" altLang="en-US" b="1" dirty="0"/>
              <a:t>输入格式</a:t>
            </a:r>
            <a:endParaRPr lang="zh-CN" altLang="en-US" b="1" dirty="0"/>
          </a:p>
          <a:p>
            <a:pPr indent="457200" fontAlgn="auto"/>
            <a:r>
              <a:rPr lang="zh-CN" altLang="en-US" dirty="0"/>
              <a:t>一个正整数 k。</a:t>
            </a:r>
            <a:r>
              <a:rPr lang="zh-CN" altLang="en-US" dirty="0">
                <a:sym typeface="+mn-ea"/>
              </a:rPr>
              <a:t> 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b="1" dirty="0"/>
              <a:t>输出格式</a:t>
            </a:r>
            <a:endParaRPr lang="zh-CN" altLang="en-US" b="1" dirty="0"/>
          </a:p>
          <a:p>
            <a:pPr indent="457200" fontAlgn="auto"/>
            <a:r>
              <a:rPr lang="zh-CN" altLang="en-US" dirty="0"/>
              <a:t>一个正整数 n。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84859" y="384810"/>
            <a:ext cx="8747267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>
                <a:latin typeface="+mj-lt"/>
                <a:ea typeface="+mj-ea"/>
                <a:cs typeface="+mj-cs"/>
              </a:rPr>
              <a:t>课堂作业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5	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洛谷P</a:t>
            </a:r>
            <a:r>
              <a:rPr sz="4400" dirty="0">
                <a:latin typeface="+mj-lt"/>
                <a:ea typeface="+mj-ea"/>
                <a:cs typeface="+mj-cs"/>
              </a:rPr>
              <a:t>1035</a:t>
            </a:r>
            <a:endParaRPr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710" y="4352290"/>
            <a:ext cx="9102090" cy="16167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4859" y="1346999"/>
            <a:ext cx="10306050" cy="279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/>
              <a:t>题目描述</a:t>
            </a:r>
            <a:endParaRPr lang="zh-CN" altLang="en-US" sz="3200" b="1" dirty="0"/>
          </a:p>
          <a:p>
            <a:pPr indent="457200" fontAlgn="auto"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 dirty="0"/>
              <a:t>试计算在区间 1 到 n 的所有整数中，数字x(0&lt;=x&lt;=9)共出现了多少次？例如，在 1 到 11中，即在 1,2,3,4,5,6,7,8,9,10,11 中，数字 1 出现了 4 次。对于 100% 的数据，1</a:t>
            </a:r>
            <a:r>
              <a:rPr lang="en-US" altLang="zh-CN" dirty="0"/>
              <a:t>&lt;=n&lt;=10</a:t>
            </a:r>
            <a:r>
              <a:rPr lang="en-US" altLang="zh-CN" baseline="30000" dirty="0"/>
              <a:t>6</a:t>
            </a:r>
            <a:r>
              <a:rPr lang="en-US" altLang="zh-CN" dirty="0"/>
              <a:t>, </a:t>
            </a:r>
            <a:r>
              <a:rPr lang="zh-CN" altLang="en-US" dirty="0"/>
              <a:t>0</a:t>
            </a:r>
            <a:r>
              <a:rPr lang="en-US" altLang="zh-CN" dirty="0"/>
              <a:t>&lt;=</a:t>
            </a:r>
            <a:r>
              <a:rPr lang="zh-CN" altLang="en-US" dirty="0"/>
              <a:t>x</a:t>
            </a:r>
            <a:r>
              <a:rPr lang="en-US" altLang="zh-CN" dirty="0"/>
              <a:t>&lt;=</a:t>
            </a:r>
            <a:r>
              <a:rPr lang="zh-CN" altLang="en-US" dirty="0"/>
              <a:t>9。</a:t>
            </a:r>
            <a:endParaRPr lang="zh-CN" altLang="en-US" dirty="0"/>
          </a:p>
          <a:p>
            <a:pPr indent="457200" fontAlgn="auto"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endParaRPr lang="zh-CN" altLang="en-US" dirty="0"/>
          </a:p>
          <a:p>
            <a:r>
              <a:rPr lang="zh-CN" altLang="en-US" b="1" dirty="0"/>
              <a:t>输入格式</a:t>
            </a:r>
            <a:endParaRPr lang="zh-CN" altLang="en-US" b="1" dirty="0"/>
          </a:p>
          <a:p>
            <a:pPr indent="457200" fontAlgn="auto"/>
            <a:r>
              <a:rPr lang="zh-CN" altLang="en-US" dirty="0"/>
              <a:t>2 个整数 n,x，之间用一个空格隔开。</a:t>
            </a:r>
            <a:r>
              <a:rPr lang="zh-CN" altLang="en-US" dirty="0">
                <a:sym typeface="+mn-ea"/>
              </a:rPr>
              <a:t> 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b="1" dirty="0"/>
              <a:t>输出格式</a:t>
            </a:r>
            <a:endParaRPr lang="zh-CN" altLang="en-US" b="1" dirty="0"/>
          </a:p>
          <a:p>
            <a:pPr indent="457200" fontAlgn="auto"/>
            <a:r>
              <a:rPr lang="zh-CN" altLang="en-US" dirty="0"/>
              <a:t>1 个整数，表示 x 出现的次数。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84859" y="384810"/>
            <a:ext cx="8747267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>
                <a:latin typeface="+mj-lt"/>
                <a:ea typeface="+mj-ea"/>
                <a:cs typeface="+mj-cs"/>
              </a:rPr>
              <a:t>课堂作业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6	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洛谷P</a:t>
            </a:r>
            <a:r>
              <a:rPr sz="4400" dirty="0">
                <a:latin typeface="+mj-lt"/>
                <a:ea typeface="+mj-ea"/>
                <a:cs typeface="+mj-cs"/>
              </a:rPr>
              <a:t>1980</a:t>
            </a:r>
            <a:endParaRPr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730" y="4321810"/>
            <a:ext cx="8796020" cy="1663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4859" y="1085379"/>
            <a:ext cx="10306050" cy="3076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/>
              <a:t>题目描述</a:t>
            </a:r>
            <a:endParaRPr lang="zh-CN" altLang="en-US" sz="3200" b="1" dirty="0"/>
          </a:p>
          <a:p>
            <a:pPr indent="457200" fontAlgn="auto"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 dirty="0"/>
              <a:t>给定一个整数，请将该数各个位上数字反转得到一个新数。新数也应满足整数的常见形式，即除非给定的原数为零，否则反转后得到的新数的最高位数字不应为零（参见样例2）。−1,000,000,000</a:t>
            </a:r>
            <a:r>
              <a:rPr lang="en-US" altLang="zh-CN" dirty="0"/>
              <a:t>&lt;=</a:t>
            </a:r>
            <a:r>
              <a:rPr lang="zh-CN" altLang="en-US" dirty="0"/>
              <a:t>N</a:t>
            </a:r>
            <a:r>
              <a:rPr lang="en-US" altLang="zh-CN" dirty="0"/>
              <a:t>&lt;=</a:t>
            </a:r>
            <a:r>
              <a:rPr lang="zh-CN" altLang="en-US" dirty="0"/>
              <a:t>1,000,000,000。</a:t>
            </a:r>
            <a:endParaRPr lang="zh-CN" altLang="en-US" dirty="0"/>
          </a:p>
          <a:p>
            <a:pPr indent="457200" fontAlgn="auto"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endParaRPr lang="zh-CN" altLang="en-US" dirty="0"/>
          </a:p>
          <a:p>
            <a:r>
              <a:rPr lang="zh-CN" altLang="en-US" b="1" dirty="0"/>
              <a:t>输入格式</a:t>
            </a:r>
            <a:endParaRPr lang="zh-CN" altLang="en-US" b="1" dirty="0"/>
          </a:p>
          <a:p>
            <a:pPr indent="457200" fontAlgn="auto"/>
            <a:r>
              <a:rPr lang="zh-CN" altLang="en-US" dirty="0"/>
              <a:t>一个整数 N。</a:t>
            </a:r>
            <a:r>
              <a:rPr lang="zh-CN" altLang="en-US" dirty="0">
                <a:sym typeface="+mn-ea"/>
              </a:rPr>
              <a:t> 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b="1" dirty="0"/>
              <a:t>输出格式</a:t>
            </a:r>
            <a:endParaRPr lang="zh-CN" altLang="en-US" b="1" dirty="0"/>
          </a:p>
          <a:p>
            <a:pPr indent="457200" fontAlgn="auto"/>
            <a:r>
              <a:rPr lang="zh-CN" altLang="en-US" dirty="0"/>
              <a:t>一个整数，表示反转后的新数。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84859" y="269875"/>
            <a:ext cx="8747267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>
                <a:latin typeface="+mj-lt"/>
                <a:ea typeface="+mj-ea"/>
                <a:cs typeface="+mj-cs"/>
              </a:rPr>
              <a:t>课堂作业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7	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洛谷P</a:t>
            </a:r>
            <a:r>
              <a:rPr sz="4400" dirty="0">
                <a:latin typeface="+mj-lt"/>
                <a:ea typeface="+mj-ea"/>
                <a:cs typeface="+mj-cs"/>
              </a:rPr>
              <a:t>1307</a:t>
            </a:r>
            <a:endParaRPr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075" y="4146550"/>
            <a:ext cx="8536940" cy="26365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4859" y="994574"/>
            <a:ext cx="10306050" cy="36309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/>
              <a:t>题目描述</a:t>
            </a:r>
            <a:endParaRPr lang="zh-CN" altLang="en-US" sz="3200" b="1" dirty="0"/>
          </a:p>
          <a:p>
            <a:pPr indent="457200" fontAlgn="auto"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 dirty="0"/>
              <a:t>国王将金币作为工资，发放给忠诚的骑士。第一天，骑士收到一枚金币；之后两天（第二天和第三天），每天收到两枚金币；之后三天（第四、五、六天），每天收到三枚金币；之后四天（第七、八、九、十天），每天收到四枚金币……；这种工资发放模式会一直这样延续下去：当连续 n 天每天收到 n 枚金币后，骑士会在之后的连续 n+1 天里，每天收到 n+1 枚金币。请计算在前 k 天里，骑士一共获得了多少金币。对于 100% 的数据，1</a:t>
            </a:r>
            <a:r>
              <a:rPr lang="en-US" altLang="zh-CN" dirty="0"/>
              <a:t>&lt;=</a:t>
            </a:r>
            <a:r>
              <a:rPr lang="zh-CN" altLang="en-US" dirty="0"/>
              <a:t>k</a:t>
            </a:r>
            <a:r>
              <a:rPr lang="en-US" altLang="zh-CN" dirty="0"/>
              <a:t>&lt;=</a:t>
            </a:r>
            <a:r>
              <a:rPr lang="zh-CN" altLang="en-US" dirty="0"/>
              <a:t>10</a:t>
            </a:r>
            <a:r>
              <a:rPr lang="en-US" altLang="zh-CN" baseline="30000" dirty="0"/>
              <a:t>4</a:t>
            </a:r>
            <a:r>
              <a:rPr lang="zh-CN" altLang="en-US" dirty="0"/>
              <a:t>。</a:t>
            </a:r>
            <a:endParaRPr lang="zh-CN" altLang="en-US" dirty="0"/>
          </a:p>
          <a:p>
            <a:pPr indent="457200" fontAlgn="auto"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endParaRPr lang="zh-CN" altLang="en-US" dirty="0"/>
          </a:p>
          <a:p>
            <a:r>
              <a:rPr lang="zh-CN" altLang="en-US" b="1" dirty="0"/>
              <a:t>输入格式</a:t>
            </a:r>
            <a:endParaRPr lang="zh-CN" altLang="en-US" b="1" dirty="0"/>
          </a:p>
          <a:p>
            <a:pPr indent="457200" fontAlgn="auto"/>
            <a:r>
              <a:rPr lang="zh-CN" altLang="en-US" dirty="0"/>
              <a:t>一个正整数 k，表示发放金币的天数。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b="1" dirty="0"/>
              <a:t>输出格式</a:t>
            </a:r>
            <a:endParaRPr lang="zh-CN" altLang="en-US" b="1" dirty="0"/>
          </a:p>
          <a:p>
            <a:pPr indent="457200" fontAlgn="auto"/>
            <a:r>
              <a:rPr lang="zh-CN" altLang="en-US" dirty="0"/>
              <a:t>一个正整数，即骑士收到的金币数。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84859" y="163830"/>
            <a:ext cx="8747267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>
                <a:latin typeface="+mj-lt"/>
                <a:ea typeface="+mj-ea"/>
                <a:cs typeface="+mj-cs"/>
              </a:rPr>
              <a:t>课堂作业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8	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洛谷P</a:t>
            </a:r>
            <a:r>
              <a:rPr sz="4400" dirty="0">
                <a:latin typeface="+mj-lt"/>
                <a:ea typeface="+mj-ea"/>
                <a:cs typeface="+mj-cs"/>
              </a:rPr>
              <a:t>2669</a:t>
            </a:r>
            <a:endParaRPr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360" y="4686300"/>
            <a:ext cx="7458075" cy="21717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360410" y="4304030"/>
            <a:ext cx="35928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样例</a:t>
            </a:r>
            <a:r>
              <a:rPr lang="en-US" altLang="zh-CN" b="1"/>
              <a:t>1</a:t>
            </a:r>
            <a:r>
              <a:rPr lang="zh-CN" altLang="en-US" b="1"/>
              <a:t>说明</a:t>
            </a:r>
            <a:endParaRPr lang="zh-CN" altLang="en-US" b="1"/>
          </a:p>
          <a:p>
            <a:r>
              <a:rPr lang="zh-CN" altLang="en-US"/>
              <a:t>骑士第一天收到一枚金币；第二天和第三天，每天收到两枚金币；第四、五、六天，每天收到三枚金币。因此一共收到 1+2+2+3+3+3=14枚金币。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385,&quot;width&quot;:117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1947</Words>
  <Application>WPS 演示</Application>
  <PresentationFormat>宽屏</PresentationFormat>
  <Paragraphs>104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Arial Unicode MS</vt:lpstr>
      <vt:lpstr>等线 Light</vt:lpstr>
      <vt:lpstr>等线</vt:lpstr>
      <vt:lpstr>Office 主题</vt:lpstr>
      <vt:lpstr>实验4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周新星</dc:creator>
  <cp:lastModifiedBy>周新星</cp:lastModifiedBy>
  <cp:revision>65</cp:revision>
  <dcterms:created xsi:type="dcterms:W3CDTF">2021-10-21T04:24:00Z</dcterms:created>
  <dcterms:modified xsi:type="dcterms:W3CDTF">2021-10-21T06:29:53Z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FA7DA8647CFA445D9ADBDE97B3C837CF</vt:lpwstr>
  </property>
  <property fmtid="{D5CDD505-2E9C-101B-9397-08002B2CF9AE}" pid="3" name="KSOProductBuildVer">
    <vt:lpwstr>2052-11.1.0.10577</vt:lpwstr>
  </property>
</Properties>
</file>