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3" r:id="rId3"/>
    <p:sldId id="256" r:id="rId4"/>
    <p:sldId id="257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707157"/>
          </a:xfrm>
        </p:spPr>
        <p:txBody>
          <a:bodyPr/>
          <a:lstStyle/>
          <a:p>
            <a:r>
              <a:rPr lang="zh-CN" altLang="en-US" dirty="0"/>
              <a:t>代码调试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01475"/>
            <a:ext cx="10515600" cy="4792379"/>
          </a:xfrm>
        </p:spPr>
        <p:txBody>
          <a:bodyPr>
            <a:normAutofit/>
          </a:bodyPr>
          <a:lstStyle/>
          <a:p>
            <a:pPr fontAlgn="auto">
              <a:lnSpc>
                <a:spcPct val="150000"/>
              </a:lnSpc>
              <a:buSzPts val="2600"/>
            </a:pPr>
            <a:r>
              <a:rPr lang="zh-CN" altLang="en-US" dirty="0"/>
              <a:t>日志调试法</a:t>
            </a:r>
            <a:endParaRPr lang="en-US" altLang="zh-CN" dirty="0"/>
          </a:p>
          <a:p>
            <a:pPr lvl="1" fontAlgn="auto">
              <a:lnSpc>
                <a:spcPct val="150000"/>
              </a:lnSpc>
              <a:buSzPts val="2600"/>
            </a:pPr>
            <a:r>
              <a:rPr lang="zh-CN" altLang="en-US" dirty="0"/>
              <a:t>程序关键运行地方输出提示信息，看看是否按照预期运行</a:t>
            </a:r>
            <a:endParaRPr lang="en-US" altLang="zh-CN" dirty="0"/>
          </a:p>
          <a:p>
            <a:pPr lvl="1" fontAlgn="auto">
              <a:lnSpc>
                <a:spcPct val="150000"/>
              </a:lnSpc>
              <a:buSzPts val="2600"/>
            </a:pPr>
            <a:r>
              <a:rPr lang="zh-CN" altLang="en-US" dirty="0"/>
              <a:t>提交答案前记得删除日志</a:t>
            </a:r>
            <a:endParaRPr lang="en-US" altLang="zh-CN" dirty="0"/>
          </a:p>
          <a:p>
            <a:pPr fontAlgn="auto">
              <a:lnSpc>
                <a:spcPct val="150000"/>
              </a:lnSpc>
              <a:buSzPts val="2600"/>
            </a:pPr>
            <a:r>
              <a:rPr lang="zh-CN" altLang="en-US" dirty="0"/>
              <a:t>断点调试法</a:t>
            </a:r>
            <a:endParaRPr lang="en-US" altLang="zh-CN" dirty="0"/>
          </a:p>
          <a:p>
            <a:pPr lvl="1" fontAlgn="auto">
              <a:lnSpc>
                <a:spcPct val="150000"/>
              </a:lnSpc>
              <a:buSzPts val="2600"/>
            </a:pPr>
            <a:r>
              <a:rPr lang="zh-CN" altLang="en-US" dirty="0"/>
              <a:t>利用 </a:t>
            </a:r>
            <a:r>
              <a:rPr lang="en-US" altLang="zh-CN" dirty="0"/>
              <a:t>IDE </a:t>
            </a:r>
            <a:r>
              <a:rPr lang="zh-CN" altLang="en-US" dirty="0"/>
              <a:t>的断点调试功能，在关键地方打断点，逐步跟踪变量状态</a:t>
            </a:r>
            <a:endParaRPr lang="en-US" altLang="zh-C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" name="文本框 99"/>
          <p:cNvSpPr txBox="1"/>
          <p:nvPr/>
        </p:nvSpPr>
        <p:spPr>
          <a:xfrm>
            <a:off x="793115" y="759460"/>
            <a:ext cx="708977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266700" indent="-266700"/>
            <a:r>
              <a:rPr lang="en-US" altLang="zh-CN" sz="2400" b="0">
                <a:latin typeface="Calibri" panose="020F0502020204030204" charset="0"/>
                <a:ea typeface="宋体" panose="02010600030101010101" pitchFamily="2" charset="-122"/>
              </a:rPr>
              <a:t>1. </a:t>
            </a:r>
            <a:r>
              <a:rPr lang="zh-CN" sz="2400" b="0">
                <a:latin typeface="Calibri" panose="020F0502020204030204" charset="0"/>
                <a:ea typeface="宋体" panose="02010600030101010101" pitchFamily="2" charset="-122"/>
              </a:rPr>
              <a:t>通过使用循环处理的方式</a:t>
            </a:r>
            <a:r>
              <a:rPr lang="zh-CN" sz="2400" b="0">
                <a:ea typeface="宋体" panose="02010600030101010101" pitchFamily="2" charset="-122"/>
              </a:rPr>
              <a:t>输出以下图形</a:t>
            </a:r>
            <a:endParaRPr lang="zh-CN" altLang="en-US" sz="2400" b="0"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38490" y="888365"/>
            <a:ext cx="2407285" cy="52660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61085" y="1485900"/>
            <a:ext cx="5567045" cy="1938020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p>
            <a:pPr marL="266700" lvl="0" indent="-266700" algn="l">
              <a:buClrTx/>
              <a:buSzTx/>
              <a:buFontTx/>
            </a:pPr>
            <a:r>
              <a:rPr lang="en-US" altLang="zh-CN" sz="2400" b="1">
                <a:latin typeface="Calibri" panose="020F0502020204030204" charset="0"/>
                <a:ea typeface="宋体" panose="02010600030101010101" pitchFamily="2" charset="-122"/>
                <a:sym typeface="+mn-ea"/>
              </a:rPr>
              <a:t>输入：</a:t>
            </a:r>
            <a:endParaRPr lang="en-US" altLang="zh-CN" sz="2400" b="1"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marL="266700" lvl="0" indent="-266700" algn="l">
              <a:buClrTx/>
              <a:buSzTx/>
              <a:buFontTx/>
            </a:pPr>
            <a:r>
              <a:rPr lang="en-US" altLang="zh-CN" sz="2400">
                <a:latin typeface="Calibri" panose="020F0502020204030204" charset="0"/>
                <a:ea typeface="宋体" panose="02010600030101010101" pitchFamily="2" charset="-122"/>
                <a:sym typeface="+mn-ea"/>
              </a:rPr>
              <a:t>奇数</a:t>
            </a:r>
            <a:r>
              <a:rPr lang="en-US" altLang="zh-CN" sz="2400">
                <a:latin typeface="Calibri" panose="020F0502020204030204" charset="0"/>
                <a:ea typeface="宋体" panose="02010600030101010101" pitchFamily="2" charset="-122"/>
                <a:sym typeface="+mn-ea"/>
              </a:rPr>
              <a:t>n</a:t>
            </a:r>
            <a:r>
              <a:rPr lang="en-US" altLang="zh-CN" sz="2400">
                <a:latin typeface="Calibri" panose="020F0502020204030204" charset="0"/>
                <a:ea typeface="宋体" panose="02010600030101010101" pitchFamily="2" charset="-122"/>
                <a:sym typeface="+mn-ea"/>
              </a:rPr>
              <a:t>，表示图形共有</a:t>
            </a:r>
            <a:r>
              <a:rPr lang="en-US" altLang="zh-CN" sz="2400">
                <a:latin typeface="Calibri" panose="020F0502020204030204" charset="0"/>
                <a:ea typeface="宋体" panose="02010600030101010101" pitchFamily="2" charset="-122"/>
                <a:sym typeface="+mn-ea"/>
              </a:rPr>
              <a:t>n</a:t>
            </a:r>
            <a:r>
              <a:rPr lang="en-US" altLang="zh-CN" sz="2400">
                <a:latin typeface="Calibri" panose="020F0502020204030204" charset="0"/>
                <a:ea typeface="宋体" panose="02010600030101010101" pitchFamily="2" charset="-122"/>
                <a:sym typeface="+mn-ea"/>
              </a:rPr>
              <a:t>行</a:t>
            </a:r>
            <a:endParaRPr lang="en-US" altLang="zh-CN" sz="2400"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marL="266700" lvl="0" indent="-266700" algn="l">
              <a:buClrTx/>
              <a:buSzTx/>
              <a:buFontTx/>
            </a:pPr>
            <a:endParaRPr lang="en-US" altLang="zh-CN" sz="2400"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marL="266700" lvl="0" indent="-266700" algn="l">
              <a:buClrTx/>
              <a:buSzTx/>
              <a:buFontTx/>
            </a:pPr>
            <a:r>
              <a:rPr lang="en-US" altLang="zh-CN" sz="2400" b="1">
                <a:latin typeface="Calibri" panose="020F0502020204030204" charset="0"/>
                <a:ea typeface="宋体" panose="02010600030101010101" pitchFamily="2" charset="-122"/>
                <a:sym typeface="+mn-ea"/>
              </a:rPr>
              <a:t>输出：</a:t>
            </a:r>
            <a:endParaRPr lang="en-US" altLang="zh-CN" sz="2400" b="1"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marL="266700" lvl="0" indent="-266700" algn="l">
              <a:buClrTx/>
              <a:buSzTx/>
              <a:buFontTx/>
            </a:pPr>
            <a:r>
              <a:rPr lang="en-US" altLang="zh-CN" sz="2400">
                <a:latin typeface="Calibri" panose="020F0502020204030204" charset="0"/>
                <a:ea typeface="宋体" panose="02010600030101010101" pitchFamily="2" charset="-122"/>
                <a:sym typeface="+mn-ea"/>
              </a:rPr>
              <a:t>如</a:t>
            </a:r>
            <a:r>
              <a:rPr lang="zh-CN" altLang="en-US" sz="2400">
                <a:latin typeface="Calibri" panose="020F0502020204030204" charset="0"/>
                <a:ea typeface="宋体" panose="02010600030101010101" pitchFamily="2" charset="-122"/>
                <a:sym typeface="+mn-ea"/>
              </a:rPr>
              <a:t>右</a:t>
            </a:r>
            <a:r>
              <a:rPr lang="en-US" altLang="zh-CN" sz="2400">
                <a:latin typeface="Calibri" panose="020F0502020204030204" charset="0"/>
                <a:ea typeface="宋体" panose="02010600030101010101" pitchFamily="2" charset="-122"/>
                <a:sym typeface="+mn-ea"/>
              </a:rPr>
              <a:t>图示的图形</a:t>
            </a:r>
            <a:endParaRPr lang="en-US" altLang="zh-CN" sz="2400"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" name="文本框 99"/>
          <p:cNvSpPr txBox="1"/>
          <p:nvPr/>
        </p:nvSpPr>
        <p:spPr>
          <a:xfrm>
            <a:off x="793115" y="759460"/>
            <a:ext cx="708977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266700" indent="-266700"/>
            <a:r>
              <a:rPr lang="en-US" altLang="zh-CN" sz="2400" b="0">
                <a:latin typeface="Calibri" panose="020F0502020204030204" charset="0"/>
                <a:ea typeface="宋体" panose="02010600030101010101" pitchFamily="2" charset="-122"/>
              </a:rPr>
              <a:t>2. </a:t>
            </a:r>
            <a:r>
              <a:rPr lang="zh-CN" sz="2400" b="0">
                <a:latin typeface="Calibri" panose="020F0502020204030204" charset="0"/>
                <a:ea typeface="宋体" panose="02010600030101010101" pitchFamily="2" charset="-122"/>
              </a:rPr>
              <a:t>输出杨辉三角</a:t>
            </a:r>
            <a:endParaRPr lang="zh-CN" sz="2400" b="0"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229225" y="944245"/>
            <a:ext cx="5567045" cy="1938020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p>
            <a:pPr marL="266700" lvl="0" indent="-266700" algn="l">
              <a:buClrTx/>
              <a:buSzTx/>
              <a:buFontTx/>
            </a:pPr>
            <a:r>
              <a:rPr lang="en-US" altLang="zh-CN" sz="2400" b="1">
                <a:latin typeface="Calibri" panose="020F0502020204030204" charset="0"/>
                <a:ea typeface="宋体" panose="02010600030101010101" pitchFamily="2" charset="-122"/>
                <a:sym typeface="+mn-ea"/>
              </a:rPr>
              <a:t>输入：</a:t>
            </a:r>
            <a:endParaRPr lang="en-US" altLang="zh-CN" sz="2400" b="1"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marL="266700" lvl="0" indent="-266700" algn="l">
              <a:buClrTx/>
              <a:buSzTx/>
              <a:buFontTx/>
            </a:pPr>
            <a:r>
              <a:rPr lang="zh-CN" altLang="en-US" sz="2400">
                <a:latin typeface="Calibri" panose="020F0502020204030204" charset="0"/>
                <a:ea typeface="宋体" panose="02010600030101010101" pitchFamily="2" charset="-122"/>
                <a:sym typeface="+mn-ea"/>
              </a:rPr>
              <a:t>整数</a:t>
            </a:r>
            <a:r>
              <a:rPr lang="en-US" altLang="zh-CN" sz="2400">
                <a:latin typeface="Calibri" panose="020F0502020204030204" charset="0"/>
                <a:ea typeface="宋体" panose="02010600030101010101" pitchFamily="2" charset="-122"/>
                <a:sym typeface="+mn-ea"/>
              </a:rPr>
              <a:t>n，表示</a:t>
            </a:r>
            <a:r>
              <a:rPr lang="zh-CN" altLang="en-US" sz="2400">
                <a:latin typeface="Calibri" panose="020F0502020204030204" charset="0"/>
                <a:ea typeface="宋体" panose="02010600030101010101" pitchFamily="2" charset="-122"/>
                <a:sym typeface="+mn-ea"/>
              </a:rPr>
              <a:t>输出前</a:t>
            </a:r>
            <a:r>
              <a:rPr lang="en-US" altLang="zh-CN" sz="2400">
                <a:latin typeface="Calibri" panose="020F0502020204030204" charset="0"/>
                <a:ea typeface="宋体" panose="02010600030101010101" pitchFamily="2" charset="-122"/>
                <a:sym typeface="+mn-ea"/>
              </a:rPr>
              <a:t>n</a:t>
            </a:r>
            <a:r>
              <a:rPr lang="zh-CN" altLang="en-US" sz="2400">
                <a:latin typeface="Calibri" panose="020F0502020204030204" charset="0"/>
                <a:ea typeface="宋体" panose="02010600030101010101" pitchFamily="2" charset="-122"/>
                <a:sym typeface="+mn-ea"/>
              </a:rPr>
              <a:t>行的杨辉三角</a:t>
            </a:r>
            <a:endParaRPr lang="en-US" altLang="zh-CN" sz="2400"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marL="266700" lvl="0" indent="-266700" algn="l">
              <a:buClrTx/>
              <a:buSzTx/>
              <a:buFontTx/>
            </a:pPr>
            <a:endParaRPr lang="en-US" altLang="zh-CN" sz="2400"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marL="266700" lvl="0" indent="-266700" algn="l">
              <a:buClrTx/>
              <a:buSzTx/>
              <a:buFontTx/>
            </a:pPr>
            <a:r>
              <a:rPr lang="en-US" altLang="zh-CN" sz="2400" b="1">
                <a:latin typeface="Calibri" panose="020F0502020204030204" charset="0"/>
                <a:ea typeface="宋体" panose="02010600030101010101" pitchFamily="2" charset="-122"/>
                <a:sym typeface="+mn-ea"/>
              </a:rPr>
              <a:t>输出：</a:t>
            </a:r>
            <a:endParaRPr lang="en-US" altLang="zh-CN" sz="2400" b="1"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marL="266700" lvl="0" indent="-266700" algn="l">
              <a:buClrTx/>
              <a:buSzTx/>
              <a:buFontTx/>
            </a:pPr>
            <a:r>
              <a:rPr lang="en-US" altLang="zh-CN" sz="2400">
                <a:latin typeface="Calibri" panose="020F0502020204030204" charset="0"/>
                <a:ea typeface="宋体" panose="02010600030101010101" pitchFamily="2" charset="-122"/>
                <a:sym typeface="+mn-ea"/>
              </a:rPr>
              <a:t>如</a:t>
            </a:r>
            <a:r>
              <a:rPr lang="zh-CN" altLang="en-US" sz="2400">
                <a:latin typeface="Calibri" panose="020F0502020204030204" charset="0"/>
                <a:ea typeface="宋体" panose="02010600030101010101" pitchFamily="2" charset="-122"/>
                <a:sym typeface="+mn-ea"/>
              </a:rPr>
              <a:t>下</a:t>
            </a:r>
            <a:r>
              <a:rPr lang="en-US" altLang="zh-CN" sz="2400">
                <a:latin typeface="Calibri" panose="020F0502020204030204" charset="0"/>
                <a:ea typeface="宋体" panose="02010600030101010101" pitchFamily="2" charset="-122"/>
                <a:sym typeface="+mn-ea"/>
              </a:rPr>
              <a:t>图示的图形</a:t>
            </a:r>
            <a:endParaRPr lang="en-US" altLang="zh-CN" sz="2400"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7870" y="2165350"/>
            <a:ext cx="3665220" cy="366522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496560" y="3056255"/>
            <a:ext cx="276606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1</a:t>
            </a:r>
            <a:endParaRPr lang="en-US" altLang="zh-CN" sz="3200"/>
          </a:p>
          <a:p>
            <a:r>
              <a:rPr lang="en-US" altLang="zh-CN" sz="3200"/>
              <a:t>1 1</a:t>
            </a:r>
            <a:endParaRPr lang="en-US" altLang="zh-CN" sz="3200"/>
          </a:p>
          <a:p>
            <a:r>
              <a:rPr lang="en-US" altLang="zh-CN" sz="3200"/>
              <a:t>1 2 1</a:t>
            </a:r>
            <a:endParaRPr lang="en-US" altLang="zh-CN" sz="3200"/>
          </a:p>
          <a:p>
            <a:r>
              <a:rPr lang="en-US" altLang="zh-CN" sz="3200"/>
              <a:t>1 3 3 1</a:t>
            </a:r>
            <a:endParaRPr lang="en-US" altLang="zh-CN" sz="3200"/>
          </a:p>
          <a:p>
            <a:r>
              <a:rPr lang="en-US" altLang="zh-CN" sz="3200"/>
              <a:t>1 4 6 4 1</a:t>
            </a:r>
            <a:endParaRPr lang="en-US" altLang="zh-CN" sz="3200"/>
          </a:p>
          <a:p>
            <a:r>
              <a:rPr lang="en-US" altLang="zh-CN" sz="3200"/>
              <a:t>1 5 10 10 5 1</a:t>
            </a:r>
            <a:endParaRPr lang="en-US" altLang="zh-CN" sz="3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" name="文本框 99"/>
          <p:cNvSpPr txBox="1"/>
          <p:nvPr/>
        </p:nvSpPr>
        <p:spPr>
          <a:xfrm>
            <a:off x="802640" y="1089660"/>
            <a:ext cx="932053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266700" indent="-266700"/>
            <a:r>
              <a:rPr lang="en-US" altLang="zh-CN" sz="2400" b="0">
                <a:latin typeface="Calibri" panose="020F0502020204030204" charset="0"/>
                <a:ea typeface="宋体" panose="02010600030101010101" pitchFamily="2" charset="-122"/>
              </a:rPr>
              <a:t>3. </a:t>
            </a:r>
            <a:r>
              <a:rPr lang="zh-CN" sz="2400" b="0">
                <a:latin typeface="Calibri" panose="020F0502020204030204" charset="0"/>
                <a:ea typeface="宋体" panose="02010600030101010101" pitchFamily="2" charset="-122"/>
              </a:rPr>
              <a:t>某次大奖赛，有7个评委给每一位参赛者打分（8.0至10.0为有效分数），去掉一个最高分和一个最低分，求该参赛者的成绩。</a:t>
            </a:r>
            <a:endParaRPr lang="zh-CN" sz="2400" b="0">
              <a:latin typeface="Calibri" panose="020F0502020204030204" charset="0"/>
              <a:ea typeface="宋体" panose="02010600030101010101" pitchFamily="2" charset="-122"/>
            </a:endParaRPr>
          </a:p>
          <a:p>
            <a:pPr marL="266700" indent="-266700"/>
            <a:endParaRPr lang="zh-CN" sz="2400" b="0"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38275" y="2933700"/>
            <a:ext cx="3924300" cy="1938020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p>
            <a:pPr marL="266700" lvl="0" indent="-266700" algn="l">
              <a:buClrTx/>
              <a:buSzTx/>
              <a:buFontTx/>
            </a:pPr>
            <a:r>
              <a:rPr lang="en-US" altLang="zh-CN" sz="2400" b="1">
                <a:latin typeface="Calibri" panose="020F0502020204030204" charset="0"/>
                <a:ea typeface="宋体" panose="02010600030101010101" pitchFamily="2" charset="-122"/>
                <a:sym typeface="+mn-ea"/>
              </a:rPr>
              <a:t>输入：</a:t>
            </a:r>
            <a:endParaRPr lang="en-US" altLang="zh-CN" sz="2400" b="1"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marL="266700" lvl="0" indent="-266700" algn="l">
              <a:buClrTx/>
              <a:buSzTx/>
              <a:buFontTx/>
            </a:pPr>
            <a:r>
              <a:rPr lang="zh-CN" sz="2400">
                <a:latin typeface="Calibri" panose="020F0502020204030204" charset="0"/>
                <a:ea typeface="宋体" panose="02010600030101010101" pitchFamily="2" charset="-122"/>
                <a:sym typeface="+mn-ea"/>
              </a:rPr>
              <a:t>7个实数型分数</a:t>
            </a:r>
            <a:endParaRPr lang="zh-CN" sz="2400" b="0">
              <a:latin typeface="Calibri" panose="020F0502020204030204" charset="0"/>
              <a:ea typeface="宋体" panose="02010600030101010101" pitchFamily="2" charset="-122"/>
            </a:endParaRPr>
          </a:p>
          <a:p>
            <a:pPr marL="266700" lvl="0" indent="-266700" algn="l">
              <a:buClrTx/>
              <a:buSzTx/>
              <a:buFontTx/>
            </a:pPr>
            <a:endParaRPr lang="en-US" altLang="zh-CN" sz="2400"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marL="266700" lvl="0" indent="-266700" algn="l">
              <a:buClrTx/>
              <a:buSzTx/>
              <a:buFontTx/>
            </a:pPr>
            <a:r>
              <a:rPr lang="en-US" altLang="zh-CN" sz="2400" b="1">
                <a:latin typeface="Calibri" panose="020F0502020204030204" charset="0"/>
                <a:ea typeface="宋体" panose="02010600030101010101" pitchFamily="2" charset="-122"/>
                <a:sym typeface="+mn-ea"/>
              </a:rPr>
              <a:t>输出：</a:t>
            </a:r>
            <a:endParaRPr lang="en-US" altLang="zh-CN" sz="2400" b="1"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marL="266700" indent="-266700"/>
            <a:r>
              <a:rPr lang="zh-CN" sz="2400">
                <a:latin typeface="Calibri" panose="020F0502020204030204" charset="0"/>
                <a:ea typeface="宋体" panose="02010600030101010101" pitchFamily="2" charset="-122"/>
                <a:sym typeface="+mn-ea"/>
              </a:rPr>
              <a:t>实数型平均分</a:t>
            </a:r>
            <a:endParaRPr lang="en-US" altLang="zh-CN" sz="2400"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706110" y="2933700"/>
            <a:ext cx="3924300" cy="1938020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p>
            <a:pPr marL="266700" lvl="0" indent="-266700" algn="l">
              <a:buClrTx/>
              <a:buSzTx/>
              <a:buFontTx/>
            </a:pPr>
            <a:r>
              <a:rPr lang="zh-CN" altLang="en-US" sz="2400" b="1">
                <a:latin typeface="Calibri" panose="020F0502020204030204" charset="0"/>
                <a:ea typeface="宋体" panose="02010600030101010101" pitchFamily="2" charset="-122"/>
                <a:sym typeface="+mn-ea"/>
              </a:rPr>
              <a:t>示例</a:t>
            </a:r>
            <a:r>
              <a:rPr lang="en-US" altLang="zh-CN" sz="2400" b="1">
                <a:latin typeface="Calibri" panose="020F0502020204030204" charset="0"/>
                <a:ea typeface="宋体" panose="02010600030101010101" pitchFamily="2" charset="-122"/>
                <a:sym typeface="+mn-ea"/>
              </a:rPr>
              <a:t>输入：</a:t>
            </a:r>
            <a:endParaRPr lang="en-US" altLang="zh-CN" sz="2400" b="1"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marL="266700" lvl="0" indent="-266700" algn="l">
              <a:buClrTx/>
              <a:buSzTx/>
              <a:buFontTx/>
            </a:pPr>
            <a:r>
              <a:rPr lang="zh-CN" sz="2400">
                <a:latin typeface="Calibri" panose="020F0502020204030204" charset="0"/>
                <a:ea typeface="宋体" panose="02010600030101010101" pitchFamily="2" charset="-122"/>
                <a:sym typeface="+mn-ea"/>
              </a:rPr>
              <a:t>9.5 9.4 9.5 9.3 9.3 9.3 9.3</a:t>
            </a:r>
            <a:endParaRPr lang="zh-CN" sz="2400" b="0">
              <a:latin typeface="Calibri" panose="020F0502020204030204" charset="0"/>
              <a:ea typeface="宋体" panose="02010600030101010101" pitchFamily="2" charset="-122"/>
            </a:endParaRPr>
          </a:p>
          <a:p>
            <a:pPr marL="266700" lvl="0" indent="-266700" algn="l">
              <a:buClrTx/>
              <a:buSzTx/>
              <a:buFontTx/>
            </a:pPr>
            <a:endParaRPr lang="en-US" altLang="zh-CN" sz="2400"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marL="266700" lvl="0" indent="-266700" algn="l">
              <a:buClrTx/>
              <a:buSzTx/>
              <a:buFontTx/>
            </a:pPr>
            <a:r>
              <a:rPr lang="zh-CN" altLang="en-US" sz="2400" b="1">
                <a:latin typeface="Calibri" panose="020F0502020204030204" charset="0"/>
                <a:ea typeface="宋体" panose="02010600030101010101" pitchFamily="2" charset="-122"/>
                <a:sym typeface="+mn-ea"/>
              </a:rPr>
              <a:t>示例</a:t>
            </a:r>
            <a:r>
              <a:rPr lang="en-US" altLang="zh-CN" sz="2400" b="1">
                <a:latin typeface="Calibri" panose="020F0502020204030204" charset="0"/>
                <a:ea typeface="宋体" panose="02010600030101010101" pitchFamily="2" charset="-122"/>
                <a:sym typeface="+mn-ea"/>
              </a:rPr>
              <a:t>输出：</a:t>
            </a:r>
            <a:endParaRPr lang="en-US" altLang="zh-CN" sz="2400" b="1"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marL="266700" indent="-266700"/>
            <a:r>
              <a:rPr lang="zh-CN" sz="2400">
                <a:latin typeface="Calibri" panose="020F0502020204030204" charset="0"/>
                <a:ea typeface="宋体" panose="02010600030101010101" pitchFamily="2" charset="-122"/>
                <a:sym typeface="+mn-ea"/>
              </a:rPr>
              <a:t>9.36</a:t>
            </a:r>
            <a:endParaRPr lang="en-US" altLang="zh-CN" sz="2400"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" name="文本框 99"/>
          <p:cNvSpPr txBox="1"/>
          <p:nvPr/>
        </p:nvSpPr>
        <p:spPr>
          <a:xfrm>
            <a:off x="802640" y="1089660"/>
            <a:ext cx="932053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266700" indent="-266700"/>
            <a:r>
              <a:rPr lang="en-US" altLang="zh-CN" sz="2400" b="0">
                <a:latin typeface="Calibri" panose="020F0502020204030204" charset="0"/>
                <a:ea typeface="宋体" panose="02010600030101010101" pitchFamily="2" charset="-122"/>
              </a:rPr>
              <a:t>4. </a:t>
            </a:r>
            <a:r>
              <a:rPr lang="zh-CN" sz="2400" b="0">
                <a:latin typeface="Calibri" panose="020F0502020204030204" charset="0"/>
                <a:ea typeface="宋体" panose="02010600030101010101" pitchFamily="2" charset="-122"/>
              </a:rPr>
              <a:t>输入两个不大于20字符的字符串str1和str2，将str2反序拼接在str1之后，将结果输出。</a:t>
            </a:r>
            <a:endParaRPr lang="zh-CN" sz="2400" b="0">
              <a:latin typeface="Calibri" panose="020F0502020204030204" charset="0"/>
              <a:ea typeface="宋体" panose="02010600030101010101" pitchFamily="2" charset="-122"/>
            </a:endParaRPr>
          </a:p>
          <a:p>
            <a:pPr marL="266700" indent="-266700"/>
            <a:endParaRPr lang="zh-CN" sz="2400" b="0"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38275" y="2933700"/>
            <a:ext cx="3887470" cy="230695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p>
            <a:pPr marL="266700" lvl="0" indent="-266700" algn="l">
              <a:buClrTx/>
              <a:buSzTx/>
              <a:buFontTx/>
            </a:pPr>
            <a:r>
              <a:rPr lang="en-US" altLang="zh-CN" sz="2400" b="1">
                <a:latin typeface="Calibri" panose="020F0502020204030204" charset="0"/>
                <a:ea typeface="宋体" panose="02010600030101010101" pitchFamily="2" charset="-122"/>
                <a:sym typeface="+mn-ea"/>
              </a:rPr>
              <a:t>输入：</a:t>
            </a:r>
            <a:endParaRPr lang="en-US" altLang="zh-CN" sz="2400" b="1"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marL="266700" lvl="0" indent="-266700" algn="l">
              <a:buClrTx/>
              <a:buSzTx/>
              <a:buFontTx/>
            </a:pPr>
            <a:r>
              <a:rPr lang="zh-CN" sz="2400">
                <a:latin typeface="Calibri" panose="020F0502020204030204" charset="0"/>
                <a:ea typeface="宋体" panose="02010600030101010101" pitchFamily="2" charset="-122"/>
                <a:sym typeface="+mn-ea"/>
              </a:rPr>
              <a:t>两行，每行一个</a:t>
            </a:r>
            <a:r>
              <a:rPr lang="zh-CN" sz="2400">
                <a:latin typeface="Calibri" panose="020F0502020204030204" charset="0"/>
                <a:ea typeface="宋体" panose="02010600030101010101" pitchFamily="2" charset="-122"/>
                <a:sym typeface="+mn-ea"/>
              </a:rPr>
              <a:t>字符串（不大于20字符）</a:t>
            </a:r>
            <a:endParaRPr lang="zh-CN" sz="2400"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marL="266700" lvl="0" indent="-266700" algn="l">
              <a:buClrTx/>
              <a:buSzTx/>
              <a:buFontTx/>
            </a:pPr>
            <a:endParaRPr lang="en-US" altLang="zh-CN" sz="2400"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marL="266700" lvl="0" indent="-266700" algn="l">
              <a:buClrTx/>
              <a:buSzTx/>
              <a:buFontTx/>
            </a:pPr>
            <a:r>
              <a:rPr lang="en-US" altLang="zh-CN" sz="2400" b="1">
                <a:latin typeface="Calibri" panose="020F0502020204030204" charset="0"/>
                <a:ea typeface="宋体" panose="02010600030101010101" pitchFamily="2" charset="-122"/>
                <a:sym typeface="+mn-ea"/>
              </a:rPr>
              <a:t>输出：</a:t>
            </a:r>
            <a:endParaRPr lang="en-US" altLang="zh-CN" sz="2400" b="1"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marL="266700" indent="-266700"/>
            <a:r>
              <a:rPr lang="zh-CN" sz="2400">
                <a:latin typeface="Calibri" panose="020F0502020204030204" charset="0"/>
                <a:ea typeface="宋体" panose="02010600030101010101" pitchFamily="2" charset="-122"/>
                <a:sym typeface="+mn-ea"/>
              </a:rPr>
              <a:t>拼接后的字符串</a:t>
            </a:r>
            <a:endParaRPr lang="zh-CN" sz="2400"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706110" y="2933700"/>
            <a:ext cx="3924300" cy="230695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p>
            <a:pPr marL="266700" lvl="0" indent="-266700" algn="l">
              <a:buClrTx/>
              <a:buSzTx/>
              <a:buFontTx/>
            </a:pPr>
            <a:r>
              <a:rPr lang="zh-CN" altLang="en-US" sz="2400" b="1">
                <a:latin typeface="Calibri" panose="020F0502020204030204" charset="0"/>
                <a:ea typeface="宋体" panose="02010600030101010101" pitchFamily="2" charset="-122"/>
                <a:sym typeface="+mn-ea"/>
              </a:rPr>
              <a:t>示例</a:t>
            </a:r>
            <a:r>
              <a:rPr lang="en-US" altLang="zh-CN" sz="2400" b="1">
                <a:latin typeface="Calibri" panose="020F0502020204030204" charset="0"/>
                <a:ea typeface="宋体" panose="02010600030101010101" pitchFamily="2" charset="-122"/>
                <a:sym typeface="+mn-ea"/>
              </a:rPr>
              <a:t>输入：</a:t>
            </a:r>
            <a:endParaRPr lang="en-US" altLang="zh-CN" sz="2400" b="1"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marL="266700" lvl="0" indent="-266700" algn="l">
              <a:buClrTx/>
              <a:buSzTx/>
              <a:buFontTx/>
            </a:pPr>
            <a:r>
              <a:rPr lang="zh-CN" sz="2400">
                <a:latin typeface="Calibri" panose="020F0502020204030204" charset="0"/>
                <a:ea typeface="宋体" panose="02010600030101010101" pitchFamily="2" charset="-122"/>
                <a:sym typeface="+mn-ea"/>
              </a:rPr>
              <a:t>abcdef</a:t>
            </a:r>
            <a:endParaRPr lang="zh-CN" sz="2400"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marL="266700" lvl="0" indent="-266700" algn="l">
              <a:buClrTx/>
              <a:buSzTx/>
              <a:buFontTx/>
            </a:pPr>
            <a:r>
              <a:rPr lang="zh-CN" sz="2400">
                <a:latin typeface="Calibri" panose="020F0502020204030204" charset="0"/>
                <a:ea typeface="宋体" panose="02010600030101010101" pitchFamily="2" charset="-122"/>
                <a:sym typeface="+mn-ea"/>
              </a:rPr>
              <a:t>xyz</a:t>
            </a:r>
            <a:endParaRPr lang="zh-CN" sz="2400"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marL="266700" lvl="0" indent="-266700" algn="l">
              <a:buClrTx/>
              <a:buSzTx/>
              <a:buFontTx/>
            </a:pPr>
            <a:endParaRPr lang="en-US" altLang="zh-CN" sz="2400"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marL="266700" lvl="0" indent="-266700" algn="l">
              <a:buClrTx/>
              <a:buSzTx/>
              <a:buFontTx/>
            </a:pPr>
            <a:r>
              <a:rPr lang="zh-CN" altLang="en-US" sz="2400" b="1">
                <a:latin typeface="Calibri" panose="020F0502020204030204" charset="0"/>
                <a:ea typeface="宋体" panose="02010600030101010101" pitchFamily="2" charset="-122"/>
                <a:sym typeface="+mn-ea"/>
              </a:rPr>
              <a:t>示例</a:t>
            </a:r>
            <a:r>
              <a:rPr lang="en-US" altLang="zh-CN" sz="2400" b="1">
                <a:latin typeface="Calibri" panose="020F0502020204030204" charset="0"/>
                <a:ea typeface="宋体" panose="02010600030101010101" pitchFamily="2" charset="-122"/>
                <a:sym typeface="+mn-ea"/>
              </a:rPr>
              <a:t>输出：</a:t>
            </a:r>
            <a:endParaRPr lang="en-US" altLang="zh-CN" sz="2400" b="1"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marL="266700" indent="-266700"/>
            <a:r>
              <a:rPr lang="zh-CN" sz="2400">
                <a:latin typeface="Calibri" panose="020F0502020204030204" charset="0"/>
                <a:ea typeface="宋体" panose="02010600030101010101" pitchFamily="2" charset="-122"/>
                <a:sym typeface="+mn-ea"/>
              </a:rPr>
              <a:t>abcdefzyx</a:t>
            </a:r>
            <a:endParaRPr lang="zh-CN" sz="2400"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" name="文本框 99"/>
          <p:cNvSpPr txBox="1"/>
          <p:nvPr/>
        </p:nvSpPr>
        <p:spPr>
          <a:xfrm>
            <a:off x="802640" y="1089660"/>
            <a:ext cx="9320530" cy="1568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266700" indent="-266700"/>
            <a:r>
              <a:rPr lang="en-US" altLang="zh-CN" sz="2400" b="0">
                <a:latin typeface="Calibri" panose="020F0502020204030204" charset="0"/>
                <a:ea typeface="宋体" panose="02010600030101010101" pitchFamily="2" charset="-122"/>
              </a:rPr>
              <a:t>5. </a:t>
            </a:r>
            <a:r>
              <a:rPr lang="zh-CN" sz="2400" b="0">
                <a:latin typeface="Calibri" panose="020F0502020204030204" charset="0"/>
                <a:ea typeface="宋体" panose="02010600030101010101" pitchFamily="2" charset="-122"/>
              </a:rPr>
              <a:t>编写程序，输入字符串s（可能包括空格，以回车结束，长度不超过80），统计26个英文字母（不区分大小写）各自出现的次数，并以字符“*”组成的条形图显示统计结果，未出现的字母不显示。</a:t>
            </a:r>
            <a:endParaRPr lang="zh-CN" sz="2400" b="0">
              <a:latin typeface="Calibri" panose="020F0502020204030204" charset="0"/>
              <a:ea typeface="宋体" panose="02010600030101010101" pitchFamily="2" charset="-122"/>
            </a:endParaRPr>
          </a:p>
          <a:p>
            <a:pPr marL="266700" indent="-266700"/>
            <a:endParaRPr lang="zh-CN" sz="2400" b="0"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38275" y="2933700"/>
            <a:ext cx="3887470" cy="267652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p>
            <a:pPr marL="266700" lvl="0" indent="-266700" algn="l">
              <a:buClrTx/>
              <a:buSzTx/>
              <a:buFontTx/>
            </a:pPr>
            <a:r>
              <a:rPr lang="en-US" altLang="zh-CN" sz="2400" b="1">
                <a:latin typeface="Calibri" panose="020F0502020204030204" charset="0"/>
                <a:ea typeface="宋体" panose="02010600030101010101" pitchFamily="2" charset="-122"/>
                <a:sym typeface="+mn-ea"/>
              </a:rPr>
              <a:t>输入：</a:t>
            </a:r>
            <a:endParaRPr lang="en-US" altLang="zh-CN" sz="2400" b="1"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marL="266700" lvl="0" indent="-266700" algn="l">
              <a:buClrTx/>
              <a:buSzTx/>
              <a:buFontTx/>
            </a:pPr>
            <a:r>
              <a:rPr lang="zh-CN" sz="2400">
                <a:latin typeface="Calibri" panose="020F0502020204030204" charset="0"/>
                <a:ea typeface="宋体" panose="02010600030101010101" pitchFamily="2" charset="-122"/>
                <a:sym typeface="+mn-ea"/>
              </a:rPr>
              <a:t>字符串（包含空格，不大于80个字符）</a:t>
            </a:r>
            <a:endParaRPr lang="zh-CN" sz="2400"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marL="266700" lvl="0" indent="-266700" algn="l">
              <a:buClrTx/>
              <a:buSzTx/>
              <a:buFontTx/>
            </a:pPr>
            <a:endParaRPr lang="en-US" altLang="zh-CN" sz="2400"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marL="266700" lvl="0" indent="-266700" algn="l">
              <a:buClrTx/>
              <a:buSzTx/>
              <a:buFontTx/>
            </a:pPr>
            <a:r>
              <a:rPr lang="en-US" altLang="zh-CN" sz="2400" b="1">
                <a:latin typeface="Calibri" panose="020F0502020204030204" charset="0"/>
                <a:ea typeface="宋体" panose="02010600030101010101" pitchFamily="2" charset="-122"/>
                <a:sym typeface="+mn-ea"/>
              </a:rPr>
              <a:t>输出：</a:t>
            </a:r>
            <a:endParaRPr lang="en-US" altLang="zh-CN" sz="2400" b="1"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marL="266700" indent="-266700"/>
            <a:r>
              <a:rPr lang="zh-CN" sz="2400">
                <a:latin typeface="Calibri" panose="020F0502020204030204" charset="0"/>
                <a:ea typeface="宋体" panose="02010600030101010101" pitchFamily="2" charset="-122"/>
                <a:sym typeface="+mn-ea"/>
              </a:rPr>
              <a:t>图形统计结果，不包含数字和没有出现的字母</a:t>
            </a:r>
            <a:endParaRPr lang="zh-CN" sz="2400"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198870" y="2392045"/>
            <a:ext cx="3924300" cy="4154170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p>
            <a:pPr marL="266700" lvl="0" indent="-266700" algn="l">
              <a:buClrTx/>
              <a:buSzTx/>
              <a:buFontTx/>
            </a:pPr>
            <a:r>
              <a:rPr lang="zh-CN" altLang="en-US" sz="2400" b="1">
                <a:latin typeface="Calibri" panose="020F0502020204030204" charset="0"/>
                <a:ea typeface="宋体" panose="02010600030101010101" pitchFamily="2" charset="-122"/>
                <a:sym typeface="+mn-ea"/>
              </a:rPr>
              <a:t>示例</a:t>
            </a:r>
            <a:r>
              <a:rPr lang="en-US" altLang="zh-CN" sz="2400" b="1">
                <a:latin typeface="Calibri" panose="020F0502020204030204" charset="0"/>
                <a:ea typeface="宋体" panose="02010600030101010101" pitchFamily="2" charset="-122"/>
                <a:sym typeface="+mn-ea"/>
              </a:rPr>
              <a:t>输入：</a:t>
            </a:r>
            <a:endParaRPr lang="en-US" altLang="zh-CN" sz="2400" b="1"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marL="266700" lvl="0" indent="-266700" algn="l">
              <a:buClrTx/>
              <a:buSzTx/>
              <a:buFontTx/>
            </a:pPr>
            <a:r>
              <a:rPr lang="zh-CN" sz="2400">
                <a:latin typeface="Calibri" panose="020F0502020204030204" charset="0"/>
                <a:ea typeface="宋体" panose="02010600030101010101" pitchFamily="2" charset="-122"/>
                <a:sym typeface="+mn-ea"/>
              </a:rPr>
              <a:t>asdfie j 123dfASdi2a976Dfa4</a:t>
            </a:r>
            <a:endParaRPr lang="zh-CN" sz="2400"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marL="266700" lvl="0" indent="-266700" algn="l">
              <a:buClrTx/>
              <a:buSzTx/>
              <a:buFontTx/>
            </a:pPr>
            <a:endParaRPr lang="zh-CN" sz="2400"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marL="266700" lvl="0" indent="-266700" algn="l">
              <a:buClrTx/>
              <a:buSzTx/>
              <a:buFontTx/>
            </a:pPr>
            <a:r>
              <a:rPr lang="zh-CN" altLang="en-US" sz="2400" b="1">
                <a:latin typeface="Calibri" panose="020F0502020204030204" charset="0"/>
                <a:ea typeface="宋体" panose="02010600030101010101" pitchFamily="2" charset="-122"/>
                <a:sym typeface="+mn-ea"/>
              </a:rPr>
              <a:t>示例</a:t>
            </a:r>
            <a:r>
              <a:rPr lang="en-US" altLang="zh-CN" sz="2400" b="1">
                <a:latin typeface="Calibri" panose="020F0502020204030204" charset="0"/>
                <a:ea typeface="宋体" panose="02010600030101010101" pitchFamily="2" charset="-122"/>
                <a:sym typeface="+mn-ea"/>
              </a:rPr>
              <a:t>输出：</a:t>
            </a:r>
            <a:endParaRPr lang="en-US" altLang="zh-CN" sz="2400" b="1"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marL="266700" indent="-266700"/>
            <a:r>
              <a:rPr lang="zh-CN" sz="2400">
                <a:latin typeface="Calibri" panose="020F0502020204030204" charset="0"/>
                <a:ea typeface="宋体" panose="02010600030101010101" pitchFamily="2" charset="-122"/>
                <a:sym typeface="+mn-ea"/>
              </a:rPr>
              <a:t>a: ****</a:t>
            </a:r>
            <a:endParaRPr lang="zh-CN" sz="2400"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marL="266700" indent="-266700"/>
            <a:r>
              <a:rPr lang="zh-CN" sz="2400">
                <a:latin typeface="Calibri" panose="020F0502020204030204" charset="0"/>
                <a:ea typeface="宋体" panose="02010600030101010101" pitchFamily="2" charset="-122"/>
                <a:sym typeface="+mn-ea"/>
              </a:rPr>
              <a:t>d: ****</a:t>
            </a:r>
            <a:endParaRPr lang="zh-CN" sz="2400"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marL="266700" indent="-266700"/>
            <a:r>
              <a:rPr lang="zh-CN" sz="2400">
                <a:latin typeface="Calibri" panose="020F0502020204030204" charset="0"/>
                <a:ea typeface="宋体" panose="02010600030101010101" pitchFamily="2" charset="-122"/>
                <a:sym typeface="+mn-ea"/>
              </a:rPr>
              <a:t>e: *</a:t>
            </a:r>
            <a:endParaRPr lang="zh-CN" sz="2400"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marL="266700" indent="-266700"/>
            <a:r>
              <a:rPr lang="zh-CN" sz="2400">
                <a:latin typeface="Calibri" panose="020F0502020204030204" charset="0"/>
                <a:ea typeface="宋体" panose="02010600030101010101" pitchFamily="2" charset="-122"/>
                <a:sym typeface="+mn-ea"/>
              </a:rPr>
              <a:t>f: ***</a:t>
            </a:r>
            <a:endParaRPr lang="zh-CN" sz="2400"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marL="266700" indent="-266700"/>
            <a:r>
              <a:rPr lang="zh-CN" sz="2400">
                <a:latin typeface="Calibri" panose="020F0502020204030204" charset="0"/>
                <a:ea typeface="宋体" panose="02010600030101010101" pitchFamily="2" charset="-122"/>
                <a:sym typeface="+mn-ea"/>
              </a:rPr>
              <a:t>i: **</a:t>
            </a:r>
            <a:endParaRPr lang="zh-CN" sz="2400"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marL="266700" indent="-266700"/>
            <a:r>
              <a:rPr lang="zh-CN" sz="2400">
                <a:latin typeface="Calibri" panose="020F0502020204030204" charset="0"/>
                <a:ea typeface="宋体" panose="02010600030101010101" pitchFamily="2" charset="-122"/>
                <a:sym typeface="+mn-ea"/>
              </a:rPr>
              <a:t>j: *</a:t>
            </a:r>
            <a:endParaRPr lang="zh-CN" sz="2400"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marL="266700" indent="-266700"/>
            <a:r>
              <a:rPr lang="zh-CN" sz="2400">
                <a:latin typeface="Calibri" panose="020F0502020204030204" charset="0"/>
                <a:ea typeface="宋体" panose="02010600030101010101" pitchFamily="2" charset="-122"/>
                <a:sym typeface="+mn-ea"/>
              </a:rPr>
              <a:t>s: **</a:t>
            </a:r>
            <a:endParaRPr lang="zh-CN" sz="2400"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647</Words>
  <Application>WPS 演示</Application>
  <PresentationFormat>宽屏</PresentationFormat>
  <Paragraphs>83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Arial</vt:lpstr>
      <vt:lpstr>宋体</vt:lpstr>
      <vt:lpstr>Wingdings</vt:lpstr>
      <vt:lpstr>Arial Unicode MS</vt:lpstr>
      <vt:lpstr>Calibri</vt:lpstr>
      <vt:lpstr>微软雅黑</vt:lpstr>
      <vt:lpstr>Office 主题</vt:lpstr>
      <vt:lpstr>代码调试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TaiLvYuanLiang None</dc:creator>
  <cp:lastModifiedBy>PassingGuy</cp:lastModifiedBy>
  <cp:revision>3</cp:revision>
  <dcterms:created xsi:type="dcterms:W3CDTF">2021-10-27T16:44:00Z</dcterms:created>
  <dcterms:modified xsi:type="dcterms:W3CDTF">2021-10-27T17:04:09Z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2052-11.3.0.9236</vt:lpwstr>
  </property>
</Properties>
</file>