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8" y="1346999"/>
            <a:ext cx="10463149" cy="5072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编两参函数 </a:t>
            </a:r>
            <a:r>
              <a:rPr lang="en-US" altLang="zh-CN" dirty="0"/>
              <a:t>void print(int k,</a:t>
            </a:r>
            <a:r>
              <a:rPr lang="zh-CN" altLang="en-US" dirty="0"/>
              <a:t> </a:t>
            </a:r>
            <a:r>
              <a:rPr lang="en-US" altLang="zh-CN" dirty="0"/>
              <a:t>int n)</a:t>
            </a:r>
            <a:r>
              <a:rPr lang="zh-CN" altLang="en-US" dirty="0"/>
              <a:t>，它负责显示出 </a:t>
            </a:r>
            <a:r>
              <a:rPr lang="en-US" altLang="zh-CN" dirty="0"/>
              <a:t>k </a:t>
            </a:r>
            <a:r>
              <a:rPr lang="zh-CN" altLang="en-US" dirty="0"/>
              <a:t>行 </a:t>
            </a:r>
            <a:r>
              <a:rPr lang="en-US" altLang="zh-CN" dirty="0"/>
              <a:t>”+” </a:t>
            </a:r>
            <a:r>
              <a:rPr lang="zh-CN" altLang="en-US" dirty="0"/>
              <a:t>符号，且每行均显示连续的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”+” </a:t>
            </a:r>
            <a:r>
              <a:rPr lang="zh-CN" altLang="en-US" dirty="0"/>
              <a:t>符号，并编制主函数 </a:t>
            </a:r>
            <a:r>
              <a:rPr lang="en-US" altLang="zh-CN" dirty="0"/>
              <a:t>main() </a:t>
            </a:r>
            <a:r>
              <a:rPr lang="zh-CN" altLang="en-US" dirty="0"/>
              <a:t>对该函数进行具体调用。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正整数 </a:t>
            </a:r>
            <a:r>
              <a:rPr lang="en-US" altLang="zh-CN" dirty="0"/>
              <a:t>k </a:t>
            </a:r>
            <a:r>
              <a:rPr lang="zh-CN" altLang="en-US" dirty="0"/>
              <a:t>和 </a:t>
            </a:r>
            <a:r>
              <a:rPr lang="en-US" altLang="zh-CN" dirty="0"/>
              <a:t>n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函数 </a:t>
            </a:r>
            <a:r>
              <a:rPr lang="en-US" altLang="zh-CN" dirty="0"/>
              <a:t>void print(int k,</a:t>
            </a:r>
            <a:r>
              <a:rPr lang="zh-CN" altLang="en-US" dirty="0"/>
              <a:t> </a:t>
            </a:r>
            <a:r>
              <a:rPr lang="en-US" altLang="zh-CN" dirty="0"/>
              <a:t>int n) </a:t>
            </a:r>
            <a:r>
              <a:rPr lang="zh-CN" altLang="en-US" dirty="0"/>
              <a:t>打印的结果</a:t>
            </a:r>
            <a:endParaRPr lang="en-US" altLang="zh-CN" dirty="0"/>
          </a:p>
          <a:p>
            <a:pPr indent="457200" fontAlgn="auto"/>
            <a:endParaRPr lang="en-US" altLang="zh-CN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3 4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输出：</a:t>
            </a:r>
            <a:r>
              <a:rPr lang="en-US" altLang="zh-CN" dirty="0"/>
              <a:t>++++</a:t>
            </a:r>
            <a:endParaRPr lang="en-US" altLang="zh-CN" dirty="0"/>
          </a:p>
          <a:p>
            <a:pPr indent="457200"/>
            <a:r>
              <a:rPr lang="en-US" altLang="zh-CN" dirty="0"/>
              <a:t>             ++++</a:t>
            </a:r>
            <a:endParaRPr lang="en-US" altLang="zh-CN" dirty="0"/>
          </a:p>
          <a:p>
            <a:pPr indent="457200"/>
            <a:r>
              <a:rPr lang="en-US" altLang="zh-CN" dirty="0"/>
              <a:t>             ++++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1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5569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输入一个整数 </a:t>
            </a:r>
            <a:r>
              <a:rPr lang="en-GB" altLang="zh-CN" dirty="0"/>
              <a:t>n</a:t>
            </a:r>
            <a:r>
              <a:rPr lang="zh-CN" altLang="en-GB" dirty="0"/>
              <a:t>，</a:t>
            </a:r>
            <a:r>
              <a:rPr lang="zh-CN" altLang="en-US" dirty="0"/>
              <a:t>输出一个空心菱形，其中每个边由 </a:t>
            </a:r>
            <a:r>
              <a:rPr lang="en-GB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'*'</a:t>
            </a:r>
            <a:r>
              <a:rPr lang="zh-CN" altLang="en-US" dirty="0"/>
              <a:t>组成。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整数</a:t>
            </a:r>
            <a:r>
              <a:rPr lang="en-US" altLang="zh-CN" dirty="0"/>
              <a:t>n(n&gt;=1&amp;&amp;n&lt;=20)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空心菱形</a:t>
            </a:r>
            <a:endParaRPr lang="en-US" altLang="zh-CN" dirty="0"/>
          </a:p>
          <a:p>
            <a:pPr indent="457200" fontAlgn="auto"/>
            <a:endParaRPr lang="en-US" altLang="zh-CN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3		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输出：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  *</a:t>
            </a:r>
            <a:endParaRPr lang="zh-CN" altLang="en-US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 * *</a:t>
            </a:r>
            <a:endParaRPr lang="zh-CN" altLang="en-US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*   *</a:t>
            </a:r>
            <a:endParaRPr lang="zh-CN" altLang="en-US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 * *</a:t>
            </a:r>
            <a:endParaRPr lang="zh-CN" altLang="en-US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   *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10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5443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编写具有如下原型的函数：</a:t>
            </a:r>
            <a:r>
              <a:rPr lang="en-US" altLang="zh-CN" dirty="0"/>
              <a:t>bool f(long x);</a:t>
            </a:r>
            <a:endParaRPr lang="en-US" altLang="zh-CN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其功能为：若整数</a:t>
            </a:r>
            <a:r>
              <a:rPr lang="en-US" altLang="zh-CN" dirty="0"/>
              <a:t>x</a:t>
            </a:r>
            <a:r>
              <a:rPr lang="zh-CN" altLang="en-US" dirty="0"/>
              <a:t>仅由偶数数字</a:t>
            </a:r>
            <a:r>
              <a:rPr lang="en-US" altLang="zh-CN" dirty="0"/>
              <a:t>(0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8)</a:t>
            </a:r>
            <a:r>
              <a:rPr lang="zh-CN" altLang="en-US" dirty="0"/>
              <a:t>组成时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x=26480)</a:t>
            </a:r>
            <a:r>
              <a:rPr lang="zh-CN" altLang="en-US" dirty="0"/>
              <a:t>，函数返回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false(</a:t>
            </a:r>
            <a:r>
              <a:rPr lang="zh-CN" altLang="en-US" dirty="0"/>
              <a:t>如</a:t>
            </a:r>
            <a:r>
              <a:rPr lang="en-US" altLang="zh-CN" dirty="0"/>
              <a:t>x=22034)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并编制主函数对它进行调用。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整数</a:t>
            </a:r>
            <a:r>
              <a:rPr lang="en-US" altLang="zh-CN" dirty="0"/>
              <a:t>x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输出 </a:t>
            </a:r>
            <a:r>
              <a:rPr lang="en-US" altLang="zh-CN" dirty="0"/>
              <a:t>true (1) </a:t>
            </a:r>
            <a:r>
              <a:rPr lang="zh-CN" altLang="en-US" dirty="0"/>
              <a:t>或者 </a:t>
            </a:r>
            <a:r>
              <a:rPr lang="en-US" altLang="zh-CN" dirty="0"/>
              <a:t>false (0)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26480		</a:t>
            </a:r>
            <a:r>
              <a:rPr lang="zh-CN" altLang="en-US" dirty="0"/>
              <a:t>输出：</a:t>
            </a:r>
            <a:r>
              <a:rPr lang="en-US" altLang="zh-CN" dirty="0"/>
              <a:t>true (1)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22034		</a:t>
            </a:r>
            <a:r>
              <a:rPr lang="zh-CN" altLang="en-US" dirty="0"/>
              <a:t>输出：</a:t>
            </a:r>
            <a:r>
              <a:rPr lang="en-US" altLang="zh-CN" dirty="0"/>
              <a:t>false (0)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2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8" y="1346999"/>
            <a:ext cx="10463149" cy="48214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编写一个将十进制正整数 </a:t>
            </a:r>
            <a:r>
              <a:rPr lang="en-US" altLang="zh-CN" dirty="0"/>
              <a:t>n </a:t>
            </a:r>
            <a:r>
              <a:rPr lang="zh-CN" altLang="en-US" dirty="0"/>
              <a:t>化为 </a:t>
            </a:r>
            <a:r>
              <a:rPr lang="en-US" altLang="zh-CN" dirty="0"/>
              <a:t>x </a:t>
            </a:r>
            <a:r>
              <a:rPr lang="zh-CN" altLang="en-US" dirty="0"/>
              <a:t>进制数并输出结果的函数 </a:t>
            </a:r>
            <a:r>
              <a:rPr lang="en-US" altLang="zh-CN" dirty="0"/>
              <a:t>(2 &lt;=</a:t>
            </a:r>
            <a:r>
              <a:rPr lang="zh-CN" altLang="en-US" dirty="0"/>
              <a:t> </a:t>
            </a:r>
            <a:r>
              <a:rPr lang="en-US" altLang="zh-CN" dirty="0"/>
              <a:t>x &lt;= 9)</a:t>
            </a:r>
            <a:endParaRPr lang="en-US" altLang="zh-CN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具有如下原型：</a:t>
            </a:r>
            <a:r>
              <a:rPr lang="en-US" altLang="zh-CN" dirty="0"/>
              <a:t>void Chg10Tox(int n, int x);</a:t>
            </a:r>
            <a:endParaRPr lang="en-US" altLang="zh-CN" dirty="0"/>
          </a:p>
          <a:p>
            <a:pPr indent="457200" fontAlgn="auto">
              <a:lnSpc>
                <a:spcPct val="130000"/>
              </a:lnSpc>
            </a:pPr>
            <a:r>
              <a:rPr lang="zh-CN" altLang="en-US" dirty="0"/>
              <a:t>并编写主函数对它进行调用来验证其正确性。</a:t>
            </a:r>
            <a:endParaRPr lang="en-US" altLang="zh-CN" dirty="0"/>
          </a:p>
          <a:p>
            <a:pPr indent="457200" fontAlgn="auto">
              <a:lnSpc>
                <a:spcPct val="130000"/>
              </a:lnSpc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十进制正整数 </a:t>
            </a:r>
            <a:r>
              <a:rPr lang="en-US" altLang="zh-CN" dirty="0"/>
              <a:t>n </a:t>
            </a:r>
            <a:r>
              <a:rPr lang="zh-CN" altLang="en-US" dirty="0"/>
              <a:t>和 进制 </a:t>
            </a:r>
            <a:r>
              <a:rPr lang="en-US" altLang="zh-CN" dirty="0"/>
              <a:t>x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进制转化结果</a:t>
            </a:r>
            <a:endParaRPr lang="en-US" altLang="zh-CN" dirty="0"/>
          </a:p>
          <a:p>
            <a:pPr indent="457200" fontAlgn="auto"/>
            <a:endParaRPr lang="en-US" altLang="zh-CN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20 8		</a:t>
            </a:r>
            <a:r>
              <a:rPr lang="zh-CN" altLang="en-US" dirty="0"/>
              <a:t>输出：</a:t>
            </a:r>
            <a:r>
              <a:rPr lang="en-US" altLang="zh-CN" dirty="0"/>
              <a:t>24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15 2		</a:t>
            </a:r>
            <a:r>
              <a:rPr lang="zh-CN" altLang="en-US" dirty="0"/>
              <a:t>输出：</a:t>
            </a:r>
            <a:r>
              <a:rPr lang="en-US" altLang="zh-CN" dirty="0"/>
              <a:t>1111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3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mc:AlternateContent xmlns:mc="http://schemas.openxmlformats.org/markup-compatibility/2006"><mc:Choice xmlns:a14="http://schemas.microsoft.com/office/drawing/2010/main" Requires="a14"><p:sp><p:nvSpPr><p:cNvPr id="7" name="文本框 6"/><p:cNvSpPr txBox="1"/><p:nvPr/></p:nvSpPr><p:spPr><a:xfrm><a:off x="784859" y="1346999"/><a:ext cx="10306050" cy="3136180"/></a:xfrm><a:prstGeom prst="rect"><a:avLst/></a:prstGeom><a:noFill/></p:spPr><p:txBody><a:bodyPr wrap="square" rtlCol="0" anchor="t"><a:spAutoFit/></a:bodyPr><a:lstStyle/><a:p><a:r><a:rPr lang="zh-CN" altLang="en-US" sz="3200" b="1" dirty="0"/><a:t>题目描述</a:t></a:r></a:p><a:p><a:pPr indent="457200" fontAlgn="auto"><a:extLst><a:ext uri="{35155182-B16C-46BC-9424-99874614C6A1}"><ele attr="200" attr="59296752"/></a:ext></a:extLst></a:pPr><a:r><a:rPr lang="zh-CN" altLang="en-US" dirty="0"/><a:t>给出平面坐标上不在一条直线上三个点坐标 </a:t></a:r><a:r><a:rPr lang="en-US" altLang="zh-CN" dirty="0"/><a:t>(x</a:t></a:r><a:r><a:rPr lang="en-US" altLang="zh-CN" baseline="-25000" dirty="0"/><a:t>1</a:t></a:r><a:r><a:rPr lang="en-US" altLang="zh-CN" dirty="0"/><a:t>,y</a:t></a:r><a:r><a:rPr lang="en-US" altLang="zh-CN" baseline="-25000" dirty="0"/><a:t>1</a:t></a:r><a:r><a:rPr lang="en-US" altLang="zh-CN" dirty="0"/><a:t>), (x</a:t></a:r><a:r><a:rPr lang="en-US" altLang="zh-CN" baseline="-25000" dirty="0"/><a:t>2</a:t></a:r><a:r><a:rPr lang="en-US" altLang="zh-CN" dirty="0"/><a:t>,y</a:t></a:r><a:r><a:rPr lang="en-US" altLang="zh-CN" baseline="-25000" dirty="0"/><a:t>2</a:t></a:r><a:r><a:rPr lang="en-US" altLang="zh-CN" dirty="0"/><a:t>), (x</a:t></a:r><a:r><a:rPr lang="en-US" altLang="zh-CN" baseline="-25000" dirty="0"/><a:t>3</a:t></a:r><a:r><a:rPr lang="en-US" altLang="zh-CN" dirty="0"/><a:t>,y</a:t></a:r><a:r><a:rPr lang="en-US" altLang="zh-CN" baseline="-25000" dirty="0"/><a:t>3</a:t></a:r><a:r><a:rPr lang="en-US" altLang="zh-CN" dirty="0"/><a:t>)</a:t></a:r><a:r><a:rPr lang="zh-CN" altLang="en-US" dirty="0"/><a:t>，坐标值是实数，且绝对值不超过</a:t></a:r><a:r><a:rPr lang="en-US" altLang="zh-CN" dirty="0"/><a:t>100.00</a:t></a:r><a:r><a:rPr lang="zh-CN" altLang="en-US" dirty="0"/><a:t>，求围成的三角形周长，保留两位小数。</a:t></a:r></a:p><a:p><a:pPr indent="457200" fontAlgn="auto"><a:extLst><a:ext uri="{35155182-B16C-46BC-9424-99874614C6A1}"><ele attr="200" attr="59296752"/></a:ext></a:extLst></a:pPr><a:r><a:rPr lang="zh-CN" altLang="en-US" dirty="0"/><a:t>对于平面上的两个点 </a:t></a:r><a:r><a:rPr lang="en-US" altLang="zh-CN" dirty="0"/><a:t>(x</a:t></a:r><a:r><a:rPr lang="en-US" altLang="zh-CN" baseline="-25000" dirty="0"/><a:t>1</a:t></a:r><a:r><a:rPr lang="en-US" altLang="zh-CN" dirty="0"/><a:t>,y</a:t></a:r><a:r><a:rPr lang="en-US" altLang="zh-CN" baseline="-25000" dirty="0"/><a:t>1</a:t></a:r><a:r><a:rPr lang="en-US" altLang="zh-CN" dirty="0"/><a:t>), (x</a:t></a:r><a:r><a:rPr lang="en-US" altLang="zh-CN" baseline="-25000" dirty="0"/><a:t>2</a:t></a:r><a:r><a:rPr lang="en-US" altLang="zh-CN" dirty="0"/><a:t>,y</a:t></a:r><a:r><a:rPr lang="en-US" altLang="zh-CN" baseline="-25000" dirty="0"/><a:t>2</a:t></a:r><a:r><a:rPr lang="en-US" altLang="zh-CN" dirty="0"/><a:t>)</a:t></a:r><a:r><a:rPr lang="zh-CN" altLang="en-US" dirty="0"/><a:t>，则这两个点之间的距离</a:t></a:r><a14:m><m:oMath xmlns:m="http://schemas.openxmlformats.org/officeDocument/2006/math"><m:r><a:rPr lang="en-US" altLang="zh-CN" b="0" i="1" smtClean="0"><a:latin typeface="Cambria Math" panose="02040503050406030204" pitchFamily="18" charset="0"/></a:rPr><m:t>𝑑𝑖𝑠</m:t></m:r><m:r><a:rPr lang="en-US" altLang="zh-CN" b="0" i="1" smtClean="0"><a:latin typeface="Cambria Math" panose="02040503050406030204" pitchFamily="18" charset="0"/></a:rPr><m:t>=</m:t></m:r><m:rad><m:radPr><m:degHide m:val="on"/><m:ctrlPr><a:rPr lang="en-US" altLang="zh-CN" b="0" i="1" smtClean="0"><a:latin typeface="Cambria Math" panose="02040503050406030204" pitchFamily="18" charset="0"/><a:ea typeface="Cambria Math" panose="02040503050406030204" pitchFamily="18" charset="0"/></a:rPr></m:ctrlPr></m:radPr><m:deg/><m:e><m:sSup><m:sSupPr><m:ctrlPr><a:rPr lang="en-US" altLang="zh-CN" b="0" i="1" smtClean="0"><a:latin typeface="Cambria Math" panose="02040503050406030204" pitchFamily="18" charset="0"/><a:ea typeface="Cambria Math" panose="02040503050406030204" pitchFamily="18" charset="0"/></a:rPr></m:ctrlPr></m:sSupPr><m:e><m:d><m:dPr><m:ctrlPr><a:rPr lang="en-US" altLang="zh-CN" i="1"><a:latin typeface="Cambria Math" panose="02040503050406030204" pitchFamily="18" charset="0"/><a:ea typeface="Cambria Math" panose="02040503050406030204" pitchFamily="18" charset="0"/></a:rPr></m:ctrlPr></m:dPr><m:e><m:sSub><m:sSubPr><m:ctrlPr><a:rPr lang="en-US" altLang="zh-CN" i="1"><a:latin typeface="Cambria Math" panose="02040503050406030204" pitchFamily="18" charset="0"/><a:ea typeface="Cambria Math" panose="02040503050406030204" pitchFamily="18" charset="0"/></a:rPr></m:ctrlPr></m:sSubPr><m:e><m:r><a:rPr lang="en-US" altLang="zh-CN" i="1"><a:latin typeface="Cambria Math" panose="02040503050406030204" pitchFamily="18" charset="0"/><a:ea typeface="Cambria Math" panose="02040503050406030204" pitchFamily="18" charset="0"/></a:rPr><m:t>𝑥</m:t></m:r></m:e><m:sub><m:r><a:rPr lang="en-US" altLang="zh-CN" b="0" i="1" smtClean="0"><a:latin typeface="Cambria Math" panose="02040503050406030204" pitchFamily="18" charset="0"/><a:ea typeface="Cambria Math" panose="02040503050406030204" pitchFamily="18" charset="0"/></a:rPr><m:t>2</m:t></m:r></m:sub></m:sSub><m:r><a:rPr lang="en-US" altLang="zh-CN" i="1"><a:latin typeface="Cambria Math" panose="02040503050406030204" pitchFamily="18" charset="0"/><a:ea typeface="Cambria Math" panose="02040503050406030204" pitchFamily="18" charset="0"/></a:rPr><m:t>−</m:t></m:r><m:sSub><m:sSubPr><m:ctrlPr><a:rPr lang="en-US" altLang="zh-CN" i="1"><a:latin typeface="Cambria Math" panose="02040503050406030204" pitchFamily="18" charset="0"/><a:ea typeface="Cambria Math" panose="02040503050406030204" pitchFamily="18" charset="0"/></a:rPr></m:ctrlPr></m:sSubPr><m:e><m:r><a:rPr lang="en-US" altLang="zh-CN" i="1"><a:latin typeface="Cambria Math" panose="02040503050406030204" pitchFamily="18" charset="0"/><a:ea typeface="Cambria Math" panose="02040503050406030204" pitchFamily="18" charset="0"/></a:rPr><m:t>𝑥</m:t></m:r></m:e><m:sub><m:r><a:rPr lang="en-US" altLang="zh-CN" b="0" i="1" smtClean="0"><a:latin typeface="Cambria Math" panose="02040503050406030204" pitchFamily="18" charset="0"/><a:ea typeface="Cambria Math" panose="02040503050406030204" pitchFamily="18" charset="0"/></a:rPr><m:t>1</m:t></m:r></m:sub></m:sSub></m:e></m:d></m:e><m:sup><m:r><a:rPr lang="en-US" altLang="zh-CN" b="0" i="1" smtClean="0"><a:latin typeface="Cambria Math" panose="02040503050406030204" pitchFamily="18" charset="0"/><a:ea typeface="Cambria Math" panose="02040503050406030204" pitchFamily="18" charset="0"/></a:rPr><m:t>2</m:t></m:r></m:sup></m:sSup><m:r><a:rPr lang="en-US" altLang="zh-CN" b="0" i="1" smtClean="0"><a:latin typeface="Cambria Math" panose="02040503050406030204" pitchFamily="18" charset="0"/><a:ea typeface="Cambria Math" panose="02040503050406030204" pitchFamily="18" charset="0"/></a:rPr><m:t>+</m:t></m:r><m:sSup><m:sSupPr><m:ctrlPr><a:rPr lang="en-US" altLang="zh-CN" i="1"><a:latin typeface="Cambria Math" panose="02040503050406030204" pitchFamily="18" charset="0"/><a:ea typeface="Cambria Math" panose="02040503050406030204" pitchFamily="18" charset="0"/></a:rPr></m:ctrlPr></m:sSupPr><m:e><m:d><m:dPr><m:ctrlPr><a:rPr lang="en-US" altLang="zh-CN" i="1"><a:latin typeface="Cambria Math" panose="02040503050406030204" pitchFamily="18" charset="0"/><a:ea typeface="Cambria Math" panose="02040503050406030204" pitchFamily="18" charset="0"/></a:rPr></m:ctrlPr></m:dPr><m:e><m:sSub><m:sSubPr><m:ctrlPr><a:rPr lang="en-US" altLang="zh-CN" i="1"><a:latin typeface="Cambria Math" panose="02040503050406030204" pitchFamily="18" charset="0"/><a:ea typeface="Cambria Math" panose="02040503050406030204" pitchFamily="18" charset="0"/></a:rPr></m:ctrlPr></m:sSubPr><m:e><m:r><a:rPr lang="en-US" altLang="zh-CN" b="0" i="1" smtClean="0"><a:latin typeface="Cambria Math" panose="02040503050406030204" pitchFamily="18" charset="0"/><a:ea typeface="Cambria Math" panose="02040503050406030204" pitchFamily="18" charset="0"/></a:rPr><m:t>𝑦</m:t></m:r></m:e><m:sub><m:r><a:rPr lang="en-US" altLang="zh-CN" i="1"><a:latin typeface="Cambria Math" panose="02040503050406030204" pitchFamily="18" charset="0"/><a:ea typeface="Cambria Math" panose="02040503050406030204" pitchFamily="18" charset="0"/></a:rPr><m:t>2</m:t></m:r></m:sub></m:sSub><m:r><a:rPr lang="en-US" altLang="zh-CN" i="1"><a:latin typeface="Cambria Math" panose="02040503050406030204" pitchFamily="18" charset="0"/><a:ea typeface="Cambria Math" panose="02040503050406030204" pitchFamily="18" charset="0"/></a:rPr><m:t>−</m:t></m:r><m:sSub><m:sSubPr><m:ctrlPr><a:rPr lang="en-US" altLang="zh-CN" i="1"><a:latin typeface="Cambria Math" panose="02040503050406030204" pitchFamily="18" charset="0"/><a:ea typeface="Cambria Math" panose="02040503050406030204" pitchFamily="18" charset="0"/></a:rPr></m:ctrlPr></m:sSubPr><m:e><m:r><a:rPr lang="en-US" altLang="zh-CN" b="0" i="1" smtClean="0"><a:latin typeface="Cambria Math" panose="02040503050406030204" pitchFamily="18" charset="0"/><a:ea typeface="Cambria Math" panose="02040503050406030204" pitchFamily="18" charset="0"/></a:rPr><m:t>𝑦</m:t></m:r></m:e><m:sub><m:r><a:rPr lang="en-US" altLang="zh-CN" i="1"><a:latin typeface="Cambria Math" panose="02040503050406030204" pitchFamily="18" charset="0"/><a:ea typeface="Cambria Math" panose="02040503050406030204" pitchFamily="18" charset="0"/></a:rPr><m:t>1</m:t></m:r></m:sub></m:sSub></m:e></m:d></m:e><m:sup><m:r><a:rPr lang="en-US" altLang="zh-CN" i="1"><a:latin typeface="Cambria Math" panose="02040503050406030204" pitchFamily="18" charset="0"/><a:ea typeface="Cambria Math" panose="02040503050406030204" pitchFamily="18" charset="0"/></a:rPr><m:t>2</m:t></m:r></m:sup></m:sSup></m:e></m:rad></m:oMath></a14:m><a:endParaRPr lang="en-US" altLang="zh-CN" dirty="0"/></a:p><a:p><a:pPr indent="457200" fontAlgn="auto"><a:extLst><a:ext uri="{35155182-B16C-46BC-9424-99874614C6A1}"><ele attr="200" attr="59296752"/></a:ext></a:extLst></a:pPr><a:r><a:rPr lang="en-US" altLang="zh-CN" dirty="0"/><a:t>​</a:t></a:r><a:endParaRPr lang="zh-CN" altLang="en-US" dirty="0"/></a:p><a:p><a:r><a:rPr lang="zh-CN" altLang="en-US" b="1" dirty="0"/><a:t>输入格式</a:t></a:r></a:p><a:p><a:pPr indent="457200" fontAlgn="auto"/><a:r><a:rPr lang="zh-CN" altLang="en-US" dirty="0"/><a:t>三个点的坐标 </a:t></a:r><a:r><a:rPr lang="en-US" altLang="zh-CN" dirty="0"/><a:t>(x</a:t></a:r><a:r><a:rPr lang="en-US" altLang="zh-CN" baseline="-25000" dirty="0"/><a:t>1</a:t></a:r><a:r><a:rPr lang="en-US" altLang="zh-CN" dirty="0"/><a:t>,y</a:t></a:r><a:r><a:rPr lang="en-US" altLang="zh-CN" baseline="-25000" dirty="0"/><a:t>1</a:t></a:r><a:r><a:rPr lang="en-US" altLang="zh-CN" dirty="0"/><a:t>), (x</a:t></a:r><a:r><a:rPr lang="en-US" altLang="zh-CN" baseline="-25000" dirty="0"/><a:t>2</a:t></a:r><a:r><a:rPr lang="en-US" altLang="zh-CN" dirty="0"/><a:t>,y</a:t></a:r><a:r><a:rPr lang="en-US" altLang="zh-CN" baseline="-25000" dirty="0"/><a:t>2</a:t></a:r><a:r><a:rPr lang="en-US" altLang="zh-CN" dirty="0"/><a:t>), (x</a:t></a:r><a:r><a:rPr lang="en-US" altLang="zh-CN" baseline="-25000" dirty="0"/><a:t>3</a:t></a:r><a:r><a:rPr lang="en-US" altLang="zh-CN" dirty="0"/><a:t>,y</a:t></a:r><a:r><a:rPr lang="en-US" altLang="zh-CN" baseline="-25000" dirty="0"/><a:t>3</a:t></a:r><a:r><a:rPr lang="en-US" altLang="zh-CN" dirty="0"/><a:t>)</a:t></a:r><a:endParaRPr lang="zh-CN" altLang="en-US" dirty="0"/></a:p><a:p><a:endParaRPr lang="zh-CN" altLang="en-US" dirty="0"/></a:p><a:p><a:r><a:rPr lang="zh-CN" altLang="en-US" b="1" dirty="0"/><a:t>输出格式</a:t></a:r></a:p><a:p><a:pPr indent="457200" fontAlgn="auto"/><a:r><a:rPr lang="zh-CN" altLang="en-US" dirty="0"/><a:t>三角形周长</a:t></a:r></a:p></p:txBody></p:sp></mc:Choice><mc:Fallback><p:sp><p:nvSpPr><p:cNvPr id="7" name="文本框 6"/><p:cNvSpPr txBox="1"><a:spLocks noRot="1" noChangeAspect="1" noMove="1" noResize="1" noEditPoints="1" noAdjustHandles="1" noChangeArrowheads="1" noChangeShapeType="1" noTextEdit="1"/></p:cNvSpPr><p:nvPr/></p:nvSpPr><p:spPr><a:xfrm><a:off x="784859" y="1346999"/><a:ext cx="10306050" cy="3136180"/></a:xfrm><a:prstGeom prst="rect"><a:avLst/></a:prstGeom><a:blipFill rotWithShape="1"><a:blip r:embed="rId1"/><a:stretch><a:fillRect l="-1538" t="-2724" b="-2140"/></a:stretch></a:blipFill></p:spPr><p:txBody><a:bodyPr/><a:lstStyle/><a:p><a:r><a:rPr lang="zh-CN" altLang="en-US"><a:noFill/></a:rPr><a:t> </a:t></a:r><a:endParaRPr lang="zh-CN" altLang="en-US"><a:noFill/></a:endParaRPr></a:p></p:txBody></p:sp></mc:Fallback></mc:AlternateContent><p:sp><p:nvSpPr><p:cNvPr id="9" name="文本框 8"/><p:cNvSpPr txBox="1"/><p:nvPr/></p:nvSpPr><p:spPr><a:xfrm><a:off x="784859" y="384810"/><a:ext cx="8747267" cy="700405"/></a:xfrm><a:prstGeom prst="rect"><a:avLst/></a:prstGeom><a:noFill/></p:spPr><p:txBody><a:bodyPr wrap="square" rtlCol="0"><a:spAutoFit/></a:bodyPr><a:lstStyle/><a:p><a:pPr><a:lnSpc><a:spcPct val="90000"/></a:lnSpc><a:spcBef><a:spcPct val="0"/></a:spcBef></a:pPr><a:r><a:rPr lang="zh-CN" altLang="en-US" sz="4400" dirty="0"><a:latin typeface="+mj-lt"/><a:ea typeface="+mj-ea"/><a:cs typeface="+mj-cs"/></a:rPr><a:t>课堂作业</a:t></a:r><a:r><a:rPr lang="en-US" altLang="zh-CN" sz="4400" dirty="0"><a:latin typeface="+mj-lt"/><a:ea typeface="+mj-ea"/><a:cs typeface="+mj-cs"/></a:rPr><a:t>4	</a:t></a:r><a:r><a:rPr lang="zh-CN" altLang="en-US" sz="4400" dirty="0"><a:latin typeface="+mj-lt"/><a:ea typeface="+mj-ea"/><a:cs typeface="+mj-cs"/></a:rPr><a:t>洛谷P</a:t></a:r><a:r><a:rPr sz="4400" dirty="0"><a:latin typeface="+mj-lt"/><a:ea typeface="+mj-ea"/><a:cs typeface="+mj-cs"/></a:rPr><a:t>57</a:t></a:r><a:r><a:rPr lang="en-US" altLang="zh-CN" sz="4400" dirty="0"><a:latin typeface="+mj-lt"/><a:ea typeface="+mj-ea"/><a:cs typeface="+mj-cs"/></a:rPr><a:t>35</a:t></a:r><a:endParaRPr sz="4400" dirty="0"><a:latin typeface="+mj-lt"/><a:ea typeface="+mj-ea"/><a:cs typeface="+mj-cs"/></a:endParaRPr></a:p></p:txBody></p:sp><p:pic><p:nvPicPr><p:cNvPr id="3" name="图片 2"/><p:cNvPicPr><a:picLocks noChangeAspect="1"/></p:cNvPicPr><p:nvPr/></p:nvPicPr><p:blipFill><a:blip r:embed="rId2"/><a:stretch><a:fillRect/></a:stretch></p:blipFill><p:spPr><a:xfrm><a:off x="784859" y="4744963"/><a:ext cx="9164329" cy="1971950"/></a:xfrm><a:prstGeom prst="rect"><a:avLst/></a:prstGeom></p:spPr></p:pic></p:spTree></p:cSld><p:clrMapOvr><a:masterClrMapping/></p:clrMapOvr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输入 </a:t>
            </a:r>
            <a:r>
              <a:rPr lang="en-US" altLang="zh-CN" dirty="0"/>
              <a:t>n (n≤100) </a:t>
            </a:r>
            <a:r>
              <a:rPr lang="zh-CN" altLang="en-US" dirty="0"/>
              <a:t>个不大于 </a:t>
            </a:r>
            <a:r>
              <a:rPr lang="en-US" altLang="zh-CN" dirty="0"/>
              <a:t>100000 </a:t>
            </a:r>
            <a:r>
              <a:rPr lang="zh-CN" altLang="en-US" dirty="0"/>
              <a:t>的整数。要求全部储存在数组中，去除掉不是质数的数字，依次输出剩余的质数。</a:t>
            </a:r>
            <a:endParaRPr lang="zh-CN" altLang="en-US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en-US" altLang="zh-CN" dirty="0"/>
              <a:t>n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个整数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剩余的质数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5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sz="4400" dirty="0">
                <a:latin typeface="+mj-lt"/>
                <a:ea typeface="+mj-ea"/>
                <a:cs typeface="+mj-cs"/>
              </a:rPr>
              <a:t>57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36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139" y="4488984"/>
            <a:ext cx="9059539" cy="1590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100)</a:t>
            </a:r>
            <a:r>
              <a:rPr lang="zh-CN" altLang="en-US" dirty="0"/>
              <a:t> 名同学参加歌唱比赛，并接受 </a:t>
            </a:r>
            <a:r>
              <a:rPr lang="en-US" altLang="zh-CN" i="1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zh-CN" altLang="en-US" dirty="0"/>
              <a:t>≤</a:t>
            </a:r>
            <a:r>
              <a:rPr lang="en-US" altLang="zh-CN" dirty="0"/>
              <a:t>20)</a:t>
            </a:r>
            <a:r>
              <a:rPr lang="zh-CN" altLang="en-US" dirty="0"/>
              <a:t> 名评委的评分，评分范围是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10 </a:t>
            </a:r>
            <a:r>
              <a:rPr lang="zh-CN" altLang="en-US" dirty="0"/>
              <a:t>分。这名同学的得分就是这些评委给分中去掉一个最高分，去掉一个最低分，剩下 </a:t>
            </a:r>
            <a:r>
              <a:rPr lang="en-US" altLang="zh-CN" i="1" dirty="0"/>
              <a:t>m</a:t>
            </a:r>
            <a:r>
              <a:rPr lang="zh-CN" altLang="en-US" dirty="0"/>
              <a:t>−</a:t>
            </a:r>
            <a:r>
              <a:rPr lang="en-US" altLang="zh-CN" dirty="0"/>
              <a:t>2</a:t>
            </a:r>
            <a:r>
              <a:rPr lang="zh-CN" altLang="en-US" dirty="0"/>
              <a:t> 个评分的平均数。请问得分最高的同学分数是多少？评分保留 </a:t>
            </a:r>
            <a:r>
              <a:rPr lang="en-US" altLang="zh-CN" dirty="0"/>
              <a:t>2 </a:t>
            </a:r>
            <a:r>
              <a:rPr lang="zh-CN" altLang="en-US" dirty="0"/>
              <a:t>位小数。</a:t>
            </a:r>
            <a:endParaRPr lang="en-US" altLang="zh-CN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第一行两个整数 </a:t>
            </a:r>
            <a:r>
              <a:rPr lang="en-US" altLang="zh-CN" dirty="0"/>
              <a:t>n, m</a:t>
            </a:r>
            <a:r>
              <a:rPr lang="zh-CN" altLang="en-US" dirty="0"/>
              <a:t>。 接下来 </a:t>
            </a:r>
            <a:r>
              <a:rPr lang="en-US" altLang="zh-CN" dirty="0"/>
              <a:t>n </a:t>
            </a:r>
            <a:r>
              <a:rPr lang="zh-CN" altLang="en-US" dirty="0"/>
              <a:t>行，每行各 </a:t>
            </a:r>
            <a:r>
              <a:rPr lang="en-US" altLang="zh-CN" dirty="0"/>
              <a:t>m </a:t>
            </a:r>
            <a:r>
              <a:rPr lang="zh-CN" altLang="en-US" dirty="0"/>
              <a:t>个整数，表示得分。</a:t>
            </a:r>
            <a:endParaRPr lang="en-US" altLang="zh-CN" dirty="0"/>
          </a:p>
          <a:p>
            <a:pPr indent="457200" fontAlgn="auto"/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输出分数最高的同学的分数，保留两位小数。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6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5738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59" y="4462736"/>
            <a:ext cx="6823304" cy="2395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输入一个偶数 </a:t>
            </a:r>
            <a:r>
              <a:rPr lang="en-US" altLang="zh-CN" dirty="0"/>
              <a:t>N(N&lt;=10000)</a:t>
            </a:r>
            <a:r>
              <a:rPr lang="zh-CN" altLang="en-US" dirty="0"/>
              <a:t>，验证</a:t>
            </a:r>
            <a:r>
              <a:rPr lang="en-US" altLang="zh-CN" dirty="0"/>
              <a:t>4~N</a:t>
            </a:r>
            <a:r>
              <a:rPr lang="zh-CN" altLang="en-US" dirty="0"/>
              <a:t>所有偶数是否符合哥德巴赫猜想：任一大于 </a:t>
            </a:r>
            <a:r>
              <a:rPr lang="en-US" altLang="zh-CN" dirty="0"/>
              <a:t>2 </a:t>
            </a:r>
            <a:r>
              <a:rPr lang="zh-CN" altLang="en-US" dirty="0"/>
              <a:t>的偶数都可写成两个质数之和。如果一个数不止一种分法，则输出第一个加数相比其他分法最小的方案。例如 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10=3+7=5+5</a:t>
            </a:r>
            <a:r>
              <a:rPr lang="zh-CN" altLang="en-US" dirty="0"/>
              <a:t>，则 </a:t>
            </a:r>
            <a:r>
              <a:rPr lang="en-US" altLang="zh-CN" dirty="0"/>
              <a:t>10=5+5 </a:t>
            </a:r>
            <a:r>
              <a:rPr lang="zh-CN" altLang="en-US" dirty="0"/>
              <a:t>是错误答案。</a:t>
            </a:r>
            <a:endParaRPr lang="en-US" altLang="zh-CN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en-US" altLang="zh-CN" dirty="0"/>
              <a:t>N</a:t>
            </a:r>
            <a:endParaRPr lang="en-US" altLang="zh-CN" dirty="0"/>
          </a:p>
          <a:p>
            <a:pPr indent="457200" fontAlgn="auto"/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en-US" altLang="zh-CN" dirty="0"/>
              <a:t>4=2+2 </a:t>
            </a:r>
            <a:endParaRPr lang="en-US" altLang="zh-CN" dirty="0"/>
          </a:p>
          <a:p>
            <a:pPr indent="457200" fontAlgn="auto"/>
            <a:r>
              <a:rPr lang="en-US" altLang="zh-CN" dirty="0"/>
              <a:t>6=3+3</a:t>
            </a:r>
            <a:endParaRPr lang="en-US" altLang="zh-CN" dirty="0"/>
          </a:p>
          <a:p>
            <a:pPr indent="457200" fontAlgn="auto"/>
            <a:r>
              <a:rPr lang="en-US" altLang="zh-CN" dirty="0"/>
              <a:t>……</a:t>
            </a:r>
            <a:endParaRPr lang="en-US" altLang="zh-CN" dirty="0"/>
          </a:p>
          <a:p>
            <a:pPr indent="457200" fontAlgn="auto"/>
            <a:r>
              <a:rPr lang="en-US" altLang="zh-CN" dirty="0"/>
              <a:t>N=</a:t>
            </a:r>
            <a:r>
              <a:rPr lang="en-US" altLang="zh-CN" dirty="0" err="1"/>
              <a:t>x+y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7	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洛谷P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1304</a:t>
            </a:r>
            <a:endParaRPr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148" y="3775120"/>
            <a:ext cx="9154803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5072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给定一个由长度为</a:t>
            </a:r>
            <a:r>
              <a:rPr lang="en-US" altLang="zh-CN" dirty="0"/>
              <a:t>n(n&gt;=1&amp;&amp;n&lt;=100)</a:t>
            </a:r>
            <a:r>
              <a:rPr lang="zh-CN" altLang="en-US" dirty="0"/>
              <a:t>整数数组表示的整数，求该整数加</a:t>
            </a:r>
            <a:r>
              <a:rPr lang="en-US" altLang="zh-CN" dirty="0"/>
              <a:t>1</a:t>
            </a:r>
            <a:r>
              <a:rPr lang="zh-CN" altLang="en-US" dirty="0"/>
              <a:t>，假定除了</a:t>
            </a:r>
            <a:r>
              <a:rPr lang="en-US" altLang="zh-CN" dirty="0"/>
              <a:t>0</a:t>
            </a:r>
            <a:r>
              <a:rPr lang="zh-CN" altLang="en-US" dirty="0"/>
              <a:t>以外，该整数不以</a:t>
            </a:r>
            <a:r>
              <a:rPr lang="en-US" altLang="zh-CN" dirty="0"/>
              <a:t>0</a:t>
            </a:r>
            <a:r>
              <a:rPr lang="zh-CN" altLang="en-US" dirty="0"/>
              <a:t>开头。其中，最高位数字存放在数组的首位， 数组中每个元素值小于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数组大小及数组内容</a:t>
            </a:r>
            <a:endParaRPr lang="en-US" altLang="zh-CN" dirty="0"/>
          </a:p>
          <a:p>
            <a:pPr indent="457200" fontAlgn="auto"/>
            <a:endParaRPr lang="zh-CN" altLang="en-US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输入整数加</a:t>
            </a:r>
            <a:r>
              <a:rPr lang="en-US" altLang="zh-CN" dirty="0"/>
              <a:t>1</a:t>
            </a:r>
            <a:endParaRPr lang="en-US" altLang="zh-CN" dirty="0"/>
          </a:p>
          <a:p>
            <a:pPr indent="457200" fontAlgn="auto"/>
            <a:endParaRPr lang="en-US" altLang="zh-CN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3		</a:t>
            </a:r>
            <a:r>
              <a:rPr lang="zh-CN" altLang="en-US" dirty="0"/>
              <a:t>输出：</a:t>
            </a:r>
            <a:r>
              <a:rPr lang="en-US" altLang="zh-CN" dirty="0"/>
              <a:t>124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		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4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/>
              <a:t>   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9		</a:t>
            </a:r>
            <a:r>
              <a:rPr lang="zh-CN" altLang="en-US" dirty="0"/>
              <a:t>输出：</a:t>
            </a:r>
            <a:r>
              <a:rPr lang="en-US" altLang="zh-CN" dirty="0"/>
              <a:t>4330</a:t>
            </a:r>
            <a:endParaRPr lang="en-US" altLang="zh-CN" dirty="0"/>
          </a:p>
          <a:p>
            <a:pPr indent="457200" fontAlgn="auto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8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4859" y="1346999"/>
            <a:ext cx="10306050" cy="52092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/>
              <a:t>题目描述</a:t>
            </a:r>
            <a:endParaRPr lang="zh-CN" altLang="en-US" sz="3200" b="1" dirty="0"/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/>
              <a:t>输入整数</a:t>
            </a:r>
            <a:r>
              <a:rPr lang="en-US" altLang="zh-CN" dirty="0"/>
              <a:t>n</a:t>
            </a:r>
            <a:r>
              <a:rPr lang="zh-CN" altLang="en-US" dirty="0"/>
              <a:t>，输出由数字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(2n-1)</a:t>
            </a:r>
            <a:r>
              <a:rPr lang="zh-CN" altLang="en-US" dirty="0"/>
              <a:t>组成的菱形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输入格式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n&gt;=1&amp;&amp;n&lt;=10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输出格式</a:t>
            </a:r>
            <a:endParaRPr lang="zh-CN" altLang="en-US" b="1" dirty="0"/>
          </a:p>
          <a:p>
            <a:pPr indent="457200" fontAlgn="auto"/>
            <a:r>
              <a:rPr lang="zh-CN" altLang="en-US" dirty="0"/>
              <a:t>对应菱形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输出输出样例</a:t>
            </a:r>
            <a:endParaRPr lang="zh-CN" altLang="en-US" b="1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dirty="0"/>
              <a:t>3		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zh-CN" altLang="en-US" dirty="0"/>
              <a:t>输出：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 	</a:t>
            </a:r>
            <a:r>
              <a:rPr lang="zh-CN" altLang="en-US" dirty="0"/>
              <a:t>    </a:t>
            </a:r>
            <a:r>
              <a:rPr lang="en-US" altLang="zh-CN" dirty="0"/>
              <a:t>123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12345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 	</a:t>
            </a:r>
            <a:r>
              <a:rPr lang="zh-CN" altLang="en-US" dirty="0"/>
              <a:t>    </a:t>
            </a:r>
            <a:r>
              <a:rPr lang="en-US" altLang="zh-CN" dirty="0"/>
              <a:t>123</a:t>
            </a:r>
            <a:endParaRPr lang="en-US" altLang="zh-CN" dirty="0"/>
          </a:p>
          <a:p>
            <a:pPr indent="457200">
              <a:lnSpc>
                <a:spcPct val="130000"/>
              </a:lnSpc>
            </a:pPr>
            <a:r>
              <a:rPr lang="en-US" altLang="zh-CN" dirty="0"/>
              <a:t>  	</a:t>
            </a:r>
            <a:r>
              <a:rPr lang="zh-CN" altLang="en-US" dirty="0"/>
              <a:t>      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84859" y="384810"/>
            <a:ext cx="8747267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课堂作业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9</a:t>
            </a:r>
            <a:endParaRPr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宽屏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实验7</dc:title>
  <dc:creator>周新星</dc:creator>
  <cp:lastModifiedBy>周新星</cp:lastModifiedBy>
  <cp:revision>130</cp:revision>
  <dcterms:created xsi:type="dcterms:W3CDTF">2021-10-21T04:24:00Z</dcterms:created>
  <dcterms:modified xsi:type="dcterms:W3CDTF">2021-11-11T08:45:36Z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FA7DA8647CFA445D9ADBDE97B3C837CF</vt:lpwstr>
  </property>
  <property fmtid="{D5CDD505-2E9C-101B-9397-08002B2CF9AE}" pid="3" name="KSOProductBuildVer">
    <vt:lpwstr>2052-11.1.0.9999</vt:lpwstr>
  </property>
</Properties>
</file>