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1"/>
  </p:notesMasterIdLst>
  <p:sldIdLst>
    <p:sldId id="256" r:id="rId2"/>
    <p:sldId id="395" r:id="rId3"/>
    <p:sldId id="346" r:id="rId4"/>
    <p:sldId id="429" r:id="rId5"/>
    <p:sldId id="347" r:id="rId6"/>
    <p:sldId id="350" r:id="rId7"/>
    <p:sldId id="352" r:id="rId8"/>
    <p:sldId id="351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426" r:id="rId17"/>
    <p:sldId id="430" r:id="rId18"/>
    <p:sldId id="431" r:id="rId19"/>
    <p:sldId id="432" r:id="rId20"/>
    <p:sldId id="433" r:id="rId21"/>
    <p:sldId id="434" r:id="rId22"/>
    <p:sldId id="435" r:id="rId23"/>
    <p:sldId id="417" r:id="rId24"/>
    <p:sldId id="418" r:id="rId25"/>
    <p:sldId id="419" r:id="rId26"/>
    <p:sldId id="420" r:id="rId27"/>
    <p:sldId id="437" r:id="rId28"/>
    <p:sldId id="428" r:id="rId29"/>
    <p:sldId id="34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FAD2"/>
    <a:srgbClr val="692AA2"/>
    <a:srgbClr val="233DA9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072" autoAdjust="0"/>
    <p:restoredTop sz="83735" autoAdjust="0"/>
  </p:normalViewPr>
  <p:slideViewPr>
    <p:cSldViewPr>
      <p:cViewPr varScale="1">
        <p:scale>
          <a:sx n="93" d="100"/>
          <a:sy n="93" d="100"/>
        </p:scale>
        <p:origin x="9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2021/12/31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692AA2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>
              <a:defRPr sz="2000" b="1">
                <a:solidFill>
                  <a:srgbClr val="233DA9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1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Database &amp; Information System 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http://cc.nankai.edu.cn</a:t>
            </a: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高级语言程序设计</a:t>
            </a:r>
            <a:r>
              <a:rPr lang="en-US" altLang="zh-CN" dirty="0">
                <a:ea typeface="宋体" pitchFamily="2" charset="-122"/>
              </a:rPr>
              <a:t>C++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张海威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南开大学计算机学院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网络空间安全学院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运算符含义</a:t>
            </a:r>
            <a:endParaRPr lang="en-US" altLang="zh-CN" dirty="0"/>
          </a:p>
          <a:p>
            <a:r>
              <a:rPr lang="zh-CN" altLang="en-US" dirty="0"/>
              <a:t>运算分量</a:t>
            </a:r>
            <a:endParaRPr lang="en-US" altLang="zh-CN" dirty="0"/>
          </a:p>
          <a:p>
            <a:r>
              <a:rPr lang="zh-CN" altLang="en-US" dirty="0"/>
              <a:t>运算表达式</a:t>
            </a:r>
            <a:endParaRPr lang="en-US" altLang="zh-CN" dirty="0"/>
          </a:p>
          <a:p>
            <a:pPr lvl="1"/>
            <a:r>
              <a:rPr lang="zh-CN" altLang="en-US" dirty="0"/>
              <a:t>逻辑运算表达式的短路问题</a:t>
            </a:r>
            <a:endParaRPr lang="en-US" altLang="zh-CN" dirty="0"/>
          </a:p>
          <a:p>
            <a:r>
              <a:rPr lang="zh-CN" altLang="en-US" dirty="0"/>
              <a:t>多种运算的表达式</a:t>
            </a:r>
            <a:endParaRPr lang="en-US" altLang="zh-CN" dirty="0"/>
          </a:p>
          <a:p>
            <a:pPr lvl="1"/>
            <a:r>
              <a:rPr lang="zh-CN" altLang="en-US" dirty="0"/>
              <a:t>运算符的优先级与结合性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运算中的隐式数据类型转换（也称为数据类型的兼容）</a:t>
            </a:r>
            <a:endParaRPr lang="en-US" altLang="zh-CN" dirty="0"/>
          </a:p>
          <a:p>
            <a:pPr lvl="1"/>
            <a:r>
              <a:rPr lang="zh-CN" altLang="en-US" dirty="0"/>
              <a:t>整型、字符型、布尔型、枚举型之间的兼容性</a:t>
            </a:r>
            <a:endParaRPr lang="en-US" altLang="zh-CN" dirty="0"/>
          </a:p>
          <a:p>
            <a:pPr lvl="1"/>
            <a:r>
              <a:rPr lang="zh-CN" altLang="en-US" dirty="0"/>
              <a:t>整型和浮点型的兼容性</a:t>
            </a:r>
            <a:endParaRPr lang="en-US" altLang="zh-CN" dirty="0"/>
          </a:p>
          <a:p>
            <a:pPr lvl="1"/>
            <a:r>
              <a:rPr lang="zh-CN" altLang="en-US" dirty="0"/>
              <a:t>单精度浮点型与双精度浮点型的兼容性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说明语句</a:t>
            </a:r>
            <a:endParaRPr lang="en-US" altLang="zh-CN" dirty="0"/>
          </a:p>
          <a:p>
            <a:r>
              <a:rPr lang="zh-CN" altLang="en-US" dirty="0"/>
              <a:t>表达式语句</a:t>
            </a:r>
            <a:endParaRPr lang="en-US" altLang="zh-CN" dirty="0"/>
          </a:p>
          <a:p>
            <a:r>
              <a:rPr lang="zh-CN" altLang="en-US" dirty="0"/>
              <a:t>控制语句</a:t>
            </a:r>
            <a:endParaRPr lang="en-US" altLang="zh-CN" dirty="0"/>
          </a:p>
          <a:p>
            <a:pPr lvl="1"/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r>
              <a:rPr lang="zh-CN" altLang="en-US" dirty="0"/>
              <a:t>循环语句</a:t>
            </a:r>
            <a:endParaRPr lang="en-US" altLang="zh-CN" dirty="0"/>
          </a:p>
          <a:p>
            <a:pPr lvl="1"/>
            <a:r>
              <a:rPr lang="zh-CN" altLang="en-US" dirty="0"/>
              <a:t>转向语句</a:t>
            </a:r>
            <a:endParaRPr lang="en-US" altLang="zh-CN" dirty="0"/>
          </a:p>
          <a:p>
            <a:r>
              <a:rPr lang="zh-CN" altLang="en-US" dirty="0"/>
              <a:t>复合语句（语句块）</a:t>
            </a:r>
            <a:endParaRPr lang="en-US" altLang="zh-CN" dirty="0"/>
          </a:p>
          <a:p>
            <a:r>
              <a:rPr lang="zh-CN" altLang="en-US" dirty="0"/>
              <a:t>空语句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一维数组和二维数组</a:t>
            </a:r>
            <a:endParaRPr lang="en-US" altLang="zh-CN" dirty="0"/>
          </a:p>
          <a:p>
            <a:pPr lvl="1"/>
            <a:r>
              <a:rPr lang="zh-CN" altLang="en-US" dirty="0"/>
              <a:t>说明方式</a:t>
            </a:r>
            <a:endParaRPr lang="en-US" altLang="zh-CN" dirty="0"/>
          </a:p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访问</a:t>
            </a:r>
            <a:endParaRPr lang="en-US" altLang="zh-CN" dirty="0"/>
          </a:p>
          <a:p>
            <a:r>
              <a:rPr lang="zh-CN" altLang="en-US" dirty="0"/>
              <a:t>字符数组</a:t>
            </a:r>
            <a:endParaRPr lang="en-US" altLang="zh-CN" dirty="0"/>
          </a:p>
          <a:p>
            <a:pPr lvl="1"/>
            <a:r>
              <a:rPr lang="zh-CN" altLang="en-US" dirty="0"/>
              <a:t>说明方式</a:t>
            </a:r>
            <a:endParaRPr lang="en-US" altLang="zh-CN" dirty="0"/>
          </a:p>
          <a:p>
            <a:pPr lvl="1"/>
            <a:r>
              <a:rPr lang="zh-CN" altLang="en-US" dirty="0"/>
              <a:t>初始化方式</a:t>
            </a:r>
            <a:endParaRPr lang="en-US" altLang="zh-CN" dirty="0"/>
          </a:p>
          <a:p>
            <a:pPr lvl="2"/>
            <a:r>
              <a:rPr lang="zh-CN" altLang="en-US" dirty="0"/>
              <a:t>按照字符串进行初始化</a:t>
            </a:r>
            <a:endParaRPr lang="en-US" altLang="zh-CN" dirty="0"/>
          </a:p>
          <a:p>
            <a:pPr lvl="2"/>
            <a:r>
              <a:rPr lang="zh-CN" altLang="en-US" dirty="0"/>
              <a:t>将字符数组整体</a:t>
            </a:r>
            <a:r>
              <a:rPr lang="zh-CN" altLang="en-US"/>
              <a:t>进行输入输出</a:t>
            </a:r>
            <a:endParaRPr lang="en-US" altLang="zh-CN"/>
          </a:p>
          <a:p>
            <a:pPr lvl="1"/>
            <a:r>
              <a:rPr lang="zh-CN" altLang="en-US"/>
              <a:t>访问字符或子字符串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结构类型的含义</a:t>
            </a:r>
            <a:endParaRPr lang="en-US" altLang="zh-CN" dirty="0"/>
          </a:p>
          <a:p>
            <a:r>
              <a:rPr lang="zh-CN" altLang="en-US" dirty="0"/>
              <a:t>结构类型的定义</a:t>
            </a:r>
            <a:endParaRPr lang="en-US" altLang="zh-CN" dirty="0"/>
          </a:p>
          <a:p>
            <a:r>
              <a:rPr lang="zh-CN" altLang="en-US" dirty="0"/>
              <a:t>结构类型变量的说明与初始化</a:t>
            </a:r>
            <a:endParaRPr lang="en-US" altLang="zh-CN" dirty="0"/>
          </a:p>
          <a:p>
            <a:r>
              <a:rPr lang="zh-CN" altLang="en-US" dirty="0"/>
              <a:t>结构类型变量成员的访问方式</a:t>
            </a:r>
            <a:endParaRPr lang="en-US" altLang="zh-CN" dirty="0"/>
          </a:p>
          <a:p>
            <a:r>
              <a:rPr lang="zh-CN" altLang="en-US"/>
              <a:t>结构类型的举例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1384"/>
            <a:ext cx="8153400" cy="5301952"/>
          </a:xfrm>
        </p:spPr>
        <p:txBody>
          <a:bodyPr/>
          <a:lstStyle/>
          <a:p>
            <a:r>
              <a:rPr lang="zh-CN" altLang="en-US" sz="2800" dirty="0"/>
              <a:t>函数的说明方式</a:t>
            </a:r>
            <a:endParaRPr lang="en-US" altLang="zh-CN" sz="2800" dirty="0"/>
          </a:p>
          <a:p>
            <a:pPr lvl="1"/>
            <a:r>
              <a:rPr lang="zh-CN" altLang="en-US" sz="2400" dirty="0"/>
              <a:t>函数原型，一般写在主函数之前</a:t>
            </a:r>
            <a:endParaRPr lang="en-US" altLang="zh-CN" sz="2400" dirty="0"/>
          </a:p>
          <a:p>
            <a:pPr lvl="1"/>
            <a:r>
              <a:rPr lang="zh-CN" altLang="en-US" sz="2400" dirty="0"/>
              <a:t>函数定义，一般写在主函数之后，若无原型，一般写在主函数之前</a:t>
            </a:r>
            <a:endParaRPr lang="en-US" altLang="zh-CN" sz="2400" dirty="0"/>
          </a:p>
          <a:p>
            <a:r>
              <a:rPr lang="zh-CN" altLang="en-US" sz="2800" dirty="0"/>
              <a:t>函数的调用</a:t>
            </a:r>
            <a:endParaRPr lang="en-US" altLang="zh-CN" sz="2800" dirty="0"/>
          </a:p>
          <a:p>
            <a:pPr lvl="1"/>
            <a:r>
              <a:rPr lang="zh-CN" altLang="en-US" sz="2400" dirty="0"/>
              <a:t>嵌套</a:t>
            </a:r>
            <a:endParaRPr lang="en-US" altLang="zh-CN" sz="2400" dirty="0"/>
          </a:p>
          <a:p>
            <a:pPr lvl="1"/>
            <a:r>
              <a:rPr lang="zh-CN" altLang="en-US" sz="2400" dirty="0"/>
              <a:t>递归</a:t>
            </a:r>
            <a:endParaRPr lang="en-US" altLang="zh-CN" sz="2400" dirty="0"/>
          </a:p>
          <a:p>
            <a:r>
              <a:rPr lang="zh-CN" altLang="en-US" sz="2800" dirty="0"/>
              <a:t>函数的返回值</a:t>
            </a:r>
            <a:endParaRPr lang="en-US" altLang="zh-CN" sz="2800" dirty="0"/>
          </a:p>
          <a:p>
            <a:pPr lvl="1"/>
            <a:r>
              <a:rPr lang="zh-CN" altLang="en-US" sz="2400" dirty="0"/>
              <a:t>空值、“普通” 值、指针、引用（后两者保证可访问）</a:t>
            </a:r>
            <a:endParaRPr lang="en-US" altLang="zh-CN" sz="2400" dirty="0"/>
          </a:p>
          <a:p>
            <a:r>
              <a:rPr lang="zh-CN" altLang="en-US" sz="2800" dirty="0"/>
              <a:t>函数的参数</a:t>
            </a:r>
            <a:endParaRPr lang="en-US" altLang="zh-CN" sz="2800" dirty="0"/>
          </a:p>
          <a:p>
            <a:pPr lvl="1"/>
            <a:r>
              <a:rPr lang="zh-CN" altLang="en-US" sz="2400" dirty="0"/>
              <a:t>赋值参数、数组参数、指针参数、引用参数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变量各种存储类型的含义</a:t>
            </a:r>
            <a:endParaRPr lang="en-US" altLang="zh-CN"/>
          </a:p>
          <a:p>
            <a:pPr lvl="1"/>
            <a:r>
              <a:rPr lang="zh-CN" altLang="en-US"/>
              <a:t>全局变量与局部变量</a:t>
            </a:r>
            <a:endParaRPr lang="en-US" altLang="zh-CN"/>
          </a:p>
          <a:p>
            <a:pPr lvl="2"/>
            <a:r>
              <a:rPr lang="zh-CN" altLang="en-US"/>
              <a:t>生存期与作用域</a:t>
            </a:r>
            <a:endParaRPr lang="en-US" altLang="zh-CN"/>
          </a:p>
          <a:p>
            <a:pPr lvl="1"/>
            <a:r>
              <a:rPr lang="zh-CN" altLang="en-US"/>
              <a:t>静态变量</a:t>
            </a:r>
            <a:endParaRPr lang="en-US" altLang="zh-CN"/>
          </a:p>
          <a:p>
            <a:pPr lvl="2"/>
            <a:r>
              <a:rPr lang="zh-CN" altLang="en-US"/>
              <a:t>初始化一次</a:t>
            </a:r>
            <a:endParaRPr lang="en-US" altLang="zh-CN"/>
          </a:p>
          <a:p>
            <a:pPr lvl="2"/>
            <a:r>
              <a:rPr lang="zh-CN" altLang="en-US"/>
              <a:t>作用域为块级</a:t>
            </a:r>
            <a:endParaRPr lang="en-US" altLang="zh-CN"/>
          </a:p>
          <a:p>
            <a:pPr lvl="2"/>
            <a:r>
              <a:rPr lang="zh-CN" altLang="en-US"/>
              <a:t>生存期为程序级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指针、指针变量的含义</a:t>
            </a:r>
            <a:endParaRPr lang="en-US" altLang="zh-CN" dirty="0"/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a;</a:t>
            </a:r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a;</a:t>
            </a:r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a[10];</a:t>
            </a:r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a[10];</a:t>
            </a:r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(*a)[10];</a:t>
            </a:r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 );</a:t>
            </a:r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a( );</a:t>
            </a:r>
          </a:p>
          <a:p>
            <a:pPr lvl="1">
              <a:lnSpc>
                <a:spcPct val="8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(*a)( );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指针与一维数组</a:t>
            </a:r>
            <a:endParaRPr lang="en-US" altLang="zh-CN" dirty="0"/>
          </a:p>
          <a:p>
            <a:r>
              <a:rPr lang="zh-CN" altLang="en-US" dirty="0"/>
              <a:t>指针与二维数组</a:t>
            </a:r>
            <a:endParaRPr lang="en-US" altLang="zh-CN" dirty="0"/>
          </a:p>
          <a:p>
            <a:r>
              <a:rPr lang="zh-CN" altLang="en-US" dirty="0"/>
              <a:t>指针与字符数组</a:t>
            </a:r>
            <a:endParaRPr lang="en-US" altLang="zh-CN" dirty="0"/>
          </a:p>
          <a:p>
            <a:r>
              <a:rPr lang="zh-CN" altLang="en-US" dirty="0"/>
              <a:t>指针与字符串</a:t>
            </a:r>
            <a:endParaRPr lang="en-US" altLang="zh-CN" dirty="0"/>
          </a:p>
          <a:p>
            <a:r>
              <a:rPr lang="zh-CN" altLang="en-US" dirty="0"/>
              <a:t>二重指针</a:t>
            </a:r>
            <a:endParaRPr lang="en-US" altLang="zh-CN" dirty="0"/>
          </a:p>
          <a:p>
            <a:r>
              <a:rPr lang="zh-CN" altLang="en-US" dirty="0"/>
              <a:t>数组指针</a:t>
            </a:r>
            <a:endParaRPr lang="en-US" altLang="zh-CN" dirty="0"/>
          </a:p>
          <a:p>
            <a:pPr lvl="1"/>
            <a:r>
              <a:rPr lang="zh-CN" altLang="en-US" dirty="0"/>
              <a:t>指向数组的指针</a:t>
            </a:r>
            <a:endParaRPr lang="en-US" altLang="zh-CN" dirty="0"/>
          </a:p>
          <a:p>
            <a:r>
              <a:rPr lang="zh-CN" altLang="en-US" dirty="0"/>
              <a:t>指针数组</a:t>
            </a:r>
            <a:endParaRPr lang="en-US" altLang="zh-CN" dirty="0"/>
          </a:p>
          <a:p>
            <a:pPr lvl="1"/>
            <a:r>
              <a:rPr lang="zh-CN" altLang="en-US" dirty="0"/>
              <a:t>元素全部为指针的数组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18</a:t>
            </a:fld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数组指针和二重指针都可以描述二维数组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19</a:t>
            </a:fld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685804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期末复习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题型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复习知识点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考试题目示例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动态变量</a:t>
            </a:r>
            <a:endParaRPr lang="en-US" altLang="zh-CN" dirty="0"/>
          </a:p>
          <a:p>
            <a:r>
              <a:rPr lang="zh-CN" altLang="en-US" dirty="0"/>
              <a:t>动态数组</a:t>
            </a:r>
            <a:endParaRPr lang="en-US" altLang="zh-CN" dirty="0"/>
          </a:p>
          <a:p>
            <a:pPr lvl="1"/>
            <a:r>
              <a:rPr lang="zh-CN" altLang="en-US" dirty="0"/>
              <a:t>一维数组</a:t>
            </a:r>
            <a:endParaRPr lang="en-US" altLang="zh-CN" dirty="0"/>
          </a:p>
          <a:p>
            <a:pPr lvl="1"/>
            <a:r>
              <a:rPr lang="zh-CN" altLang="en-US" dirty="0"/>
              <a:t>二维数组（二重指针）</a:t>
            </a:r>
            <a:endParaRPr lang="en-US" altLang="zh-CN" dirty="0"/>
          </a:p>
          <a:p>
            <a:pPr lvl="2"/>
            <a:r>
              <a:rPr lang="zh-CN" altLang="en-US" dirty="0"/>
              <a:t>分维度进行动态内存分配</a:t>
            </a:r>
            <a:endParaRPr lang="en-US" altLang="zh-CN" dirty="0"/>
          </a:p>
          <a:p>
            <a:pPr lvl="1"/>
            <a:r>
              <a:rPr lang="zh-CN" altLang="en-US" dirty="0"/>
              <a:t>字符数组</a:t>
            </a:r>
            <a:endParaRPr lang="en-US" altLang="zh-CN" dirty="0"/>
          </a:p>
          <a:p>
            <a:r>
              <a:rPr lang="zh-CN" altLang="en-US" dirty="0"/>
              <a:t>结构指针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指针与字符串复习要点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字符指针初始化</a:t>
            </a:r>
            <a:endParaRPr lang="en-US" altLang="zh-CN" dirty="0"/>
          </a:p>
          <a:p>
            <a:pPr lvl="1"/>
            <a:r>
              <a:rPr lang="zh-CN" altLang="en-US" dirty="0"/>
              <a:t>用字符串常量或者动态分配内存，定义字符指针后，一定要注意初始化问题，建议在说明语句中进行初始化</a:t>
            </a:r>
            <a:endParaRPr lang="en-US" altLang="zh-CN" dirty="0"/>
          </a:p>
          <a:p>
            <a:r>
              <a:rPr lang="zh-CN" altLang="en-US" dirty="0"/>
              <a:t>按下标访问字符串</a:t>
            </a:r>
            <a:endParaRPr lang="en-US" altLang="zh-CN" dirty="0"/>
          </a:p>
          <a:p>
            <a:pPr lvl="1"/>
            <a:r>
              <a:rPr lang="zh-CN" altLang="en-US" dirty="0"/>
              <a:t>可以直接使用“字符指针</a:t>
            </a:r>
            <a:r>
              <a:rPr lang="en-US" dirty="0"/>
              <a:t>[</a:t>
            </a:r>
            <a:r>
              <a:rPr lang="zh-CN" altLang="en-US" dirty="0"/>
              <a:t>下标</a:t>
            </a:r>
            <a:r>
              <a:rPr lang="en-US" dirty="0"/>
              <a:t>]</a:t>
            </a:r>
            <a:r>
              <a:rPr lang="zh-CN" altLang="en-US" dirty="0"/>
              <a:t>”的方式访问字符串中的每一个字符，注意循环条件，即字符串结束条件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指针与字符串复习要点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灵活使用字符串处理函数，包括</a:t>
            </a:r>
            <a:r>
              <a:rPr lang="en-US" dirty="0" err="1"/>
              <a:t>strcpy</a:t>
            </a:r>
            <a:r>
              <a:rPr lang="zh-CN" altLang="en-US" dirty="0"/>
              <a:t>、</a:t>
            </a:r>
            <a:r>
              <a:rPr lang="en-US" dirty="0" err="1"/>
              <a:t>strlen</a:t>
            </a:r>
            <a:r>
              <a:rPr lang="zh-CN" altLang="en-US" dirty="0"/>
              <a:t>、</a:t>
            </a:r>
            <a:r>
              <a:rPr lang="en-US" dirty="0" err="1"/>
              <a:t>strcat</a:t>
            </a:r>
            <a:r>
              <a:rPr lang="zh-CN" altLang="en-US" dirty="0"/>
              <a:t>和</a:t>
            </a:r>
            <a:r>
              <a:rPr lang="en-US" dirty="0" err="1"/>
              <a:t>strcmp</a:t>
            </a:r>
            <a:r>
              <a:rPr lang="zh-CN" altLang="en-US" dirty="0"/>
              <a:t>，考试时</a:t>
            </a:r>
            <a:r>
              <a:rPr lang="zh-CN" altLang="en-US" dirty="0">
                <a:solidFill>
                  <a:srgbClr val="FF0000"/>
                </a:solidFill>
              </a:rPr>
              <a:t>不作特殊说明</a:t>
            </a:r>
            <a:r>
              <a:rPr lang="zh-CN" altLang="en-US" dirty="0"/>
              <a:t>，可以使用字符串处理函数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指针与字符串主要问题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字符串中，特定字符的操作</a:t>
            </a:r>
          </a:p>
          <a:p>
            <a:pPr lvl="1"/>
            <a:r>
              <a:rPr lang="zh-CN" altLang="en-US" dirty="0"/>
              <a:t>在给定字符串中，搜索特定字符，将这类字符进行大小写转换、删除等操作。</a:t>
            </a:r>
          </a:p>
          <a:p>
            <a:pPr lvl="1"/>
            <a:r>
              <a:rPr lang="zh-CN" altLang="en-US" dirty="0"/>
              <a:t>注意：此类问题仍然属于字符串搜索的问题。如果涉及到删除字符操作，注意调整被删除字符之后其它字符的下标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指针与字符串主要问题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字符串重组问题</a:t>
            </a:r>
          </a:p>
          <a:p>
            <a:pPr lvl="1"/>
            <a:r>
              <a:rPr lang="zh-CN" altLang="en-US" dirty="0"/>
              <a:t>利用其它字符串或字符，组成新的字符串。这类问题通常采用下标方式访问字符串，注意，重组后的字符串需要手工添加串尾符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’\0’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引用的含义</a:t>
            </a:r>
            <a:endParaRPr lang="en-US" altLang="zh-CN" dirty="0"/>
          </a:p>
          <a:p>
            <a:pPr lvl="1"/>
            <a:r>
              <a:rPr lang="zh-CN" altLang="en-US" dirty="0"/>
              <a:t>变量的别名</a:t>
            </a:r>
            <a:endParaRPr lang="en-US" altLang="zh-CN" dirty="0"/>
          </a:p>
          <a:p>
            <a:pPr lvl="1"/>
            <a:r>
              <a:rPr lang="zh-CN" altLang="en-US" dirty="0"/>
              <a:t>可以理解为与某变量“地址”相同的变量</a:t>
            </a:r>
            <a:endParaRPr lang="en-US" altLang="zh-CN" dirty="0"/>
          </a:p>
          <a:p>
            <a:r>
              <a:rPr lang="zh-CN" altLang="en-US" dirty="0"/>
              <a:t>引用作为函数形式参数，在调用函数时，相当于在函数体内处理实参</a:t>
            </a:r>
            <a:endParaRPr lang="en-US" altLang="zh-CN" dirty="0"/>
          </a:p>
          <a:p>
            <a:pPr lvl="1"/>
            <a:r>
              <a:rPr lang="zh-CN" altLang="en-US" dirty="0"/>
              <a:t>典型的例子是数据交换函数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引用复习要点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引用的定义</a:t>
            </a:r>
            <a:endParaRPr lang="en-US" altLang="zh-CN" dirty="0"/>
          </a:p>
          <a:p>
            <a:pPr lvl="1"/>
            <a:r>
              <a:rPr lang="zh-CN" altLang="en-US" dirty="0"/>
              <a:t>为一个变量起“别名”将变量与其引用建立联系</a:t>
            </a:r>
          </a:p>
          <a:p>
            <a:r>
              <a:rPr lang="zh-CN" altLang="en-US" dirty="0"/>
              <a:t>引用的使用场景</a:t>
            </a:r>
            <a:endParaRPr lang="en-US" altLang="zh-CN" dirty="0"/>
          </a:p>
          <a:p>
            <a:pPr lvl="1"/>
            <a:r>
              <a:rPr lang="zh-CN" altLang="en-US" dirty="0"/>
              <a:t>被调函数对于形参的操作需要反映到主调函数时，形参用引用，特别是函数需要多个返回值时，可以考虑引用做参数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交换函数问题</a:t>
            </a:r>
          </a:p>
          <a:p>
            <a:pPr lvl="1"/>
            <a:r>
              <a:rPr lang="zh-CN" altLang="en-US" dirty="0"/>
              <a:t>交换两个变量或者两个类对象的值，交换函数一定用引用形参</a:t>
            </a:r>
          </a:p>
          <a:p>
            <a:pPr lvl="0"/>
            <a:r>
              <a:rPr lang="zh-CN" altLang="en-US" dirty="0"/>
              <a:t>某些特殊的函数，如类的运算符重载函数</a:t>
            </a:r>
          </a:p>
          <a:p>
            <a:pPr lvl="1"/>
            <a:r>
              <a:rPr lang="zh-CN" altLang="en-US" dirty="0"/>
              <a:t>插入、提取运算符的重载函数，注意其返回值类型为引用。这类函数只需记住几个特殊函数即可。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anose="020B0604030504040204" pitchFamily="34" charset="0"/>
              </a:rPr>
              <a:t>Database &amp; Information System Lab</a:t>
            </a:r>
            <a:endParaRPr lang="en-US" altLang="zh-CN" dirty="0">
              <a:ea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507288" cy="5040560"/>
          </a:xfrm>
        </p:spPr>
        <p:txBody>
          <a:bodyPr/>
          <a:lstStyle/>
          <a:p>
            <a:r>
              <a:rPr lang="en-US" altLang="zh-CN" sz="2400" dirty="0"/>
              <a:t>C++</a:t>
            </a:r>
            <a:r>
              <a:rPr lang="zh-CN" altLang="en-US" sz="2400" dirty="0"/>
              <a:t>词汇，包括关键字、标识符、字面常量、运算符、分隔符</a:t>
            </a:r>
            <a:endParaRPr lang="en-US" altLang="zh-CN" sz="2400" dirty="0"/>
          </a:p>
          <a:p>
            <a:r>
              <a:rPr lang="zh-CN" altLang="en-US" sz="2400" dirty="0"/>
              <a:t>枚举类型、结构类型</a:t>
            </a:r>
            <a:endParaRPr lang="en-US" altLang="zh-CN" sz="2400" dirty="0"/>
          </a:p>
          <a:p>
            <a:r>
              <a:rPr lang="zh-CN" altLang="en-US" sz="2400" dirty="0"/>
              <a:t>变量、数组、函数说明</a:t>
            </a:r>
            <a:endParaRPr lang="en-US" altLang="zh-CN" sz="2400" dirty="0"/>
          </a:p>
          <a:p>
            <a:r>
              <a:rPr lang="zh-CN" altLang="en-US" sz="2400" dirty="0"/>
              <a:t>函数的参数、返回值类型、调用表达式</a:t>
            </a:r>
            <a:endParaRPr lang="en-US" altLang="zh-CN" sz="2400" dirty="0"/>
          </a:p>
          <a:p>
            <a:r>
              <a:rPr lang="zh-CN" altLang="en-US" sz="2400" dirty="0"/>
              <a:t>全局变量与局部变量</a:t>
            </a:r>
            <a:endParaRPr lang="en-US" altLang="zh-CN" sz="2400" dirty="0"/>
          </a:p>
          <a:p>
            <a:r>
              <a:rPr lang="zh-CN" altLang="en-US" sz="2400" dirty="0"/>
              <a:t>静态变量、外部变量</a:t>
            </a:r>
            <a:endParaRPr lang="en-US" altLang="zh-CN" sz="2400" dirty="0"/>
          </a:p>
          <a:p>
            <a:r>
              <a:rPr lang="zh-CN" altLang="en-US" sz="2400" dirty="0"/>
              <a:t>外部函数与内部函数（静态函数）；内联函数</a:t>
            </a:r>
            <a:endParaRPr lang="en-US" altLang="zh-CN" sz="2400" dirty="0"/>
          </a:p>
          <a:p>
            <a:r>
              <a:rPr lang="zh-CN" altLang="en-US" sz="2400" dirty="0"/>
              <a:t>指针、数组指针、指针数组、二重指针、函数指针</a:t>
            </a:r>
            <a:endParaRPr lang="en-US" altLang="zh-CN" sz="2400" dirty="0"/>
          </a:p>
          <a:p>
            <a:r>
              <a:rPr lang="zh-CN" altLang="en-US" sz="2400" dirty="0"/>
              <a:t>引用、引用参数、返回引用</a:t>
            </a:r>
            <a:endParaRPr lang="en-US" altLang="zh-CN" sz="2400" dirty="0"/>
          </a:p>
          <a:p>
            <a:r>
              <a:rPr lang="zh-CN" altLang="en-US" sz="2400" dirty="0"/>
              <a:t>动态内存分配与回收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190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4437856" y="2743200"/>
            <a:ext cx="3014464" cy="82981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The End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单项选择</a:t>
            </a:r>
            <a:endParaRPr lang="en-US" altLang="zh-CN"/>
          </a:p>
          <a:p>
            <a:r>
              <a:rPr lang="zh-CN" altLang="en-US"/>
              <a:t>程序改错</a:t>
            </a:r>
            <a:endParaRPr lang="en-US" altLang="zh-CN" dirty="0"/>
          </a:p>
          <a:p>
            <a:r>
              <a:rPr lang="zh-CN" altLang="en-US"/>
              <a:t>读程序写</a:t>
            </a:r>
            <a:r>
              <a:rPr lang="zh-CN" altLang="en-US" dirty="0"/>
              <a:t>结果</a:t>
            </a:r>
            <a:endParaRPr lang="en-US" altLang="zh-CN" dirty="0"/>
          </a:p>
          <a:p>
            <a:r>
              <a:rPr lang="zh-CN" altLang="en-US"/>
              <a:t>程序填空</a:t>
            </a:r>
            <a:endParaRPr lang="en-US" altLang="zh-CN"/>
          </a:p>
          <a:p>
            <a:r>
              <a:rPr lang="zh-CN" altLang="en-US"/>
              <a:t>程序设计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程序改错汇总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153400" cy="5029200"/>
          </a:xfrm>
        </p:spPr>
        <p:txBody>
          <a:bodyPr/>
          <a:lstStyle/>
          <a:p>
            <a:r>
              <a:rPr lang="zh-CN" altLang="en-US" dirty="0"/>
              <a:t>注意：改的是“</a:t>
            </a:r>
            <a:r>
              <a:rPr lang="zh-CN" altLang="en-US" dirty="0">
                <a:solidFill>
                  <a:srgbClr val="FF0000"/>
                </a:solidFill>
              </a:rPr>
              <a:t>语法错误</a:t>
            </a:r>
            <a:r>
              <a:rPr lang="zh-CN" altLang="en-US" dirty="0"/>
              <a:t>”，不是“功能错误”</a:t>
            </a:r>
            <a:endParaRPr lang="en-US" altLang="zh-CN" dirty="0"/>
          </a:p>
          <a:p>
            <a:pPr lvl="1"/>
            <a:r>
              <a:rPr lang="zh-CN" altLang="en-US" dirty="0"/>
              <a:t>错用或未用分隔符</a:t>
            </a:r>
            <a:endParaRPr lang="en-US" altLang="zh-CN" dirty="0"/>
          </a:p>
          <a:p>
            <a:pPr lvl="1"/>
            <a:r>
              <a:rPr lang="zh-CN" altLang="en-US" dirty="0"/>
              <a:t>标识符未说明或者错误说明</a:t>
            </a:r>
            <a:endParaRPr lang="en-US" altLang="zh-CN" dirty="0"/>
          </a:p>
          <a:p>
            <a:pPr lvl="1"/>
            <a:r>
              <a:rPr lang="zh-CN" altLang="en-US" dirty="0"/>
              <a:t>错用运算符</a:t>
            </a:r>
            <a:endParaRPr lang="en-US" altLang="zh-CN" dirty="0"/>
          </a:p>
          <a:p>
            <a:pPr lvl="1"/>
            <a:r>
              <a:rPr lang="en-US" altLang="zh-CN" dirty="0"/>
              <a:t>If…else</a:t>
            </a:r>
            <a:r>
              <a:rPr lang="zh-CN" altLang="en-US" dirty="0"/>
              <a:t>匹配问题</a:t>
            </a:r>
            <a:endParaRPr lang="en-US" altLang="zh-CN" dirty="0"/>
          </a:p>
          <a:p>
            <a:pPr lvl="1"/>
            <a:r>
              <a:rPr lang="zh-CN" altLang="en-US" dirty="0"/>
              <a:t>函数返回语句问题，返回值类型匹配问题</a:t>
            </a:r>
            <a:endParaRPr lang="en-US" altLang="zh-CN" dirty="0"/>
          </a:p>
          <a:p>
            <a:pPr lvl="1"/>
            <a:r>
              <a:rPr lang="zh-CN" altLang="en-US" dirty="0"/>
              <a:t>函数实参和形参数据类型不一致问题</a:t>
            </a:r>
            <a:endParaRPr lang="en-US" altLang="zh-CN" dirty="0"/>
          </a:p>
          <a:p>
            <a:pPr lvl="1"/>
            <a:r>
              <a:rPr lang="zh-CN" altLang="en-US" dirty="0"/>
              <a:t>变量的作用域问题</a:t>
            </a:r>
            <a:endParaRPr lang="en-US" altLang="zh-CN" dirty="0"/>
          </a:p>
          <a:p>
            <a:pPr lvl="1"/>
            <a:r>
              <a:rPr lang="zh-CN" altLang="en-US" dirty="0"/>
              <a:t>常量赋值问题</a:t>
            </a:r>
            <a:endParaRPr lang="en-US" altLang="zh-CN" dirty="0"/>
          </a:p>
          <a:p>
            <a:pPr lvl="1"/>
            <a:r>
              <a:rPr lang="zh-CN" altLang="en-US" dirty="0"/>
              <a:t>数组越界问题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8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期末复习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ea typeface="宋体" pitchFamily="2" charset="-122"/>
              </a:rPr>
              <a:t>题型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复习知识点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C00000"/>
                </a:solidFill>
                <a:ea typeface="宋体" pitchFamily="2" charset="-122"/>
              </a:rPr>
              <a:t>考试题目示例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</a:t>
            </a:r>
            <a:r>
              <a:rPr lang="en-US" altLang="zh-CN" dirty="0"/>
              <a:t>SP</a:t>
            </a:r>
            <a:r>
              <a:rPr lang="zh-CN" altLang="en-US" dirty="0"/>
              <a:t>框架结构</a:t>
            </a:r>
            <a:endParaRPr lang="en-US" altLang="zh-CN" dirty="0"/>
          </a:p>
          <a:p>
            <a:pPr lvl="1"/>
            <a:r>
              <a:rPr lang="zh-CN" altLang="en-US" dirty="0"/>
              <a:t>预处理指令</a:t>
            </a:r>
            <a:endParaRPr lang="en-US" altLang="zh-CN" dirty="0"/>
          </a:p>
          <a:p>
            <a:pPr lvl="1"/>
            <a:r>
              <a:rPr lang="zh-CN" altLang="en-US" dirty="0"/>
              <a:t>全局变量</a:t>
            </a:r>
            <a:endParaRPr lang="en-US" altLang="zh-CN" dirty="0"/>
          </a:p>
          <a:p>
            <a:pPr lvl="1"/>
            <a:r>
              <a:rPr lang="zh-CN" altLang="en-US" dirty="0"/>
              <a:t>函数原型与函数定义</a:t>
            </a:r>
            <a:endParaRPr lang="en-US" altLang="zh-CN" dirty="0"/>
          </a:p>
          <a:p>
            <a:pPr lvl="1"/>
            <a:r>
              <a:rPr lang="zh-CN" altLang="en-US" dirty="0"/>
              <a:t>主函数</a:t>
            </a:r>
            <a:endParaRPr lang="en-US" altLang="zh-CN" dirty="0"/>
          </a:p>
          <a:p>
            <a:pPr lvl="1"/>
            <a:r>
              <a:rPr lang="zh-CN" altLang="en-US" dirty="0"/>
              <a:t>注释</a:t>
            </a:r>
            <a:endParaRPr lang="en-US" altLang="zh-CN" dirty="0"/>
          </a:p>
          <a:p>
            <a:r>
              <a:rPr lang="zh-CN" altLang="en-US" dirty="0"/>
              <a:t>各部分的有序组合，构成</a:t>
            </a:r>
            <a:r>
              <a:rPr lang="en-US" altLang="zh-CN" dirty="0"/>
              <a:t>SP</a:t>
            </a:r>
            <a:r>
              <a:rPr lang="zh-CN" altLang="en-US" dirty="0"/>
              <a:t>框架结构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72"/>
          </a:xfrm>
        </p:spPr>
        <p:txBody>
          <a:bodyPr/>
          <a:lstStyle/>
          <a:p>
            <a:r>
              <a:rPr lang="zh-CN" altLang="en-US" dirty="0"/>
              <a:t>数制转换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语言的词汇</a:t>
            </a:r>
            <a:endParaRPr lang="en-US" altLang="zh-CN" dirty="0"/>
          </a:p>
          <a:p>
            <a:r>
              <a:rPr lang="zh-CN" altLang="en-US" dirty="0"/>
              <a:t>数据类型、运算符与表达式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语言的语句</a:t>
            </a:r>
            <a:endParaRPr lang="en-US" altLang="zh-CN" dirty="0"/>
          </a:p>
          <a:p>
            <a:r>
              <a:rPr lang="zh-CN" altLang="en-US" dirty="0"/>
              <a:t>一维数组、多维数组、字符数组</a:t>
            </a:r>
            <a:endParaRPr lang="en-US" altLang="zh-CN" dirty="0"/>
          </a:p>
          <a:p>
            <a:r>
              <a:rPr lang="zh-CN" altLang="en-US" dirty="0"/>
              <a:t>结构类型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全局变量、局部变量、静态变量</a:t>
            </a:r>
            <a:endParaRPr lang="en-US" altLang="zh-CN" dirty="0"/>
          </a:p>
          <a:p>
            <a:r>
              <a:rPr lang="zh-CN" altLang="en-US" dirty="0"/>
              <a:t>指针、动态内存分配、引用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语言的词汇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标识符</a:t>
            </a:r>
            <a:endParaRPr lang="en-US" altLang="zh-CN" dirty="0"/>
          </a:p>
          <a:p>
            <a:pPr lvl="1"/>
            <a:r>
              <a:rPr lang="zh-CN" altLang="en-US" dirty="0"/>
              <a:t>合法的标识符</a:t>
            </a:r>
            <a:endParaRPr lang="en-US" altLang="zh-CN" dirty="0"/>
          </a:p>
          <a:p>
            <a:r>
              <a:rPr lang="zh-CN" altLang="en-US" dirty="0"/>
              <a:t>字面常量</a:t>
            </a:r>
            <a:endParaRPr lang="en-US" altLang="zh-CN" dirty="0"/>
          </a:p>
          <a:p>
            <a:pPr lvl="1"/>
            <a:r>
              <a:rPr lang="zh-CN" altLang="en-US"/>
              <a:t>四类，特别注意整型常量前后缀、浮点常量后缀</a:t>
            </a:r>
            <a:endParaRPr lang="en-US" altLang="zh-CN" dirty="0"/>
          </a:p>
          <a:p>
            <a:r>
              <a:rPr lang="zh-CN" altLang="en-US" dirty="0"/>
              <a:t>运算符</a:t>
            </a:r>
            <a:endParaRPr lang="en-US" altLang="zh-CN" dirty="0"/>
          </a:p>
          <a:p>
            <a:r>
              <a:rPr lang="zh-CN" altLang="en-US" dirty="0"/>
              <a:t>分割符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基本类型</a:t>
            </a:r>
            <a:endParaRPr lang="en-US" altLang="zh-CN" dirty="0"/>
          </a:p>
          <a:p>
            <a:r>
              <a:rPr lang="zh-CN" altLang="en-US" dirty="0"/>
              <a:t>基本类型的派生类型</a:t>
            </a:r>
            <a:endParaRPr lang="en-US" altLang="zh-CN" dirty="0"/>
          </a:p>
          <a:p>
            <a:r>
              <a:rPr lang="zh-CN" altLang="en-US" dirty="0"/>
              <a:t>用户定义类型</a:t>
            </a:r>
            <a:endParaRPr lang="en-US" altLang="zh-CN" dirty="0"/>
          </a:p>
          <a:p>
            <a:pPr lvl="1"/>
            <a:r>
              <a:rPr lang="zh-CN" altLang="en-US" dirty="0"/>
              <a:t>枚举类型：定义方式、与整数的对应关系</a:t>
            </a:r>
            <a:endParaRPr lang="en-US" altLang="zh-CN" dirty="0"/>
          </a:p>
          <a:p>
            <a:pPr lvl="1"/>
            <a:r>
              <a:rPr lang="zh-CN" altLang="en-US" dirty="0"/>
              <a:t>结构类型：类型定义方式与变量定义方式</a:t>
            </a:r>
            <a:endParaRPr lang="en-US" altLang="zh-CN" dirty="0"/>
          </a:p>
          <a:p>
            <a:r>
              <a:rPr lang="zh-CN" altLang="en-US" dirty="0"/>
              <a:t>复合类型</a:t>
            </a:r>
            <a:endParaRPr lang="en-US" altLang="zh-CN" dirty="0"/>
          </a:p>
          <a:p>
            <a:pPr lvl="1"/>
            <a:r>
              <a:rPr lang="zh-CN" altLang="en-US" dirty="0"/>
              <a:t>数组类型</a:t>
            </a:r>
            <a:endParaRPr lang="en-US" altLang="zh-CN" dirty="0"/>
          </a:p>
          <a:p>
            <a:pPr lvl="1"/>
            <a:r>
              <a:rPr lang="zh-CN" altLang="en-US" dirty="0"/>
              <a:t>指针类型</a:t>
            </a:r>
            <a:endParaRPr lang="en-US" altLang="zh-CN" dirty="0"/>
          </a:p>
          <a:p>
            <a:pPr lvl="1"/>
            <a:r>
              <a:rPr lang="zh-CN" altLang="en-US" dirty="0"/>
              <a:t>引用类型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11329</TotalTime>
  <Words>1231</Words>
  <Application>Microsoft Office PowerPoint</Application>
  <PresentationFormat>全屏显示(4:3)</PresentationFormat>
  <Paragraphs>255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楷体_GB2312</vt:lpstr>
      <vt:lpstr>宋体</vt:lpstr>
      <vt:lpstr>Arial</vt:lpstr>
      <vt:lpstr>Calibri</vt:lpstr>
      <vt:lpstr>Courier New</vt:lpstr>
      <vt:lpstr>Tahoma</vt:lpstr>
      <vt:lpstr>Verdana</vt:lpstr>
      <vt:lpstr>Wingdings</vt:lpstr>
      <vt:lpstr>Default Design</vt:lpstr>
      <vt:lpstr>高级语言程序设计C++</vt:lpstr>
      <vt:lpstr>期末复习</vt:lpstr>
      <vt:lpstr>考试题型</vt:lpstr>
      <vt:lpstr>程序改错汇总</vt:lpstr>
      <vt:lpstr>期末复习</vt:lpstr>
      <vt:lpstr>复习知识点</vt:lpstr>
      <vt:lpstr>复习知识点</vt:lpstr>
      <vt:lpstr>C++语言的词汇</vt:lpstr>
      <vt:lpstr>数据类型</vt:lpstr>
      <vt:lpstr>运算符与表达式</vt:lpstr>
      <vt:lpstr>运算符与表达式</vt:lpstr>
      <vt:lpstr>C++语句</vt:lpstr>
      <vt:lpstr>数组</vt:lpstr>
      <vt:lpstr>结构类型</vt:lpstr>
      <vt:lpstr>函数</vt:lpstr>
      <vt:lpstr>变量存储类型</vt:lpstr>
      <vt:lpstr>指针</vt:lpstr>
      <vt:lpstr>指针</vt:lpstr>
      <vt:lpstr>指针</vt:lpstr>
      <vt:lpstr>动态内存分配</vt:lpstr>
      <vt:lpstr>指针与字符串复习要点</vt:lpstr>
      <vt:lpstr>指针与字符串复习要点</vt:lpstr>
      <vt:lpstr>指针与字符串主要问题</vt:lpstr>
      <vt:lpstr>指针与字符串主要问题</vt:lpstr>
      <vt:lpstr>引用</vt:lpstr>
      <vt:lpstr>引用复习要点</vt:lpstr>
      <vt:lpstr>引用主要问题</vt:lpstr>
      <vt:lpstr>基本概念汇总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张海威</cp:lastModifiedBy>
  <cp:revision>1641</cp:revision>
  <dcterms:created xsi:type="dcterms:W3CDTF">2009-09-27T06:34:47Z</dcterms:created>
  <dcterms:modified xsi:type="dcterms:W3CDTF">2021-12-31T02:20:45Z</dcterms:modified>
</cp:coreProperties>
</file>