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82" r:id="rId3"/>
    <p:sldId id="287" r:id="rId4"/>
    <p:sldId id="288" r:id="rId5"/>
    <p:sldId id="290" r:id="rId6"/>
    <p:sldId id="259" r:id="rId7"/>
    <p:sldId id="276" r:id="rId8"/>
    <p:sldId id="277" r:id="rId9"/>
    <p:sldId id="261" r:id="rId10"/>
    <p:sldId id="262" r:id="rId11"/>
    <p:sldId id="274" r:id="rId12"/>
    <p:sldId id="263" r:id="rId13"/>
    <p:sldId id="264" r:id="rId14"/>
    <p:sldId id="265" r:id="rId15"/>
    <p:sldId id="279" r:id="rId16"/>
    <p:sldId id="266" r:id="rId17"/>
    <p:sldId id="267" r:id="rId18"/>
    <p:sldId id="278" r:id="rId19"/>
    <p:sldId id="268" r:id="rId20"/>
    <p:sldId id="280"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Perpetua" pitchFamily="18" charset="0"/>
        <a:ea typeface="宋体" charset="-122"/>
        <a:cs typeface="+mn-cs"/>
      </a:defRPr>
    </a:lvl1pPr>
    <a:lvl2pPr marL="457200" algn="l" rtl="0" fontAlgn="base">
      <a:spcBef>
        <a:spcPct val="0"/>
      </a:spcBef>
      <a:spcAft>
        <a:spcPct val="0"/>
      </a:spcAft>
      <a:defRPr kern="1200">
        <a:solidFill>
          <a:schemeClr val="tx1"/>
        </a:solidFill>
        <a:latin typeface="Perpetua" pitchFamily="18" charset="0"/>
        <a:ea typeface="宋体" charset="-122"/>
        <a:cs typeface="+mn-cs"/>
      </a:defRPr>
    </a:lvl2pPr>
    <a:lvl3pPr marL="914400" algn="l" rtl="0" fontAlgn="base">
      <a:spcBef>
        <a:spcPct val="0"/>
      </a:spcBef>
      <a:spcAft>
        <a:spcPct val="0"/>
      </a:spcAft>
      <a:defRPr kern="1200">
        <a:solidFill>
          <a:schemeClr val="tx1"/>
        </a:solidFill>
        <a:latin typeface="Perpetua" pitchFamily="18" charset="0"/>
        <a:ea typeface="宋体" charset="-122"/>
        <a:cs typeface="+mn-cs"/>
      </a:defRPr>
    </a:lvl3pPr>
    <a:lvl4pPr marL="1371600" algn="l" rtl="0" fontAlgn="base">
      <a:spcBef>
        <a:spcPct val="0"/>
      </a:spcBef>
      <a:spcAft>
        <a:spcPct val="0"/>
      </a:spcAft>
      <a:defRPr kern="1200">
        <a:solidFill>
          <a:schemeClr val="tx1"/>
        </a:solidFill>
        <a:latin typeface="Perpetua" pitchFamily="18" charset="0"/>
        <a:ea typeface="宋体" charset="-122"/>
        <a:cs typeface="+mn-cs"/>
      </a:defRPr>
    </a:lvl4pPr>
    <a:lvl5pPr marL="1828800" algn="l" rtl="0" fontAlgn="base">
      <a:spcBef>
        <a:spcPct val="0"/>
      </a:spcBef>
      <a:spcAft>
        <a:spcPct val="0"/>
      </a:spcAft>
      <a:defRPr kern="1200">
        <a:solidFill>
          <a:schemeClr val="tx1"/>
        </a:solidFill>
        <a:latin typeface="Perpetua" pitchFamily="18" charset="0"/>
        <a:ea typeface="宋体" charset="-122"/>
        <a:cs typeface="+mn-cs"/>
      </a:defRPr>
    </a:lvl5pPr>
    <a:lvl6pPr marL="2286000" algn="l" defTabSz="914400" rtl="0" eaLnBrk="1" latinLnBrk="0" hangingPunct="1">
      <a:defRPr kern="1200">
        <a:solidFill>
          <a:schemeClr val="tx1"/>
        </a:solidFill>
        <a:latin typeface="Perpetua" pitchFamily="18" charset="0"/>
        <a:ea typeface="宋体" charset="-122"/>
        <a:cs typeface="+mn-cs"/>
      </a:defRPr>
    </a:lvl6pPr>
    <a:lvl7pPr marL="2743200" algn="l" defTabSz="914400" rtl="0" eaLnBrk="1" latinLnBrk="0" hangingPunct="1">
      <a:defRPr kern="1200">
        <a:solidFill>
          <a:schemeClr val="tx1"/>
        </a:solidFill>
        <a:latin typeface="Perpetua" pitchFamily="18" charset="0"/>
        <a:ea typeface="宋体" charset="-122"/>
        <a:cs typeface="+mn-cs"/>
      </a:defRPr>
    </a:lvl7pPr>
    <a:lvl8pPr marL="3200400" algn="l" defTabSz="914400" rtl="0" eaLnBrk="1" latinLnBrk="0" hangingPunct="1">
      <a:defRPr kern="1200">
        <a:solidFill>
          <a:schemeClr val="tx1"/>
        </a:solidFill>
        <a:latin typeface="Perpetua" pitchFamily="18" charset="0"/>
        <a:ea typeface="宋体" charset="-122"/>
        <a:cs typeface="+mn-cs"/>
      </a:defRPr>
    </a:lvl8pPr>
    <a:lvl9pPr marL="3657600" algn="l" defTabSz="914400" rtl="0" eaLnBrk="1" latinLnBrk="0" hangingPunct="1">
      <a:defRPr kern="1200">
        <a:solidFill>
          <a:schemeClr val="tx1"/>
        </a:solidFill>
        <a:latin typeface="Perpetua"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圆角矩形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矩形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smtClean="0"/>
              <a:t>单击此处编辑母版标题样式</a:t>
            </a:r>
            <a:endParaRPr lang="en-US"/>
          </a:p>
        </p:txBody>
      </p:sp>
      <p:sp>
        <p:nvSpPr>
          <p:cNvPr id="11" name="日期占位符 27"/>
          <p:cNvSpPr>
            <a:spLocks noGrp="1"/>
          </p:cNvSpPr>
          <p:nvPr>
            <p:ph type="dt" sz="half" idx="10"/>
          </p:nvPr>
        </p:nvSpPr>
        <p:spPr/>
        <p:txBody>
          <a:bodyPr/>
          <a:lstStyle>
            <a:lvl1pPr>
              <a:defRPr/>
            </a:lvl1pPr>
          </a:lstStyle>
          <a:p>
            <a:pPr>
              <a:defRPr/>
            </a:pPr>
            <a:fld id="{40B4B184-E2E3-47B9-BDB8-40A238A21CF2}" type="datetimeFigureOut">
              <a:rPr lang="zh-CN" altLang="en-US"/>
              <a:pPr>
                <a:defRPr/>
              </a:pPr>
              <a:t>2022/4/3</a:t>
            </a:fld>
            <a:endParaRPr lang="zh-CN" altLang="en-US"/>
          </a:p>
        </p:txBody>
      </p:sp>
      <p:sp>
        <p:nvSpPr>
          <p:cNvPr id="12" name="页脚占位符 16"/>
          <p:cNvSpPr>
            <a:spLocks noGrp="1"/>
          </p:cNvSpPr>
          <p:nvPr>
            <p:ph type="ftr" sz="quarter" idx="11"/>
          </p:nvPr>
        </p:nvSpPr>
        <p:spPr/>
        <p:txBody>
          <a:bodyPr/>
          <a:lstStyle>
            <a:lvl1pPr>
              <a:defRPr/>
            </a:lvl1pPr>
          </a:lstStyle>
          <a:p>
            <a:pPr>
              <a:defRPr/>
            </a:pPr>
            <a:endParaRPr lang="zh-CN" altLang="en-US"/>
          </a:p>
        </p:txBody>
      </p:sp>
      <p:sp>
        <p:nvSpPr>
          <p:cNvPr id="13" name="灯片编号占位符 28"/>
          <p:cNvSpPr>
            <a:spLocks noGrp="1"/>
          </p:cNvSpPr>
          <p:nvPr>
            <p:ph type="sldNum" sz="quarter" idx="12"/>
          </p:nvPr>
        </p:nvSpPr>
        <p:spPr/>
        <p:txBody>
          <a:bodyPr/>
          <a:lstStyle>
            <a:lvl1pPr>
              <a:defRPr sz="1400">
                <a:solidFill>
                  <a:srgbClr val="FFFFFF"/>
                </a:solidFill>
              </a:defRPr>
            </a:lvl1pPr>
          </a:lstStyle>
          <a:p>
            <a:pPr>
              <a:defRPr/>
            </a:pPr>
            <a:fld id="{C31CBA6B-ACC0-4ED1-B130-B6ABD78CBAAC}"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F3927160-BBA0-4D79-9EF1-564E4E17F0CF}" type="datetimeFigureOut">
              <a:rPr lang="zh-CN" altLang="en-US"/>
              <a:pPr>
                <a:defRPr/>
              </a:pPr>
              <a:t>2022/4/3</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0B760B23-7025-4E29-B4F9-972189A5841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E7941BA4-5A07-42F2-9D70-5FAA0BB1D557}" type="datetimeFigureOut">
              <a:rPr lang="zh-CN" altLang="en-US"/>
              <a:pPr>
                <a:defRPr/>
              </a:pPr>
              <a:t>2022/4/3</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5944B378-7FE0-43D1-A6AB-9CC855674C6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914400" y="1447800"/>
            <a:ext cx="7772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90C08BFA-3496-4601-AC0D-32479110F872}" type="datetimeFigureOut">
              <a:rPr lang="zh-CN" altLang="en-US"/>
              <a:pPr>
                <a:defRPr/>
              </a:pPr>
              <a:t>2022/4/3</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A6A4E51-57BC-4359-BE0E-05860F73E262}"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圆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pPr>
              <a:defRPr/>
            </a:pPr>
            <a:fld id="{E0C46B20-1ADE-4EE5-9BB6-332E9DB1B673}" type="datetimeFigureOut">
              <a:rPr lang="zh-CN" altLang="en-US"/>
              <a:pPr>
                <a:defRPr/>
              </a:pPr>
              <a:t>2022/4/3</a:t>
            </a:fld>
            <a:endParaRPr lang="zh-CN" altLang="en-US"/>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4CD3642E-CF28-43F9-9B51-4FEB67FEEDF6}"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1F1ED462-9534-48A3-82B9-79B7EBBEBAEF}" type="datetimeFigureOut">
              <a:rPr lang="zh-CN" altLang="en-US"/>
              <a:pPr>
                <a:defRPr/>
              </a:pPr>
              <a:t>2022/4/3</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90E8AB50-7F94-4FD8-8775-B8E072D530B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8C151197-B070-48BC-8D7F-6413C09DC759}" type="datetimeFigureOut">
              <a:rPr lang="zh-CN" altLang="en-US"/>
              <a:pPr>
                <a:defRPr/>
              </a:pPr>
              <a:t>2022/4/3</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C808CB9C-8F52-4A83-851D-67F5162A1BB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4D466526-D695-4C42-B6A1-5C169C6CE63F}" type="datetimeFigureOut">
              <a:rPr lang="zh-CN" altLang="en-US"/>
              <a:pPr>
                <a:defRPr/>
              </a:pPr>
              <a:t>2022/4/3</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22"/>
          <p:cNvSpPr>
            <a:spLocks noGrp="1"/>
          </p:cNvSpPr>
          <p:nvPr>
            <p:ph type="sldNum" sz="quarter" idx="12"/>
          </p:nvPr>
        </p:nvSpPr>
        <p:spPr/>
        <p:txBody>
          <a:bodyPr/>
          <a:lstStyle>
            <a:lvl1pPr>
              <a:defRPr/>
            </a:lvl1pPr>
          </a:lstStyle>
          <a:p>
            <a:pPr>
              <a:defRPr/>
            </a:pPr>
            <a:fld id="{8C978F13-CA84-40EC-A4C2-B024FE77ABB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964AB3A4-FD9B-4B8D-9816-D51194747C65}" type="datetimeFigureOut">
              <a:rPr lang="zh-CN" altLang="en-US"/>
              <a:pPr>
                <a:defRPr/>
              </a:pPr>
              <a:t>2022/4/3</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8FFA8B95-660D-4205-9152-3C2F5984EAA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圆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fld id="{F509E678-A207-4ED3-AC02-3EC5BE86698C}" type="datetimeFigureOut">
              <a:rPr lang="zh-CN" altLang="en-US"/>
              <a:pPr>
                <a:defRPr/>
              </a:pPr>
              <a:t>2022/4/3</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9A0EEBEF-533E-4138-B23E-45D5807F6DF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fld id="{92F99C53-68FC-41B3-A0C2-B38B882A9C84}" type="datetimeFigureOut">
              <a:rPr lang="zh-CN" altLang="en-US"/>
              <a:pPr>
                <a:defRPr/>
              </a:pPr>
              <a:t>2022/4/3</a:t>
            </a:fld>
            <a:endParaRPr lang="zh-CN" altLang="en-US"/>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9D5A2E5B-C537-413D-8DF1-EF137D39B081}"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fld id="{B1766E9D-7F40-4B1B-A1D1-3A0158993FA5}" type="datetimeFigureOut">
              <a:rPr lang="zh-CN" altLang="en-US"/>
              <a:pPr>
                <a:defRPr/>
              </a:pPr>
              <a:t>2022/4/3</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BD804480-93A2-4525-B580-72E48795DF6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3" r:id="rId1"/>
    <p:sldLayoutId id="2147483706" r:id="rId2"/>
    <p:sldLayoutId id="2147483714" r:id="rId3"/>
    <p:sldLayoutId id="2147483707" r:id="rId4"/>
    <p:sldLayoutId id="2147483708" r:id="rId5"/>
    <p:sldLayoutId id="2147483709" r:id="rId6"/>
    <p:sldLayoutId id="2147483710" r:id="rId7"/>
    <p:sldLayoutId id="2147483715" r:id="rId8"/>
    <p:sldLayoutId id="2147483716" r:id="rId9"/>
    <p:sldLayoutId id="2147483711" r:id="rId10"/>
    <p:sldLayoutId id="2147483712"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ea typeface="幼圆" pitchFamily="49" charset="-122"/>
        </a:defRPr>
      </a:lvl2pPr>
      <a:lvl3pPr algn="l" rtl="0" eaLnBrk="0" fontAlgn="base" hangingPunct="0">
        <a:spcBef>
          <a:spcPct val="0"/>
        </a:spcBef>
        <a:spcAft>
          <a:spcPct val="0"/>
        </a:spcAft>
        <a:defRPr sz="4000">
          <a:solidFill>
            <a:schemeClr val="tx2"/>
          </a:solidFill>
          <a:latin typeface="Franklin Gothic Book" pitchFamily="34" charset="0"/>
          <a:ea typeface="幼圆" pitchFamily="49" charset="-122"/>
        </a:defRPr>
      </a:lvl3pPr>
      <a:lvl4pPr algn="l" rtl="0" eaLnBrk="0" fontAlgn="base" hangingPunct="0">
        <a:spcBef>
          <a:spcPct val="0"/>
        </a:spcBef>
        <a:spcAft>
          <a:spcPct val="0"/>
        </a:spcAft>
        <a:defRPr sz="4000">
          <a:solidFill>
            <a:schemeClr val="tx2"/>
          </a:solidFill>
          <a:latin typeface="Franklin Gothic Book" pitchFamily="34" charset="0"/>
          <a:ea typeface="幼圆" pitchFamily="49" charset="-122"/>
        </a:defRPr>
      </a:lvl4pPr>
      <a:lvl5pPr algn="l" rtl="0" eaLnBrk="0" fontAlgn="base" hangingPunct="0">
        <a:spcBef>
          <a:spcPct val="0"/>
        </a:spcBef>
        <a:spcAft>
          <a:spcPct val="0"/>
        </a:spcAft>
        <a:defRPr sz="4000">
          <a:solidFill>
            <a:schemeClr val="tx2"/>
          </a:solidFill>
          <a:latin typeface="Franklin Gothic Book" pitchFamily="34" charset="0"/>
          <a:ea typeface="幼圆" pitchFamily="49" charset="-122"/>
        </a:defRPr>
      </a:lvl5pPr>
      <a:lvl6pPr marL="457200" algn="l" rtl="0" fontAlgn="base">
        <a:spcBef>
          <a:spcPct val="0"/>
        </a:spcBef>
        <a:spcAft>
          <a:spcPct val="0"/>
        </a:spcAft>
        <a:defRPr sz="4000">
          <a:solidFill>
            <a:schemeClr val="tx2"/>
          </a:solidFill>
          <a:latin typeface="Franklin Gothic Book" pitchFamily="34" charset="0"/>
          <a:ea typeface="幼圆" pitchFamily="49" charset="-122"/>
        </a:defRPr>
      </a:lvl6pPr>
      <a:lvl7pPr marL="914400" algn="l" rtl="0" fontAlgn="base">
        <a:spcBef>
          <a:spcPct val="0"/>
        </a:spcBef>
        <a:spcAft>
          <a:spcPct val="0"/>
        </a:spcAft>
        <a:defRPr sz="4000">
          <a:solidFill>
            <a:schemeClr val="tx2"/>
          </a:solidFill>
          <a:latin typeface="Franklin Gothic Book" pitchFamily="34" charset="0"/>
          <a:ea typeface="幼圆" pitchFamily="49" charset="-122"/>
        </a:defRPr>
      </a:lvl7pPr>
      <a:lvl8pPr marL="1371600" algn="l" rtl="0" fontAlgn="base">
        <a:spcBef>
          <a:spcPct val="0"/>
        </a:spcBef>
        <a:spcAft>
          <a:spcPct val="0"/>
        </a:spcAft>
        <a:defRPr sz="4000">
          <a:solidFill>
            <a:schemeClr val="tx2"/>
          </a:solidFill>
          <a:latin typeface="Franklin Gothic Book" pitchFamily="34" charset="0"/>
          <a:ea typeface="幼圆" pitchFamily="49" charset="-122"/>
        </a:defRPr>
      </a:lvl8pPr>
      <a:lvl9pPr marL="1828800" algn="l" rtl="0" fontAlgn="base">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088" y="476250"/>
            <a:ext cx="7993062" cy="10810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10243" name="标题 1"/>
          <p:cNvSpPr>
            <a:spLocks noGrp="1"/>
          </p:cNvSpPr>
          <p:nvPr>
            <p:ph type="title"/>
          </p:nvPr>
        </p:nvSpPr>
        <p:spPr/>
        <p:txBody>
          <a:bodyPr/>
          <a:lstStyle/>
          <a:p>
            <a:pPr eaLnBrk="1" hangingPunct="1"/>
            <a:r>
              <a:rPr lang="en-US" altLang="zh-CN" smtClean="0">
                <a:solidFill>
                  <a:schemeClr val="bg1"/>
                </a:solidFill>
              </a:rPr>
              <a:t>What does home-schooling mean?</a:t>
            </a:r>
            <a:endParaRPr lang="zh-CN" altLang="en-US" smtClean="0">
              <a:solidFill>
                <a:schemeClr val="bg1"/>
              </a:solidFill>
            </a:endParaRPr>
          </a:p>
        </p:txBody>
      </p:sp>
      <p:sp>
        <p:nvSpPr>
          <p:cNvPr id="10244" name="内容占位符 2"/>
          <p:cNvSpPr>
            <a:spLocks noGrp="1"/>
          </p:cNvSpPr>
          <p:nvPr>
            <p:ph sz="quarter" idx="1"/>
          </p:nvPr>
        </p:nvSpPr>
        <p:spPr>
          <a:xfrm>
            <a:off x="827088" y="1700213"/>
            <a:ext cx="7772400" cy="4572000"/>
          </a:xfrm>
        </p:spPr>
        <p:txBody>
          <a:bodyPr/>
          <a:lstStyle/>
          <a:p>
            <a:pPr eaLnBrk="1" hangingPunct="1"/>
            <a:r>
              <a:rPr lang="en-US" altLang="zh-CN" smtClean="0"/>
              <a:t>If you're new to the idea of homeschooling, you may picture it as:</a:t>
            </a:r>
          </a:p>
          <a:p>
            <a:pPr eaLnBrk="1" hangingPunct="1"/>
            <a:endParaRPr lang="en-US" altLang="zh-CN" smtClean="0"/>
          </a:p>
          <a:p>
            <a:pPr eaLnBrk="1" hangingPunct="1"/>
            <a:r>
              <a:rPr lang="en-US" altLang="zh-CN" smtClean="0"/>
              <a:t>children sitting at desks or around the kitchen table</a:t>
            </a:r>
          </a:p>
          <a:p>
            <a:pPr eaLnBrk="1" hangingPunct="1"/>
            <a:r>
              <a:rPr lang="en-US" altLang="zh-CN" smtClean="0"/>
              <a:t>textbooks and workbooks open in front of them</a:t>
            </a:r>
          </a:p>
          <a:p>
            <a:pPr eaLnBrk="1" hangingPunct="1"/>
            <a:r>
              <a:rPr lang="en-US" altLang="zh-CN" smtClean="0"/>
              <a:t>Mom standing at the blackboard (or whiteboard) on the wall</a:t>
            </a:r>
          </a:p>
          <a:p>
            <a:pPr eaLnBrk="1" hangingPunct="1"/>
            <a:r>
              <a:rPr lang="en-US" altLang="zh-CN" smtClean="0"/>
              <a:t>everybody working from 9 in the morning until 3 in the afternoon.</a:t>
            </a:r>
          </a:p>
          <a:p>
            <a:pPr eaLnBrk="1" hangingPunct="1"/>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iStock_000008985845XSmall"/>
          <p:cNvPicPr>
            <a:picLocks noChangeAspect="1" noChangeArrowheads="1"/>
          </p:cNvPicPr>
          <p:nvPr>
            <p:ph idx="1"/>
          </p:nvPr>
        </p:nvPicPr>
        <p:blipFill>
          <a:blip r:embed="rId2" cstate="print"/>
          <a:srcRect/>
          <a:stretch>
            <a:fillRect/>
          </a:stretch>
        </p:blipFill>
        <p:spPr>
          <a:xfrm>
            <a:off x="533400" y="2590800"/>
            <a:ext cx="7772400" cy="4033838"/>
          </a:xfrm>
          <a:noFill/>
        </p:spPr>
      </p:pic>
      <p:sp>
        <p:nvSpPr>
          <p:cNvPr id="31748" name="Rectangle 4"/>
          <p:cNvSpPr>
            <a:spLocks noGrp="1" noChangeArrowheads="1"/>
          </p:cNvSpPr>
          <p:nvPr>
            <p:ph type="title"/>
          </p:nvPr>
        </p:nvSpPr>
        <p:spPr>
          <a:xfrm>
            <a:off x="468313" y="620713"/>
            <a:ext cx="8229600" cy="1143000"/>
          </a:xfrm>
        </p:spPr>
        <p:txBody>
          <a:bodyPr>
            <a:normAutofit fontScale="90000"/>
          </a:bodyPr>
          <a:lstStyle/>
          <a:p>
            <a:pPr eaLnBrk="1" fontAlgn="auto" hangingPunct="1">
              <a:spcAft>
                <a:spcPts val="0"/>
              </a:spcAft>
              <a:defRPr/>
            </a:pPr>
            <a:r>
              <a:rPr lang="en-US" altLang="zh-CN" sz="3000" b="1" dirty="0" smtClean="0">
                <a:solidFill>
                  <a:srgbClr val="990099"/>
                </a:solidFill>
              </a:rPr>
              <a:t>children </a:t>
            </a:r>
            <a:r>
              <a:rPr lang="en-US" altLang="zh-CN" sz="3000" b="1" dirty="0">
                <a:solidFill>
                  <a:srgbClr val="990099"/>
                </a:solidFill>
              </a:rPr>
              <a:t>that are home schooled outrank their public and private schooled peers in every academic area. </a:t>
            </a:r>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0113" y="476250"/>
            <a:ext cx="7775575" cy="9366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3555" name="标题 1"/>
          <p:cNvSpPr>
            <a:spLocks noGrp="1"/>
          </p:cNvSpPr>
          <p:nvPr>
            <p:ph type="title"/>
          </p:nvPr>
        </p:nvSpPr>
        <p:spPr/>
        <p:txBody>
          <a:bodyPr/>
          <a:lstStyle/>
          <a:p>
            <a:pPr eaLnBrk="1" hangingPunct="1"/>
            <a:r>
              <a:rPr lang="en-US" altLang="zh-CN" smtClean="0">
                <a:solidFill>
                  <a:schemeClr val="bg1"/>
                </a:solidFill>
              </a:rPr>
              <a:t>The advantages of home-schooling</a:t>
            </a:r>
            <a:endParaRPr lang="zh-CN" altLang="en-US" smtClean="0">
              <a:solidFill>
                <a:schemeClr val="bg1"/>
              </a:solidFill>
            </a:endParaRPr>
          </a:p>
        </p:txBody>
      </p:sp>
      <p:pic>
        <p:nvPicPr>
          <p:cNvPr id="23556" name="Picture 2"/>
          <p:cNvPicPr>
            <a:picLocks noGrp="1" noChangeAspect="1" noChangeArrowheads="1"/>
          </p:cNvPicPr>
          <p:nvPr>
            <p:ph sz="quarter" idx="1"/>
          </p:nvPr>
        </p:nvPicPr>
        <p:blipFill>
          <a:blip r:embed="rId2" cstate="print"/>
          <a:srcRect/>
          <a:stretch>
            <a:fillRect/>
          </a:stretch>
        </p:blipFill>
        <p:spPr>
          <a:xfrm>
            <a:off x="827088" y="3789363"/>
            <a:ext cx="7621587" cy="2425700"/>
          </a:xfrm>
          <a:noFill/>
        </p:spPr>
      </p:pic>
      <p:sp>
        <p:nvSpPr>
          <p:cNvPr id="23557" name="矩形 4"/>
          <p:cNvSpPr>
            <a:spLocks noChangeArrowheads="1"/>
          </p:cNvSpPr>
          <p:nvPr/>
        </p:nvSpPr>
        <p:spPr bwMode="auto">
          <a:xfrm>
            <a:off x="971550" y="1773238"/>
            <a:ext cx="7704138" cy="1568450"/>
          </a:xfrm>
          <a:prstGeom prst="rect">
            <a:avLst/>
          </a:prstGeom>
          <a:noFill/>
          <a:ln w="9525">
            <a:noFill/>
            <a:miter lim="800000"/>
            <a:headEnd/>
            <a:tailEnd/>
          </a:ln>
        </p:spPr>
        <p:txBody>
          <a:bodyPr>
            <a:spAutoFit/>
          </a:bodyPr>
          <a:lstStyle/>
          <a:p>
            <a:r>
              <a:rPr lang="en-US" altLang="zh-CN" sz="3200" b="1">
                <a:solidFill>
                  <a:schemeClr val="accent2"/>
                </a:solidFill>
              </a:rPr>
              <a:t>Child safety has been cited by many parents as a motivation for home schooling. </a:t>
            </a:r>
            <a:endParaRPr lang="zh-CN" altLang="en-US" sz="3200" b="1">
              <a:solidFill>
                <a:schemeClr val="accent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381000" y="260648"/>
            <a:ext cx="8229600" cy="1720552"/>
          </a:xfrm>
        </p:spPr>
        <p:txBody>
          <a:bodyPr>
            <a:normAutofit/>
          </a:bodyPr>
          <a:lstStyle/>
          <a:p>
            <a:pPr eaLnBrk="1" fontAlgn="auto" hangingPunct="1">
              <a:spcAft>
                <a:spcPts val="0"/>
              </a:spcAft>
              <a:defRPr/>
            </a:pPr>
            <a:r>
              <a:rPr lang="en-US" altLang="zh-CN" sz="2800" b="1" dirty="0">
                <a:solidFill>
                  <a:srgbClr val="990099"/>
                </a:solidFill>
              </a:rPr>
              <a:t>There is also the benefit of reducing your </a:t>
            </a:r>
            <a:r>
              <a:rPr lang="en-US" altLang="zh-CN" sz="2800" b="1" dirty="0" smtClean="0">
                <a:solidFill>
                  <a:srgbClr val="990099"/>
                </a:solidFill>
              </a:rPr>
              <a:t>child’s </a:t>
            </a:r>
            <a:r>
              <a:rPr lang="en-US" altLang="zh-CN" sz="2800" b="1" dirty="0">
                <a:solidFill>
                  <a:srgbClr val="990099"/>
                </a:solidFill>
              </a:rPr>
              <a:t>exposure to peer pressure regarding drugs, alcohol, and sexual activity.</a:t>
            </a:r>
            <a:r>
              <a:rPr lang="en-US" altLang="zh-CN" sz="2800" dirty="0"/>
              <a:t> </a:t>
            </a:r>
          </a:p>
        </p:txBody>
      </p:sp>
      <p:pic>
        <p:nvPicPr>
          <p:cNvPr id="24579" name="Picture 6" descr="story"/>
          <p:cNvPicPr>
            <a:picLocks noChangeAspect="1" noChangeArrowheads="1"/>
          </p:cNvPicPr>
          <p:nvPr>
            <p:ph sz="half" idx="1"/>
          </p:nvPr>
        </p:nvPicPr>
        <p:blipFill>
          <a:blip r:embed="rId2" cstate="print"/>
          <a:srcRect/>
          <a:stretch>
            <a:fillRect/>
          </a:stretch>
        </p:blipFill>
        <p:spPr>
          <a:xfrm>
            <a:off x="228600" y="2738438"/>
            <a:ext cx="4572000" cy="3281362"/>
          </a:xfrm>
          <a:noFill/>
        </p:spPr>
      </p:pic>
      <p:pic>
        <p:nvPicPr>
          <p:cNvPr id="24580" name="Picture 8" descr="22"/>
          <p:cNvPicPr>
            <a:picLocks noChangeAspect="1" noChangeArrowheads="1"/>
          </p:cNvPicPr>
          <p:nvPr>
            <p:ph sz="half" idx="2"/>
          </p:nvPr>
        </p:nvPicPr>
        <p:blipFill>
          <a:blip r:embed="rId3" cstate="print"/>
          <a:srcRect/>
          <a:stretch>
            <a:fillRect/>
          </a:stretch>
        </p:blipFill>
        <p:spPr>
          <a:xfrm>
            <a:off x="5238750" y="2481263"/>
            <a:ext cx="3676650" cy="3309937"/>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20090428094527913"/>
          <p:cNvPicPr>
            <a:picLocks noChangeAspect="1" noChangeArrowheads="1"/>
          </p:cNvPicPr>
          <p:nvPr>
            <p:ph idx="1"/>
          </p:nvPr>
        </p:nvPicPr>
        <p:blipFill>
          <a:blip r:embed="rId2" cstate="print"/>
          <a:srcRect/>
          <a:stretch>
            <a:fillRect/>
          </a:stretch>
        </p:blipFill>
        <p:spPr>
          <a:xfrm>
            <a:off x="838200" y="343272"/>
            <a:ext cx="6397625" cy="3733800"/>
          </a:xfrm>
          <a:noFill/>
        </p:spPr>
      </p:pic>
      <p:sp>
        <p:nvSpPr>
          <p:cNvPr id="36868" name="Rectangle 4"/>
          <p:cNvSpPr>
            <a:spLocks noGrp="1" noChangeArrowheads="1"/>
          </p:cNvSpPr>
          <p:nvPr>
            <p:ph type="title"/>
          </p:nvPr>
        </p:nvSpPr>
        <p:spPr>
          <a:xfrm>
            <a:off x="446856" y="4365104"/>
            <a:ext cx="8229600" cy="1728192"/>
          </a:xfrm>
        </p:spPr>
        <p:txBody>
          <a:bodyPr>
            <a:normAutofit/>
          </a:bodyPr>
          <a:lstStyle/>
          <a:p>
            <a:pPr eaLnBrk="1" fontAlgn="auto" hangingPunct="1">
              <a:spcAft>
                <a:spcPts val="0"/>
              </a:spcAft>
              <a:defRPr/>
            </a:pPr>
            <a:r>
              <a:rPr lang="en-US" altLang="zh-CN" sz="2800" b="1" dirty="0" smtClean="0">
                <a:solidFill>
                  <a:srgbClr val="990099"/>
                </a:solidFill>
              </a:rPr>
              <a:t>Bringing </a:t>
            </a:r>
            <a:r>
              <a:rPr lang="en-US" altLang="zh-CN" sz="2800" b="1" dirty="0">
                <a:solidFill>
                  <a:srgbClr val="990099"/>
                </a:solidFill>
              </a:rPr>
              <a:t>families closer together, as children really tend to thrive under parental attention. It has been said that a family that learns together, grows together!</a:t>
            </a:r>
            <a:r>
              <a:rPr lang="en-US" altLang="zh-CN" sz="2800"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457200" y="457200"/>
            <a:ext cx="8229600" cy="1143000"/>
          </a:xfrm>
        </p:spPr>
        <p:txBody>
          <a:bodyPr>
            <a:normAutofit fontScale="90000"/>
          </a:bodyPr>
          <a:lstStyle/>
          <a:p>
            <a:pPr eaLnBrk="1" fontAlgn="auto" hangingPunct="1">
              <a:spcAft>
                <a:spcPts val="0"/>
              </a:spcAft>
              <a:defRPr/>
            </a:pPr>
            <a:r>
              <a:rPr lang="en-US" altLang="zh-CN" sz="3000" b="1" dirty="0">
                <a:solidFill>
                  <a:srgbClr val="990099"/>
                </a:solidFill>
              </a:rPr>
              <a:t>Home schooling also has the added benefit of allowing parents to truly know and understand their children.</a:t>
            </a:r>
            <a:r>
              <a:rPr lang="en-US" altLang="zh-CN" dirty="0"/>
              <a:t> </a:t>
            </a:r>
          </a:p>
        </p:txBody>
      </p:sp>
      <p:pic>
        <p:nvPicPr>
          <p:cNvPr id="26627" name="Picture 6" descr="iStock_000012090428Small1"/>
          <p:cNvPicPr>
            <a:picLocks noChangeAspect="1" noChangeArrowheads="1"/>
          </p:cNvPicPr>
          <p:nvPr>
            <p:ph idx="1"/>
          </p:nvPr>
        </p:nvPicPr>
        <p:blipFill>
          <a:blip r:embed="rId2" cstate="print"/>
          <a:srcRect/>
          <a:stretch>
            <a:fillRect/>
          </a:stretch>
        </p:blipFill>
        <p:spPr>
          <a:xfrm>
            <a:off x="1066800" y="2057400"/>
            <a:ext cx="6800850" cy="4525963"/>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228600" y="762000"/>
            <a:ext cx="6096000" cy="2316163"/>
          </a:xfrm>
        </p:spPr>
        <p:txBody>
          <a:bodyPr/>
          <a:lstStyle/>
          <a:p>
            <a:pPr eaLnBrk="1" hangingPunct="1"/>
            <a:r>
              <a:rPr lang="zh-CN" altLang="zh-CN" sz="2800" b="1" dirty="0" smtClean="0">
                <a:solidFill>
                  <a:srgbClr val="990099"/>
                </a:solidFill>
              </a:rPr>
              <a:t>Even </a:t>
            </a:r>
            <a:r>
              <a:rPr lang="zh-CN" altLang="zh-CN" sz="2800" b="1" dirty="0" smtClean="0">
                <a:solidFill>
                  <a:srgbClr val="990099"/>
                </a:solidFill>
              </a:rPr>
              <a:t>though money is not the main thing that should be considered in this circumstance, it certainly is one that should not be left out entirely.</a:t>
            </a:r>
            <a:r>
              <a:rPr lang="zh-CN" altLang="zh-CN" sz="2800" dirty="0" smtClean="0"/>
              <a:t> </a:t>
            </a:r>
            <a:endParaRPr lang="en-US" altLang="zh-CN" sz="2800" dirty="0" smtClean="0"/>
          </a:p>
        </p:txBody>
      </p:sp>
      <p:pic>
        <p:nvPicPr>
          <p:cNvPr id="27651" name="Picture 6" descr="q91home_robedeaux"/>
          <p:cNvPicPr>
            <a:picLocks noChangeAspect="1" noChangeArrowheads="1"/>
          </p:cNvPicPr>
          <p:nvPr>
            <p:ph sz="half" idx="1"/>
          </p:nvPr>
        </p:nvPicPr>
        <p:blipFill>
          <a:blip r:embed="rId2" cstate="print"/>
          <a:srcRect/>
          <a:stretch>
            <a:fillRect/>
          </a:stretch>
        </p:blipFill>
        <p:spPr>
          <a:xfrm>
            <a:off x="6248400" y="1295400"/>
            <a:ext cx="2895600" cy="2590800"/>
          </a:xfrm>
          <a:noFill/>
        </p:spPr>
      </p:pic>
      <p:pic>
        <p:nvPicPr>
          <p:cNvPr id="27652" name="Picture 8" descr="masthead_image1_1267844153"/>
          <p:cNvPicPr>
            <a:picLocks noChangeAspect="1" noChangeArrowheads="1"/>
          </p:cNvPicPr>
          <p:nvPr>
            <p:ph sz="half" idx="2"/>
          </p:nvPr>
        </p:nvPicPr>
        <p:blipFill>
          <a:blip r:embed="rId3" cstate="print"/>
          <a:srcRect/>
          <a:stretch>
            <a:fillRect/>
          </a:stretch>
        </p:blipFill>
        <p:spPr>
          <a:xfrm>
            <a:off x="381000" y="4267200"/>
            <a:ext cx="8305800" cy="23622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50" y="1125538"/>
            <a:ext cx="8135938" cy="863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8675" name="Rectangle 4"/>
          <p:cNvSpPr>
            <a:spLocks noGrp="1" noChangeArrowheads="1"/>
          </p:cNvSpPr>
          <p:nvPr>
            <p:ph type="title"/>
          </p:nvPr>
        </p:nvSpPr>
        <p:spPr>
          <a:xfrm>
            <a:off x="533400" y="762000"/>
            <a:ext cx="8431213" cy="1143000"/>
          </a:xfrm>
        </p:spPr>
        <p:txBody>
          <a:bodyPr/>
          <a:lstStyle/>
          <a:p>
            <a:pPr eaLnBrk="1" hangingPunct="1"/>
            <a:r>
              <a:rPr lang="en-US" altLang="zh-CN" sz="3600" b="1" dirty="0" smtClean="0">
                <a:solidFill>
                  <a:schemeClr val="bg1"/>
                </a:solidFill>
              </a:rPr>
              <a:t>The disadvantages of home-schooling</a:t>
            </a:r>
            <a:endParaRPr lang="en-US" altLang="zh-CN" sz="3600" dirty="0" smtClean="0">
              <a:solidFill>
                <a:schemeClr val="bg1"/>
              </a:solidFill>
            </a:endParaRPr>
          </a:p>
        </p:txBody>
      </p:sp>
      <p:pic>
        <p:nvPicPr>
          <p:cNvPr id="28676" name="Picture 10" descr="28"/>
          <p:cNvPicPr>
            <a:picLocks noChangeAspect="1" noChangeArrowheads="1"/>
          </p:cNvPicPr>
          <p:nvPr>
            <p:ph sz="half" idx="1"/>
          </p:nvPr>
        </p:nvPicPr>
        <p:blipFill>
          <a:blip r:embed="rId2" cstate="print"/>
          <a:srcRect/>
          <a:stretch>
            <a:fillRect/>
          </a:stretch>
        </p:blipFill>
        <p:spPr>
          <a:xfrm>
            <a:off x="1692275" y="2565400"/>
            <a:ext cx="4191000" cy="37338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304800" y="762000"/>
            <a:ext cx="4648200" cy="4572000"/>
          </a:xfrm>
        </p:spPr>
        <p:txBody>
          <a:bodyPr/>
          <a:lstStyle/>
          <a:p>
            <a:pPr eaLnBrk="1" hangingPunct="1"/>
            <a:r>
              <a:rPr lang="en-US" altLang="zh-CN" sz="2800" b="1" dirty="0" smtClean="0">
                <a:solidFill>
                  <a:srgbClr val="990099"/>
                </a:solidFill>
              </a:rPr>
              <a:t>L</a:t>
            </a:r>
            <a:r>
              <a:rPr lang="zh-CN" altLang="zh-CN" sz="2800" b="1" dirty="0" smtClean="0">
                <a:solidFill>
                  <a:srgbClr val="990099"/>
                </a:solidFill>
              </a:rPr>
              <a:t>ack of socialization. It certainly is true that the child will have less interaction with their peers than those who attend public school on a regular basis.</a:t>
            </a:r>
            <a:r>
              <a:rPr lang="zh-CN" altLang="zh-CN" sz="2800" dirty="0" smtClean="0"/>
              <a:t> </a:t>
            </a:r>
            <a:endParaRPr lang="en-US" altLang="zh-CN" sz="2800" dirty="0" smtClean="0"/>
          </a:p>
        </p:txBody>
      </p:sp>
      <p:pic>
        <p:nvPicPr>
          <p:cNvPr id="29699" name="Picture 6" descr="homeschools"/>
          <p:cNvPicPr>
            <a:picLocks noChangeAspect="1" noChangeArrowheads="1"/>
          </p:cNvPicPr>
          <p:nvPr>
            <p:ph sz="half" idx="1"/>
          </p:nvPr>
        </p:nvPicPr>
        <p:blipFill>
          <a:blip r:embed="rId2" cstate="print"/>
          <a:srcRect/>
          <a:stretch>
            <a:fillRect/>
          </a:stretch>
        </p:blipFill>
        <p:spPr>
          <a:xfrm>
            <a:off x="5257800" y="152400"/>
            <a:ext cx="3276600" cy="1981200"/>
          </a:xfrm>
          <a:noFill/>
        </p:spPr>
      </p:pic>
      <p:pic>
        <p:nvPicPr>
          <p:cNvPr id="29700" name="Picture 10" descr="s"/>
          <p:cNvPicPr>
            <a:picLocks noChangeAspect="1" noChangeArrowheads="1"/>
          </p:cNvPicPr>
          <p:nvPr>
            <p:ph sz="half" idx="2"/>
          </p:nvPr>
        </p:nvPicPr>
        <p:blipFill>
          <a:blip r:embed="rId3" cstate="print"/>
          <a:srcRect/>
          <a:stretch>
            <a:fillRect/>
          </a:stretch>
        </p:blipFill>
        <p:spPr>
          <a:xfrm>
            <a:off x="4876800" y="2433638"/>
            <a:ext cx="4038600" cy="4195762"/>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sz="quarter" idx="1"/>
          </p:nvPr>
        </p:nvSpPr>
        <p:spPr>
          <a:xfrm>
            <a:off x="914400" y="1447800"/>
            <a:ext cx="3749675" cy="4572000"/>
          </a:xfrm>
        </p:spPr>
        <p:txBody>
          <a:bodyPr/>
          <a:lstStyle/>
          <a:p>
            <a:pPr eaLnBrk="1" hangingPunct="1"/>
            <a:r>
              <a:rPr lang="en-US" altLang="zh-CN" dirty="0" smtClean="0"/>
              <a:t>Children may feel left out or not able to rise above the level of academic achievement of their parents.</a:t>
            </a:r>
            <a:endParaRPr lang="zh-CN" altLang="en-US" dirty="0" smtClean="0"/>
          </a:p>
        </p:txBody>
      </p:sp>
      <p:pic>
        <p:nvPicPr>
          <p:cNvPr id="30724" name="Picture 2"/>
          <p:cNvPicPr>
            <a:picLocks noGrp="1" noChangeAspect="1" noChangeArrowheads="1"/>
          </p:cNvPicPr>
          <p:nvPr>
            <p:ph sz="quarter" idx="2"/>
          </p:nvPr>
        </p:nvPicPr>
        <p:blipFill>
          <a:blip r:embed="rId2" cstate="print"/>
          <a:srcRect/>
          <a:stretch>
            <a:fillRect/>
          </a:stretch>
        </p:blipFill>
        <p:spPr>
          <a:xfrm>
            <a:off x="4933950" y="1930400"/>
            <a:ext cx="3749675" cy="36068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457200" y="762000"/>
            <a:ext cx="8229600" cy="1143000"/>
          </a:xfrm>
        </p:spPr>
        <p:txBody>
          <a:bodyPr/>
          <a:lstStyle/>
          <a:p>
            <a:pPr eaLnBrk="1" hangingPunct="1"/>
            <a:r>
              <a:rPr lang="zh-CN" altLang="zh-CN" sz="2800" b="1" dirty="0" smtClean="0">
                <a:solidFill>
                  <a:srgbClr val="990099"/>
                </a:solidFill>
              </a:rPr>
              <a:t>One more disadvantage of home schooling is</a:t>
            </a:r>
            <a:r>
              <a:rPr lang="en-US" altLang="zh-CN" sz="2800" b="1" dirty="0" smtClean="0">
                <a:solidFill>
                  <a:srgbClr val="990099"/>
                </a:solidFill>
              </a:rPr>
              <a:t> that not every father or mother is a good teacher.</a:t>
            </a:r>
            <a:endParaRPr lang="en-US" altLang="zh-CN" sz="2800" dirty="0" smtClean="0"/>
          </a:p>
        </p:txBody>
      </p:sp>
      <p:pic>
        <p:nvPicPr>
          <p:cNvPr id="31747" name="Picture 6" descr="6338796"/>
          <p:cNvPicPr>
            <a:picLocks noChangeAspect="1" noChangeArrowheads="1"/>
          </p:cNvPicPr>
          <p:nvPr>
            <p:ph idx="1"/>
          </p:nvPr>
        </p:nvPicPr>
        <p:blipFill>
          <a:blip r:embed="rId2" cstate="print"/>
          <a:srcRect/>
          <a:stretch>
            <a:fillRect/>
          </a:stretch>
        </p:blipFill>
        <p:spPr>
          <a:xfrm>
            <a:off x="533400" y="2514600"/>
            <a:ext cx="7239000" cy="41275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a:xfrm>
            <a:off x="457200" y="692696"/>
            <a:ext cx="8291264" cy="3456384"/>
          </a:xfrm>
        </p:spPr>
        <p:txBody>
          <a:bodyPr>
            <a:normAutofit/>
          </a:bodyPr>
          <a:lstStyle/>
          <a:p>
            <a:pPr eaLnBrk="1" fontAlgn="auto" hangingPunct="1">
              <a:spcAft>
                <a:spcPts val="0"/>
              </a:spcAft>
              <a:defRPr/>
            </a:pPr>
            <a:r>
              <a:rPr lang="en-US" altLang="zh-CN" sz="2800" b="1" dirty="0">
                <a:solidFill>
                  <a:srgbClr val="990099"/>
                </a:solidFill>
              </a:rPr>
              <a:t>Homeschooling or home school (also called home education or home learning) is the education of children at home, typically by parents but sometimes by </a:t>
            </a:r>
            <a:r>
              <a:rPr lang="en-US" altLang="zh-CN" sz="2800" b="1" dirty="0" smtClean="0">
                <a:solidFill>
                  <a:srgbClr val="990099"/>
                </a:solidFill>
              </a:rPr>
              <a:t>tutors, </a:t>
            </a:r>
            <a:r>
              <a:rPr lang="en-US" altLang="zh-CN" sz="2800" b="1" dirty="0">
                <a:solidFill>
                  <a:srgbClr val="990099"/>
                </a:solidFill>
              </a:rPr>
              <a:t>rather than in a formal setting of public or private school.</a:t>
            </a:r>
            <a:r>
              <a:rPr lang="en-US" altLang="zh-CN" sz="2800" dirty="0"/>
              <a:t> </a:t>
            </a:r>
            <a:r>
              <a:rPr lang="en-US" altLang="zh-CN" dirty="0"/>
              <a:t/>
            </a:r>
            <a:br>
              <a:rPr lang="en-US" altLang="zh-CN" dirty="0"/>
            </a:br>
            <a:endParaRPr lang="en-US" altLang="zh-CN" dirty="0"/>
          </a:p>
        </p:txBody>
      </p:sp>
      <p:pic>
        <p:nvPicPr>
          <p:cNvPr id="12291" name="Picture 9" descr="ChalkboardBanner2"/>
          <p:cNvPicPr>
            <a:picLocks noChangeAspect="1" noChangeArrowheads="1"/>
          </p:cNvPicPr>
          <p:nvPr>
            <p:ph idx="1"/>
          </p:nvPr>
        </p:nvPicPr>
        <p:blipFill>
          <a:blip r:embed="rId2" cstate="print"/>
          <a:srcRect/>
          <a:stretch>
            <a:fillRect/>
          </a:stretch>
        </p:blipFill>
        <p:spPr>
          <a:xfrm>
            <a:off x="152400" y="4724400"/>
            <a:ext cx="8610600" cy="1905000"/>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sz="quarter" idx="1"/>
          </p:nvPr>
        </p:nvSpPr>
        <p:spPr/>
        <p:txBody>
          <a:bodyPr/>
          <a:lstStyle/>
          <a:p>
            <a:pPr eaLnBrk="1" hangingPunct="1"/>
            <a:r>
              <a:rPr lang="en-US" altLang="zh-CN" smtClean="0"/>
              <a:t>It may be difficult to foster in home-schoolers a sense of cooperation or teamwork. </a:t>
            </a:r>
            <a:endParaRPr lang="zh-CN" altLang="en-US" smtClean="0"/>
          </a:p>
        </p:txBody>
      </p:sp>
      <p:pic>
        <p:nvPicPr>
          <p:cNvPr id="32772" name="Picture 2"/>
          <p:cNvPicPr>
            <a:picLocks noChangeAspect="1" noChangeArrowheads="1"/>
          </p:cNvPicPr>
          <p:nvPr/>
        </p:nvPicPr>
        <p:blipFill>
          <a:blip r:embed="rId2" cstate="print"/>
          <a:srcRect/>
          <a:stretch>
            <a:fillRect/>
          </a:stretch>
        </p:blipFill>
        <p:spPr bwMode="auto">
          <a:xfrm>
            <a:off x="755650" y="3644900"/>
            <a:ext cx="8229600" cy="205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395288" y="260350"/>
            <a:ext cx="8915400" cy="1447800"/>
          </a:xfrm>
        </p:spPr>
        <p:txBody>
          <a:bodyPr/>
          <a:lstStyle/>
          <a:p>
            <a:pPr eaLnBrk="1" hangingPunct="1"/>
            <a:r>
              <a:rPr lang="en-US" altLang="zh-CN" sz="3000" b="1" smtClean="0">
                <a:solidFill>
                  <a:srgbClr val="990099"/>
                </a:solidFill>
              </a:rPr>
              <a:t>It is also an alternative for families living in isolated rural locations or living temporarily abroad.</a:t>
            </a:r>
            <a:r>
              <a:rPr lang="en-US" altLang="zh-CN" smtClean="0"/>
              <a:t> </a:t>
            </a:r>
          </a:p>
        </p:txBody>
      </p:sp>
      <p:pic>
        <p:nvPicPr>
          <p:cNvPr id="13315" name="Picture 6" descr="160-welcometohomeschooling"/>
          <p:cNvPicPr>
            <a:picLocks noChangeAspect="1" noChangeArrowheads="1"/>
          </p:cNvPicPr>
          <p:nvPr>
            <p:ph sz="half" idx="1"/>
          </p:nvPr>
        </p:nvPicPr>
        <p:blipFill>
          <a:blip r:embed="rId2" cstate="print"/>
          <a:srcRect/>
          <a:stretch>
            <a:fillRect/>
          </a:stretch>
        </p:blipFill>
        <p:spPr>
          <a:xfrm>
            <a:off x="304800" y="1600200"/>
            <a:ext cx="4191000" cy="5029200"/>
          </a:xfrm>
          <a:noFill/>
        </p:spPr>
      </p:pic>
      <p:pic>
        <p:nvPicPr>
          <p:cNvPr id="13316" name="Picture 10" descr="641887_big"/>
          <p:cNvPicPr>
            <a:picLocks noChangeAspect="1" noChangeArrowheads="1"/>
          </p:cNvPicPr>
          <p:nvPr>
            <p:ph sz="half" idx="2"/>
          </p:nvPr>
        </p:nvPicPr>
        <p:blipFill>
          <a:blip r:embed="rId3" cstate="print"/>
          <a:srcRect/>
          <a:stretch>
            <a:fillRect/>
          </a:stretch>
        </p:blipFill>
        <p:spPr>
          <a:xfrm>
            <a:off x="5334000" y="1828800"/>
            <a:ext cx="3124200" cy="4419600"/>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304800" y="1828800"/>
            <a:ext cx="8229600" cy="1143000"/>
          </a:xfrm>
        </p:spPr>
        <p:txBody>
          <a:bodyPr>
            <a:normAutofit fontScale="90000"/>
          </a:bodyPr>
          <a:lstStyle/>
          <a:p>
            <a:pPr eaLnBrk="1" fontAlgn="auto" hangingPunct="1">
              <a:spcAft>
                <a:spcPts val="0"/>
              </a:spcAft>
              <a:defRPr/>
            </a:pPr>
            <a:r>
              <a:rPr lang="en-US" altLang="zh-CN" sz="3000" b="1" dirty="0">
                <a:solidFill>
                  <a:srgbClr val="990099"/>
                </a:solidFill>
              </a:rPr>
              <a:t>Home schooling may also refer to instruction in the home under the supervision of correspondence </a:t>
            </a:r>
            <a:r>
              <a:rPr lang="en-US" altLang="zh-CN" sz="3000" b="1" dirty="0" smtClean="0">
                <a:solidFill>
                  <a:srgbClr val="990099"/>
                </a:solidFill>
              </a:rPr>
              <a:t>schools.</a:t>
            </a:r>
            <a:r>
              <a:rPr lang="en-US" altLang="zh-CN" dirty="0" smtClean="0"/>
              <a:t> </a:t>
            </a:r>
            <a:endParaRPr lang="en-US" altLang="zh-CN" dirty="0"/>
          </a:p>
        </p:txBody>
      </p:sp>
      <p:pic>
        <p:nvPicPr>
          <p:cNvPr id="14339" name="Picture 2"/>
          <p:cNvPicPr>
            <a:picLocks noGrp="1" noChangeAspect="1" noChangeArrowheads="1"/>
          </p:cNvPicPr>
          <p:nvPr>
            <p:ph idx="1"/>
          </p:nvPr>
        </p:nvPicPr>
        <p:blipFill>
          <a:blip r:embed="rId2" cstate="print"/>
          <a:srcRect/>
          <a:stretch>
            <a:fillRect/>
          </a:stretch>
        </p:blipFill>
        <p:spPr>
          <a:xfrm>
            <a:off x="611188" y="4076700"/>
            <a:ext cx="7772400" cy="2092325"/>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disc2"/>
          <p:cNvPicPr>
            <a:picLocks noChangeAspect="1" noChangeArrowheads="1"/>
          </p:cNvPicPr>
          <p:nvPr>
            <p:ph sz="half" idx="2"/>
          </p:nvPr>
        </p:nvPicPr>
        <p:blipFill>
          <a:blip r:embed="rId2" cstate="print"/>
          <a:srcRect/>
          <a:stretch>
            <a:fillRect/>
          </a:stretch>
        </p:blipFill>
        <p:spPr>
          <a:xfrm>
            <a:off x="5943600" y="3581400"/>
            <a:ext cx="3200400" cy="3028950"/>
          </a:xfrm>
          <a:noFill/>
        </p:spPr>
      </p:pic>
      <p:sp>
        <p:nvSpPr>
          <p:cNvPr id="16387" name="Rectangle 4"/>
          <p:cNvSpPr>
            <a:spLocks noGrp="1" noChangeArrowheads="1"/>
          </p:cNvSpPr>
          <p:nvPr>
            <p:ph type="title"/>
          </p:nvPr>
        </p:nvSpPr>
        <p:spPr>
          <a:xfrm>
            <a:off x="323850" y="1052736"/>
            <a:ext cx="8820150" cy="2808312"/>
          </a:xfrm>
        </p:spPr>
        <p:txBody>
          <a:bodyPr/>
          <a:lstStyle/>
          <a:p>
            <a:pPr eaLnBrk="1" hangingPunct="1"/>
            <a:r>
              <a:rPr lang="en-US" altLang="zh-CN" sz="2800" b="1" dirty="0" smtClean="0">
                <a:solidFill>
                  <a:srgbClr val="990099"/>
                </a:solidFill>
              </a:rPr>
              <a:t>1.better academic test results,</a:t>
            </a:r>
            <a:br>
              <a:rPr lang="en-US" altLang="zh-CN" sz="2800" b="1" dirty="0" smtClean="0">
                <a:solidFill>
                  <a:srgbClr val="990099"/>
                </a:solidFill>
              </a:rPr>
            </a:br>
            <a:r>
              <a:rPr lang="en-US" altLang="zh-CN" sz="2800" b="1" dirty="0" smtClean="0">
                <a:solidFill>
                  <a:srgbClr val="990099"/>
                </a:solidFill>
              </a:rPr>
              <a:t>2.poor public school environment, </a:t>
            </a:r>
            <a:br>
              <a:rPr lang="en-US" altLang="zh-CN" sz="2800" b="1" dirty="0" smtClean="0">
                <a:solidFill>
                  <a:srgbClr val="990099"/>
                </a:solidFill>
              </a:rPr>
            </a:br>
            <a:r>
              <a:rPr lang="en-US" altLang="zh-CN" sz="2800" b="1" dirty="0" smtClean="0">
                <a:solidFill>
                  <a:srgbClr val="990099"/>
                </a:solidFill>
              </a:rPr>
              <a:t>3.improved character/morality development,</a:t>
            </a:r>
            <a:br>
              <a:rPr lang="en-US" altLang="zh-CN" sz="2800" b="1" dirty="0" smtClean="0">
                <a:solidFill>
                  <a:srgbClr val="990099"/>
                </a:solidFill>
              </a:rPr>
            </a:br>
            <a:r>
              <a:rPr lang="en-US" altLang="zh-CN" sz="2800" b="1" dirty="0" smtClean="0">
                <a:solidFill>
                  <a:srgbClr val="990099"/>
                </a:solidFill>
              </a:rPr>
              <a:t>4.objections to what is taught locally in public school</a:t>
            </a:r>
            <a:r>
              <a:rPr lang="en-US" altLang="zh-CN" sz="2800" dirty="0" smtClean="0"/>
              <a:t>. </a:t>
            </a:r>
            <a:br>
              <a:rPr lang="en-US" altLang="zh-CN" sz="2800" dirty="0" smtClean="0"/>
            </a:br>
            <a:endParaRPr lang="en-US" altLang="zh-CN" sz="2800" dirty="0" smtClean="0"/>
          </a:p>
        </p:txBody>
      </p:sp>
      <p:sp>
        <p:nvSpPr>
          <p:cNvPr id="16389" name="TextBox 5"/>
          <p:cNvSpPr txBox="1">
            <a:spLocks noChangeArrowheads="1"/>
          </p:cNvSpPr>
          <p:nvPr/>
        </p:nvSpPr>
        <p:spPr bwMode="auto">
          <a:xfrm>
            <a:off x="785813" y="571500"/>
            <a:ext cx="7215187" cy="646113"/>
          </a:xfrm>
          <a:prstGeom prst="rect">
            <a:avLst/>
          </a:prstGeom>
          <a:noFill/>
          <a:ln w="9525">
            <a:noFill/>
            <a:miter lim="800000"/>
            <a:headEnd/>
            <a:tailEnd/>
          </a:ln>
        </p:spPr>
        <p:txBody>
          <a:bodyPr>
            <a:spAutoFit/>
          </a:bodyPr>
          <a:lstStyle/>
          <a:p>
            <a:r>
              <a:rPr lang="en-US" altLang="zh-CN" sz="3600"/>
              <a:t>Why do parents choose home-schooling?</a:t>
            </a:r>
            <a:endParaRPr lang="zh-CN" altLang="en-US" sz="3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0113" y="115888"/>
            <a:ext cx="7848600" cy="10810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 name="标题 1"/>
          <p:cNvSpPr>
            <a:spLocks noGrp="1"/>
          </p:cNvSpPr>
          <p:nvPr>
            <p:ph type="title"/>
          </p:nvPr>
        </p:nvSpPr>
        <p:spPr>
          <a:xfrm>
            <a:off x="900113" y="620713"/>
            <a:ext cx="7772400" cy="1143000"/>
          </a:xfrm>
        </p:spPr>
        <p:txBody>
          <a:bodyPr>
            <a:normAutofit fontScale="90000"/>
          </a:bodyPr>
          <a:lstStyle/>
          <a:p>
            <a:pPr eaLnBrk="1" fontAlgn="auto" hangingPunct="1">
              <a:spcAft>
                <a:spcPts val="0"/>
              </a:spcAft>
              <a:defRPr/>
            </a:pPr>
            <a:r>
              <a:rPr lang="en-US" altLang="zh-CN" dirty="0">
                <a:solidFill>
                  <a:schemeClr val="bg1"/>
                </a:solidFill>
              </a:rPr>
              <a:t>How does school education differ from home-schooling?</a:t>
            </a:r>
            <a:r>
              <a:rPr lang="en-US" altLang="zh-CN" dirty="0"/>
              <a:t/>
            </a:r>
            <a:br>
              <a:rPr lang="en-US" altLang="zh-CN" dirty="0"/>
            </a:br>
            <a:endParaRPr lang="zh-CN" altLang="en-US" dirty="0"/>
          </a:p>
        </p:txBody>
      </p:sp>
      <p:sp>
        <p:nvSpPr>
          <p:cNvPr id="3" name="内容占位符 2"/>
          <p:cNvSpPr>
            <a:spLocks noGrp="1"/>
          </p:cNvSpPr>
          <p:nvPr>
            <p:ph sz="quarter" idx="1"/>
          </p:nvPr>
        </p:nvSpPr>
        <p:spPr/>
        <p:txBody>
          <a:bodyPr/>
          <a:lstStyle/>
          <a:p>
            <a:pPr eaLnBrk="1" hangingPunct="1"/>
            <a:r>
              <a:rPr lang="en-US" altLang="zh-CN" dirty="0" smtClean="0"/>
              <a:t>what they learn,</a:t>
            </a:r>
          </a:p>
          <a:p>
            <a:pPr eaLnBrk="1" hangingPunct="1"/>
            <a:r>
              <a:rPr lang="en-US" altLang="zh-CN" dirty="0" smtClean="0"/>
              <a:t>how they learn, </a:t>
            </a:r>
          </a:p>
          <a:p>
            <a:pPr eaLnBrk="1" hangingPunct="1"/>
            <a:r>
              <a:rPr lang="en-US" altLang="zh-CN" dirty="0" smtClean="0"/>
              <a:t>where they learn. </a:t>
            </a:r>
          </a:p>
          <a:p>
            <a:pPr eaLnBrk="1" hangingPunct="1"/>
            <a:endParaRPr lang="en-US" altLang="zh-CN" dirty="0" smtClean="0"/>
          </a:p>
          <a:p>
            <a:pPr eaLnBrk="1" hangingPunct="1"/>
            <a:r>
              <a:rPr lang="en-US" altLang="zh-CN" dirty="0" smtClean="0"/>
              <a:t>What do you think?</a:t>
            </a:r>
            <a:endParaRPr lang="zh-CN" altLang="en-US"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en-US" altLang="zh-CN" dirty="0" smtClean="0"/>
              <a:t>Homeschooling is more flexible, effective  and relaxing.</a:t>
            </a:r>
          </a:p>
          <a:p>
            <a:pPr eaLnBrk="1" hangingPunct="1"/>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sz="quarter" idx="1"/>
          </p:nvPr>
        </p:nvSpPr>
        <p:spPr>
          <a:xfrm>
            <a:off x="251520" y="549275"/>
            <a:ext cx="8892480" cy="6192838"/>
          </a:xfrm>
        </p:spPr>
        <p:txBody>
          <a:bodyPr/>
          <a:lstStyle/>
          <a:p>
            <a:pPr eaLnBrk="1" hangingPunct="1"/>
            <a:r>
              <a:rPr lang="en-US" altLang="zh-CN" dirty="0" smtClean="0"/>
              <a:t>1. Families can seek out the best resources.</a:t>
            </a:r>
          </a:p>
          <a:p>
            <a:pPr eaLnBrk="1" hangingPunct="1"/>
            <a:r>
              <a:rPr lang="en-US" altLang="zh-CN" dirty="0" smtClean="0"/>
              <a:t>Homeschoolers are free to use other kinds of learning tools. And they </a:t>
            </a:r>
            <a:r>
              <a:rPr lang="en-US" altLang="zh-CN" dirty="0" smtClean="0"/>
              <a:t>can </a:t>
            </a:r>
            <a:r>
              <a:rPr lang="en-US" altLang="zh-CN" dirty="0" smtClean="0"/>
              <a:t>take advantage of the newest information and equipment at home, in museums and libraries, and in enrichment classes and at local colleges.</a:t>
            </a:r>
          </a:p>
          <a:p>
            <a:pPr eaLnBrk="1" hangingPunct="1"/>
            <a:r>
              <a:rPr lang="en-US" altLang="zh-CN" dirty="0" smtClean="0"/>
              <a:t>2. Testing is not the final goal.</a:t>
            </a:r>
          </a:p>
          <a:p>
            <a:pPr eaLnBrk="1" hangingPunct="1"/>
            <a:r>
              <a:rPr lang="en-US" altLang="zh-CN" dirty="0" smtClean="0"/>
              <a:t>Homeschoolers are free to explore and to demonstrate their mastery in multiple ways. </a:t>
            </a:r>
          </a:p>
          <a:p>
            <a:pPr eaLnBrk="1" hangingPunct="1"/>
            <a:r>
              <a:rPr lang="en-US" altLang="zh-CN" dirty="0" smtClean="0"/>
              <a:t>3. Parents can set standards for each child.</a:t>
            </a:r>
          </a:p>
          <a:p>
            <a:pPr eaLnBrk="1" hangingPunct="1"/>
            <a:r>
              <a:rPr lang="en-US" altLang="zh-CN" dirty="0" smtClean="0"/>
              <a:t>Schools must serve the whole population. As a result, teachers often aim at achievers in the middle. Homeschooling lets you take each individual child's ability into account, and set goals accordingly. Bright kids are challenged, and slower kids are not left behind.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sz="quarter" idx="1"/>
          </p:nvPr>
        </p:nvSpPr>
        <p:spPr>
          <a:xfrm>
            <a:off x="395536" y="908050"/>
            <a:ext cx="8496944" cy="5111750"/>
          </a:xfrm>
        </p:spPr>
        <p:txBody>
          <a:bodyPr/>
          <a:lstStyle/>
          <a:p>
            <a:pPr eaLnBrk="1" hangingPunct="1"/>
            <a:r>
              <a:rPr lang="en-US" altLang="zh-CN" dirty="0" smtClean="0"/>
              <a:t>4. Learning can incorporate the arts and sciences.</a:t>
            </a:r>
          </a:p>
          <a:p>
            <a:pPr eaLnBrk="1" hangingPunct="1"/>
            <a:r>
              <a:rPr lang="en-US" altLang="zh-CN" dirty="0" smtClean="0"/>
              <a:t>In public schools today reading and math are crowding out all the other kinds of learning. Things like making art or doing and hands-on science experiments are included as an afterthought, if at all. Homeschoolers can spend more time on art, science and any other subject they feel is important to them and to their children,</a:t>
            </a:r>
          </a:p>
          <a:p>
            <a:pPr eaLnBrk="1" hangingPunct="1"/>
            <a:r>
              <a:rPr lang="en-US" altLang="zh-CN" dirty="0" smtClean="0"/>
              <a:t>5. Lessons can go off-course.</a:t>
            </a:r>
          </a:p>
          <a:p>
            <a:pPr eaLnBrk="1" hangingPunct="1"/>
            <a:r>
              <a:rPr lang="en-US" altLang="zh-CN" dirty="0" smtClean="0"/>
              <a:t>When schools have a curriculum to follow -- and especially when high-stakes tests are involved -- Homeschooling lets you decide what to cover and when, and change it when it makes sense.</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457200" y="1066800"/>
            <a:ext cx="8229600" cy="2590800"/>
          </a:xfrm>
        </p:spPr>
        <p:txBody>
          <a:bodyPr/>
          <a:lstStyle/>
          <a:p>
            <a:pPr eaLnBrk="1" hangingPunct="1"/>
            <a:r>
              <a:rPr lang="en-US" altLang="zh-CN" sz="2800" b="1" dirty="0" smtClean="0">
                <a:solidFill>
                  <a:srgbClr val="990099"/>
                </a:solidFill>
              </a:rPr>
              <a:t>Home schooling yields positive academic, social, emotional, and spiritual benefits for any family that is willing and prepared to give it a chance.</a:t>
            </a:r>
            <a:r>
              <a:rPr lang="en-US" altLang="zh-CN" sz="2800" dirty="0" smtClean="0"/>
              <a:t> </a:t>
            </a:r>
          </a:p>
        </p:txBody>
      </p:sp>
      <p:pic>
        <p:nvPicPr>
          <p:cNvPr id="21507" name="Picture 6" descr="58361489"/>
          <p:cNvPicPr>
            <a:picLocks noChangeAspect="1" noChangeArrowheads="1"/>
          </p:cNvPicPr>
          <p:nvPr>
            <p:ph idx="1"/>
          </p:nvPr>
        </p:nvPicPr>
        <p:blipFill>
          <a:blip r:embed="rId2" cstate="print"/>
          <a:srcRect/>
          <a:stretch>
            <a:fillRect/>
          </a:stretch>
        </p:blipFill>
        <p:spPr>
          <a:xfrm>
            <a:off x="457200" y="4495800"/>
            <a:ext cx="8001000" cy="1981200"/>
          </a:xfrm>
          <a:noFill/>
        </p:spPr>
      </p:pic>
      <p:pic>
        <p:nvPicPr>
          <p:cNvPr id="21508" name="Picture 2"/>
          <p:cNvPicPr>
            <a:picLocks noChangeAspect="1" noChangeArrowheads="1"/>
          </p:cNvPicPr>
          <p:nvPr/>
        </p:nvPicPr>
        <p:blipFill>
          <a:blip r:embed="rId3" cstate="print"/>
          <a:srcRect/>
          <a:stretch>
            <a:fillRect/>
          </a:stretch>
        </p:blipFill>
        <p:spPr bwMode="auto">
          <a:xfrm>
            <a:off x="179388" y="468313"/>
            <a:ext cx="8424862" cy="1028700"/>
          </a:xfrm>
          <a:prstGeom prst="rect">
            <a:avLst/>
          </a:prstGeom>
          <a:noFill/>
          <a:ln w="9525">
            <a:noFill/>
            <a:miter lim="800000"/>
            <a:headEnd/>
            <a:tailEnd/>
          </a:ln>
        </p:spPr>
      </p:pic>
      <p:sp>
        <p:nvSpPr>
          <p:cNvPr id="21509" name="矩形 2"/>
          <p:cNvSpPr>
            <a:spLocks noChangeArrowheads="1"/>
          </p:cNvSpPr>
          <p:nvPr/>
        </p:nvSpPr>
        <p:spPr bwMode="auto">
          <a:xfrm>
            <a:off x="323850" y="620713"/>
            <a:ext cx="8712200" cy="646112"/>
          </a:xfrm>
          <a:prstGeom prst="rect">
            <a:avLst/>
          </a:prstGeom>
          <a:noFill/>
          <a:ln w="9525">
            <a:noFill/>
            <a:miter lim="800000"/>
            <a:headEnd/>
            <a:tailEnd/>
          </a:ln>
        </p:spPr>
        <p:txBody>
          <a:bodyPr>
            <a:spAutoFit/>
          </a:bodyPr>
          <a:lstStyle/>
          <a:p>
            <a:r>
              <a:rPr lang="en-US" altLang="zh-CN" sz="3600">
                <a:solidFill>
                  <a:schemeClr val="bg1"/>
                </a:solidFill>
              </a:rPr>
              <a:t>The advantages of home-schooling</a:t>
            </a:r>
            <a:endParaRPr lang="zh-CN" altLang="en-US" sz="3600">
              <a:solidFill>
                <a:schemeClr val="bg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477</TotalTime>
  <Words>676</Words>
  <Application>Microsoft Office PowerPoint</Application>
  <PresentationFormat>全屏显示(4:3)</PresentationFormat>
  <Paragraphs>46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Perpetua</vt:lpstr>
      <vt:lpstr>宋体</vt:lpstr>
      <vt:lpstr>Arial</vt:lpstr>
      <vt:lpstr>Franklin Gothic Book</vt:lpstr>
      <vt:lpstr>幼圆</vt:lpstr>
      <vt:lpstr>Wingdings 2</vt:lpstr>
      <vt:lpstr>Calibri</vt:lpstr>
      <vt:lpstr>平衡</vt:lpstr>
      <vt:lpstr>What does home-schooling mean?</vt:lpstr>
      <vt:lpstr>Homeschooling or home school (also called home education or home learning) is the education of children at home, typically by parents but sometimes by tutors, rather than in a formal setting of public or private school.  </vt:lpstr>
      <vt:lpstr>It is also an alternative for families living in isolated rural locations or living temporarily abroad. </vt:lpstr>
      <vt:lpstr>Home schooling may also refer to instruction in the home under the supervision of correspondence schools. </vt:lpstr>
      <vt:lpstr>1.better academic test results, 2.poor public school environment,  3.improved character/morality development, 4.objections to what is taught locally in public school.  </vt:lpstr>
      <vt:lpstr>How does school education differ from home-schooling? </vt:lpstr>
      <vt:lpstr>幻灯片 7</vt:lpstr>
      <vt:lpstr>幻灯片 8</vt:lpstr>
      <vt:lpstr>Home schooling yields positive academic, social, emotional, and spiritual benefits for any family that is willing and prepared to give it a chance. </vt:lpstr>
      <vt:lpstr>children that are home schooled outrank their public and private schooled peers in every academic area. </vt:lpstr>
      <vt:lpstr>The advantages of home-schooling</vt:lpstr>
      <vt:lpstr>There is also the benefit of reducing your child’s exposure to peer pressure regarding drugs, alcohol, and sexual activity. </vt:lpstr>
      <vt:lpstr>Bringing families closer together, as children really tend to thrive under parental attention. It has been said that a family that learns together, grows together! </vt:lpstr>
      <vt:lpstr>Home schooling also has the added benefit of allowing parents to truly know and understand their children. </vt:lpstr>
      <vt:lpstr>Even though money is not the main thing that should be considered in this circumstance, it certainly is one that should not be left out entirely. </vt:lpstr>
      <vt:lpstr>The disadvantages of home-schooling</vt:lpstr>
      <vt:lpstr>Lack of socialization. It certainly is true that the child will have less interaction with their peers than those who attend public school on a regular basis. </vt:lpstr>
      <vt:lpstr>幻灯片 18</vt:lpstr>
      <vt:lpstr>One more disadvantage of home schooling is that not every father or mother is a good teacher.</vt:lpstr>
      <vt:lpstr>幻灯片 20</vt:lpstr>
    </vt:vector>
  </TitlesOfParts>
  <Company>amms7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dc:title>
  <dc:creator>yangjian</dc:creator>
  <cp:lastModifiedBy>南达</cp:lastModifiedBy>
  <cp:revision>18</cp:revision>
  <dcterms:created xsi:type="dcterms:W3CDTF">2013-05-15T16:44:26Z</dcterms:created>
  <dcterms:modified xsi:type="dcterms:W3CDTF">2022-04-03T15:03:54Z</dcterms:modified>
</cp:coreProperties>
</file>