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300" r:id="rId2"/>
    <p:sldId id="295" r:id="rId3"/>
    <p:sldId id="272" r:id="rId4"/>
    <p:sldId id="274" r:id="rId5"/>
    <p:sldId id="275" r:id="rId6"/>
    <p:sldId id="277" r:id="rId7"/>
    <p:sldId id="296" r:id="rId8"/>
    <p:sldId id="289" r:id="rId9"/>
    <p:sldId id="344" r:id="rId10"/>
    <p:sldId id="345" r:id="rId11"/>
    <p:sldId id="348" r:id="rId12"/>
    <p:sldId id="349" r:id="rId13"/>
    <p:sldId id="350" r:id="rId14"/>
    <p:sldId id="351" r:id="rId15"/>
    <p:sldId id="287" r:id="rId16"/>
    <p:sldId id="283" r:id="rId17"/>
    <p:sldId id="284" r:id="rId18"/>
    <p:sldId id="285" r:id="rId19"/>
    <p:sldId id="286" r:id="rId20"/>
    <p:sldId id="288" r:id="rId21"/>
    <p:sldId id="335" r:id="rId22"/>
    <p:sldId id="337" r:id="rId23"/>
    <p:sldId id="338" r:id="rId24"/>
    <p:sldId id="339" r:id="rId25"/>
    <p:sldId id="340" r:id="rId26"/>
    <p:sldId id="341" r:id="rId27"/>
    <p:sldId id="342" r:id="rId28"/>
    <p:sldId id="33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8A"/>
    <a:srgbClr val="FFFFDD"/>
    <a:srgbClr val="009A46"/>
    <a:srgbClr val="FFFF99"/>
    <a:srgbClr val="FFFFCC"/>
    <a:srgbClr val="99FFCC"/>
    <a:srgbClr val="CCECFF"/>
    <a:srgbClr val="28347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4751" autoAdjust="0"/>
  </p:normalViewPr>
  <p:slideViewPr>
    <p:cSldViewPr>
      <p:cViewPr varScale="1">
        <p:scale>
          <a:sx n="67" d="100"/>
          <a:sy n="67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rainbowdirt"/>
          <p:cNvPicPr>
            <a:picLocks noChangeAspect="1" noChangeArrowheads="1"/>
          </p:cNvPicPr>
          <p:nvPr/>
        </p:nvPicPr>
        <p:blipFill>
          <a:blip r:embed="rId2" cstate="print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"/>
          <p:cNvSpPr txBox="1">
            <a:spLocks noChangeArrowheads="1"/>
          </p:cNvSpPr>
          <p:nvPr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0C714-F679-4810-ADFA-7CA7FC99F503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6BCA-AD70-4505-BF98-6DC496F012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BEEE2-7833-4C0C-842A-D268EA0AC444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D6850-281A-4E01-B8FA-D5E6CD96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B3F3-4C3D-490A-B1F9-F4058F64BFA1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E6045-FCD5-453D-8F77-6967855C1A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994C-AD46-4067-BA01-4085045901BC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0FEFA-DFAA-4FA5-B90A-CC96864EC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99A0-8C2F-4AD3-AEA9-45A8F11286EA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FBCE-20EB-492F-A45F-E6966432E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6B0F-4F80-414C-A431-1DA35BCEF6B9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145D-675D-4E7F-B13B-A169CD7FA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5584A-BC03-4714-B184-C9C545ABB3A2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4D2C-9678-4537-93A6-E7F8029584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3D7A-4EC5-45A9-BBEC-82DCD8838919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3ED7C-532C-4ECF-B40A-DB99AF9CA3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770C-0568-40FA-99E6-A9266B8735BA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7DF6-1ACD-4FFD-821E-23F55E3B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6D17-77D0-44C3-BBF9-122FFF6AC81A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4F45A-8CEB-4F25-9A3D-233EB2DBA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893A-706E-4999-B8BF-FF5FDE12FB88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ADC57-3BC9-4ADD-BAB3-069F95C4C1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CC47C-2313-4E13-9C7C-DE8E7AD7E329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A93A-E18A-4D21-9DB4-FAE637111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4553B-B7CA-4CAA-9300-D5D85919EDE0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E3A06-4D33-4D1D-A6FA-C2C875EC7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rainbowdirt"/>
          <p:cNvPicPr>
            <a:picLocks noChangeAspect="1" noChangeArrowheads="1"/>
          </p:cNvPicPr>
          <p:nvPr/>
        </p:nvPicPr>
        <p:blipFill>
          <a:blip r:embed="rId15" cstate="print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fld id="{DD799DD8-7DE0-4A5A-815F-8378891509FB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C0AAEB0-8078-49BA-8ACD-9E0DBBD9D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5500" dirty="0" smtClean="0">
                <a:solidFill>
                  <a:srgbClr val="96328A"/>
                </a:solidFill>
                <a:ea typeface="宋体" charset="-122"/>
              </a:rPr>
              <a:t>Travel </a:t>
            </a:r>
            <a:endParaRPr lang="zh-CN" altLang="en-US" sz="5500" dirty="0" smtClean="0">
              <a:solidFill>
                <a:srgbClr val="96328A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3500" smtClean="0">
                <a:solidFill>
                  <a:srgbClr val="96328A"/>
                </a:solidFill>
                <a:ea typeface="宋体" charset="-122"/>
              </a:rPr>
              <a:t>Bed &amp; Breakfast </a:t>
            </a:r>
          </a:p>
          <a:p>
            <a:pPr eaLnBrk="1" hangingPunct="1"/>
            <a:r>
              <a:rPr lang="en-US" altLang="zh-CN" sz="3500" smtClean="0">
                <a:solidFill>
                  <a:srgbClr val="96328A"/>
                </a:solidFill>
                <a:ea typeface="宋体" charset="-122"/>
              </a:rPr>
              <a:t>(a private home which takes in guests)</a:t>
            </a:r>
            <a:endParaRPr lang="zh-CN" altLang="en-US" sz="3500" smtClean="0">
              <a:ea typeface="宋体" charset="-122"/>
            </a:endParaRPr>
          </a:p>
        </p:txBody>
      </p:sp>
      <p:sp>
        <p:nvSpPr>
          <p:cNvPr id="21507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pic>
        <p:nvPicPr>
          <p:cNvPr id="21508" name="Picture 2" descr="http://t2.gstatic.com/images?q=tbn:ANd9GcS60ungvGOmGbB2i7A-2FLLhjMruNf-G-ckFlnBqOPzSyPEb2B6C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260350"/>
            <a:ext cx="4392613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http://t0.gstatic.com/images?q=tbn:ANd9GcTQi2OZKDiUqKBewS_Cjf6MELx5JA3pQZ93LKoRRtzyOTRsOr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3644900"/>
            <a:ext cx="4103688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1143000"/>
          </a:xfrm>
        </p:spPr>
        <p:txBody>
          <a:bodyPr/>
          <a:lstStyle/>
          <a:p>
            <a:pPr eaLnBrk="1" hangingPunct="1"/>
            <a:r>
              <a:rPr lang="en-US" altLang="zh-CN" b="1" u="sng" smtClean="0">
                <a:solidFill>
                  <a:srgbClr val="96328A"/>
                </a:solidFill>
                <a:ea typeface="宋体" charset="-122"/>
              </a:rPr>
              <a:t>itinerary</a:t>
            </a:r>
            <a:endParaRPr lang="zh-CN" altLang="en-US" b="1" u="sng" smtClean="0">
              <a:solidFill>
                <a:srgbClr val="96328A"/>
              </a:solidFill>
              <a:ea typeface="宋体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pic>
        <p:nvPicPr>
          <p:cNvPr id="23556" name="Picture 2" descr="http://images.intomobile.com/wp-content/uploads/2009/04/06-trip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33375"/>
            <a:ext cx="4968875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Destination of the flight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Departure/arrival times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Discounts for children and frequent fliers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Cancellation charges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dirty="0" smtClean="0"/>
              <a:t>Hotel/motel/youth hostel/inn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433888"/>
          </a:xfrm>
        </p:spPr>
        <p:txBody>
          <a:bodyPr/>
          <a:lstStyle/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dirty="0" smtClean="0">
              <a:ea typeface="宋体" charset="-122"/>
            </a:endParaRP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dirty="0" smtClean="0">
                <a:ea typeface="宋体" charset="-122"/>
              </a:rPr>
              <a:t>Room Service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dirty="0" smtClean="0">
                <a:ea typeface="宋体" charset="-122"/>
              </a:rPr>
              <a:t>Souvenir shop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dirty="0" smtClean="0">
                <a:ea typeface="宋体" charset="-122"/>
              </a:rPr>
              <a:t>Wake Up Call/Morning Call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mtClean="0">
                <a:ea typeface="宋体" charset="-122"/>
              </a:rPr>
              <a:t>Bellboy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mtClean="0">
                <a:ea typeface="宋体" charset="-122"/>
              </a:rPr>
              <a:t>(a staff member who helps guests with their luggage)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mtClean="0">
                <a:ea typeface="宋体" charset="-122"/>
              </a:rPr>
              <a:t>Standard guest room/deluxe guest room/suite/guest room with view</a:t>
            </a:r>
            <a:endParaRPr lang="zh-CN" altLang="en-US" smtClean="0">
              <a:ea typeface="宋体" charset="-122"/>
            </a:endParaRP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mtClean="0">
                <a:ea typeface="宋体" charset="-122"/>
              </a:rPr>
              <a:t>Maximum capacity</a:t>
            </a:r>
          </a:p>
          <a:p>
            <a:pPr marL="273050" indent="-273050" eaLnBrk="1" hangingPunct="1"/>
            <a:endParaRPr lang="zh-CN" altLang="en-US" smtClean="0">
              <a:ea typeface="宋体" charset="-122"/>
            </a:endParaRPr>
          </a:p>
        </p:txBody>
      </p:sp>
      <p:pic>
        <p:nvPicPr>
          <p:cNvPr id="108548" name="Picture 4" descr="http://t0.gstatic.com/images?q=tbn:ANd9GcRt1sSyL-DzvtOZ_MUZOHeO0R0_miNrbCBQDEP2dw-dpMk_euq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1052513"/>
            <a:ext cx="2665413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404813"/>
            <a:ext cx="9144000" cy="396081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single bed/twin bed 【74 in×37 in 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188cm*94 cm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】</a:t>
            </a:r>
            <a:endParaRPr lang="zh-CN" altLang="en-US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double bed/full bed【80 in × 50 in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200 cm×127 cm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】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queen bed【80 in × 60 in 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200 cm ×150cm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】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king bed/eastern king【76 in×80 in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192cm×200cm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】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California king/western king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【72 in×84 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184cm×208cm</a:t>
            </a:r>
            <a:r>
              <a:rPr lang="zh-CN" altLang="en-US" smtClean="0">
                <a:ea typeface="宋体" charset="-122"/>
              </a:rPr>
              <a:t>）</a:t>
            </a:r>
            <a:r>
              <a:rPr lang="en-US" altLang="zh-CN" smtClean="0">
                <a:ea typeface="宋体" charset="-122"/>
              </a:rPr>
              <a:t>】</a:t>
            </a:r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pic>
        <p:nvPicPr>
          <p:cNvPr id="27652" name="Picture 4" descr="http://t3.gstatic.com/images?q=tbn:ANd9GcSbCbtpD8saiAnvVGhwiXpQ7PufrhaPidBvddMoBY18yVulk2Q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252074"/>
            <a:ext cx="3635896" cy="26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5972175" cy="192405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191919"/>
                </a:solidFill>
                <a:latin typeface="Georgia" pitchFamily="18" charset="0"/>
                <a:ea typeface="宋体" charset="-122"/>
              </a:rPr>
              <a:t>a request to save a specific room for a future date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  <p:pic>
        <p:nvPicPr>
          <p:cNvPr id="30724" name="内容占位符 4" descr="1212422726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33923" y="2204864"/>
            <a:ext cx="5470525" cy="3214688"/>
          </a:xfrm>
        </p:spPr>
      </p:pic>
      <p:sp>
        <p:nvSpPr>
          <p:cNvPr id="6" name="椭圆形标注 5"/>
          <p:cNvSpPr>
            <a:spLocks noChangeArrowheads="1"/>
          </p:cNvSpPr>
          <p:nvPr/>
        </p:nvSpPr>
        <p:spPr bwMode="auto">
          <a:xfrm>
            <a:off x="539552" y="5394325"/>
            <a:ext cx="5904656" cy="1419051"/>
          </a:xfrm>
          <a:prstGeom prst="wedgeEllipseCallout">
            <a:avLst>
              <a:gd name="adj1" fmla="val 5938"/>
              <a:gd name="adj2" fmla="val -124961"/>
            </a:avLst>
          </a:prstGeom>
          <a:solidFill>
            <a:schemeClr val="accent1"/>
          </a:solidFill>
          <a:ln w="19050" algn="ctr">
            <a:solidFill>
              <a:srgbClr val="52597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6000" dirty="0">
                <a:solidFill>
                  <a:schemeClr val="lt1"/>
                </a:solidFill>
                <a:latin typeface="+mn-lt"/>
                <a:ea typeface="+mn-ea"/>
              </a:rPr>
              <a:t>reservation</a:t>
            </a:r>
            <a:endParaRPr lang="zh-CN" altLang="en-US" sz="60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sz="half" idx="1"/>
          </p:nvPr>
        </p:nvSpPr>
        <p:spPr>
          <a:xfrm>
            <a:off x="457200" y="332656"/>
            <a:ext cx="4038600" cy="4234408"/>
          </a:xfrm>
        </p:spPr>
        <p:txBody>
          <a:bodyPr/>
          <a:lstStyle/>
          <a:p>
            <a:pPr marL="273050" indent="-273050" eaLnBrk="1" hangingPunct="1">
              <a:buFont typeface="Wingdings 3" pitchFamily="18" charset="2"/>
              <a:buChar char=""/>
            </a:pPr>
            <a:r>
              <a:rPr lang="en-US" altLang="zh-CN" sz="4500" b="1" dirty="0" smtClean="0">
                <a:solidFill>
                  <a:srgbClr val="262626"/>
                </a:solidFill>
                <a:latin typeface="Georgia" pitchFamily="18" charset="0"/>
                <a:ea typeface="宋体" charset="-122"/>
              </a:rPr>
              <a:t>the long empty space that you walk down on an </a:t>
            </a:r>
            <a:r>
              <a:rPr lang="en-US" altLang="zh-CN" sz="4500" b="1" dirty="0" smtClean="0">
                <a:solidFill>
                  <a:srgbClr val="262626"/>
                </a:solidFill>
                <a:latin typeface="Georgia" pitchFamily="18" charset="0"/>
                <a:ea typeface="宋体" charset="-122"/>
              </a:rPr>
              <a:t>airplane</a:t>
            </a:r>
            <a:endParaRPr lang="en-US" altLang="zh-CN" sz="4500" b="1" u="sng" dirty="0" smtClean="0">
              <a:solidFill>
                <a:srgbClr val="262626"/>
              </a:solidFill>
              <a:ea typeface="宋体" charset="-122"/>
            </a:endParaRPr>
          </a:p>
          <a:p>
            <a:pPr marL="273050" indent="-273050" eaLnBrk="1" hangingPunct="1"/>
            <a:endParaRPr lang="zh-CN" altLang="en-US" dirty="0" smtClean="0">
              <a:ea typeface="宋体" charset="-122"/>
            </a:endParaRPr>
          </a:p>
        </p:txBody>
      </p:sp>
      <p:pic>
        <p:nvPicPr>
          <p:cNvPr id="31747" name="内容占位符 4" descr="aisl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4008" y="332656"/>
            <a:ext cx="4010025" cy="4811712"/>
          </a:xfrm>
        </p:spPr>
      </p:pic>
      <p:sp>
        <p:nvSpPr>
          <p:cNvPr id="7" name="椭圆形标注 6"/>
          <p:cNvSpPr/>
          <p:nvPr/>
        </p:nvSpPr>
        <p:spPr>
          <a:xfrm>
            <a:off x="467544" y="4725144"/>
            <a:ext cx="4318769" cy="2016224"/>
          </a:xfrm>
          <a:prstGeom prst="wedgeEllipseCallout">
            <a:avLst>
              <a:gd name="adj1" fmla="val 83005"/>
              <a:gd name="adj2" fmla="val -61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0" dirty="0"/>
              <a:t>aisle</a:t>
            </a:r>
            <a:endParaRPr lang="zh-CN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sz="half" idx="1"/>
          </p:nvPr>
        </p:nvSpPr>
        <p:spPr>
          <a:xfrm>
            <a:off x="457200" y="188640"/>
            <a:ext cx="4038600" cy="4306416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262626"/>
                </a:solidFill>
                <a:latin typeface="Georgia" pitchFamily="18" charset="0"/>
                <a:ea typeface="宋体" charset="-122"/>
              </a:rPr>
              <a:t>a class of air travel which is less luxurious than first class but more luxurious than economy class</a:t>
            </a:r>
          </a:p>
          <a:p>
            <a:pPr eaLnBrk="1" hangingPunct="1"/>
            <a:endParaRPr lang="zh-CN" altLang="en-US" dirty="0" smtClean="0">
              <a:solidFill>
                <a:srgbClr val="262626"/>
              </a:solidFill>
              <a:ea typeface="宋体" charset="-122"/>
            </a:endParaRPr>
          </a:p>
        </p:txBody>
      </p:sp>
      <p:pic>
        <p:nvPicPr>
          <p:cNvPr id="32771" name="内容占位符 4" descr="business-class-seat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97114" y="404664"/>
            <a:ext cx="4451350" cy="4643437"/>
          </a:xfrm>
        </p:spPr>
      </p:pic>
      <p:sp>
        <p:nvSpPr>
          <p:cNvPr id="6" name="椭圆形标注 5"/>
          <p:cNvSpPr/>
          <p:nvPr/>
        </p:nvSpPr>
        <p:spPr>
          <a:xfrm>
            <a:off x="1547664" y="4460502"/>
            <a:ext cx="3710186" cy="2424882"/>
          </a:xfrm>
          <a:prstGeom prst="wedgeEllipseCallout">
            <a:avLst>
              <a:gd name="adj1" fmla="val 105194"/>
              <a:gd name="adj2" fmla="val -75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500" dirty="0"/>
              <a:t>Club class</a:t>
            </a:r>
            <a:endParaRPr lang="zh-CN" altLang="en-US" sz="6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内容占位符 4" descr="greyhound_bus_00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7544" y="2420888"/>
            <a:ext cx="4967957" cy="2955001"/>
          </a:xfrm>
        </p:spPr>
      </p:pic>
      <p:sp>
        <p:nvSpPr>
          <p:cNvPr id="33795" name="内容占位符 3"/>
          <p:cNvSpPr>
            <a:spLocks noGrp="1"/>
          </p:cNvSpPr>
          <p:nvPr>
            <p:ph sz="half" idx="2"/>
          </p:nvPr>
        </p:nvSpPr>
        <p:spPr>
          <a:xfrm>
            <a:off x="395536" y="260648"/>
            <a:ext cx="8001000" cy="3141663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rgbClr val="191919"/>
                </a:solidFill>
                <a:latin typeface="Georgia" pitchFamily="18" charset="0"/>
                <a:ea typeface="宋体" charset="-122"/>
              </a:rPr>
              <a:t> </a:t>
            </a:r>
            <a:r>
              <a:rPr lang="en-US" altLang="zh-CN" sz="4000" b="1" smtClean="0">
                <a:solidFill>
                  <a:srgbClr val="96328A"/>
                </a:solidFill>
                <a:latin typeface="Georgia" pitchFamily="18" charset="0"/>
                <a:ea typeface="宋体" charset="-122"/>
              </a:rPr>
              <a:t>a bus or coach company which provides cheap transport throughout the US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203847" y="5032002"/>
            <a:ext cx="5904657" cy="1781374"/>
          </a:xfrm>
          <a:prstGeom prst="wedgeEllipseCallout">
            <a:avLst>
              <a:gd name="adj1" fmla="val -55435"/>
              <a:gd name="adj2" fmla="val -52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dirty="0"/>
              <a:t>Greyhound 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sz="half" idx="1"/>
          </p:nvPr>
        </p:nvSpPr>
        <p:spPr>
          <a:xfrm>
            <a:off x="500062" y="116632"/>
            <a:ext cx="8643938" cy="2736304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solidFill>
                  <a:srgbClr val="191919"/>
                </a:solidFill>
                <a:latin typeface="Georgia" pitchFamily="18" charset="0"/>
                <a:ea typeface="宋体" charset="-122"/>
              </a:rPr>
              <a:t> a breakfast which is offered by hotel free of charge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  <p:pic>
        <p:nvPicPr>
          <p:cNvPr id="34819" name="内容占位符 4" descr="complimentary_breakfast_b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19040" y="2276872"/>
            <a:ext cx="5613400" cy="2684463"/>
          </a:xfrm>
        </p:spPr>
      </p:pic>
      <p:sp>
        <p:nvSpPr>
          <p:cNvPr id="6" name="椭圆形标注 5"/>
          <p:cNvSpPr>
            <a:spLocks noChangeArrowheads="1"/>
          </p:cNvSpPr>
          <p:nvPr/>
        </p:nvSpPr>
        <p:spPr bwMode="auto">
          <a:xfrm>
            <a:off x="0" y="4293096"/>
            <a:ext cx="6588224" cy="2497460"/>
          </a:xfrm>
          <a:prstGeom prst="wedgeEllipseCallout">
            <a:avLst>
              <a:gd name="adj1" fmla="val 47379"/>
              <a:gd name="adj2" fmla="val -36658"/>
            </a:avLst>
          </a:prstGeom>
          <a:solidFill>
            <a:schemeClr val="accent1"/>
          </a:solidFill>
          <a:ln w="19050" algn="ctr">
            <a:solidFill>
              <a:srgbClr val="52597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5000" dirty="0">
                <a:solidFill>
                  <a:schemeClr val="lt1"/>
                </a:solidFill>
                <a:latin typeface="+mn-lt"/>
                <a:ea typeface="+mn-ea"/>
              </a:rPr>
              <a:t>complimentary breakfast</a:t>
            </a:r>
            <a:endParaRPr lang="zh-CN" altLang="en-US" sz="50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内容占位符 4" descr="trip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0"/>
            <a:ext cx="6715125" cy="621506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00" y="357188"/>
            <a:ext cx="4000500" cy="5705475"/>
          </a:xfrm>
        </p:spPr>
        <p:txBody>
          <a:bodyPr/>
          <a:lstStyle/>
          <a:p>
            <a:pPr eaLnBrk="1" hangingPunct="1"/>
            <a:endParaRPr lang="en-US" altLang="zh-CN" sz="5000" smtClean="0">
              <a:ea typeface="宋体" charset="-122"/>
            </a:endParaRPr>
          </a:p>
          <a:p>
            <a:pPr eaLnBrk="1" hangingPunct="1"/>
            <a:r>
              <a:rPr lang="en-US" altLang="zh-CN" sz="5000" smtClean="0">
                <a:solidFill>
                  <a:srgbClr val="3E5D78"/>
                </a:solidFill>
                <a:ea typeface="宋体" charset="-122"/>
              </a:rPr>
              <a:t>         Trip</a:t>
            </a:r>
          </a:p>
          <a:p>
            <a:pPr eaLnBrk="1" hangingPunct="1"/>
            <a:r>
              <a:rPr lang="en-US" altLang="zh-CN" sz="5000" smtClean="0">
                <a:solidFill>
                  <a:srgbClr val="3E5D78"/>
                </a:solidFill>
                <a:ea typeface="宋体" charset="-122"/>
              </a:rPr>
              <a:t>         Tour</a:t>
            </a:r>
          </a:p>
          <a:p>
            <a:pPr eaLnBrk="1" hangingPunct="1"/>
            <a:r>
              <a:rPr lang="en-US" altLang="zh-CN" sz="5000" smtClean="0">
                <a:solidFill>
                  <a:srgbClr val="3E5D78"/>
                </a:solidFill>
                <a:ea typeface="宋体" charset="-122"/>
              </a:rPr>
              <a:t>      Journey</a:t>
            </a:r>
          </a:p>
          <a:p>
            <a:pPr eaLnBrk="1" hangingPunct="1"/>
            <a:r>
              <a:rPr lang="en-US" altLang="zh-CN" sz="5000" smtClean="0">
                <a:solidFill>
                  <a:srgbClr val="3E5D78"/>
                </a:solidFill>
                <a:ea typeface="宋体" charset="-122"/>
              </a:rPr>
              <a:t>  Sightseeing</a:t>
            </a:r>
          </a:p>
          <a:p>
            <a:pPr eaLnBrk="1" hangingPunct="1"/>
            <a:r>
              <a:rPr lang="en-US" altLang="zh-CN" sz="5000" smtClean="0">
                <a:solidFill>
                  <a:srgbClr val="3E5D78"/>
                </a:solidFill>
                <a:ea typeface="宋体" charset="-122"/>
              </a:rPr>
              <a:t>   Excursion</a:t>
            </a:r>
          </a:p>
          <a:p>
            <a:pPr eaLnBrk="1" hangingPunct="1"/>
            <a:endParaRPr lang="zh-CN" altLang="en-US" sz="6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内容占位符 4" descr="2009103174527530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2276475"/>
            <a:ext cx="6275388" cy="4197350"/>
          </a:xfrm>
        </p:spPr>
      </p:pic>
      <p:sp>
        <p:nvSpPr>
          <p:cNvPr id="35843" name="内容占位符 3"/>
          <p:cNvSpPr>
            <a:spLocks noGrp="1"/>
          </p:cNvSpPr>
          <p:nvPr>
            <p:ph sz="half" idx="2"/>
          </p:nvPr>
        </p:nvSpPr>
        <p:spPr>
          <a:xfrm>
            <a:off x="2357438" y="428625"/>
            <a:ext cx="6113462" cy="4937125"/>
          </a:xfrm>
        </p:spPr>
        <p:txBody>
          <a:bodyPr/>
          <a:lstStyle/>
          <a:p>
            <a:pPr marL="273050" indent="-273050" eaLnBrk="1" hangingPunct="1">
              <a:buFont typeface="Wingdings 3" pitchFamily="18" charset="2"/>
              <a:buChar char=""/>
            </a:pPr>
            <a:r>
              <a:rPr lang="en-US" altLang="zh-CN" sz="4000" b="1" smtClean="0">
                <a:solidFill>
                  <a:srgbClr val="191919"/>
                </a:solidFill>
                <a:latin typeface="Georgia" pitchFamily="18" charset="0"/>
                <a:ea typeface="宋体" charset="-122"/>
              </a:rPr>
              <a:t>accommodations that are slightly cheaper than hotels</a:t>
            </a:r>
            <a:endParaRPr lang="zh-CN" altLang="en-US" sz="4000" b="1" smtClean="0">
              <a:solidFill>
                <a:srgbClr val="191919"/>
              </a:solidFill>
              <a:latin typeface="Georgia" pitchFamily="18" charset="0"/>
              <a:ea typeface="宋体" charset="-122"/>
            </a:endParaRPr>
          </a:p>
          <a:p>
            <a:pPr marL="273050" indent="-273050"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004048" y="4941168"/>
            <a:ext cx="4176464" cy="1872208"/>
          </a:xfrm>
          <a:prstGeom prst="wedgeEllipseCallout">
            <a:avLst>
              <a:gd name="adj1" fmla="val -34347"/>
              <a:gd name="adj2" fmla="val -62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6000" dirty="0"/>
              <a:t>budget hotel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4433888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600" u="sng" dirty="0" smtClean="0">
                <a:ea typeface="宋体" charset="-122"/>
              </a:rPr>
              <a:t>Sentence patterns: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600" dirty="0" smtClean="0">
                <a:ea typeface="宋体" charset="-122"/>
              </a:rPr>
              <a:t>I'd like to make a reservation for a flight to New York on September 15th. </a:t>
            </a:r>
            <a:endParaRPr lang="zh-CN" altLang="en-US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600" dirty="0" smtClean="0">
                <a:ea typeface="宋体" charset="-122"/>
              </a:rPr>
              <a:t>What time does Flight 408 arrive?</a:t>
            </a:r>
            <a:endParaRPr lang="zh-CN" altLang="en-US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600" dirty="0" smtClean="0">
                <a:ea typeface="宋体" charset="-122"/>
              </a:rPr>
              <a:t>How much is airfare?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600" dirty="0" smtClean="0">
                <a:ea typeface="宋体" charset="-122"/>
              </a:rPr>
              <a:t>I'd like to reconfirm my plane reservation please.</a:t>
            </a:r>
            <a:endParaRPr lang="zh-CN" altLang="en-US" sz="2600" dirty="0" smtClean="0">
              <a:ea typeface="宋体" charset="-122"/>
            </a:endParaRPr>
          </a:p>
        </p:txBody>
      </p:sp>
      <p:sp>
        <p:nvSpPr>
          <p:cNvPr id="38916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4433888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600" dirty="0" smtClean="0">
                <a:ea typeface="宋体" charset="-122"/>
              </a:rPr>
              <a:t>我要订</a:t>
            </a:r>
            <a:r>
              <a:rPr lang="en-US" altLang="zh-CN" sz="2600" dirty="0" smtClean="0">
                <a:ea typeface="宋体" charset="-122"/>
              </a:rPr>
              <a:t>9</a:t>
            </a:r>
            <a:r>
              <a:rPr lang="zh-CN" altLang="en-US" sz="2600" dirty="0" smtClean="0">
                <a:ea typeface="宋体" charset="-122"/>
              </a:rPr>
              <a:t>月</a:t>
            </a:r>
            <a:r>
              <a:rPr lang="en-US" altLang="zh-CN" sz="2600" dirty="0" smtClean="0">
                <a:ea typeface="宋体" charset="-122"/>
              </a:rPr>
              <a:t>15</a:t>
            </a:r>
            <a:r>
              <a:rPr lang="zh-CN" altLang="en-US" sz="2600" dirty="0" smtClean="0">
                <a:ea typeface="宋体" charset="-122"/>
              </a:rPr>
              <a:t>号到纽约的班机</a:t>
            </a:r>
            <a:endParaRPr lang="en-US" altLang="zh-CN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en-US" sz="2600" dirty="0" smtClean="0"/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en-US" sz="2600" dirty="0" smtClean="0"/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600" dirty="0" smtClean="0">
                <a:ea typeface="宋体" charset="-122"/>
              </a:rPr>
              <a:t>408</a:t>
            </a:r>
            <a:r>
              <a:rPr lang="zh-CN" altLang="en-US" sz="2600" dirty="0" smtClean="0">
                <a:ea typeface="宋体" charset="-122"/>
              </a:rPr>
              <a:t>次班机何时抵达？</a:t>
            </a:r>
            <a:endParaRPr lang="en-US" altLang="zh-CN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600" dirty="0" smtClean="0">
                <a:ea typeface="宋体" charset="-122"/>
              </a:rPr>
              <a:t>机票多少钱？</a:t>
            </a:r>
            <a:endParaRPr lang="en-US" altLang="zh-CN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600" dirty="0" smtClean="0">
                <a:ea typeface="宋体" charset="-122"/>
              </a:rPr>
              <a:t>我想要确认我预订的机位。</a:t>
            </a:r>
            <a:endParaRPr lang="en-US" altLang="zh-CN" sz="2600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zh-CN" altLang="en-US" sz="2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1900238" cy="4433888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b="1" i="1" dirty="0" smtClean="0">
                <a:ea typeface="宋体" charset="-122"/>
              </a:rPr>
              <a:t>boarding pass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b="1" i="1" dirty="0" smtClean="0">
                <a:ea typeface="宋体" charset="-122"/>
              </a:rPr>
              <a:t>excess baggage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b="1" i="1" dirty="0" smtClean="0">
                <a:ea typeface="宋体" charset="-122"/>
              </a:rPr>
              <a:t>stopover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sz="2400" b="1" i="1" dirty="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b="1" i="1" dirty="0" smtClean="0">
                <a:ea typeface="宋体" charset="-122"/>
              </a:rPr>
              <a:t>Aisle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b="1" i="1" dirty="0" smtClean="0">
                <a:ea typeface="宋体" charset="-122"/>
              </a:rPr>
              <a:t>jet lag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b="1" i="1" dirty="0" smtClean="0">
                <a:ea typeface="宋体" charset="-122"/>
              </a:rPr>
              <a:t>baggage claim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39940" name="内容占位符 3"/>
          <p:cNvSpPr>
            <a:spLocks noGrp="1"/>
          </p:cNvSpPr>
          <p:nvPr>
            <p:ph sz="half" idx="2"/>
          </p:nvPr>
        </p:nvSpPr>
        <p:spPr>
          <a:xfrm>
            <a:off x="2428875" y="1556792"/>
            <a:ext cx="6257925" cy="4433888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dirty="0" smtClean="0">
                <a:ea typeface="宋体" charset="-122"/>
              </a:rPr>
              <a:t>special ticket showing that passenger has checked in and may board plane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dirty="0" smtClean="0">
                <a:ea typeface="宋体" charset="-122"/>
              </a:rPr>
              <a:t>luggage that is more than the permitted or allowed weight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dirty="0" smtClean="0">
                <a:ea typeface="宋体" charset="-122"/>
              </a:rPr>
              <a:t>a break for a day or two on an international flight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dirty="0" smtClean="0">
                <a:ea typeface="宋体" charset="-122"/>
              </a:rPr>
              <a:t>corridor in </a:t>
            </a:r>
            <a:r>
              <a:rPr lang="en-US" altLang="zh-CN" sz="2400" dirty="0" err="1" smtClean="0">
                <a:ea typeface="宋体" charset="-122"/>
              </a:rPr>
              <a:t>aeroplane</a:t>
            </a:r>
            <a:r>
              <a:rPr lang="en-US" altLang="zh-CN" sz="2400" dirty="0" smtClean="0">
                <a:ea typeface="宋体" charset="-122"/>
              </a:rPr>
              <a:t> between the seats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dirty="0" smtClean="0">
                <a:ea typeface="宋体" charset="-122"/>
              </a:rPr>
              <a:t>extreme tiredness etc after a long flight between extreme time zones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dirty="0" smtClean="0">
                <a:ea typeface="宋体" charset="-122"/>
              </a:rPr>
              <a:t>place where passengers go to find their luggage (cases etc) at the end of a flight</a:t>
            </a:r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pic>
        <p:nvPicPr>
          <p:cNvPr id="40963" name="内容占位符 6" descr="on the plane vocab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4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international airport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domestic airport</a:t>
            </a:r>
            <a:r>
              <a:rPr lang="zh-CN" altLang="en-US" smtClean="0">
                <a:ea typeface="宋体" charset="-122"/>
              </a:rPr>
              <a:t>　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airport terminal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international terminal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arrivals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departures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nothing to declare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customs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gate; departure gate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1988" name="内容占位符 5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国际机场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国内机场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机场候机楼　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国际候机楼　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进站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进港、到达</a:t>
            </a:r>
            <a:r>
              <a:rPr lang="en-US" altLang="zh-CN" smtClean="0">
                <a:ea typeface="宋体" charset="-122"/>
              </a:rPr>
              <a:t>) </a:t>
            </a:r>
            <a:r>
              <a:rPr lang="zh-CN" altLang="en-US" smtClean="0">
                <a:ea typeface="宋体" charset="-122"/>
              </a:rPr>
              <a:t>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出站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出港、离开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不需报关　　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海关　　　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登机口　　　　　</a:t>
            </a:r>
          </a:p>
        </p:txBody>
      </p:sp>
      <p:pic>
        <p:nvPicPr>
          <p:cNvPr id="41989" name="图片 6" descr="airpo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500063"/>
            <a:ext cx="1276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departure lounge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FLT No (flight number)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arriving from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scheduled time (SCHED)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landed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departure to</a:t>
            </a:r>
            <a:r>
              <a:rPr lang="zh-CN" altLang="en-US" sz="2400" smtClean="0">
                <a:ea typeface="宋体" charset="-122"/>
              </a:rPr>
              <a:t>　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departure time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delayed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boarding </a:t>
            </a: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400" smtClean="0">
                <a:ea typeface="宋体" charset="-122"/>
              </a:rPr>
              <a:t>stairs and lifts to departures </a:t>
            </a:r>
            <a:endParaRPr lang="zh-CN" altLang="en-US" sz="2400" smtClean="0">
              <a:ea typeface="宋体" charset="-122"/>
            </a:endParaRPr>
          </a:p>
        </p:txBody>
      </p:sp>
      <p:sp>
        <p:nvSpPr>
          <p:cNvPr id="43012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候机室　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航班号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来自</a:t>
            </a:r>
            <a:r>
              <a:rPr lang="en-US" altLang="zh-CN" sz="2400" smtClean="0">
                <a:ea typeface="宋体" charset="-122"/>
              </a:rPr>
              <a:t>......</a:t>
            </a:r>
            <a:r>
              <a:rPr lang="zh-CN" altLang="en-US" sz="2400" smtClean="0">
                <a:ea typeface="宋体" charset="-122"/>
              </a:rPr>
              <a:t>　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预计时间　　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已降落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前往</a:t>
            </a:r>
            <a:r>
              <a:rPr lang="en-US" altLang="zh-CN" sz="2400" smtClean="0">
                <a:ea typeface="宋体" charset="-122"/>
              </a:rPr>
              <a:t>......</a:t>
            </a:r>
            <a:r>
              <a:rPr lang="zh-CN" altLang="en-US" sz="2400" smtClean="0">
                <a:ea typeface="宋体" charset="-122"/>
              </a:rPr>
              <a:t>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起飞时间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延误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登机　　　</a:t>
            </a:r>
            <a:endParaRPr lang="en-US" altLang="zh-CN" sz="2400" smtClean="0">
              <a:ea typeface="宋体" charset="-122"/>
            </a:endParaRPr>
          </a:p>
          <a:p>
            <a:pPr marL="273050" indent="-273050" eaLnBrk="1" hangingPunct="1">
              <a:lnSpc>
                <a:spcPct val="9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zh-CN" altLang="en-US" sz="2400" smtClean="0">
                <a:ea typeface="宋体" charset="-122"/>
              </a:rPr>
              <a:t>由此乘电梯前往登机 　　　　　　　　　　</a:t>
            </a:r>
          </a:p>
        </p:txBody>
      </p:sp>
      <p:pic>
        <p:nvPicPr>
          <p:cNvPr id="43013" name="图片 4" descr="airpo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571500"/>
            <a:ext cx="1276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96855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Where may I check in for United flight number 706? </a:t>
            </a:r>
            <a:endParaRPr lang="zh-CN" altLang="en-US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What time will boarding start? </a:t>
            </a:r>
            <a:endParaRPr lang="zh-CN" altLang="en-US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I'm connecting with AF123. </a:t>
            </a:r>
            <a:endParaRPr lang="zh-CN" altLang="en-US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Where can I get information on a connecting flight?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4036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4338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我该到哪里办联合航空</a:t>
            </a:r>
            <a:r>
              <a:rPr lang="en-US" altLang="zh-CN" dirty="0" smtClean="0">
                <a:ea typeface="宋体" charset="-122"/>
              </a:rPr>
              <a:t>706</a:t>
            </a:r>
            <a:r>
              <a:rPr lang="zh-CN" altLang="en-US" dirty="0" smtClean="0">
                <a:ea typeface="宋体" charset="-122"/>
              </a:rPr>
              <a:t>次班机登机手续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什么时候开始登机？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我要转法国航空</a:t>
            </a:r>
            <a:r>
              <a:rPr lang="en-US" altLang="zh-CN" dirty="0" smtClean="0">
                <a:ea typeface="宋体" charset="-122"/>
              </a:rPr>
              <a:t>123</a:t>
            </a:r>
            <a:r>
              <a:rPr lang="zh-CN" altLang="en-US" dirty="0" smtClean="0">
                <a:ea typeface="宋体" charset="-122"/>
              </a:rPr>
              <a:t>号班机。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哪里可以询问转接班机的事情？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2248818"/>
            <a:ext cx="8229600" cy="3700462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2700" dirty="0" smtClean="0">
                <a:ea typeface="宋体" charset="-122"/>
              </a:rPr>
              <a:t>airline </a:t>
            </a:r>
            <a:r>
              <a:rPr lang="en-US" altLang="zh-CN" sz="2700" dirty="0" smtClean="0">
                <a:ea typeface="宋体" charset="-122"/>
              </a:rPr>
              <a:t>announcements:</a:t>
            </a:r>
          </a:p>
          <a:p>
            <a:pPr marL="639763" lvl="1" indent="-246063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zh-CN" sz="2400" b="1" dirty="0" smtClean="0">
                <a:ea typeface="宋体" charset="-122"/>
              </a:rPr>
              <a:t>Pre-boarding Announcement</a:t>
            </a:r>
          </a:p>
          <a:p>
            <a:pPr marL="639763" lvl="1" indent="-246063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zh-CN" sz="2400" b="1" dirty="0" smtClean="0">
                <a:ea typeface="宋体" charset="-122"/>
              </a:rPr>
              <a:t>Final Boarding Announcement</a:t>
            </a:r>
          </a:p>
          <a:p>
            <a:pPr marL="639763" lvl="1" indent="-246063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zh-CN" sz="2400" b="1" dirty="0" smtClean="0">
                <a:ea typeface="宋体" charset="-122"/>
              </a:rPr>
              <a:t>Pre-flight Announcement</a:t>
            </a:r>
          </a:p>
          <a:p>
            <a:pPr marL="639763" lvl="1" indent="-246063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zh-CN" sz="2400" b="1" dirty="0" smtClean="0">
                <a:ea typeface="宋体" charset="-122"/>
              </a:rPr>
              <a:t>Captain's Announcement</a:t>
            </a:r>
          </a:p>
          <a:p>
            <a:pPr marL="639763" lvl="1" indent="-246063" eaLnBrk="1" hangingPunct="1">
              <a:lnSpc>
                <a:spcPct val="80000"/>
              </a:lnSpc>
              <a:buFont typeface="Wingdings 2" pitchFamily="18" charset="2"/>
              <a:buChar char=""/>
            </a:pPr>
            <a:r>
              <a:rPr lang="en-US" altLang="zh-CN" sz="2400" b="1" dirty="0" smtClean="0">
                <a:ea typeface="宋体" charset="-122"/>
              </a:rPr>
              <a:t>Safety Briefing</a:t>
            </a:r>
            <a:endParaRPr lang="en-US" altLang="zh-CN" sz="2400" dirty="0" smtClean="0">
              <a:ea typeface="宋体" charset="-122"/>
            </a:endParaRPr>
          </a:p>
        </p:txBody>
      </p:sp>
      <p:pic>
        <p:nvPicPr>
          <p:cNvPr id="45059" name="Picture 2" descr="announcement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" y="285750"/>
            <a:ext cx="17859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图片 9" descr="on the plane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CECE4"/>
              </a:clrFrom>
              <a:clrTo>
                <a:srgbClr val="ECECE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50" y="3357563"/>
            <a:ext cx="2286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Expressions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sz="half" idx="1"/>
          </p:nvPr>
        </p:nvSpPr>
        <p:spPr>
          <a:xfrm>
            <a:off x="457200" y="1920874"/>
            <a:ext cx="4038600" cy="4937125"/>
          </a:xfrm>
        </p:spPr>
        <p:txBody>
          <a:bodyPr/>
          <a:lstStyle/>
          <a:p>
            <a:pPr eaLnBrk="1" hangingPunct="1"/>
            <a:r>
              <a:rPr lang="en-US" altLang="zh-CN" sz="2000" u="sng" dirty="0" smtClean="0">
                <a:ea typeface="宋体" charset="-122"/>
              </a:rPr>
              <a:t>Tour Guide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In front of you is...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On your right/left you will see...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Up ahead...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As we turn the corner here, you will see...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In the distance...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Off to the north...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In </a:t>
            </a:r>
            <a:r>
              <a:rPr lang="en-US" altLang="zh-CN" sz="2000" dirty="0" smtClean="0">
                <a:ea typeface="宋体" charset="-122"/>
              </a:rPr>
              <a:t>a few minutes we'll be passing...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We are now coming up to...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I'd </a:t>
            </a:r>
            <a:r>
              <a:rPr lang="en-US" altLang="zh-CN" sz="2000" dirty="0" smtClean="0">
                <a:ea typeface="宋体" charset="-122"/>
              </a:rPr>
              <a:t>like to point out...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Keep </a:t>
            </a:r>
            <a:r>
              <a:rPr lang="en-US" altLang="zh-CN" sz="2000" dirty="0" smtClean="0">
                <a:ea typeface="宋体" charset="-122"/>
              </a:rPr>
              <a:t>your eyes open for...</a:t>
            </a:r>
            <a:endParaRPr lang="zh-CN" altLang="en-US" sz="2000" dirty="0" smtClean="0">
              <a:ea typeface="宋体" charset="-122"/>
            </a:endParaRPr>
          </a:p>
        </p:txBody>
      </p:sp>
      <p:sp>
        <p:nvSpPr>
          <p:cNvPr id="52228" name="内容占位符 3"/>
          <p:cNvSpPr>
            <a:spLocks noGrp="1"/>
          </p:cNvSpPr>
          <p:nvPr>
            <p:ph sz="half" idx="2"/>
          </p:nvPr>
        </p:nvSpPr>
        <p:spPr>
          <a:xfrm>
            <a:off x="4932040" y="1920875"/>
            <a:ext cx="3754760" cy="4433888"/>
          </a:xfrm>
        </p:spPr>
        <p:txBody>
          <a:bodyPr/>
          <a:lstStyle/>
          <a:p>
            <a:pPr eaLnBrk="1" hangingPunct="1"/>
            <a:r>
              <a:rPr lang="en-US" altLang="zh-CN" sz="2000" u="sng" dirty="0" smtClean="0">
                <a:ea typeface="宋体" charset="-122"/>
              </a:rPr>
              <a:t>Tourist Questions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Is that the...you were talking about?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Are we going to pass the...?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Are we going to see any...?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Is it on the right or the left?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I don't see it. Can you point it out again?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Did I miss it? </a:t>
            </a:r>
          </a:p>
          <a:p>
            <a:pPr eaLnBrk="1" hangingPunct="1"/>
            <a:r>
              <a:rPr lang="en-US" altLang="zh-CN" sz="2000" dirty="0" smtClean="0">
                <a:ea typeface="宋体" charset="-122"/>
              </a:rPr>
              <a:t>Will we see it on the way back?</a:t>
            </a:r>
            <a:endParaRPr lang="zh-CN" altLang="en-US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5143500" y="1285875"/>
            <a:ext cx="3643313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500" b="1">
                <a:solidFill>
                  <a:schemeClr val="bg1"/>
                </a:solidFill>
              </a:rPr>
              <a:t>Hiking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5143500" y="642938"/>
            <a:ext cx="3500438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500" b="1">
                <a:solidFill>
                  <a:schemeClr val="bg1"/>
                </a:solidFill>
              </a:rPr>
              <a:t>Cruise</a:t>
            </a:r>
            <a:r>
              <a:rPr lang="en-US" altLang="zh-CN" sz="4500" b="1">
                <a:solidFill>
                  <a:schemeClr val="bg1"/>
                </a:solidFill>
              </a:rPr>
              <a:t> </a:t>
            </a:r>
            <a:endParaRPr lang="zh-CN" altLang="en-US" sz="45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6143625" y="785813"/>
            <a:ext cx="27146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500" b="1"/>
              <a:t>Safari</a:t>
            </a:r>
            <a:r>
              <a:rPr lang="en-US" altLang="zh-CN" sz="4500" b="1"/>
              <a:t> </a:t>
            </a:r>
            <a:endParaRPr lang="zh-CN" altLang="en-US" sz="45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ost-378397-117472079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8" y="3857625"/>
            <a:ext cx="47863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图片 2" descr="Ships_Adventure_ship_008187_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8578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2938" y="4500563"/>
            <a:ext cx="3214687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5000" b="1" dirty="0">
                <a:solidFill>
                  <a:schemeClr val="accent1">
                    <a:lumMod val="75000"/>
                  </a:schemeClr>
                </a:solidFill>
              </a:rPr>
              <a:t>voyage</a:t>
            </a:r>
            <a:endParaRPr lang="zh-CN" altLang="en-US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43625" y="857250"/>
            <a:ext cx="27146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500">
                <a:solidFill>
                  <a:srgbClr val="00B050"/>
                </a:solidFill>
                <a:latin typeface="Comic Sans MS" pitchFamily="66" charset="0"/>
              </a:rPr>
              <a:t>Bon voyage!</a:t>
            </a:r>
            <a:endParaRPr lang="zh-CN" altLang="en-US" sz="450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78160"/>
            <a:ext cx="4471988" cy="990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Comic Sans MS" pitchFamily="66" charset="0"/>
                <a:ea typeface="宋体" charset="-122"/>
              </a:rPr>
              <a:t>Forgot anything</a:t>
            </a:r>
            <a:endParaRPr lang="zh-CN" altLang="en-US" b="1" dirty="0" smtClean="0">
              <a:solidFill>
                <a:srgbClr val="C00000"/>
              </a:solidFill>
              <a:latin typeface="Comic Sans MS" pitchFamily="66" charset="0"/>
              <a:ea typeface="宋体" charset="-122"/>
            </a:endParaRPr>
          </a:p>
        </p:txBody>
      </p:sp>
      <p:pic>
        <p:nvPicPr>
          <p:cNvPr id="19459" name="内容占位符 3" descr="questio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300"/>
          <a:stretch>
            <a:fillRect/>
          </a:stretch>
        </p:blipFill>
        <p:spPr>
          <a:xfrm>
            <a:off x="395288" y="1569938"/>
            <a:ext cx="3948112" cy="4451350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57688" y="1598836"/>
            <a:ext cx="44291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3000" dirty="0">
                <a:latin typeface="Comic Sans MS" pitchFamily="66" charset="0"/>
              </a:rPr>
              <a:t> shampoo &amp; conditioner</a:t>
            </a:r>
          </a:p>
          <a:p>
            <a:pPr>
              <a:buFont typeface="Arial" charset="0"/>
              <a:buChar char="•"/>
            </a:pPr>
            <a:r>
              <a:rPr lang="en-US" altLang="zh-CN" sz="3000" dirty="0">
                <a:latin typeface="Comic Sans MS" pitchFamily="66" charset="0"/>
              </a:rPr>
              <a:t> sun block lotion</a:t>
            </a:r>
          </a:p>
          <a:p>
            <a:pPr>
              <a:buFont typeface="Arial" charset="0"/>
              <a:buChar char="•"/>
            </a:pPr>
            <a:r>
              <a:rPr lang="en-US" altLang="zh-CN" sz="3000" dirty="0">
                <a:latin typeface="Comic Sans MS" pitchFamily="66" charset="0"/>
              </a:rPr>
              <a:t> pajamas</a:t>
            </a:r>
          </a:p>
          <a:p>
            <a:pPr>
              <a:buFont typeface="Arial" charset="0"/>
              <a:buChar char="•"/>
            </a:pPr>
            <a:r>
              <a:rPr lang="en-US" altLang="zh-CN" sz="3000" dirty="0">
                <a:latin typeface="Comic Sans MS" pitchFamily="66" charset="0"/>
              </a:rPr>
              <a:t> razor (shaving blades)</a:t>
            </a:r>
          </a:p>
          <a:p>
            <a:pPr>
              <a:buFont typeface="Arial" charset="0"/>
              <a:buChar char="•"/>
            </a:pPr>
            <a:r>
              <a:rPr lang="en-US" altLang="zh-CN" sz="3000" dirty="0">
                <a:latin typeface="Comic Sans MS" pitchFamily="66" charset="0"/>
              </a:rPr>
              <a:t> cell phone charger</a:t>
            </a:r>
          </a:p>
          <a:p>
            <a:pPr>
              <a:buFont typeface="Arial" charset="0"/>
              <a:buChar char="•"/>
            </a:pPr>
            <a:r>
              <a:rPr lang="en-US" altLang="zh-CN" sz="3000" dirty="0" smtClean="0">
                <a:latin typeface="Comic Sans MS" pitchFamily="66" charset="0"/>
              </a:rPr>
              <a:t> cash</a:t>
            </a:r>
            <a:endParaRPr lang="en-US" altLang="zh-CN" sz="3000" dirty="0">
              <a:latin typeface="Comic Sans MS" pitchFamily="66" charset="0"/>
            </a:endParaRPr>
          </a:p>
          <a:p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932363" y="260350"/>
            <a:ext cx="10001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7000" b="1">
                <a:solidFill>
                  <a:srgbClr val="C00000"/>
                </a:solidFill>
                <a:latin typeface="Comic Sans MS" pitchFamily="66" charset="0"/>
              </a:rPr>
              <a:t>?</a:t>
            </a:r>
            <a:endParaRPr lang="zh-CN" altLang="en-US" sz="7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3300" smtClean="0">
                <a:solidFill>
                  <a:srgbClr val="96328A"/>
                </a:solidFill>
                <a:ea typeface="宋体" charset="-122"/>
              </a:rPr>
              <a:t>Package tour  VS   DIY tour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3300" smtClean="0">
                <a:solidFill>
                  <a:srgbClr val="96328A"/>
                </a:solidFill>
                <a:ea typeface="宋体" charset="-122"/>
              </a:rPr>
              <a:t>Travel agency</a:t>
            </a: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r>
              <a:rPr lang="en-US" altLang="zh-CN" sz="3300" smtClean="0">
                <a:solidFill>
                  <a:srgbClr val="96328A"/>
                </a:solidFill>
                <a:ea typeface="宋体" charset="-122"/>
              </a:rPr>
              <a:t>Peak season</a:t>
            </a:r>
            <a:endParaRPr lang="zh-CN" altLang="en-US" sz="3300" smtClean="0">
              <a:solidFill>
                <a:srgbClr val="96328A"/>
              </a:solidFill>
              <a:ea typeface="宋体" charset="-122"/>
            </a:endParaRPr>
          </a:p>
        </p:txBody>
      </p:sp>
      <p:sp>
        <p:nvSpPr>
          <p:cNvPr id="2048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smtClean="0">
              <a:ea typeface="宋体" charset="-122"/>
            </a:endParaRP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smtClean="0">
              <a:ea typeface="宋体" charset="-122"/>
            </a:endParaRP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endParaRPr lang="en-US" altLang="zh-CN" smtClean="0">
              <a:ea typeface="宋体" charset="-122"/>
            </a:endParaRPr>
          </a:p>
          <a:p>
            <a:pPr marL="273050" indent="-273050" eaLnBrk="1" hangingPunct="1">
              <a:buClr>
                <a:srgbClr val="E2E2E2"/>
              </a:buClr>
              <a:buFont typeface="Wingdings 2" pitchFamily="18" charset="2"/>
              <a:buChar char=""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20485" name="Picture 2" descr="http://www.worldhum.com/images/images2009/why_travel_3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133600"/>
            <a:ext cx="43926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主题14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主题14</Template>
  <TotalTime>1630</TotalTime>
  <Words>631</Words>
  <Application>Microsoft Office PowerPoint</Application>
  <PresentationFormat>全屏显示(4:3)</PresentationFormat>
  <Paragraphs>159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Calibri</vt:lpstr>
      <vt:lpstr>Bookman Old Style</vt:lpstr>
      <vt:lpstr>Times New Roman</vt:lpstr>
      <vt:lpstr>Goudy Old Style</vt:lpstr>
      <vt:lpstr>Comic Sans MS</vt:lpstr>
      <vt:lpstr>Georgia</vt:lpstr>
      <vt:lpstr>Wingdings 2</vt:lpstr>
      <vt:lpstr>Garamond</vt:lpstr>
      <vt:lpstr>Algerian</vt:lpstr>
      <vt:lpstr>Tempus Sans ITC</vt:lpstr>
      <vt:lpstr>Wingdings 3</vt:lpstr>
      <vt:lpstr>Gill Sans MT</vt:lpstr>
      <vt:lpstr>华文新魏</vt:lpstr>
      <vt:lpstr>Wingdings</vt:lpstr>
      <vt:lpstr>Cooper Black</vt:lpstr>
      <vt:lpstr>Monotype Corsiva</vt:lpstr>
      <vt:lpstr>Lucida Calligraphy</vt:lpstr>
      <vt:lpstr>主题14</vt:lpstr>
      <vt:lpstr>Travel </vt:lpstr>
      <vt:lpstr>幻灯片 2</vt:lpstr>
      <vt:lpstr>幻灯片 3</vt:lpstr>
      <vt:lpstr>幻灯片 4</vt:lpstr>
      <vt:lpstr>幻灯片 5</vt:lpstr>
      <vt:lpstr>幻灯片 6</vt:lpstr>
      <vt:lpstr>幻灯片 7</vt:lpstr>
      <vt:lpstr>Forgot anything</vt:lpstr>
      <vt:lpstr>幻灯片 9</vt:lpstr>
      <vt:lpstr>幻灯片 10</vt:lpstr>
      <vt:lpstr>itinerary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Expressions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 Going on Vacation</dc:title>
  <dc:creator>Stephanie Liang</dc:creator>
  <cp:lastModifiedBy>南达</cp:lastModifiedBy>
  <cp:revision>52</cp:revision>
  <dcterms:created xsi:type="dcterms:W3CDTF">2010-04-21T04:18:51Z</dcterms:created>
  <dcterms:modified xsi:type="dcterms:W3CDTF">2019-10-15T09:38:22Z</dcterms:modified>
</cp:coreProperties>
</file>