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9"/>
  </p:notesMasterIdLst>
  <p:sldIdLst>
    <p:sldId id="620" r:id="rId8"/>
    <p:sldId id="615" r:id="rId10"/>
    <p:sldId id="602" r:id="rId11"/>
    <p:sldId id="593" r:id="rId12"/>
    <p:sldId id="599" r:id="rId13"/>
    <p:sldId id="600" r:id="rId14"/>
    <p:sldId id="603" r:id="rId15"/>
    <p:sldId id="604" r:id="rId16"/>
    <p:sldId id="605" r:id="rId17"/>
    <p:sldId id="606" r:id="rId18"/>
    <p:sldId id="607" r:id="rId19"/>
    <p:sldId id="489" r:id="rId20"/>
    <p:sldId id="608" r:id="rId21"/>
    <p:sldId id="617" r:id="rId22"/>
    <p:sldId id="595" r:id="rId23"/>
    <p:sldId id="630" r:id="rId24"/>
    <p:sldId id="544" r:id="rId25"/>
    <p:sldId id="618" r:id="rId26"/>
    <p:sldId id="545" r:id="rId27"/>
    <p:sldId id="596" r:id="rId28"/>
    <p:sldId id="568" r:id="rId29"/>
    <p:sldId id="569" r:id="rId30"/>
    <p:sldId id="597" r:id="rId31"/>
    <p:sldId id="495" r:id="rId32"/>
    <p:sldId id="598" r:id="rId33"/>
    <p:sldId id="624" r:id="rId34"/>
    <p:sldId id="496" r:id="rId35"/>
    <p:sldId id="497" r:id="rId36"/>
    <p:sldId id="499" r:id="rId37"/>
    <p:sldId id="519" r:id="rId38"/>
    <p:sldId id="622" r:id="rId39"/>
    <p:sldId id="623" r:id="rId40"/>
    <p:sldId id="500" r:id="rId41"/>
    <p:sldId id="628" r:id="rId42"/>
    <p:sldId id="521" r:id="rId43"/>
    <p:sldId id="548" r:id="rId44"/>
    <p:sldId id="625" r:id="rId45"/>
    <p:sldId id="632" r:id="rId46"/>
    <p:sldId id="550" r:id="rId47"/>
    <p:sldId id="523" r:id="rId48"/>
    <p:sldId id="551" r:id="rId49"/>
    <p:sldId id="626" r:id="rId50"/>
    <p:sldId id="633" r:id="rId51"/>
    <p:sldId id="627" r:id="rId52"/>
    <p:sldId id="634" r:id="rId53"/>
    <p:sldId id="635" r:id="rId54"/>
    <p:sldId id="631" r:id="rId55"/>
    <p:sldId id="636" r:id="rId56"/>
    <p:sldId id="637" r:id="rId57"/>
    <p:sldId id="638" r:id="rId58"/>
    <p:sldId id="639" r:id="rId59"/>
    <p:sldId id="640" r:id="rId60"/>
    <p:sldId id="641" r:id="rId61"/>
    <p:sldId id="642" r:id="rId62"/>
    <p:sldId id="643" r:id="rId63"/>
    <p:sldId id="644" r:id="rId64"/>
    <p:sldId id="645" r:id="rId65"/>
    <p:sldId id="646" r:id="rId66"/>
    <p:sldId id="647" r:id="rId67"/>
    <p:sldId id="648" r:id="rId68"/>
    <p:sldId id="649" r:id="rId69"/>
    <p:sldId id="650" r:id="rId70"/>
    <p:sldId id="675" r:id="rId71"/>
    <p:sldId id="676" r:id="rId72"/>
    <p:sldId id="677" r:id="rId73"/>
    <p:sldId id="678" r:id="rId74"/>
    <p:sldId id="679" r:id="rId75"/>
    <p:sldId id="680" r:id="rId76"/>
    <p:sldId id="681" r:id="rId77"/>
    <p:sldId id="682" r:id="rId78"/>
    <p:sldId id="683" r:id="rId79"/>
    <p:sldId id="684" r:id="rId80"/>
    <p:sldId id="685" r:id="rId81"/>
    <p:sldId id="686" r:id="rId82"/>
    <p:sldId id="687" r:id="rId83"/>
    <p:sldId id="688" r:id="rId84"/>
    <p:sldId id="689" r:id="rId85"/>
    <p:sldId id="690" r:id="rId86"/>
    <p:sldId id="691" r:id="rId87"/>
    <p:sldId id="692" r:id="rId88"/>
    <p:sldId id="693" r:id="rId89"/>
    <p:sldId id="694" r:id="rId90"/>
    <p:sldId id="695" r:id="rId91"/>
    <p:sldId id="696" r:id="rId92"/>
    <p:sldId id="697" r:id="rId93"/>
    <p:sldId id="698" r:id="rId9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CC"/>
    <a:srgbClr val="003A93"/>
    <a:srgbClr val="C7371F"/>
    <a:srgbClr val="C91DB0"/>
    <a:srgbClr val="006633"/>
    <a:srgbClr val="003300"/>
    <a:srgbClr val="07C5D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2" autoAdjust="0"/>
    <p:restoredTop sz="92431" autoAdjust="0"/>
  </p:normalViewPr>
  <p:slideViewPr>
    <p:cSldViewPr>
      <p:cViewPr varScale="1">
        <p:scale>
          <a:sx n="85" d="100"/>
          <a:sy n="85" d="100"/>
        </p:scale>
        <p:origin x="1374" y="84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slide" Target="slides/slide86.xml"/><Relationship Id="rId93" Type="http://schemas.openxmlformats.org/officeDocument/2006/relationships/slide" Target="slides/slide85.xml"/><Relationship Id="rId92" Type="http://schemas.openxmlformats.org/officeDocument/2006/relationships/slide" Target="slides/slide84.xml"/><Relationship Id="rId91" Type="http://schemas.openxmlformats.org/officeDocument/2006/relationships/slide" Target="slides/slide83.xml"/><Relationship Id="rId90" Type="http://schemas.openxmlformats.org/officeDocument/2006/relationships/slide" Target="slides/slide82.xml"/><Relationship Id="rId9" Type="http://schemas.openxmlformats.org/officeDocument/2006/relationships/notesMaster" Target="notesMasters/notesMaster1.xml"/><Relationship Id="rId89" Type="http://schemas.openxmlformats.org/officeDocument/2006/relationships/slide" Target="slides/slide81.xml"/><Relationship Id="rId88" Type="http://schemas.openxmlformats.org/officeDocument/2006/relationships/slide" Target="slides/slide80.xml"/><Relationship Id="rId87" Type="http://schemas.openxmlformats.org/officeDocument/2006/relationships/slide" Target="slides/slide79.xml"/><Relationship Id="rId86" Type="http://schemas.openxmlformats.org/officeDocument/2006/relationships/slide" Target="slides/slide78.xml"/><Relationship Id="rId85" Type="http://schemas.openxmlformats.org/officeDocument/2006/relationships/slide" Target="slides/slide77.xml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80" Type="http://schemas.openxmlformats.org/officeDocument/2006/relationships/slide" Target="slides/slide72.xml"/><Relationship Id="rId8" Type="http://schemas.openxmlformats.org/officeDocument/2006/relationships/slide" Target="slides/slide1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7" Type="http://schemas.openxmlformats.org/officeDocument/2006/relationships/slide" Target="slides/slide69.xml"/><Relationship Id="rId76" Type="http://schemas.openxmlformats.org/officeDocument/2006/relationships/slide" Target="slides/slide68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7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7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0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5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8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7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29.wmf"/><Relationship Id="rId1" Type="http://schemas.openxmlformats.org/officeDocument/2006/relationships/image" Target="../media/image1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9.wmf"/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36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9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7" Type="http://schemas.openxmlformats.org/officeDocument/2006/relationships/image" Target="../media/image184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4.wmf"/><Relationship Id="rId8" Type="http://schemas.openxmlformats.org/officeDocument/2006/relationships/image" Target="../media/image203.wmf"/><Relationship Id="rId7" Type="http://schemas.openxmlformats.org/officeDocument/2006/relationships/image" Target="../media/image202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2" Type="http://schemas.openxmlformats.org/officeDocument/2006/relationships/image" Target="../media/image207.wmf"/><Relationship Id="rId11" Type="http://schemas.openxmlformats.org/officeDocument/2006/relationships/image" Target="../media/image206.wmf"/><Relationship Id="rId10" Type="http://schemas.openxmlformats.org/officeDocument/2006/relationships/image" Target="../media/image205.wmf"/><Relationship Id="rId1" Type="http://schemas.openxmlformats.org/officeDocument/2006/relationships/image" Target="../media/image19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2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3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4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3.wmf"/><Relationship Id="rId4" Type="http://schemas.openxmlformats.org/officeDocument/2006/relationships/image" Target="../media/image222.wmf"/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4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6.wmf"/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7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5.wmf"/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0.wmf"/></Relationships>
</file>

<file path=ppt/drawings/_rels/vmlDrawing5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4.wmf"/><Relationship Id="rId4" Type="http://schemas.openxmlformats.org/officeDocument/2006/relationships/image" Target="../media/image240.wmf"/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wmf"/><Relationship Id="rId1" Type="http://schemas.openxmlformats.org/officeDocument/2006/relationships/image" Target="../media/image246.wmf"/></Relationships>
</file>

<file path=ppt/drawings/_rels/vmlDrawing5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6.wmf"/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/Relationships>
</file>

<file path=ppt/drawings/_rels/vmlDrawing5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6.wmf"/><Relationship Id="rId3" Type="http://schemas.openxmlformats.org/officeDocument/2006/relationships/image" Target="../media/image259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/Relationships>
</file>

<file path=ppt/drawings/_rels/vmlDrawing5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8.wmf"/><Relationship Id="rId8" Type="http://schemas.openxmlformats.org/officeDocument/2006/relationships/image" Target="../media/image267.wmf"/><Relationship Id="rId7" Type="http://schemas.openxmlformats.org/officeDocument/2006/relationships/image" Target="../media/image266.wmf"/><Relationship Id="rId6" Type="http://schemas.openxmlformats.org/officeDocument/2006/relationships/image" Target="../media/image265.e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0" Type="http://schemas.openxmlformats.org/officeDocument/2006/relationships/image" Target="../media/image269.wmf"/><Relationship Id="rId1" Type="http://schemas.openxmlformats.org/officeDocument/2006/relationships/image" Target="../media/image260.wmf"/></Relationships>
</file>

<file path=ppt/drawings/_rels/vmlDrawing5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8.wmf"/><Relationship Id="rId8" Type="http://schemas.openxmlformats.org/officeDocument/2006/relationships/image" Target="../media/image277.wmf"/><Relationship Id="rId7" Type="http://schemas.openxmlformats.org/officeDocument/2006/relationships/image" Target="../media/image276.wmf"/><Relationship Id="rId6" Type="http://schemas.openxmlformats.org/officeDocument/2006/relationships/image" Target="../media/image275.wmf"/><Relationship Id="rId5" Type="http://schemas.openxmlformats.org/officeDocument/2006/relationships/image" Target="../media/image274.wmf"/><Relationship Id="rId4" Type="http://schemas.openxmlformats.org/officeDocument/2006/relationships/image" Target="../media/image273.wmf"/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7" Type="http://schemas.openxmlformats.org/officeDocument/2006/relationships/image" Target="../media/image285.wmf"/><Relationship Id="rId6" Type="http://schemas.openxmlformats.org/officeDocument/2006/relationships/image" Target="../media/image284.wmf"/><Relationship Id="rId5" Type="http://schemas.openxmlformats.org/officeDocument/2006/relationships/image" Target="../media/image283.wmf"/><Relationship Id="rId4" Type="http://schemas.openxmlformats.org/officeDocument/2006/relationships/image" Target="../media/image282.wmf"/><Relationship Id="rId3" Type="http://schemas.openxmlformats.org/officeDocument/2006/relationships/image" Target="../media/image281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5.wmf"/><Relationship Id="rId2" Type="http://schemas.openxmlformats.org/officeDocument/2006/relationships/image" Target="../media/image43.wmf"/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8294EB-4AD2-4D9D-880C-928B6C0D7CB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8294EB-4AD2-4D9D-880C-928B6C0D7CBB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8294EB-4AD2-4D9D-880C-928B6C0D7C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8294EB-4AD2-4D9D-880C-928B6C0D7CBB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3300D-99E4-4CA9-A3C1-222145D2D7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75205-BD8F-4C90-B44D-8775B2DD55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4E73F-BB1F-49AE-8259-51B55124DD0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3300D-99E4-4CA9-A3C1-222145D2D77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DFA2-4932-420E-AC17-1FF8AB182F3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A4D71-D153-46DD-8D39-8723195FF55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8EC56-7A57-4F3A-B8FD-A330D20D45F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9F0B6-20BE-4C85-B505-D4B6174086F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64709-BB54-4F98-A178-51B6FF27163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2C660-8375-4D1D-B085-E05AAD4B0D1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6C831-7E01-4E7B-BCEF-B20B12DA0F5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DFA2-4932-420E-AC17-1FF8AB182F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50700-0B67-458B-A5FE-11E003BD76A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75205-BD8F-4C90-B44D-8775B2DD551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4E73F-BB1F-49AE-8259-51B55124DD0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3300D-99E4-4CA9-A3C1-222145D2D77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DFA2-4932-420E-AC17-1FF8AB182F3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A4D71-D153-46DD-8D39-8723195FF55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8EC56-7A57-4F3A-B8FD-A330D20D45F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9F0B6-20BE-4C85-B505-D4B6174086F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64709-BB54-4F98-A178-51B6FF27163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2C660-8375-4D1D-B085-E05AAD4B0D1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A4D71-D153-46DD-8D39-8723195FF5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6C831-7E01-4E7B-BCEF-B20B12DA0F5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50700-0B67-458B-A5FE-11E003BD76A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75205-BD8F-4C90-B44D-8775B2DD551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4E73F-BB1F-49AE-8259-51B55124DD0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3300D-99E4-4CA9-A3C1-222145D2D77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DFA2-4932-420E-AC17-1FF8AB182F3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A4D71-D153-46DD-8D39-8723195FF55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8EC56-7A57-4F3A-B8FD-A330D20D45F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9F0B6-20BE-4C85-B505-D4B6174086F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64709-BB54-4F98-A178-51B6FF27163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8EC56-7A57-4F3A-B8FD-A330D20D45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2C660-8375-4D1D-B085-E05AAD4B0D1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6C831-7E01-4E7B-BCEF-B20B12DA0F5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50700-0B67-458B-A5FE-11E003BD76A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75205-BD8F-4C90-B44D-8775B2DD551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4E73F-BB1F-49AE-8259-51B55124DD0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3300D-99E4-4CA9-A3C1-222145D2D77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DFA2-4932-420E-AC17-1FF8AB182F3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A4D71-D153-46DD-8D39-8723195FF55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8EC56-7A57-4F3A-B8FD-A330D20D45F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9F0B6-20BE-4C85-B505-D4B6174086F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9F0B6-20BE-4C85-B505-D4B6174086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64709-BB54-4F98-A178-51B6FF27163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2C660-8375-4D1D-B085-E05AAD4B0D1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6C831-7E01-4E7B-BCEF-B20B12DA0F5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50700-0B67-458B-A5FE-11E003BD76A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75205-BD8F-4C90-B44D-8775B2DD551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4E73F-BB1F-49AE-8259-51B55124DD0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3300D-99E4-4CA9-A3C1-222145D2D77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DFA2-4932-420E-AC17-1FF8AB182F3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A4D71-D153-46DD-8D39-8723195FF55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8EC56-7A57-4F3A-B8FD-A330D20D45F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64709-BB54-4F98-A178-51B6FF2716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9F0B6-20BE-4C85-B505-D4B6174086F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64709-BB54-4F98-A178-51B6FF27163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2C660-8375-4D1D-B085-E05AAD4B0D1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6C831-7E01-4E7B-BCEF-B20B12DA0F5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50700-0B67-458B-A5FE-11E003BD76A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75205-BD8F-4C90-B44D-8775B2DD551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4E73F-BB1F-49AE-8259-51B55124DD0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2C660-8375-4D1D-B085-E05AAD4B0D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6C831-7E01-4E7B-BCEF-B20B12DA0F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50700-0B67-458B-A5FE-11E003BD76A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GIF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GIF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GIF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GIF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GIF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2.GIF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0"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AF3D1D4-747A-45C5-81B5-045473336C59}" type="slidenum">
              <a:rPr lang="en-US" altLang="zh-CN"/>
            </a:fld>
            <a:endParaRPr lang="en-US" altLang="zh-CN"/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0" sz="105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05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05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AF3D1D4-747A-45C5-81B5-045473336C59}" type="slidenum">
              <a:rPr lang="en-US" altLang="zh-CN">
                <a:solidFill>
                  <a:srgbClr val="000000"/>
                </a:solidFill>
                <a:latin typeface="Times New Roman" panose="02020603050405020304"/>
              </a:rPr>
            </a:fld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0" sz="105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05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05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AF3D1D4-747A-45C5-81B5-045473336C59}" type="slidenum">
              <a:rPr lang="en-US" altLang="zh-CN">
                <a:solidFill>
                  <a:srgbClr val="000000"/>
                </a:solidFill>
                <a:latin typeface="Times New Roman" panose="02020603050405020304"/>
              </a:rPr>
            </a:fld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0" sz="105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05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05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AF3D1D4-747A-45C5-81B5-045473336C59}" type="slidenum">
              <a:rPr lang="en-US" altLang="zh-CN">
                <a:solidFill>
                  <a:srgbClr val="000000"/>
                </a:solidFill>
                <a:latin typeface="Times New Roman" panose="02020603050405020304"/>
              </a:rPr>
            </a:fld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0" sz="105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05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05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AF3D1D4-747A-45C5-81B5-045473336C59}" type="slidenum">
              <a:rPr lang="en-US" altLang="zh-CN">
                <a:solidFill>
                  <a:srgbClr val="000000"/>
                </a:solidFill>
                <a:latin typeface="Times New Roman" panose="02020603050405020304"/>
              </a:rPr>
            </a:fld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0" sz="105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05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05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AF3D1D4-747A-45C5-81B5-045473336C59}" type="slidenum">
              <a:rPr lang="en-US" altLang="zh-CN">
                <a:solidFill>
                  <a:srgbClr val="000000"/>
                </a:solidFill>
                <a:latin typeface="Times New Roman" panose="02020603050405020304"/>
              </a:rPr>
            </a:fld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image" Target="../media/image34.jpe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20.xml"/><Relationship Id="rId21" Type="http://schemas.openxmlformats.org/officeDocument/2006/relationships/image" Target="../media/image35.png"/><Relationship Id="rId20" Type="http://schemas.openxmlformats.org/officeDocument/2006/relationships/tags" Target="../tags/tag19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emf"/><Relationship Id="rId8" Type="http://schemas.openxmlformats.org/officeDocument/2006/relationships/oleObject" Target="../embeddings/oleObject30.bin"/><Relationship Id="rId7" Type="http://schemas.openxmlformats.org/officeDocument/2006/relationships/oleObject" Target="../embeddings/oleObject29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43.wmf"/><Relationship Id="rId15" Type="http://schemas.openxmlformats.org/officeDocument/2006/relationships/vmlDrawing" Target="../drawings/vmlDrawing8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8.emf"/><Relationship Id="rId12" Type="http://schemas.openxmlformats.org/officeDocument/2006/relationships/oleObject" Target="../embeddings/oleObject32.bin"/><Relationship Id="rId11" Type="http://schemas.openxmlformats.org/officeDocument/2006/relationships/image" Target="../media/image47.emf"/><Relationship Id="rId10" Type="http://schemas.openxmlformats.org/officeDocument/2006/relationships/oleObject" Target="../embeddings/oleObject31.bin"/><Relationship Id="rId1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49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tags" Target="../tags/tag26.xml"/><Relationship Id="rId7" Type="http://schemas.openxmlformats.org/officeDocument/2006/relationships/tags" Target="../../../tags/tag27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53.png"/><Relationship Id="rId3" Type="http://schemas.openxmlformats.org/officeDocument/2006/relationships/tags" Target="../tags/tag23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40.xml"/><Relationship Id="rId24" Type="http://schemas.openxmlformats.org/officeDocument/2006/relationships/image" Target="../media/image35.png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tags" Target="../tags/tag22.xml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image" Target="../media/image55.png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7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3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58.wmf"/><Relationship Id="rId1" Type="http://schemas.openxmlformats.org/officeDocument/2006/relationships/oleObject" Target="../embeddings/oleObject4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4.wmf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3.png"/><Relationship Id="rId4" Type="http://schemas.openxmlformats.org/officeDocument/2006/relationships/image" Target="../media/image62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2" Type="http://schemas.openxmlformats.org/officeDocument/2006/relationships/vmlDrawing" Target="../drawings/vmlDrawing13.v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57.xml"/><Relationship Id="rId3" Type="http://schemas.openxmlformats.org/officeDocument/2006/relationships/tags" Target="../tags/tag43.xml"/><Relationship Id="rId29" Type="http://schemas.openxmlformats.org/officeDocument/2006/relationships/image" Target="../media/image35.png"/><Relationship Id="rId28" Type="http://schemas.openxmlformats.org/officeDocument/2006/relationships/tags" Target="../tags/tag56.xml"/><Relationship Id="rId27" Type="http://schemas.openxmlformats.org/officeDocument/2006/relationships/tags" Target="../tags/tag55.xml"/><Relationship Id="rId26" Type="http://schemas.openxmlformats.org/officeDocument/2006/relationships/tags" Target="../tags/tag54.xml"/><Relationship Id="rId25" Type="http://schemas.openxmlformats.org/officeDocument/2006/relationships/tags" Target="../tags/tag53.xml"/><Relationship Id="rId24" Type="http://schemas.openxmlformats.org/officeDocument/2006/relationships/tags" Target="../tags/tag52.xml"/><Relationship Id="rId23" Type="http://schemas.openxmlformats.org/officeDocument/2006/relationships/tags" Target="../tags/tag51.xml"/><Relationship Id="rId22" Type="http://schemas.openxmlformats.org/officeDocument/2006/relationships/image" Target="../media/image70.png"/><Relationship Id="rId21" Type="http://schemas.openxmlformats.org/officeDocument/2006/relationships/image" Target="../media/image69.wmf"/><Relationship Id="rId20" Type="http://schemas.openxmlformats.org/officeDocument/2006/relationships/oleObject" Target="../embeddings/oleObject52.bin"/><Relationship Id="rId2" Type="http://schemas.openxmlformats.org/officeDocument/2006/relationships/tags" Target="../tags/tag42.xml"/><Relationship Id="rId19" Type="http://schemas.openxmlformats.org/officeDocument/2006/relationships/oleObject" Target="../embeddings/oleObject51.bin"/><Relationship Id="rId18" Type="http://schemas.openxmlformats.org/officeDocument/2006/relationships/image" Target="../media/image68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67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47.bin"/><Relationship Id="rId10" Type="http://schemas.openxmlformats.org/officeDocument/2006/relationships/tags" Target="../tags/tag50.xml"/><Relationship Id="rId1" Type="http://schemas.openxmlformats.org/officeDocument/2006/relationships/tags" Target="../tags/tag41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2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53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73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55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81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6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83.wmf"/><Relationship Id="rId1" Type="http://schemas.openxmlformats.org/officeDocument/2006/relationships/oleObject" Target="../embeddings/oleObject6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71.bin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image" Target="../media/image88.png"/><Relationship Id="rId3" Type="http://schemas.openxmlformats.org/officeDocument/2006/relationships/tags" Target="../tags/tag60.xml"/><Relationship Id="rId27" Type="http://schemas.openxmlformats.org/officeDocument/2006/relationships/vmlDrawing" Target="../drawings/vmlDrawing18.v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76.xml"/><Relationship Id="rId24" Type="http://schemas.openxmlformats.org/officeDocument/2006/relationships/image" Target="../media/image35.png"/><Relationship Id="rId23" Type="http://schemas.openxmlformats.org/officeDocument/2006/relationships/tags" Target="../tags/tag75.xml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tags" Target="../tags/tag59.xml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image" Target="../media/image90.wmf"/><Relationship Id="rId1" Type="http://schemas.openxmlformats.org/officeDocument/2006/relationships/tags" Target="../tags/tag58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90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89.wmf"/><Relationship Id="rId1" Type="http://schemas.openxmlformats.org/officeDocument/2006/relationships/oleObject" Target="../embeddings/oleObject73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2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91.wmf"/><Relationship Id="rId1" Type="http://schemas.openxmlformats.org/officeDocument/2006/relationships/oleObject" Target="../embeddings/oleObject7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oleObject" Target="../embeddings/oleObject81.bin"/><Relationship Id="rId7" Type="http://schemas.openxmlformats.org/officeDocument/2006/relationships/image" Target="../media/image95.wmf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93.wmf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77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9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97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83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jpeg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87.bin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8" Type="http://schemas.openxmlformats.org/officeDocument/2006/relationships/vmlDrawing" Target="../drawings/vmlDrawing23.vml"/><Relationship Id="rId37" Type="http://schemas.openxmlformats.org/officeDocument/2006/relationships/slideLayout" Target="../slideLayouts/slideLayout7.xml"/><Relationship Id="rId36" Type="http://schemas.openxmlformats.org/officeDocument/2006/relationships/tags" Target="../tags/tag96.xml"/><Relationship Id="rId35" Type="http://schemas.openxmlformats.org/officeDocument/2006/relationships/image" Target="../media/image35.png"/><Relationship Id="rId34" Type="http://schemas.openxmlformats.org/officeDocument/2006/relationships/tags" Target="../tags/tag95.xml"/><Relationship Id="rId33" Type="http://schemas.openxmlformats.org/officeDocument/2006/relationships/tags" Target="../tags/tag94.xml"/><Relationship Id="rId32" Type="http://schemas.openxmlformats.org/officeDocument/2006/relationships/tags" Target="../tags/tag93.xml"/><Relationship Id="rId31" Type="http://schemas.openxmlformats.org/officeDocument/2006/relationships/tags" Target="../tags/tag92.xml"/><Relationship Id="rId30" Type="http://schemas.openxmlformats.org/officeDocument/2006/relationships/tags" Target="../tags/tag91.xml"/><Relationship Id="rId3" Type="http://schemas.openxmlformats.org/officeDocument/2006/relationships/tags" Target="../tags/tag79.xml"/><Relationship Id="rId29" Type="http://schemas.openxmlformats.org/officeDocument/2006/relationships/tags" Target="../tags/tag90.xml"/><Relationship Id="rId28" Type="http://schemas.openxmlformats.org/officeDocument/2006/relationships/image" Target="../media/image107.wmf"/><Relationship Id="rId27" Type="http://schemas.openxmlformats.org/officeDocument/2006/relationships/oleObject" Target="../embeddings/oleObject93.bin"/><Relationship Id="rId26" Type="http://schemas.openxmlformats.org/officeDocument/2006/relationships/image" Target="../media/image106.wmf"/><Relationship Id="rId25" Type="http://schemas.openxmlformats.org/officeDocument/2006/relationships/oleObject" Target="../embeddings/oleObject92.bin"/><Relationship Id="rId24" Type="http://schemas.openxmlformats.org/officeDocument/2006/relationships/image" Target="../media/image105.wmf"/><Relationship Id="rId23" Type="http://schemas.openxmlformats.org/officeDocument/2006/relationships/oleObject" Target="../embeddings/oleObject91.bin"/><Relationship Id="rId22" Type="http://schemas.openxmlformats.org/officeDocument/2006/relationships/image" Target="../media/image104.wmf"/><Relationship Id="rId21" Type="http://schemas.openxmlformats.org/officeDocument/2006/relationships/oleObject" Target="../embeddings/oleObject90.bin"/><Relationship Id="rId20" Type="http://schemas.openxmlformats.org/officeDocument/2006/relationships/image" Target="../media/image103.wmf"/><Relationship Id="rId2" Type="http://schemas.openxmlformats.org/officeDocument/2006/relationships/tags" Target="../tags/tag78.xml"/><Relationship Id="rId19" Type="http://schemas.openxmlformats.org/officeDocument/2006/relationships/oleObject" Target="../embeddings/oleObject89.bin"/><Relationship Id="rId18" Type="http://schemas.openxmlformats.org/officeDocument/2006/relationships/image" Target="../media/image102.wmf"/><Relationship Id="rId17" Type="http://schemas.openxmlformats.org/officeDocument/2006/relationships/oleObject" Target="../embeddings/oleObject88.bin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tags" Target="../tags/tag77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oleObject" Target="../embeddings/oleObject97.bin"/><Relationship Id="rId7" Type="http://schemas.openxmlformats.org/officeDocument/2006/relationships/image" Target="../media/image105.wmf"/><Relationship Id="rId6" Type="http://schemas.openxmlformats.org/officeDocument/2006/relationships/oleObject" Target="../embeddings/oleObject96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95.bin"/><Relationship Id="rId3" Type="http://schemas.openxmlformats.org/officeDocument/2006/relationships/image" Target="../media/image100.wmf"/><Relationship Id="rId2" Type="http://schemas.openxmlformats.org/officeDocument/2006/relationships/oleObject" Target="../embeddings/oleObject94.bin"/><Relationship Id="rId13" Type="http://schemas.openxmlformats.org/officeDocument/2006/relationships/vmlDrawing" Target="../drawings/vmlDrawing24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07.wmf"/><Relationship Id="rId10" Type="http://schemas.openxmlformats.org/officeDocument/2006/relationships/oleObject" Target="../embeddings/oleObject98.bin"/><Relationship Id="rId1" Type="http://schemas.openxmlformats.org/officeDocument/2006/relationships/tags" Target="../tags/tag97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image" Target="../media/image109.png"/><Relationship Id="rId5" Type="http://schemas.openxmlformats.org/officeDocument/2006/relationships/image" Target="../media/image108.wmf"/><Relationship Id="rId44" Type="http://schemas.openxmlformats.org/officeDocument/2006/relationships/notesSlide" Target="../notesSlides/notesSlide2.xml"/><Relationship Id="rId43" Type="http://schemas.openxmlformats.org/officeDocument/2006/relationships/vmlDrawing" Target="../drawings/vmlDrawing25.vml"/><Relationship Id="rId42" Type="http://schemas.openxmlformats.org/officeDocument/2006/relationships/slideLayout" Target="../slideLayouts/slideLayout7.xml"/><Relationship Id="rId41" Type="http://schemas.openxmlformats.org/officeDocument/2006/relationships/tags" Target="../tags/tag121.xml"/><Relationship Id="rId40" Type="http://schemas.openxmlformats.org/officeDocument/2006/relationships/image" Target="../media/image35.png"/><Relationship Id="rId4" Type="http://schemas.openxmlformats.org/officeDocument/2006/relationships/oleObject" Target="../embeddings/oleObject99.bin"/><Relationship Id="rId39" Type="http://schemas.openxmlformats.org/officeDocument/2006/relationships/tags" Target="../tags/tag120.xml"/><Relationship Id="rId38" Type="http://schemas.openxmlformats.org/officeDocument/2006/relationships/tags" Target="../tags/tag119.xml"/><Relationship Id="rId37" Type="http://schemas.openxmlformats.org/officeDocument/2006/relationships/tags" Target="../tags/tag118.xml"/><Relationship Id="rId36" Type="http://schemas.openxmlformats.org/officeDocument/2006/relationships/tags" Target="../tags/tag117.xml"/><Relationship Id="rId35" Type="http://schemas.openxmlformats.org/officeDocument/2006/relationships/tags" Target="../tags/tag116.xml"/><Relationship Id="rId34" Type="http://schemas.openxmlformats.org/officeDocument/2006/relationships/tags" Target="../tags/tag115.xml"/><Relationship Id="rId33" Type="http://schemas.openxmlformats.org/officeDocument/2006/relationships/tags" Target="../tags/tag114.xml"/><Relationship Id="rId32" Type="http://schemas.openxmlformats.org/officeDocument/2006/relationships/tags" Target="../tags/tag113.xml"/><Relationship Id="rId31" Type="http://schemas.openxmlformats.org/officeDocument/2006/relationships/tags" Target="../tags/tag112.xml"/><Relationship Id="rId30" Type="http://schemas.openxmlformats.org/officeDocument/2006/relationships/tags" Target="../tags/tag111.xml"/><Relationship Id="rId3" Type="http://schemas.openxmlformats.org/officeDocument/2006/relationships/tags" Target="../tags/tag100.xml"/><Relationship Id="rId29" Type="http://schemas.openxmlformats.org/officeDocument/2006/relationships/tags" Target="../tags/tag110.xml"/><Relationship Id="rId28" Type="http://schemas.openxmlformats.org/officeDocument/2006/relationships/tags" Target="../tags/tag109.xml"/><Relationship Id="rId27" Type="http://schemas.openxmlformats.org/officeDocument/2006/relationships/tags" Target="../tags/tag108.xml"/><Relationship Id="rId26" Type="http://schemas.openxmlformats.org/officeDocument/2006/relationships/image" Target="../media/image116.jpeg"/><Relationship Id="rId25" Type="http://schemas.openxmlformats.org/officeDocument/2006/relationships/image" Target="../media/image115.wmf"/><Relationship Id="rId24" Type="http://schemas.openxmlformats.org/officeDocument/2006/relationships/oleObject" Target="../embeddings/oleObject105.bin"/><Relationship Id="rId23" Type="http://schemas.openxmlformats.org/officeDocument/2006/relationships/tags" Target="../tags/tag107.xml"/><Relationship Id="rId22" Type="http://schemas.openxmlformats.org/officeDocument/2006/relationships/image" Target="../media/image114.wmf"/><Relationship Id="rId21" Type="http://schemas.openxmlformats.org/officeDocument/2006/relationships/oleObject" Target="../embeddings/oleObject104.bin"/><Relationship Id="rId20" Type="http://schemas.openxmlformats.org/officeDocument/2006/relationships/tags" Target="../tags/tag106.xml"/><Relationship Id="rId2" Type="http://schemas.openxmlformats.org/officeDocument/2006/relationships/tags" Target="../tags/tag99.xml"/><Relationship Id="rId19" Type="http://schemas.openxmlformats.org/officeDocument/2006/relationships/image" Target="../media/image113.wmf"/><Relationship Id="rId18" Type="http://schemas.openxmlformats.org/officeDocument/2006/relationships/oleObject" Target="../embeddings/oleObject103.bin"/><Relationship Id="rId17" Type="http://schemas.openxmlformats.org/officeDocument/2006/relationships/tags" Target="../tags/tag105.xml"/><Relationship Id="rId16" Type="http://schemas.openxmlformats.org/officeDocument/2006/relationships/image" Target="../media/image112.wmf"/><Relationship Id="rId15" Type="http://schemas.openxmlformats.org/officeDocument/2006/relationships/oleObject" Target="../embeddings/oleObject102.bin"/><Relationship Id="rId14" Type="http://schemas.openxmlformats.org/officeDocument/2006/relationships/tags" Target="../tags/tag104.xml"/><Relationship Id="rId13" Type="http://schemas.openxmlformats.org/officeDocument/2006/relationships/image" Target="../media/image111.wmf"/><Relationship Id="rId12" Type="http://schemas.openxmlformats.org/officeDocument/2006/relationships/oleObject" Target="../embeddings/oleObject101.bin"/><Relationship Id="rId11" Type="http://schemas.openxmlformats.org/officeDocument/2006/relationships/image" Target="../media/image110.wmf"/><Relationship Id="rId10" Type="http://schemas.openxmlformats.org/officeDocument/2006/relationships/oleObject" Target="../embeddings/oleObject100.bin"/><Relationship Id="rId1" Type="http://schemas.openxmlformats.org/officeDocument/2006/relationships/tags" Target="../tags/tag98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10.wmf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10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29.x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3.wmf"/><Relationship Id="rId1" Type="http://schemas.openxmlformats.org/officeDocument/2006/relationships/oleObject" Target="../embeddings/oleObject110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8.jpe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19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13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3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png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25.png"/><Relationship Id="rId19" Type="http://schemas.openxmlformats.org/officeDocument/2006/relationships/vmlDrawing" Target="../drawings/vmlDrawing29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35.wmf"/><Relationship Id="rId16" Type="http://schemas.openxmlformats.org/officeDocument/2006/relationships/oleObject" Target="../embeddings/oleObject121.bin"/><Relationship Id="rId15" Type="http://schemas.openxmlformats.org/officeDocument/2006/relationships/image" Target="../media/image134.wmf"/><Relationship Id="rId14" Type="http://schemas.openxmlformats.org/officeDocument/2006/relationships/oleObject" Target="../embeddings/oleObject120.bin"/><Relationship Id="rId13" Type="http://schemas.openxmlformats.org/officeDocument/2006/relationships/image" Target="../media/image133.wmf"/><Relationship Id="rId12" Type="http://schemas.openxmlformats.org/officeDocument/2006/relationships/oleObject" Target="../embeddings/oleObject119.bin"/><Relationship Id="rId11" Type="http://schemas.openxmlformats.org/officeDocument/2006/relationships/image" Target="../media/image132.jpeg"/><Relationship Id="rId10" Type="http://schemas.openxmlformats.org/officeDocument/2006/relationships/image" Target="../media/image131.png"/><Relationship Id="rId1" Type="http://schemas.openxmlformats.org/officeDocument/2006/relationships/image" Target="../media/image124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9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36.w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122.bin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40.wmf"/><Relationship Id="rId1" Type="http://schemas.openxmlformats.org/officeDocument/2006/relationships/oleObject" Target="../embeddings/oleObject126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wmf"/><Relationship Id="rId8" Type="http://schemas.openxmlformats.org/officeDocument/2006/relationships/oleObject" Target="../embeddings/oleObject131.bin"/><Relationship Id="rId7" Type="http://schemas.openxmlformats.org/officeDocument/2006/relationships/image" Target="../media/image144.png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36.wmf"/><Relationship Id="rId14" Type="http://schemas.openxmlformats.org/officeDocument/2006/relationships/vmlDrawing" Target="../drawings/vmlDrawing3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2.jpeg"/><Relationship Id="rId11" Type="http://schemas.openxmlformats.org/officeDocument/2006/relationships/image" Target="../media/image146.wmf"/><Relationship Id="rId10" Type="http://schemas.openxmlformats.org/officeDocument/2006/relationships/oleObject" Target="../embeddings/oleObject132.bin"/><Relationship Id="rId1" Type="http://schemas.openxmlformats.org/officeDocument/2006/relationships/oleObject" Target="../embeddings/oleObject128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34.bin"/><Relationship Id="rId3" Type="http://schemas.openxmlformats.org/officeDocument/2006/relationships/image" Target="../media/image148.wmf"/><Relationship Id="rId2" Type="http://schemas.openxmlformats.org/officeDocument/2006/relationships/oleObject" Target="../embeddings/oleObject133.bin"/><Relationship Id="rId1" Type="http://schemas.openxmlformats.org/officeDocument/2006/relationships/image" Target="../media/image14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135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image" Target="../media/image155.wmf"/><Relationship Id="rId6" Type="http://schemas.openxmlformats.org/officeDocument/2006/relationships/oleObject" Target="../embeddings/oleObject139.bin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138.bin"/><Relationship Id="rId34" Type="http://schemas.openxmlformats.org/officeDocument/2006/relationships/vmlDrawing" Target="../drawings/vmlDrawing35.vml"/><Relationship Id="rId33" Type="http://schemas.openxmlformats.org/officeDocument/2006/relationships/slideLayout" Target="../slideLayouts/slideLayout7.xml"/><Relationship Id="rId32" Type="http://schemas.openxmlformats.org/officeDocument/2006/relationships/tags" Target="../tags/tag140.xml"/><Relationship Id="rId31" Type="http://schemas.openxmlformats.org/officeDocument/2006/relationships/image" Target="../media/image35.png"/><Relationship Id="rId30" Type="http://schemas.openxmlformats.org/officeDocument/2006/relationships/tags" Target="../tags/tag139.xml"/><Relationship Id="rId3" Type="http://schemas.openxmlformats.org/officeDocument/2006/relationships/tags" Target="../tags/tag124.xml"/><Relationship Id="rId29" Type="http://schemas.openxmlformats.org/officeDocument/2006/relationships/tags" Target="../tags/tag138.xml"/><Relationship Id="rId28" Type="http://schemas.openxmlformats.org/officeDocument/2006/relationships/tags" Target="../tags/tag137.xml"/><Relationship Id="rId27" Type="http://schemas.openxmlformats.org/officeDocument/2006/relationships/tags" Target="../tags/tag136.xml"/><Relationship Id="rId26" Type="http://schemas.openxmlformats.org/officeDocument/2006/relationships/tags" Target="../tags/tag135.xml"/><Relationship Id="rId25" Type="http://schemas.openxmlformats.org/officeDocument/2006/relationships/tags" Target="../tags/tag134.xml"/><Relationship Id="rId24" Type="http://schemas.openxmlformats.org/officeDocument/2006/relationships/tags" Target="../tags/tag133.xml"/><Relationship Id="rId23" Type="http://schemas.openxmlformats.org/officeDocument/2006/relationships/tags" Target="../tags/tag132.xml"/><Relationship Id="rId22" Type="http://schemas.openxmlformats.org/officeDocument/2006/relationships/tags" Target="../tags/tag131.xml"/><Relationship Id="rId21" Type="http://schemas.openxmlformats.org/officeDocument/2006/relationships/image" Target="../media/image160.jpeg"/><Relationship Id="rId20" Type="http://schemas.openxmlformats.org/officeDocument/2006/relationships/tags" Target="../tags/tag130.xml"/><Relationship Id="rId2" Type="http://schemas.openxmlformats.org/officeDocument/2006/relationships/tags" Target="../tags/tag123.xml"/><Relationship Id="rId19" Type="http://schemas.openxmlformats.org/officeDocument/2006/relationships/tags" Target="../tags/tag129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image" Target="../media/image159.jpeg"/><Relationship Id="rId15" Type="http://schemas.openxmlformats.org/officeDocument/2006/relationships/image" Target="../media/image158.wmf"/><Relationship Id="rId14" Type="http://schemas.openxmlformats.org/officeDocument/2006/relationships/oleObject" Target="../embeddings/oleObject142.bin"/><Relationship Id="rId13" Type="http://schemas.openxmlformats.org/officeDocument/2006/relationships/image" Target="../media/image157.wmf"/><Relationship Id="rId12" Type="http://schemas.openxmlformats.org/officeDocument/2006/relationships/oleObject" Target="../embeddings/oleObject141.bin"/><Relationship Id="rId11" Type="http://schemas.openxmlformats.org/officeDocument/2006/relationships/image" Target="../media/image156.wmf"/><Relationship Id="rId10" Type="http://schemas.openxmlformats.org/officeDocument/2006/relationships/oleObject" Target="../embeddings/oleObject140.bin"/><Relationship Id="rId1" Type="http://schemas.openxmlformats.org/officeDocument/2006/relationships/tags" Target="../tags/tag12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56.wmf"/><Relationship Id="rId1" Type="http://schemas.openxmlformats.org/officeDocument/2006/relationships/oleObject" Target="../embeddings/oleObject14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2.png"/><Relationship Id="rId1" Type="http://schemas.openxmlformats.org/officeDocument/2006/relationships/image" Target="../media/image16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7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6.wmf"/><Relationship Id="rId4" Type="http://schemas.openxmlformats.org/officeDocument/2006/relationships/oleObject" Target="../embeddings/oleObject146.bin"/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3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7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7.wmf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3" Type="http://schemas.openxmlformats.org/officeDocument/2006/relationships/oleObject" Target="../embeddings/oleObject147.bin"/><Relationship Id="rId2" Type="http://schemas.openxmlformats.org/officeDocument/2006/relationships/image" Target="../media/image168.wmf"/><Relationship Id="rId1" Type="http://schemas.openxmlformats.org/officeDocument/2006/relationships/image" Target="../media/image165.wmf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4.png"/><Relationship Id="rId3" Type="http://schemas.openxmlformats.org/officeDocument/2006/relationships/image" Target="../media/image173.jpeg"/><Relationship Id="rId2" Type="http://schemas.openxmlformats.org/officeDocument/2006/relationships/image" Target="../media/image172.jpeg"/><Relationship Id="rId1" Type="http://schemas.openxmlformats.org/officeDocument/2006/relationships/image" Target="../media/image171.jpe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49.bin"/><Relationship Id="rId21" Type="http://schemas.openxmlformats.org/officeDocument/2006/relationships/vmlDrawing" Target="../drawings/vmlDrawing39.vml"/><Relationship Id="rId20" Type="http://schemas.openxmlformats.org/officeDocument/2006/relationships/slideLayout" Target="../slideLayouts/slideLayout35.xml"/><Relationship Id="rId2" Type="http://schemas.openxmlformats.org/officeDocument/2006/relationships/image" Target="../media/image175.wmf"/><Relationship Id="rId19" Type="http://schemas.openxmlformats.org/officeDocument/2006/relationships/image" Target="../media/image185.wmf"/><Relationship Id="rId18" Type="http://schemas.openxmlformats.org/officeDocument/2006/relationships/oleObject" Target="../embeddings/oleObject155.bin"/><Relationship Id="rId17" Type="http://schemas.openxmlformats.org/officeDocument/2006/relationships/image" Target="../media/image184.wmf"/><Relationship Id="rId16" Type="http://schemas.openxmlformats.org/officeDocument/2006/relationships/oleObject" Target="../embeddings/oleObject154.bin"/><Relationship Id="rId15" Type="http://schemas.openxmlformats.org/officeDocument/2006/relationships/image" Target="../media/image183.png"/><Relationship Id="rId14" Type="http://schemas.openxmlformats.org/officeDocument/2006/relationships/image" Target="../media/image182.png"/><Relationship Id="rId13" Type="http://schemas.openxmlformats.org/officeDocument/2006/relationships/image" Target="../media/image181.jpeg"/><Relationship Id="rId12" Type="http://schemas.openxmlformats.org/officeDocument/2006/relationships/image" Target="../media/image180.w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179.wmf"/><Relationship Id="rId1" Type="http://schemas.openxmlformats.org/officeDocument/2006/relationships/oleObject" Target="../embeddings/oleObject148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image" Target="../media/image189.w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87.w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86.wmf"/><Relationship Id="rId12" Type="http://schemas.openxmlformats.org/officeDocument/2006/relationships/vmlDrawing" Target="../drawings/vmlDrawing40.vml"/><Relationship Id="rId11" Type="http://schemas.openxmlformats.org/officeDocument/2006/relationships/slideLayout" Target="../slideLayouts/slideLayout46.xml"/><Relationship Id="rId10" Type="http://schemas.openxmlformats.org/officeDocument/2006/relationships/image" Target="../media/image190.wmf"/><Relationship Id="rId1" Type="http://schemas.openxmlformats.org/officeDocument/2006/relationships/oleObject" Target="../embeddings/oleObject156.bin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1.vml"/><Relationship Id="rId6" Type="http://schemas.openxmlformats.org/officeDocument/2006/relationships/slideLayout" Target="../slideLayouts/slideLayout46.xml"/><Relationship Id="rId5" Type="http://schemas.openxmlformats.org/officeDocument/2006/relationships/image" Target="../media/image193.png"/><Relationship Id="rId4" Type="http://schemas.openxmlformats.org/officeDocument/2006/relationships/image" Target="../media/image192.w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91.wmf"/><Relationship Id="rId1" Type="http://schemas.openxmlformats.org/officeDocument/2006/relationships/oleObject" Target="../embeddings/oleObject161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95.jpeg"/><Relationship Id="rId1" Type="http://schemas.openxmlformats.org/officeDocument/2006/relationships/image" Target="../media/image194.jpeg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2" Type="http://schemas.openxmlformats.org/officeDocument/2006/relationships/vmlDrawing" Target="../drawings/vmlDrawing42.vml"/><Relationship Id="rId41" Type="http://schemas.openxmlformats.org/officeDocument/2006/relationships/slideLayout" Target="../slideLayouts/slideLayout51.xml"/><Relationship Id="rId40" Type="http://schemas.openxmlformats.org/officeDocument/2006/relationships/tags" Target="../tags/tag155.xml"/><Relationship Id="rId4" Type="http://schemas.openxmlformats.org/officeDocument/2006/relationships/tags" Target="../tags/tag144.xml"/><Relationship Id="rId39" Type="http://schemas.openxmlformats.org/officeDocument/2006/relationships/image" Target="../media/image35.png"/><Relationship Id="rId38" Type="http://schemas.openxmlformats.org/officeDocument/2006/relationships/tags" Target="../tags/tag154.xml"/><Relationship Id="rId37" Type="http://schemas.openxmlformats.org/officeDocument/2006/relationships/tags" Target="../tags/tag153.xml"/><Relationship Id="rId36" Type="http://schemas.openxmlformats.org/officeDocument/2006/relationships/tags" Target="../tags/tag152.xml"/><Relationship Id="rId35" Type="http://schemas.openxmlformats.org/officeDocument/2006/relationships/tags" Target="../tags/tag151.xml"/><Relationship Id="rId34" Type="http://schemas.openxmlformats.org/officeDocument/2006/relationships/tags" Target="../tags/tag150.xml"/><Relationship Id="rId33" Type="http://schemas.openxmlformats.org/officeDocument/2006/relationships/tags" Target="../tags/tag149.xml"/><Relationship Id="rId32" Type="http://schemas.openxmlformats.org/officeDocument/2006/relationships/image" Target="../media/image207.wmf"/><Relationship Id="rId31" Type="http://schemas.openxmlformats.org/officeDocument/2006/relationships/oleObject" Target="../embeddings/oleObject174.bin"/><Relationship Id="rId30" Type="http://schemas.openxmlformats.org/officeDocument/2006/relationships/image" Target="../media/image206.wmf"/><Relationship Id="rId3" Type="http://schemas.openxmlformats.org/officeDocument/2006/relationships/tags" Target="../tags/tag143.xml"/><Relationship Id="rId29" Type="http://schemas.openxmlformats.org/officeDocument/2006/relationships/oleObject" Target="../embeddings/oleObject173.bin"/><Relationship Id="rId28" Type="http://schemas.openxmlformats.org/officeDocument/2006/relationships/image" Target="../media/image205.wmf"/><Relationship Id="rId27" Type="http://schemas.openxmlformats.org/officeDocument/2006/relationships/oleObject" Target="../embeddings/oleObject172.bin"/><Relationship Id="rId26" Type="http://schemas.openxmlformats.org/officeDocument/2006/relationships/image" Target="../media/image204.wmf"/><Relationship Id="rId25" Type="http://schemas.openxmlformats.org/officeDocument/2006/relationships/oleObject" Target="../embeddings/oleObject171.bin"/><Relationship Id="rId24" Type="http://schemas.openxmlformats.org/officeDocument/2006/relationships/image" Target="../media/image203.wmf"/><Relationship Id="rId23" Type="http://schemas.openxmlformats.org/officeDocument/2006/relationships/oleObject" Target="../embeddings/oleObject170.bin"/><Relationship Id="rId22" Type="http://schemas.openxmlformats.org/officeDocument/2006/relationships/image" Target="../media/image202.wmf"/><Relationship Id="rId21" Type="http://schemas.openxmlformats.org/officeDocument/2006/relationships/oleObject" Target="../embeddings/oleObject169.bin"/><Relationship Id="rId20" Type="http://schemas.openxmlformats.org/officeDocument/2006/relationships/image" Target="../media/image201.wmf"/><Relationship Id="rId2" Type="http://schemas.openxmlformats.org/officeDocument/2006/relationships/tags" Target="../tags/tag142.xml"/><Relationship Id="rId19" Type="http://schemas.openxmlformats.org/officeDocument/2006/relationships/oleObject" Target="../embeddings/oleObject168.bin"/><Relationship Id="rId18" Type="http://schemas.openxmlformats.org/officeDocument/2006/relationships/image" Target="../media/image200.wmf"/><Relationship Id="rId17" Type="http://schemas.openxmlformats.org/officeDocument/2006/relationships/oleObject" Target="../embeddings/oleObject167.bin"/><Relationship Id="rId16" Type="http://schemas.openxmlformats.org/officeDocument/2006/relationships/image" Target="../media/image199.wmf"/><Relationship Id="rId15" Type="http://schemas.openxmlformats.org/officeDocument/2006/relationships/oleObject" Target="../embeddings/oleObject166.bin"/><Relationship Id="rId14" Type="http://schemas.openxmlformats.org/officeDocument/2006/relationships/image" Target="../media/image198.wmf"/><Relationship Id="rId13" Type="http://schemas.openxmlformats.org/officeDocument/2006/relationships/oleObject" Target="../embeddings/oleObject165.bin"/><Relationship Id="rId12" Type="http://schemas.openxmlformats.org/officeDocument/2006/relationships/image" Target="../media/image197.wmf"/><Relationship Id="rId11" Type="http://schemas.openxmlformats.org/officeDocument/2006/relationships/oleObject" Target="../embeddings/oleObject164.bin"/><Relationship Id="rId10" Type="http://schemas.openxmlformats.org/officeDocument/2006/relationships/image" Target="../media/image196.wmf"/><Relationship Id="rId1" Type="http://schemas.openxmlformats.org/officeDocument/2006/relationships/tags" Target="../tags/tag141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3.vml"/><Relationship Id="rId7" Type="http://schemas.openxmlformats.org/officeDocument/2006/relationships/slideLayout" Target="../slideLayouts/slideLayout51.xml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176.bin"/><Relationship Id="rId2" Type="http://schemas.openxmlformats.org/officeDocument/2006/relationships/image" Target="../media/image208.wmf"/><Relationship Id="rId1" Type="http://schemas.openxmlformats.org/officeDocument/2006/relationships/oleObject" Target="../embeddings/oleObject175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3.bin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4.vml"/><Relationship Id="rId4" Type="http://schemas.openxmlformats.org/officeDocument/2006/relationships/slideLayout" Target="../slideLayouts/slideLayout51.xml"/><Relationship Id="rId3" Type="http://schemas.openxmlformats.org/officeDocument/2006/relationships/image" Target="../media/image212.wmf"/><Relationship Id="rId2" Type="http://schemas.openxmlformats.org/officeDocument/2006/relationships/oleObject" Target="../embeddings/oleObject178.bin"/><Relationship Id="rId1" Type="http://schemas.openxmlformats.org/officeDocument/2006/relationships/image" Target="../media/image211.jpeg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5.vml"/><Relationship Id="rId4" Type="http://schemas.openxmlformats.org/officeDocument/2006/relationships/slideLayout" Target="../slideLayouts/slideLayout51.xml"/><Relationship Id="rId3" Type="http://schemas.openxmlformats.org/officeDocument/2006/relationships/image" Target="../media/image214.jpeg"/><Relationship Id="rId2" Type="http://schemas.openxmlformats.org/officeDocument/2006/relationships/image" Target="../media/image213.wmf"/><Relationship Id="rId1" Type="http://schemas.openxmlformats.org/officeDocument/2006/relationships/oleObject" Target="../embeddings/oleObject179.bin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6.vml"/><Relationship Id="rId5" Type="http://schemas.openxmlformats.org/officeDocument/2006/relationships/slideLayout" Target="../slideLayouts/slideLayout51.xml"/><Relationship Id="rId4" Type="http://schemas.openxmlformats.org/officeDocument/2006/relationships/image" Target="../media/image216.wmf"/><Relationship Id="rId3" Type="http://schemas.openxmlformats.org/officeDocument/2006/relationships/oleObject" Target="../embeddings/oleObject181.bin"/><Relationship Id="rId2" Type="http://schemas.openxmlformats.org/officeDocument/2006/relationships/image" Target="../media/image215.wmf"/><Relationship Id="rId1" Type="http://schemas.openxmlformats.org/officeDocument/2006/relationships/oleObject" Target="../embeddings/oleObject180.bin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7.vml"/><Relationship Id="rId5" Type="http://schemas.openxmlformats.org/officeDocument/2006/relationships/slideLayout" Target="../slideLayouts/slideLayout51.xml"/><Relationship Id="rId4" Type="http://schemas.openxmlformats.org/officeDocument/2006/relationships/image" Target="../media/image218.wmf"/><Relationship Id="rId3" Type="http://schemas.openxmlformats.org/officeDocument/2006/relationships/oleObject" Target="../embeddings/oleObject183.bin"/><Relationship Id="rId2" Type="http://schemas.openxmlformats.org/officeDocument/2006/relationships/image" Target="../media/image217.wmf"/><Relationship Id="rId1" Type="http://schemas.openxmlformats.org/officeDocument/2006/relationships/oleObject" Target="../embeddings/oleObject182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222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220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219.wmf"/><Relationship Id="rId12" Type="http://schemas.openxmlformats.org/officeDocument/2006/relationships/vmlDrawing" Target="../drawings/vmlDrawing48.vml"/><Relationship Id="rId11" Type="http://schemas.openxmlformats.org/officeDocument/2006/relationships/slideLayout" Target="../slideLayouts/slideLayout46.xml"/><Relationship Id="rId10" Type="http://schemas.openxmlformats.org/officeDocument/2006/relationships/image" Target="../media/image223.wmf"/><Relationship Id="rId1" Type="http://schemas.openxmlformats.org/officeDocument/2006/relationships/oleObject" Target="../embeddings/oleObject184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image" Target="../media/image226.w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224.wmf"/><Relationship Id="rId3" Type="http://schemas.openxmlformats.org/officeDocument/2006/relationships/oleObject" Target="../embeddings/oleObject190.bin"/><Relationship Id="rId2" Type="http://schemas.openxmlformats.org/officeDocument/2006/relationships/image" Target="../media/image78.wmf"/><Relationship Id="rId10" Type="http://schemas.openxmlformats.org/officeDocument/2006/relationships/vmlDrawing" Target="../drawings/vmlDrawing49.vml"/><Relationship Id="rId1" Type="http://schemas.openxmlformats.org/officeDocument/2006/relationships/oleObject" Target="../embeddings/oleObject189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image" Target="../media/image228.png"/><Relationship Id="rId1" Type="http://schemas.openxmlformats.org/officeDocument/2006/relationships/image" Target="../media/image227.png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4.wmf"/><Relationship Id="rId8" Type="http://schemas.openxmlformats.org/officeDocument/2006/relationships/image" Target="../media/image233.wmf"/><Relationship Id="rId7" Type="http://schemas.openxmlformats.org/officeDocument/2006/relationships/oleObject" Target="../embeddings/oleObject195.bin"/><Relationship Id="rId6" Type="http://schemas.openxmlformats.org/officeDocument/2006/relationships/image" Target="../media/image232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231.wmf"/><Relationship Id="rId3" Type="http://schemas.openxmlformats.org/officeDocument/2006/relationships/image" Target="../media/image230.wmf"/><Relationship Id="rId2" Type="http://schemas.openxmlformats.org/officeDocument/2006/relationships/oleObject" Target="../embeddings/oleObject193.bin"/><Relationship Id="rId14" Type="http://schemas.openxmlformats.org/officeDocument/2006/relationships/notesSlide" Target="../notesSlides/notesSlide3.xml"/><Relationship Id="rId13" Type="http://schemas.openxmlformats.org/officeDocument/2006/relationships/vmlDrawing" Target="../drawings/vmlDrawing50.vml"/><Relationship Id="rId12" Type="http://schemas.openxmlformats.org/officeDocument/2006/relationships/slideLayout" Target="../slideLayouts/slideLayout51.xml"/><Relationship Id="rId11" Type="http://schemas.openxmlformats.org/officeDocument/2006/relationships/image" Target="../media/image235.wmf"/><Relationship Id="rId10" Type="http://schemas.openxmlformats.org/officeDocument/2006/relationships/oleObject" Target="../embeddings/oleObject196.bin"/><Relationship Id="rId1" Type="http://schemas.openxmlformats.org/officeDocument/2006/relationships/image" Target="../media/image229.png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0.wmf"/><Relationship Id="rId8" Type="http://schemas.openxmlformats.org/officeDocument/2006/relationships/oleObject" Target="../embeddings/oleObject200.bin"/><Relationship Id="rId7" Type="http://schemas.openxmlformats.org/officeDocument/2006/relationships/image" Target="../media/image239.wmf"/><Relationship Id="rId6" Type="http://schemas.openxmlformats.org/officeDocument/2006/relationships/oleObject" Target="../embeddings/oleObject199.bin"/><Relationship Id="rId5" Type="http://schemas.openxmlformats.org/officeDocument/2006/relationships/image" Target="../media/image238.wmf"/><Relationship Id="rId4" Type="http://schemas.openxmlformats.org/officeDocument/2006/relationships/oleObject" Target="../embeddings/oleObject198.bin"/><Relationship Id="rId3" Type="http://schemas.openxmlformats.org/officeDocument/2006/relationships/image" Target="../media/image237.wmf"/><Relationship Id="rId2" Type="http://schemas.openxmlformats.org/officeDocument/2006/relationships/oleObject" Target="../embeddings/oleObject197.bin"/><Relationship Id="rId16" Type="http://schemas.openxmlformats.org/officeDocument/2006/relationships/vmlDrawing" Target="../drawings/vmlDrawing51.vml"/><Relationship Id="rId15" Type="http://schemas.openxmlformats.org/officeDocument/2006/relationships/slideLayout" Target="../slideLayouts/slideLayout51.xml"/><Relationship Id="rId14" Type="http://schemas.openxmlformats.org/officeDocument/2006/relationships/image" Target="../media/image244.wmf"/><Relationship Id="rId13" Type="http://schemas.openxmlformats.org/officeDocument/2006/relationships/oleObject" Target="../embeddings/oleObject201.bin"/><Relationship Id="rId12" Type="http://schemas.openxmlformats.org/officeDocument/2006/relationships/image" Target="../media/image243.wmf"/><Relationship Id="rId11" Type="http://schemas.openxmlformats.org/officeDocument/2006/relationships/image" Target="../media/image242.wmf"/><Relationship Id="rId10" Type="http://schemas.openxmlformats.org/officeDocument/2006/relationships/image" Target="../media/image241.wmf"/><Relationship Id="rId1" Type="http://schemas.openxmlformats.org/officeDocument/2006/relationships/image" Target="../media/image236.wmf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249.wmf"/><Relationship Id="rId7" Type="http://schemas.openxmlformats.org/officeDocument/2006/relationships/image" Target="../media/image248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oleObject" Target="../embeddings/oleObject202.bin"/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2" Type="http://schemas.openxmlformats.org/officeDocument/2006/relationships/vmlDrawing" Target="../drawings/vmlDrawing52.vml"/><Relationship Id="rId11" Type="http://schemas.openxmlformats.org/officeDocument/2006/relationships/slideLayout" Target="../slideLayouts/slideLayout51.xml"/><Relationship Id="rId10" Type="http://schemas.openxmlformats.org/officeDocument/2006/relationships/image" Target="../media/image250.wmf"/><Relationship Id="rId1" Type="http://schemas.openxmlformats.org/officeDocument/2006/relationships/image" Target="../media/image24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1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15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252.wmf"/><Relationship Id="rId1" Type="http://schemas.openxmlformats.org/officeDocument/2006/relationships/image" Target="../media/image251.wmf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5.bin"/><Relationship Id="rId8" Type="http://schemas.openxmlformats.org/officeDocument/2006/relationships/image" Target="../media/image253.wmf"/><Relationship Id="rId7" Type="http://schemas.openxmlformats.org/officeDocument/2006/relationships/oleObject" Target="../embeddings/oleObject204.bin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3" Type="http://schemas.openxmlformats.org/officeDocument/2006/relationships/vmlDrawing" Target="../drawings/vmlDrawing53.vml"/><Relationship Id="rId32" Type="http://schemas.openxmlformats.org/officeDocument/2006/relationships/slideLayout" Target="../slideLayouts/slideLayout51.xml"/><Relationship Id="rId31" Type="http://schemas.openxmlformats.org/officeDocument/2006/relationships/tags" Target="../tags/tag175.xml"/><Relationship Id="rId30" Type="http://schemas.openxmlformats.org/officeDocument/2006/relationships/image" Target="../media/image35.png"/><Relationship Id="rId3" Type="http://schemas.openxmlformats.org/officeDocument/2006/relationships/tags" Target="../tags/tag158.xml"/><Relationship Id="rId29" Type="http://schemas.openxmlformats.org/officeDocument/2006/relationships/tags" Target="../tags/tag174.xml"/><Relationship Id="rId28" Type="http://schemas.openxmlformats.org/officeDocument/2006/relationships/tags" Target="../tags/tag173.xml"/><Relationship Id="rId27" Type="http://schemas.openxmlformats.org/officeDocument/2006/relationships/tags" Target="../tags/tag172.xml"/><Relationship Id="rId26" Type="http://schemas.openxmlformats.org/officeDocument/2006/relationships/tags" Target="../tags/tag171.xml"/><Relationship Id="rId25" Type="http://schemas.openxmlformats.org/officeDocument/2006/relationships/tags" Target="../tags/tag170.xml"/><Relationship Id="rId24" Type="http://schemas.openxmlformats.org/officeDocument/2006/relationships/tags" Target="../tags/tag169.xml"/><Relationship Id="rId23" Type="http://schemas.openxmlformats.org/officeDocument/2006/relationships/tags" Target="../tags/tag168.xml"/><Relationship Id="rId22" Type="http://schemas.openxmlformats.org/officeDocument/2006/relationships/tags" Target="../tags/tag167.xml"/><Relationship Id="rId21" Type="http://schemas.openxmlformats.org/officeDocument/2006/relationships/tags" Target="../tags/tag166.xml"/><Relationship Id="rId20" Type="http://schemas.openxmlformats.org/officeDocument/2006/relationships/tags" Target="../tags/tag165.xml"/><Relationship Id="rId2" Type="http://schemas.openxmlformats.org/officeDocument/2006/relationships/tags" Target="../tags/tag157.xml"/><Relationship Id="rId19" Type="http://schemas.openxmlformats.org/officeDocument/2006/relationships/tags" Target="../tags/tag164.xml"/><Relationship Id="rId18" Type="http://schemas.openxmlformats.org/officeDocument/2006/relationships/tags" Target="../tags/tag163.xml"/><Relationship Id="rId17" Type="http://schemas.openxmlformats.org/officeDocument/2006/relationships/tags" Target="../tags/tag162.xml"/><Relationship Id="rId16" Type="http://schemas.openxmlformats.org/officeDocument/2006/relationships/image" Target="../media/image258.jpeg"/><Relationship Id="rId15" Type="http://schemas.openxmlformats.org/officeDocument/2006/relationships/image" Target="../media/image257.png"/><Relationship Id="rId14" Type="http://schemas.openxmlformats.org/officeDocument/2006/relationships/image" Target="../media/image256.wmf"/><Relationship Id="rId13" Type="http://schemas.openxmlformats.org/officeDocument/2006/relationships/oleObject" Target="../embeddings/oleObject207.bin"/><Relationship Id="rId12" Type="http://schemas.openxmlformats.org/officeDocument/2006/relationships/image" Target="../media/image255.wmf"/><Relationship Id="rId11" Type="http://schemas.openxmlformats.org/officeDocument/2006/relationships/oleObject" Target="../embeddings/oleObject206.bin"/><Relationship Id="rId10" Type="http://schemas.openxmlformats.org/officeDocument/2006/relationships/image" Target="../media/image254.wmf"/><Relationship Id="rId1" Type="http://schemas.openxmlformats.org/officeDocument/2006/relationships/tags" Target="../tags/tag156.xml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image" Target="../media/image256.wmf"/><Relationship Id="rId7" Type="http://schemas.openxmlformats.org/officeDocument/2006/relationships/oleObject" Target="../embeddings/oleObject211.bin"/><Relationship Id="rId6" Type="http://schemas.openxmlformats.org/officeDocument/2006/relationships/image" Target="../media/image259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254.wmf"/><Relationship Id="rId3" Type="http://schemas.openxmlformats.org/officeDocument/2006/relationships/oleObject" Target="../embeddings/oleObject209.bin"/><Relationship Id="rId2" Type="http://schemas.openxmlformats.org/officeDocument/2006/relationships/image" Target="../media/image253.wmf"/><Relationship Id="rId10" Type="http://schemas.openxmlformats.org/officeDocument/2006/relationships/vmlDrawing" Target="../drawings/vmlDrawing54.vml"/><Relationship Id="rId1" Type="http://schemas.openxmlformats.org/officeDocument/2006/relationships/oleObject" Target="../embeddings/oleObject208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6.bin"/><Relationship Id="rId8" Type="http://schemas.openxmlformats.org/officeDocument/2006/relationships/image" Target="../media/image263.wmf"/><Relationship Id="rId7" Type="http://schemas.openxmlformats.org/officeDocument/2006/relationships/oleObject" Target="../embeddings/oleObject215.bin"/><Relationship Id="rId6" Type="http://schemas.openxmlformats.org/officeDocument/2006/relationships/image" Target="../media/image262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261.wmf"/><Relationship Id="rId3" Type="http://schemas.openxmlformats.org/officeDocument/2006/relationships/oleObject" Target="../embeddings/oleObject213.bin"/><Relationship Id="rId22" Type="http://schemas.openxmlformats.org/officeDocument/2006/relationships/vmlDrawing" Target="../drawings/vmlDrawing55.vml"/><Relationship Id="rId21" Type="http://schemas.openxmlformats.org/officeDocument/2006/relationships/slideLayout" Target="../slideLayouts/slideLayout51.xml"/><Relationship Id="rId20" Type="http://schemas.openxmlformats.org/officeDocument/2006/relationships/image" Target="../media/image269.wmf"/><Relationship Id="rId2" Type="http://schemas.openxmlformats.org/officeDocument/2006/relationships/image" Target="../media/image260.wmf"/><Relationship Id="rId19" Type="http://schemas.openxmlformats.org/officeDocument/2006/relationships/oleObject" Target="../embeddings/oleObject221.bin"/><Relationship Id="rId18" Type="http://schemas.openxmlformats.org/officeDocument/2006/relationships/image" Target="../media/image268.wmf"/><Relationship Id="rId17" Type="http://schemas.openxmlformats.org/officeDocument/2006/relationships/oleObject" Target="../embeddings/oleObject220.bin"/><Relationship Id="rId16" Type="http://schemas.openxmlformats.org/officeDocument/2006/relationships/image" Target="../media/image267.wmf"/><Relationship Id="rId15" Type="http://schemas.openxmlformats.org/officeDocument/2006/relationships/oleObject" Target="../embeddings/oleObject219.bin"/><Relationship Id="rId14" Type="http://schemas.openxmlformats.org/officeDocument/2006/relationships/image" Target="../media/image266.wmf"/><Relationship Id="rId13" Type="http://schemas.openxmlformats.org/officeDocument/2006/relationships/oleObject" Target="../embeddings/oleObject218.bin"/><Relationship Id="rId12" Type="http://schemas.openxmlformats.org/officeDocument/2006/relationships/image" Target="../media/image265.emf"/><Relationship Id="rId11" Type="http://schemas.openxmlformats.org/officeDocument/2006/relationships/oleObject" Target="../embeddings/oleObject217.bin"/><Relationship Id="rId10" Type="http://schemas.openxmlformats.org/officeDocument/2006/relationships/image" Target="../media/image264.wmf"/><Relationship Id="rId1" Type="http://schemas.openxmlformats.org/officeDocument/2006/relationships/oleObject" Target="../embeddings/oleObject212.bin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6.bin"/><Relationship Id="rId8" Type="http://schemas.openxmlformats.org/officeDocument/2006/relationships/image" Target="../media/image273.wmf"/><Relationship Id="rId7" Type="http://schemas.openxmlformats.org/officeDocument/2006/relationships/oleObject" Target="../embeddings/oleObject225.bin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271.wmf"/><Relationship Id="rId3" Type="http://schemas.openxmlformats.org/officeDocument/2006/relationships/oleObject" Target="../embeddings/oleObject223.bin"/><Relationship Id="rId21" Type="http://schemas.openxmlformats.org/officeDocument/2006/relationships/vmlDrawing" Target="../drawings/vmlDrawing56.vml"/><Relationship Id="rId20" Type="http://schemas.openxmlformats.org/officeDocument/2006/relationships/slideLayout" Target="../slideLayouts/slideLayout46.xml"/><Relationship Id="rId2" Type="http://schemas.openxmlformats.org/officeDocument/2006/relationships/image" Target="../media/image270.wmf"/><Relationship Id="rId19" Type="http://schemas.openxmlformats.org/officeDocument/2006/relationships/image" Target="../media/image278.wmf"/><Relationship Id="rId18" Type="http://schemas.openxmlformats.org/officeDocument/2006/relationships/oleObject" Target="../embeddings/oleObject231.bin"/><Relationship Id="rId17" Type="http://schemas.openxmlformats.org/officeDocument/2006/relationships/image" Target="../media/image277.wmf"/><Relationship Id="rId16" Type="http://schemas.openxmlformats.org/officeDocument/2006/relationships/oleObject" Target="../embeddings/oleObject230.bin"/><Relationship Id="rId15" Type="http://schemas.openxmlformats.org/officeDocument/2006/relationships/image" Target="../media/image276.wmf"/><Relationship Id="rId14" Type="http://schemas.openxmlformats.org/officeDocument/2006/relationships/oleObject" Target="../embeddings/oleObject229.bin"/><Relationship Id="rId13" Type="http://schemas.openxmlformats.org/officeDocument/2006/relationships/image" Target="../media/image275.wmf"/><Relationship Id="rId12" Type="http://schemas.openxmlformats.org/officeDocument/2006/relationships/oleObject" Target="../embeddings/oleObject228.bin"/><Relationship Id="rId11" Type="http://schemas.openxmlformats.org/officeDocument/2006/relationships/image" Target="../media/image274.wmf"/><Relationship Id="rId10" Type="http://schemas.openxmlformats.org/officeDocument/2006/relationships/oleObject" Target="../embeddings/oleObject227.bin"/><Relationship Id="rId1" Type="http://schemas.openxmlformats.org/officeDocument/2006/relationships/oleObject" Target="../embeddings/oleObject222.bin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6.bin"/><Relationship Id="rId8" Type="http://schemas.openxmlformats.org/officeDocument/2006/relationships/image" Target="../media/image282.w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281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80.wmf"/><Relationship Id="rId3" Type="http://schemas.openxmlformats.org/officeDocument/2006/relationships/oleObject" Target="../embeddings/oleObject233.bin"/><Relationship Id="rId2" Type="http://schemas.openxmlformats.org/officeDocument/2006/relationships/image" Target="../media/image279.wmf"/><Relationship Id="rId18" Type="http://schemas.openxmlformats.org/officeDocument/2006/relationships/vmlDrawing" Target="../drawings/vmlDrawing57.vml"/><Relationship Id="rId17" Type="http://schemas.openxmlformats.org/officeDocument/2006/relationships/slideLayout" Target="../slideLayouts/slideLayout46.xml"/><Relationship Id="rId16" Type="http://schemas.openxmlformats.org/officeDocument/2006/relationships/image" Target="../media/image286.wmf"/><Relationship Id="rId15" Type="http://schemas.openxmlformats.org/officeDocument/2006/relationships/oleObject" Target="../embeddings/oleObject239.bin"/><Relationship Id="rId14" Type="http://schemas.openxmlformats.org/officeDocument/2006/relationships/image" Target="../media/image285.wmf"/><Relationship Id="rId13" Type="http://schemas.openxmlformats.org/officeDocument/2006/relationships/oleObject" Target="../embeddings/oleObject238.bin"/><Relationship Id="rId12" Type="http://schemas.openxmlformats.org/officeDocument/2006/relationships/image" Target="../media/image284.wmf"/><Relationship Id="rId11" Type="http://schemas.openxmlformats.org/officeDocument/2006/relationships/oleObject" Target="../embeddings/oleObject237.bin"/><Relationship Id="rId10" Type="http://schemas.openxmlformats.org/officeDocument/2006/relationships/image" Target="../media/image283.wmf"/><Relationship Id="rId1" Type="http://schemas.openxmlformats.org/officeDocument/2006/relationships/oleObject" Target="../embeddings/oleObject23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99992" y="4168676"/>
            <a:ext cx="4970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 讲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黄茜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（电光学院）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邮箱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:carolinehq@nankai.edu.cn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电话：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13803041006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765"/>
            <a:ext cx="4932040" cy="4932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30" y="1535509"/>
            <a:ext cx="2196659" cy="245593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97340" y="466096"/>
            <a:ext cx="3829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听不到声音点手机下方小喇叭</a:t>
            </a:r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620688"/>
            <a:ext cx="82786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数学知识：微分</a:t>
            </a:r>
            <a:endParaRPr lang="en-US" altLang="zh-CN" kern="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参变数表示的函数：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91680" y="1835850"/>
          <a:ext cx="2676872" cy="288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31" name="Equation" r:id="rId1" imgW="35356800" imgH="38100000" progId="Equation.DSMT4">
                  <p:embed/>
                </p:oleObj>
              </mc:Choice>
              <mc:Fallback>
                <p:oleObj name="Equation" r:id="rId1" imgW="35356800" imgH="38100000" progId="Equation.DSMT4">
                  <p:embed/>
                  <p:pic>
                    <p:nvPicPr>
                      <p:cNvPr id="0" name="图片 1896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1680" y="1835850"/>
                        <a:ext cx="2676872" cy="288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620688"/>
            <a:ext cx="82786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数学知识：积分</a:t>
            </a:r>
            <a:endParaRPr lang="en-US" altLang="zh-CN" kern="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不定积分：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性质：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18461" y="1844824"/>
          <a:ext cx="3281931" cy="68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46" name="Equation" r:id="rId1" imgW="32308800" imgH="6705600" progId="Equation.DSMT4">
                  <p:embed/>
                </p:oleObj>
              </mc:Choice>
              <mc:Fallback>
                <p:oleObj name="Equation" r:id="rId1" imgW="32308800" imgH="6705600" progId="Equation.DSMT4">
                  <p:embed/>
                  <p:pic>
                    <p:nvPicPr>
                      <p:cNvPr id="0" name="图片 1910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8461" y="1844824"/>
                        <a:ext cx="3281931" cy="68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75656" y="1892177"/>
          <a:ext cx="2113000" cy="603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47" name="Equation" r:id="rId3" imgW="21336000" imgH="6096000" progId="Equation.DSMT4">
                  <p:embed/>
                </p:oleObj>
              </mc:Choice>
              <mc:Fallback>
                <p:oleObj name="Equation" r:id="rId3" imgW="21336000" imgH="6096000" progId="Equation.DSMT4">
                  <p:embed/>
                  <p:pic>
                    <p:nvPicPr>
                      <p:cNvPr id="0" name="图片 1910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1892177"/>
                        <a:ext cx="2113000" cy="603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15616" y="1887215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8736" y="1924902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699792" y="3058585"/>
          <a:ext cx="4939005" cy="296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48" name="Equation" r:id="rId5" imgW="57912000" imgH="34747200" progId="Equation.DSMT4">
                  <p:embed/>
                </p:oleObj>
              </mc:Choice>
              <mc:Fallback>
                <p:oleObj name="Equation" r:id="rId5" imgW="57912000" imgH="34747200" progId="Equation.DSMT4">
                  <p:embed/>
                  <p:pic>
                    <p:nvPicPr>
                      <p:cNvPr id="0" name="图片 1910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792" y="3058585"/>
                        <a:ext cx="4939005" cy="2963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2038350"/>
            <a:ext cx="6842125" cy="2747963"/>
          </a:xfrm>
        </p:spPr>
        <p:txBody>
          <a:bodyPr/>
          <a:lstStyle/>
          <a:p>
            <a:pPr>
              <a:defRPr/>
            </a:pP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</a:t>
            </a:r>
            <a:endParaRPr lang="zh-CN" altLang="en-US" sz="48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14563" y="4786313"/>
            <a:ext cx="4286250" cy="1071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defRPr/>
            </a:pPr>
            <a:endParaRPr lang="zh-CN" altLang="en-US" sz="4000" b="1" kern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30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7B6510-745B-4359-8651-D50BEA8C1C22}" type="slidenum">
              <a:rPr kumimoji="0" lang="en-US" altLang="zh-CN" sz="1400" smtClean="0"/>
            </a:fld>
            <a:endParaRPr kumimoji="0" lang="en-US" altLang="zh-CN" sz="140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143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chemeClr val="tx2"/>
                </a:solidFill>
              </a:rPr>
              <a:t>第 </a:t>
            </a:r>
            <a:r>
              <a:rPr lang="zh-CN" altLang="en-US" sz="4400" dirty="0" smtClean="0">
                <a:solidFill>
                  <a:schemeClr val="tx2"/>
                </a:solidFill>
              </a:rPr>
              <a:t>一</a:t>
            </a:r>
            <a:r>
              <a:rPr lang="en-US" altLang="zh-CN" sz="4400" dirty="0" smtClean="0">
                <a:solidFill>
                  <a:schemeClr val="tx2"/>
                </a:solidFill>
              </a:rPr>
              <a:t> </a:t>
            </a:r>
            <a:r>
              <a:rPr lang="zh-CN" altLang="en-US" sz="4400" dirty="0">
                <a:solidFill>
                  <a:schemeClr val="tx2"/>
                </a:solidFill>
              </a:rPr>
              <a:t>章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115028" y="2269331"/>
            <a:ext cx="54419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质点运动学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457141"/>
            <a:ext cx="3905949" cy="2900882"/>
          </a:xfrm>
          <a:prstGeom prst="rect">
            <a:avLst/>
          </a:prstGeom>
        </p:spPr>
      </p:pic>
    </p:spTree>
  </p:cSld>
  <p:clrMapOvr>
    <a:masterClrMapping/>
  </p:clrMapOvr>
  <p:transition advTm="13121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856779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力学的发展史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早在公元前四世纪，我国的</a:t>
            </a:r>
            <a:r>
              <a:rPr lang="zh-CN" altLang="en-US" sz="2400" b="1" dirty="0" smtClean="0">
                <a:solidFill>
                  <a:srgbClr val="003A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墨子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公元前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468~376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）及其弟子在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墨经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中就论述了时空概念、力、杠杆原理等力学知识。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古希腊的</a:t>
            </a:r>
            <a:r>
              <a:rPr lang="zh-CN" altLang="en-US" sz="2400" b="1" dirty="0">
                <a:solidFill>
                  <a:srgbClr val="003A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亚里士多德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（公元前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384~322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）和</a:t>
            </a:r>
            <a:r>
              <a:rPr lang="zh-CN" altLang="en-US" sz="2400" b="1" dirty="0" smtClean="0">
                <a:solidFill>
                  <a:srgbClr val="003A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阿基米德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（公元前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287~212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）研究了午体的运动和平衡问题。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意大利的</a:t>
            </a:r>
            <a:r>
              <a:rPr lang="zh-CN" altLang="en-US" sz="2400" b="1" dirty="0" smtClean="0">
                <a:solidFill>
                  <a:srgbClr val="003A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达芬奇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1452~1519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）研究滑动摩擦、平衡、力矩。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波兰的</a:t>
            </a:r>
            <a:r>
              <a:rPr lang="zh-CN" altLang="en-US" sz="2400" b="1" dirty="0" smtClean="0">
                <a:solidFill>
                  <a:srgbClr val="003A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哥白尼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1473~1543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）创立宇宙“日心说”。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德国的</a:t>
            </a:r>
            <a:r>
              <a:rPr lang="zh-CN" altLang="en-US" sz="2400" b="1" dirty="0" smtClean="0">
                <a:solidFill>
                  <a:srgbClr val="003A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开普勒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1571~1630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）提出行星运动三定律。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意大利的</a:t>
            </a:r>
            <a:r>
              <a:rPr lang="zh-CN" altLang="en-US" sz="2400" b="1" dirty="0" smtClean="0">
                <a:solidFill>
                  <a:srgbClr val="003A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伽利略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1564~1642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）自由落体定律、惯性定律及加速度的概念。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英国伟大的科学家</a:t>
            </a:r>
            <a:r>
              <a:rPr lang="zh-CN" altLang="en-US" sz="2400" b="1" dirty="0" smtClean="0">
                <a:solidFill>
                  <a:srgbClr val="003A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牛顿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1643~1727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）在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1687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年版的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自然哲学的数学原理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一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书总其大成，提出动力学的三个基本定律，万有引力定律，天体力学等，是力学奠基人。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31168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力学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的研究对象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26332"/>
            <a:ext cx="7772400" cy="750540"/>
          </a:xfrm>
        </p:spPr>
        <p:txBody>
          <a:bodyPr/>
          <a:lstStyle/>
          <a:p>
            <a:r>
              <a:rPr lang="zh-CN" altLang="en-US" dirty="0" smtClean="0"/>
              <a:t>物体机械运动的规律及其应用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</a:fld>
            <a:endParaRPr lang="en-US" altLang="zh-CN"/>
          </a:p>
        </p:txBody>
      </p:sp>
      <p:sp>
        <p:nvSpPr>
          <p:cNvPr id="6" name="标题 1"/>
          <p:cNvSpPr txBox="1"/>
          <p:nvPr/>
        </p:nvSpPr>
        <p:spPr bwMode="auto">
          <a:xfrm>
            <a:off x="714198" y="2580134"/>
            <a:ext cx="7772400" cy="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机械运动</a:t>
            </a:r>
            <a:endParaRPr lang="zh-CN" altLang="en-US" sz="3200" kern="0" dirty="0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714198" y="3614564"/>
            <a:ext cx="7772400" cy="75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物体位置随时间的变化</a:t>
            </a:r>
            <a:endParaRPr lang="zh-CN" altLang="en-US" kern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75" y="4221088"/>
            <a:ext cx="4076700" cy="2371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/>
            </a:fld>
            <a:endParaRPr lang="en-US" altLang="zh-CN"/>
          </a:p>
        </p:txBody>
      </p:sp>
      <p:sp>
        <p:nvSpPr>
          <p:cNvPr id="3" name="内容占位符 2"/>
          <p:cNvSpPr txBox="1"/>
          <p:nvPr/>
        </p:nvSpPr>
        <p:spPr>
          <a:xfrm>
            <a:off x="463352" y="836712"/>
            <a:ext cx="7994848" cy="525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运动学</a:t>
            </a:r>
            <a:r>
              <a:rPr lang="zh-CN" altLang="en-US" sz="2400" dirty="0" smtClean="0">
                <a:solidFill>
                  <a:srgbClr val="000000"/>
                </a:solidFill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研究物体运动的几何性质，而不研究引起物体运动的原因。（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位移，速度，加速度，轨迹等的描述和计算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动力学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：研究受力物体的运动变化与作用力之间的关系。（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运动微分方程的建立和求解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静力学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：研究物体在力系作用下的平衡规律，同时也研究力的一般性质和力系的简化方法等。（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平衡方程的应用和受力分析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defRPr/>
            </a:pP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 eaLnBrk="1" hangingPunct="1">
              <a:buFont typeface="+mj-ea"/>
              <a:buAutoNum type="circleNumDbPlain"/>
              <a:defRPr/>
            </a:pPr>
            <a:endParaRPr lang="zh-CN" altLang="en-US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/>
            </a:fld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牛顿力学的适用范围是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rgbClr val="F84F4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9613900" y="6649997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pPr algn="l"/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9779000" y="1270000"/>
            <a:ext cx="3332480" cy="70788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 algn="l"/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弱引力场中宏观物体的低速运动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64904"/>
            <a:ext cx="2743200" cy="2667000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4" name="RemarkBack"/>
            <p:cNvSpPr/>
            <p:nvPr>
              <p:custDataLst>
                <p:tags r:id="rId9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RemarkBlock"/>
            <p:cNvSpPr/>
            <p:nvPr>
              <p:custDataLst>
                <p:tags r:id="rId10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markTitleText"/>
            <p:cNvSpPr txBox="1"/>
            <p:nvPr>
              <p:custDataLst>
                <p:tags r:id="rId11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12" name="RemarkBack"/>
          <p:cNvSpPr/>
          <p:nvPr>
            <p:custDataLst>
              <p:tags r:id="rId12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RemarkBlock"/>
          <p:cNvSpPr/>
          <p:nvPr>
            <p:custDataLst>
              <p:tags r:id="rId13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RemarkTitleText"/>
          <p:cNvSpPr txBox="1"/>
          <p:nvPr>
            <p:custDataLst>
              <p:tags r:id="rId14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algn="l"/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1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1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58F2E4-9744-4EA0-A743-160280795754}" type="slidenum">
              <a:rPr kumimoji="0" lang="en-US" altLang="zh-CN" sz="1400" smtClean="0">
                <a:solidFill>
                  <a:srgbClr val="000000"/>
                </a:solidFill>
              </a:rPr>
            </a:fld>
            <a:endParaRPr kumimoji="0"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532953" y="614511"/>
            <a:ext cx="8791575" cy="48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32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、质点和参考系</a:t>
            </a:r>
            <a:endParaRPr lang="zh-CN" altLang="en-US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32953" y="1857315"/>
            <a:ext cx="7994848" cy="525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实际物体：具有大小、形状，其运动可能有移动、转动、形变。物体上各点的运动情况可能是不同的，非常复杂（如火车运动）。</a:t>
            </a: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为了使描述简化，分清主次，引入“质点模型”。</a:t>
            </a: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质点：有质量，没有体积，是一个理想模型。</a:t>
            </a:r>
            <a:endParaRPr lang="en-US" altLang="zh-CN" sz="26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忽略了物体的形状、大小所产生的效果，突出了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质量</a:t>
            </a:r>
            <a:r>
              <a:rPr lang="zh-CN" altLang="en-US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  <a:r>
              <a:rPr lang="zh-CN" altLang="en-US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</a:t>
            </a:r>
            <a:r>
              <a:rPr lang="zh-CN" altLang="en-US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三者之间的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主要矛盾</a:t>
            </a:r>
            <a:r>
              <a:rPr lang="zh-CN" altLang="en-US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defRPr/>
            </a:pP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 eaLnBrk="1" hangingPunct="1">
              <a:buFont typeface="+mj-ea"/>
              <a:buAutoNum type="circleNumDbPlain"/>
              <a:defRPr/>
            </a:pPr>
            <a:endParaRPr lang="zh-CN" altLang="en-US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9186" y="1245783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、质点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/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27584" y="1340768"/>
            <a:ext cx="472116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力学中典型的理想模型：</a:t>
            </a:r>
            <a:endParaRPr lang="en-US" altLang="zh-CN" sz="32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 algn="l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质点</a:t>
            </a:r>
            <a:endParaRPr lang="en-US" altLang="zh-CN" sz="32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 algn="l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刚体</a:t>
            </a:r>
            <a:endParaRPr lang="en-US" altLang="zh-CN" sz="32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 algn="l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完全弹性体</a:t>
            </a:r>
            <a:endParaRPr lang="en-US" altLang="zh-CN" sz="32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 algn="l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理想流体</a:t>
            </a:r>
            <a:endParaRPr lang="en-US" altLang="zh-CN" sz="32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48" y="1340768"/>
            <a:ext cx="3477344" cy="4819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/>
            </a:fld>
            <a:endParaRPr lang="en-US" altLang="zh-CN"/>
          </a:p>
        </p:txBody>
      </p:sp>
      <p:sp>
        <p:nvSpPr>
          <p:cNvPr id="4" name="内容占位符 2"/>
          <p:cNvSpPr txBox="1"/>
          <p:nvPr/>
        </p:nvSpPr>
        <p:spPr>
          <a:xfrm>
            <a:off x="611560" y="1051520"/>
            <a:ext cx="7994848" cy="525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条件（满足其中一条）</a:t>
            </a:r>
            <a:r>
              <a:rPr lang="en-US" altLang="zh-CN" sz="2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6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物体本身的几何线度比所研究问题中的线度小得多。</a:t>
            </a:r>
            <a:endParaRPr lang="en-US" altLang="zh-CN" sz="26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物体只有平移运动</a:t>
            </a:r>
            <a:r>
              <a:rPr lang="en-US" altLang="zh-CN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平动。 </a:t>
            </a: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实际问题中，先看作质点，然后再考虑形状、大小，对结论进行修正。</a:t>
            </a:r>
            <a:endParaRPr lang="zh-CN" altLang="en-US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600" dirty="0" smtClean="0">
              <a:solidFill>
                <a:srgbClr val="000000"/>
              </a:solidFill>
            </a:endParaRPr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600" dirty="0" smtClean="0">
              <a:solidFill>
                <a:srgbClr val="000000"/>
              </a:solidFill>
            </a:endParaRPr>
          </a:p>
          <a:p>
            <a:pPr lvl="2" eaLnBrk="1" hangingPunct="1">
              <a:defRPr/>
            </a:pPr>
            <a:endParaRPr lang="en-US" altLang="zh-CN" sz="2600" dirty="0" smtClean="0">
              <a:solidFill>
                <a:srgbClr val="000000"/>
              </a:solidFill>
            </a:endParaRPr>
          </a:p>
          <a:p>
            <a:pPr marL="971550" lvl="1" indent="-514350" eaLnBrk="1" hangingPunct="1">
              <a:buFont typeface="+mj-ea"/>
              <a:buAutoNum type="circleNumDbPlain"/>
              <a:defRPr/>
            </a:pPr>
            <a:endParaRPr lang="zh-CN" altLang="en-US" sz="2600" dirty="0" smtClean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5085184"/>
            <a:ext cx="4134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理论依据：质心运动定理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628800"/>
            <a:ext cx="2590800" cy="228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3608" y="1168422"/>
            <a:ext cx="407996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为什么学习物理？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探索自然  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Exploring the nature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驱动技术  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Driving the technology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拯救生命  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Saving the life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43946" y="652398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、参考系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43946" y="1219200"/>
            <a:ext cx="7994848" cy="525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参考物</a:t>
            </a:r>
            <a:r>
              <a:rPr lang="zh-CN" altLang="en-US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：为了研究运动，固定坐标系的物体</a:t>
            </a: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参考坐标系</a:t>
            </a:r>
            <a:r>
              <a:rPr lang="zh-CN" altLang="en-US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：参考系</a:t>
            </a:r>
            <a:r>
              <a:rPr lang="en-US" altLang="zh-CN" sz="2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参考物</a:t>
            </a:r>
            <a:r>
              <a:rPr lang="en-US" altLang="zh-CN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坐标架</a:t>
            </a:r>
            <a:r>
              <a:rPr lang="en-US" altLang="zh-CN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钟</a:t>
            </a: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defRPr/>
            </a:pP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 eaLnBrk="1" hangingPunct="1">
              <a:buFont typeface="+mj-ea"/>
              <a:buAutoNum type="circleNumDbPlain"/>
              <a:defRPr/>
            </a:pPr>
            <a:endParaRPr lang="zh-CN" altLang="en-US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3486" y="2906098"/>
            <a:ext cx="3361905" cy="3294974"/>
            <a:chOff x="663486" y="2906098"/>
            <a:chExt cx="3361905" cy="329497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9632" y="2906098"/>
              <a:ext cx="2019048" cy="267619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486" y="5858215"/>
              <a:ext cx="3361905" cy="342857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87" y="2696380"/>
            <a:ext cx="3476625" cy="3095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184" y="5763073"/>
            <a:ext cx="2095238" cy="3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>
                <a:solidFill>
                  <a:srgbClr val="000000"/>
                </a:solidFill>
              </a:rPr>
            </a:fld>
            <a:endParaRPr kumimoji="0"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67544" y="777590"/>
            <a:ext cx="78486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运动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是绝对的，静止是相对的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描述一个物体的运动，必须指明是以哪一个物体为参考系，这个被选作参考的物体就叫做</a:t>
            </a:r>
            <a:r>
              <a:rPr lang="zh-CN" altLang="en-US" u="sng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参考系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运动的描述具有相对性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选不同的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参照系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，对物体所作的运动描述也不同。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原则上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参照系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的选择是任意的，一般以便于描述所研究的对象为前提。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344" y="479715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参考系的选择是任意的，对于同一个质点的位置，用不同参考系来描写时，则具有不同的位置矢量。就这一点，我们可以说，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位置是具有相对性的物理量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1085DE-103A-4606-9F3B-DBBF6D375183}" type="slidenum">
              <a:rPr kumimoji="0" lang="en-US" altLang="zh-CN" sz="1400" smtClean="0">
                <a:solidFill>
                  <a:srgbClr val="000000"/>
                </a:solidFill>
              </a:rPr>
            </a:fld>
            <a:endParaRPr kumimoji="0"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685800" y="1130300"/>
            <a:ext cx="7848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为了定量描述任一时刻物体的准确位置，需要建立一个坐标系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坐标系是固定在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参照系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上的。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坐标系的种类很多：直角坐标、极坐标、球坐标、柱坐标、自然坐标系。以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便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为前提。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坐标系可看做是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参照系的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数学抽象。指明了坐标系也就确定了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参照系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/>
            </a:fld>
            <a:endParaRPr lang="en-US" altLang="zh-CN"/>
          </a:p>
        </p:txBody>
      </p:sp>
      <p:sp>
        <p:nvSpPr>
          <p:cNvPr id="3" name="标题 1"/>
          <p:cNvSpPr txBox="1"/>
          <p:nvPr/>
        </p:nvSpPr>
        <p:spPr bwMode="auto">
          <a:xfrm>
            <a:off x="532953" y="781377"/>
            <a:ext cx="8791575" cy="48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32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、轨迹、位移矢量与运动方程</a:t>
            </a:r>
            <a:endParaRPr lang="zh-CN" altLang="en-US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27584" y="1335410"/>
            <a:ext cx="7994848" cy="51415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lvl="1" indent="-51435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 eaLnBrk="1" hangingPunct="1">
              <a:buFont typeface="+mj-ea"/>
              <a:buAutoNum type="circleNumDbPlain"/>
              <a:defRPr/>
            </a:pPr>
            <a:endParaRPr lang="zh-CN" altLang="en-US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0504" y="2060848"/>
            <a:ext cx="738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质点在运动中所经历的各点在空间连成一条曲线，这条曲线我们称之为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360" y="3406213"/>
            <a:ext cx="4208565" cy="2724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136" y="2806191"/>
            <a:ext cx="3038095" cy="197142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41372" y="5026936"/>
            <a:ext cx="738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运动的记录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部分信息</a:t>
            </a:r>
            <a:endParaRPr lang="zh-CN" altLang="en-US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4FA886-FF0A-4D0C-B4B3-42BDB1899461}" type="slidenum">
              <a:rPr kumimoji="0" lang="en-US" altLang="zh-CN" sz="1400" smtClean="0"/>
            </a:fld>
            <a:endParaRPr kumimoji="0" lang="en-US" altLang="zh-CN" sz="1400" smtClean="0"/>
          </a:p>
        </p:txBody>
      </p:sp>
      <p:sp>
        <p:nvSpPr>
          <p:cNvPr id="3" name="内容占位符 2"/>
          <p:cNvSpPr txBox="1"/>
          <p:nvPr/>
        </p:nvSpPr>
        <p:spPr>
          <a:xfrm>
            <a:off x="676969" y="1588689"/>
            <a:ext cx="7848600" cy="18041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5600" lvl="1" indent="-355600" eaLnBrk="1" hangingPunct="1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在直角坐标系中，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可以用三个坐标轴的分量表示：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</a:rPr>
              <a:t>	             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266700" lvl="1" indent="-2667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              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为三</a:t>
            </a:r>
            <a:r>
              <a:rPr lang="zh-CN" altLang="en-US" dirty="0"/>
              <a:t>坐标轴</a:t>
            </a:r>
            <a:r>
              <a:rPr lang="zh-CN" altLang="en-US" dirty="0" smtClean="0"/>
              <a:t>方向的单位矢量，是常矢量）</a:t>
            </a:r>
            <a:endParaRPr lang="en-US" altLang="zh-CN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			</a:t>
            </a:r>
            <a:endParaRPr lang="en-US" altLang="zh-CN" dirty="0" smtClean="0"/>
          </a:p>
          <a:p>
            <a:pPr marL="34925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u="sng" dirty="0" smtClean="0"/>
          </a:p>
          <a:p>
            <a:pPr marL="34925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u="sng" dirty="0"/>
          </a:p>
          <a:p>
            <a:pPr marL="34925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u="sng" dirty="0" smtClean="0"/>
          </a:p>
          <a:p>
            <a:pPr marL="34925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u="sng" dirty="0"/>
          </a:p>
          <a:p>
            <a:pPr marL="34925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u="sng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15732" y="2161012"/>
          <a:ext cx="22034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77" name="公式" r:id="rId1" imgW="888365" imgH="241300" progId="Equation.3">
                  <p:embed/>
                </p:oleObj>
              </mc:Choice>
              <mc:Fallback>
                <p:oleObj name="公式" r:id="rId1" imgW="888365" imgH="2413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732" y="2161012"/>
                        <a:ext cx="220345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1"/>
          <p:cNvGraphicFramePr>
            <a:graphicFrameLocks noChangeAspect="1"/>
          </p:cNvGraphicFramePr>
          <p:nvPr/>
        </p:nvGraphicFramePr>
        <p:xfrm>
          <a:off x="1295177" y="3014040"/>
          <a:ext cx="1186781" cy="51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78" name="公式" r:id="rId3" imgW="406400" imgH="241300" progId="Equation.3">
                  <p:embed/>
                </p:oleObj>
              </mc:Choice>
              <mc:Fallback>
                <p:oleObj name="公式" r:id="rId3" imgW="406400" imgH="2413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177" y="3014040"/>
                        <a:ext cx="1186781" cy="518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781681" y="1679972"/>
          <a:ext cx="563562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79" name="公式" r:id="rId5" imgW="165100" imgH="215900" progId="Equation.3">
                  <p:embed/>
                </p:oleObj>
              </mc:Choice>
              <mc:Fallback>
                <p:oleObj name="公式" r:id="rId5" imgW="165100" imgH="2159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681" y="1679972"/>
                        <a:ext cx="563562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739879" y="2226099"/>
          <a:ext cx="812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80" name="公式" r:id="rId7" imgW="165100" imgH="215900" progId="Equation.3">
                  <p:embed/>
                </p:oleObj>
              </mc:Choice>
              <mc:Fallback>
                <p:oleObj name="公式" r:id="rId7" imgW="165100" imgH="2159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879" y="2226099"/>
                        <a:ext cx="8128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24"/>
          <p:cNvGrpSpPr/>
          <p:nvPr/>
        </p:nvGrpSpPr>
        <p:grpSpPr bwMode="auto">
          <a:xfrm>
            <a:off x="4693443" y="3400311"/>
            <a:ext cx="3719513" cy="3370263"/>
            <a:chOff x="493" y="1744"/>
            <a:chExt cx="2545" cy="2123"/>
          </a:xfrm>
        </p:grpSpPr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1395" y="2672"/>
              <a:ext cx="628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i="1">
                  <a:solidFill>
                    <a:srgbClr val="FF0000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zh-CN" sz="3200" b="1" i="1">
                  <a:solidFill>
                    <a:srgbClr val="FF0000"/>
                  </a:solidFill>
                  <a:latin typeface="Tahoma" panose="020B0604030504040204" pitchFamily="34" charset="0"/>
                </a:rPr>
                <a:t>r</a:t>
              </a:r>
              <a:endParaRPr lang="en-US" altLang="zh-CN" sz="28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1085" y="3197"/>
              <a:ext cx="384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ahoma" panose="020B0604030504040204" pitchFamily="34" charset="0"/>
                </a:rPr>
                <a:t> </a:t>
              </a:r>
              <a:r>
                <a:rPr lang="en-US" altLang="zh-CN" sz="2800" b="1">
                  <a:latin typeface="Tahoma" panose="020B0604030504040204" pitchFamily="34" charset="0"/>
                </a:rPr>
                <a:t>0</a:t>
              </a:r>
              <a:endParaRPr lang="en-US" altLang="zh-CN" sz="2800" b="1" i="1">
                <a:latin typeface="Tahoma" panose="020B0604030504040204" pitchFamily="34" charset="0"/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V="1">
              <a:off x="1212" y="1976"/>
              <a:ext cx="0" cy="12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541" y="3258"/>
              <a:ext cx="671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1212" y="3266"/>
              <a:ext cx="16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V="1">
              <a:off x="1212" y="3029"/>
              <a:ext cx="0" cy="2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H="1">
              <a:off x="1027" y="3266"/>
              <a:ext cx="174" cy="9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1221" y="3258"/>
              <a:ext cx="235" cy="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3"/>
            <p:cNvSpPr/>
            <p:nvPr/>
          </p:nvSpPr>
          <p:spPr bwMode="auto">
            <a:xfrm>
              <a:off x="945" y="2357"/>
              <a:ext cx="1709" cy="577"/>
            </a:xfrm>
            <a:custGeom>
              <a:avLst/>
              <a:gdLst>
                <a:gd name="T0" fmla="*/ 0 w 2940"/>
                <a:gd name="T1" fmla="*/ 5 h 987"/>
                <a:gd name="T2" fmla="*/ 3 w 2940"/>
                <a:gd name="T3" fmla="*/ 1 h 987"/>
                <a:gd name="T4" fmla="*/ 7 w 2940"/>
                <a:gd name="T5" fmla="*/ 1 h 987"/>
                <a:gd name="T6" fmla="*/ 13 w 2940"/>
                <a:gd name="T7" fmla="*/ 2 h 9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0" h="987">
                  <a:moveTo>
                    <a:pt x="0" y="987"/>
                  </a:moveTo>
                  <a:cubicBezTo>
                    <a:pt x="232" y="683"/>
                    <a:pt x="465" y="380"/>
                    <a:pt x="720" y="222"/>
                  </a:cubicBezTo>
                  <a:cubicBezTo>
                    <a:pt x="975" y="64"/>
                    <a:pt x="1160" y="0"/>
                    <a:pt x="1530" y="42"/>
                  </a:cubicBezTo>
                  <a:cubicBezTo>
                    <a:pt x="1900" y="84"/>
                    <a:pt x="2703" y="405"/>
                    <a:pt x="2940" y="477"/>
                  </a:cubicBezTo>
                </a:path>
              </a:pathLst>
            </a:custGeom>
            <a:noFill/>
            <a:ln w="28575" cmpd="sng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 flipV="1">
              <a:off x="1214" y="2415"/>
              <a:ext cx="662" cy="8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1875" y="2433"/>
              <a:ext cx="0" cy="1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V="1">
              <a:off x="1875" y="3266"/>
              <a:ext cx="401" cy="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 flipH="1">
              <a:off x="768" y="3512"/>
              <a:ext cx="11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 flipH="1" flipV="1">
              <a:off x="1212" y="2178"/>
              <a:ext cx="663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1674" y="2196"/>
              <a:ext cx="3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solidFill>
                    <a:srgbClr val="FF0000"/>
                  </a:solidFill>
                </a:rPr>
                <a:t>·</a:t>
              </a:r>
              <a:endParaRPr lang="en-US" altLang="zh-CN" sz="100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493" y="3534"/>
              <a:ext cx="29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i="1">
                  <a:latin typeface="Tahoma" panose="020B0604030504040204" pitchFamily="34" charset="0"/>
                </a:rPr>
                <a:t>x</a:t>
              </a:r>
              <a:endParaRPr lang="en-US" altLang="zh-CN" sz="3200" b="1" i="1">
                <a:latin typeface="Tahoma" panose="020B0604030504040204" pitchFamily="34" charset="0"/>
              </a:endParaRPr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1152" y="1744"/>
              <a:ext cx="38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i="1">
                  <a:latin typeface="Tahoma" panose="020B0604030504040204" pitchFamily="34" charset="0"/>
                </a:rPr>
                <a:t> </a:t>
              </a:r>
              <a:r>
                <a:rPr lang="en-US" altLang="zh-CN" sz="3200" b="1" i="1">
                  <a:latin typeface="Tahoma" panose="020B0604030504040204" pitchFamily="34" charset="0"/>
                </a:rPr>
                <a:t>z</a:t>
              </a:r>
              <a:endParaRPr lang="en-US" altLang="zh-CN" sz="3200" b="1" i="1">
                <a:latin typeface="Tahoma" panose="020B0604030504040204" pitchFamily="34" charset="0"/>
              </a:endParaRPr>
            </a:p>
          </p:txBody>
        </p: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2654" y="3174"/>
              <a:ext cx="38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i="1" dirty="0">
                  <a:latin typeface="Tahoma" panose="020B0604030504040204" pitchFamily="34" charset="0"/>
                </a:rPr>
                <a:t> </a:t>
              </a:r>
              <a:r>
                <a:rPr lang="en-US" altLang="zh-CN" sz="3200" b="1" i="1" dirty="0">
                  <a:latin typeface="Tahoma" panose="020B0604030504040204" pitchFamily="34" charset="0"/>
                </a:rPr>
                <a:t>y</a:t>
              </a:r>
              <a:endParaRPr lang="en-US" altLang="zh-CN" sz="3200" b="1" i="1" dirty="0">
                <a:latin typeface="Tahoma" panose="020B0604030504040204" pitchFamily="34" charset="0"/>
              </a:endParaRPr>
            </a:p>
          </p:txBody>
        </p: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1948" y="2723"/>
              <a:ext cx="44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i="1" dirty="0">
                  <a:solidFill>
                    <a:srgbClr val="FF0000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ahoma" panose="020B0604030504040204" pitchFamily="34" charset="0"/>
                </a:rPr>
                <a:t>z</a:t>
              </a:r>
              <a:endParaRPr lang="en-US" altLang="zh-CN" sz="2800" b="1" dirty="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1054" y="3450"/>
              <a:ext cx="48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i="1">
                  <a:solidFill>
                    <a:srgbClr val="FF0000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zh-CN" sz="2800" b="1" i="1">
                  <a:solidFill>
                    <a:srgbClr val="FF0000"/>
                  </a:solidFill>
                  <a:latin typeface="Tahoma" panose="020B0604030504040204" pitchFamily="34" charset="0"/>
                </a:rPr>
                <a:t>y</a:t>
              </a:r>
              <a:endParaRPr lang="en-US" altLang="zh-CN" sz="28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2110" y="3343"/>
              <a:ext cx="50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  <a:endParaRPr lang="en-US" altLang="zh-CN" sz="28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>
              <a:off x="1655" y="2740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1639" y="2056"/>
              <a:ext cx="10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 sz="2800" b="1" i="1" dirty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P</a:t>
              </a:r>
              <a:r>
                <a:rPr lang="en-US" altLang="zh-CN" b="1" dirty="0">
                  <a:solidFill>
                    <a:srgbClr val="FF0000"/>
                  </a:solidFill>
                </a:rPr>
                <a:t>(</a:t>
              </a:r>
              <a:r>
                <a:rPr lang="en-US" altLang="zh-CN" b="1" dirty="0" err="1">
                  <a:solidFill>
                    <a:srgbClr val="FF0000"/>
                  </a:solidFill>
                  <a:latin typeface="+mn-lt"/>
                </a:rPr>
                <a:t>x,y,z</a:t>
              </a:r>
              <a:r>
                <a:rPr lang="en-US" altLang="zh-CN" b="1" dirty="0">
                  <a:solidFill>
                    <a:srgbClr val="FF0000"/>
                  </a:solidFill>
                </a:rPr>
                <a:t>)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1693" y="2299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>
                  <a:solidFill>
                    <a:srgbClr val="FF00FF"/>
                  </a:solidFill>
                  <a:latin typeface="Tahoma" panose="020B0604030504040204" pitchFamily="34" charset="0"/>
                </a:rPr>
                <a:t>●</a:t>
              </a:r>
              <a:endParaRPr lang="zh-CN" altLang="en-US" sz="1200">
                <a:solidFill>
                  <a:srgbClr val="FF00FF"/>
                </a:solidFill>
                <a:latin typeface="Tahoma" panose="020B0604030504040204" pitchFamily="34" charset="0"/>
              </a:endParaRPr>
            </a:p>
          </p:txBody>
        </p:sp>
        <p:graphicFrame>
          <p:nvGraphicFramePr>
            <p:cNvPr id="42" name="Object 49"/>
            <p:cNvGraphicFramePr>
              <a:graphicFrameLocks noChangeAspect="1"/>
            </p:cNvGraphicFramePr>
            <p:nvPr/>
          </p:nvGraphicFramePr>
          <p:xfrm>
            <a:off x="951" y="3346"/>
            <a:ext cx="18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81" name="公式" r:id="rId8" imgW="38100" imgH="165100" progId="Equation.3">
                    <p:embed/>
                  </p:oleObj>
                </mc:Choice>
                <mc:Fallback>
                  <p:oleObj name="公式" r:id="rId8" imgW="38100" imgH="165100" progId="Equation.3">
                    <p:embed/>
                    <p:pic>
                      <p:nvPicPr>
                        <p:cNvPr id="0" name="图片 2047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3346"/>
                          <a:ext cx="189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50"/>
            <p:cNvGraphicFramePr>
              <a:graphicFrameLocks noChangeAspect="1"/>
            </p:cNvGraphicFramePr>
            <p:nvPr/>
          </p:nvGraphicFramePr>
          <p:xfrm>
            <a:off x="1396" y="2946"/>
            <a:ext cx="18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82" name="公式" r:id="rId10" imgW="38100" imgH="190500" progId="Equation.3">
                    <p:embed/>
                  </p:oleObj>
                </mc:Choice>
                <mc:Fallback>
                  <p:oleObj name="公式" r:id="rId10" imgW="38100" imgH="190500" progId="Equation.3">
                    <p:embed/>
                    <p:pic>
                      <p:nvPicPr>
                        <p:cNvPr id="0" name="图片 2047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" y="2946"/>
                          <a:ext cx="184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51"/>
            <p:cNvGraphicFramePr>
              <a:graphicFrameLocks noChangeAspect="1"/>
            </p:cNvGraphicFramePr>
            <p:nvPr/>
          </p:nvGraphicFramePr>
          <p:xfrm>
            <a:off x="1214" y="2785"/>
            <a:ext cx="2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83" name="公式" r:id="rId12" imgW="63500" imgH="165100" progId="Equation.3">
                    <p:embed/>
                  </p:oleObj>
                </mc:Choice>
                <mc:Fallback>
                  <p:oleObj name="公式" r:id="rId12" imgW="63500" imgH="165100" progId="Equation.3">
                    <p:embed/>
                    <p:pic>
                      <p:nvPicPr>
                        <p:cNvPr id="0" name="图片 2047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" y="2785"/>
                          <a:ext cx="219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标题 1"/>
          <p:cNvSpPr txBox="1"/>
          <p:nvPr/>
        </p:nvSpPr>
        <p:spPr bwMode="auto">
          <a:xfrm>
            <a:off x="676969" y="755442"/>
            <a:ext cx="8791575" cy="41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位置矢量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/>
            </a:fld>
            <a:endParaRPr lang="en-US" altLang="zh-CN"/>
          </a:p>
        </p:txBody>
      </p:sp>
      <p:sp>
        <p:nvSpPr>
          <p:cNvPr id="3" name="标题 1"/>
          <p:cNvSpPr txBox="1"/>
          <p:nvPr/>
        </p:nvSpPr>
        <p:spPr bwMode="auto">
          <a:xfrm>
            <a:off x="532953" y="781377"/>
            <a:ext cx="8791575" cy="48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563116" y="606425"/>
            <a:ext cx="7994848" cy="525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eaLnBrk="1" hangingPunct="1">
              <a:lnSpc>
                <a:spcPct val="150000"/>
              </a:lnSpc>
              <a:buNone/>
              <a:defRPr/>
            </a:pPr>
            <a:r>
              <a:rPr lang="en-US" altLang="zh-CN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、质点的运动方程</a:t>
            </a: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buNone/>
              <a:defRPr/>
            </a:pPr>
            <a:r>
              <a:rPr lang="en-US" altLang="zh-CN" sz="2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当质点在空间移动时，质点的位置矢量随时间发生变化：</a:t>
            </a: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defRPr/>
            </a:pPr>
            <a:endParaRPr lang="en-US" altLang="zh-CN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 eaLnBrk="1" hangingPunct="1">
              <a:buFont typeface="+mj-ea"/>
              <a:buAutoNum type="circleNumDbPlain"/>
              <a:defRPr/>
            </a:pPr>
            <a:endParaRPr lang="zh-CN" altLang="en-US" sz="26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39276" y="2127468"/>
          <a:ext cx="1263178" cy="505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00" name="Equation" r:id="rId1" imgW="12192000" imgH="4876800" progId="Equation.DSMT4">
                  <p:embed/>
                </p:oleObj>
              </mc:Choice>
              <mc:Fallback>
                <p:oleObj name="Equation" r:id="rId1" imgW="12192000" imgH="4876800" progId="Equation.DSMT4">
                  <p:embed/>
                  <p:pic>
                    <p:nvPicPr>
                      <p:cNvPr id="0" name="图片 2114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9276" y="2127468"/>
                        <a:ext cx="1263178" cy="505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800729" y="4567756"/>
          <a:ext cx="22034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01" name="公式" r:id="rId3" imgW="888365" imgH="241300" progId="Equation.3">
                  <p:embed/>
                </p:oleObj>
              </mc:Choice>
              <mc:Fallback>
                <p:oleObj name="公式" r:id="rId3" imgW="888365" imgH="241300" progId="Equation.3">
                  <p:embed/>
                  <p:pic>
                    <p:nvPicPr>
                      <p:cNvPr id="0" name="图片 211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729" y="4567756"/>
                        <a:ext cx="220345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309894" y="4643794"/>
          <a:ext cx="812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02" name="Equation" r:id="rId5" imgW="165100" imgH="215900" progId="Equation.DSMT4">
                  <p:embed/>
                </p:oleObj>
              </mc:Choice>
              <mc:Fallback>
                <p:oleObj name="Equation" r:id="rId5" imgW="165100" imgH="215900" progId="Equation.DSMT4">
                  <p:embed/>
                  <p:pic>
                    <p:nvPicPr>
                      <p:cNvPr id="0" name="图片 211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894" y="4643794"/>
                        <a:ext cx="8128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609932" y="2889121"/>
            <a:ext cx="1778000" cy="1575966"/>
            <a:chOff x="5465294" y="4545434"/>
            <a:chExt cx="1778000" cy="1575966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5681194" y="5048250"/>
            <a:ext cx="15621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03" name="公式" r:id="rId7" imgW="546100" imgH="190500" progId="Equation.3">
                    <p:embed/>
                  </p:oleObj>
                </mc:Choice>
                <mc:Fallback>
                  <p:oleObj name="公式" r:id="rId7" imgW="546100" imgH="190500" progId="Equation.3">
                    <p:embed/>
                    <p:pic>
                      <p:nvPicPr>
                        <p:cNvPr id="0" name="图片 2115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1194" y="5048250"/>
                          <a:ext cx="1562100" cy="546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5681194" y="5561013"/>
            <a:ext cx="1493838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04" name="公式" r:id="rId9" imgW="508000" imgH="190500" progId="Equation.3">
                    <p:embed/>
                  </p:oleObj>
                </mc:Choice>
                <mc:Fallback>
                  <p:oleObj name="公式" r:id="rId9" imgW="508000" imgH="190500" progId="Equation.3">
                    <p:embed/>
                    <p:pic>
                      <p:nvPicPr>
                        <p:cNvPr id="0" name="图片 2115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1194" y="5561013"/>
                          <a:ext cx="1493838" cy="560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AutoShape 14"/>
            <p:cNvSpPr/>
            <p:nvPr/>
          </p:nvSpPr>
          <p:spPr bwMode="auto">
            <a:xfrm>
              <a:off x="5465294" y="4552950"/>
              <a:ext cx="212725" cy="1535113"/>
            </a:xfrm>
            <a:prstGeom prst="leftBrace">
              <a:avLst>
                <a:gd name="adj1" fmla="val 60137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5698359" y="4545434"/>
            <a:ext cx="1527175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05" name="公式" r:id="rId11" imgW="558800" imgH="190500" progId="Equation.3">
                    <p:embed/>
                  </p:oleObj>
                </mc:Choice>
                <mc:Fallback>
                  <p:oleObj name="公式" r:id="rId11" imgW="558800" imgH="190500" progId="Equation.3">
                    <p:embed/>
                    <p:pic>
                      <p:nvPicPr>
                        <p:cNvPr id="0" name="图片 2115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8359" y="4545434"/>
                          <a:ext cx="1527175" cy="519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2256687" y="33919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分量式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648451" y="5344757"/>
            <a:ext cx="7848600" cy="9361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dirty="0" smtClean="0"/>
              <a:t>由质点的运动方程可以得到质点的全部运动信息：轨迹、速度、加速度</a:t>
            </a:r>
            <a:endParaRPr lang="en-US" altLang="zh-CN" sz="2800" dirty="0" smtClean="0"/>
          </a:p>
          <a:p>
            <a:pPr marL="457200" lvl="1" indent="0" eaLnBrk="1" hangingPunct="1">
              <a:buNone/>
              <a:defRPr/>
            </a:pPr>
            <a:endParaRPr lang="en-US" altLang="zh-CN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/>
            </a:fld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78394" y="2175917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800" dirty="0"/>
              <a:t>质点的运动学方程为：</a:t>
            </a:r>
            <a:endParaRPr lang="en-US" altLang="zh-CN" sz="2800" dirty="0"/>
          </a:p>
          <a:p>
            <a:pPr algn="l"/>
            <a:endParaRPr lang="en-US" altLang="zh-CN" sz="26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endParaRPr lang="en-US" altLang="zh-CN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endParaRPr lang="en-US" altLang="zh-CN" sz="26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则该质点的轨迹方程为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rgbClr val="F84F4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2159000" y="2792967"/>
                <a:ext cx="1848262" cy="832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0" y="2792967"/>
                <a:ext cx="1848262" cy="8322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>
            <p:custDataLst>
              <p:tags r:id="rId5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9613900" y="6649997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pPr algn="l"/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9779000" y="1314666"/>
                <a:ext cx="3332480" cy="400110"/>
              </a:xfrm>
              <a:prstGeom prst="rect">
                <a:avLst/>
              </a:prstGeom>
              <a:noFill/>
            </p:spPr>
            <p:txBody>
              <a:bodyPr vert="horz" rtlCol="0" anchor="t" anchorCtr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779000" y="1314666"/>
                <a:ext cx="3332480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999" y="1120163"/>
            <a:ext cx="7376799" cy="646232"/>
          </a:xfrm>
          <a:prstGeom prst="rect">
            <a:avLst/>
          </a:prstGeom>
        </p:spPr>
      </p:pic>
      <p:grpSp>
        <p:nvGrpSpPr>
          <p:cNvPr id="18" name="组合 17"/>
          <p:cNvGrpSpPr/>
          <p:nvPr>
            <p:custDataLst>
              <p:tags r:id="rId11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5" name="RemarkBack"/>
            <p:cNvSpPr/>
            <p:nvPr>
              <p:custDataLst>
                <p:tags r:id="rId12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markBlock"/>
            <p:cNvSpPr/>
            <p:nvPr>
              <p:custDataLst>
                <p:tags r:id="rId13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RemarkTitleText"/>
            <p:cNvSpPr txBox="1"/>
            <p:nvPr>
              <p:custDataLst>
                <p:tags r:id="rId14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2" name="RemarkBack"/>
          <p:cNvSpPr/>
          <p:nvPr>
            <p:custDataLst>
              <p:tags r:id="rId15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RemarkBlock"/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RemarkTitleText"/>
          <p:cNvSpPr txBox="1"/>
          <p:nvPr>
            <p:custDataLst>
              <p:tags r:id="rId17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algn="l"/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19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20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2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57E5B9-35A5-4F28-9AD2-9613A0F9FA56}" type="slidenum">
              <a:rPr kumimoji="0" lang="en-US" altLang="zh-CN" sz="1400" smtClean="0"/>
            </a:fld>
            <a:endParaRPr kumimoji="0" lang="en-US" altLang="zh-CN" sz="1400" smtClean="0"/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685800" y="1130300"/>
            <a:ext cx="7848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运动方程</a:t>
            </a:r>
            <a:r>
              <a:rPr lang="zh-CN" altLang="en-US" sz="2800" dirty="0"/>
              <a:t>的性质：</a:t>
            </a:r>
            <a:endParaRPr lang="en-US" altLang="zh-CN" sz="2800" dirty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endParaRPr lang="en-US" altLang="zh-CN" sz="2800" dirty="0" smtClean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800" dirty="0" smtClean="0"/>
              <a:t>单值</a:t>
            </a:r>
            <a:r>
              <a:rPr lang="zh-CN" altLang="en-US" sz="2800" dirty="0"/>
              <a:t>的（某一时刻只能有一个位置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endParaRPr lang="en-US" altLang="zh-CN" sz="2800" dirty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800" dirty="0"/>
              <a:t>连续的（质点</a:t>
            </a:r>
            <a:r>
              <a:rPr lang="zh-CN" altLang="en-US" sz="2800" dirty="0" smtClean="0"/>
              <a:t>运动</a:t>
            </a:r>
            <a:r>
              <a:rPr lang="zh-CN" altLang="en-US" sz="2800" dirty="0"/>
              <a:t>是</a:t>
            </a:r>
            <a:r>
              <a:rPr lang="zh-CN" altLang="en-US" sz="2800" dirty="0" smtClean="0"/>
              <a:t>不</a:t>
            </a:r>
            <a:r>
              <a:rPr lang="zh-CN" altLang="en-US" sz="2800" dirty="0"/>
              <a:t>间断的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endParaRPr lang="en-US" altLang="zh-CN" sz="2800" dirty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800" dirty="0" smtClean="0"/>
              <a:t>可</a:t>
            </a:r>
            <a:r>
              <a:rPr lang="zh-CN" altLang="en-US" sz="2800" dirty="0"/>
              <a:t>微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（质点运动一定有瞬时速度）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D38FAC-150F-4763-A6E0-75BCC6C432E0}" type="slidenum">
              <a:rPr kumimoji="0" lang="en-US" altLang="zh-CN" sz="1400" smtClean="0"/>
            </a:fld>
            <a:endParaRPr kumimoji="0" lang="en-US" altLang="zh-CN" sz="1400" smtClean="0"/>
          </a:p>
        </p:txBody>
      </p:sp>
      <p:sp>
        <p:nvSpPr>
          <p:cNvPr id="11267" name="标题 1"/>
          <p:cNvSpPr txBox="1"/>
          <p:nvPr/>
        </p:nvSpPr>
        <p:spPr bwMode="auto">
          <a:xfrm>
            <a:off x="532953" y="548680"/>
            <a:ext cx="8791575" cy="34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2"/>
                </a:solidFill>
              </a:rPr>
              <a:t>三</a:t>
            </a:r>
            <a:r>
              <a:rPr lang="zh-CN" altLang="en-US" sz="2800" dirty="0" smtClean="0">
                <a:solidFill>
                  <a:schemeClr val="tx2"/>
                </a:solidFill>
              </a:rPr>
              <a:t>、由位移求速度和加速度（重点）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60388" y="1700808"/>
            <a:ext cx="8260084" cy="49682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600" dirty="0" smtClean="0"/>
              <a:t>位移：由起点指向终点的</a:t>
            </a:r>
            <a:r>
              <a:rPr lang="zh-CN" altLang="en-US" sz="2600" dirty="0" smtClean="0">
                <a:solidFill>
                  <a:srgbClr val="C00000"/>
                </a:solidFill>
              </a:rPr>
              <a:t>矢量</a:t>
            </a:r>
            <a:r>
              <a:rPr lang="zh-CN" altLang="en-US" sz="2600" dirty="0" smtClean="0"/>
              <a:t>，表示位置的变化。</a:t>
            </a:r>
            <a:endParaRPr lang="en-US" altLang="zh-CN" sz="2600" dirty="0" smtClean="0"/>
          </a:p>
          <a:p>
            <a:pPr eaLnBrk="1" hangingPunct="1">
              <a:defRPr/>
            </a:pPr>
            <a:r>
              <a:rPr lang="zh-CN" altLang="en-US" sz="2600" dirty="0" smtClean="0"/>
              <a:t>路程：由起点到终点质点运动的实际路径长度，</a:t>
            </a:r>
            <a:r>
              <a:rPr lang="zh-CN" altLang="en-US" sz="2600" dirty="0" smtClean="0">
                <a:solidFill>
                  <a:srgbClr val="C00000"/>
                </a:solidFill>
              </a:rPr>
              <a:t>标量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						</a:t>
            </a:r>
            <a:endParaRPr lang="en-US" altLang="zh-CN" sz="28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					</a:t>
            </a:r>
            <a:endParaRPr lang="en-US" altLang="zh-CN" sz="28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	</a:t>
            </a:r>
            <a:endParaRPr lang="en-US" altLang="zh-CN" sz="28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800" dirty="0" smtClean="0"/>
          </a:p>
        </p:txBody>
      </p:sp>
      <p:grpSp>
        <p:nvGrpSpPr>
          <p:cNvPr id="5" name="Group 19"/>
          <p:cNvGrpSpPr/>
          <p:nvPr/>
        </p:nvGrpSpPr>
        <p:grpSpPr bwMode="auto">
          <a:xfrm>
            <a:off x="1971675" y="2559050"/>
            <a:ext cx="4641850" cy="2768600"/>
            <a:chOff x="1242" y="1516"/>
            <a:chExt cx="2924" cy="1744"/>
          </a:xfrm>
        </p:grpSpPr>
        <p:sp>
          <p:nvSpPr>
            <p:cNvPr id="10270" name="Line 20"/>
            <p:cNvSpPr>
              <a:spLocks noChangeShapeType="1"/>
            </p:cNvSpPr>
            <p:nvPr/>
          </p:nvSpPr>
          <p:spPr bwMode="auto">
            <a:xfrm flipV="1">
              <a:off x="1932" y="1697"/>
              <a:ext cx="0" cy="9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21"/>
            <p:cNvSpPr>
              <a:spLocks noChangeShapeType="1"/>
            </p:cNvSpPr>
            <p:nvPr/>
          </p:nvSpPr>
          <p:spPr bwMode="auto">
            <a:xfrm>
              <a:off x="1941" y="2704"/>
              <a:ext cx="20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22"/>
            <p:cNvSpPr>
              <a:spLocks noChangeShapeType="1"/>
            </p:cNvSpPr>
            <p:nvPr/>
          </p:nvSpPr>
          <p:spPr bwMode="auto">
            <a:xfrm flipH="1">
              <a:off x="1466" y="2695"/>
              <a:ext cx="475" cy="3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Text Box 23"/>
            <p:cNvSpPr txBox="1">
              <a:spLocks noChangeArrowheads="1"/>
            </p:cNvSpPr>
            <p:nvPr/>
          </p:nvSpPr>
          <p:spPr bwMode="auto">
            <a:xfrm>
              <a:off x="1242" y="2879"/>
              <a:ext cx="352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i="1">
                  <a:latin typeface="Tahoma" panose="020B0604030504040204" pitchFamily="34" charset="0"/>
                </a:rPr>
                <a:t>x</a:t>
              </a:r>
              <a:endParaRPr lang="en-US" altLang="zh-CN" sz="3200" b="1" i="1">
                <a:latin typeface="Tahoma" panose="020B0604030504040204" pitchFamily="34" charset="0"/>
              </a:endParaRPr>
            </a:p>
          </p:txBody>
        </p:sp>
        <p:sp>
          <p:nvSpPr>
            <p:cNvPr id="10274" name="Text Box 24"/>
            <p:cNvSpPr txBox="1">
              <a:spLocks noChangeArrowheads="1"/>
            </p:cNvSpPr>
            <p:nvPr/>
          </p:nvSpPr>
          <p:spPr bwMode="auto">
            <a:xfrm>
              <a:off x="3681" y="2601"/>
              <a:ext cx="485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3200" b="1" i="1">
                  <a:latin typeface="Tahoma" panose="020B0604030504040204" pitchFamily="34" charset="0"/>
                </a:rPr>
                <a:t> </a:t>
              </a:r>
              <a:r>
                <a:rPr lang="en-US" altLang="zh-CN" sz="3200" b="1" i="1">
                  <a:latin typeface="Tahoma" panose="020B0604030504040204" pitchFamily="34" charset="0"/>
                </a:rPr>
                <a:t>y</a:t>
              </a:r>
              <a:endParaRPr lang="en-US" altLang="zh-CN" sz="3200" b="1" i="1">
                <a:latin typeface="Tahoma" panose="020B0604030504040204" pitchFamily="34" charset="0"/>
              </a:endParaRPr>
            </a:p>
          </p:txBody>
        </p:sp>
        <p:sp>
          <p:nvSpPr>
            <p:cNvPr id="10275" name="Text Box 25"/>
            <p:cNvSpPr txBox="1">
              <a:spLocks noChangeArrowheads="1"/>
            </p:cNvSpPr>
            <p:nvPr/>
          </p:nvSpPr>
          <p:spPr bwMode="auto">
            <a:xfrm>
              <a:off x="1608" y="1516"/>
              <a:ext cx="485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3200" b="1" i="1">
                  <a:latin typeface="Tahoma" panose="020B0604030504040204" pitchFamily="34" charset="0"/>
                </a:rPr>
                <a:t> </a:t>
              </a:r>
              <a:r>
                <a:rPr lang="en-US" altLang="zh-CN" sz="3200" b="1" i="1">
                  <a:latin typeface="Tahoma" panose="020B0604030504040204" pitchFamily="34" charset="0"/>
                </a:rPr>
                <a:t>z</a:t>
              </a:r>
              <a:endParaRPr lang="en-US" altLang="zh-CN" sz="3200" b="1" i="1">
                <a:latin typeface="Tahoma" panose="020B0604030504040204" pitchFamily="34" charset="0"/>
              </a:endParaRPr>
            </a:p>
          </p:txBody>
        </p:sp>
        <p:sp>
          <p:nvSpPr>
            <p:cNvPr id="10276" name="Text Box 26"/>
            <p:cNvSpPr txBox="1">
              <a:spLocks noChangeArrowheads="1"/>
            </p:cNvSpPr>
            <p:nvPr/>
          </p:nvSpPr>
          <p:spPr bwMode="auto">
            <a:xfrm>
              <a:off x="1802" y="2656"/>
              <a:ext cx="48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800" b="1" i="1">
                  <a:latin typeface="Tahoma" panose="020B0604030504040204" pitchFamily="34" charset="0"/>
                </a:rPr>
                <a:t> </a:t>
              </a:r>
              <a:r>
                <a:rPr lang="en-US" altLang="zh-CN" sz="2800" b="1">
                  <a:latin typeface="Tahoma" panose="020B0604030504040204" pitchFamily="34" charset="0"/>
                </a:rPr>
                <a:t>0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</p:grpSp>
      <p:grpSp>
        <p:nvGrpSpPr>
          <p:cNvPr id="13" name="Group 9"/>
          <p:cNvGrpSpPr/>
          <p:nvPr/>
        </p:nvGrpSpPr>
        <p:grpSpPr bwMode="auto">
          <a:xfrm>
            <a:off x="3081338" y="3357563"/>
            <a:ext cx="966787" cy="1204912"/>
            <a:chOff x="1941" y="1953"/>
            <a:chExt cx="609" cy="759"/>
          </a:xfrm>
        </p:grpSpPr>
        <p:grpSp>
          <p:nvGrpSpPr>
            <p:cNvPr id="10266" name="Group 10"/>
            <p:cNvGrpSpPr/>
            <p:nvPr/>
          </p:nvGrpSpPr>
          <p:grpSpPr bwMode="auto">
            <a:xfrm>
              <a:off x="1941" y="1953"/>
              <a:ext cx="609" cy="759"/>
              <a:chOff x="1073" y="1997"/>
              <a:chExt cx="609" cy="759"/>
            </a:xfrm>
          </p:grpSpPr>
          <p:sp>
            <p:nvSpPr>
              <p:cNvPr id="10268" name="Line 11"/>
              <p:cNvSpPr>
                <a:spLocks noChangeShapeType="1"/>
              </p:cNvSpPr>
              <p:nvPr/>
            </p:nvSpPr>
            <p:spPr bwMode="auto">
              <a:xfrm flipV="1">
                <a:off x="1073" y="1997"/>
                <a:ext cx="226" cy="68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9" name="Text Box 12"/>
              <p:cNvSpPr txBox="1">
                <a:spLocks noChangeArrowheads="1"/>
              </p:cNvSpPr>
              <p:nvPr/>
            </p:nvSpPr>
            <p:spPr bwMode="auto">
              <a:xfrm>
                <a:off x="1169" y="2212"/>
                <a:ext cx="513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800" b="1" i="1">
                    <a:solidFill>
                      <a:srgbClr val="FF0000"/>
                    </a:solidFill>
                    <a:latin typeface="Tahoma" panose="020B0604030504040204" pitchFamily="34" charset="0"/>
                  </a:rPr>
                  <a:t>r</a:t>
                </a:r>
                <a:r>
                  <a:rPr lang="en-US" altLang="zh-CN" sz="1100" b="1">
                    <a:solidFill>
                      <a:srgbClr val="FF0000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zh-CN" sz="1400" b="1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267" name="Line 13"/>
            <p:cNvSpPr>
              <a:spLocks noChangeShapeType="1"/>
            </p:cNvSpPr>
            <p:nvPr/>
          </p:nvSpPr>
          <p:spPr bwMode="auto">
            <a:xfrm>
              <a:off x="2082" y="2277"/>
              <a:ext cx="188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4"/>
          <p:cNvGrpSpPr/>
          <p:nvPr/>
        </p:nvGrpSpPr>
        <p:grpSpPr bwMode="auto">
          <a:xfrm>
            <a:off x="3443288" y="3351213"/>
            <a:ext cx="1555750" cy="714375"/>
            <a:chOff x="2169" y="1949"/>
            <a:chExt cx="980" cy="450"/>
          </a:xfrm>
        </p:grpSpPr>
        <p:grpSp>
          <p:nvGrpSpPr>
            <p:cNvPr id="10262" name="Group 15"/>
            <p:cNvGrpSpPr/>
            <p:nvPr/>
          </p:nvGrpSpPr>
          <p:grpSpPr bwMode="auto">
            <a:xfrm>
              <a:off x="2169" y="1949"/>
              <a:ext cx="980" cy="450"/>
              <a:chOff x="1301" y="1993"/>
              <a:chExt cx="980" cy="450"/>
            </a:xfrm>
          </p:grpSpPr>
          <p:sp>
            <p:nvSpPr>
              <p:cNvPr id="10264" name="Line 16"/>
              <p:cNvSpPr>
                <a:spLocks noChangeShapeType="1"/>
              </p:cNvSpPr>
              <p:nvPr/>
            </p:nvSpPr>
            <p:spPr bwMode="auto">
              <a:xfrm>
                <a:off x="1301" y="1993"/>
                <a:ext cx="980" cy="17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5" name="Text Box 17"/>
              <p:cNvSpPr txBox="1">
                <a:spLocks noChangeArrowheads="1"/>
              </p:cNvSpPr>
              <p:nvPr/>
            </p:nvSpPr>
            <p:spPr bwMode="auto">
              <a:xfrm>
                <a:off x="1444" y="2043"/>
                <a:ext cx="513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Δ</a:t>
                </a:r>
                <a:r>
                  <a:rPr lang="en-US" altLang="zh-CN" b="1" i="1">
                    <a:solidFill>
                      <a:srgbClr val="0000FF"/>
                    </a:solidFill>
                    <a:latin typeface="Tahoma" panose="020B0604030504040204" pitchFamily="34" charset="0"/>
                  </a:rPr>
                  <a:t>r</a:t>
                </a:r>
                <a:endParaRPr lang="en-US" altLang="zh-CN" b="1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263" name="Line 18"/>
            <p:cNvSpPr>
              <a:spLocks noChangeShapeType="1"/>
            </p:cNvSpPr>
            <p:nvPr/>
          </p:nvSpPr>
          <p:spPr bwMode="auto">
            <a:xfrm flipV="1">
              <a:off x="2570" y="2072"/>
              <a:ext cx="10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Freeform 27"/>
          <p:cNvSpPr/>
          <p:nvPr/>
        </p:nvSpPr>
        <p:spPr bwMode="auto">
          <a:xfrm>
            <a:off x="2749550" y="3224213"/>
            <a:ext cx="2913063" cy="1163637"/>
          </a:xfrm>
          <a:custGeom>
            <a:avLst/>
            <a:gdLst>
              <a:gd name="T0" fmla="*/ 0 w 3120"/>
              <a:gd name="T1" fmla="*/ 2147483647 h 897"/>
              <a:gd name="T2" fmla="*/ 2147483647 w 3120"/>
              <a:gd name="T3" fmla="*/ 2147483647 h 897"/>
              <a:gd name="T4" fmla="*/ 2147483647 w 3120"/>
              <a:gd name="T5" fmla="*/ 2147483647 h 897"/>
              <a:gd name="T6" fmla="*/ 2147483647 w 3120"/>
              <a:gd name="T7" fmla="*/ 2147483647 h 89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20" h="897">
                <a:moveTo>
                  <a:pt x="0" y="897"/>
                </a:moveTo>
                <a:cubicBezTo>
                  <a:pt x="135" y="607"/>
                  <a:pt x="270" y="317"/>
                  <a:pt x="510" y="177"/>
                </a:cubicBezTo>
                <a:cubicBezTo>
                  <a:pt x="750" y="37"/>
                  <a:pt x="1005" y="0"/>
                  <a:pt x="1440" y="57"/>
                </a:cubicBezTo>
                <a:cubicBezTo>
                  <a:pt x="1875" y="114"/>
                  <a:pt x="2497" y="318"/>
                  <a:pt x="3120" y="522"/>
                </a:cubicBezTo>
              </a:path>
            </a:pathLst>
          </a:custGeom>
          <a:noFill/>
          <a:ln w="28575" cmpd="sng">
            <a:solidFill>
              <a:srgbClr val="3399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" name="Group 28"/>
          <p:cNvGrpSpPr/>
          <p:nvPr/>
        </p:nvGrpSpPr>
        <p:grpSpPr bwMode="auto">
          <a:xfrm>
            <a:off x="3081338" y="3624263"/>
            <a:ext cx="3116262" cy="1033462"/>
            <a:chOff x="1941" y="2121"/>
            <a:chExt cx="1963" cy="651"/>
          </a:xfrm>
        </p:grpSpPr>
        <p:grpSp>
          <p:nvGrpSpPr>
            <p:cNvPr id="10258" name="Group 29"/>
            <p:cNvGrpSpPr/>
            <p:nvPr/>
          </p:nvGrpSpPr>
          <p:grpSpPr bwMode="auto">
            <a:xfrm>
              <a:off x="1941" y="2121"/>
              <a:ext cx="1963" cy="651"/>
              <a:chOff x="1073" y="2165"/>
              <a:chExt cx="1963" cy="651"/>
            </a:xfrm>
          </p:grpSpPr>
          <p:sp>
            <p:nvSpPr>
              <p:cNvPr id="10260" name="Text Box 30"/>
              <p:cNvSpPr txBox="1">
                <a:spLocks noChangeArrowheads="1"/>
              </p:cNvSpPr>
              <p:nvPr/>
            </p:nvSpPr>
            <p:spPr bwMode="auto">
              <a:xfrm>
                <a:off x="1905" y="2272"/>
                <a:ext cx="1131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800" b="1" i="1">
                    <a:solidFill>
                      <a:srgbClr val="FF0000"/>
                    </a:solidFill>
                    <a:latin typeface="Tahoma" panose="020B0604030504040204" pitchFamily="34" charset="0"/>
                  </a:rPr>
                  <a:t>r</a:t>
                </a:r>
                <a:r>
                  <a:rPr lang="en-US" altLang="zh-CN" sz="1400" b="1" i="1">
                    <a:solidFill>
                      <a:srgbClr val="FF0000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zh-CN" sz="3200" b="1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261" name="Line 31"/>
              <p:cNvSpPr>
                <a:spLocks noChangeShapeType="1"/>
              </p:cNvSpPr>
              <p:nvPr/>
            </p:nvSpPr>
            <p:spPr bwMode="auto">
              <a:xfrm flipV="1">
                <a:off x="1073" y="2165"/>
                <a:ext cx="1215" cy="51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9" name="Line 32"/>
            <p:cNvSpPr>
              <a:spLocks noChangeShapeType="1"/>
            </p:cNvSpPr>
            <p:nvPr/>
          </p:nvSpPr>
          <p:spPr bwMode="auto">
            <a:xfrm>
              <a:off x="2801" y="2338"/>
              <a:ext cx="20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4802188" y="3128963"/>
            <a:ext cx="18113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 i="1">
                <a:latin typeface="Tahoma" panose="020B0604030504040204" pitchFamily="34" charset="0"/>
              </a:rPr>
              <a:t> </a:t>
            </a:r>
            <a:r>
              <a:rPr lang="en-US" altLang="zh-CN" sz="1800" b="1" i="1">
                <a:latin typeface="Tahoma" panose="020B0604030504040204" pitchFamily="34" charset="0"/>
              </a:rPr>
              <a:t>P</a:t>
            </a:r>
            <a:r>
              <a:rPr lang="en-US" altLang="zh-CN" sz="1800" b="1" baseline="-25000">
                <a:latin typeface="Tahoma" panose="020B0604030504040204" pitchFamily="34" charset="0"/>
              </a:rPr>
              <a:t>2(x2,y2,z2)</a:t>
            </a:r>
            <a:endParaRPr lang="en-US" altLang="zh-CN" sz="2800" b="1">
              <a:latin typeface="Tahoma" panose="020B0604030504040204" pitchFamily="34" charset="0"/>
            </a:endParaRP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3213100" y="3128963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</a:t>
            </a:r>
            <a:endParaRPr lang="zh-CN" altLang="en-US" sz="2000">
              <a:solidFill>
                <a:srgbClr val="FF00FF"/>
              </a:solidFill>
              <a:latin typeface="Tahoma" panose="020B0604030504040204" pitchFamily="34" charset="0"/>
            </a:endParaRP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4776788" y="3390900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</a:t>
            </a:r>
            <a:endParaRPr lang="zh-CN" altLang="en-US" sz="2000">
              <a:solidFill>
                <a:srgbClr val="FF00FF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501900" y="5311775"/>
          <a:ext cx="38004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63" name="公式" r:id="rId1" imgW="1383665" imgH="266700" progId="Equation.3">
                  <p:embed/>
                </p:oleObj>
              </mc:Choice>
              <mc:Fallback>
                <p:oleObj name="公式" r:id="rId1" imgW="1383665" imgH="2667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311775"/>
                        <a:ext cx="380047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3130550" y="2460625"/>
            <a:ext cx="11858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 i="1">
                <a:latin typeface="Tahoma" panose="020B0604030504040204" pitchFamily="34" charset="0"/>
              </a:rPr>
              <a:t> </a:t>
            </a:r>
            <a:r>
              <a:rPr lang="en-US" altLang="zh-CN" sz="1800" b="1" i="1">
                <a:latin typeface="Tahoma" panose="020B0604030504040204" pitchFamily="34" charset="0"/>
              </a:rPr>
              <a:t>P</a:t>
            </a:r>
            <a:r>
              <a:rPr lang="en-US" altLang="zh-CN" sz="1800" b="1" baseline="-25000">
                <a:latin typeface="Tahoma" panose="020B0604030504040204" pitchFamily="34" charset="0"/>
              </a:rPr>
              <a:t>1(x1,y1,z1)</a:t>
            </a:r>
            <a:endParaRPr lang="en-US" altLang="zh-CN" sz="1800" b="1">
              <a:latin typeface="Tahoma" panose="020B0604030504040204" pitchFamily="34" charset="0"/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4189413" y="2959100"/>
            <a:ext cx="9969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>
                <a:solidFill>
                  <a:srgbClr val="008000"/>
                </a:solidFill>
                <a:latin typeface="宋体" panose="02010600030101010101" pitchFamily="2" charset="-122"/>
              </a:rPr>
              <a:t>Δ</a:t>
            </a:r>
            <a:r>
              <a:rPr lang="en-US" altLang="zh-CN" b="1" i="1">
                <a:solidFill>
                  <a:srgbClr val="008000"/>
                </a:solidFill>
                <a:latin typeface="Tahoma" panose="020B0604030504040204" pitchFamily="34" charset="0"/>
              </a:rPr>
              <a:t>s</a:t>
            </a:r>
            <a:endParaRPr lang="en-US" altLang="zh-CN" b="1" i="1">
              <a:solidFill>
                <a:srgbClr val="008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87675" y="6043885"/>
          <a:ext cx="19177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64" name="公式" r:id="rId3" imgW="698500" imgH="228600" progId="Equation.3">
                  <p:embed/>
                </p:oleObj>
              </mc:Choice>
              <mc:Fallback>
                <p:oleObj name="公式" r:id="rId3" imgW="698500" imgH="228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6043885"/>
                        <a:ext cx="19177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弧形 8"/>
          <p:cNvSpPr/>
          <p:nvPr/>
        </p:nvSpPr>
        <p:spPr bwMode="auto">
          <a:xfrm>
            <a:off x="4356100" y="6021288"/>
            <a:ext cx="377825" cy="144463"/>
          </a:xfrm>
          <a:prstGeom prst="arc">
            <a:avLst>
              <a:gd name="adj1" fmla="val 10732765"/>
              <a:gd name="adj2" fmla="val 488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37" name="标题 1"/>
          <p:cNvSpPr txBox="1"/>
          <p:nvPr/>
        </p:nvSpPr>
        <p:spPr bwMode="auto">
          <a:xfrm>
            <a:off x="6286512" y="5445224"/>
            <a:ext cx="4071966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dirty="0" smtClean="0">
                <a:solidFill>
                  <a:schemeClr val="tx2"/>
                </a:solidFill>
              </a:rPr>
              <a:t>——</a:t>
            </a:r>
            <a:r>
              <a:rPr lang="zh-CN" altLang="en-US" sz="2600" dirty="0" smtClean="0">
                <a:solidFill>
                  <a:schemeClr val="tx2"/>
                </a:solidFill>
              </a:rPr>
              <a:t>位移</a:t>
            </a:r>
            <a:endParaRPr lang="zh-CN" altLang="en-US" sz="2600" dirty="0">
              <a:solidFill>
                <a:schemeClr val="tx2"/>
              </a:solidFill>
            </a:endParaRPr>
          </a:p>
        </p:txBody>
      </p:sp>
      <p:sp>
        <p:nvSpPr>
          <p:cNvPr id="39" name="标题 1"/>
          <p:cNvSpPr txBox="1"/>
          <p:nvPr/>
        </p:nvSpPr>
        <p:spPr bwMode="auto">
          <a:xfrm>
            <a:off x="5072034" y="6072206"/>
            <a:ext cx="4071966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dirty="0" smtClean="0">
                <a:solidFill>
                  <a:schemeClr val="tx2"/>
                </a:solidFill>
              </a:rPr>
              <a:t>——</a:t>
            </a:r>
            <a:r>
              <a:rPr lang="zh-CN" altLang="en-US" sz="2600" dirty="0" smtClean="0">
                <a:solidFill>
                  <a:schemeClr val="tx2"/>
                </a:solidFill>
              </a:rPr>
              <a:t>路程</a:t>
            </a:r>
            <a:endParaRPr lang="zh-CN" altLang="en-US" sz="2600" dirty="0">
              <a:solidFill>
                <a:schemeClr val="tx2"/>
              </a:solidFill>
            </a:endParaRPr>
          </a:p>
        </p:txBody>
      </p:sp>
      <p:sp>
        <p:nvSpPr>
          <p:cNvPr id="40" name="标题 1"/>
          <p:cNvSpPr txBox="1"/>
          <p:nvPr/>
        </p:nvSpPr>
        <p:spPr bwMode="auto">
          <a:xfrm>
            <a:off x="560388" y="1073819"/>
            <a:ext cx="8791575" cy="34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tx2"/>
                </a:solidFill>
              </a:rPr>
              <a:t>1</a:t>
            </a:r>
            <a:r>
              <a:rPr lang="zh-CN" altLang="en-US" sz="2800" dirty="0" smtClean="0">
                <a:solidFill>
                  <a:schemeClr val="tx2"/>
                </a:solidFill>
              </a:rPr>
              <a:t>、位移与路程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utoUpdateAnimBg="0"/>
      <p:bldP spid="31" grpId="0" autoUpdateAnimBg="0"/>
      <p:bldP spid="32" grpId="0" autoUpdateAnimBg="0"/>
      <p:bldP spid="3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368FC8-DC2C-4B18-9692-13E2F63892B1}" type="slidenum">
              <a:rPr kumimoji="0" lang="en-US" altLang="zh-CN" sz="1400" smtClean="0"/>
            </a:fld>
            <a:endParaRPr kumimoji="0" lang="en-US" altLang="zh-CN" sz="1400" smtClean="0"/>
          </a:p>
        </p:txBody>
      </p:sp>
      <p:sp>
        <p:nvSpPr>
          <p:cNvPr id="3" name="内容占位符 2"/>
          <p:cNvSpPr txBox="1"/>
          <p:nvPr/>
        </p:nvSpPr>
        <p:spPr>
          <a:xfrm>
            <a:off x="685800" y="1130300"/>
            <a:ext cx="7848600" cy="525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dirty="0" smtClean="0"/>
              <a:t>位移矢量：只表示某段时间内位置的变化，不反应运动的过程。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dirty="0" smtClean="0"/>
              <a:t>大小为起点到终点的直线距离</a:t>
            </a:r>
            <a:r>
              <a:rPr lang="zh-CN" altLang="en-US" dirty="0"/>
              <a:t>，</a:t>
            </a:r>
            <a:r>
              <a:rPr lang="zh-CN" altLang="en-US" dirty="0" smtClean="0"/>
              <a:t>方向为从起点指向终点，单位：</a:t>
            </a:r>
            <a:r>
              <a:rPr lang="en-US" altLang="zh-CN" dirty="0" smtClean="0"/>
              <a:t>SI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m(</a:t>
            </a:r>
            <a:r>
              <a:rPr lang="zh-CN" altLang="en-US" dirty="0" smtClean="0"/>
              <a:t>米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sz="2800" dirty="0" smtClean="0"/>
              <a:t>用坐标表示：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位置矢量：</a:t>
            </a: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位移：</a:t>
            </a:r>
            <a:endParaRPr lang="en-US" altLang="zh-CN" sz="28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88357" y="3863950"/>
          <a:ext cx="35718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1" name="公式" r:id="rId1" imgW="1562100" imgH="368300" progId="Equation.3">
                  <p:embed/>
                </p:oleObj>
              </mc:Choice>
              <mc:Fallback>
                <p:oleObj name="公式" r:id="rId1" imgW="1562100" imgH="3683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357" y="3863950"/>
                        <a:ext cx="35718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44031" y="4584675"/>
          <a:ext cx="38322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2" name="公式" r:id="rId3" imgW="1676400" imgH="368300" progId="Equation.3">
                  <p:embed/>
                </p:oleObj>
              </mc:Choice>
              <mc:Fallback>
                <p:oleObj name="公式" r:id="rId3" imgW="1676400" imgH="3683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031" y="4584675"/>
                        <a:ext cx="38322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43608" y="5737250"/>
          <a:ext cx="69865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3" name="公式" r:id="rId5" imgW="3937000" imgH="368300" progId="Equation.3">
                  <p:embed/>
                </p:oleObj>
              </mc:Choice>
              <mc:Fallback>
                <p:oleObj name="公式" r:id="rId5" imgW="3937000" imgH="3683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737250"/>
                        <a:ext cx="698658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51520" y="810544"/>
            <a:ext cx="7772400" cy="331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力学：</a:t>
            </a:r>
            <a:r>
              <a:rPr lang="en-US" altLang="zh-CN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35%</a:t>
            </a:r>
            <a:endParaRPr lang="en-US" altLang="zh-CN" sz="36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电磁学：</a:t>
            </a:r>
            <a:r>
              <a:rPr lang="en-US" altLang="zh-CN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35%</a:t>
            </a:r>
            <a:endParaRPr lang="en-US" altLang="zh-CN" sz="36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平时成绩：</a:t>
            </a:r>
            <a:r>
              <a:rPr lang="en-US" altLang="zh-CN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30%</a:t>
            </a:r>
            <a:endParaRPr lang="en-US" altLang="zh-CN" sz="36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kern="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kern="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上课 </a:t>
            </a:r>
            <a:r>
              <a:rPr lang="en-US" altLang="zh-CN" sz="2800" kern="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10%</a:t>
            </a:r>
            <a:endParaRPr lang="en-US" altLang="zh-CN" sz="2800" kern="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kern="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kern="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 </a:t>
            </a:r>
            <a:r>
              <a:rPr lang="en-US" altLang="zh-CN" sz="2800" kern="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10%</a:t>
            </a:r>
            <a:endParaRPr lang="en-US" altLang="zh-CN" sz="2800" kern="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kern="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kern="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课堂讨论 </a:t>
            </a:r>
            <a:r>
              <a:rPr lang="en-US" altLang="zh-CN" sz="2800" kern="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10% </a:t>
            </a:r>
            <a:endParaRPr lang="en-US" altLang="zh-CN" sz="2800" kern="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02" y="1268760"/>
            <a:ext cx="5376598" cy="4032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 smtClean="0"/>
              <a:t>位移和路程的关系：</a:t>
            </a:r>
            <a:endParaRPr lang="zh-CN" altLang="en-US" sz="320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68313" y="1422673"/>
            <a:ext cx="7931150" cy="638175"/>
          </a:xfrm>
        </p:spPr>
        <p:txBody>
          <a:bodyPr/>
          <a:lstStyle/>
          <a:p>
            <a:r>
              <a:rPr lang="zh-CN" altLang="en-US" sz="2800" b="0" dirty="0" smtClean="0"/>
              <a:t>位移为矢量，路程为标量，且一般情况下大小也不同。</a:t>
            </a:r>
            <a:endParaRPr lang="zh-CN" altLang="en-US" sz="2800" b="0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4427984" y="2205038"/>
            <a:ext cx="4464496" cy="4176712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由图可见，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/>
              <a:t>二者相同的条件：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sz="2800" dirty="0" smtClean="0"/>
              <a:t>当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  <a:defRPr/>
            </a:pP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sz="2800" dirty="0" smtClean="0"/>
              <a:t>始终沿一个方向的直线运动</a:t>
            </a:r>
            <a:endParaRPr lang="en-US" altLang="zh-CN" sz="2800" dirty="0" smtClean="0"/>
          </a:p>
        </p:txBody>
      </p:sp>
      <p:sp>
        <p:nvSpPr>
          <p:cNvPr id="133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411C06-CAD3-4AB4-9749-7A0FA0CC9E26}" type="slidenum">
              <a:rPr kumimoji="0" lang="en-US" altLang="zh-CN" sz="1400" smtClean="0"/>
            </a:fld>
            <a:endParaRPr kumimoji="0" lang="en-US" altLang="zh-CN" sz="1400" smtClean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588224" y="2132856"/>
          <a:ext cx="21447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64" name="公式" r:id="rId1" imgW="749300" imgH="279400" progId="Equation.3">
                  <p:embed/>
                </p:oleObj>
              </mc:Choice>
              <mc:Fallback>
                <p:oleObj name="公式" r:id="rId1" imgW="749300" imgH="279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132856"/>
                        <a:ext cx="21447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427663" y="3741738"/>
          <a:ext cx="2927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65" name="Equation" r:id="rId3" imgW="30175200" imgH="6096000" progId="Equation.DSMT4">
                  <p:embed/>
                </p:oleObj>
              </mc:Choice>
              <mc:Fallback>
                <p:oleObj name="Equation" r:id="rId3" imgW="30175200" imgH="60960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3741738"/>
                        <a:ext cx="2927350" cy="59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2298700"/>
            <a:ext cx="4248026" cy="293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5799138" y="4149725"/>
          <a:ext cx="22780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66" name="Equation" r:id="rId6" imgW="19812000" imgH="6096000" progId="Equation.DSMT4">
                  <p:embed/>
                </p:oleObj>
              </mc:Choice>
              <mc:Fallback>
                <p:oleObj name="Equation" r:id="rId6" imgW="19812000" imgH="6096000" progId="Equation.DSMT4">
                  <p:embed/>
                  <p:pic>
                    <p:nvPicPr>
                      <p:cNvPr id="0" name="图片 1698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4149725"/>
                        <a:ext cx="227806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9F0B6-20BE-4C85-B505-D4B6174086F9}" type="slidenum">
              <a:rPr lang="en-US" altLang="zh-CN" smtClean="0"/>
            </a:fld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054594" y="657427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区分两个量：       和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602376" y="281402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表示位移的大小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2637182" y="35956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表示位移的大小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635696" y="453807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表示位矢的增量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2635507" y="537656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表示位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矢模的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增量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矩形 16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圆角矩形 17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119755" y="1395106"/>
          <a:ext cx="6921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80" name="Equation" r:id="rId11" imgW="6400800" imgH="6096000" progId="Equation.DSMT4">
                  <p:embed/>
                </p:oleObj>
              </mc:Choice>
              <mc:Fallback>
                <p:oleObj name="Equation" r:id="rId11" imgW="6400800" imgH="6096000" progId="Equation.DSMT4">
                  <p:embed/>
                  <p:pic>
                    <p:nvPicPr>
                      <p:cNvPr id="0" name="图片 2085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9755" y="1395106"/>
                        <a:ext cx="692150" cy="65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056359" y="4660880"/>
          <a:ext cx="605160" cy="3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81" name="Equation" r:id="rId13" imgW="4876800" imgH="3048000" progId="Equation.DSMT4">
                  <p:embed/>
                </p:oleObj>
              </mc:Choice>
              <mc:Fallback>
                <p:oleObj name="Equation" r:id="rId13" imgW="4876800" imgH="3048000" progId="Equation.DSMT4">
                  <p:embed/>
                  <p:pic>
                    <p:nvPicPr>
                      <p:cNvPr id="0" name="图片 2085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6359" y="4660880"/>
                        <a:ext cx="605160" cy="37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056359" y="2930147"/>
          <a:ext cx="605160" cy="3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82" name="Equation" r:id="rId15" imgW="4876800" imgH="3048000" progId="Equation.DSMT4">
                  <p:embed/>
                </p:oleObj>
              </mc:Choice>
              <mc:Fallback>
                <p:oleObj name="Equation" r:id="rId15" imgW="4876800" imgH="3048000" progId="Equation.DSMT4">
                  <p:embed/>
                  <p:pic>
                    <p:nvPicPr>
                      <p:cNvPr id="0" name="图片 2085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6359" y="2930147"/>
                        <a:ext cx="605160" cy="37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056359" y="3626847"/>
          <a:ext cx="659404" cy="65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83" name="Equation" r:id="rId17" imgW="6096000" imgH="6096000" progId="Equation.DSMT4">
                  <p:embed/>
                </p:oleObj>
              </mc:Choice>
              <mc:Fallback>
                <p:oleObj name="Equation" r:id="rId17" imgW="6096000" imgH="6096000" progId="Equation.DSMT4">
                  <p:embed/>
                  <p:pic>
                    <p:nvPicPr>
                      <p:cNvPr id="0" name="图片 2085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56359" y="3626847"/>
                        <a:ext cx="659404" cy="659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030347" y="5558231"/>
          <a:ext cx="605160" cy="3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84" name="Equation" r:id="rId19" imgW="4876800" imgH="3048000" progId="Equation.DSMT4">
                  <p:embed/>
                </p:oleObj>
              </mc:Choice>
              <mc:Fallback>
                <p:oleObj name="Equation" r:id="rId19" imgW="4876800" imgH="3048000" progId="Equation.DSMT4">
                  <p:embed/>
                  <p:pic>
                    <p:nvPicPr>
                      <p:cNvPr id="0" name="图片 2085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30347" y="5558231"/>
                        <a:ext cx="605160" cy="37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4154488" y="1404938"/>
          <a:ext cx="6064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85" name="Equation" r:id="rId20" imgW="4876800" imgH="3962400" progId="Equation.DSMT4">
                  <p:embed/>
                </p:oleObj>
              </mc:Choice>
              <mc:Fallback>
                <p:oleObj name="Equation" r:id="rId20" imgW="4876800" imgH="3962400" progId="Equation.DSMT4">
                  <p:embed/>
                  <p:pic>
                    <p:nvPicPr>
                      <p:cNvPr id="0" name="图片 20858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54488" y="1404938"/>
                        <a:ext cx="60642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90892" y="1601968"/>
            <a:ext cx="1845097" cy="1993695"/>
          </a:xfrm>
          <a:prstGeom prst="rect">
            <a:avLst/>
          </a:prstGeom>
        </p:spPr>
      </p:pic>
      <p:grpSp>
        <p:nvGrpSpPr>
          <p:cNvPr id="23" name="组合 22"/>
          <p:cNvGrpSpPr/>
          <p:nvPr>
            <p:custDataLst>
              <p:tags r:id="rId2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" name="TitleBackground"/>
            <p:cNvSpPr/>
            <p:nvPr>
              <p:custDataLst>
                <p:tags r:id="rId2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ColorBlock"/>
            <p:cNvSpPr/>
            <p:nvPr>
              <p:custDataLst>
                <p:tags r:id="rId2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ypeText"/>
            <p:cNvSpPr txBox="1"/>
            <p:nvPr>
              <p:custDataLst>
                <p:tags r:id="rId2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2" name="TipText"/>
            <p:cNvSpPr txBox="1"/>
            <p:nvPr>
              <p:custDataLst>
                <p:tags r:id="rId2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8" name="图片 7"/>
          <p:cNvPicPr/>
          <p:nvPr>
            <p:custDataLst>
              <p:tags r:id="rId2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3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/>
            </a:fld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2915816" y="1700808"/>
            <a:ext cx="1800200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2931815" y="2708920"/>
            <a:ext cx="31523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2359190" y="247808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O</a:t>
            </a:r>
            <a:endParaRPr lang="zh-CN" altLang="en-US" b="1" i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651191" y="123914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A</a:t>
            </a:r>
            <a:endParaRPr lang="zh-CN" altLang="en-US" b="1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186999" y="247808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B</a:t>
            </a:r>
            <a:endParaRPr lang="zh-CN" altLang="en-US" b="1" i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152436" y="1788245"/>
            <a:ext cx="4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/>
              <a:t>r</a:t>
            </a:r>
            <a:r>
              <a:rPr lang="en-US" altLang="zh-CN" sz="2800" b="1" i="1" baseline="-25000" dirty="0" smtClean="0"/>
              <a:t>A</a:t>
            </a:r>
            <a:endParaRPr lang="zh-CN" altLang="en-US" sz="2800" b="1" i="1" baseline="-25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570138" y="2708919"/>
            <a:ext cx="4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err="1" smtClean="0"/>
              <a:t>r</a:t>
            </a:r>
            <a:r>
              <a:rPr lang="en-US" altLang="zh-CN" sz="2800" b="1" i="1" baseline="-25000" dirty="0" err="1" smtClean="0"/>
              <a:t>B</a:t>
            </a:r>
            <a:endParaRPr lang="zh-CN" altLang="en-US" sz="2800" b="1" i="1" baseline="-25000" dirty="0"/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688118" y="1700807"/>
            <a:ext cx="1396050" cy="10081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440331" y="1773290"/>
          <a:ext cx="676092" cy="51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04" name="Equation" r:id="rId1" imgW="5181600" imgH="3962400" progId="Equation.DSMT4">
                  <p:embed/>
                </p:oleObj>
              </mc:Choice>
              <mc:Fallback>
                <p:oleObj name="Equation" r:id="rId1" imgW="5181600" imgH="3962400" progId="Equation.DSMT4">
                  <p:embed/>
                  <p:pic>
                    <p:nvPicPr>
                      <p:cNvPr id="0" name="图片 209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40331" y="1773290"/>
                        <a:ext cx="676092" cy="51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/>
          <p:nvPr/>
        </p:nvCxnSpPr>
        <p:spPr bwMode="auto">
          <a:xfrm>
            <a:off x="5041041" y="2708919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5041041" y="2600325"/>
            <a:ext cx="2447" cy="2679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4908121" y="280410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C</a:t>
            </a:r>
            <a:endParaRPr lang="zh-CN" altLang="en-US" b="1" i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2167190" y="3956421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OC </a:t>
            </a:r>
            <a:r>
              <a:rPr lang="en-US" altLang="zh-CN" b="1" dirty="0" smtClean="0"/>
              <a:t>= </a:t>
            </a:r>
            <a:r>
              <a:rPr lang="en-US" altLang="zh-CN" b="1" i="1" dirty="0" smtClean="0"/>
              <a:t>OA</a:t>
            </a:r>
            <a:endParaRPr lang="zh-CN" altLang="en-US" b="1" i="1" dirty="0"/>
          </a:p>
        </p:txBody>
      </p:sp>
      <p:sp>
        <p:nvSpPr>
          <p:cNvPr id="27" name="左大括号 26"/>
          <p:cNvSpPr/>
          <p:nvPr/>
        </p:nvSpPr>
        <p:spPr bwMode="auto">
          <a:xfrm rot="16200000">
            <a:off x="5438163" y="2750738"/>
            <a:ext cx="268327" cy="1088195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4896661" y="3499269"/>
          <a:ext cx="2258330" cy="71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05" name="Equation" r:id="rId3" imgW="17373600" imgH="5486400" progId="Equation.DSMT4">
                  <p:embed/>
                </p:oleObj>
              </mc:Choice>
              <mc:Fallback>
                <p:oleObj name="Equation" r:id="rId3" imgW="17373600" imgH="5486400" progId="Equation.DSMT4">
                  <p:embed/>
                  <p:pic>
                    <p:nvPicPr>
                      <p:cNvPr id="0" name="图片 209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6661" y="3499269"/>
                        <a:ext cx="2258330" cy="713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E7A365-6B42-4350-A5EF-92D36F004FBB}" type="slidenum">
              <a:rPr kumimoji="0" lang="en-US" altLang="zh-CN" sz="1400" smtClean="0"/>
            </a:fld>
            <a:endParaRPr kumimoji="0" lang="en-US" altLang="zh-CN" sz="1400" smtClean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7544" y="745540"/>
            <a:ext cx="2321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</a:rPr>
              <a:t>、速度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82650" y="1950512"/>
            <a:ext cx="6875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00"/>
                </a:solidFill>
              </a:rPr>
              <a:t>设    </a:t>
            </a:r>
            <a:r>
              <a:rPr lang="en-US" altLang="zh-CN" sz="2800" dirty="0" smtClean="0">
                <a:solidFill>
                  <a:srgbClr val="000000"/>
                </a:solidFill>
              </a:rPr>
              <a:t>             </a:t>
            </a:r>
            <a:r>
              <a:rPr lang="zh-CN" altLang="en-US" sz="2800" dirty="0" smtClean="0">
                <a:solidFill>
                  <a:srgbClr val="000000"/>
                </a:solidFill>
              </a:rPr>
              <a:t>时间间隔内，位移</a:t>
            </a:r>
            <a:r>
              <a:rPr lang="zh-CN" altLang="en-US" sz="2800" dirty="0">
                <a:solidFill>
                  <a:srgbClr val="000000"/>
                </a:solidFill>
              </a:rPr>
              <a:t>矢量</a:t>
            </a:r>
            <a:endParaRPr lang="zh-CN" altLang="en-US" sz="2800" b="1" dirty="0">
              <a:solidFill>
                <a:srgbClr val="CCFFFF"/>
              </a:solidFill>
            </a:endParaRPr>
          </a:p>
        </p:txBody>
      </p:sp>
      <p:graphicFrame>
        <p:nvGraphicFramePr>
          <p:cNvPr id="15401" name="Object 41"/>
          <p:cNvGraphicFramePr>
            <a:graphicFrameLocks noChangeAspect="1"/>
          </p:cNvGraphicFramePr>
          <p:nvPr/>
        </p:nvGraphicFramePr>
        <p:xfrm>
          <a:off x="1373440" y="2003866"/>
          <a:ext cx="1416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78" name="公式" r:id="rId1" imgW="634365" imgH="177800" progId="Equation.3">
                  <p:embed/>
                </p:oleObj>
              </mc:Choice>
              <mc:Fallback>
                <p:oleObj name="公式" r:id="rId1" imgW="634365" imgH="1778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440" y="2003866"/>
                        <a:ext cx="1416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2" name="Object 42"/>
          <p:cNvGraphicFramePr>
            <a:graphicFrameLocks noChangeAspect="1"/>
          </p:cNvGraphicFramePr>
          <p:nvPr/>
        </p:nvGraphicFramePr>
        <p:xfrm>
          <a:off x="926925" y="2749477"/>
          <a:ext cx="28114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79" name="Equation" r:id="rId3" imgW="30175200" imgH="4876800" progId="Equation.DSMT4">
                  <p:embed/>
                </p:oleObj>
              </mc:Choice>
              <mc:Fallback>
                <p:oleObj name="Equation" r:id="rId3" imgW="30175200" imgH="48768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925" y="2749477"/>
                        <a:ext cx="28114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26925" y="1340127"/>
            <a:ext cx="6875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平均速度</a:t>
            </a:r>
            <a:endParaRPr lang="zh-CN" altLang="en-US" sz="2800" b="1" dirty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07983" y="1313127"/>
          <a:ext cx="396838" cy="57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80" name="Equation" r:id="rId5" imgW="3352800" imgH="4876800" progId="Equation.DSMT4">
                  <p:embed/>
                </p:oleObj>
              </mc:Choice>
              <mc:Fallback>
                <p:oleObj name="Equation" r:id="rId5" imgW="3352800" imgH="4876800" progId="Equation.DSMT4">
                  <p:embed/>
                  <p:pic>
                    <p:nvPicPr>
                      <p:cNvPr id="0" name="图片 2025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7983" y="1313127"/>
                        <a:ext cx="396838" cy="577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96424" y="3522110"/>
          <a:ext cx="4065356" cy="1064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81" name="Equation" r:id="rId7" imgW="38404800" imgH="10058400" progId="Equation.DSMT4">
                  <p:embed/>
                </p:oleObj>
              </mc:Choice>
              <mc:Fallback>
                <p:oleObj name="Equation" r:id="rId7" imgW="38404800" imgH="10058400" progId="Equation.DSMT4">
                  <p:embed/>
                  <p:pic>
                    <p:nvPicPr>
                      <p:cNvPr id="0" name="图片 2025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6424" y="3522110"/>
                        <a:ext cx="4065356" cy="1064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 bwMode="auto">
          <a:xfrm>
            <a:off x="7020272" y="4437112"/>
            <a:ext cx="18722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7020272" y="2852936"/>
            <a:ext cx="0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H="1">
            <a:off x="5940152" y="4437112"/>
            <a:ext cx="1080120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6684762" y="4125759"/>
            <a:ext cx="22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O</a:t>
            </a:r>
            <a:endParaRPr lang="zh-CN" altLang="en-US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8668807" y="3993266"/>
            <a:ext cx="22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x</a:t>
            </a:r>
            <a:endParaRPr lang="zh-CN" altLang="en-US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759568" y="2714683"/>
            <a:ext cx="22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y</a:t>
            </a:r>
            <a:endParaRPr lang="zh-CN" altLang="en-US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5828314" y="5052413"/>
            <a:ext cx="22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z</a:t>
            </a:r>
            <a:endParaRPr lang="zh-CN" altLang="en-US" i="1" dirty="0"/>
          </a:p>
        </p:txBody>
      </p:sp>
      <p:sp>
        <p:nvSpPr>
          <p:cNvPr id="25" name="椭圆 24"/>
          <p:cNvSpPr/>
          <p:nvPr/>
        </p:nvSpPr>
        <p:spPr bwMode="auto">
          <a:xfrm>
            <a:off x="7452320" y="342900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8460432" y="4005064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任意多边形 25"/>
          <p:cNvSpPr/>
          <p:nvPr/>
        </p:nvSpPr>
        <p:spPr bwMode="auto">
          <a:xfrm>
            <a:off x="6152444" y="3427385"/>
            <a:ext cx="2720623" cy="1268793"/>
          </a:xfrm>
          <a:custGeom>
            <a:avLst/>
            <a:gdLst>
              <a:gd name="connsiteX0" fmla="*/ 0 w 2720623"/>
              <a:gd name="connsiteY0" fmla="*/ 467282 h 1268793"/>
              <a:gd name="connsiteX1" fmla="*/ 564445 w 2720623"/>
              <a:gd name="connsiteY1" fmla="*/ 94748 h 1268793"/>
              <a:gd name="connsiteX2" fmla="*/ 1320800 w 2720623"/>
              <a:gd name="connsiteY2" fmla="*/ 15726 h 1268793"/>
              <a:gd name="connsiteX3" fmla="*/ 2099734 w 2720623"/>
              <a:gd name="connsiteY3" fmla="*/ 343104 h 1268793"/>
              <a:gd name="connsiteX4" fmla="*/ 2720623 w 2720623"/>
              <a:gd name="connsiteY4" fmla="*/ 1268793 h 126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0623" h="1268793">
                <a:moveTo>
                  <a:pt x="0" y="467282"/>
                </a:moveTo>
                <a:cubicBezTo>
                  <a:pt x="172156" y="318644"/>
                  <a:pt x="344312" y="170007"/>
                  <a:pt x="564445" y="94748"/>
                </a:cubicBezTo>
                <a:cubicBezTo>
                  <a:pt x="784578" y="19489"/>
                  <a:pt x="1064919" y="-25667"/>
                  <a:pt x="1320800" y="15726"/>
                </a:cubicBezTo>
                <a:cubicBezTo>
                  <a:pt x="1576681" y="57119"/>
                  <a:pt x="1866430" y="134259"/>
                  <a:pt x="2099734" y="343104"/>
                </a:cubicBezTo>
                <a:cubicBezTo>
                  <a:pt x="2333038" y="551949"/>
                  <a:pt x="2526830" y="910371"/>
                  <a:pt x="2720623" y="1268793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/>
          <p:cNvCxnSpPr>
            <a:endCxn id="26" idx="2"/>
          </p:cNvCxnSpPr>
          <p:nvPr/>
        </p:nvCxnSpPr>
        <p:spPr bwMode="auto">
          <a:xfrm flipV="1">
            <a:off x="7020272" y="3443111"/>
            <a:ext cx="452972" cy="10118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V="1">
            <a:off x="7020272" y="4061781"/>
            <a:ext cx="1463019" cy="393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361" name="直接箭头连接符 15360"/>
          <p:cNvCxnSpPr>
            <a:stCxn id="26" idx="2"/>
          </p:cNvCxnSpPr>
          <p:nvPr/>
        </p:nvCxnSpPr>
        <p:spPr bwMode="auto">
          <a:xfrm>
            <a:off x="7473244" y="3443111"/>
            <a:ext cx="1010047" cy="584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5363" name="对象 15362"/>
          <p:cNvGraphicFramePr>
            <a:graphicFrameLocks noChangeAspect="1"/>
          </p:cNvGraphicFramePr>
          <p:nvPr/>
        </p:nvGraphicFramePr>
        <p:xfrm>
          <a:off x="7383082" y="4231198"/>
          <a:ext cx="1144314" cy="48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82" name="Equation" r:id="rId9" imgW="14325600" imgH="6096000" progId="Equation.DSMT4">
                  <p:embed/>
                </p:oleObj>
              </mc:Choice>
              <mc:Fallback>
                <p:oleObj name="Equation" r:id="rId9" imgW="14325600" imgH="6096000" progId="Equation.DSMT4">
                  <p:embed/>
                  <p:pic>
                    <p:nvPicPr>
                      <p:cNvPr id="0" name="图片 2025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83082" y="4231198"/>
                        <a:ext cx="1144314" cy="487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5364"/>
          <p:cNvGraphicFramePr>
            <a:graphicFrameLocks noChangeAspect="1"/>
          </p:cNvGraphicFramePr>
          <p:nvPr/>
        </p:nvGraphicFramePr>
        <p:xfrm>
          <a:off x="4622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83" name="Equation" r:id="rId11" imgW="2743200" imgH="4267200" progId="Equation.DSMT4">
                  <p:embed/>
                </p:oleObj>
              </mc:Choice>
              <mc:Fallback>
                <p:oleObj name="Equation" r:id="rId11" imgW="2743200" imgH="4267200" progId="Equation.DSMT4">
                  <p:embed/>
                  <p:pic>
                    <p:nvPicPr>
                      <p:cNvPr id="0" name="图片 2025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22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15365"/>
          <p:cNvGraphicFramePr>
            <a:graphicFrameLocks noChangeAspect="1"/>
          </p:cNvGraphicFramePr>
          <p:nvPr/>
        </p:nvGraphicFramePr>
        <p:xfrm>
          <a:off x="6759568" y="3659888"/>
          <a:ext cx="505139" cy="420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84" name="Equation" r:id="rId13" imgW="7315200" imgH="6096000" progId="Equation.DSMT4">
                  <p:embed/>
                </p:oleObj>
              </mc:Choice>
              <mc:Fallback>
                <p:oleObj name="Equation" r:id="rId13" imgW="7315200" imgH="6096000" progId="Equation.DSMT4">
                  <p:embed/>
                  <p:pic>
                    <p:nvPicPr>
                      <p:cNvPr id="0" name="图片 2025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59568" y="3659888"/>
                        <a:ext cx="505139" cy="420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15366"/>
          <p:cNvGraphicFramePr>
            <a:graphicFrameLocks noChangeAspect="1"/>
          </p:cNvGraphicFramePr>
          <p:nvPr/>
        </p:nvGraphicFramePr>
        <p:xfrm>
          <a:off x="7871831" y="3323313"/>
          <a:ext cx="565150" cy="43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85" name="Equation" r:id="rId15" imgW="5181600" imgH="3962400" progId="Equation.DSMT4">
                  <p:embed/>
                </p:oleObj>
              </mc:Choice>
              <mc:Fallback>
                <p:oleObj name="Equation" r:id="rId15" imgW="5181600" imgH="3962400" progId="Equation.DSMT4">
                  <p:embed/>
                  <p:pic>
                    <p:nvPicPr>
                      <p:cNvPr id="0" name="图片 20258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871831" y="3323313"/>
                        <a:ext cx="565150" cy="432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/>
            </a:fld>
            <a:endParaRPr lang="en-US" altLang="zh-CN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50875" y="2060848"/>
            <a:ext cx="7807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速度是位移对时间的变化率</a:t>
            </a:r>
            <a:r>
              <a:rPr lang="zh-CN" altLang="en-US" sz="3200" dirty="0" smtClean="0">
                <a:solidFill>
                  <a:schemeClr val="tx2"/>
                </a:solidFill>
              </a:rPr>
              <a:t>：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968750" y="2951420"/>
          <a:ext cx="416877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6" name="Equation" r:id="rId1" imgW="42062400" imgH="10363200" progId="Equation.DSMT4">
                  <p:embed/>
                </p:oleObj>
              </mc:Choice>
              <mc:Fallback>
                <p:oleObj name="Equation" r:id="rId1" imgW="42062400" imgH="10363200" progId="Equation.DSMT4">
                  <p:embed/>
                  <p:pic>
                    <p:nvPicPr>
                      <p:cNvPr id="0" name="图片 215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750" y="2951420"/>
                        <a:ext cx="4168775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52726" y="4489956"/>
            <a:ext cx="66518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/>
              <a:t>速度就是运动方程对时间求导数运算。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26925" y="1340127"/>
            <a:ext cx="6875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瞬时</a:t>
            </a:r>
            <a:r>
              <a:rPr lang="zh-CN" altLang="en-US" sz="28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速度</a:t>
            </a:r>
            <a:endParaRPr lang="zh-CN" altLang="en-US" sz="2800" b="1" dirty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25750" y="1366838"/>
          <a:ext cx="3603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7" name="Equation" r:id="rId3" imgW="3048000" imgH="3962400" progId="Equation.DSMT4">
                  <p:embed/>
                </p:oleObj>
              </mc:Choice>
              <mc:Fallback>
                <p:oleObj name="Equation" r:id="rId3" imgW="3048000" imgH="3962400" progId="Equation.DSMT4">
                  <p:embed/>
                  <p:pic>
                    <p:nvPicPr>
                      <p:cNvPr id="0" name="图片 2154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5750" y="1366838"/>
                        <a:ext cx="360363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5796136" y="1471383"/>
            <a:ext cx="3064167" cy="2802549"/>
            <a:chOff x="5828314" y="2714683"/>
            <a:chExt cx="3064167" cy="2802549"/>
          </a:xfrm>
        </p:grpSpPr>
        <p:cxnSp>
          <p:nvCxnSpPr>
            <p:cNvPr id="8" name="直接箭头连接符 7"/>
            <p:cNvCxnSpPr/>
            <p:nvPr/>
          </p:nvCxnSpPr>
          <p:spPr bwMode="auto">
            <a:xfrm>
              <a:off x="7020272" y="4437112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V="1">
              <a:off x="7020272" y="2852936"/>
              <a:ext cx="0" cy="15841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 flipH="1">
              <a:off x="5940152" y="4437112"/>
              <a:ext cx="1080120" cy="10801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文本框 10"/>
            <p:cNvSpPr txBox="1"/>
            <p:nvPr/>
          </p:nvSpPr>
          <p:spPr>
            <a:xfrm>
              <a:off x="6684762" y="4125759"/>
              <a:ext cx="223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O</a:t>
              </a:r>
              <a:endParaRPr lang="zh-CN" altLang="en-US" i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668807" y="3993266"/>
              <a:ext cx="223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x</a:t>
              </a:r>
              <a:endParaRPr lang="zh-CN" altLang="en-US" i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759568" y="2714683"/>
              <a:ext cx="223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y</a:t>
              </a:r>
              <a:endParaRPr lang="zh-CN" altLang="en-US" i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28314" y="5052413"/>
              <a:ext cx="223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z</a:t>
              </a:r>
              <a:endParaRPr lang="zh-CN" altLang="en-US" i="1" dirty="0"/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7452320" y="342900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8460432" y="400506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6152444" y="3427385"/>
              <a:ext cx="2720623" cy="1268793"/>
            </a:xfrm>
            <a:custGeom>
              <a:avLst/>
              <a:gdLst>
                <a:gd name="connsiteX0" fmla="*/ 0 w 2720623"/>
                <a:gd name="connsiteY0" fmla="*/ 467282 h 1268793"/>
                <a:gd name="connsiteX1" fmla="*/ 564445 w 2720623"/>
                <a:gd name="connsiteY1" fmla="*/ 94748 h 1268793"/>
                <a:gd name="connsiteX2" fmla="*/ 1320800 w 2720623"/>
                <a:gd name="connsiteY2" fmla="*/ 15726 h 1268793"/>
                <a:gd name="connsiteX3" fmla="*/ 2099734 w 2720623"/>
                <a:gd name="connsiteY3" fmla="*/ 343104 h 1268793"/>
                <a:gd name="connsiteX4" fmla="*/ 2720623 w 2720623"/>
                <a:gd name="connsiteY4" fmla="*/ 1268793 h 126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0623" h="1268793">
                  <a:moveTo>
                    <a:pt x="0" y="467282"/>
                  </a:moveTo>
                  <a:cubicBezTo>
                    <a:pt x="172156" y="318644"/>
                    <a:pt x="344312" y="170007"/>
                    <a:pt x="564445" y="94748"/>
                  </a:cubicBezTo>
                  <a:cubicBezTo>
                    <a:pt x="784578" y="19489"/>
                    <a:pt x="1064919" y="-25667"/>
                    <a:pt x="1320800" y="15726"/>
                  </a:cubicBezTo>
                  <a:cubicBezTo>
                    <a:pt x="1576681" y="57119"/>
                    <a:pt x="1866430" y="134259"/>
                    <a:pt x="2099734" y="343104"/>
                  </a:cubicBezTo>
                  <a:cubicBezTo>
                    <a:pt x="2333038" y="551949"/>
                    <a:pt x="2526830" y="910371"/>
                    <a:pt x="2720623" y="1268793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>
              <a:endCxn id="17" idx="2"/>
            </p:cNvCxnSpPr>
            <p:nvPr/>
          </p:nvCxnSpPr>
          <p:spPr bwMode="auto">
            <a:xfrm flipV="1">
              <a:off x="7020272" y="3443111"/>
              <a:ext cx="452972" cy="1011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V="1">
              <a:off x="7020272" y="4061781"/>
              <a:ext cx="1463019" cy="3931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17" idx="2"/>
            </p:cNvCxnSpPr>
            <p:nvPr/>
          </p:nvCxnSpPr>
          <p:spPr bwMode="auto">
            <a:xfrm>
              <a:off x="7473244" y="3443111"/>
              <a:ext cx="1010047" cy="5848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7383082" y="4231198"/>
            <a:ext cx="1144314" cy="487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28" name="Equation" r:id="rId5" imgW="14325600" imgH="6096000" progId="Equation.DSMT4">
                    <p:embed/>
                  </p:oleObj>
                </mc:Choice>
                <mc:Fallback>
                  <p:oleObj name="Equation" r:id="rId5" imgW="14325600" imgH="6096000" progId="Equation.DSMT4">
                    <p:embed/>
                    <p:pic>
                      <p:nvPicPr>
                        <p:cNvPr id="0" name="图片 2154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83082" y="4231198"/>
                          <a:ext cx="1144314" cy="4870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6759568" y="3659888"/>
            <a:ext cx="505139" cy="420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29" name="Equation" r:id="rId7" imgW="7315200" imgH="6096000" progId="Equation.DSMT4">
                    <p:embed/>
                  </p:oleObj>
                </mc:Choice>
                <mc:Fallback>
                  <p:oleObj name="Equation" r:id="rId7" imgW="7315200" imgH="6096000" progId="Equation.DSMT4">
                    <p:embed/>
                    <p:pic>
                      <p:nvPicPr>
                        <p:cNvPr id="0" name="图片 21542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59568" y="3659888"/>
                          <a:ext cx="505139" cy="4209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7871831" y="3323313"/>
            <a:ext cx="565150" cy="432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30" name="Equation" r:id="rId9" imgW="5181600" imgH="3962400" progId="Equation.DSMT4">
                    <p:embed/>
                  </p:oleObj>
                </mc:Choice>
                <mc:Fallback>
                  <p:oleObj name="Equation" r:id="rId9" imgW="5181600" imgH="3962400" progId="Equation.DSMT4">
                    <p:embed/>
                    <p:pic>
                      <p:nvPicPr>
                        <p:cNvPr id="0" name="图片 21542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871831" y="3323313"/>
                          <a:ext cx="565150" cy="4321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6" name="直接箭头连接符 25"/>
          <p:cNvCxnSpPr>
            <a:endCxn id="17" idx="3"/>
          </p:cNvCxnSpPr>
          <p:nvPr/>
        </p:nvCxnSpPr>
        <p:spPr bwMode="auto">
          <a:xfrm flipV="1">
            <a:off x="7005233" y="2527189"/>
            <a:ext cx="1214767" cy="6825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V="1">
            <a:off x="7003927" y="2267019"/>
            <a:ext cx="822539" cy="926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33C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3"/>
          <p:cNvSpPr>
            <a:spLocks noGrp="1"/>
          </p:cNvSpPr>
          <p:nvPr/>
        </p:nvSpPr>
        <p:spPr bwMode="auto">
          <a:xfrm>
            <a:off x="685800" y="1400175"/>
            <a:ext cx="77724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  速度大小：速率，用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表示。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zh-CN" altLang="en-US" sz="2800" dirty="0" smtClean="0"/>
              <a:t>      又∵</a:t>
            </a:r>
            <a:endParaRPr lang="en-US" altLang="zh-CN" sz="2800" dirty="0" smtClean="0"/>
          </a:p>
          <a:p>
            <a:pPr marL="0" indent="0">
              <a:buFontTx/>
              <a:buNone/>
              <a:defRPr/>
            </a:pPr>
            <a:endParaRPr lang="en-US" altLang="zh-CN" sz="2800" dirty="0" smtClean="0"/>
          </a:p>
          <a:p>
            <a:pPr marL="0" indent="0">
              <a:buFontTx/>
              <a:buNone/>
              <a:defRPr/>
            </a:pPr>
            <a:r>
              <a:rPr lang="zh-CN" altLang="en-US" sz="2800" dirty="0" smtClean="0"/>
              <a:t>      ∴ </a:t>
            </a:r>
            <a:r>
              <a:rPr lang="en-US" altLang="zh-CN" sz="2800" dirty="0" smtClean="0"/>
              <a:t>                              </a:t>
            </a:r>
            <a:r>
              <a:rPr lang="zh-CN" altLang="en-US" sz="2800" dirty="0" smtClean="0"/>
              <a:t>路程对时间的一阶微商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 smtClean="0"/>
          </a:p>
        </p:txBody>
      </p:sp>
      <p:sp>
        <p:nvSpPr>
          <p:cNvPr id="18" name="灯片编号占位符 1"/>
          <p:cNvSpPr>
            <a:spLocks noGrp="1"/>
          </p:cNvSpPr>
          <p:nvPr/>
        </p:nvSpPr>
        <p:spPr bwMode="auto">
          <a:xfrm>
            <a:off x="65532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D85F24AF-75AF-4EAD-87DF-1ED5C61075FF}" type="slidenum">
              <a:rPr kumimoji="0" lang="en-US" altLang="zh-CN" sz="1400" smtClean="0"/>
            </a:fld>
            <a:endParaRPr kumimoji="0" lang="en-US" altLang="zh-CN" sz="1400" smtClean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875544" y="2573337"/>
          <a:ext cx="489108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3" name="公式" r:id="rId1" imgW="2590800" imgH="457200" progId="Equation.3">
                  <p:embed/>
                </p:oleObj>
              </mc:Choice>
              <mc:Fallback>
                <p:oleObj name="公式" r:id="rId1" imgW="2590800" imgH="457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544" y="2573337"/>
                        <a:ext cx="4891087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051720" y="3955082"/>
          <a:ext cx="3539219" cy="626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4" name="公式" r:id="rId3" imgW="1574800" imgH="279400" progId="Equation.3">
                  <p:embed/>
                </p:oleObj>
              </mc:Choice>
              <mc:Fallback>
                <p:oleObj name="公式" r:id="rId3" imgW="1574800" imgH="2794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955082"/>
                        <a:ext cx="3539219" cy="626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835696" y="4869160"/>
          <a:ext cx="2376264" cy="7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5" name="公式" r:id="rId5" imgW="1016000" imgH="393700" progId="Equation.3">
                  <p:embed/>
                </p:oleObj>
              </mc:Choice>
              <mc:Fallback>
                <p:oleObj name="公式" r:id="rId5" imgW="1016000" imgH="3937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869160"/>
                        <a:ext cx="2376264" cy="794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7329" y="1194601"/>
            <a:ext cx="5556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lt"/>
                <a:ea typeface="+mn-ea"/>
              </a:rPr>
              <a:t>速度方向：沿轨迹切线方向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12" name="Group 16"/>
          <p:cNvGrpSpPr/>
          <p:nvPr/>
        </p:nvGrpSpPr>
        <p:grpSpPr bwMode="auto">
          <a:xfrm>
            <a:off x="6058991" y="404664"/>
            <a:ext cx="2257425" cy="1928812"/>
            <a:chOff x="332" y="2769"/>
            <a:chExt cx="1540" cy="1215"/>
          </a:xfrm>
        </p:grpSpPr>
        <p:grpSp>
          <p:nvGrpSpPr>
            <p:cNvPr id="13" name="Group 17"/>
            <p:cNvGrpSpPr/>
            <p:nvPr/>
          </p:nvGrpSpPr>
          <p:grpSpPr bwMode="auto">
            <a:xfrm>
              <a:off x="332" y="2769"/>
              <a:ext cx="1540" cy="1215"/>
              <a:chOff x="332" y="2769"/>
              <a:chExt cx="1540" cy="1215"/>
            </a:xfrm>
          </p:grpSpPr>
          <p:sp>
            <p:nvSpPr>
              <p:cNvPr id="20" name="Freeform 18"/>
              <p:cNvSpPr/>
              <p:nvPr/>
            </p:nvSpPr>
            <p:spPr bwMode="auto">
              <a:xfrm>
                <a:off x="332" y="3251"/>
                <a:ext cx="1540" cy="733"/>
              </a:xfrm>
              <a:custGeom>
                <a:avLst/>
                <a:gdLst>
                  <a:gd name="T0" fmla="*/ 0 w 3120"/>
                  <a:gd name="T1" fmla="*/ 733 h 897"/>
                  <a:gd name="T2" fmla="*/ 252 w 3120"/>
                  <a:gd name="T3" fmla="*/ 145 h 897"/>
                  <a:gd name="T4" fmla="*/ 711 w 3120"/>
                  <a:gd name="T5" fmla="*/ 47 h 897"/>
                  <a:gd name="T6" fmla="*/ 1540 w 3120"/>
                  <a:gd name="T7" fmla="*/ 427 h 8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20" h="897">
                    <a:moveTo>
                      <a:pt x="0" y="897"/>
                    </a:moveTo>
                    <a:cubicBezTo>
                      <a:pt x="135" y="607"/>
                      <a:pt x="270" y="317"/>
                      <a:pt x="510" y="177"/>
                    </a:cubicBezTo>
                    <a:cubicBezTo>
                      <a:pt x="750" y="37"/>
                      <a:pt x="1005" y="0"/>
                      <a:pt x="1440" y="57"/>
                    </a:cubicBezTo>
                    <a:cubicBezTo>
                      <a:pt x="1875" y="114"/>
                      <a:pt x="2497" y="318"/>
                      <a:pt x="3120" y="522"/>
                    </a:cubicBezTo>
                  </a:path>
                </a:pathLst>
              </a:custGeom>
              <a:noFill/>
              <a:ln w="28575" cmpd="sng">
                <a:solidFill>
                  <a:srgbClr val="339966"/>
                </a:solidFill>
                <a:round/>
                <a:headEnd type="none" w="med" len="med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V="1">
                <a:off x="635" y="2769"/>
                <a:ext cx="890" cy="57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624" y="2769"/>
                <a:ext cx="901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altLang="zh-CN" sz="3200" b="1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altLang="zh-CN" b="1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>
                    <a:solidFill>
                      <a:srgbClr val="0000FF"/>
                    </a:solidFill>
                  </a:rPr>
                  <a:t>t </a:t>
                </a:r>
                <a:r>
                  <a:rPr lang="en-US" altLang="zh-CN" b="1">
                    <a:solidFill>
                      <a:srgbClr val="0000FF"/>
                    </a:solidFill>
                  </a:rPr>
                  <a:t>)</a:t>
                </a:r>
                <a:endParaRPr lang="en-US" altLang="zh-CN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672" y="2880"/>
                <a:ext cx="201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468" y="3146"/>
                <a:ext cx="327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000">
                    <a:solidFill>
                      <a:srgbClr val="CCFFFF"/>
                    </a:solidFill>
                  </a:rPr>
                  <a:t>·</a:t>
                </a:r>
                <a:endParaRPr lang="en-US" altLang="zh-CN" sz="1000">
                  <a:solidFill>
                    <a:srgbClr val="CCFFFF"/>
                  </a:solidFill>
                </a:endParaRPr>
              </a:p>
            </p:txBody>
          </p:sp>
        </p:grp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477" y="3201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sym typeface="Symbol" panose="05050102010706020507" pitchFamily="18" charset="2"/>
                </a:rPr>
                <a:t></a:t>
              </a:r>
              <a:endParaRPr lang="zh-CN" altLang="en-US" sz="2000" dirty="0">
                <a:solidFill>
                  <a:srgbClr val="CC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52736"/>
            <a:ext cx="7772400" cy="1949928"/>
          </a:xfrm>
        </p:spPr>
        <p:txBody>
          <a:bodyPr/>
          <a:lstStyle/>
          <a:p>
            <a:r>
              <a:rPr lang="zh-CN" altLang="en-US" sz="2800" dirty="0" smtClean="0"/>
              <a:t>在</a:t>
            </a:r>
            <a:r>
              <a:rPr lang="zh-CN" altLang="en-US" sz="2800" dirty="0"/>
              <a:t>直角坐标</a:t>
            </a:r>
            <a:r>
              <a:rPr lang="zh-CN" altLang="en-US" sz="2800" dirty="0" smtClean="0"/>
              <a:t>系下：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76461" y="1721736"/>
                <a:ext cx="5976664" cy="1280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groupCh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groupChr>
                            <m:groupChrPr>
                              <m:chr m:val="⇀"/>
                              <m:pos m:val="top"/>
                              <m:vertJc m:val="bot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groupCh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groupCh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groupCh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groupCh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groupCh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groupCh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groupCh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1" y="1721736"/>
                <a:ext cx="5976664" cy="1280928"/>
              </a:xfrm>
              <a:prstGeom prst="rect">
                <a:avLst/>
              </a:prstGeom>
              <a:blipFill rotWithShape="0">
                <a:blip r:embed="rId1"/>
                <a:stretch>
                  <a:fillRect b="-3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内容占位符 2"/>
          <p:cNvSpPr txBox="1"/>
          <p:nvPr/>
        </p:nvSpPr>
        <p:spPr bwMode="auto">
          <a:xfrm>
            <a:off x="685800" y="3201102"/>
            <a:ext cx="7772400" cy="194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kern="0" dirty="0" smtClean="0"/>
              <a:t>分量形式为：</a:t>
            </a:r>
            <a:endParaRPr lang="zh-CN" altLang="en-US" sz="2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3002793" y="3124132"/>
                <a:ext cx="2782813" cy="3153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93" y="3124132"/>
                <a:ext cx="2782813" cy="31531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1319152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800" dirty="0"/>
              <a:t>例题、质点的运动学方程为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algn="l"/>
            <a:endParaRPr lang="en-US" altLang="zh-CN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endParaRPr lang="en-US" altLang="zh-CN" sz="28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zh-CN" altLang="en-US" sz="2800" dirty="0"/>
              <a:t>求：</a:t>
            </a:r>
            <a:r>
              <a:rPr lang="en-US" altLang="zh-CN" sz="2800" i="1" dirty="0"/>
              <a:t>t </a:t>
            </a:r>
            <a:r>
              <a:rPr lang="en-US" altLang="zh-CN" sz="2800" dirty="0"/>
              <a:t>= 0,1</a:t>
            </a:r>
            <a:r>
              <a:rPr lang="zh-CN" altLang="en-US" sz="2800" dirty="0"/>
              <a:t>秒时的速度</a:t>
            </a:r>
            <a:r>
              <a:rPr lang="zh-CN" altLang="en-US" sz="2800" dirty="0" smtClean="0"/>
              <a:t>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rgbClr val="F84F4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979712" y="2132856"/>
                <a:ext cx="3839962" cy="515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groupCh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=10</m:t>
                      </m:r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groupCh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groupCh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groupCh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132856"/>
                <a:ext cx="3839962" cy="5157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矩形 14"/>
          <p:cNvSpPr/>
          <p:nvPr>
            <p:custDataLst>
              <p:tags r:id="rId5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9613900" y="6649997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pPr algn="l"/>
            <a:r>
              <a:rPr lang="zh-CN" altLang="en-US" sz="1200" dirty="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dirty="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 dirty="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9810451" y="968028"/>
          <a:ext cx="3254842" cy="195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68" name="Equation" r:id="rId7" imgW="42672000" imgH="25603200" progId="Equation.DSMT4">
                  <p:embed/>
                </p:oleObj>
              </mc:Choice>
              <mc:Fallback>
                <p:oleObj name="Equation" r:id="rId7" imgW="42672000" imgH="25603200" progId="Equation.DSMT4">
                  <p:embed/>
                  <p:pic>
                    <p:nvPicPr>
                      <p:cNvPr id="0" name="图片 2121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10451" y="968028"/>
                        <a:ext cx="3254842" cy="195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9961708" y="3151653"/>
          <a:ext cx="2952328" cy="1089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69" name="Equation" r:id="rId9" imgW="31394400" imgH="11582400" progId="Equation.DSMT4">
                  <p:embed/>
                </p:oleObj>
              </mc:Choice>
              <mc:Fallback>
                <p:oleObj name="Equation" r:id="rId9" imgW="31394400" imgH="11582400" progId="Equation.DSMT4">
                  <p:embed/>
                  <p:pic>
                    <p:nvPicPr>
                      <p:cNvPr id="0" name="图片 2121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61708" y="3151653"/>
                        <a:ext cx="2952328" cy="1089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6" name="RemarkBack"/>
            <p:cNvSpPr/>
            <p:nvPr>
              <p:custDataLst>
                <p:tags r:id="rId12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RemarkBlock"/>
            <p:cNvSpPr/>
            <p:nvPr>
              <p:custDataLst>
                <p:tags r:id="rId13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RemarkTitleText"/>
            <p:cNvSpPr txBox="1"/>
            <p:nvPr>
              <p:custDataLst>
                <p:tags r:id="rId14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5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markBlock"/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RemarkTitleText"/>
          <p:cNvSpPr txBox="1"/>
          <p:nvPr>
            <p:custDataLst>
              <p:tags r:id="rId17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algn="l"/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1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19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20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2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2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70304" y="1233653"/>
          <a:ext cx="3517719" cy="2110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0" name="Equation" r:id="rId1" imgW="42672000" imgH="25603200" progId="Equation.DSMT4">
                  <p:embed/>
                </p:oleObj>
              </mc:Choice>
              <mc:Fallback>
                <p:oleObj name="Equation" r:id="rId1" imgW="42672000" imgH="25603200" progId="Equation.DSMT4">
                  <p:embed/>
                  <p:pic>
                    <p:nvPicPr>
                      <p:cNvPr id="0" name="图片 2191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0304" y="1233653"/>
                        <a:ext cx="3517719" cy="2110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83747" y="3517322"/>
          <a:ext cx="3859373" cy="142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1" name="Equation" r:id="rId3" imgW="31394400" imgH="11582400" progId="Equation.DSMT4">
                  <p:embed/>
                </p:oleObj>
              </mc:Choice>
              <mc:Fallback>
                <p:oleObj name="Equation" r:id="rId3" imgW="31394400" imgH="11582400" progId="Equation.DSMT4">
                  <p:embed/>
                  <p:pic>
                    <p:nvPicPr>
                      <p:cNvPr id="0" name="图片 2191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3747" y="3517322"/>
                        <a:ext cx="3859373" cy="1423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552" y="14127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解：</a:t>
            </a:r>
            <a:endParaRPr kumimoji="0" lang="zh-CN" altLang="en-US" sz="1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572FAF-0088-47AF-A1CC-5AF04BE41221}" type="slidenum">
              <a:rPr kumimoji="0" lang="en-US" altLang="zh-CN" sz="1400" smtClean="0"/>
            </a:fld>
            <a:endParaRPr kumimoji="0" lang="en-US" altLang="zh-CN" sz="1400" smtClean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27005" y="464940"/>
            <a:ext cx="29599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60606"/>
                </a:solidFill>
              </a:rPr>
              <a:t>3</a:t>
            </a:r>
            <a:r>
              <a:rPr lang="zh-CN" altLang="en-US" sz="2800" dirty="0" smtClean="0">
                <a:solidFill>
                  <a:srgbClr val="060606"/>
                </a:solidFill>
              </a:rPr>
              <a:t>、</a:t>
            </a:r>
            <a:r>
              <a:rPr lang="en-US" altLang="zh-CN" sz="2800" dirty="0" smtClean="0">
                <a:solidFill>
                  <a:srgbClr val="060606"/>
                </a:solidFill>
              </a:rPr>
              <a:t> </a:t>
            </a:r>
            <a:r>
              <a:rPr lang="zh-CN" altLang="en-US" sz="2800" dirty="0">
                <a:solidFill>
                  <a:srgbClr val="060606"/>
                </a:solidFill>
              </a:rPr>
              <a:t>加速度</a:t>
            </a:r>
            <a:endParaRPr lang="zh-CN" altLang="en-US" sz="2800" dirty="0">
              <a:solidFill>
                <a:srgbClr val="060606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17848" y="1033572"/>
            <a:ext cx="6894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solidFill>
                  <a:srgbClr val="000000"/>
                </a:solidFill>
              </a:rPr>
              <a:t>质点速度对时间的变化率叫</a:t>
            </a:r>
            <a:r>
              <a:rPr lang="zh-CN" altLang="en-US" sz="2800" dirty="0"/>
              <a:t>加速度</a:t>
            </a:r>
            <a:r>
              <a:rPr lang="zh-CN" altLang="en-US" sz="2800" b="1" dirty="0"/>
              <a:t>。</a:t>
            </a:r>
            <a:endParaRPr lang="zh-CN" altLang="en-US" sz="2800" b="1" dirty="0"/>
          </a:p>
        </p:txBody>
      </p:sp>
      <p:grpSp>
        <p:nvGrpSpPr>
          <p:cNvPr id="16" name="Group 19"/>
          <p:cNvGrpSpPr/>
          <p:nvPr/>
        </p:nvGrpSpPr>
        <p:grpSpPr bwMode="auto">
          <a:xfrm>
            <a:off x="817563" y="2924944"/>
            <a:ext cx="7180262" cy="2911475"/>
            <a:chOff x="558" y="696"/>
            <a:chExt cx="4900" cy="1834"/>
          </a:xfrm>
        </p:grpSpPr>
        <p:grpSp>
          <p:nvGrpSpPr>
            <p:cNvPr id="18447" name="Group 20"/>
            <p:cNvGrpSpPr/>
            <p:nvPr/>
          </p:nvGrpSpPr>
          <p:grpSpPr bwMode="auto">
            <a:xfrm>
              <a:off x="558" y="696"/>
              <a:ext cx="4900" cy="1834"/>
              <a:chOff x="558" y="696"/>
              <a:chExt cx="4900" cy="1834"/>
            </a:xfrm>
          </p:grpSpPr>
          <p:sp>
            <p:nvSpPr>
              <p:cNvPr id="18450" name="Text Box 21"/>
              <p:cNvSpPr txBox="1">
                <a:spLocks noChangeArrowheads="1"/>
              </p:cNvSpPr>
              <p:nvPr/>
            </p:nvSpPr>
            <p:spPr bwMode="auto">
              <a:xfrm>
                <a:off x="558" y="2091"/>
                <a:ext cx="340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>
                    <a:solidFill>
                      <a:srgbClr val="000000"/>
                    </a:solidFill>
                  </a:rPr>
                  <a:t>x</a:t>
                </a:r>
                <a:endParaRPr lang="en-US" altLang="zh-CN" sz="32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 flipV="1">
                <a:off x="1234" y="1305"/>
                <a:ext cx="217" cy="68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 flipV="1">
                <a:off x="1234" y="1454"/>
                <a:ext cx="1164" cy="53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23" name="Freeform 24"/>
              <p:cNvSpPr/>
              <p:nvPr/>
            </p:nvSpPr>
            <p:spPr bwMode="auto">
              <a:xfrm>
                <a:off x="1079" y="1193"/>
                <a:ext cx="1776" cy="845"/>
              </a:xfrm>
              <a:custGeom>
                <a:avLst/>
                <a:gdLst>
                  <a:gd name="T0" fmla="*/ 0 w 3120"/>
                  <a:gd name="T1" fmla="*/ 845 h 897"/>
                  <a:gd name="T2" fmla="*/ 290 w 3120"/>
                  <a:gd name="T3" fmla="*/ 167 h 897"/>
                  <a:gd name="T4" fmla="*/ 820 w 3120"/>
                  <a:gd name="T5" fmla="*/ 54 h 897"/>
                  <a:gd name="T6" fmla="*/ 1776 w 3120"/>
                  <a:gd name="T7" fmla="*/ 492 h 8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20" h="897">
                    <a:moveTo>
                      <a:pt x="0" y="897"/>
                    </a:moveTo>
                    <a:cubicBezTo>
                      <a:pt x="135" y="607"/>
                      <a:pt x="270" y="317"/>
                      <a:pt x="510" y="177"/>
                    </a:cubicBezTo>
                    <a:cubicBezTo>
                      <a:pt x="750" y="37"/>
                      <a:pt x="1005" y="0"/>
                      <a:pt x="1440" y="57"/>
                    </a:cubicBezTo>
                    <a:cubicBezTo>
                      <a:pt x="1875" y="114"/>
                      <a:pt x="2497" y="318"/>
                      <a:pt x="3120" y="522"/>
                    </a:cubicBezTo>
                  </a:path>
                </a:pathLst>
              </a:custGeom>
              <a:noFill/>
              <a:ln w="28575" cmpd="sng">
                <a:solidFill>
                  <a:srgbClr val="3399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54" name="Text Box 25"/>
              <p:cNvSpPr txBox="1">
                <a:spLocks noChangeArrowheads="1"/>
              </p:cNvSpPr>
              <p:nvPr/>
            </p:nvSpPr>
            <p:spPr bwMode="auto">
              <a:xfrm>
                <a:off x="2020" y="1577"/>
                <a:ext cx="1095" cy="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>
                    <a:solidFill>
                      <a:srgbClr val="FF0000"/>
                    </a:solidFill>
                  </a:rPr>
                  <a:t>r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(</a:t>
                </a:r>
                <a:r>
                  <a:rPr lang="en-US" altLang="zh-CN" b="1" i="1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+</a:t>
                </a:r>
                <a:r>
                  <a:rPr lang="en-US" altLang="zh-CN" b="1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Δ</a:t>
                </a:r>
                <a:r>
                  <a:rPr lang="en-US" altLang="zh-CN" b="1" i="1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 )</a:t>
                </a:r>
                <a:endParaRPr lang="en-US" altLang="zh-CN" sz="3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2064" y="1684"/>
                <a:ext cx="196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56" name="Text Box 27"/>
              <p:cNvSpPr txBox="1">
                <a:spLocks noChangeArrowheads="1"/>
              </p:cNvSpPr>
              <p:nvPr/>
            </p:nvSpPr>
            <p:spPr bwMode="auto">
              <a:xfrm>
                <a:off x="1333" y="1493"/>
                <a:ext cx="497" cy="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>
                    <a:solidFill>
                      <a:srgbClr val="FF0000"/>
                    </a:solidFill>
                  </a:rPr>
                  <a:t>r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(</a:t>
                </a:r>
                <a:r>
                  <a:rPr lang="en-US" altLang="zh-CN" b="1" i="1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)</a:t>
                </a:r>
                <a:endParaRPr lang="en-US" altLang="zh-CN" sz="3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1389" y="1611"/>
                <a:ext cx="16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 flipV="1">
                <a:off x="1228" y="970"/>
                <a:ext cx="0" cy="10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>
                <a:off x="1236" y="1992"/>
                <a:ext cx="20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H="1">
                <a:off x="776" y="1982"/>
                <a:ext cx="460" cy="4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61" name="Text Box 32"/>
              <p:cNvSpPr txBox="1">
                <a:spLocks noChangeArrowheads="1"/>
              </p:cNvSpPr>
              <p:nvPr/>
            </p:nvSpPr>
            <p:spPr bwMode="auto">
              <a:xfrm>
                <a:off x="2920" y="1890"/>
                <a:ext cx="469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3200" b="1" i="1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200" b="1" i="1">
                    <a:solidFill>
                      <a:srgbClr val="000000"/>
                    </a:solidFill>
                  </a:rPr>
                  <a:t>y</a:t>
                </a:r>
                <a:endParaRPr lang="en-US" altLang="zh-CN" sz="32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462" name="Text Box 33"/>
              <p:cNvSpPr txBox="1">
                <a:spLocks noChangeArrowheads="1"/>
              </p:cNvSpPr>
              <p:nvPr/>
            </p:nvSpPr>
            <p:spPr bwMode="auto">
              <a:xfrm>
                <a:off x="905" y="814"/>
                <a:ext cx="469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3200" b="1" i="1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200" b="1" i="1">
                    <a:solidFill>
                      <a:srgbClr val="000000"/>
                    </a:solidFill>
                  </a:rPr>
                  <a:t>z</a:t>
                </a:r>
                <a:endParaRPr lang="en-US" altLang="zh-CN" sz="32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463" name="Text Box 34"/>
              <p:cNvSpPr txBox="1">
                <a:spLocks noChangeArrowheads="1"/>
              </p:cNvSpPr>
              <p:nvPr/>
            </p:nvSpPr>
            <p:spPr bwMode="auto">
              <a:xfrm>
                <a:off x="1128" y="1922"/>
                <a:ext cx="469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800" b="1">
                    <a:solidFill>
                      <a:srgbClr val="000000"/>
                    </a:solidFill>
                  </a:rPr>
                  <a:t>0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 flipV="1">
                <a:off x="1429" y="909"/>
                <a:ext cx="684" cy="393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35" name="Line 36"/>
              <p:cNvSpPr>
                <a:spLocks noChangeShapeType="1"/>
              </p:cNvSpPr>
              <p:nvPr/>
            </p:nvSpPr>
            <p:spPr bwMode="auto">
              <a:xfrm>
                <a:off x="2414" y="1458"/>
                <a:ext cx="653" cy="28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66" name="Text Box 37"/>
              <p:cNvSpPr txBox="1">
                <a:spLocks noChangeArrowheads="1"/>
              </p:cNvSpPr>
              <p:nvPr/>
            </p:nvSpPr>
            <p:spPr bwMode="auto">
              <a:xfrm>
                <a:off x="1440" y="696"/>
                <a:ext cx="1030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altLang="zh-CN" sz="3200" b="1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altLang="zh-CN" b="1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>
                    <a:solidFill>
                      <a:srgbClr val="0000FF"/>
                    </a:solidFill>
                  </a:rPr>
                  <a:t>t </a:t>
                </a:r>
                <a:r>
                  <a:rPr lang="en-US" altLang="zh-CN" b="1">
                    <a:solidFill>
                      <a:srgbClr val="0000FF"/>
                    </a:solidFill>
                  </a:rPr>
                  <a:t>)</a:t>
                </a:r>
                <a:endParaRPr lang="en-US" altLang="zh-CN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466" y="792"/>
                <a:ext cx="23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68" name="Text Box 39"/>
              <p:cNvSpPr txBox="1">
                <a:spLocks noChangeArrowheads="1"/>
              </p:cNvSpPr>
              <p:nvPr/>
            </p:nvSpPr>
            <p:spPr bwMode="auto">
              <a:xfrm>
                <a:off x="2574" y="1265"/>
                <a:ext cx="1187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altLang="zh-CN" sz="3200" b="1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altLang="zh-CN" b="1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>
                    <a:solidFill>
                      <a:srgbClr val="0000FF"/>
                    </a:solidFill>
                  </a:rPr>
                  <a:t>t</a:t>
                </a:r>
                <a:r>
                  <a:rPr lang="en-US" altLang="zh-CN" b="1">
                    <a:solidFill>
                      <a:srgbClr val="0000FF"/>
                    </a:solidFill>
                  </a:rPr>
                  <a:t>+</a:t>
                </a:r>
                <a:r>
                  <a:rPr lang="en-US" altLang="zh-CN" b="1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Δ</a:t>
                </a:r>
                <a:r>
                  <a:rPr lang="en-US" altLang="zh-CN" b="1" i="1">
                    <a:solidFill>
                      <a:srgbClr val="0000FF"/>
                    </a:solidFill>
                  </a:rPr>
                  <a:t>t </a:t>
                </a:r>
                <a:r>
                  <a:rPr lang="en-US" altLang="zh-CN" b="1">
                    <a:solidFill>
                      <a:srgbClr val="0000FF"/>
                    </a:solidFill>
                  </a:rPr>
                  <a:t>)</a:t>
                </a:r>
                <a:endParaRPr lang="en-US" altLang="zh-CN" sz="3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2622" y="1385"/>
                <a:ext cx="23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70" name="Text Box 41"/>
              <p:cNvSpPr txBox="1">
                <a:spLocks noChangeArrowheads="1"/>
              </p:cNvSpPr>
              <p:nvPr/>
            </p:nvSpPr>
            <p:spPr bwMode="auto">
              <a:xfrm>
                <a:off x="4350" y="1148"/>
                <a:ext cx="644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>
                    <a:solidFill>
                      <a:srgbClr val="FF00FF"/>
                    </a:solidFill>
                    <a:latin typeface="宋体" panose="02010600030101010101" pitchFamily="2" charset="-122"/>
                  </a:rPr>
                  <a:t>Δ</a:t>
                </a:r>
                <a:r>
                  <a:rPr lang="en-US" altLang="zh-CN" sz="3200" b="1" i="1">
                    <a:solidFill>
                      <a:srgbClr val="FF00FF"/>
                    </a:solidFill>
                    <a:latin typeface="Bookman Old Style" pitchFamily="18" charset="0"/>
                  </a:rPr>
                  <a:t>v</a:t>
                </a:r>
                <a:endParaRPr lang="en-US" altLang="zh-CN" sz="3200" b="1">
                  <a:solidFill>
                    <a:srgbClr val="FF00FF"/>
                  </a:solidFill>
                </a:endParaRPr>
              </a:p>
            </p:txBody>
          </p:sp>
          <p:sp>
            <p:nvSpPr>
              <p:cNvPr id="41" name="Line 42"/>
              <p:cNvSpPr>
                <a:spLocks noChangeShapeType="1"/>
              </p:cNvSpPr>
              <p:nvPr/>
            </p:nvSpPr>
            <p:spPr bwMode="auto">
              <a:xfrm>
                <a:off x="4621" y="1230"/>
                <a:ext cx="233" cy="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 flipV="1">
                <a:off x="3757" y="1025"/>
                <a:ext cx="727" cy="35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3757" y="1366"/>
                <a:ext cx="654" cy="28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44" name="Line 45"/>
              <p:cNvSpPr>
                <a:spLocks noChangeShapeType="1"/>
              </p:cNvSpPr>
              <p:nvPr/>
            </p:nvSpPr>
            <p:spPr bwMode="auto">
              <a:xfrm flipH="1">
                <a:off x="4401" y="1025"/>
                <a:ext cx="76" cy="626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75" name="Text Box 46"/>
              <p:cNvSpPr txBox="1">
                <a:spLocks noChangeArrowheads="1"/>
              </p:cNvSpPr>
              <p:nvPr/>
            </p:nvSpPr>
            <p:spPr bwMode="auto">
              <a:xfrm>
                <a:off x="3849" y="762"/>
                <a:ext cx="1155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 dirty="0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t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endParaRPr lang="en-US" altLang="zh-CN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3896" y="878"/>
                <a:ext cx="23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77" name="Text Box 48"/>
              <p:cNvSpPr txBox="1">
                <a:spLocks noChangeArrowheads="1"/>
              </p:cNvSpPr>
              <p:nvPr/>
            </p:nvSpPr>
            <p:spPr bwMode="auto">
              <a:xfrm>
                <a:off x="3915" y="1542"/>
                <a:ext cx="1543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 dirty="0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t</a:t>
                </a:r>
                <a:r>
                  <a:rPr lang="en-US" altLang="zh-CN" b="1" dirty="0" err="1">
                    <a:solidFill>
                      <a:srgbClr val="0000FF"/>
                    </a:solidFill>
                  </a:rPr>
                  <a:t>+</a:t>
                </a:r>
                <a:r>
                  <a:rPr lang="en-US" altLang="zh-CN" b="1" dirty="0" err="1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Δ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t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endParaRPr lang="en-US" altLang="zh-CN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3943" y="1633"/>
                <a:ext cx="23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79" name="Text Box 50"/>
              <p:cNvSpPr txBox="1">
                <a:spLocks noChangeArrowheads="1"/>
              </p:cNvSpPr>
              <p:nvPr/>
            </p:nvSpPr>
            <p:spPr bwMode="auto">
              <a:xfrm>
                <a:off x="1236" y="1071"/>
                <a:ext cx="377" cy="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000">
                    <a:solidFill>
                      <a:srgbClr val="CCFFFF"/>
                    </a:solidFill>
                  </a:rPr>
                  <a:t>·</a:t>
                </a:r>
                <a:endParaRPr lang="en-US" altLang="zh-CN" sz="1000">
                  <a:solidFill>
                    <a:srgbClr val="CCFFFF"/>
                  </a:solidFill>
                </a:endParaRPr>
              </a:p>
            </p:txBody>
          </p:sp>
          <p:sp>
            <p:nvSpPr>
              <p:cNvPr id="18480" name="Text Box 51"/>
              <p:cNvSpPr txBox="1">
                <a:spLocks noChangeArrowheads="1"/>
              </p:cNvSpPr>
              <p:nvPr/>
            </p:nvSpPr>
            <p:spPr bwMode="auto">
              <a:xfrm>
                <a:off x="2193" y="1246"/>
                <a:ext cx="377" cy="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000">
                    <a:solidFill>
                      <a:srgbClr val="CCFFFF"/>
                    </a:solidFill>
                  </a:rPr>
                  <a:t>·</a:t>
                </a:r>
                <a:endParaRPr lang="en-US" altLang="zh-CN" sz="1000">
                  <a:solidFill>
                    <a:srgbClr val="CCFFFF"/>
                  </a:solidFill>
                </a:endParaRPr>
              </a:p>
            </p:txBody>
          </p:sp>
          <p:sp>
            <p:nvSpPr>
              <p:cNvPr id="18481" name="Text Box 52"/>
              <p:cNvSpPr txBox="1">
                <a:spLocks noChangeArrowheads="1"/>
              </p:cNvSpPr>
              <p:nvPr/>
            </p:nvSpPr>
            <p:spPr bwMode="auto">
              <a:xfrm>
                <a:off x="1159" y="956"/>
                <a:ext cx="589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800" b="1" i="1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800" b="1" i="1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800" b="1" baseline="-25000">
                    <a:solidFill>
                      <a:srgbClr val="000000"/>
                    </a:solidFill>
                  </a:rPr>
                  <a:t>1</a:t>
                </a:r>
                <a:endParaRPr lang="en-US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482" name="Text Box 53"/>
              <p:cNvSpPr txBox="1">
                <a:spLocks noChangeArrowheads="1"/>
              </p:cNvSpPr>
              <p:nvPr/>
            </p:nvSpPr>
            <p:spPr bwMode="auto">
              <a:xfrm>
                <a:off x="2273" y="1141"/>
                <a:ext cx="561" cy="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800" b="1" i="1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800" b="1" i="1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800" b="1" baseline="-25000">
                    <a:solidFill>
                      <a:srgbClr val="000000"/>
                    </a:solidFill>
                  </a:rPr>
                  <a:t>2</a:t>
                </a:r>
                <a:endParaRPr lang="en-US" altLang="zh-CN" sz="2800" b="1" baseline="-250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448" name="Rectangle 54"/>
            <p:cNvSpPr>
              <a:spLocks noChangeArrowheads="1"/>
            </p:cNvSpPr>
            <p:nvPr/>
          </p:nvSpPr>
          <p:spPr bwMode="auto">
            <a:xfrm>
              <a:off x="2304" y="1306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00FF"/>
                  </a:solidFill>
                  <a:sym typeface="Symbol" panose="05050102010706020507" pitchFamily="18" charset="2"/>
                </a:rPr>
                <a:t></a:t>
              </a:r>
              <a:endParaRPr lang="zh-CN" altLang="en-US" sz="2000">
                <a:solidFill>
                  <a:srgbClr val="FF00FF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8449" name="Rectangle 55"/>
            <p:cNvSpPr>
              <a:spLocks noChangeArrowheads="1"/>
            </p:cNvSpPr>
            <p:nvPr/>
          </p:nvSpPr>
          <p:spPr bwMode="auto">
            <a:xfrm>
              <a:off x="1356" y="1162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00FF"/>
                  </a:solidFill>
                  <a:sym typeface="Symbol" panose="05050102010706020507" pitchFamily="18" charset="2"/>
                </a:rPr>
                <a:t></a:t>
              </a:r>
              <a:endParaRPr lang="zh-CN" altLang="en-US" sz="2000">
                <a:solidFill>
                  <a:srgbClr val="FF00FF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917848" y="1556792"/>
            <a:ext cx="761459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800" dirty="0" smtClean="0"/>
              <a:t>加速度就是速度对时间求导数运算；也是运动方程对时间求二阶导数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graphicFrame>
        <p:nvGraphicFramePr>
          <p:cNvPr id="55" name="Object 3"/>
          <p:cNvGraphicFramePr>
            <a:graphicFrameLocks noChangeAspect="1"/>
          </p:cNvGraphicFramePr>
          <p:nvPr/>
        </p:nvGraphicFramePr>
        <p:xfrm>
          <a:off x="834152" y="5763020"/>
          <a:ext cx="39639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39" name="Equation" r:id="rId1" imgW="36271200" imgH="10668000" progId="Equation.DSMT4">
                  <p:embed/>
                </p:oleObj>
              </mc:Choice>
              <mc:Fallback>
                <p:oleObj name="Equation" r:id="rId1" imgW="36271200" imgH="10668000" progId="Equation.DSMT4">
                  <p:embed/>
                  <p:pic>
                    <p:nvPicPr>
                      <p:cNvPr id="0" name="图片 100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152" y="5763020"/>
                        <a:ext cx="3963987" cy="1036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273315" y="5089920"/>
          <a:ext cx="3550330" cy="92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40" name="Equation" r:id="rId3" imgW="38404800" imgH="10058400" progId="Equation.DSMT4">
                  <p:embed/>
                </p:oleObj>
              </mc:Choice>
              <mc:Fallback>
                <p:oleObj name="Equation" r:id="rId3" imgW="38404800" imgH="10058400" progId="Equation.DSMT4">
                  <p:embed/>
                  <p:pic>
                    <p:nvPicPr>
                      <p:cNvPr id="0" name="图片 1009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3315" y="5089920"/>
                        <a:ext cx="3550330" cy="929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第一部分  力学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Machanics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8278688" cy="411480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对象：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质点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→ 质点组→ 刚体→ 弹性→振动→ 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波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矢量运算、微积分等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应用高等数学，分析与解决实际问题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499565" y="474882"/>
            <a:ext cx="8029604" cy="466726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关于加速度的说明：</a:t>
            </a:r>
            <a:endParaRPr lang="en-US" altLang="zh-CN" sz="28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是一矢量，方向同</a:t>
            </a:r>
            <a:r>
              <a:rPr lang="en-US" altLang="zh-CN" sz="2800" dirty="0" smtClean="0"/>
              <a:t>	             </a:t>
            </a:r>
            <a:r>
              <a:rPr lang="zh-CN" altLang="en-US" sz="2800" dirty="0" smtClean="0"/>
              <a:t>的极限方向</a:t>
            </a:r>
            <a:endParaRPr lang="en-US" altLang="zh-CN" sz="28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800" dirty="0" smtClean="0"/>
              <a:t>      直线运动：     与      方向相同或相反</a:t>
            </a:r>
            <a:r>
              <a:rPr lang="zh-CN" altLang="en-US" sz="2800" dirty="0"/>
              <a:t>；</a:t>
            </a:r>
            <a:r>
              <a:rPr lang="zh-CN" altLang="en-US" sz="2800" dirty="0" smtClean="0"/>
              <a:t>曲线运动：  的方向偏向轨道凹的一侧。</a:t>
            </a:r>
            <a:endParaRPr lang="en-US" altLang="zh-CN" sz="28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）在直角坐标系下加速度表示为：</a:t>
            </a:r>
            <a:endParaRPr lang="en-US" altLang="zh-CN" sz="2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1098866" y="1340768"/>
          <a:ext cx="360040" cy="45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41" name="公式" r:id="rId1" imgW="127000" imgH="177165" progId="Equation.3">
                  <p:embed/>
                </p:oleObj>
              </mc:Choice>
              <mc:Fallback>
                <p:oleObj name="公式" r:id="rId1" imgW="127000" imgH="177165" progId="Equation.3">
                  <p:embed/>
                  <p:pic>
                    <p:nvPicPr>
                      <p:cNvPr id="0" name="图片 254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866" y="1340768"/>
                        <a:ext cx="360040" cy="454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/>
        </p:nvGraphicFramePr>
        <p:xfrm>
          <a:off x="4514367" y="1424992"/>
          <a:ext cx="18097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42" name="Equation" r:id="rId3" imgW="17068800" imgH="4876800" progId="Equation.DSMT4">
                  <p:embed/>
                </p:oleObj>
              </mc:Choice>
              <mc:Fallback>
                <p:oleObj name="Equation" r:id="rId3" imgW="17068800" imgH="4876800" progId="Equation.DSMT4">
                  <p:embed/>
                  <p:pic>
                    <p:nvPicPr>
                      <p:cNvPr id="0" name="图片 254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367" y="1424992"/>
                        <a:ext cx="1809750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/>
        </p:nvGraphicFramePr>
        <p:xfrm>
          <a:off x="2876024" y="2074533"/>
          <a:ext cx="360040" cy="45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43" name="公式" r:id="rId5" imgW="127000" imgH="177165" progId="Equation.3">
                  <p:embed/>
                </p:oleObj>
              </mc:Choice>
              <mc:Fallback>
                <p:oleObj name="公式" r:id="rId5" imgW="127000" imgH="177165" progId="Equation.3">
                  <p:embed/>
                  <p:pic>
                    <p:nvPicPr>
                      <p:cNvPr id="0" name="图片 254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024" y="2074533"/>
                        <a:ext cx="360040" cy="454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/>
        </p:nvGraphicFramePr>
        <p:xfrm>
          <a:off x="3779180" y="2096508"/>
          <a:ext cx="433512" cy="547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44" name="公式" r:id="rId6" imgW="127000" imgH="177165" progId="Equation.3">
                  <p:embed/>
                </p:oleObj>
              </mc:Choice>
              <mc:Fallback>
                <p:oleObj name="公式" r:id="rId6" imgW="127000" imgH="177165" progId="Equation.3">
                  <p:embed/>
                  <p:pic>
                    <p:nvPicPr>
                      <p:cNvPr id="0" name="图片 254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180" y="2096508"/>
                        <a:ext cx="433512" cy="5474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9"/>
          <p:cNvGraphicFramePr>
            <a:graphicFrameLocks noChangeAspect="1"/>
          </p:cNvGraphicFramePr>
          <p:nvPr/>
        </p:nvGraphicFramePr>
        <p:xfrm>
          <a:off x="1458906" y="2703291"/>
          <a:ext cx="432048" cy="545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45" name="公式" r:id="rId8" imgW="127000" imgH="177165" progId="Equation.3">
                  <p:embed/>
                </p:oleObj>
              </mc:Choice>
              <mc:Fallback>
                <p:oleObj name="公式" r:id="rId8" imgW="127000" imgH="177165" progId="Equation.3">
                  <p:embed/>
                  <p:pic>
                    <p:nvPicPr>
                      <p:cNvPr id="0" name="图片 254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06" y="2703291"/>
                        <a:ext cx="432048" cy="5455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1098223" y="4027172"/>
          <a:ext cx="4794250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46" name="Equation" r:id="rId9" imgW="38709600" imgH="26822400" progId="Equation.DSMT4">
                  <p:embed/>
                </p:oleObj>
              </mc:Choice>
              <mc:Fallback>
                <p:oleObj name="Equation" r:id="rId9" imgW="38709600" imgH="26822400" progId="Equation.DSMT4">
                  <p:embed/>
                  <p:pic>
                    <p:nvPicPr>
                      <p:cNvPr id="0" name="图片 254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223" y="4027172"/>
                        <a:ext cx="4794250" cy="2714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521194" y="757929"/>
            <a:ext cx="8029604" cy="466726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关于加速度的说明：</a:t>
            </a:r>
            <a:endParaRPr lang="en-US" altLang="zh-CN" sz="28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）写成分量形似：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</a:t>
            </a:r>
            <a:r>
              <a:rPr lang="zh-CN" altLang="en-US" sz="2800" dirty="0" smtClean="0"/>
              <a:t>加速度的大小：</a:t>
            </a:r>
            <a:endParaRPr lang="en-US" altLang="zh-CN" sz="2800" dirty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SI</a:t>
            </a:r>
            <a:r>
              <a:rPr lang="zh-CN" altLang="en-US" sz="2800" dirty="0" smtClean="0"/>
              <a:t>中，    的单位是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3707904" y="4293096"/>
          <a:ext cx="3971806" cy="718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00" name="公式" r:id="rId1" imgW="1167765" imgH="342900" progId="Equation.3">
                  <p:embed/>
                </p:oleObj>
              </mc:Choice>
              <mc:Fallback>
                <p:oleObj name="公式" r:id="rId1" imgW="1167765" imgH="342900" progId="Equation.3">
                  <p:embed/>
                  <p:pic>
                    <p:nvPicPr>
                      <p:cNvPr id="0" name="图片 184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293096"/>
                        <a:ext cx="3971806" cy="718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3"/>
          <p:cNvGraphicFramePr>
            <a:graphicFrameLocks noChangeAspect="1"/>
          </p:cNvGraphicFramePr>
          <p:nvPr/>
        </p:nvGraphicFramePr>
        <p:xfrm>
          <a:off x="2047131" y="5425193"/>
          <a:ext cx="432048" cy="545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01" name="Equation" r:id="rId3" imgW="127000" imgH="177165" progId="Equation.DSMT4">
                  <p:embed/>
                </p:oleObj>
              </mc:Choice>
              <mc:Fallback>
                <p:oleObj name="Equation" r:id="rId3" imgW="127000" imgH="177165" progId="Equation.DSMT4">
                  <p:embed/>
                  <p:pic>
                    <p:nvPicPr>
                      <p:cNvPr id="0" name="图片 184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131" y="5425193"/>
                        <a:ext cx="432048" cy="5455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4035002" y="5412692"/>
          <a:ext cx="1080120" cy="545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02" name="公式" r:id="rId5" imgW="393700" imgH="203200" progId="Equation.3">
                  <p:embed/>
                </p:oleObj>
              </mc:Choice>
              <mc:Fallback>
                <p:oleObj name="公式" r:id="rId5" imgW="393700" imgH="203200" progId="Equation.3">
                  <p:embed/>
                  <p:pic>
                    <p:nvPicPr>
                      <p:cNvPr id="0" name="图片 184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002" y="5412692"/>
                        <a:ext cx="1080120" cy="5455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792040" y="1562185"/>
          <a:ext cx="2076104" cy="2688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03" name="Equation" r:id="rId7" imgW="23774400" imgH="30784800" progId="Equation.DSMT4">
                  <p:embed/>
                </p:oleObj>
              </mc:Choice>
              <mc:Fallback>
                <p:oleObj name="Equation" r:id="rId7" imgW="23774400" imgH="30784800" progId="Equation.DSMT4">
                  <p:embed/>
                  <p:pic>
                    <p:nvPicPr>
                      <p:cNvPr id="0" name="图片 1842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2040" y="1562185"/>
                        <a:ext cx="2076104" cy="2688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96103" y="98298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kern="0" dirty="0" smtClean="0"/>
              <a:t>例：一质点在</a:t>
            </a:r>
            <a:r>
              <a:rPr lang="en-US" altLang="zh-CN" sz="2800" kern="0" dirty="0" err="1" smtClean="0"/>
              <a:t>xy</a:t>
            </a:r>
            <a:r>
              <a:rPr lang="zh-CN" altLang="en-US" sz="2800" kern="0" dirty="0" smtClean="0"/>
              <a:t>平面内运动，轨迹为抛物线</a:t>
            </a:r>
            <a:endParaRPr lang="en-US" altLang="zh-CN" sz="2800" kern="0" dirty="0" smtClean="0"/>
          </a:p>
          <a:p>
            <a:pPr algn="l">
              <a:lnSpc>
                <a:spcPct val="150000"/>
              </a:lnSpc>
            </a:pPr>
            <a:r>
              <a:rPr lang="en-US" altLang="zh-CN" sz="2800" kern="0" dirty="0"/>
              <a:t> </a:t>
            </a:r>
            <a:r>
              <a:rPr lang="en-US" altLang="zh-CN" sz="2800" kern="0" dirty="0" smtClean="0"/>
              <a:t>                           </a:t>
            </a:r>
            <a:r>
              <a:rPr lang="zh-CN" altLang="en-US" sz="2800" kern="0" dirty="0" smtClean="0"/>
              <a:t>， 运动方程</a:t>
            </a:r>
            <a:r>
              <a:rPr lang="en-US" altLang="zh-CN" sz="2800" kern="0" dirty="0" smtClean="0"/>
              <a:t>(SI)</a:t>
            </a:r>
            <a:r>
              <a:rPr lang="zh-CN" altLang="en-US" sz="2800" kern="0" dirty="0" smtClean="0"/>
              <a:t>为</a:t>
            </a:r>
            <a:endParaRPr lang="en-US" altLang="zh-CN" sz="2800" kern="0" dirty="0"/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rgbClr val="F84F4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9817" y="3236712"/>
            <a:ext cx="7284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kern="0" dirty="0"/>
              <a:t>求</a:t>
            </a:r>
            <a:r>
              <a:rPr lang="zh-CN" altLang="en-US" kern="0" dirty="0" smtClean="0"/>
              <a:t>：</a:t>
            </a:r>
            <a:r>
              <a:rPr lang="en-US" altLang="zh-CN" i="1" kern="0" dirty="0" smtClean="0"/>
              <a:t>x</a:t>
            </a:r>
            <a:r>
              <a:rPr lang="en-US" altLang="zh-CN" kern="0" dirty="0" smtClean="0"/>
              <a:t> </a:t>
            </a:r>
            <a:r>
              <a:rPr lang="en-US" altLang="zh-CN" kern="0" dirty="0"/>
              <a:t>= </a:t>
            </a:r>
            <a:r>
              <a:rPr lang="en-US" altLang="zh-CN" kern="0" dirty="0" smtClean="0"/>
              <a:t>-4</a:t>
            </a:r>
            <a:r>
              <a:rPr lang="en-US" altLang="zh-CN" i="1" kern="0" dirty="0"/>
              <a:t>m</a:t>
            </a:r>
            <a:r>
              <a:rPr lang="zh-CN" altLang="en-US" kern="0" dirty="0" smtClean="0"/>
              <a:t>时</a:t>
            </a:r>
            <a:r>
              <a:rPr lang="en-US" altLang="zh-CN" kern="0" dirty="0" smtClean="0"/>
              <a:t>(</a:t>
            </a:r>
            <a:r>
              <a:rPr lang="en-US" altLang="zh-CN" i="1" kern="0" dirty="0" smtClean="0"/>
              <a:t>t</a:t>
            </a:r>
            <a:r>
              <a:rPr lang="en-US" altLang="zh-CN" kern="0" dirty="0" smtClean="0"/>
              <a:t>&gt;0)</a:t>
            </a:r>
            <a:r>
              <a:rPr lang="zh-CN" altLang="en-US" kern="0" dirty="0" smtClean="0"/>
              <a:t>质点的位置矢量，速度及加速度。</a:t>
            </a:r>
            <a:endParaRPr lang="en-US" altLang="zh-CN" kern="0" dirty="0"/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9613900" y="6649997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pPr algn="l"/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9525000" y="635000"/>
            <a:ext cx="3635847" cy="4378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en-US" altLang="zh-CN" sz="2000" i="1" kern="0">
                <a:solidFill>
                  <a:srgbClr val="000000"/>
                </a:solidFill>
              </a:rPr>
              <a:t>x=-4m, t=2s</a:t>
            </a:r>
            <a:r>
              <a:rPr lang="zh-CN" altLang="en-US" sz="2000" kern="0">
                <a:solidFill>
                  <a:srgbClr val="000000"/>
                </a:solidFill>
              </a:rPr>
              <a:t>，</a:t>
            </a:r>
            <a:r>
              <a:rPr lang="en-US" altLang="zh-CN" sz="2000" kern="0">
                <a:solidFill>
                  <a:srgbClr val="000000"/>
                </a:solidFill>
              </a:rPr>
              <a:t>y=-8m</a:t>
            </a:r>
            <a:endParaRPr lang="en-US" altLang="zh-CN" sz="2000" kern="0" dirty="0">
              <a:solidFill>
                <a:srgbClr val="000000"/>
              </a:solidFill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9648825" y="1112838"/>
          <a:ext cx="14525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21" name="Equation" r:id="rId7" imgW="18592800" imgH="5791200" progId="Equation.DSMT4">
                  <p:embed/>
                </p:oleObj>
              </mc:Choice>
              <mc:Fallback>
                <p:oleObj name="Equation" r:id="rId7" imgW="18592800" imgH="5791200" progId="Equation.DSMT4">
                  <p:embed/>
                  <p:pic>
                    <p:nvPicPr>
                      <p:cNvPr id="0" name="图片 2136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48825" y="1112838"/>
                        <a:ext cx="1452563" cy="45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999" y="4112676"/>
            <a:ext cx="2298192" cy="1595688"/>
          </a:xfrm>
          <a:prstGeom prst="rect">
            <a:avLst/>
          </a:prstGeom>
        </p:spPr>
      </p:pic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7" name="RemarkBack"/>
            <p:cNvSpPr/>
            <p:nvPr>
              <p:custDataLst>
                <p:tags r:id="rId11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RemarkBlock"/>
            <p:cNvSpPr/>
            <p:nvPr>
              <p:custDataLst>
                <p:tags r:id="rId12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4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markBlock"/>
          <p:cNvSpPr/>
          <p:nvPr>
            <p:custDataLst>
              <p:tags r:id="rId15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RemarkTitleText"/>
          <p:cNvSpPr txBox="1"/>
          <p:nvPr>
            <p:custDataLst>
              <p:tags r:id="rId16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algn="l"/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1550200" y="2138592"/>
          <a:ext cx="1774056" cy="498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22" name="Equation" r:id="rId17" imgW="19507200" imgH="5486400" progId="Equation.DSMT4">
                  <p:embed/>
                </p:oleObj>
              </mc:Choice>
              <mc:Fallback>
                <p:oleObj name="Equation" r:id="rId17" imgW="19507200" imgH="5486400" progId="Equation.DSMT4">
                  <p:embed/>
                  <p:pic>
                    <p:nvPicPr>
                      <p:cNvPr id="0" name="图片 2136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50200" y="2138592"/>
                        <a:ext cx="1774056" cy="498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6593860" y="2148888"/>
          <a:ext cx="1775863" cy="107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23" name="Equation" r:id="rId19" imgW="19202400" imgH="11582400" progId="Equation.DSMT4">
                  <p:embed/>
                </p:oleObj>
              </mc:Choice>
              <mc:Fallback>
                <p:oleObj name="Equation" r:id="rId19" imgW="19202400" imgH="11582400" progId="Equation.DSMT4">
                  <p:embed/>
                  <p:pic>
                    <p:nvPicPr>
                      <p:cNvPr id="0" name="图片 21362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93860" y="2148888"/>
                        <a:ext cx="1775863" cy="1071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9622120" y="1605288"/>
          <a:ext cx="3403222" cy="103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24" name="Equation" r:id="rId21" imgW="64312800" imgH="19507200" progId="Equation.DSMT4">
                  <p:embed/>
                </p:oleObj>
              </mc:Choice>
              <mc:Fallback>
                <p:oleObj name="Equation" r:id="rId21" imgW="64312800" imgH="19507200" progId="Equation.DSMT4">
                  <p:embed/>
                  <p:pic>
                    <p:nvPicPr>
                      <p:cNvPr id="0" name="图片 21362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22120" y="1605288"/>
                        <a:ext cx="3403222" cy="1032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9694264" y="2740784"/>
          <a:ext cx="1300238" cy="363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25" name="Equation" r:id="rId23" imgW="20726400" imgH="5791200" progId="Equation.DSMT4">
                  <p:embed/>
                </p:oleObj>
              </mc:Choice>
              <mc:Fallback>
                <p:oleObj name="Equation" r:id="rId23" imgW="20726400" imgH="5791200" progId="Equation.DSMT4">
                  <p:embed/>
                  <p:pic>
                    <p:nvPicPr>
                      <p:cNvPr id="0" name="图片 2136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694264" y="2740784"/>
                        <a:ext cx="1300238" cy="363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9698674" y="3168312"/>
          <a:ext cx="2631441" cy="47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26" name="Equation" r:id="rId25" imgW="40843200" imgH="7315200" progId="Equation.DSMT4">
                  <p:embed/>
                </p:oleObj>
              </mc:Choice>
              <mc:Fallback>
                <p:oleObj name="Equation" r:id="rId25" imgW="40843200" imgH="7315200" progId="Equation.DSMT4">
                  <p:embed/>
                  <p:pic>
                    <p:nvPicPr>
                      <p:cNvPr id="0" name="图片 2136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698674" y="3168312"/>
                        <a:ext cx="2631441" cy="471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9774238" y="3830638"/>
          <a:ext cx="1955800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27" name="Equation" r:id="rId27" imgW="40233600" imgH="26822400" progId="Equation.DSMT4">
                  <p:embed/>
                </p:oleObj>
              </mc:Choice>
              <mc:Fallback>
                <p:oleObj name="Equation" r:id="rId27" imgW="40233600" imgH="26822400" progId="Equation.DSMT4">
                  <p:embed/>
                  <p:pic>
                    <p:nvPicPr>
                      <p:cNvPr id="0" name="图片 21362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774238" y="3830638"/>
                        <a:ext cx="1955800" cy="130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2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3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3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3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3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3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3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35657" y="1088896"/>
            <a:ext cx="3143332" cy="403316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i="1" kern="0" dirty="0">
                <a:solidFill>
                  <a:srgbClr val="000000"/>
                </a:solidFill>
              </a:rPr>
              <a:t>x=-4m, t=2s</a:t>
            </a:r>
            <a:r>
              <a:rPr lang="zh-CN" altLang="en-US" sz="1800" kern="0" dirty="0">
                <a:solidFill>
                  <a:srgbClr val="000000"/>
                </a:solidFill>
              </a:rPr>
              <a:t>，</a:t>
            </a:r>
            <a:r>
              <a:rPr lang="en-US" altLang="zh-CN" sz="1800" kern="0" dirty="0">
                <a:solidFill>
                  <a:srgbClr val="000000"/>
                </a:solidFill>
              </a:rPr>
              <a:t>y=-8m</a:t>
            </a:r>
            <a:endParaRPr lang="en-US" altLang="zh-CN" sz="1800" kern="0" dirty="0">
              <a:solidFill>
                <a:srgbClr val="00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59612" y="1659999"/>
          <a:ext cx="1181683" cy="36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42" name="Equation" r:id="rId2" imgW="18592800" imgH="5791200" progId="Equation.DSMT4">
                  <p:embed/>
                </p:oleObj>
              </mc:Choice>
              <mc:Fallback>
                <p:oleObj name="Equation" r:id="rId2" imgW="18592800" imgH="5791200" progId="Equation.DSMT4">
                  <p:embed/>
                  <p:pic>
                    <p:nvPicPr>
                      <p:cNvPr id="0" name="图片 2202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9612" y="1659999"/>
                        <a:ext cx="1181683" cy="368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45523" y="2195852"/>
          <a:ext cx="3280917" cy="99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43" name="Equation" r:id="rId4" imgW="64312800" imgH="19507200" progId="Equation.DSMT4">
                  <p:embed/>
                </p:oleObj>
              </mc:Choice>
              <mc:Fallback>
                <p:oleObj name="Equation" r:id="rId4" imgW="64312800" imgH="19507200" progId="Equation.DSMT4">
                  <p:embed/>
                  <p:pic>
                    <p:nvPicPr>
                      <p:cNvPr id="0" name="图片 22024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523" y="2195852"/>
                        <a:ext cx="3280917" cy="995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45523" y="3266325"/>
          <a:ext cx="1436733" cy="40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44" name="Equation" r:id="rId6" imgW="20726400" imgH="5791200" progId="Equation.DSMT4">
                  <p:embed/>
                </p:oleObj>
              </mc:Choice>
              <mc:Fallback>
                <p:oleObj name="Equation" r:id="rId6" imgW="20726400" imgH="5791200" progId="Equation.DSMT4">
                  <p:embed/>
                  <p:pic>
                    <p:nvPicPr>
                      <p:cNvPr id="0" name="图片 22024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45523" y="3266325"/>
                        <a:ext cx="1436733" cy="401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28414" y="3743079"/>
          <a:ext cx="2907684" cy="52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45" name="Equation" r:id="rId8" imgW="40843200" imgH="7315200" progId="Equation.DSMT4">
                  <p:embed/>
                </p:oleObj>
              </mc:Choice>
              <mc:Fallback>
                <p:oleObj name="Equation" r:id="rId8" imgW="40843200" imgH="7315200" progId="Equation.DSMT4">
                  <p:embed/>
                  <p:pic>
                    <p:nvPicPr>
                      <p:cNvPr id="0" name="图片 22024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28414" y="3743079"/>
                        <a:ext cx="2907684" cy="520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94757" y="4293096"/>
          <a:ext cx="2161117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46" name="Equation" r:id="rId10" imgW="40233600" imgH="26822400" progId="Equation.DSMT4">
                  <p:embed/>
                </p:oleObj>
              </mc:Choice>
              <mc:Fallback>
                <p:oleObj name="Equation" r:id="rId10" imgW="40233600" imgH="26822400" progId="Equation.DSMT4">
                  <p:embed/>
                  <p:pic>
                    <p:nvPicPr>
                      <p:cNvPr id="0" name="图片 22024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94757" y="4293096"/>
                        <a:ext cx="2161117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37103" y="11690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解：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/>
            </a:fld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kern="0" dirty="0" smtClean="0"/>
              <a:t>例题：</a:t>
            </a:r>
            <a:r>
              <a:rPr lang="zh-CN" altLang="en-US" sz="2600" kern="0" dirty="0" smtClean="0"/>
              <a:t>一</a:t>
            </a:r>
            <a:r>
              <a:rPr lang="zh-CN" altLang="en-US" sz="2600" kern="0" dirty="0"/>
              <a:t>质点作匀速圆周运动，半径为</a:t>
            </a:r>
            <a:r>
              <a:rPr lang="en-US" altLang="zh-CN" sz="2600" i="1" kern="0" dirty="0"/>
              <a:t>r</a:t>
            </a:r>
            <a:r>
              <a:rPr lang="zh-CN" altLang="en-US" sz="2600" kern="0" dirty="0"/>
              <a:t>，角速度为      </a:t>
            </a:r>
            <a:endParaRPr lang="en-US" altLang="zh-CN" sz="2600" kern="0" dirty="0" smtClean="0"/>
          </a:p>
          <a:p>
            <a:pPr algn="l">
              <a:lnSpc>
                <a:spcPct val="150000"/>
              </a:lnSpc>
            </a:pPr>
            <a:r>
              <a:rPr lang="zh-CN" altLang="en-US" sz="2600" kern="0" dirty="0" smtClean="0"/>
              <a:t>求</a:t>
            </a:r>
            <a:r>
              <a:rPr lang="zh-CN" altLang="en-US" sz="2600" kern="0" dirty="0"/>
              <a:t>：直角坐标系中的运动方程，速度，</a:t>
            </a:r>
            <a:r>
              <a:rPr lang="zh-CN" altLang="en-US" sz="2600" kern="0" dirty="0" smtClean="0"/>
              <a:t>加速度</a:t>
            </a:r>
            <a:r>
              <a:rPr lang="zh-CN" altLang="en-US" sz="2600" kern="0" dirty="0"/>
              <a:t>。</a:t>
            </a:r>
            <a:endParaRPr lang="en-US" altLang="zh-CN" sz="2600" kern="0" dirty="0"/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rgbClr val="F84F4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794335" y="1651799"/>
          <a:ext cx="366318" cy="335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65" name="Equation" r:id="rId4" imgW="3657600" imgH="3352800" progId="Equation.DSMT4">
                  <p:embed/>
                </p:oleObj>
              </mc:Choice>
              <mc:Fallback>
                <p:oleObj name="Equation" r:id="rId4" imgW="3657600" imgH="3352800" progId="Equation.DSMT4">
                  <p:embed/>
                  <p:pic>
                    <p:nvPicPr>
                      <p:cNvPr id="0" name="图片 21466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4335" y="1651799"/>
                        <a:ext cx="366318" cy="335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90" y="2840877"/>
            <a:ext cx="2247619" cy="2142857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7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9613900" y="6649997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pPr algn="l"/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9618005" y="54868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 algn="l"/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运动方程：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9668805" y="954435"/>
          <a:ext cx="1527931" cy="775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66" name="Equation" r:id="rId10" imgW="20421600" imgH="10363200" progId="Equation.DSMT4">
                  <p:embed/>
                </p:oleObj>
              </mc:Choice>
              <mc:Fallback>
                <p:oleObj name="Equation" r:id="rId10" imgW="20421600" imgH="10363200" progId="Equation.DSMT4">
                  <p:embed/>
                  <p:pic>
                    <p:nvPicPr>
                      <p:cNvPr id="0" name="图片 21466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68805" y="954435"/>
                        <a:ext cx="1527931" cy="775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9707430" y="2078408"/>
          <a:ext cx="1455923" cy="42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67" name="Equation" r:id="rId12" imgW="18897600" imgH="5486400" progId="Equation.DSMT4">
                  <p:embed/>
                </p:oleObj>
              </mc:Choice>
              <mc:Fallback>
                <p:oleObj name="Equation" r:id="rId12" imgW="18897600" imgH="5486400" progId="Equation.DSMT4">
                  <p:embed/>
                  <p:pic>
                    <p:nvPicPr>
                      <p:cNvPr id="0" name="图片 21466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707430" y="2078408"/>
                        <a:ext cx="1455923" cy="42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>
            <a:off x="9645310" y="168786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 algn="l"/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轨迹：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9696309" y="2840877"/>
          <a:ext cx="2989096" cy="110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68" name="Equation" r:id="rId15" imgW="45415200" imgH="16764000" progId="Equation.DSMT4">
                  <p:embed/>
                </p:oleObj>
              </mc:Choice>
              <mc:Fallback>
                <p:oleObj name="Equation" r:id="rId15" imgW="45415200" imgH="16764000" progId="Equation.DSMT4">
                  <p:embed/>
                  <p:pic>
                    <p:nvPicPr>
                      <p:cNvPr id="0" name="图片 21466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696309" y="2840877"/>
                        <a:ext cx="2989096" cy="1102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9668805" y="2453775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 algn="l"/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速度：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9703780" y="4385787"/>
          <a:ext cx="1839458" cy="774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69" name="Equation" r:id="rId18" imgW="28956000" imgH="12192000" progId="Equation.DSMT4">
                  <p:embed/>
                </p:oleObj>
              </mc:Choice>
              <mc:Fallback>
                <p:oleObj name="Equation" r:id="rId18" imgW="28956000" imgH="12192000" progId="Equation.DSMT4">
                  <p:embed/>
                  <p:pic>
                    <p:nvPicPr>
                      <p:cNvPr id="0" name="图片 21466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703780" y="4385787"/>
                        <a:ext cx="1839458" cy="774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>
            <p:custDataLst>
              <p:tags r:id="rId20"/>
            </p:custDataLst>
          </p:nvPr>
        </p:nvSpPr>
        <p:spPr>
          <a:xfrm>
            <a:off x="9668805" y="397794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 algn="l"/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加速度：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9703780" y="5612878"/>
          <a:ext cx="1512168" cy="54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70" name="Equation" r:id="rId21" imgW="28041600" imgH="10058400" progId="Equation.DSMT4">
                  <p:embed/>
                </p:oleObj>
              </mc:Choice>
              <mc:Fallback>
                <p:oleObj name="Equation" r:id="rId21" imgW="28041600" imgH="10058400" progId="Equation.DSMT4">
                  <p:embed/>
                  <p:pic>
                    <p:nvPicPr>
                      <p:cNvPr id="0" name="图片 21466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03780" y="5612878"/>
                        <a:ext cx="1512168" cy="542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>
            <p:custDataLst>
              <p:tags r:id="rId23"/>
            </p:custDataLst>
          </p:nvPr>
        </p:nvSpPr>
        <p:spPr>
          <a:xfrm>
            <a:off x="9678986" y="5179714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 algn="l"/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向心加速度：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9742524" y="6189999"/>
          <a:ext cx="1262847" cy="420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71" name="Equation" r:id="rId24" imgW="18288000" imgH="6096000" progId="Equation.DSMT4">
                  <p:embed/>
                </p:oleObj>
              </mc:Choice>
              <mc:Fallback>
                <p:oleObj name="Equation" r:id="rId24" imgW="18288000" imgH="6096000" progId="Equation.DSMT4">
                  <p:embed/>
                  <p:pic>
                    <p:nvPicPr>
                      <p:cNvPr id="0" name="图片 21467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742524" y="6189999"/>
                        <a:ext cx="1262847" cy="420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02" y="2811697"/>
            <a:ext cx="2062784" cy="2914804"/>
          </a:xfrm>
          <a:prstGeom prst="rect">
            <a:avLst/>
          </a:prstGeom>
        </p:spPr>
      </p:pic>
      <p:grpSp>
        <p:nvGrpSpPr>
          <p:cNvPr id="18" name="组合 17"/>
          <p:cNvGrpSpPr/>
          <p:nvPr>
            <p:custDataLst>
              <p:tags r:id="rId27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5" name="RemarkBack"/>
            <p:cNvSpPr/>
            <p:nvPr>
              <p:custDataLst>
                <p:tags r:id="rId28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markBlock"/>
            <p:cNvSpPr/>
            <p:nvPr>
              <p:custDataLst>
                <p:tags r:id="rId29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RemarkTitleText"/>
            <p:cNvSpPr txBox="1"/>
            <p:nvPr>
              <p:custDataLst>
                <p:tags r:id="rId30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2" name="RemarkBack"/>
          <p:cNvSpPr/>
          <p:nvPr>
            <p:custDataLst>
              <p:tags r:id="rId31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RemarkBlock"/>
          <p:cNvSpPr/>
          <p:nvPr>
            <p:custDataLst>
              <p:tags r:id="rId32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RemarkTitleText"/>
          <p:cNvSpPr txBox="1"/>
          <p:nvPr>
            <p:custDataLst>
              <p:tags r:id="rId33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algn="l"/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3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35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36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3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3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3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4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602" y="1396170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解：</a:t>
            </a:r>
            <a:endParaRPr kumimoji="0" lang="zh-CN" altLang="en-US" sz="21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302154" y="1487588"/>
            <a:ext cx="5829300" cy="31412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1950" kern="0" dirty="0">
                <a:solidFill>
                  <a:srgbClr val="000000"/>
                </a:solidFill>
              </a:rPr>
              <a:t>运动方程：</a:t>
            </a:r>
            <a:endParaRPr lang="zh-CN" altLang="en-US" sz="1950" kern="0" dirty="0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28483" y="1487589"/>
          <a:ext cx="1630055" cy="827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0" name="Equation" r:id="rId1" imgW="20421600" imgH="10363200" progId="Equation.DSMT4">
                  <p:embed/>
                </p:oleObj>
              </mc:Choice>
              <mc:Fallback>
                <p:oleObj name="Equation" r:id="rId1" imgW="20421600" imgH="10363200" progId="Equation.DSMT4">
                  <p:embed/>
                  <p:pic>
                    <p:nvPicPr>
                      <p:cNvPr id="0" name="图片 2212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8483" y="1487589"/>
                        <a:ext cx="1630055" cy="827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/>
          <p:nvPr/>
        </p:nvSpPr>
        <p:spPr>
          <a:xfrm>
            <a:off x="1302154" y="2389612"/>
            <a:ext cx="5829300" cy="31412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1950" kern="0" dirty="0">
                <a:solidFill>
                  <a:srgbClr val="000000"/>
                </a:solidFill>
              </a:rPr>
              <a:t>消去时间</a:t>
            </a:r>
            <a:r>
              <a:rPr lang="en-US" altLang="zh-CN" sz="1950" i="1" kern="0" dirty="0">
                <a:solidFill>
                  <a:srgbClr val="000000"/>
                </a:solidFill>
              </a:rPr>
              <a:t>t</a:t>
            </a:r>
            <a:r>
              <a:rPr lang="zh-CN" altLang="en-US" sz="1950" kern="0" dirty="0">
                <a:solidFill>
                  <a:srgbClr val="000000"/>
                </a:solidFill>
              </a:rPr>
              <a:t>，得到轨迹方程：</a:t>
            </a:r>
            <a:endParaRPr lang="zh-CN" altLang="en-US" sz="1950" kern="0" dirty="0">
              <a:solidFill>
                <a:srgbClr val="00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78333" y="2854606"/>
          <a:ext cx="1350150" cy="391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1" name="Equation" r:id="rId3" imgW="18897600" imgH="5486400" progId="Equation.DSMT4">
                  <p:embed/>
                </p:oleObj>
              </mc:Choice>
              <mc:Fallback>
                <p:oleObj name="Equation" r:id="rId3" imgW="18897600" imgH="5486400" progId="Equation.DSMT4">
                  <p:embed/>
                  <p:pic>
                    <p:nvPicPr>
                      <p:cNvPr id="0" name="图片 2212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8333" y="2854606"/>
                        <a:ext cx="1350150" cy="391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/>
          <p:nvPr/>
        </p:nvSpPr>
        <p:spPr>
          <a:xfrm>
            <a:off x="3216400" y="2893532"/>
            <a:ext cx="5829300" cy="31412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1950" kern="0" dirty="0">
                <a:solidFill>
                  <a:srgbClr val="000000"/>
                </a:solidFill>
              </a:rPr>
              <a:t>圆周运动</a:t>
            </a:r>
            <a:endParaRPr lang="zh-CN" altLang="en-US" sz="1950" kern="0" dirty="0">
              <a:solidFill>
                <a:srgbClr val="000000"/>
              </a:solidFill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1313204" y="3345724"/>
            <a:ext cx="5829300" cy="31412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1950" kern="0" dirty="0">
                <a:solidFill>
                  <a:srgbClr val="000000"/>
                </a:solidFill>
              </a:rPr>
              <a:t>运动方程对时间求导得速度：</a:t>
            </a:r>
            <a:endParaRPr lang="zh-CN" altLang="en-US" sz="1950" kern="0" dirty="0">
              <a:solidFill>
                <a:srgbClr val="000000"/>
              </a:solidFill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478332" y="3849645"/>
          <a:ext cx="2967038" cy="109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2" name="Equation" r:id="rId5" imgW="45415200" imgH="16764000" progId="Equation.DSMT4">
                  <p:embed/>
                </p:oleObj>
              </mc:Choice>
              <mc:Fallback>
                <p:oleObj name="Equation" r:id="rId5" imgW="45415200" imgH="16764000" progId="Equation.DSMT4">
                  <p:embed/>
                  <p:pic>
                    <p:nvPicPr>
                      <p:cNvPr id="0" name="图片 2212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8332" y="3849645"/>
                        <a:ext cx="2967038" cy="109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内容占位符 2"/>
          <p:cNvSpPr txBox="1"/>
          <p:nvPr/>
        </p:nvSpPr>
        <p:spPr>
          <a:xfrm>
            <a:off x="1454423" y="5091522"/>
            <a:ext cx="5829300" cy="31412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1950" kern="0" dirty="0">
                <a:solidFill>
                  <a:srgbClr val="000000"/>
                </a:solidFill>
              </a:rPr>
              <a:t>速度的大小：</a:t>
            </a:r>
            <a:endParaRPr lang="zh-CN" altLang="en-US" sz="1950" kern="0" dirty="0">
              <a:solidFill>
                <a:srgbClr val="000000"/>
              </a:solidFill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043086" y="5091523"/>
          <a:ext cx="1326895" cy="44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3" name="Equation" r:id="rId7" imgW="18288000" imgH="6096000" progId="Equation.DSMT4">
                  <p:embed/>
                </p:oleObj>
              </mc:Choice>
              <mc:Fallback>
                <p:oleObj name="Equation" r:id="rId7" imgW="18288000" imgH="6096000" progId="Equation.DSMT4">
                  <p:embed/>
                  <p:pic>
                    <p:nvPicPr>
                      <p:cNvPr id="0" name="图片 2212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3086" y="5091523"/>
                        <a:ext cx="1326895" cy="442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801557" y="1603996"/>
            <a:ext cx="5829300" cy="31412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1950" kern="0" dirty="0">
                <a:solidFill>
                  <a:srgbClr val="000000"/>
                </a:solidFill>
              </a:rPr>
              <a:t>速度对时间求导得加速度：</a:t>
            </a:r>
            <a:endParaRPr lang="zh-CN" altLang="en-US" sz="1950" kern="0" dirty="0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058084" y="1587150"/>
          <a:ext cx="1708979" cy="71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58" name="Equation" r:id="rId1" imgW="28956000" imgH="12192000" progId="Equation.DSMT4">
                  <p:embed/>
                </p:oleObj>
              </mc:Choice>
              <mc:Fallback>
                <p:oleObj name="Equation" r:id="rId1" imgW="28956000" imgH="12192000" progId="Equation.DSMT4">
                  <p:embed/>
                  <p:pic>
                    <p:nvPicPr>
                      <p:cNvPr id="0" name="图片 222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58084" y="1587150"/>
                        <a:ext cx="1708979" cy="719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79742" y="2526768"/>
          <a:ext cx="1566174" cy="56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59" name="Equation" r:id="rId3" imgW="28041600" imgH="10058400" progId="Equation.DSMT4">
                  <p:embed/>
                </p:oleObj>
              </mc:Choice>
              <mc:Fallback>
                <p:oleObj name="Equation" r:id="rId3" imgW="28041600" imgH="10058400" progId="Equation.DSMT4">
                  <p:embed/>
                  <p:pic>
                    <p:nvPicPr>
                      <p:cNvPr id="0" name="图片 2222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9742" y="2526768"/>
                        <a:ext cx="1566174" cy="56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/>
          <p:cNvSpPr txBox="1"/>
          <p:nvPr/>
        </p:nvSpPr>
        <p:spPr>
          <a:xfrm>
            <a:off x="2852413" y="2650595"/>
            <a:ext cx="5829300" cy="31412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1950" kern="0" dirty="0">
                <a:solidFill>
                  <a:srgbClr val="000000"/>
                </a:solidFill>
              </a:rPr>
              <a:t>向心加速度</a:t>
            </a:r>
            <a:endParaRPr lang="zh-CN" altLang="en-US" sz="1950" kern="0" dirty="0">
              <a:solidFill>
                <a:srgbClr val="00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04714" y="3272892"/>
          <a:ext cx="1200116" cy="40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60" name="Equation" r:id="rId5" imgW="18288000" imgH="6096000" progId="Equation.DSMT4">
                  <p:embed/>
                </p:oleObj>
              </mc:Choice>
              <mc:Fallback>
                <p:oleObj name="Equation" r:id="rId5" imgW="18288000" imgH="6096000" progId="Equation.DSMT4">
                  <p:embed/>
                  <p:pic>
                    <p:nvPicPr>
                      <p:cNvPr id="0" name="图片 2222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4714" y="3272892"/>
                        <a:ext cx="1200116" cy="400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08720"/>
            <a:ext cx="5080000" cy="50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199" y="5429033"/>
            <a:ext cx="1905000" cy="342900"/>
          </a:xfrm>
        </p:spPr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875" y="1446231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小结</a:t>
            </a:r>
            <a:endParaRPr lang="zh-CN" altLang="en-US" sz="3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60697" y="2242603"/>
          <a:ext cx="7797502" cy="348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861"/>
                <a:gridCol w="6258641"/>
              </a:tblGrid>
              <a:tr h="5972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dirty="0" smtClean="0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位矢</a:t>
                      </a:r>
                      <a:r>
                        <a:rPr lang="en-US" altLang="zh-CN" sz="2700" dirty="0" smtClean="0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(m)</a:t>
                      </a:r>
                      <a:endParaRPr lang="zh-CN" altLang="en-US" sz="2700" dirty="0">
                        <a:solidFill>
                          <a:schemeClr val="tx1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700" b="1" kern="1200" dirty="0" smtClean="0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位移</a:t>
                      </a:r>
                      <a:r>
                        <a:rPr lang="en-US" altLang="zh-CN" sz="2700" b="1" kern="1200" dirty="0" smtClean="0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(m)</a:t>
                      </a:r>
                      <a:endParaRPr lang="zh-CN" altLang="en-US" sz="2700" b="1" kern="1200" dirty="0" smtClean="0">
                        <a:solidFill>
                          <a:schemeClr val="tx1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  <a:cs typeface="+mn-cs"/>
                      </a:endParaRPr>
                    </a:p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891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700" b="1" kern="1200" dirty="0" smtClean="0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速度</a:t>
                      </a:r>
                      <a:endParaRPr lang="en-US" altLang="zh-CN" sz="2700" b="1" kern="1200" dirty="0" smtClean="0">
                        <a:solidFill>
                          <a:schemeClr val="tx1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700" b="1" kern="1200" dirty="0" smtClean="0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(m/s)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130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700" b="1" kern="1200" dirty="0" smtClean="0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加速度</a:t>
                      </a:r>
                      <a:endParaRPr lang="en-US" altLang="zh-CN" sz="2700" b="1" kern="1200" dirty="0" smtClean="0">
                        <a:solidFill>
                          <a:schemeClr val="tx1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700" b="1" kern="1200" dirty="0" smtClean="0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(m/s</a:t>
                      </a:r>
                      <a:r>
                        <a:rPr lang="en-US" altLang="zh-CN" sz="2700" b="1" kern="1200" baseline="30000" dirty="0" smtClean="0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2700" b="1" kern="1200" dirty="0" smtClean="0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)</a:t>
                      </a:r>
                      <a:endParaRPr lang="en-US" altLang="zh-CN" sz="2700" b="1" kern="1200" dirty="0" smtClean="0">
                        <a:solidFill>
                          <a:schemeClr val="tx1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700" b="1" kern="1200" dirty="0" smtClean="0">
                        <a:solidFill>
                          <a:schemeClr val="tx1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12953" y="1711688"/>
            <a:ext cx="2492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直角坐标系中</a:t>
            </a:r>
            <a:endParaRPr lang="zh-CN" altLang="en-US" sz="3000" dirty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19349" y="2269506"/>
          <a:ext cx="2237711" cy="55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98" name="Equation" r:id="rId1" imgW="23164800" imgH="5791200" progId="Equation.DSMT4">
                  <p:embed/>
                </p:oleObj>
              </mc:Choice>
              <mc:Fallback>
                <p:oleObj name="Equation" r:id="rId1" imgW="23164800" imgH="5791200" progId="Equation.DSMT4">
                  <p:embed/>
                  <p:pic>
                    <p:nvPicPr>
                      <p:cNvPr id="0" name="图片 223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9349" y="2269506"/>
                        <a:ext cx="2237711" cy="559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65614" y="2925758"/>
          <a:ext cx="5096702" cy="56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99" name="Equation" r:id="rId3" imgW="57607200" imgH="6400800" progId="Equation.DSMT4">
                  <p:embed/>
                </p:oleObj>
              </mc:Choice>
              <mc:Fallback>
                <p:oleObj name="Equation" r:id="rId3" imgW="57607200" imgH="6400800" progId="Equation.DSMT4">
                  <p:embed/>
                  <p:pic>
                    <p:nvPicPr>
                      <p:cNvPr id="0" name="图片 2232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5614" y="2925758"/>
                        <a:ext cx="5096702" cy="56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365614" y="3565264"/>
          <a:ext cx="5519461" cy="814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0" name="Equation" r:id="rId5" imgW="64008000" imgH="9448800" progId="Equation.DSMT4">
                  <p:embed/>
                </p:oleObj>
              </mc:Choice>
              <mc:Fallback>
                <p:oleObj name="Equation" r:id="rId5" imgW="64008000" imgH="9448800" progId="Equation.DSMT4">
                  <p:embed/>
                  <p:pic>
                    <p:nvPicPr>
                      <p:cNvPr id="0" name="图片 2232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5614" y="3565264"/>
                        <a:ext cx="5519461" cy="814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65614" y="4511222"/>
          <a:ext cx="3773021" cy="119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1" name="Equation" r:id="rId7" imgW="63703200" imgH="20116800" progId="Equation.DSMT4">
                  <p:embed/>
                </p:oleObj>
              </mc:Choice>
              <mc:Fallback>
                <p:oleObj name="Equation" r:id="rId7" imgW="63703200" imgH="20116800" progId="Equation.DSMT4">
                  <p:embed/>
                  <p:pic>
                    <p:nvPicPr>
                      <p:cNvPr id="0" name="图片 2233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5614" y="4511222"/>
                        <a:ext cx="3773021" cy="119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 bwMode="auto">
          <a:xfrm>
            <a:off x="485145" y="1962394"/>
            <a:ext cx="6191157" cy="383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950" dirty="0">
                <a:solidFill>
                  <a:srgbClr val="000000"/>
                </a:solidFill>
              </a:rPr>
              <a:t>问：如果知道质点的加速度，能否确定质点的速度？</a:t>
            </a:r>
            <a:endParaRPr lang="en-US" altLang="zh-CN" sz="195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50" dirty="0">
                <a:solidFill>
                  <a:srgbClr val="000000"/>
                </a:solidFill>
              </a:rPr>
              <a:t>实例：自由落体实验</a:t>
            </a:r>
            <a:endParaRPr lang="en-US" altLang="zh-CN" sz="195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950" dirty="0">
                <a:solidFill>
                  <a:srgbClr val="000000"/>
                </a:solidFill>
              </a:rPr>
              <a:t>(1) </a:t>
            </a:r>
            <a:r>
              <a:rPr lang="zh-CN" altLang="en-US" sz="1950" dirty="0">
                <a:solidFill>
                  <a:srgbClr val="000000"/>
                </a:solidFill>
              </a:rPr>
              <a:t>自由落体；</a:t>
            </a:r>
            <a:r>
              <a:rPr lang="en-US" altLang="zh-CN" sz="1950" dirty="0">
                <a:solidFill>
                  <a:srgbClr val="000000"/>
                </a:solidFill>
              </a:rPr>
              <a:t>(2) </a:t>
            </a:r>
            <a:r>
              <a:rPr lang="zh-CN" altLang="en-US" sz="1950" dirty="0">
                <a:solidFill>
                  <a:srgbClr val="000000"/>
                </a:solidFill>
              </a:rPr>
              <a:t>上抛；</a:t>
            </a:r>
            <a:r>
              <a:rPr lang="en-US" altLang="zh-CN" sz="1950" dirty="0">
                <a:solidFill>
                  <a:srgbClr val="000000"/>
                </a:solidFill>
              </a:rPr>
              <a:t>(3) </a:t>
            </a:r>
            <a:r>
              <a:rPr lang="zh-CN" altLang="en-US" sz="1950" dirty="0">
                <a:solidFill>
                  <a:srgbClr val="000000"/>
                </a:solidFill>
              </a:rPr>
              <a:t>下抛</a:t>
            </a:r>
            <a:endParaRPr lang="en-US" altLang="zh-CN" sz="195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950" dirty="0">
                <a:solidFill>
                  <a:srgbClr val="000000"/>
                </a:solidFill>
              </a:rPr>
              <a:t>已知质点的</a:t>
            </a:r>
            <a:r>
              <a:rPr lang="zh-CN" altLang="en-US" sz="1950" dirty="0">
                <a:solidFill>
                  <a:srgbClr val="C00000"/>
                </a:solidFill>
              </a:rPr>
              <a:t>加速度</a:t>
            </a:r>
            <a:r>
              <a:rPr lang="zh-CN" altLang="en-US" sz="1950" dirty="0">
                <a:solidFill>
                  <a:srgbClr val="000000"/>
                </a:solidFill>
              </a:rPr>
              <a:t>和质点的</a:t>
            </a:r>
            <a:r>
              <a:rPr lang="zh-CN" altLang="en-US" sz="1950" dirty="0">
                <a:solidFill>
                  <a:srgbClr val="C00000"/>
                </a:solidFill>
              </a:rPr>
              <a:t>初始速度</a:t>
            </a:r>
            <a:r>
              <a:rPr lang="zh-CN" altLang="en-US" sz="1950" dirty="0">
                <a:solidFill>
                  <a:srgbClr val="000000"/>
                </a:solidFill>
              </a:rPr>
              <a:t>，则可运用导数的逆运算</a:t>
            </a:r>
            <a:r>
              <a:rPr lang="en-US" altLang="zh-CN" sz="1950" dirty="0">
                <a:solidFill>
                  <a:srgbClr val="000000"/>
                </a:solidFill>
              </a:rPr>
              <a:t>——</a:t>
            </a:r>
            <a:r>
              <a:rPr lang="zh-CN" altLang="en-US" sz="1950" dirty="0">
                <a:solidFill>
                  <a:srgbClr val="000000"/>
                </a:solidFill>
              </a:rPr>
              <a:t>不定积分</a:t>
            </a:r>
            <a:r>
              <a:rPr lang="en-US" altLang="zh-CN" sz="1950" dirty="0">
                <a:solidFill>
                  <a:srgbClr val="000000"/>
                </a:solidFill>
              </a:rPr>
              <a:t>+</a:t>
            </a:r>
            <a:r>
              <a:rPr lang="zh-CN" altLang="en-US" sz="1950" dirty="0">
                <a:solidFill>
                  <a:srgbClr val="000000"/>
                </a:solidFill>
              </a:rPr>
              <a:t>初条件，确定质点的速度。</a:t>
            </a:r>
            <a:endParaRPr lang="en-US" altLang="zh-CN" sz="195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950" dirty="0">
                <a:solidFill>
                  <a:srgbClr val="000000"/>
                </a:solidFill>
              </a:rPr>
              <a:t>已知质点的</a:t>
            </a:r>
            <a:r>
              <a:rPr lang="zh-CN" altLang="en-US" sz="1950" dirty="0">
                <a:solidFill>
                  <a:srgbClr val="C00000"/>
                </a:solidFill>
              </a:rPr>
              <a:t>速度</a:t>
            </a:r>
            <a:r>
              <a:rPr lang="zh-CN" altLang="en-US" sz="1950" dirty="0">
                <a:solidFill>
                  <a:srgbClr val="000000"/>
                </a:solidFill>
              </a:rPr>
              <a:t>和质点的</a:t>
            </a:r>
            <a:r>
              <a:rPr lang="zh-CN" altLang="en-US" sz="1950" dirty="0">
                <a:solidFill>
                  <a:srgbClr val="C00000"/>
                </a:solidFill>
              </a:rPr>
              <a:t>初始位置</a:t>
            </a:r>
            <a:r>
              <a:rPr lang="zh-CN" altLang="en-US" sz="1950" dirty="0">
                <a:solidFill>
                  <a:srgbClr val="000000"/>
                </a:solidFill>
              </a:rPr>
              <a:t>，则可运用导数的逆运算</a:t>
            </a:r>
            <a:r>
              <a:rPr lang="en-US" altLang="zh-CN" sz="1950" dirty="0">
                <a:solidFill>
                  <a:srgbClr val="000000"/>
                </a:solidFill>
              </a:rPr>
              <a:t>——</a:t>
            </a:r>
            <a:r>
              <a:rPr lang="zh-CN" altLang="en-US" sz="1950" dirty="0">
                <a:solidFill>
                  <a:srgbClr val="000000"/>
                </a:solidFill>
              </a:rPr>
              <a:t>不定积分</a:t>
            </a:r>
            <a:r>
              <a:rPr lang="en-US" altLang="zh-CN" sz="1950" dirty="0">
                <a:solidFill>
                  <a:srgbClr val="000000"/>
                </a:solidFill>
              </a:rPr>
              <a:t>+</a:t>
            </a:r>
            <a:r>
              <a:rPr lang="zh-CN" altLang="en-US" sz="1950" dirty="0">
                <a:solidFill>
                  <a:srgbClr val="000000"/>
                </a:solidFill>
              </a:rPr>
              <a:t>初条件，确定质点的运动学方程。</a:t>
            </a:r>
            <a:endParaRPr lang="en-US" altLang="zh-CN" sz="195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950" dirty="0">
              <a:solidFill>
                <a:srgbClr val="000000"/>
              </a:solidFill>
            </a:endParaRPr>
          </a:p>
          <a:p>
            <a:pPr marL="266700" lvl="1" indent="-2667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6" name="灯片编号占位符 3"/>
          <p:cNvSpPr>
            <a:spLocks noGrp="1"/>
          </p:cNvSpPr>
          <p:nvPr/>
        </p:nvSpPr>
        <p:spPr bwMode="auto">
          <a:xfrm>
            <a:off x="6075759" y="5457825"/>
            <a:ext cx="142875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FE2FDFA2-4932-420E-AC17-1FF8AB182F35}" type="slidenum">
              <a:rPr lang="en-US" altLang="zh-CN" sz="1050">
                <a:solidFill>
                  <a:srgbClr val="000000"/>
                </a:solidFill>
              </a:rPr>
            </a:fld>
            <a:endParaRPr lang="en-US" altLang="zh-CN" sz="1050">
              <a:solidFill>
                <a:srgbClr val="000000"/>
              </a:solidFill>
            </a:endParaRPr>
          </a:p>
        </p:txBody>
      </p:sp>
      <p:sp>
        <p:nvSpPr>
          <p:cNvPr id="7" name="Rectangle 1026"/>
          <p:cNvSpPr txBox="1">
            <a:spLocks noChangeArrowheads="1"/>
          </p:cNvSpPr>
          <p:nvPr/>
        </p:nvSpPr>
        <p:spPr bwMode="auto">
          <a:xfrm>
            <a:off x="485146" y="1354002"/>
            <a:ext cx="6593681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四、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由加速度求速度、位移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26" y="1700213"/>
            <a:ext cx="2065174" cy="2065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692696"/>
            <a:ext cx="8278688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数学知识：矢量运算</a:t>
            </a:r>
            <a:endParaRPr lang="en-US" altLang="zh-CN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矢量：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矢量的模：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单位矢量：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零矢量： 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矢量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的数乘：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矢量的点乘（标量积）：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矢量的叉乘（矢量积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59832" y="1412776"/>
          <a:ext cx="395173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3" name="Equation" r:id="rId1" imgW="37490400" imgH="6400800" progId="Equation.DSMT4">
                  <p:embed/>
                </p:oleObj>
              </mc:Choice>
              <mc:Fallback>
                <p:oleObj name="Equation" r:id="rId1" imgW="37490400" imgH="6400800" progId="Equation.DSMT4">
                  <p:embed/>
                  <p:pic>
                    <p:nvPicPr>
                      <p:cNvPr id="0" name="图片 2165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832" y="1412776"/>
                        <a:ext cx="3951738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58222" y="2158596"/>
          <a:ext cx="3185363" cy="680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4" name="Equation" r:id="rId3" imgW="35661600" imgH="7620000" progId="Equation.DSMT4">
                  <p:embed/>
                </p:oleObj>
              </mc:Choice>
              <mc:Fallback>
                <p:oleObj name="Equation" r:id="rId3" imgW="35661600" imgH="7620000" progId="Equation.DSMT4">
                  <p:embed/>
                  <p:pic>
                    <p:nvPicPr>
                      <p:cNvPr id="0" name="图片 2165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8222" y="2158596"/>
                        <a:ext cx="3185363" cy="680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162347" y="2938016"/>
          <a:ext cx="847328" cy="52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5" name="Equation" r:id="rId5" imgW="9753600" imgH="6096000" progId="Equation.DSMT4">
                  <p:embed/>
                </p:oleObj>
              </mc:Choice>
              <mc:Fallback>
                <p:oleObj name="Equation" r:id="rId5" imgW="9753600" imgH="6096000" progId="Equation.DSMT4">
                  <p:embed/>
                  <p:pic>
                    <p:nvPicPr>
                      <p:cNvPr id="0" name="图片 2165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2347" y="2938016"/>
                        <a:ext cx="847328" cy="52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381375" y="4359370"/>
          <a:ext cx="12557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6" name="Equation" r:id="rId7" imgW="10972800" imgH="4267200" progId="Equation.DSMT4">
                  <p:embed/>
                </p:oleObj>
              </mc:Choice>
              <mc:Fallback>
                <p:oleObj name="Equation" r:id="rId7" imgW="10972800" imgH="4267200" progId="Equation.DSMT4">
                  <p:embed/>
                  <p:pic>
                    <p:nvPicPr>
                      <p:cNvPr id="0" name="图片 2165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1375" y="4359370"/>
                        <a:ext cx="1255713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073650" y="5029295"/>
          <a:ext cx="31734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7" name="Equation" r:id="rId9" imgW="26822400" imgH="4876800" progId="Equation.DSMT4">
                  <p:embed/>
                </p:oleObj>
              </mc:Choice>
              <mc:Fallback>
                <p:oleObj name="Equation" r:id="rId9" imgW="26822400" imgH="4876800" progId="Equation.DSMT4">
                  <p:embed/>
                  <p:pic>
                    <p:nvPicPr>
                      <p:cNvPr id="0" name="图片 2165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73650" y="5029295"/>
                        <a:ext cx="3173413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055648" y="5779196"/>
          <a:ext cx="1693496" cy="602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8" name="Equation" r:id="rId11" imgW="13716000" imgH="4876800" progId="Equation.DSMT4">
                  <p:embed/>
                </p:oleObj>
              </mc:Choice>
              <mc:Fallback>
                <p:oleObj name="Equation" r:id="rId11" imgW="13716000" imgH="4876800" progId="Equation.DSMT4">
                  <p:embed/>
                  <p:pic>
                    <p:nvPicPr>
                      <p:cNvPr id="0" name="图片 2165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55648" y="5779196"/>
                        <a:ext cx="1693496" cy="602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5408837"/>
            <a:ext cx="1905000" cy="342900"/>
          </a:xfrm>
        </p:spPr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/>
            </p:nvSpPr>
            <p:spPr bwMode="auto">
              <a:xfrm>
                <a:off x="524589" y="1609921"/>
                <a:ext cx="6191157" cy="3838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olidFill>
                      <a:schemeClr val="accent2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匀速直线运动</a:t>
                </a:r>
                <a:endParaRPr lang="en-US" altLang="zh-CN" sz="2400" dirty="0">
                  <a:solidFill>
                    <a:schemeClr val="accent2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marL="3429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950" i="1" dirty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1950" dirty="0">
                    <a:solidFill>
                      <a:srgbClr val="000000"/>
                    </a:solidFill>
                  </a:rPr>
                  <a:t> = 0, </a:t>
                </a:r>
                <a:r>
                  <a:rPr lang="en-US" altLang="zh-CN" sz="1950" i="1" dirty="0">
                    <a:solidFill>
                      <a:srgbClr val="000000"/>
                    </a:solidFill>
                  </a:rPr>
                  <a:t>t</a:t>
                </a:r>
                <a:r>
                  <a:rPr lang="en-US" altLang="zh-CN" sz="1950" dirty="0">
                    <a:solidFill>
                      <a:srgbClr val="000000"/>
                    </a:solidFill>
                  </a:rPr>
                  <a:t> = </a:t>
                </a:r>
                <a:r>
                  <a:rPr lang="en-US" altLang="zh-CN" sz="1950" i="1" dirty="0">
                    <a:solidFill>
                      <a:srgbClr val="000000"/>
                    </a:solidFill>
                  </a:rPr>
                  <a:t>t</a:t>
                </a:r>
                <a:r>
                  <a:rPr lang="en-US" altLang="zh-CN" sz="1950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US" altLang="zh-CN" sz="195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1950" dirty="0">
                    <a:solidFill>
                      <a:srgbClr val="000000"/>
                    </a:solidFill>
                  </a:rPr>
                  <a:t>时，</a:t>
                </a:r>
                <a:endParaRPr lang="en-US" altLang="zh-CN" sz="1950" dirty="0">
                  <a:solidFill>
                    <a:srgbClr val="000000"/>
                  </a:solidFill>
                </a:endParaRPr>
              </a:p>
              <a:p>
                <a:pPr marL="3429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950" dirty="0">
                  <a:solidFill>
                    <a:srgbClr val="000000"/>
                  </a:solidFill>
                </a:endParaRPr>
              </a:p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US" altLang="zh-CN" sz="1950" dirty="0">
                    <a:solidFill>
                      <a:srgbClr val="000000"/>
                    </a:solidFill>
                  </a:rPr>
                  <a:t>      </a:t>
                </a:r>
                <a:r>
                  <a:rPr lang="en-US" altLang="zh-CN" sz="1950" i="1" dirty="0">
                    <a:solidFill>
                      <a:srgbClr val="000000"/>
                    </a:solidFill>
                  </a:rPr>
                  <a:t>t</a:t>
                </a:r>
                <a:r>
                  <a:rPr lang="en-US" altLang="zh-CN" sz="1950" dirty="0">
                    <a:solidFill>
                      <a:srgbClr val="000000"/>
                    </a:solidFill>
                  </a:rPr>
                  <a:t> = </a:t>
                </a:r>
                <a:r>
                  <a:rPr lang="en-US" altLang="zh-CN" sz="1950" i="1" dirty="0">
                    <a:solidFill>
                      <a:srgbClr val="000000"/>
                    </a:solidFill>
                  </a:rPr>
                  <a:t>t</a:t>
                </a:r>
                <a:r>
                  <a:rPr lang="en-US" altLang="zh-CN" sz="1950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US" altLang="zh-CN" sz="195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1950" dirty="0">
                    <a:solidFill>
                      <a:srgbClr val="000000"/>
                    </a:solidFill>
                  </a:rPr>
                  <a:t>时，</a:t>
                </a: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5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1950" dirty="0">
                    <a:solidFill>
                      <a:srgbClr val="000000"/>
                    </a:solidFill>
                  </a:rPr>
                  <a:t>得 </a:t>
                </a:r>
                <a:r>
                  <a:rPr lang="en-US" altLang="zh-CN" sz="1950" dirty="0">
                    <a:solidFill>
                      <a:srgbClr val="000000"/>
                    </a:solidFill>
                  </a:rPr>
                  <a:t>C=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1950" dirty="0">
                  <a:solidFill>
                    <a:srgbClr val="000000"/>
                  </a:solidFill>
                </a:endParaRPr>
              </a:p>
              <a:p>
                <a:pPr marL="0" lvl="1" indent="0">
                  <a:lnSpc>
                    <a:spcPct val="125000"/>
                  </a:lnSpc>
                  <a:buNone/>
                </a:pPr>
                <a:r>
                  <a:rPr lang="en-US" altLang="zh-CN" sz="1950" dirty="0">
                    <a:solidFill>
                      <a:srgbClr val="000000"/>
                    </a:solidFill>
                  </a:rPr>
                  <a:t>          </a:t>
                </a:r>
              </a:p>
              <a:p>
                <a:pPr marL="0" lvl="1" indent="0">
                  <a:lnSpc>
                    <a:spcPct val="125000"/>
                  </a:lnSpc>
                  <a:buNone/>
                </a:pPr>
                <a:r>
                  <a:rPr lang="en-US" altLang="zh-CN" sz="1950" dirty="0">
                    <a:solidFill>
                      <a:srgbClr val="000000"/>
                    </a:solidFill>
                  </a:rPr>
                  <a:t>     </a:t>
                </a:r>
              </a:p>
              <a:p>
                <a:pPr marL="0" lvl="1" indent="0">
                  <a:lnSpc>
                    <a:spcPct val="125000"/>
                  </a:lnSpc>
                  <a:buNone/>
                </a:pPr>
                <a:r>
                  <a:rPr lang="zh-CN" altLang="en-US" sz="2100" i="1" dirty="0">
                    <a:solidFill>
                      <a:srgbClr val="000000"/>
                    </a:solidFill>
                  </a:rPr>
                  <a:t>      </a:t>
                </a:r>
                <a:r>
                  <a:rPr lang="en-US" altLang="zh-CN" sz="2100" i="1" dirty="0">
                    <a:solidFill>
                      <a:srgbClr val="000000"/>
                    </a:solidFill>
                  </a:rPr>
                  <a:t>t</a:t>
                </a:r>
                <a:r>
                  <a:rPr lang="en-US" altLang="zh-CN" sz="2100" dirty="0">
                    <a:solidFill>
                      <a:srgbClr val="000000"/>
                    </a:solidFill>
                  </a:rPr>
                  <a:t> = </a:t>
                </a:r>
                <a:r>
                  <a:rPr lang="en-US" altLang="zh-CN" sz="2100" i="1" dirty="0">
                    <a:solidFill>
                      <a:srgbClr val="000000"/>
                    </a:solidFill>
                  </a:rPr>
                  <a:t>t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US" altLang="zh-CN" sz="21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100" dirty="0">
                    <a:solidFill>
                      <a:srgbClr val="000000"/>
                    </a:solidFill>
                  </a:rPr>
                  <a:t>时，</a:t>
                </a:r>
                <a14:m>
                  <m:oMath xmlns:m="http://schemas.openxmlformats.org/officeDocument/2006/math">
                    <m:r>
                      <a:rPr lang="zh-CN" alt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100" dirty="0">
                    <a:solidFill>
                      <a:srgbClr val="000000"/>
                    </a:solidFill>
                  </a:rPr>
                  <a:t>，</a:t>
                </a:r>
                <a:r>
                  <a:rPr lang="en-US" altLang="zh-CN" sz="2100" dirty="0">
                    <a:solidFill>
                      <a:srgbClr val="000000"/>
                    </a:solidFill>
                  </a:rPr>
                  <a:t>C’=</a:t>
                </a:r>
                <a:r>
                  <a:rPr lang="zh-CN" altLang="en-US" sz="21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100" dirty="0">
                    <a:solidFill>
                      <a:srgbClr val="000000"/>
                    </a:solidFill>
                  </a:rPr>
                  <a:t>-</a:t>
                </a:r>
              </a:p>
              <a:p>
                <a:pPr>
                  <a:lnSpc>
                    <a:spcPct val="125000"/>
                  </a:lnSpc>
                  <a:buFontTx/>
                  <a:buNone/>
                </a:pPr>
                <a:r>
                  <a:rPr lang="zh-CN" altLang="en-US" sz="2100" dirty="0">
                    <a:solidFill>
                      <a:srgbClr val="00000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zh-CN" alt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100" dirty="0">
                    <a:solidFill>
                      <a:srgbClr val="00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𝑥𝑜</m:t>
                        </m:r>
                      </m:sub>
                    </m:sSub>
                    <m:r>
                      <a:rPr lang="en-US" altLang="zh-C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1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1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  <a:buFontTx/>
                  <a:buNone/>
                </a:pPr>
                <a:endParaRPr lang="en-US" altLang="zh-CN" sz="210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  <a:buFontTx/>
                  <a:buNone/>
                </a:pPr>
                <a:endParaRPr lang="en-US" altLang="zh-CN" sz="210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  <a:buFontTx/>
                  <a:buNone/>
                </a:pPr>
                <a:endParaRPr lang="en-US" altLang="zh-CN" sz="2100" dirty="0">
                  <a:solidFill>
                    <a:srgbClr val="000000"/>
                  </a:solidFill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endParaRPr lang="zh-CN" altLang="en-US" sz="21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452" y="1003562"/>
                <a:ext cx="8254876" cy="5117774"/>
              </a:xfrm>
              <a:prstGeom prst="rect">
                <a:avLst/>
              </a:prstGeom>
              <a:blipFill rotWithShape="0">
                <a:blip r:embed="rId1"/>
                <a:stretch>
                  <a:fillRect l="-1699" b="-46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489106" y="2313894"/>
                <a:ext cx="1751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157" y="1942192"/>
                <a:ext cx="2257156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44725" y="2853953"/>
          <a:ext cx="1185677" cy="37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38" name="Equation" r:id="rId3" imgW="21031200" imgH="6705600" progId="Equation.DSMT4">
                  <p:embed/>
                </p:oleObj>
              </mc:Choice>
              <mc:Fallback>
                <p:oleObj name="Equation" r:id="rId3" imgW="21031200" imgH="6705600" progId="Equation.DSMT4">
                  <p:embed/>
                  <p:pic>
                    <p:nvPicPr>
                      <p:cNvPr id="0" name="图片 2243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4725" y="2853953"/>
                        <a:ext cx="1185677" cy="37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895592" y="3826062"/>
                <a:ext cx="426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69" y="3958416"/>
                <a:ext cx="50526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191286" y="3814094"/>
                <a:ext cx="1098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942459"/>
                <a:ext cx="1401666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44723" y="4207344"/>
          <a:ext cx="1873920" cy="40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39" name="Equation" r:id="rId7" imgW="31394400" imgH="6705600" progId="Equation.DSMT4">
                  <p:embed/>
                </p:oleObj>
              </mc:Choice>
              <mc:Fallback>
                <p:oleObj name="Equation" r:id="rId7" imgW="31394400" imgH="6705600" progId="Equation.DSMT4">
                  <p:embed/>
                  <p:pic>
                    <p:nvPicPr>
                      <p:cNvPr id="0" name="图片 2243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4723" y="4207344"/>
                        <a:ext cx="1873920" cy="400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000592" y="4690158"/>
                <a:ext cx="718210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𝑥𝑜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8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800" i="1" baseline="-250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110544"/>
                <a:ext cx="897682" cy="453137"/>
              </a:xfrm>
              <a:prstGeom prst="rect">
                <a:avLst/>
              </a:prstGeom>
              <a:blipFill rotWithShape="0">
                <a:blip r:embed="rId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927278" y="5165105"/>
                <a:ext cx="426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218" y="5743807"/>
                <a:ext cx="505267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94" y="1609922"/>
            <a:ext cx="3435724" cy="1929914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769788" y="2256527"/>
          <a:ext cx="1945958" cy="548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40" name="Equation" r:id="rId12" imgW="21640800" imgH="6096000" progId="Equation.DSMT4">
                  <p:embed/>
                </p:oleObj>
              </mc:Choice>
              <mc:Fallback>
                <p:oleObj name="Equation" r:id="rId12" imgW="21640800" imgH="6096000" progId="Equation.DSMT4">
                  <p:embed/>
                  <p:pic>
                    <p:nvPicPr>
                      <p:cNvPr id="0" name="图片 22433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69788" y="2256527"/>
                        <a:ext cx="1945958" cy="548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907518" y="2853954"/>
          <a:ext cx="1108472" cy="144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41" name="Equation" r:id="rId14" imgW="14020800" imgH="18288000" progId="Equation.DSMT4">
                  <p:embed/>
                </p:oleObj>
              </mc:Choice>
              <mc:Fallback>
                <p:oleObj name="Equation" r:id="rId14" imgW="14020800" imgH="18288000" progId="Equation.DSMT4">
                  <p:embed/>
                  <p:pic>
                    <p:nvPicPr>
                      <p:cNvPr id="0" name="图片 22434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07518" y="2853954"/>
                        <a:ext cx="1108472" cy="1448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907518" y="4352213"/>
          <a:ext cx="3890963" cy="149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42" name="Equation" r:id="rId16" imgW="41148000" imgH="17678400" progId="Equation.DSMT4">
                  <p:embed/>
                </p:oleObj>
              </mc:Choice>
              <mc:Fallback>
                <p:oleObj name="Equation" r:id="rId16" imgW="41148000" imgH="17678400" progId="Equation.DSMT4">
                  <p:embed/>
                  <p:pic>
                    <p:nvPicPr>
                      <p:cNvPr id="0" name="图片 22434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07518" y="4352213"/>
                        <a:ext cx="3890963" cy="1494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 bwMode="auto">
          <a:xfrm>
            <a:off x="623831" y="1345336"/>
            <a:ext cx="6191157" cy="383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匀变速运动</a:t>
            </a:r>
            <a:endParaRPr lang="en-US" altLang="zh-CN" sz="2400" dirty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950" dirty="0">
                <a:solidFill>
                  <a:srgbClr val="000000"/>
                </a:solidFill>
              </a:rPr>
              <a:t>      </a:t>
            </a:r>
            <a:r>
              <a:rPr lang="zh-CN" altLang="en-US" sz="1950" dirty="0">
                <a:solidFill>
                  <a:srgbClr val="000000"/>
                </a:solidFill>
              </a:rPr>
              <a:t>为常矢量，设初始条件：</a:t>
            </a:r>
            <a:r>
              <a:rPr lang="en-US" altLang="zh-CN" sz="1950" i="1" dirty="0">
                <a:solidFill>
                  <a:srgbClr val="000000"/>
                </a:solidFill>
              </a:rPr>
              <a:t>t</a:t>
            </a:r>
            <a:r>
              <a:rPr lang="en-US" altLang="zh-CN" sz="1950" dirty="0">
                <a:solidFill>
                  <a:srgbClr val="000000"/>
                </a:solidFill>
              </a:rPr>
              <a:t>=0</a:t>
            </a:r>
            <a:r>
              <a:rPr lang="zh-CN" altLang="en-US" sz="1950" dirty="0">
                <a:solidFill>
                  <a:srgbClr val="000000"/>
                </a:solidFill>
              </a:rPr>
              <a:t>时位矢和速度分别为</a:t>
            </a:r>
            <a:endParaRPr lang="en-US" altLang="zh-CN" sz="195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950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950" dirty="0">
                <a:solidFill>
                  <a:srgbClr val="000000"/>
                </a:solidFill>
              </a:rPr>
              <a:t>           </a:t>
            </a:r>
            <a:endParaRPr lang="en-US" altLang="zh-CN" sz="195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100" dirty="0">
              <a:solidFill>
                <a:srgbClr val="00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26314" y="2034757"/>
          <a:ext cx="329565" cy="428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6" name="Equation" r:id="rId1" imgW="3048000" imgH="3962400" progId="Equation.DSMT4">
                  <p:embed/>
                </p:oleObj>
              </mc:Choice>
              <mc:Fallback>
                <p:oleObj name="Equation" r:id="rId1" imgW="3048000" imgH="3962400" progId="Equation.DSMT4">
                  <p:embed/>
                  <p:pic>
                    <p:nvPicPr>
                      <p:cNvPr id="0" name="图片 2253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6314" y="2034757"/>
                        <a:ext cx="329565" cy="428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416099" y="2007319"/>
          <a:ext cx="797779" cy="455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7" name="Equation" r:id="rId3" imgW="10668000" imgH="6096000" progId="Equation.DSMT4">
                  <p:embed/>
                </p:oleObj>
              </mc:Choice>
              <mc:Fallback>
                <p:oleObj name="Equation" r:id="rId3" imgW="10668000" imgH="6096000" progId="Equation.DSMT4">
                  <p:embed/>
                  <p:pic>
                    <p:nvPicPr>
                      <p:cNvPr id="0" name="图片 2253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6099" y="2007319"/>
                        <a:ext cx="797779" cy="455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91097" y="2608859"/>
          <a:ext cx="3639946" cy="131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8" name="Equation" r:id="rId5" imgW="49072800" imgH="17678400" progId="Equation.DSMT4">
                  <p:embed/>
                </p:oleObj>
              </mc:Choice>
              <mc:Fallback>
                <p:oleObj name="Equation" r:id="rId5" imgW="49072800" imgH="17678400" progId="Equation.DSMT4">
                  <p:embed/>
                  <p:pic>
                    <p:nvPicPr>
                      <p:cNvPr id="0" name="图片 2253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1097" y="2608859"/>
                        <a:ext cx="3639946" cy="131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91097" y="4340739"/>
          <a:ext cx="4734553" cy="422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9" name="Equation" r:id="rId7" imgW="64922400" imgH="5791200" progId="Equation.DSMT4">
                  <p:embed/>
                </p:oleObj>
              </mc:Choice>
              <mc:Fallback>
                <p:oleObj name="Equation" r:id="rId7" imgW="64922400" imgH="5791200" progId="Equation.DSMT4">
                  <p:embed/>
                  <p:pic>
                    <p:nvPicPr>
                      <p:cNvPr id="0" name="图片 2253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1097" y="4340739"/>
                        <a:ext cx="4734553" cy="422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25953" y="2080206"/>
          <a:ext cx="3890694" cy="241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8" name="Equation" r:id="rId1" imgW="53035200" imgH="32918400" progId="Equation.DSMT4">
                  <p:embed/>
                </p:oleObj>
              </mc:Choice>
              <mc:Fallback>
                <p:oleObj name="Equation" r:id="rId1" imgW="53035200" imgH="32918400" progId="Equation.DSMT4">
                  <p:embed/>
                  <p:pic>
                    <p:nvPicPr>
                      <p:cNvPr id="0" name="图片 2263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5953" y="2080206"/>
                        <a:ext cx="3890694" cy="2414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01379" y="1988654"/>
          <a:ext cx="2652713" cy="2598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9" name="Equation" r:id="rId3" imgW="29565600" imgH="28956000" progId="Equation.DSMT4">
                  <p:embed/>
                </p:oleObj>
              </mc:Choice>
              <mc:Fallback>
                <p:oleObj name="Equation" r:id="rId3" imgW="29565600" imgH="28956000" progId="Equation.DSMT4">
                  <p:embed/>
                  <p:pic>
                    <p:nvPicPr>
                      <p:cNvPr id="0" name="图片 2263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1379" y="1988654"/>
                        <a:ext cx="2652713" cy="2598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 bwMode="auto">
          <a:xfrm>
            <a:off x="623831" y="1345336"/>
            <a:ext cx="6191157" cy="383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匀加速直线运动</a:t>
            </a:r>
            <a:endParaRPr lang="en-US" altLang="zh-CN" sz="2400" dirty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950" dirty="0">
                <a:solidFill>
                  <a:srgbClr val="000000"/>
                </a:solidFill>
              </a:rPr>
              <a:t>      </a:t>
            </a:r>
            <a:r>
              <a:rPr lang="zh-CN" altLang="en-US" sz="1950" dirty="0">
                <a:solidFill>
                  <a:srgbClr val="000000"/>
                </a:solidFill>
              </a:rPr>
              <a:t>为常矢量，和     同向（在一条直线上）</a:t>
            </a:r>
            <a:endParaRPr lang="en-US" altLang="zh-CN" sz="1950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950" b="1" u="sng" dirty="0">
                <a:solidFill>
                  <a:srgbClr val="000000"/>
                </a:solidFill>
              </a:rPr>
              <a:t>只用一维描述</a:t>
            </a:r>
            <a:endParaRPr lang="en-US" altLang="zh-CN" sz="1950" b="1" u="sng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950" dirty="0">
                <a:solidFill>
                  <a:srgbClr val="000000"/>
                </a:solidFill>
              </a:rPr>
              <a:t>           </a:t>
            </a:r>
            <a:endParaRPr lang="en-US" altLang="zh-CN" sz="195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100" dirty="0">
              <a:solidFill>
                <a:srgbClr val="00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26314" y="1894879"/>
          <a:ext cx="329565" cy="428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0" name="Equation" r:id="rId1" imgW="3048000" imgH="3962400" progId="Equation.DSMT4">
                  <p:embed/>
                </p:oleObj>
              </mc:Choice>
              <mc:Fallback>
                <p:oleObj name="Equation" r:id="rId1" imgW="3048000" imgH="3962400" progId="Equation.DSMT4">
                  <p:embed/>
                  <p:pic>
                    <p:nvPicPr>
                      <p:cNvPr id="0" name="图片 2274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6314" y="1894879"/>
                        <a:ext cx="329565" cy="428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84406" y="3107967"/>
          <a:ext cx="2274582" cy="1263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1" name="Equation" r:id="rId3" imgW="27432000" imgH="15240000" progId="Equation.DSMT4">
                  <p:embed/>
                </p:oleObj>
              </mc:Choice>
              <mc:Fallback>
                <p:oleObj name="Equation" r:id="rId3" imgW="27432000" imgH="15240000" progId="Equation.DSMT4">
                  <p:embed/>
                  <p:pic>
                    <p:nvPicPr>
                      <p:cNvPr id="0" name="图片 2274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406" y="3107967"/>
                        <a:ext cx="2274582" cy="1263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52700" y="1932057"/>
          <a:ext cx="260838" cy="391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2" name="Equation" r:id="rId5" imgW="3657600" imgH="5486400" progId="Equation.DSMT4">
                  <p:embed/>
                </p:oleObj>
              </mc:Choice>
              <mc:Fallback>
                <p:oleObj name="Equation" r:id="rId5" imgW="3657600" imgH="5486400" progId="Equation.DSMT4">
                  <p:embed/>
                  <p:pic>
                    <p:nvPicPr>
                      <p:cNvPr id="0" name="图片 2274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2700" y="1932057"/>
                        <a:ext cx="260838" cy="391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1941" y="2051007"/>
            <a:ext cx="2430093" cy="1293946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84406" y="4496890"/>
          <a:ext cx="2679968" cy="546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3" name="Equation" r:id="rId8" imgW="29870400" imgH="6096000" progId="Equation.DSMT4">
                  <p:embed/>
                </p:oleObj>
              </mc:Choice>
              <mc:Fallback>
                <p:oleObj name="Equation" r:id="rId8" imgW="29870400" imgH="6096000" progId="Equation.DSMT4">
                  <p:embed/>
                  <p:pic>
                    <p:nvPicPr>
                      <p:cNvPr id="0" name="图片 2274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4406" y="4496890"/>
                        <a:ext cx="2679968" cy="546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03231" y="5290201"/>
            <a:ext cx="434735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50" dirty="0">
                <a:solidFill>
                  <a:srgbClr val="000000"/>
                </a:solidFill>
              </a:rPr>
              <a:t>若</a:t>
            </a:r>
            <a:endParaRPr lang="zh-CN" altLang="en-US" sz="1950" dirty="0">
              <a:solidFill>
                <a:srgbClr val="000000"/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209233" y="5201597"/>
          <a:ext cx="3208610" cy="569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4" name="Equation" r:id="rId10" imgW="32613600" imgH="5791200" progId="Equation.DSMT4">
                  <p:embed/>
                </p:oleObj>
              </mc:Choice>
              <mc:Fallback>
                <p:oleObj name="Equation" r:id="rId10" imgW="32613600" imgH="5791200" progId="Equation.DSMT4">
                  <p:embed/>
                  <p:pic>
                    <p:nvPicPr>
                      <p:cNvPr id="0" name="图片 2274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9233" y="5201597"/>
                        <a:ext cx="3208610" cy="569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83" y="3841436"/>
            <a:ext cx="3435724" cy="192991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124302" y="280669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式中各量可正可负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/>
            </p:nvSpPr>
            <p:spPr bwMode="auto">
              <a:xfrm>
                <a:off x="520962" y="1445352"/>
                <a:ext cx="6191157" cy="3838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950" dirty="0">
                    <a:solidFill>
                      <a:srgbClr val="000000"/>
                    </a:solidFill>
                  </a:rPr>
                  <a:t>抛物体运动</a:t>
                </a:r>
                <a:endParaRPr lang="en-US" altLang="zh-CN" sz="1950" dirty="0">
                  <a:solidFill>
                    <a:srgbClr val="000000"/>
                  </a:solidFill>
                </a:endParaRPr>
              </a:p>
              <a:p>
                <a:pPr marL="342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950" dirty="0">
                    <a:solidFill>
                      <a:srgbClr val="000000"/>
                    </a:solidFill>
                  </a:rPr>
                  <a:t>取平面直角坐标系</a:t>
                </a:r>
                <a:endParaRPr lang="en-US" altLang="zh-CN" sz="1950" dirty="0">
                  <a:solidFill>
                    <a:srgbClr val="000000"/>
                  </a:solidFill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r>
                  <a:rPr lang="en-US" altLang="zh-CN" sz="1950" dirty="0">
                    <a:solidFill>
                      <a:srgbClr val="000000"/>
                    </a:solidFill>
                  </a:rPr>
                  <a:t>      </a:t>
                </a:r>
                <a:r>
                  <a:rPr lang="en-US" altLang="zh-CN" sz="1950" i="1" dirty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1950" baseline="-25000" dirty="0">
                    <a:solidFill>
                      <a:srgbClr val="000000"/>
                    </a:solidFill>
                  </a:rPr>
                  <a:t>x</a:t>
                </a:r>
                <a:r>
                  <a:rPr lang="en-US" altLang="zh-CN" sz="1950" dirty="0">
                    <a:solidFill>
                      <a:srgbClr val="000000"/>
                    </a:solidFill>
                  </a:rPr>
                  <a:t> =0                              ;     </a:t>
                </a:r>
                <a:r>
                  <a:rPr lang="en-US" altLang="zh-CN" sz="1950" i="1" dirty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1950" baseline="-25000" dirty="0">
                    <a:solidFill>
                      <a:srgbClr val="000000"/>
                    </a:solidFill>
                  </a:rPr>
                  <a:t>y</a:t>
                </a:r>
                <a:r>
                  <a:rPr lang="en-US" altLang="zh-CN" sz="1950" dirty="0">
                    <a:solidFill>
                      <a:srgbClr val="000000"/>
                    </a:solidFill>
                  </a:rPr>
                  <a:t> =-g   </a:t>
                </a:r>
              </a:p>
              <a:p>
                <a:pPr marL="0" lvl="1" indent="0">
                  <a:lnSpc>
                    <a:spcPct val="120000"/>
                  </a:lnSpc>
                  <a:buNone/>
                </a:pPr>
                <a:r>
                  <a:rPr lang="en-US" altLang="zh-CN" sz="1950" dirty="0">
                    <a:solidFill>
                      <a:srgbClr val="000000"/>
                    </a:solidFill>
                  </a:rPr>
                  <a:t>      </a:t>
                </a:r>
                <a:r>
                  <a:rPr lang="en-US" altLang="zh-CN" sz="1950" i="1" dirty="0">
                    <a:solidFill>
                      <a:srgbClr val="000000"/>
                    </a:solidFill>
                  </a:rPr>
                  <a:t>t</a:t>
                </a:r>
                <a:r>
                  <a:rPr lang="en-US" altLang="zh-CN" sz="1950" dirty="0">
                    <a:solidFill>
                      <a:srgbClr val="000000"/>
                    </a:solidFill>
                  </a:rPr>
                  <a:t> = </a:t>
                </a:r>
                <a:r>
                  <a:rPr lang="en-US" altLang="zh-CN" sz="1950" i="1" dirty="0">
                    <a:solidFill>
                      <a:srgbClr val="000000"/>
                    </a:solidFill>
                  </a:rPr>
                  <a:t>0</a:t>
                </a:r>
                <a:r>
                  <a:rPr lang="en-US" altLang="zh-CN" sz="195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1950" dirty="0">
                    <a:solidFill>
                      <a:srgbClr val="000000"/>
                    </a:solidFill>
                  </a:rPr>
                  <a:t>时，</a:t>
                </a: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50" dirty="0">
                    <a:solidFill>
                      <a:srgbClr val="000000"/>
                    </a:solidFill>
                  </a:rPr>
                  <a:t>cos</a:t>
                </a:r>
                <a:r>
                  <a:rPr lang="el-GR" altLang="zh-CN" sz="195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en-US" altLang="zh-CN" sz="195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1950" dirty="0">
                    <a:solidFill>
                      <a:srgbClr val="000000"/>
                    </a:solidFill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CN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 sz="1800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sin</m:t>
                    </m:r>
                  </m:oMath>
                </a14:m>
                <a:r>
                  <a:rPr lang="el-GR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α</a:t>
                </a:r>
                <a:endPara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                </a:t>
                </a:r>
                <a:r>
                  <a:rPr lang="en-US" altLang="zh-CN" sz="1950" i="1" dirty="0">
                    <a:solidFill>
                      <a:srgbClr val="000000"/>
                    </a:solidFill>
                  </a:rPr>
                  <a:t>x</a:t>
                </a:r>
                <a:r>
                  <a:rPr lang="en-US" altLang="zh-CN" sz="1950" dirty="0">
                    <a:solidFill>
                      <a:srgbClr val="000000"/>
                    </a:solidFill>
                  </a:rPr>
                  <a:t> =  0          ;        </a:t>
                </a:r>
                <a:r>
                  <a:rPr lang="en-US" altLang="zh-CN" sz="1950" i="1" dirty="0">
                    <a:solidFill>
                      <a:srgbClr val="000000"/>
                    </a:solidFill>
                  </a:rPr>
                  <a:t>y</a:t>
                </a:r>
                <a:r>
                  <a:rPr lang="en-US" altLang="zh-CN" sz="1950" dirty="0">
                    <a:solidFill>
                      <a:srgbClr val="000000"/>
                    </a:solidFill>
                  </a:rPr>
                  <a:t> =  0 </a:t>
                </a:r>
              </a:p>
              <a:p>
                <a:pPr marL="0" lvl="1" indent="0">
                  <a:lnSpc>
                    <a:spcPct val="125000"/>
                  </a:lnSpc>
                  <a:buNone/>
                </a:pPr>
                <a:r>
                  <a:rPr lang="en-US" altLang="zh-CN" sz="1950" dirty="0">
                    <a:solidFill>
                      <a:srgbClr val="000000"/>
                    </a:solidFill>
                  </a:rPr>
                  <a:t>     </a:t>
                </a:r>
              </a:p>
              <a:p>
                <a:pPr marL="0" lvl="1" indent="0">
                  <a:lnSpc>
                    <a:spcPct val="120000"/>
                  </a:lnSpc>
                  <a:buNone/>
                </a:pPr>
                <a:r>
                  <a:rPr lang="zh-CN" altLang="en-US" sz="2100" i="1" dirty="0">
                    <a:solidFill>
                      <a:srgbClr val="000000"/>
                    </a:solidFill>
                  </a:rPr>
                  <a:t>     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t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=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0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时，</a:t>
                </a:r>
                <a14:m>
                  <m:oMath xmlns:m="http://schemas.openxmlformats.org/officeDocument/2006/math">
                    <m:r>
                      <a:rPr lang="zh-CN" alt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1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1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cos</a:t>
                </a:r>
                <a:r>
                  <a:rPr lang="el-GR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CN" sz="2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zh-CN" alt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1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 sz="2100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 sz="2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sin</m:t>
                    </m:r>
                  </m:oMath>
                </a14:m>
                <a:r>
                  <a:rPr lang="el-GR" altLang="zh-CN" sz="27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α</a:t>
                </a:r>
                <a:endParaRPr lang="en-US" altLang="zh-CN" sz="27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Tx/>
                  <a:buNone/>
                </a:pPr>
                <a:endParaRPr lang="en-US" altLang="zh-CN" sz="210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  <a:buFontTx/>
                  <a:buNone/>
                </a:pPr>
                <a:endParaRPr lang="en-US" altLang="zh-CN" sz="2100" dirty="0">
                  <a:solidFill>
                    <a:srgbClr val="000000"/>
                  </a:solidFill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endParaRPr lang="zh-CN" altLang="en-US" sz="21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616" y="784136"/>
                <a:ext cx="8254876" cy="5117774"/>
              </a:xfrm>
              <a:prstGeom prst="rect">
                <a:avLst/>
              </a:prstGeom>
              <a:blipFill rotWithShape="0">
                <a:blip r:embed="rId1"/>
                <a:stretch>
                  <a:fillRect l="-1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9846" y="3959219"/>
          <a:ext cx="449722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6" name="Equation" r:id="rId2" imgW="69799200" imgH="6705600" progId="Equation.DSMT4">
                  <p:embed/>
                </p:oleObj>
              </mc:Choice>
              <mc:Fallback>
                <p:oleObj name="Equation" r:id="rId2" imgW="69799200" imgH="6705600" progId="Equation.DSMT4">
                  <p:embed/>
                  <p:pic>
                    <p:nvPicPr>
                      <p:cNvPr id="0" name="图片 2283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9846" y="3959219"/>
                        <a:ext cx="4497227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86782" y="4870855"/>
          <a:ext cx="3618402" cy="361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7" name="Equation" r:id="rId4" imgW="57912000" imgH="5791200" progId="Equation.DSMT4">
                  <p:embed/>
                </p:oleObj>
              </mc:Choice>
              <mc:Fallback>
                <p:oleObj name="Equation" r:id="rId4" imgW="57912000" imgH="5791200" progId="Equation.DSMT4">
                  <p:embed/>
                  <p:pic>
                    <p:nvPicPr>
                      <p:cNvPr id="0" name="图片 2283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6782" y="4870855"/>
                        <a:ext cx="3618402" cy="361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269" y="1757451"/>
            <a:ext cx="3550217" cy="17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10528" y="1646803"/>
          <a:ext cx="4263625" cy="1042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6" name="Equation" r:id="rId1" imgW="69799200" imgH="17068800" progId="Equation.DSMT4">
                  <p:embed/>
                </p:oleObj>
              </mc:Choice>
              <mc:Fallback>
                <p:oleObj name="Equation" r:id="rId1" imgW="69799200" imgH="17068800" progId="Equation.DSMT4">
                  <p:embed/>
                  <p:pic>
                    <p:nvPicPr>
                      <p:cNvPr id="0" name="图片 2294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0528" y="1646803"/>
                        <a:ext cx="4263625" cy="1042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105919" y="2688775"/>
            <a:ext cx="345639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</a:rPr>
              <a:t>t</a:t>
            </a:r>
            <a:r>
              <a:rPr lang="en-US" altLang="zh-CN" sz="1800" dirty="0">
                <a:solidFill>
                  <a:srgbClr val="000000"/>
                </a:solidFill>
              </a:rPr>
              <a:t> = </a:t>
            </a:r>
            <a:r>
              <a:rPr lang="en-US" altLang="zh-CN" sz="1800" i="1" dirty="0">
                <a:solidFill>
                  <a:srgbClr val="000000"/>
                </a:solidFill>
              </a:rPr>
              <a:t>0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时， </a:t>
            </a:r>
            <a:r>
              <a:rPr lang="en-US" altLang="zh-CN" sz="1800" i="1" dirty="0">
                <a:solidFill>
                  <a:srgbClr val="000000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 =  0          ;        </a:t>
            </a:r>
            <a:r>
              <a:rPr lang="en-US" altLang="zh-CN" sz="1800" i="1" dirty="0">
                <a:solidFill>
                  <a:srgbClr val="000000"/>
                </a:solidFill>
              </a:rPr>
              <a:t>y</a:t>
            </a:r>
            <a:r>
              <a:rPr lang="en-US" altLang="zh-CN" sz="1800" dirty="0">
                <a:solidFill>
                  <a:srgbClr val="000000"/>
                </a:solidFill>
              </a:rPr>
              <a:t> =  0 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35796" y="3203610"/>
          <a:ext cx="3536747" cy="91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7" name="Equation" r:id="rId3" imgW="60960000" imgH="15849600" progId="Equation.DSMT4">
                  <p:embed/>
                </p:oleObj>
              </mc:Choice>
              <mc:Fallback>
                <p:oleObj name="Equation" r:id="rId3" imgW="60960000" imgH="15849600" progId="Equation.DSMT4">
                  <p:embed/>
                  <p:pic>
                    <p:nvPicPr>
                      <p:cNvPr id="0" name="图片 2294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5796" y="3203610"/>
                        <a:ext cx="3536747" cy="919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064441" y="4123319"/>
            <a:ext cx="28552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消去时间</a:t>
            </a:r>
            <a:r>
              <a:rPr lang="en-US" altLang="zh-CN" sz="1800" i="1" dirty="0">
                <a:solidFill>
                  <a:srgbClr val="000000"/>
                </a:solidFill>
              </a:rPr>
              <a:t>t</a:t>
            </a:r>
            <a:r>
              <a:rPr lang="zh-CN" altLang="en-US" sz="1800" dirty="0">
                <a:solidFill>
                  <a:srgbClr val="000000"/>
                </a:solidFill>
              </a:rPr>
              <a:t>得到轨迹方程：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798855" y="4515735"/>
          <a:ext cx="1990567" cy="123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8" name="Equation" r:id="rId5" imgW="35356800" imgH="21945600" progId="Equation.DSMT4">
                  <p:embed/>
                </p:oleObj>
              </mc:Choice>
              <mc:Fallback>
                <p:oleObj name="Equation" r:id="rId5" imgW="35356800" imgH="21945600" progId="Equation.DSMT4">
                  <p:embed/>
                  <p:pic>
                    <p:nvPicPr>
                      <p:cNvPr id="0" name="图片 2294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8855" y="4515735"/>
                        <a:ext cx="1990567" cy="1235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630535" y="3673928"/>
            <a:ext cx="745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i="1" dirty="0">
                <a:solidFill>
                  <a:schemeClr val="accent2"/>
                </a:solidFill>
              </a:rPr>
              <a:t>X</a:t>
            </a:r>
            <a:r>
              <a:rPr lang="en-US" altLang="zh-CN" sz="2700" dirty="0">
                <a:solidFill>
                  <a:schemeClr val="accent2"/>
                </a:solidFill>
              </a:rPr>
              <a:t>=?</a:t>
            </a:r>
            <a:endParaRPr lang="en-US" altLang="zh-CN" sz="2700" dirty="0">
              <a:solidFill>
                <a:schemeClr val="accent2"/>
              </a:solidFill>
            </a:endParaRPr>
          </a:p>
          <a:p>
            <a:r>
              <a:rPr lang="en-US" altLang="zh-CN" sz="2700" i="1" dirty="0">
                <a:solidFill>
                  <a:schemeClr val="accent2"/>
                </a:solidFill>
              </a:rPr>
              <a:t>Y</a:t>
            </a:r>
            <a:r>
              <a:rPr lang="en-US" altLang="zh-CN" sz="2700" dirty="0">
                <a:solidFill>
                  <a:schemeClr val="accent2"/>
                </a:solidFill>
              </a:rPr>
              <a:t>=?</a:t>
            </a:r>
            <a:endParaRPr lang="zh-CN" altLang="en-US" sz="27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-953545" y="1306466"/>
            <a:ext cx="73152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950" kern="0" dirty="0">
                <a:solidFill>
                  <a:srgbClr val="000000"/>
                </a:solidFill>
              </a:rPr>
              <a:t>例题、已知：                    ，且</a:t>
            </a:r>
            <a:endParaRPr lang="en-US" altLang="zh-CN" sz="1950" kern="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950" kern="0" dirty="0">
                <a:solidFill>
                  <a:srgbClr val="000000"/>
                </a:solidFill>
              </a:rPr>
              <a:t>求：速度</a:t>
            </a:r>
            <a:r>
              <a:rPr lang="en-US" altLang="zh-CN" sz="1950" i="1" kern="0" dirty="0">
                <a:solidFill>
                  <a:srgbClr val="000000"/>
                </a:solidFill>
              </a:rPr>
              <a:t>v</a:t>
            </a:r>
            <a:r>
              <a:rPr lang="zh-CN" altLang="en-US" sz="1950" kern="0" dirty="0">
                <a:solidFill>
                  <a:srgbClr val="000000"/>
                </a:solidFill>
              </a:rPr>
              <a:t>和运动方程</a:t>
            </a:r>
            <a:endParaRPr lang="en-US" altLang="zh-CN" sz="1950" kern="0" dirty="0">
              <a:solidFill>
                <a:srgbClr val="000000"/>
              </a:solidFill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 bwMode="auto">
          <a:xfrm>
            <a:off x="6686550" y="5518547"/>
            <a:ext cx="1157288" cy="30861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1" compatLnSpc="1"/>
          <a:lstStyle/>
          <a:p>
            <a:pPr algn="l" defTabSz="685800"/>
            <a:r>
              <a:rPr lang="zh-CN" altLang="en-US" sz="1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 bwMode="auto">
          <a:xfrm>
            <a:off x="0" y="5152787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68580" tIns="34290" rIns="68580" bIns="34290" numCol="1" rtlCol="0" anchor="ctr" anchorCtr="1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564917" y="1773484"/>
          <a:ext cx="1134126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2" name="Equation" r:id="rId4" imgW="19202400" imgH="4876800" progId="Equation.DSMT4">
                  <p:embed/>
                </p:oleObj>
              </mc:Choice>
              <mc:Fallback>
                <p:oleObj name="Equation" r:id="rId4" imgW="19202400" imgH="4876800" progId="Equation.DSMT4">
                  <p:embed/>
                  <p:pic>
                    <p:nvPicPr>
                      <p:cNvPr id="0" name="图片 2304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4917" y="1773484"/>
                        <a:ext cx="1134126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370781" y="1796415"/>
          <a:ext cx="1673451" cy="265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3" name="Equation" r:id="rId6" imgW="30784800" imgH="4876800" progId="Equation.DSMT4">
                  <p:embed/>
                </p:oleObj>
              </mc:Choice>
              <mc:Fallback>
                <p:oleObj name="Equation" r:id="rId6" imgW="30784800" imgH="4876800" progId="Equation.DSMT4">
                  <p:embed/>
                  <p:pic>
                    <p:nvPicPr>
                      <p:cNvPr id="0" name="图片 23049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0781" y="1796415"/>
                        <a:ext cx="1673451" cy="265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>
            <p:custDataLst>
              <p:tags r:id="rId8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l" defTabSz="685800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9496425" y="5590833"/>
            <a:ext cx="2747010" cy="369332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9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9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9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9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9772451" y="486209"/>
          <a:ext cx="2373394" cy="36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4" name="Equation" r:id="rId10" imgW="62179200" imgH="9448800" progId="Equation.DSMT4">
                  <p:embed/>
                </p:oleObj>
              </mc:Choice>
              <mc:Fallback>
                <p:oleObj name="Equation" r:id="rId10" imgW="62179200" imgH="9448800" progId="Equation.DSMT4">
                  <p:embed/>
                  <p:pic>
                    <p:nvPicPr>
                      <p:cNvPr id="0" name="图片 23049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72451" y="486209"/>
                        <a:ext cx="2373394" cy="36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9391669" y="798635"/>
            <a:ext cx="27414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i="1" kern="0" dirty="0">
                <a:solidFill>
                  <a:srgbClr val="000000"/>
                </a:solidFill>
              </a:rPr>
              <a:t>t </a:t>
            </a:r>
            <a:r>
              <a:rPr lang="en-US" altLang="zh-CN" sz="1800" kern="0" dirty="0">
                <a:solidFill>
                  <a:srgbClr val="000000"/>
                </a:solidFill>
              </a:rPr>
              <a:t>= 0 </a:t>
            </a:r>
            <a:r>
              <a:rPr lang="zh-CN" altLang="en-US" sz="1800" kern="0" dirty="0">
                <a:solidFill>
                  <a:srgbClr val="000000"/>
                </a:solidFill>
              </a:rPr>
              <a:t>时， </a:t>
            </a:r>
            <a:r>
              <a:rPr lang="en-US" altLang="zh-CN" sz="1800" i="1" kern="0" dirty="0">
                <a:solidFill>
                  <a:srgbClr val="000000"/>
                </a:solidFill>
              </a:rPr>
              <a:t>v</a:t>
            </a:r>
            <a:r>
              <a:rPr lang="en-US" altLang="zh-CN" sz="1800" kern="0" dirty="0">
                <a:solidFill>
                  <a:srgbClr val="000000"/>
                </a:solidFill>
              </a:rPr>
              <a:t> = 0, </a:t>
            </a:r>
            <a:r>
              <a:rPr lang="zh-CN" altLang="en-US" sz="1800" kern="0" dirty="0">
                <a:solidFill>
                  <a:srgbClr val="000000"/>
                </a:solidFill>
              </a:rPr>
              <a:t>得：</a:t>
            </a:r>
            <a:r>
              <a:rPr lang="en-US" altLang="zh-CN" sz="1800" kern="0" dirty="0">
                <a:solidFill>
                  <a:srgbClr val="000000"/>
                </a:solidFill>
              </a:rPr>
              <a:t>C = 0</a:t>
            </a:r>
            <a:endParaRPr lang="en-US" altLang="zh-CN" sz="1800" kern="0" dirty="0">
              <a:solidFill>
                <a:srgbClr val="000000"/>
              </a:solidFill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9734351" y="1176209"/>
          <a:ext cx="2128838" cy="157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5" name="Equation" r:id="rId12" imgW="40538400" imgH="29870400" progId="Equation.DSMT4">
                  <p:embed/>
                </p:oleObj>
              </mc:Choice>
              <mc:Fallback>
                <p:oleObj name="Equation" r:id="rId12" imgW="40538400" imgH="29870400" progId="Equation.DSMT4">
                  <p:embed/>
                  <p:pic>
                    <p:nvPicPr>
                      <p:cNvPr id="0" name="图片 23049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734351" y="1176209"/>
                        <a:ext cx="2128838" cy="157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9367624" y="2847218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i="1" kern="0" dirty="0">
                <a:solidFill>
                  <a:srgbClr val="000000"/>
                </a:solidFill>
              </a:rPr>
              <a:t> t </a:t>
            </a:r>
            <a:r>
              <a:rPr lang="en-US" altLang="zh-CN" sz="1800" kern="0" dirty="0">
                <a:solidFill>
                  <a:srgbClr val="000000"/>
                </a:solidFill>
              </a:rPr>
              <a:t>= 0 </a:t>
            </a:r>
            <a:r>
              <a:rPr lang="zh-CN" altLang="en-US" sz="1800" kern="0" dirty="0">
                <a:solidFill>
                  <a:srgbClr val="000000"/>
                </a:solidFill>
              </a:rPr>
              <a:t>时， </a:t>
            </a:r>
            <a:r>
              <a:rPr lang="en-US" altLang="zh-CN" sz="1800" i="1" kern="0" dirty="0">
                <a:solidFill>
                  <a:srgbClr val="000000"/>
                </a:solidFill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</a:rPr>
              <a:t> = 0, </a:t>
            </a:r>
            <a:r>
              <a:rPr lang="zh-CN" altLang="en-US" sz="1800" kern="0" dirty="0">
                <a:solidFill>
                  <a:srgbClr val="000000"/>
                </a:solidFill>
              </a:rPr>
              <a:t>得：</a:t>
            </a:r>
            <a:r>
              <a:rPr lang="en-US" altLang="zh-CN" sz="1800" kern="0" dirty="0">
                <a:solidFill>
                  <a:srgbClr val="000000"/>
                </a:solidFill>
              </a:rPr>
              <a:t>C’ = 0 </a:t>
            </a:r>
            <a:endParaRPr lang="zh-CN" altLang="en-US" sz="1800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9780605" y="3154688"/>
          <a:ext cx="1546606" cy="544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6" name="Equation" r:id="rId14" imgW="26822400" imgH="9448800" progId="Equation.DSMT4">
                  <p:embed/>
                </p:oleObj>
              </mc:Choice>
              <mc:Fallback>
                <p:oleObj name="Equation" r:id="rId14" imgW="26822400" imgH="9448800" progId="Equation.DSMT4">
                  <p:embed/>
                  <p:pic>
                    <p:nvPicPr>
                      <p:cNvPr id="0" name="图片 23049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780605" y="3154688"/>
                        <a:ext cx="1546606" cy="544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26" y="2802547"/>
            <a:ext cx="1985963" cy="1964531"/>
          </a:xfrm>
          <a:prstGeom prst="rect">
            <a:avLst/>
          </a:prstGeom>
        </p:spPr>
      </p:pic>
      <p:grpSp>
        <p:nvGrpSpPr>
          <p:cNvPr id="18" name="组合 17"/>
          <p:cNvGrpSpPr/>
          <p:nvPr>
            <p:custDataLst>
              <p:tags r:id="rId17"/>
            </p:custDataLst>
          </p:nvPr>
        </p:nvGrpSpPr>
        <p:grpSpPr>
          <a:xfrm>
            <a:off x="9439275" y="857250"/>
            <a:ext cx="2861310" cy="485775"/>
            <a:chOff x="12585700" y="0"/>
            <a:chExt cx="3815080" cy="647700"/>
          </a:xfrm>
        </p:grpSpPr>
        <p:sp>
          <p:nvSpPr>
            <p:cNvPr id="15" name="RemarkBack"/>
            <p:cNvSpPr/>
            <p:nvPr>
              <p:custDataLst>
                <p:tags r:id="rId18"/>
              </p:custDataLst>
            </p:nvPr>
          </p:nvSpPr>
          <p:spPr bwMode="auto"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/>
            <a:lstStyle/>
            <a:p>
              <a:pPr algn="l" defTabSz="685800"/>
              <a:endParaRPr lang="zh-CN" altLang="en-US" sz="1800"/>
            </a:p>
          </p:txBody>
        </p:sp>
        <p:sp>
          <p:nvSpPr>
            <p:cNvPr id="16" name="RemarkBlock"/>
            <p:cNvSpPr/>
            <p:nvPr>
              <p:custDataLst>
                <p:tags r:id="rId19"/>
              </p:custDataLst>
            </p:nvPr>
          </p:nvSpPr>
          <p:spPr bwMode="auto"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/>
            <a:lstStyle/>
            <a:p>
              <a:pPr algn="l" defTabSz="685800"/>
              <a:endParaRPr lang="zh-CN" altLang="en-US" sz="1800"/>
            </a:p>
          </p:txBody>
        </p:sp>
        <p:sp>
          <p:nvSpPr>
            <p:cNvPr id="17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53" y="2802547"/>
            <a:ext cx="1996664" cy="1996664"/>
          </a:xfrm>
          <a:prstGeom prst="rect">
            <a:avLst/>
          </a:prstGeom>
        </p:spPr>
      </p:pic>
      <p:sp>
        <p:nvSpPr>
          <p:cNvPr id="20" name="RemarkBack"/>
          <p:cNvSpPr/>
          <p:nvPr>
            <p:custDataLst>
              <p:tags r:id="rId22"/>
            </p:custDataLst>
          </p:nvPr>
        </p:nvSpPr>
        <p:spPr bwMode="auto">
          <a:xfrm>
            <a:off x="9537700" y="12700"/>
            <a:ext cx="2861310" cy="47625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68580" tIns="34290" rIns="68580" bIns="34290" numCol="1" rtlCol="0" anchor="t" anchorCtr="0" compatLnSpc="1"/>
          <a:lstStyle/>
          <a:p>
            <a:pPr algn="l" defTabSz="685800"/>
            <a:endParaRPr lang="zh-CN" altLang="en-US" sz="1800"/>
          </a:p>
        </p:txBody>
      </p:sp>
      <p:sp>
        <p:nvSpPr>
          <p:cNvPr id="28" name="RemarkBlock"/>
          <p:cNvSpPr/>
          <p:nvPr>
            <p:custDataLst>
              <p:tags r:id="rId23"/>
            </p:custDataLst>
          </p:nvPr>
        </p:nvSpPr>
        <p:spPr bwMode="auto">
          <a:xfrm>
            <a:off x="9537700" y="12700"/>
            <a:ext cx="142875" cy="47625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68580" tIns="34290" rIns="68580" bIns="34290" numCol="1" rtlCol="0" anchor="t" anchorCtr="0" compatLnSpc="1"/>
          <a:lstStyle/>
          <a:p>
            <a:pPr algn="l" defTabSz="685800"/>
            <a:endParaRPr lang="zh-CN" altLang="en-US" sz="1800"/>
          </a:p>
        </p:txBody>
      </p:sp>
      <p:sp>
        <p:nvSpPr>
          <p:cNvPr id="29" name="RemarkTitleText"/>
          <p:cNvSpPr txBox="1"/>
          <p:nvPr>
            <p:custDataLst>
              <p:tags r:id="rId24"/>
            </p:custDataLst>
          </p:nvPr>
        </p:nvSpPr>
        <p:spPr>
          <a:xfrm>
            <a:off x="9779000" y="0"/>
            <a:ext cx="1428750" cy="47625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25"/>
            </p:custDataLst>
          </p:nvPr>
        </p:nvGrpSpPr>
        <p:grpSpPr>
          <a:xfrm>
            <a:off x="0" y="0"/>
            <a:ext cx="9144000" cy="490220"/>
            <a:chOff x="0" y="-1143000"/>
            <a:chExt cx="12192000" cy="653627"/>
          </a:xfrm>
        </p:grpSpPr>
        <p:sp>
          <p:nvSpPr>
            <p:cNvPr id="6" name="TitleBackground"/>
            <p:cNvSpPr/>
            <p:nvPr>
              <p:custDataLst>
                <p:tags r:id="rId26"/>
              </p:custDataLst>
            </p:nvPr>
          </p:nvSpPr>
          <p:spPr bwMode="auto">
            <a:xfrm>
              <a:off x="0" y="-1143000"/>
              <a:ext cx="12192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/>
            <a:lstStyle/>
            <a:p>
              <a:pPr algn="l" defTabSz="685800"/>
              <a:endParaRPr lang="zh-CN" altLang="en-US" sz="1800"/>
            </a:p>
          </p:txBody>
        </p:sp>
        <p:sp>
          <p:nvSpPr>
            <p:cNvPr id="7" name="ColorBlock"/>
            <p:cNvSpPr/>
            <p:nvPr>
              <p:custDataLst>
                <p:tags r:id="rId27"/>
              </p:custDataLst>
            </p:nvPr>
          </p:nvSpPr>
          <p:spPr bwMode="auto">
            <a:xfrm>
              <a:off x="0" y="-11430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/>
            <a:lstStyle/>
            <a:p>
              <a:pPr algn="l" defTabSz="685800"/>
              <a:endParaRPr lang="zh-CN" altLang="en-US" sz="1800"/>
            </a:p>
          </p:txBody>
        </p:sp>
        <p:sp>
          <p:nvSpPr>
            <p:cNvPr id="8" name="TypeText"/>
            <p:cNvSpPr txBox="1"/>
            <p:nvPr>
              <p:custDataLst>
                <p:tags r:id="rId28"/>
              </p:custDataLst>
            </p:nvPr>
          </p:nvSpPr>
          <p:spPr>
            <a:xfrm>
              <a:off x="338667" y="-114300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29"/>
              </p:custDataLst>
            </p:nvPr>
          </p:nvSpPr>
          <p:spPr>
            <a:xfrm>
              <a:off x="2005753" y="-99737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0" name="图片 29"/>
          <p:cNvPicPr/>
          <p:nvPr>
            <p:custDataLst>
              <p:tags r:id="rId30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3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62934" y="1559984"/>
          <a:ext cx="3232883" cy="491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74" name="Equation" r:id="rId1" imgW="62179200" imgH="9448800" progId="Equation.DSMT4">
                  <p:embed/>
                </p:oleObj>
              </mc:Choice>
              <mc:Fallback>
                <p:oleObj name="Equation" r:id="rId1" imgW="62179200" imgH="9448800" progId="Equation.DSMT4">
                  <p:embed/>
                  <p:pic>
                    <p:nvPicPr>
                      <p:cNvPr id="0" name="图片 2314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2934" y="1559984"/>
                        <a:ext cx="3232883" cy="491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982153" y="2003018"/>
            <a:ext cx="27414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i="1" kern="0" dirty="0">
                <a:solidFill>
                  <a:srgbClr val="000000"/>
                </a:solidFill>
              </a:rPr>
              <a:t>t </a:t>
            </a:r>
            <a:r>
              <a:rPr lang="en-US" altLang="zh-CN" sz="1800" kern="0" dirty="0">
                <a:solidFill>
                  <a:srgbClr val="000000"/>
                </a:solidFill>
              </a:rPr>
              <a:t>= 0 </a:t>
            </a:r>
            <a:r>
              <a:rPr lang="zh-CN" altLang="en-US" sz="1800" kern="0" dirty="0">
                <a:solidFill>
                  <a:srgbClr val="000000"/>
                </a:solidFill>
              </a:rPr>
              <a:t>时， </a:t>
            </a:r>
            <a:r>
              <a:rPr lang="en-US" altLang="zh-CN" sz="1800" i="1" kern="0" dirty="0">
                <a:solidFill>
                  <a:srgbClr val="000000"/>
                </a:solidFill>
              </a:rPr>
              <a:t>v</a:t>
            </a:r>
            <a:r>
              <a:rPr lang="en-US" altLang="zh-CN" sz="1800" kern="0" dirty="0">
                <a:solidFill>
                  <a:srgbClr val="000000"/>
                </a:solidFill>
              </a:rPr>
              <a:t> = 0, </a:t>
            </a:r>
            <a:r>
              <a:rPr lang="zh-CN" altLang="en-US" sz="1800" kern="0" dirty="0">
                <a:solidFill>
                  <a:srgbClr val="000000"/>
                </a:solidFill>
              </a:rPr>
              <a:t>得：</a:t>
            </a:r>
            <a:r>
              <a:rPr lang="en-US" altLang="zh-CN" sz="1800" kern="0" dirty="0">
                <a:solidFill>
                  <a:srgbClr val="000000"/>
                </a:solidFill>
              </a:rPr>
              <a:t>C = 0</a:t>
            </a:r>
            <a:endParaRPr lang="en-US" altLang="zh-CN" sz="180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24834" y="2380592"/>
          <a:ext cx="2128838" cy="157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75" name="Equation" r:id="rId3" imgW="40538400" imgH="29870400" progId="Equation.DSMT4">
                  <p:embed/>
                </p:oleObj>
              </mc:Choice>
              <mc:Fallback>
                <p:oleObj name="Equation" r:id="rId3" imgW="40538400" imgH="29870400" progId="Equation.DSMT4">
                  <p:embed/>
                  <p:pic>
                    <p:nvPicPr>
                      <p:cNvPr id="0" name="图片 2314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4834" y="2380592"/>
                        <a:ext cx="2128838" cy="157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958108" y="4051601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i="1" kern="0" dirty="0">
                <a:solidFill>
                  <a:srgbClr val="000000"/>
                </a:solidFill>
              </a:rPr>
              <a:t> t </a:t>
            </a:r>
            <a:r>
              <a:rPr lang="en-US" altLang="zh-CN" sz="1800" kern="0" dirty="0">
                <a:solidFill>
                  <a:srgbClr val="000000"/>
                </a:solidFill>
              </a:rPr>
              <a:t>= 0 </a:t>
            </a:r>
            <a:r>
              <a:rPr lang="zh-CN" altLang="en-US" sz="1800" kern="0" dirty="0">
                <a:solidFill>
                  <a:srgbClr val="000000"/>
                </a:solidFill>
              </a:rPr>
              <a:t>时， </a:t>
            </a:r>
            <a:r>
              <a:rPr lang="en-US" altLang="zh-CN" sz="1800" i="1" kern="0" dirty="0">
                <a:solidFill>
                  <a:srgbClr val="000000"/>
                </a:solidFill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</a:rPr>
              <a:t> = 0, </a:t>
            </a:r>
            <a:r>
              <a:rPr lang="zh-CN" altLang="en-US" sz="1800" kern="0" dirty="0">
                <a:solidFill>
                  <a:srgbClr val="000000"/>
                </a:solidFill>
              </a:rPr>
              <a:t>得：</a:t>
            </a:r>
            <a:r>
              <a:rPr lang="en-US" altLang="zh-CN" sz="1800" kern="0" dirty="0">
                <a:solidFill>
                  <a:srgbClr val="000000"/>
                </a:solidFill>
              </a:rPr>
              <a:t>C’ = 0 </a:t>
            </a:r>
            <a:endParaRPr lang="zh-CN" altLang="en-US" sz="18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71089" y="4359071"/>
          <a:ext cx="1546606" cy="544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76" name="Equation" r:id="rId5" imgW="26822400" imgH="9448800" progId="Equation.DSMT4">
                  <p:embed/>
                </p:oleObj>
              </mc:Choice>
              <mc:Fallback>
                <p:oleObj name="Equation" r:id="rId5" imgW="26822400" imgH="9448800" progId="Equation.DSMT4">
                  <p:embed/>
                  <p:pic>
                    <p:nvPicPr>
                      <p:cNvPr id="0" name="图片 2314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089" y="4359071"/>
                        <a:ext cx="1546606" cy="544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0384" y="1702935"/>
            <a:ext cx="5693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/>
              <a:t>解：</a:t>
            </a:r>
            <a:endParaRPr lang="zh-CN" altLang="en-US" sz="1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 bwMode="auto">
          <a:xfrm>
            <a:off x="666453" y="1317268"/>
            <a:ext cx="6048672" cy="383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950" dirty="0">
                <a:solidFill>
                  <a:srgbClr val="000000"/>
                </a:solidFill>
              </a:rPr>
              <a:t>例题（重点）</a:t>
            </a:r>
            <a:endParaRPr lang="en-US" altLang="zh-CN" sz="195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50" dirty="0">
                <a:solidFill>
                  <a:srgbClr val="000000"/>
                </a:solidFill>
              </a:rPr>
              <a:t>在湖中有一小船，岸边有人用绳子跨过一高处的滑轮拉船靠岸，当绳子以</a:t>
            </a:r>
            <a:r>
              <a:rPr lang="en-US" altLang="zh-CN" sz="1950" dirty="0">
                <a:solidFill>
                  <a:srgbClr val="000000"/>
                </a:solidFill>
              </a:rPr>
              <a:t>v</a:t>
            </a:r>
            <a:r>
              <a:rPr lang="zh-CN" altLang="en-US" sz="1950" dirty="0">
                <a:solidFill>
                  <a:srgbClr val="000000"/>
                </a:solidFill>
              </a:rPr>
              <a:t>通过滑轮时，</a:t>
            </a:r>
            <a:endParaRPr lang="en-US" altLang="zh-CN" sz="195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50" dirty="0">
                <a:solidFill>
                  <a:srgbClr val="000000"/>
                </a:solidFill>
              </a:rPr>
              <a:t>求：船速比</a:t>
            </a:r>
            <a:r>
              <a:rPr lang="en-US" altLang="zh-CN" sz="1950" dirty="0">
                <a:solidFill>
                  <a:srgbClr val="000000"/>
                </a:solidFill>
              </a:rPr>
              <a:t>v</a:t>
            </a:r>
            <a:r>
              <a:rPr lang="zh-CN" altLang="en-US" sz="1950" dirty="0">
                <a:solidFill>
                  <a:srgbClr val="000000"/>
                </a:solidFill>
              </a:rPr>
              <a:t>大还是比</a:t>
            </a:r>
            <a:r>
              <a:rPr lang="en-US" altLang="zh-CN" sz="1950" dirty="0">
                <a:solidFill>
                  <a:srgbClr val="000000"/>
                </a:solidFill>
              </a:rPr>
              <a:t>v</a:t>
            </a:r>
            <a:r>
              <a:rPr lang="zh-CN" altLang="en-US" sz="1950" dirty="0">
                <a:solidFill>
                  <a:srgbClr val="000000"/>
                </a:solidFill>
              </a:rPr>
              <a:t>小？</a:t>
            </a:r>
            <a:endParaRPr lang="en-US" altLang="zh-CN" sz="1950" dirty="0">
              <a:solidFill>
                <a:srgbClr val="00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sz="1950" dirty="0">
                <a:solidFill>
                  <a:srgbClr val="000000"/>
                </a:solidFill>
              </a:rPr>
              <a:t>              </a:t>
            </a:r>
            <a:r>
              <a:rPr lang="zh-CN" altLang="en-US" sz="1950" dirty="0">
                <a:solidFill>
                  <a:srgbClr val="000000"/>
                </a:solidFill>
              </a:rPr>
              <a:t>若</a:t>
            </a:r>
            <a:r>
              <a:rPr lang="en-US" altLang="zh-CN" sz="1950" dirty="0">
                <a:solidFill>
                  <a:srgbClr val="000000"/>
                </a:solidFill>
              </a:rPr>
              <a:t>v</a:t>
            </a:r>
            <a:r>
              <a:rPr lang="zh-CN" altLang="en-US" sz="1950" dirty="0">
                <a:solidFill>
                  <a:srgbClr val="000000"/>
                </a:solidFill>
              </a:rPr>
              <a:t>不变，船是否作匀速运动？</a:t>
            </a:r>
            <a:endParaRPr lang="en-US" altLang="zh-CN" sz="1950" dirty="0">
              <a:solidFill>
                <a:srgbClr val="00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sz="1950" dirty="0">
                <a:solidFill>
                  <a:srgbClr val="000000"/>
                </a:solidFill>
              </a:rPr>
              <a:t>              </a:t>
            </a:r>
            <a:r>
              <a:rPr lang="zh-CN" altLang="en-US" sz="1950" dirty="0">
                <a:solidFill>
                  <a:srgbClr val="000000"/>
                </a:solidFill>
              </a:rPr>
              <a:t>如果不是匀速运动，其加速度是多少？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1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91" y="2559275"/>
            <a:ext cx="2555219" cy="16712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748" y="857250"/>
            <a:ext cx="1300163" cy="1357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38" y="1322767"/>
            <a:ext cx="2385714" cy="1150000"/>
          </a:xfrm>
          <a:prstGeom prst="rect">
            <a:avLst/>
          </a:prstGeom>
        </p:spPr>
      </p:pic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69" y="3301138"/>
            <a:ext cx="2396515" cy="63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2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839" y="4085389"/>
            <a:ext cx="1904957" cy="69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65545" y="3794802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51867" y="4923625"/>
            <a:ext cx="3809377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950" dirty="0">
                <a:solidFill>
                  <a:srgbClr val="000000"/>
                </a:solidFill>
                <a:cs typeface="Times New Roman" panose="02020603050405020304" pitchFamily="18" charset="0"/>
              </a:rPr>
              <a:t>当</a:t>
            </a:r>
            <a:r>
              <a:rPr lang="en-US" altLang="zh-CN" sz="1950" dirty="0">
                <a:solidFill>
                  <a:srgbClr val="000000"/>
                </a:solidFill>
                <a:cs typeface="Times New Roman" panose="02020603050405020304" pitchFamily="18" charset="0"/>
              </a:rPr>
              <a:t>x&gt;&gt;h</a:t>
            </a:r>
            <a:r>
              <a:rPr lang="zh-CN" altLang="en-US" sz="1950" dirty="0">
                <a:solidFill>
                  <a:srgbClr val="000000"/>
                </a:solidFill>
                <a:cs typeface="Times New Roman" panose="02020603050405020304" pitchFamily="18" charset="0"/>
              </a:rPr>
              <a:t>时，</a:t>
            </a:r>
            <a:r>
              <a:rPr lang="en-US" altLang="zh-CN" sz="1950" dirty="0">
                <a:solidFill>
                  <a:srgbClr val="000000"/>
                </a:solidFill>
                <a:cs typeface="Times New Roman" panose="02020603050405020304" pitchFamily="18" charset="0"/>
              </a:rPr>
              <a:t>dx/</a:t>
            </a:r>
            <a:r>
              <a:rPr lang="en-US" altLang="zh-CN" sz="195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dt</a:t>
            </a:r>
            <a:r>
              <a:rPr lang="zh-CN" altLang="en-US" sz="1950" dirty="0">
                <a:solidFill>
                  <a:srgbClr val="000000"/>
                </a:solidFill>
                <a:cs typeface="Times New Roman" panose="02020603050405020304" pitchFamily="18" charset="0"/>
              </a:rPr>
              <a:t>＝</a:t>
            </a:r>
            <a:r>
              <a:rPr lang="en-US" altLang="zh-CN" sz="1950" dirty="0">
                <a:solidFill>
                  <a:srgbClr val="000000"/>
                </a:solidFill>
                <a:cs typeface="Times New Roman" panose="02020603050405020304" pitchFamily="18" charset="0"/>
              </a:rPr>
              <a:t>v</a:t>
            </a:r>
            <a:r>
              <a:rPr lang="zh-CN" altLang="en-US" sz="1950" dirty="0">
                <a:solidFill>
                  <a:srgbClr val="000000"/>
                </a:solidFill>
                <a:cs typeface="Times New Roman" panose="02020603050405020304" pitchFamily="18" charset="0"/>
              </a:rPr>
              <a:t>，船速＝绳速</a:t>
            </a:r>
            <a:endParaRPr lang="zh-CN" altLang="en-US" sz="195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950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1950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1950" dirty="0">
                <a:solidFill>
                  <a:srgbClr val="000000"/>
                </a:solidFill>
                <a:cs typeface="Times New Roman" panose="02020603050405020304" pitchFamily="18" charset="0"/>
              </a:rPr>
              <a:t>dx/</a:t>
            </a:r>
            <a:r>
              <a:rPr lang="en-US" altLang="zh-CN" sz="195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dt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→∞</a:t>
            </a:r>
            <a:r>
              <a:rPr lang="en-US" altLang="zh-CN" sz="1950" dirty="0">
                <a:solidFill>
                  <a:srgbClr val="000000"/>
                </a:solidFill>
              </a:rPr>
              <a:t> </a:t>
            </a:r>
            <a:endParaRPr lang="en-US" altLang="zh-CN" sz="19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06840" y="2751165"/>
          <a:ext cx="1411154" cy="47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6" name="Equation" r:id="rId4" imgW="21640800" imgH="7315200" progId="Equation.DSMT4">
                  <p:embed/>
                </p:oleObj>
              </mc:Choice>
              <mc:Fallback>
                <p:oleObj name="Equation" r:id="rId4" imgW="21640800" imgH="7315200" progId="Equation.DSMT4">
                  <p:embed/>
                  <p:pic>
                    <p:nvPicPr>
                      <p:cNvPr id="0" name="图片 23246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6840" y="2751165"/>
                        <a:ext cx="1411154" cy="47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692696"/>
            <a:ext cx="82786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数学知识：矢量运算</a:t>
            </a:r>
            <a:endParaRPr lang="en-US" altLang="zh-CN" sz="2800" kern="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         ，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矢量垂直；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若         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，两矢量平行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利用矢量的坐标表示：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可以求得：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35697" y="1444635"/>
          <a:ext cx="1152128" cy="472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06" name="Equation" r:id="rId1" imgW="11887200" imgH="4876800" progId="Equation.DSMT4">
                  <p:embed/>
                </p:oleObj>
              </mc:Choice>
              <mc:Fallback>
                <p:oleObj name="Equation" r:id="rId1" imgW="11887200" imgH="4876800" progId="Equation.DSMT4">
                  <p:embed/>
                  <p:pic>
                    <p:nvPicPr>
                      <p:cNvPr id="0" name="图片 2175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697" y="1444635"/>
                        <a:ext cx="1152128" cy="472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15337" y="2060848"/>
          <a:ext cx="1244495" cy="452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07" name="Equation" r:id="rId3" imgW="13411200" imgH="4876800" progId="Equation.DSMT4">
                  <p:embed/>
                </p:oleObj>
              </mc:Choice>
              <mc:Fallback>
                <p:oleObj name="Equation" r:id="rId3" imgW="13411200" imgH="4876800" progId="Equation.DSMT4">
                  <p:embed/>
                  <p:pic>
                    <p:nvPicPr>
                      <p:cNvPr id="0" name="图片 2175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5337" y="2060848"/>
                        <a:ext cx="1244495" cy="452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331640" y="3261166"/>
          <a:ext cx="6048672" cy="620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08" name="Equation" r:id="rId5" imgW="59436000" imgH="6096000" progId="Equation.DSMT4">
                  <p:embed/>
                </p:oleObj>
              </mc:Choice>
              <mc:Fallback>
                <p:oleObj name="Equation" r:id="rId5" imgW="59436000" imgH="6096000" progId="Equation.DSMT4">
                  <p:embed/>
                  <p:pic>
                    <p:nvPicPr>
                      <p:cNvPr id="0" name="图片 2175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3261166"/>
                        <a:ext cx="6048672" cy="620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061386" y="3933056"/>
          <a:ext cx="328356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09" name="Equation" r:id="rId7" imgW="34747200" imgH="6096000" progId="Equation.DSMT4">
                  <p:embed/>
                </p:oleObj>
              </mc:Choice>
              <mc:Fallback>
                <p:oleObj name="Equation" r:id="rId7" imgW="34747200" imgH="6096000" progId="Equation.DSMT4">
                  <p:embed/>
                  <p:pic>
                    <p:nvPicPr>
                      <p:cNvPr id="0" name="图片 2175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1386" y="3933056"/>
                        <a:ext cx="3283565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31640" y="4485773"/>
          <a:ext cx="7335162" cy="57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10" name="Equation" r:id="rId9" imgW="78333600" imgH="6096000" progId="Equation.DSMT4">
                  <p:embed/>
                </p:oleObj>
              </mc:Choice>
              <mc:Fallback>
                <p:oleObj name="Equation" r:id="rId9" imgW="78333600" imgH="6096000" progId="Equation.DSMT4">
                  <p:embed/>
                  <p:pic>
                    <p:nvPicPr>
                      <p:cNvPr id="0" name="图片 2175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640" y="4485773"/>
                        <a:ext cx="7335162" cy="57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087724" y="5082014"/>
          <a:ext cx="1944216" cy="1651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11" name="Equation" r:id="rId11" imgW="22250400" imgH="18897600" progId="Equation.DSMT4">
                  <p:embed/>
                </p:oleObj>
              </mc:Choice>
              <mc:Fallback>
                <p:oleObj name="Equation" r:id="rId11" imgW="22250400" imgH="18897600" progId="Equation.DSMT4">
                  <p:embed/>
                  <p:pic>
                    <p:nvPicPr>
                      <p:cNvPr id="0" name="图片 2175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7724" y="5082014"/>
                        <a:ext cx="1944216" cy="1651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871700" y="1376774"/>
            <a:ext cx="11387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950" dirty="0">
                <a:solidFill>
                  <a:srgbClr val="000000"/>
                </a:solidFill>
                <a:cs typeface="Times New Roman" panose="02020603050405020304" pitchFamily="18" charset="0"/>
              </a:rPr>
              <a:t>加速度：</a:t>
            </a:r>
            <a:endParaRPr lang="en-US" altLang="zh-CN" sz="19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33" y="2060848"/>
            <a:ext cx="5419671" cy="34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73" y="857250"/>
            <a:ext cx="2323357" cy="84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8231"/>
            <a:ext cx="7326813" cy="75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502719" y="684126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67373" y="2997949"/>
          <a:ext cx="3945160" cy="772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0" name="Equation" r:id="rId3" imgW="2146300" imgH="419100" progId="Equation.DSMT4">
                  <p:embed/>
                </p:oleObj>
              </mc:Choice>
              <mc:Fallback>
                <p:oleObj name="Equation" r:id="rId3" imgW="2146300" imgH="419100" progId="Equation.DSMT4">
                  <p:embed/>
                  <p:pic>
                    <p:nvPicPr>
                      <p:cNvPr id="0" name="图片 233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373" y="2997949"/>
                        <a:ext cx="3945160" cy="772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696276" y="3930306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pic>
        <p:nvPicPr>
          <p:cNvPr id="1587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59" y="4069395"/>
            <a:ext cx="914365" cy="7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336558" y="3940174"/>
            <a:ext cx="1124347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950" dirty="0">
                <a:solidFill>
                  <a:srgbClr val="000000"/>
                </a:solidFill>
                <a:cs typeface="Times New Roman" panose="02020603050405020304" pitchFamily="18" charset="0"/>
              </a:rPr>
              <a:t>分析：</a:t>
            </a:r>
            <a:endParaRPr lang="zh-CN" altLang="zh-CN" sz="195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950" dirty="0">
                <a:solidFill>
                  <a:srgbClr val="000000"/>
                </a:solidFill>
                <a:cs typeface="Times New Roman" panose="02020603050405020304" pitchFamily="18" charset="0"/>
              </a:rPr>
              <a:t>当</a:t>
            </a:r>
            <a:r>
              <a:rPr lang="en-US" altLang="zh-CN" sz="1950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1950" dirty="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950" dirty="0">
                <a:solidFill>
                  <a:srgbClr val="000000"/>
                </a:solidFill>
                <a:cs typeface="Times New Roman" panose="02020603050405020304" pitchFamily="18" charset="0"/>
              </a:rPr>
              <a:t>∞</a:t>
            </a:r>
            <a:r>
              <a:rPr lang="en-US" altLang="zh-CN" sz="1950" dirty="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,  </a:t>
            </a:r>
            <a:endParaRPr lang="en-US" altLang="zh-CN" sz="1950" dirty="0">
              <a:solidFill>
                <a:srgbClr val="000000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 bwMode="auto">
          <a:xfrm>
            <a:off x="520962" y="1445352"/>
            <a:ext cx="6191157" cy="383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圆周运动</a:t>
            </a:r>
            <a:endParaRPr lang="en-US" altLang="zh-CN" sz="2400" dirty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en-US" altLang="zh-CN" sz="1950" dirty="0">
                <a:solidFill>
                  <a:srgbClr val="000000"/>
                </a:solidFill>
              </a:rPr>
              <a:t>     </a:t>
            </a:r>
            <a:endParaRPr lang="en-US" altLang="zh-CN" sz="1950" dirty="0">
              <a:solidFill>
                <a:srgbClr val="00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sz="2100" i="1" dirty="0">
                <a:solidFill>
                  <a:srgbClr val="000000"/>
                </a:solidFill>
              </a:rPr>
              <a:t>      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1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3" y="2669721"/>
            <a:ext cx="2677887" cy="2008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95" y="2552406"/>
            <a:ext cx="2398259" cy="2125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03" y="2447244"/>
            <a:ext cx="3271157" cy="24533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854" y="1117160"/>
            <a:ext cx="1614488" cy="120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057900" y="5543550"/>
            <a:ext cx="1428750" cy="3429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" name="内容占位符 2"/>
          <p:cNvSpPr txBox="1"/>
          <p:nvPr/>
        </p:nvSpPr>
        <p:spPr bwMode="auto">
          <a:xfrm>
            <a:off x="451865" y="1412231"/>
            <a:ext cx="6696744" cy="462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342900" indent="-34290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100" kern="0" dirty="0">
                <a:solidFill>
                  <a:srgbClr val="0070C0"/>
                </a:solidFill>
                <a:latin typeface="Times New Roman" panose="02020603050405020304"/>
                <a:ea typeface="宋体" panose="02010600030101010101" pitchFamily="2" charset="-122"/>
              </a:rPr>
              <a:t>圆周运动的角量表示：</a:t>
            </a:r>
            <a:endParaRPr lang="en-US" altLang="zh-CN" sz="2100" kern="0" dirty="0">
              <a:solidFill>
                <a:srgbClr val="0070C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342900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圆周运动涉及到的弧长</a:t>
            </a:r>
            <a:r>
              <a:rPr lang="en-US" altLang="zh-CN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s</a:t>
            </a:r>
            <a:r>
              <a:rPr lang="zh-CN" altLang="en-US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，速率</a:t>
            </a:r>
            <a:r>
              <a:rPr lang="en-US" altLang="zh-CN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v</a:t>
            </a:r>
            <a:r>
              <a:rPr lang="zh-CN" altLang="en-US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，加速度             都叫做线量。</a:t>
            </a:r>
            <a:endParaRPr lang="en-US" altLang="zh-CN" sz="21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r>
              <a:rPr lang="en-US" altLang="zh-CN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		                         </a:t>
            </a:r>
            <a:r>
              <a:rPr lang="en-US" altLang="zh-CN" sz="21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——</a:t>
            </a:r>
            <a:r>
              <a:rPr lang="zh-CN" altLang="en-US" sz="21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角坐标</a:t>
            </a:r>
            <a:endParaRPr lang="en-US" altLang="zh-CN" sz="21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r>
              <a:rPr lang="en-US" altLang="zh-CN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                                             </a:t>
            </a:r>
            <a:r>
              <a:rPr lang="en-US" altLang="zh-CN" sz="21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——</a:t>
            </a:r>
            <a:r>
              <a:rPr lang="zh-CN" altLang="en-US" sz="21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角位移</a:t>
            </a:r>
            <a:endParaRPr lang="en-US" altLang="zh-CN" sz="2100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endParaRPr lang="en-US" altLang="zh-CN" sz="15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endParaRPr lang="en-US" altLang="zh-CN" sz="225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r>
              <a:rPr lang="zh-CN" altLang="en-US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   令</a:t>
            </a:r>
            <a:r>
              <a:rPr lang="en-US" altLang="zh-CN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		              </a:t>
            </a:r>
            <a:r>
              <a:rPr lang="en-US" altLang="zh-CN" sz="21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——</a:t>
            </a:r>
            <a:r>
              <a:rPr lang="zh-CN" altLang="en-US" sz="21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角速度 </a:t>
            </a:r>
            <a:endParaRPr lang="en-US" altLang="zh-CN" sz="2100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r>
              <a:rPr lang="en-US" altLang="zh-CN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    </a:t>
            </a:r>
            <a:r>
              <a:rPr lang="zh-CN" altLang="en-US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单位 ：</a:t>
            </a:r>
            <a:r>
              <a:rPr lang="en-US" altLang="zh-CN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rad/s</a:t>
            </a:r>
            <a:endParaRPr lang="en-US" altLang="zh-CN" sz="21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endParaRPr lang="en-US" altLang="zh-CN" sz="15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       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 </a:t>
            </a:r>
            <a:r>
              <a:rPr lang="zh-CN" altLang="en-US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表示角位移对时间的变化率</a:t>
            </a:r>
            <a:endParaRPr lang="en-US" altLang="zh-CN" sz="21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r>
              <a:rPr lang="zh-CN" altLang="en-US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   方向：右手法则</a:t>
            </a:r>
            <a:endParaRPr lang="en-US" altLang="zh-CN" sz="21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5697299" y="1791715"/>
          <a:ext cx="721203" cy="366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26" name="公式" r:id="rId1" imgW="444500" imgH="228600" progId="Equation.3">
                  <p:embed/>
                </p:oleObj>
              </mc:Choice>
              <mc:Fallback>
                <p:oleObj name="公式" r:id="rId1" imgW="444500" imgH="228600" progId="Equation.3">
                  <p:embed/>
                  <p:pic>
                    <p:nvPicPr>
                      <p:cNvPr id="0" name="图片 234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299" y="1791715"/>
                        <a:ext cx="721203" cy="366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/>
        </p:nvGraphicFramePr>
        <p:xfrm>
          <a:off x="925116" y="2508647"/>
          <a:ext cx="15906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27" name="Equation" r:id="rId3" imgW="23774400" imgH="6096000" progId="Equation.DSMT4">
                  <p:embed/>
                </p:oleObj>
              </mc:Choice>
              <mc:Fallback>
                <p:oleObj name="Equation" r:id="rId3" imgW="23774400" imgH="6096000" progId="Equation.DSMT4">
                  <p:embed/>
                  <p:pic>
                    <p:nvPicPr>
                      <p:cNvPr id="0" name="图片 2346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116" y="2508647"/>
                        <a:ext cx="15906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1054449" y="3215967"/>
          <a:ext cx="1479235" cy="630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28" name="公式" r:id="rId5" imgW="914400" imgH="393700" progId="Equation.3">
                  <p:embed/>
                </p:oleObj>
              </mc:Choice>
              <mc:Fallback>
                <p:oleObj name="公式" r:id="rId5" imgW="914400" imgH="393700" progId="Equation.3">
                  <p:embed/>
                  <p:pic>
                    <p:nvPicPr>
                      <p:cNvPr id="0" name="图片 2346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449" y="3215967"/>
                        <a:ext cx="1479235" cy="630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1115616" y="3827860"/>
          <a:ext cx="2409825" cy="635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29" name="Equation" r:id="rId7" imgW="37795200" imgH="10058400" progId="Equation.DSMT4">
                  <p:embed/>
                </p:oleObj>
              </mc:Choice>
              <mc:Fallback>
                <p:oleObj name="Equation" r:id="rId7" imgW="37795200" imgH="10058400" progId="Equation.DSMT4">
                  <p:embed/>
                  <p:pic>
                    <p:nvPicPr>
                      <p:cNvPr id="0" name="图片 2346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827860"/>
                        <a:ext cx="2409825" cy="635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/>
        </p:nvGraphicFramePr>
        <p:xfrm>
          <a:off x="678306" y="5109081"/>
          <a:ext cx="279969" cy="253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30" name="公式" r:id="rId9" imgW="152400" imgH="139700" progId="Equation.3">
                  <p:embed/>
                </p:oleObj>
              </mc:Choice>
              <mc:Fallback>
                <p:oleObj name="公式" r:id="rId9" imgW="152400" imgH="139700" progId="Equation.3">
                  <p:embed/>
                  <p:pic>
                    <p:nvPicPr>
                      <p:cNvPr id="0" name="图片 2346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06" y="5109081"/>
                        <a:ext cx="279969" cy="253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/>
        </p:nvGraphicFramePr>
        <p:xfrm>
          <a:off x="4321988" y="5032744"/>
          <a:ext cx="810090" cy="32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31" name="公式" r:id="rId11" imgW="431165" imgH="177800" progId="Equation.3">
                  <p:embed/>
                </p:oleObj>
              </mc:Choice>
              <mc:Fallback>
                <p:oleObj name="公式" r:id="rId11" imgW="431165" imgH="177800" progId="Equation.3">
                  <p:embed/>
                  <p:pic>
                    <p:nvPicPr>
                      <p:cNvPr id="0" name="图片 2346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988" y="5032744"/>
                        <a:ext cx="810090" cy="329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3752882"/>
            <a:ext cx="2214563" cy="2143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05797" y="2136838"/>
            <a:ext cx="1570593" cy="13960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36761" y="2148748"/>
            <a:ext cx="1519173" cy="1343651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40283" y="2912843"/>
          <a:ext cx="412221" cy="30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32" name="Equation" r:id="rId16" imgW="5791200" imgH="4267200" progId="Equation.DSMT4">
                  <p:embed/>
                </p:oleObj>
              </mc:Choice>
              <mc:Fallback>
                <p:oleObj name="Equation" r:id="rId16" imgW="5791200" imgH="4267200" progId="Equation.DSMT4">
                  <p:embed/>
                  <p:pic>
                    <p:nvPicPr>
                      <p:cNvPr id="0" name="图片 23463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40283" y="2912843"/>
                        <a:ext cx="412221" cy="303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3138218" y="5362567"/>
          <a:ext cx="363671" cy="419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33" name="Equation" r:id="rId18" imgW="3657600" imgH="4267200" progId="Equation.DSMT4">
                  <p:embed/>
                </p:oleObj>
              </mc:Choice>
              <mc:Fallback>
                <p:oleObj name="Equation" r:id="rId18" imgW="3657600" imgH="4267200" progId="Equation.DSMT4">
                  <p:embed/>
                  <p:pic>
                    <p:nvPicPr>
                      <p:cNvPr id="0" name="图片 2346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218" y="5362567"/>
                        <a:ext cx="363671" cy="419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057900" y="5543550"/>
            <a:ext cx="1428750" cy="3429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" name="内容占位符 2"/>
          <p:cNvSpPr txBox="1"/>
          <p:nvPr/>
        </p:nvSpPr>
        <p:spPr bwMode="auto">
          <a:xfrm>
            <a:off x="419295" y="1376772"/>
            <a:ext cx="6696744" cy="462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257175" indent="-257175" algn="l" eaLnBrk="0" hangingPunct="0">
              <a:spcBef>
                <a:spcPct val="20000"/>
              </a:spcBef>
              <a:defRPr/>
            </a:pPr>
            <a:r>
              <a:rPr lang="zh-CN" altLang="en-US" sz="21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  角速度   </a:t>
            </a:r>
            <a:endParaRPr lang="en-US" altLang="zh-CN" sz="2100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r>
              <a:rPr lang="en-US" altLang="zh-CN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    </a:t>
            </a:r>
            <a:endParaRPr lang="en-US" altLang="zh-CN" sz="21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endParaRPr lang="en-US" altLang="zh-CN" sz="21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endParaRPr lang="en-US" altLang="zh-CN" sz="21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r>
              <a:rPr lang="en-US" altLang="zh-CN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         </a:t>
            </a:r>
            <a:r>
              <a:rPr lang="zh-CN" altLang="en-US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单位 ：</a:t>
            </a:r>
            <a:r>
              <a:rPr lang="en-US" altLang="zh-CN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rad/s</a:t>
            </a:r>
            <a:r>
              <a:rPr lang="en-US" altLang="zh-CN" sz="2100" kern="0" baseline="30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en-US" altLang="zh-CN" sz="2100" kern="0" baseline="300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endParaRPr lang="en-US" altLang="zh-CN" sz="15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           </a:t>
            </a:r>
            <a:endParaRPr lang="en-US" altLang="zh-CN" sz="15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endParaRPr lang="en-US" altLang="zh-CN" sz="15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endParaRPr lang="en-US" altLang="zh-CN" sz="15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spcBef>
                <a:spcPct val="20000"/>
              </a:spcBef>
              <a:defRPr/>
            </a:pPr>
            <a:endParaRPr lang="en-US" altLang="zh-CN" sz="15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   表示角速度对时间的变化率</a:t>
            </a:r>
            <a:endParaRPr lang="en-US" altLang="zh-CN" sz="21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57175" indent="-257175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            </a:t>
            </a:r>
            <a:r>
              <a:rPr lang="zh-CN" altLang="en-US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的方向与           相同</a:t>
            </a:r>
            <a:endParaRPr lang="en-US" altLang="zh-CN" sz="21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05517" y="1376772"/>
          <a:ext cx="318814" cy="42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2" name="Equation" r:id="rId1" imgW="3657600" imgH="4876800" progId="Equation.DSMT4">
                  <p:embed/>
                </p:oleObj>
              </mc:Choice>
              <mc:Fallback>
                <p:oleObj name="Equation" r:id="rId1" imgW="3657600" imgH="4876800" progId="Equation.DSMT4">
                  <p:embed/>
                  <p:pic>
                    <p:nvPicPr>
                      <p:cNvPr id="0" name="图片 2356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5517" y="1376772"/>
                        <a:ext cx="318814" cy="425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75870" y="1998531"/>
          <a:ext cx="1067330" cy="807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3" name="Equation" r:id="rId3" imgW="12496800" imgH="9448800" progId="Equation.DSMT4">
                  <p:embed/>
                </p:oleObj>
              </mc:Choice>
              <mc:Fallback>
                <p:oleObj name="Equation" r:id="rId3" imgW="12496800" imgH="9448800" progId="Equation.DSMT4">
                  <p:embed/>
                  <p:pic>
                    <p:nvPicPr>
                      <p:cNvPr id="0" name="图片 2356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5870" y="1998531"/>
                        <a:ext cx="1067330" cy="807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75870" y="3427294"/>
          <a:ext cx="1679327" cy="748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4" name="Equation" r:id="rId5" imgW="22555200" imgH="10058400" progId="Equation.DSMT4">
                  <p:embed/>
                </p:oleObj>
              </mc:Choice>
              <mc:Fallback>
                <p:oleObj name="Equation" r:id="rId5" imgW="22555200" imgH="10058400" progId="Equation.DSMT4">
                  <p:embed/>
                  <p:pic>
                    <p:nvPicPr>
                      <p:cNvPr id="0" name="图片 2356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5870" y="3427294"/>
                        <a:ext cx="1679327" cy="748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14916" y="5291138"/>
          <a:ext cx="336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5" name="Equation" r:id="rId7" imgW="3657600" imgH="5486400" progId="Equation.DSMT4">
                  <p:embed/>
                </p:oleObj>
              </mc:Choice>
              <mc:Fallback>
                <p:oleObj name="Equation" r:id="rId7" imgW="3657600" imgH="5486400" progId="Equation.DSMT4">
                  <p:embed/>
                  <p:pic>
                    <p:nvPicPr>
                      <p:cNvPr id="0" name="图片 2356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4916" y="5291138"/>
                        <a:ext cx="33655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35600" y="5329238"/>
          <a:ext cx="548670" cy="404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6" name="Equation" r:id="rId9" imgW="5791200" imgH="4267200" progId="Equation.DSMT4">
                  <p:embed/>
                </p:oleObj>
              </mc:Choice>
              <mc:Fallback>
                <p:oleObj name="Equation" r:id="rId9" imgW="5791200" imgH="4267200" progId="Equation.DSMT4">
                  <p:embed/>
                  <p:pic>
                    <p:nvPicPr>
                      <p:cNvPr id="0" name="图片 2356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5600" y="5329238"/>
                        <a:ext cx="548670" cy="404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524500" y="5018616"/>
            <a:ext cx="1428750" cy="3429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1198940" y="1499910"/>
            <a:ext cx="5829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 marL="342900" indent="-342900" algn="l" eaLnBrk="0" hangingPunct="0">
              <a:buFont typeface="Arial" panose="020B0604020202020204" pitchFamily="34" charset="0"/>
              <a:buChar char="•"/>
              <a:defRPr/>
            </a:pPr>
            <a:r>
              <a:rPr lang="zh-CN" altLang="en-US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类似匀变速直线运动，对于匀变速率圆周运动可得：    </a:t>
            </a:r>
            <a:r>
              <a:rPr lang="en-US" altLang="zh-CN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=</a:t>
            </a:r>
            <a:r>
              <a:rPr lang="zh-CN" altLang="en-US" sz="21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常量</a:t>
            </a:r>
            <a:endParaRPr lang="zh-CN" altLang="en-US" sz="21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2311004" y="1853804"/>
          <a:ext cx="377428" cy="501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8" name="Equation" r:id="rId1" imgW="3657600" imgH="4876800" progId="Equation.DSMT4">
                  <p:embed/>
                </p:oleObj>
              </mc:Choice>
              <mc:Fallback>
                <p:oleObj name="Equation" r:id="rId1" imgW="3657600" imgH="4876800" progId="Equation.DSMT4">
                  <p:embed/>
                  <p:pic>
                    <p:nvPicPr>
                      <p:cNvPr id="0" name="图片 236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004" y="1853804"/>
                        <a:ext cx="377428" cy="501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543051" y="2478882"/>
          <a:ext cx="2421731" cy="1565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9" name="Equation" r:id="rId3" imgW="33223200" imgH="21640800" progId="Equation.DSMT4">
                  <p:embed/>
                </p:oleObj>
              </mc:Choice>
              <mc:Fallback>
                <p:oleObj name="Equation" r:id="rId3" imgW="33223200" imgH="21640800" progId="Equation.DSMT4">
                  <p:embed/>
                  <p:pic>
                    <p:nvPicPr>
                      <p:cNvPr id="0" name="图片 236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1" y="2478882"/>
                        <a:ext cx="2421731" cy="1565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929" y="2357160"/>
            <a:ext cx="1743075" cy="1407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 bwMode="auto">
          <a:xfrm>
            <a:off x="611560" y="764704"/>
            <a:ext cx="7846640" cy="383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五、自然</a:t>
            </a:r>
            <a:r>
              <a:rPr lang="zh-CN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坐标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系中运动的描述</a:t>
            </a:r>
            <a:r>
              <a:rPr lang="zh-CN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</a:rPr>
              <a:t>有时直角坐标系不是最好的坐标系，这是因为</a:t>
            </a:r>
            <a:r>
              <a:rPr lang="zh-CN" altLang="zh-CN" sz="2400" dirty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Clr>
                <a:srgbClr val="003A93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0000"/>
                </a:solidFill>
              </a:rPr>
              <a:t>若我们研究的运动是</a:t>
            </a:r>
            <a:r>
              <a:rPr lang="zh-CN" altLang="en-US" sz="1800" dirty="0">
                <a:solidFill>
                  <a:srgbClr val="FF0000"/>
                </a:solidFill>
              </a:rPr>
              <a:t>受约束的运动</a:t>
            </a:r>
            <a:r>
              <a:rPr lang="zh-CN" altLang="en-US" sz="1800" dirty="0">
                <a:solidFill>
                  <a:srgbClr val="000000"/>
                </a:solidFill>
              </a:rPr>
              <a:t>，比如火车的行驶（它不能离开轨道），或穿在弯曲钢丝上的小环的运动等。这类运动往往轨迹的形状是给定的，由于约束力的参与（本章我们不讨论力，仅研究运动），加速度往往与轨迹上点的位置有关（有时还与质点在该点速度有关），此时运动往往不具有独立性。沿轨迹的曲线坐标系有可能是更好的坐标系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Clr>
                <a:srgbClr val="003A93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0000"/>
                </a:solidFill>
              </a:rPr>
              <a:t>即使我们研究</a:t>
            </a:r>
            <a:r>
              <a:rPr lang="zh-CN" altLang="en-US" sz="2000" dirty="0">
                <a:solidFill>
                  <a:srgbClr val="000000"/>
                </a:solidFill>
              </a:rPr>
              <a:t>运动</a:t>
            </a:r>
            <a:r>
              <a:rPr lang="zh-CN" altLang="en-US" sz="1800" dirty="0">
                <a:solidFill>
                  <a:srgbClr val="000000"/>
                </a:solidFill>
              </a:rPr>
              <a:t>的独立性有效的运动，使用直角坐标系使得数学运算简单了，但我们</a:t>
            </a:r>
            <a:r>
              <a:rPr lang="zh-CN" altLang="en-US" sz="1800" dirty="0">
                <a:solidFill>
                  <a:srgbClr val="FF0000"/>
                </a:solidFill>
              </a:rPr>
              <a:t>对其中的一些物理细节并不是很清楚</a:t>
            </a:r>
            <a:r>
              <a:rPr lang="zh-CN" altLang="en-US" sz="1800" dirty="0">
                <a:solidFill>
                  <a:srgbClr val="000000"/>
                </a:solidFill>
              </a:rPr>
              <a:t>。比如，我们知道速度的方向是沿着轨迹上质点所在位置的切线方向，但加速度的方向如何？加速度的方向对速度又有何影响？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    </a:t>
            </a:r>
            <a:r>
              <a:rPr lang="en-US" altLang="zh-CN" sz="2400" b="1" dirty="0">
                <a:solidFill>
                  <a:srgbClr val="0070C0"/>
                </a:solidFill>
              </a:rPr>
              <a:t>      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266700" lvl="1" indent="-2667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 bwMode="auto">
          <a:xfrm>
            <a:off x="1385646" y="1264855"/>
            <a:ext cx="6480720" cy="383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70C0"/>
                </a:solidFill>
              </a:rPr>
              <a:t>自然</a:t>
            </a:r>
            <a:r>
              <a:rPr lang="zh-CN" altLang="zh-CN" sz="1800" b="1" dirty="0">
                <a:solidFill>
                  <a:srgbClr val="0070C0"/>
                </a:solidFill>
              </a:rPr>
              <a:t>坐标</a:t>
            </a:r>
            <a:r>
              <a:rPr lang="zh-CN" altLang="en-US" sz="1800" b="1" dirty="0">
                <a:solidFill>
                  <a:srgbClr val="0070C0"/>
                </a:solidFill>
              </a:rPr>
              <a:t>系中运动的描述</a:t>
            </a:r>
            <a:endParaRPr lang="en-US" altLang="zh-CN" sz="195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</a:rPr>
              <a:t>切向加速度和法向加速度</a:t>
            </a:r>
            <a:r>
              <a:rPr lang="zh-CN" altLang="zh-CN" sz="1800" dirty="0">
                <a:solidFill>
                  <a:srgbClr val="000000"/>
                </a:solidFill>
              </a:rPr>
              <a:t>：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2571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</a:rPr>
              <a:t>考虑加速度的方向？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      </a:t>
            </a:r>
            <a:r>
              <a:rPr lang="en-US" altLang="zh-CN" sz="1800" b="1" dirty="0">
                <a:solidFill>
                  <a:srgbClr val="0070C0"/>
                </a:solidFill>
              </a:rPr>
              <a:t>      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8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95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950" dirty="0">
              <a:solidFill>
                <a:srgbClr val="000000"/>
              </a:solidFill>
            </a:endParaRPr>
          </a:p>
          <a:p>
            <a:pPr marL="266700" lvl="1" indent="-2667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1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51" y="2197632"/>
            <a:ext cx="1485900" cy="1521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97632"/>
            <a:ext cx="2628900" cy="1781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0" y="1333500"/>
            <a:ext cx="73152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9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一质点运动轨迹如下图所示，</a:t>
            </a:r>
            <a:r>
              <a:rPr kumimoji="0" lang="en-US" altLang="zh-CN" sz="19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r>
              <a:rPr kumimoji="0" lang="zh-CN" altLang="en-US" sz="19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点处可能的加速度为（    ）</a:t>
            </a:r>
            <a:endParaRPr kumimoji="0" lang="zh-CN" altLang="en-US" sz="19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178719" y="2995017"/>
            <a:ext cx="385763" cy="385763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1" compatLnSpc="1"/>
          <a:lstStyle/>
          <a:p>
            <a:pPr algn="l"/>
            <a:r>
              <a:rPr lang="en-US" altLang="zh-CN" sz="1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178719" y="3423642"/>
            <a:ext cx="385763" cy="385763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1" compatLnSpc="1"/>
          <a:lstStyle/>
          <a:p>
            <a:pPr algn="l"/>
            <a:r>
              <a:rPr lang="en-US" altLang="zh-CN" sz="1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78719" y="3852267"/>
            <a:ext cx="385763" cy="385763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1" compatLnSpc="1"/>
          <a:lstStyle/>
          <a:p>
            <a:pPr algn="l"/>
            <a:r>
              <a:rPr lang="en-US" altLang="zh-CN" sz="1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78719" y="4280892"/>
            <a:ext cx="385763" cy="385763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1" compatLnSpc="1"/>
          <a:lstStyle/>
          <a:p>
            <a:pPr algn="l"/>
            <a:r>
              <a:rPr lang="en-US" altLang="zh-CN" sz="1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6"/>
            </p:custDataLst>
          </p:nvPr>
        </p:nvSpPr>
        <p:spPr bwMode="auto">
          <a:xfrm>
            <a:off x="6686550" y="5518547"/>
            <a:ext cx="1157288" cy="30861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1" compatLnSpc="1"/>
          <a:lstStyle/>
          <a:p>
            <a:pPr algn="l"/>
            <a:r>
              <a:rPr lang="zh-CN" altLang="en-US" sz="1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1" name="矩形 2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78719" y="4709517"/>
            <a:ext cx="385763" cy="385763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1" compatLnSpc="1"/>
          <a:lstStyle/>
          <a:p>
            <a:pPr algn="l"/>
            <a:r>
              <a:rPr lang="en-US" altLang="zh-CN" sz="1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E</a:t>
            </a:r>
            <a:endParaRPr lang="zh-CN" altLang="en-US" sz="1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78719" y="5138142"/>
            <a:ext cx="385763" cy="385763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1" compatLnSpc="1"/>
          <a:lstStyle/>
          <a:p>
            <a:pPr algn="l"/>
            <a:r>
              <a:rPr lang="en-US" altLang="zh-CN" sz="1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</a:t>
            </a:r>
            <a:endParaRPr lang="zh-CN" altLang="en-US" sz="1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762684" y="2680736"/>
            <a:ext cx="4219266" cy="1846571"/>
            <a:chOff x="5414845" y="3883751"/>
            <a:chExt cx="5625688" cy="2462095"/>
          </a:xfrm>
        </p:grpSpPr>
        <p:sp>
          <p:nvSpPr>
            <p:cNvPr id="26" name="任意多边形 25"/>
            <p:cNvSpPr/>
            <p:nvPr/>
          </p:nvSpPr>
          <p:spPr bwMode="auto">
            <a:xfrm>
              <a:off x="5655733" y="4941829"/>
              <a:ext cx="5384800" cy="1012995"/>
            </a:xfrm>
            <a:custGeom>
              <a:avLst/>
              <a:gdLst>
                <a:gd name="connsiteX0" fmla="*/ 0 w 6310489"/>
                <a:gd name="connsiteY0" fmla="*/ 706314 h 1012995"/>
                <a:gd name="connsiteX1" fmla="*/ 237067 w 6310489"/>
                <a:gd name="connsiteY1" fmla="*/ 424092 h 1012995"/>
                <a:gd name="connsiteX2" fmla="*/ 891823 w 6310489"/>
                <a:gd name="connsiteY2" fmla="*/ 74136 h 1012995"/>
                <a:gd name="connsiteX3" fmla="*/ 1952978 w 6310489"/>
                <a:gd name="connsiteY3" fmla="*/ 85425 h 1012995"/>
                <a:gd name="connsiteX4" fmla="*/ 3849511 w 6310489"/>
                <a:gd name="connsiteY4" fmla="*/ 977247 h 1012995"/>
                <a:gd name="connsiteX5" fmla="*/ 5283200 w 6310489"/>
                <a:gd name="connsiteY5" fmla="*/ 807914 h 1012995"/>
                <a:gd name="connsiteX6" fmla="*/ 6220178 w 6310489"/>
                <a:gd name="connsiteY6" fmla="*/ 536981 h 1012995"/>
                <a:gd name="connsiteX7" fmla="*/ 6220178 w 6310489"/>
                <a:gd name="connsiteY7" fmla="*/ 536981 h 1012995"/>
                <a:gd name="connsiteX8" fmla="*/ 6310489 w 6310489"/>
                <a:gd name="connsiteY8" fmla="*/ 514403 h 101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10489" h="1012995">
                  <a:moveTo>
                    <a:pt x="0" y="706314"/>
                  </a:moveTo>
                  <a:cubicBezTo>
                    <a:pt x="44215" y="617884"/>
                    <a:pt x="88430" y="529455"/>
                    <a:pt x="237067" y="424092"/>
                  </a:cubicBezTo>
                  <a:cubicBezTo>
                    <a:pt x="385704" y="318729"/>
                    <a:pt x="605838" y="130580"/>
                    <a:pt x="891823" y="74136"/>
                  </a:cubicBezTo>
                  <a:cubicBezTo>
                    <a:pt x="1177808" y="17692"/>
                    <a:pt x="1460030" y="-65093"/>
                    <a:pt x="1952978" y="85425"/>
                  </a:cubicBezTo>
                  <a:cubicBezTo>
                    <a:pt x="2445926" y="235943"/>
                    <a:pt x="3294474" y="856832"/>
                    <a:pt x="3849511" y="977247"/>
                  </a:cubicBezTo>
                  <a:cubicBezTo>
                    <a:pt x="4404548" y="1097662"/>
                    <a:pt x="4888089" y="881292"/>
                    <a:pt x="5283200" y="807914"/>
                  </a:cubicBezTo>
                  <a:cubicBezTo>
                    <a:pt x="5678311" y="734536"/>
                    <a:pt x="6220178" y="536981"/>
                    <a:pt x="6220178" y="536981"/>
                  </a:cubicBezTo>
                  <a:lnTo>
                    <a:pt x="6220178" y="536981"/>
                  </a:lnTo>
                  <a:lnTo>
                    <a:pt x="6310489" y="514403"/>
                  </a:lnTo>
                </a:path>
              </a:pathLst>
            </a:custGeom>
            <a:ln>
              <a:solidFill>
                <a:srgbClr val="3709B7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/>
            <a:lstStyle/>
            <a:p>
              <a:pPr algn="l"/>
              <a:endParaRPr lang="zh-CN" altLang="en-US" sz="1800">
                <a:solidFill>
                  <a:srgbClr val="000000"/>
                </a:solidFill>
              </a:endParaRPr>
            </a:p>
          </p:txBody>
        </p:sp>
        <p:cxnSp>
          <p:nvCxnSpPr>
            <p:cNvPr id="27" name="直接箭头连接符 26"/>
            <p:cNvCxnSpPr>
              <a:stCxn id="26" idx="2"/>
            </p:cNvCxnSpPr>
            <p:nvPr/>
          </p:nvCxnSpPr>
          <p:spPr bwMode="auto">
            <a:xfrm flipH="1">
              <a:off x="6039556" y="5015965"/>
              <a:ext cx="377178" cy="6452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>
              <a:stCxn id="26" idx="2"/>
            </p:cNvCxnSpPr>
            <p:nvPr/>
          </p:nvCxnSpPr>
          <p:spPr bwMode="auto">
            <a:xfrm>
              <a:off x="6416734" y="5015965"/>
              <a:ext cx="311444" cy="938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>
              <a:stCxn id="26" idx="2"/>
            </p:cNvCxnSpPr>
            <p:nvPr/>
          </p:nvCxnSpPr>
          <p:spPr bwMode="auto">
            <a:xfrm>
              <a:off x="6416734" y="5015965"/>
              <a:ext cx="1045222" cy="3898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>
              <a:stCxn id="26" idx="2"/>
            </p:cNvCxnSpPr>
            <p:nvPr/>
          </p:nvCxnSpPr>
          <p:spPr bwMode="auto">
            <a:xfrm flipH="1" flipV="1">
              <a:off x="5728112" y="4941829"/>
              <a:ext cx="688622" cy="741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>
              <a:stCxn id="26" idx="2"/>
            </p:cNvCxnSpPr>
            <p:nvPr/>
          </p:nvCxnSpPr>
          <p:spPr bwMode="auto">
            <a:xfrm flipV="1">
              <a:off x="6416734" y="4278489"/>
              <a:ext cx="155722" cy="7374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>
              <a:stCxn id="26" idx="2"/>
            </p:cNvCxnSpPr>
            <p:nvPr/>
          </p:nvCxnSpPr>
          <p:spPr bwMode="auto">
            <a:xfrm flipV="1">
              <a:off x="6416734" y="4647227"/>
              <a:ext cx="940744" cy="3687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文本框 32"/>
            <p:cNvSpPr txBox="1"/>
            <p:nvPr/>
          </p:nvSpPr>
          <p:spPr>
            <a:xfrm>
              <a:off x="6072424" y="4550807"/>
              <a:ext cx="51543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sz="1800" i="1" dirty="0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A</a:t>
              </a:r>
              <a:endParaRPr kumimoji="0" lang="zh-CN" altLang="en-US" sz="18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5414845" y="4508996"/>
            <a:ext cx="313267" cy="4699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86" name="Equation" r:id="rId9" imgW="3657600" imgH="5486400" progId="Equation.DSMT4">
                    <p:embed/>
                  </p:oleObj>
                </mc:Choice>
                <mc:Fallback>
                  <p:oleObj name="Equation" r:id="rId9" imgW="3657600" imgH="5486400" progId="Equation.DSMT4">
                    <p:embed/>
                    <p:pic>
                      <p:nvPicPr>
                        <p:cNvPr id="0" name="图片 23778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414845" y="4508996"/>
                          <a:ext cx="313267" cy="4699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6355042" y="3883751"/>
            <a:ext cx="341312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87" name="Equation" r:id="rId11" imgW="3962400" imgH="5486400" progId="Equation.DSMT4">
                    <p:embed/>
                  </p:oleObj>
                </mc:Choice>
                <mc:Fallback>
                  <p:oleObj name="Equation" r:id="rId11" imgW="3962400" imgH="5486400" progId="Equation.DSMT4">
                    <p:embed/>
                    <p:pic>
                      <p:nvPicPr>
                        <p:cNvPr id="0" name="图片 23778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355042" y="3883751"/>
                          <a:ext cx="341312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7276483" y="4280334"/>
            <a:ext cx="341312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88" name="Equation" r:id="rId13" imgW="3962400" imgH="5486400" progId="Equation.DSMT4">
                    <p:embed/>
                  </p:oleObj>
                </mc:Choice>
                <mc:Fallback>
                  <p:oleObj name="Equation" r:id="rId13" imgW="3962400" imgH="5486400" progId="Equation.DSMT4">
                    <p:embed/>
                    <p:pic>
                      <p:nvPicPr>
                        <p:cNvPr id="0" name="图片 23778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276483" y="4280334"/>
                          <a:ext cx="341312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5711825" y="5605463"/>
            <a:ext cx="338138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89" name="Equation" r:id="rId15" imgW="3962400" imgH="5486400" progId="Equation.DSMT4">
                    <p:embed/>
                  </p:oleObj>
                </mc:Choice>
                <mc:Fallback>
                  <p:oleObj name="Equation" r:id="rId15" imgW="3962400" imgH="5486400" progId="Equation.DSMT4">
                    <p:embed/>
                    <p:pic>
                      <p:nvPicPr>
                        <p:cNvPr id="0" name="图片 23778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825" y="5605463"/>
                          <a:ext cx="338138" cy="446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6598561" y="5899759"/>
            <a:ext cx="338138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90" name="Equation" r:id="rId17" imgW="3962400" imgH="5486400" progId="Equation.DSMT4">
                    <p:embed/>
                  </p:oleObj>
                </mc:Choice>
                <mc:Fallback>
                  <p:oleObj name="Equation" r:id="rId17" imgW="3962400" imgH="5486400" progId="Equation.DSMT4">
                    <p:embed/>
                    <p:pic>
                      <p:nvPicPr>
                        <p:cNvPr id="0" name="图片 23778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598561" y="5899759"/>
                          <a:ext cx="338138" cy="446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7455841" y="5306943"/>
            <a:ext cx="338138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91" name="Equation" r:id="rId19" imgW="3962400" imgH="5486400" progId="Equation.DSMT4">
                    <p:embed/>
                  </p:oleObj>
                </mc:Choice>
                <mc:Fallback>
                  <p:oleObj name="Equation" r:id="rId19" imgW="3962400" imgH="5486400" progId="Equation.DSMT4">
                    <p:embed/>
                    <p:pic>
                      <p:nvPicPr>
                        <p:cNvPr id="0" name="图片 23779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455841" y="5306943"/>
                          <a:ext cx="338138" cy="446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文本框 39"/>
            <p:cNvSpPr txBox="1"/>
            <p:nvPr/>
          </p:nvSpPr>
          <p:spPr>
            <a:xfrm>
              <a:off x="9001889" y="5527991"/>
              <a:ext cx="51543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sz="1800" i="1" dirty="0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B</a:t>
              </a:r>
              <a:endParaRPr kumimoji="0" lang="zh-CN" altLang="en-US" sz="18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1847365" y="2932740"/>
          <a:ext cx="26881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2" name="Equation" r:id="rId21" imgW="3657600" imgH="5486400" progId="Equation.DSMT4">
                  <p:embed/>
                </p:oleObj>
              </mc:Choice>
              <mc:Fallback>
                <p:oleObj name="Equation" r:id="rId21" imgW="3657600" imgH="5486400" progId="Equation.DSMT4">
                  <p:embed/>
                  <p:pic>
                    <p:nvPicPr>
                      <p:cNvPr id="0" name="图片 23779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47365" y="2932740"/>
                        <a:ext cx="268817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1841898" y="3402807"/>
          <a:ext cx="291703" cy="40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3" name="Equation" r:id="rId23" imgW="3962400" imgH="5486400" progId="Equation.DSMT4">
                  <p:embed/>
                </p:oleObj>
              </mc:Choice>
              <mc:Fallback>
                <p:oleObj name="Equation" r:id="rId23" imgW="3962400" imgH="5486400" progId="Equation.DSMT4">
                  <p:embed/>
                  <p:pic>
                    <p:nvPicPr>
                      <p:cNvPr id="0" name="图片 23779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41898" y="3402807"/>
                        <a:ext cx="291703" cy="402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1872853" y="3851672"/>
          <a:ext cx="290513" cy="40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4" name="Equation" r:id="rId25" imgW="3962400" imgH="5486400" progId="Equation.DSMT4">
                  <p:embed/>
                </p:oleObj>
              </mc:Choice>
              <mc:Fallback>
                <p:oleObj name="Equation" r:id="rId25" imgW="3962400" imgH="5486400" progId="Equation.DSMT4">
                  <p:embed/>
                  <p:pic>
                    <p:nvPicPr>
                      <p:cNvPr id="0" name="图片 23779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872853" y="3851672"/>
                        <a:ext cx="290513" cy="403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1856185" y="4266010"/>
          <a:ext cx="291703" cy="40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5" name="Equation" r:id="rId27" imgW="3962400" imgH="5486400" progId="Equation.DSMT4">
                  <p:embed/>
                </p:oleObj>
              </mc:Choice>
              <mc:Fallback>
                <p:oleObj name="Equation" r:id="rId27" imgW="3962400" imgH="5486400" progId="Equation.DSMT4">
                  <p:embed/>
                  <p:pic>
                    <p:nvPicPr>
                      <p:cNvPr id="0" name="图片 23779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856185" y="4266010"/>
                        <a:ext cx="291703" cy="403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1876425" y="4698207"/>
          <a:ext cx="290513" cy="40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6" name="Equation" r:id="rId29" imgW="3962400" imgH="5486400" progId="Equation.DSMT4">
                  <p:embed/>
                </p:oleObj>
              </mc:Choice>
              <mc:Fallback>
                <p:oleObj name="Equation" r:id="rId29" imgW="3962400" imgH="5486400" progId="Equation.DSMT4">
                  <p:embed/>
                  <p:pic>
                    <p:nvPicPr>
                      <p:cNvPr id="0" name="图片 23779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876425" y="4698207"/>
                        <a:ext cx="290513" cy="402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1875235" y="5180410"/>
          <a:ext cx="291703" cy="40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7" name="Equation" r:id="rId31" imgW="3962400" imgH="5486400" progId="Equation.DSMT4">
                  <p:embed/>
                </p:oleObj>
              </mc:Choice>
              <mc:Fallback>
                <p:oleObj name="Equation" r:id="rId31" imgW="3962400" imgH="5486400" progId="Equation.DSMT4">
                  <p:embed/>
                  <p:pic>
                    <p:nvPicPr>
                      <p:cNvPr id="0" name="图片 23779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875235" y="5180410"/>
                        <a:ext cx="291703" cy="403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>
            <p:custDataLst>
              <p:tags r:id="rId33"/>
            </p:custDataLst>
          </p:nvPr>
        </p:nvGrpSpPr>
        <p:grpSpPr>
          <a:xfrm>
            <a:off x="0" y="0"/>
            <a:ext cx="9144000" cy="490220"/>
            <a:chOff x="0" y="-1143000"/>
            <a:chExt cx="12192000" cy="653627"/>
          </a:xfrm>
        </p:grpSpPr>
        <p:sp>
          <p:nvSpPr>
            <p:cNvPr id="14" name="TitleBackground"/>
            <p:cNvSpPr/>
            <p:nvPr>
              <p:custDataLst>
                <p:tags r:id="rId34"/>
              </p:custDataLst>
            </p:nvPr>
          </p:nvSpPr>
          <p:spPr bwMode="auto">
            <a:xfrm>
              <a:off x="0" y="-1143000"/>
              <a:ext cx="12192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/>
            <a:lstStyle/>
            <a:p>
              <a:pPr algn="l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35"/>
              </p:custDataLst>
            </p:nvPr>
          </p:nvSpPr>
          <p:spPr bwMode="auto">
            <a:xfrm>
              <a:off x="0" y="-11430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/>
            <a:lstStyle/>
            <a:p>
              <a:pPr algn="l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36"/>
              </p:custDataLst>
            </p:nvPr>
          </p:nvSpPr>
          <p:spPr>
            <a:xfrm>
              <a:off x="338667" y="-114300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多选题</a:t>
              </a:r>
              <a:endParaRPr kumimoji="0"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37"/>
              </p:custDataLst>
            </p:nvPr>
          </p:nvSpPr>
          <p:spPr>
            <a:xfrm>
              <a:off x="1670473" y="-99737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r>
                <a:rPr kumimoji="0"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kumimoji="0"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3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4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 bwMode="auto">
          <a:xfrm>
            <a:off x="482600" y="857250"/>
            <a:ext cx="7399867" cy="383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70C0"/>
                </a:solidFill>
              </a:rPr>
              <a:t>作业中出现的问题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marL="2571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</a:rPr>
              <a:t>矢量，标量表示；位移，位移的大小，路程；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2571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2571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</a:rPr>
              <a:t>推导过程，不要直接写结果，注意过程分；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2571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</a:rPr>
              <a:t>表达标准化，“积分得”“   </a:t>
            </a:r>
            <a:r>
              <a:rPr lang="en-US" altLang="zh-CN" sz="1800" dirty="0">
                <a:solidFill>
                  <a:srgbClr val="000000"/>
                </a:solidFill>
              </a:rPr>
              <a:t>”    </a:t>
            </a:r>
            <a:r>
              <a:rPr lang="zh-CN" altLang="en-US" sz="1800" dirty="0">
                <a:solidFill>
                  <a:srgbClr val="000000"/>
                </a:solidFill>
              </a:rPr>
              <a:t>，                                     </a:t>
            </a:r>
            <a:r>
              <a:rPr lang="en-US" altLang="zh-CN" sz="1800" dirty="0">
                <a:solidFill>
                  <a:srgbClr val="000000"/>
                </a:solidFill>
              </a:rPr>
              <a:t>;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2571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</a:rPr>
              <a:t>平均量到瞬时量的转变；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2571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</a:rPr>
              <a:t>统一积分变量。</a:t>
            </a:r>
            <a:r>
              <a:rPr lang="en-US" altLang="zh-CN" sz="1800" dirty="0">
                <a:solidFill>
                  <a:srgbClr val="000000"/>
                </a:solidFill>
              </a:rPr>
              <a:t>          </a:t>
            </a:r>
            <a:r>
              <a:rPr lang="en-US" altLang="zh-CN" sz="1800" b="1" dirty="0">
                <a:solidFill>
                  <a:srgbClr val="0070C0"/>
                </a:solidFill>
              </a:rPr>
              <a:t>      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8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95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950" dirty="0">
              <a:solidFill>
                <a:srgbClr val="000000"/>
              </a:solidFill>
            </a:endParaRPr>
          </a:p>
          <a:p>
            <a:pPr marL="266700" lvl="1" indent="-2667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100" dirty="0">
              <a:solidFill>
                <a:srgbClr val="00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7141" y="1894577"/>
          <a:ext cx="3557059" cy="223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2" name="Equation" r:id="rId1" imgW="64008000" imgH="40233600" progId="Equation.DSMT4">
                  <p:embed/>
                </p:oleObj>
              </mc:Choice>
              <mc:Fallback>
                <p:oleObj name="Equation" r:id="rId1" imgW="64008000" imgH="40233600" progId="Equation.DSMT4">
                  <p:embed/>
                  <p:pic>
                    <p:nvPicPr>
                      <p:cNvPr id="0" name="图片 2386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7141" y="1894577"/>
                        <a:ext cx="3557059" cy="2235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30599" y="4695581"/>
          <a:ext cx="245534" cy="33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3" name="Equation" r:id="rId3" imgW="4876800" imgH="6705600" progId="Equation.DSMT4">
                  <p:embed/>
                </p:oleObj>
              </mc:Choice>
              <mc:Fallback>
                <p:oleObj name="Equation" r:id="rId3" imgW="4876800" imgH="6705600" progId="Equation.DSMT4">
                  <p:embed/>
                  <p:pic>
                    <p:nvPicPr>
                      <p:cNvPr id="0" name="图片 2386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0599" y="4695581"/>
                        <a:ext cx="245534" cy="337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59401" y="2336149"/>
            <a:ext cx="3191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矢量运算和微积分是我们的两大必杀技！！！</a:t>
            </a:r>
            <a:endParaRPr kumimoji="0" lang="zh-CN" altLang="en-US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355471" y="4548435"/>
          <a:ext cx="2007859" cy="515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4" name="Equation" r:id="rId5" imgW="22555200" imgH="5791200" progId="Equation.DSMT4">
                  <p:embed/>
                </p:oleObj>
              </mc:Choice>
              <mc:Fallback>
                <p:oleObj name="Equation" r:id="rId5" imgW="22555200" imgH="5791200" progId="Equation.DSMT4">
                  <p:embed/>
                  <p:pic>
                    <p:nvPicPr>
                      <p:cNvPr id="0" name="图片 2386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5471" y="4548435"/>
                        <a:ext cx="2007859" cy="515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620688"/>
            <a:ext cx="82786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数学知识：微分</a:t>
            </a:r>
            <a:endParaRPr lang="en-US" altLang="zh-CN" kern="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微分：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导数四则预算法则：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59632" y="1844824"/>
          <a:ext cx="5376597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91" name="Equation" r:id="rId1" imgW="68275200" imgH="16459200" progId="Equation.DSMT4">
                  <p:embed/>
                </p:oleObj>
              </mc:Choice>
              <mc:Fallback>
                <p:oleObj name="Equation" r:id="rId1" imgW="68275200" imgH="16459200" progId="Equation.DSMT4">
                  <p:embed/>
                  <p:pic>
                    <p:nvPicPr>
                      <p:cNvPr id="0" name="图片 1867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9632" y="1844824"/>
                        <a:ext cx="5376597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499992" y="3248740"/>
          <a:ext cx="3335486" cy="2973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92" name="Equation" r:id="rId3" imgW="39319200" imgH="35052000" progId="Equation.DSMT4">
                  <p:embed/>
                </p:oleObj>
              </mc:Choice>
              <mc:Fallback>
                <p:oleObj name="Equation" r:id="rId3" imgW="39319200" imgH="35052000" progId="Equation.DSMT4">
                  <p:embed/>
                  <p:pic>
                    <p:nvPicPr>
                      <p:cNvPr id="0" name="图片 1867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9992" y="3248740"/>
                        <a:ext cx="3335486" cy="2973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 bwMode="auto">
          <a:xfrm>
            <a:off x="704646" y="692696"/>
            <a:ext cx="6480720" cy="383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</a:rPr>
              <a:t>自然</a:t>
            </a:r>
            <a:r>
              <a:rPr lang="zh-CN" altLang="zh-CN" sz="2400" b="1" dirty="0">
                <a:solidFill>
                  <a:srgbClr val="0070C0"/>
                </a:solidFill>
              </a:rPr>
              <a:t>坐标</a:t>
            </a:r>
            <a:r>
              <a:rPr lang="zh-CN" altLang="en-US" sz="2400" b="1" dirty="0">
                <a:solidFill>
                  <a:srgbClr val="0070C0"/>
                </a:solidFill>
              </a:rPr>
              <a:t>系中运动的描述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</a:rPr>
              <a:t>切向加速度和法向加速度</a:t>
            </a:r>
            <a:r>
              <a:rPr lang="zh-CN" altLang="zh-CN" sz="2400" dirty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    </a:t>
            </a:r>
            <a:r>
              <a:rPr lang="en-US" altLang="zh-CN" sz="2400" b="1" dirty="0">
                <a:solidFill>
                  <a:srgbClr val="0070C0"/>
                </a:solidFill>
              </a:rPr>
              <a:t>      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266700" lvl="1" indent="-2667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066" y="1376999"/>
            <a:ext cx="2019300" cy="1581150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15351" y="2316041"/>
          <a:ext cx="7748248" cy="298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4" name="Equation" r:id="rId2" imgW="106070400" imgH="40843200" progId="Equation.DSMT4">
                  <p:embed/>
                </p:oleObj>
              </mc:Choice>
              <mc:Fallback>
                <p:oleObj name="Equation" r:id="rId2" imgW="106070400" imgH="40843200" progId="Equation.DSMT4">
                  <p:embed/>
                  <p:pic>
                    <p:nvPicPr>
                      <p:cNvPr id="0" name="图片 23963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5351" y="2316041"/>
                        <a:ext cx="7748248" cy="2982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36612" y="1496351"/>
          <a:ext cx="6272828" cy="310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8" name="Equation" r:id="rId1" imgW="86258400" imgH="42672000" progId="Equation.DSMT4">
                  <p:embed/>
                </p:oleObj>
              </mc:Choice>
              <mc:Fallback>
                <p:oleObj name="Equation" r:id="rId1" imgW="86258400" imgH="42672000" progId="Equation.DSMT4">
                  <p:embed/>
                  <p:pic>
                    <p:nvPicPr>
                      <p:cNvPr id="0" name="图片 2406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6612" y="1496351"/>
                        <a:ext cx="6272828" cy="3103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44" y="4179094"/>
            <a:ext cx="1821656" cy="1821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 bwMode="auto">
          <a:xfrm>
            <a:off x="940587" y="990461"/>
            <a:ext cx="6480720" cy="383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</a:rPr>
              <a:t>自然</a:t>
            </a:r>
            <a:r>
              <a:rPr lang="zh-CN" altLang="zh-CN" sz="2000" b="1" dirty="0">
                <a:solidFill>
                  <a:srgbClr val="0070C0"/>
                </a:solidFill>
              </a:rPr>
              <a:t>坐标</a:t>
            </a:r>
            <a:r>
              <a:rPr lang="zh-CN" altLang="en-US" sz="2000" b="1" dirty="0">
                <a:solidFill>
                  <a:srgbClr val="0070C0"/>
                </a:solidFill>
              </a:rPr>
              <a:t>系中运动的描述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</a:rPr>
              <a:t>切向加速度和法向加速度</a:t>
            </a:r>
            <a:r>
              <a:rPr lang="zh-CN" altLang="zh-CN" sz="2000" dirty="0">
                <a:solidFill>
                  <a:srgbClr val="000000"/>
                </a:solidFill>
              </a:rPr>
              <a:t>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</a:rPr>
              <a:t>加速度的大小（绝对值）：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    </a:t>
            </a:r>
            <a:r>
              <a:rPr lang="en-US" altLang="zh-CN" sz="2000" b="1" dirty="0">
                <a:solidFill>
                  <a:srgbClr val="0070C0"/>
                </a:solidFill>
              </a:rPr>
              <a:t>      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266700" lvl="1" indent="-2667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71700" y="2294874"/>
          <a:ext cx="3308477" cy="183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8" name="Equation" r:id="rId1" imgW="60960000" imgH="33832800" progId="Equation.DSMT4">
                  <p:embed/>
                </p:oleObj>
              </mc:Choice>
              <mc:Fallback>
                <p:oleObj name="Equation" r:id="rId1" imgW="60960000" imgH="33832800" progId="Equation.DSMT4">
                  <p:embed/>
                  <p:pic>
                    <p:nvPicPr>
                      <p:cNvPr id="0" name="图片 2416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1700" y="2294874"/>
                        <a:ext cx="3308477" cy="1836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811771" y="3039852"/>
            <a:ext cx="405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</a:rPr>
              <a:t>切向加速度，表示速度大小的变化</a:t>
            </a:r>
            <a:endParaRPr lang="zh-CN" altLang="en-US" sz="1800" dirty="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1771" y="3570479"/>
            <a:ext cx="405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</a:rPr>
              <a:t>法向加速度，表示速度方向的变化</a:t>
            </a:r>
            <a:endParaRPr lang="zh-CN" altLang="en-US" sz="1800" dirty="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79764" y="4517366"/>
          <a:ext cx="4602367" cy="72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9" name="Equation" r:id="rId3" imgW="89611200" imgH="14020800" progId="Equation.DSMT4">
                  <p:embed/>
                </p:oleObj>
              </mc:Choice>
              <mc:Fallback>
                <p:oleObj name="Equation" r:id="rId3" imgW="89611200" imgH="14020800" progId="Equation.DSMT4">
                  <p:embed/>
                  <p:pic>
                    <p:nvPicPr>
                      <p:cNvPr id="0" name="图片 2416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9764" y="4517366"/>
                        <a:ext cx="4602367" cy="720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 bwMode="auto">
          <a:xfrm>
            <a:off x="899592" y="692696"/>
            <a:ext cx="6480720" cy="383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</a:rPr>
              <a:t>自然</a:t>
            </a:r>
            <a:r>
              <a:rPr lang="zh-CN" altLang="zh-CN" sz="2400" b="1" dirty="0">
                <a:solidFill>
                  <a:srgbClr val="0070C0"/>
                </a:solidFill>
              </a:rPr>
              <a:t>坐标</a:t>
            </a:r>
            <a:r>
              <a:rPr lang="zh-CN" altLang="en-US" sz="2400" b="1" dirty="0">
                <a:solidFill>
                  <a:srgbClr val="0070C0"/>
                </a:solidFill>
              </a:rPr>
              <a:t>系中运动的描述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</a:rPr>
              <a:t>如果运动方程  已知</a:t>
            </a:r>
            <a:r>
              <a:rPr lang="zh-CN" altLang="zh-CN" sz="2400" dirty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</a:rPr>
              <a:t>可以求得：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</a:rPr>
              <a:t>如何求得轨迹上任一点的曲率半径？    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    </a:t>
            </a:r>
            <a:r>
              <a:rPr lang="en-US" altLang="zh-CN" sz="2400" b="1" dirty="0">
                <a:solidFill>
                  <a:srgbClr val="0070C0"/>
                </a:solidFill>
              </a:rPr>
              <a:t>      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266700" lvl="1" indent="-2667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65340" y="1400886"/>
          <a:ext cx="1351119" cy="103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22" name="Equation" r:id="rId1" imgW="15849600" imgH="12192000" progId="Equation.DSMT4">
                  <p:embed/>
                </p:oleObj>
              </mc:Choice>
              <mc:Fallback>
                <p:oleObj name="Equation" r:id="rId1" imgW="15849600" imgH="12192000" progId="Equation.DSMT4">
                  <p:embed/>
                  <p:pic>
                    <p:nvPicPr>
                      <p:cNvPr id="0" name="图片 2427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5340" y="1400886"/>
                        <a:ext cx="1351119" cy="1039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47664" y="3922793"/>
          <a:ext cx="3132348" cy="2325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23" name="Equation" r:id="rId3" imgW="50901600" imgH="37795200" progId="Equation.DSMT4">
                  <p:embed/>
                </p:oleObj>
              </mc:Choice>
              <mc:Fallback>
                <p:oleObj name="Equation" r:id="rId3" imgW="50901600" imgH="37795200" progId="Equation.DSMT4">
                  <p:embed/>
                  <p:pic>
                    <p:nvPicPr>
                      <p:cNvPr id="0" name="图片 2427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3922793"/>
                        <a:ext cx="3132348" cy="2325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057900" y="5543550"/>
            <a:ext cx="1428750" cy="3429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61206" y="692118"/>
            <a:ext cx="5829300" cy="540060"/>
          </a:xfrm>
        </p:spPr>
        <p:txBody>
          <a:bodyPr/>
          <a:lstStyle/>
          <a:p>
            <a:pPr marL="3429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</a:rPr>
              <a:t>自然</a:t>
            </a:r>
            <a:r>
              <a:rPr lang="zh-CN" altLang="zh-CN" sz="2400" b="1" dirty="0">
                <a:solidFill>
                  <a:srgbClr val="0070C0"/>
                </a:solidFill>
              </a:rPr>
              <a:t>坐标</a:t>
            </a:r>
            <a:r>
              <a:rPr lang="zh-CN" altLang="en-US" sz="2400" b="1" dirty="0">
                <a:solidFill>
                  <a:srgbClr val="0070C0"/>
                </a:solidFill>
              </a:rPr>
              <a:t>系中运动的描述</a:t>
            </a:r>
            <a:endParaRPr lang="en-US" altLang="zh-CN" sz="2400" dirty="0"/>
          </a:p>
        </p:txBody>
      </p:sp>
      <p:sp>
        <p:nvSpPr>
          <p:cNvPr id="9" name="标题 5"/>
          <p:cNvSpPr txBox="1"/>
          <p:nvPr/>
        </p:nvSpPr>
        <p:spPr bwMode="auto">
          <a:xfrm>
            <a:off x="1225692" y="2235141"/>
            <a:ext cx="788074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 marL="342900" indent="-342900" algn="l" eaLnBrk="0" hangingPunct="0"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切向加速度：            ，方向总是切线方向。</a:t>
            </a:r>
            <a:endParaRPr lang="en-US" altLang="zh-CN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342900" indent="-342900" algn="l" eaLnBrk="0" hangingPunct="0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342900" indent="-342900" algn="l" eaLnBrk="0" hangingPunct="0"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法向加速度：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       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，方向总是指向圆心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——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向心加速度。</a:t>
            </a:r>
            <a:b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</a:br>
            <a:endParaRPr lang="en-US" altLang="zh-CN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algn="l" eaLnBrk="0" hangingPunct="0">
              <a:defRPr/>
            </a:pP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	         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，方向偏向圆心。</a:t>
            </a:r>
            <a:endParaRPr lang="en-US" altLang="zh-CN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342900" indent="-342900" algn="l" eaLnBrk="0" hangingPunct="0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342900" indent="-342900" algn="l" eaLnBrk="0" hangingPunct="0"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对于匀速（率）圆周运动，</a:t>
            </a:r>
            <a:b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</a:b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	</a:t>
            </a:r>
            <a:endParaRPr lang="en-US" altLang="zh-CN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algn="l" eaLnBrk="0" hangingPunct="0">
              <a:defRPr/>
            </a:pP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	    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只有向心加速度。</a:t>
            </a:r>
            <a:endParaRPr lang="zh-CN" altLang="en-US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3613572" y="1970838"/>
          <a:ext cx="796410" cy="61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94" name="公式" r:id="rId1" imgW="508000" imgH="393700" progId="Equation.3">
                  <p:embed/>
                </p:oleObj>
              </mc:Choice>
              <mc:Fallback>
                <p:oleObj name="公式" r:id="rId1" imgW="508000" imgH="393700" progId="Equation.3">
                  <p:embed/>
                  <p:pic>
                    <p:nvPicPr>
                      <p:cNvPr id="0" name="图片 243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572" y="1970838"/>
                        <a:ext cx="796410" cy="61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491880" y="2564905"/>
          <a:ext cx="810090" cy="66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95" name="公式" r:id="rId3" imgW="508000" imgH="419100" progId="Equation.3">
                  <p:embed/>
                </p:oleObj>
              </mc:Choice>
              <mc:Fallback>
                <p:oleObj name="公式" r:id="rId3" imgW="508000" imgH="419100" progId="Equation.3">
                  <p:embed/>
                  <p:pic>
                    <p:nvPicPr>
                      <p:cNvPr id="0" name="图片 243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564905"/>
                        <a:ext cx="810090" cy="662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896937" y="3855321"/>
          <a:ext cx="1716635" cy="42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96" name="公式" r:id="rId5" imgW="927100" imgH="228600" progId="Equation.3">
                  <p:embed/>
                </p:oleObj>
              </mc:Choice>
              <mc:Fallback>
                <p:oleObj name="公式" r:id="rId5" imgW="927100" imgH="228600" progId="Equation.3">
                  <p:embed/>
                  <p:pic>
                    <p:nvPicPr>
                      <p:cNvPr id="0" name="图片 243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937" y="3855321"/>
                        <a:ext cx="1716635" cy="420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5292080" y="4443302"/>
          <a:ext cx="1188132" cy="6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97" name="公式" r:id="rId7" imgW="735965" imgH="393700" progId="Equation.3">
                  <p:embed/>
                </p:oleObj>
              </mc:Choice>
              <mc:Fallback>
                <p:oleObj name="公式" r:id="rId7" imgW="735965" imgH="393700" progId="Equation.3">
                  <p:embed/>
                  <p:pic>
                    <p:nvPicPr>
                      <p:cNvPr id="0" name="图片 243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443302"/>
                        <a:ext cx="1188132" cy="62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2061415" y="5074823"/>
          <a:ext cx="1188132" cy="669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98" name="公式" r:id="rId9" imgW="736600" imgH="419100" progId="Equation.3">
                  <p:embed/>
                </p:oleObj>
              </mc:Choice>
              <mc:Fallback>
                <p:oleObj name="公式" r:id="rId9" imgW="736600" imgH="419100" progId="Equation.3">
                  <p:embed/>
                  <p:pic>
                    <p:nvPicPr>
                      <p:cNvPr id="0" name="图片 243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415" y="5074823"/>
                        <a:ext cx="1188132" cy="669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11560" y="832831"/>
            <a:ext cx="5829300" cy="540060"/>
          </a:xfrm>
        </p:spPr>
        <p:txBody>
          <a:bodyPr/>
          <a:lstStyle/>
          <a:p>
            <a:pPr marL="3429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</a:rPr>
              <a:t>自然</a:t>
            </a:r>
            <a:r>
              <a:rPr lang="zh-CN" altLang="zh-CN" sz="2400" b="1" dirty="0">
                <a:solidFill>
                  <a:srgbClr val="0070C0"/>
                </a:solidFill>
              </a:rPr>
              <a:t>坐标</a:t>
            </a:r>
            <a:r>
              <a:rPr lang="zh-CN" altLang="en-US" sz="2400" b="1" dirty="0">
                <a:solidFill>
                  <a:srgbClr val="0070C0"/>
                </a:solidFill>
              </a:rPr>
              <a:t>系中运动的描述</a:t>
            </a:r>
            <a:endParaRPr lang="en-US" altLang="zh-CN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610100" y="2943225"/>
          <a:ext cx="685800" cy="148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02" name="Equation" r:id="rId1" imgW="2743200" imgH="4267200" progId="Equation.DSMT4">
                  <p:embed/>
                </p:oleObj>
              </mc:Choice>
              <mc:Fallback>
                <p:oleObj name="Equation" r:id="rId1" imgW="2743200" imgH="4267200" progId="Equation.DSMT4">
                  <p:embed/>
                  <p:pic>
                    <p:nvPicPr>
                      <p:cNvPr id="0" name="图片 2448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10100" y="2943225"/>
                        <a:ext cx="685800" cy="148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76147" y="1560153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如果以弧长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为坐标，则</a:t>
            </a:r>
            <a:endParaRPr lang="zh-CN" altLang="en-US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336710" y="2308251"/>
          <a:ext cx="777128" cy="70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03" name="Equation" r:id="rId3" imgW="10363200" imgH="9448800" progId="Equation.DSMT4">
                  <p:embed/>
                </p:oleObj>
              </mc:Choice>
              <mc:Fallback>
                <p:oleObj name="Equation" r:id="rId3" imgW="10363200" imgH="9448800" progId="Equation.DSMT4">
                  <p:embed/>
                  <p:pic>
                    <p:nvPicPr>
                      <p:cNvPr id="0" name="图片 2448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6710" y="2308251"/>
                        <a:ext cx="777128" cy="70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409982" y="2321985"/>
          <a:ext cx="1444281" cy="690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04" name="Equation" r:id="rId5" imgW="21031200" imgH="10058400" progId="Equation.DSMT4">
                  <p:embed/>
                </p:oleObj>
              </mc:Choice>
              <mc:Fallback>
                <p:oleObj name="Equation" r:id="rId5" imgW="21031200" imgH="10058400" progId="Equation.DSMT4">
                  <p:embed/>
                  <p:pic>
                    <p:nvPicPr>
                      <p:cNvPr id="0" name="图片 2448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09982" y="2321985"/>
                        <a:ext cx="1444281" cy="690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60053" y="3303242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可得：</a:t>
            </a:r>
            <a:endParaRPr lang="zh-CN" altLang="en-US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763534" y="3158817"/>
          <a:ext cx="3294366" cy="181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05" name="Equation" r:id="rId7" imgW="45415200" imgH="24993600" progId="Equation.DSMT4">
                  <p:embed/>
                </p:oleObj>
              </mc:Choice>
              <mc:Fallback>
                <p:oleObj name="Equation" r:id="rId7" imgW="45415200" imgH="24993600" progId="Equation.DSMT4">
                  <p:embed/>
                  <p:pic>
                    <p:nvPicPr>
                      <p:cNvPr id="0" name="图片 2448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63534" y="3158817"/>
                        <a:ext cx="3294366" cy="1813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43608" y="5241194"/>
            <a:ext cx="741459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质点的运动在形式上与直线运动相仿，所不同的是，质点走的实际上是曲线。</a:t>
            </a:r>
            <a:endParaRPr lang="zh-CN" altLang="en-US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6775" y="864244"/>
            <a:ext cx="5829300" cy="540060"/>
          </a:xfrm>
        </p:spPr>
        <p:txBody>
          <a:bodyPr/>
          <a:lstStyle/>
          <a:p>
            <a:pPr marL="3429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</a:rPr>
              <a:t>自然</a:t>
            </a:r>
            <a:r>
              <a:rPr lang="zh-CN" altLang="zh-CN" sz="2400" b="1" dirty="0">
                <a:solidFill>
                  <a:srgbClr val="0070C0"/>
                </a:solidFill>
              </a:rPr>
              <a:t>坐标</a:t>
            </a:r>
            <a:r>
              <a:rPr lang="zh-CN" altLang="en-US" sz="2400" b="1" dirty="0">
                <a:solidFill>
                  <a:srgbClr val="0070C0"/>
                </a:solidFill>
              </a:rPr>
              <a:t>系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928" y="1754814"/>
            <a:ext cx="3764286" cy="286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28800"/>
            <a:ext cx="2054945" cy="9901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5177" y="2969420"/>
            <a:ext cx="2550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这样构成的正交坐标系成为自然坐标系。</a:t>
            </a:r>
            <a:endParaRPr lang="zh-CN" altLang="en-US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 bwMode="auto">
          <a:xfrm>
            <a:off x="1221867" y="949528"/>
            <a:ext cx="7401046" cy="383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</a:rPr>
              <a:t>补充内容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solidFill>
                  <a:srgbClr val="0070C0"/>
                </a:solidFill>
                <a:cs typeface="Times New Roman" panose="02020603050405020304" pitchFamily="18" charset="0"/>
              </a:rPr>
              <a:t>平面极坐标系中</a:t>
            </a:r>
            <a:r>
              <a:rPr lang="zh-CN" altLang="en-US" sz="2000" b="1" kern="100" dirty="0">
                <a:solidFill>
                  <a:srgbClr val="0070C0"/>
                </a:solidFill>
                <a:cs typeface="Times New Roman" panose="02020603050405020304" pitchFamily="18" charset="0"/>
              </a:rPr>
              <a:t>运动的描述</a:t>
            </a:r>
            <a:endParaRPr lang="en-US" altLang="zh-CN" sz="2000" b="1" kern="1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dirty="0">
                <a:solidFill>
                  <a:srgbClr val="0070C0"/>
                </a:solidFill>
              </a:rPr>
              <a:t>平面极坐标：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</a:t>
            </a:r>
            <a:r>
              <a:rPr lang="zh-CN" altLang="zh-CN" sz="2000" dirty="0">
                <a:solidFill>
                  <a:srgbClr val="000000"/>
                </a:solidFill>
              </a:rPr>
              <a:t>质点</a:t>
            </a:r>
            <a:r>
              <a:rPr lang="en-US" altLang="zh-CN" sz="2000" dirty="0">
                <a:solidFill>
                  <a:srgbClr val="000000"/>
                </a:solidFill>
              </a:rPr>
              <a:t>P</a:t>
            </a:r>
            <a:r>
              <a:rPr lang="zh-CN" altLang="zh-CN" sz="2000" dirty="0">
                <a:solidFill>
                  <a:srgbClr val="000000"/>
                </a:solidFill>
              </a:rPr>
              <a:t>的位置用</a:t>
            </a:r>
            <a:r>
              <a:rPr lang="en-US" altLang="zh-CN" sz="2000" dirty="0">
                <a:solidFill>
                  <a:srgbClr val="000000"/>
                </a:solidFill>
              </a:rPr>
              <a:t>(r,</a:t>
            </a:r>
            <a:r>
              <a:rPr lang="zh-CN" altLang="zh-CN" sz="2000" dirty="0">
                <a:solidFill>
                  <a:srgbClr val="000000"/>
                </a:solidFill>
              </a:rPr>
              <a:t>θ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zh-CN" sz="2000" dirty="0">
                <a:solidFill>
                  <a:srgbClr val="000000"/>
                </a:solidFill>
              </a:rPr>
              <a:t>表示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</a:rPr>
              <a:t>平面极坐标中基矢量：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    </a:t>
            </a:r>
            <a:r>
              <a:rPr lang="zh-CN" altLang="en-US" sz="2000" dirty="0">
                <a:solidFill>
                  <a:srgbClr val="000000"/>
                </a:solidFill>
              </a:rPr>
              <a:t>大小：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；方向：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    </a:t>
            </a:r>
            <a:r>
              <a:rPr lang="zh-CN" altLang="en-US" sz="2000" dirty="0">
                <a:solidFill>
                  <a:srgbClr val="000000"/>
                </a:solidFill>
              </a:rPr>
              <a:t>大小：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；方向：与     垂直，以     增大方向为正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endParaRPr lang="zh-CN" altLang="zh-CN" sz="20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</a:rPr>
              <a:t>平面极坐标中</a:t>
            </a:r>
            <a:r>
              <a:rPr lang="en-US" altLang="zh-CN" sz="2000" dirty="0">
                <a:solidFill>
                  <a:srgbClr val="000000"/>
                </a:solidFill>
              </a:rPr>
              <a:t>P</a:t>
            </a:r>
            <a:r>
              <a:rPr lang="zh-CN" altLang="en-US" sz="2000" dirty="0">
                <a:solidFill>
                  <a:srgbClr val="000000"/>
                </a:solidFill>
              </a:rPr>
              <a:t>点的位置矢量      表示为：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</a:t>
            </a:r>
            <a:r>
              <a:rPr lang="zh-CN" altLang="en-US" sz="2000" dirty="0">
                <a:solidFill>
                  <a:srgbClr val="000000"/>
                </a:solidFill>
              </a:rPr>
              <a:t>其中</a:t>
            </a:r>
            <a:r>
              <a:rPr lang="en-US" altLang="zh-CN" sz="2000" i="1" dirty="0">
                <a:solidFill>
                  <a:srgbClr val="000000"/>
                </a:solidFill>
              </a:rPr>
              <a:t>r</a:t>
            </a:r>
            <a:r>
              <a:rPr lang="zh-CN" altLang="zh-CN" sz="2000" dirty="0">
                <a:solidFill>
                  <a:srgbClr val="000000"/>
                </a:solidFill>
              </a:rPr>
              <a:t>表示</a:t>
            </a: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zh-CN" altLang="en-US" sz="2000" dirty="0">
                <a:solidFill>
                  <a:srgbClr val="000000"/>
                </a:solidFill>
              </a:rPr>
              <a:t>的大小，     表示       的方向。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      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      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266700" lvl="1" indent="-2667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58" y="1538791"/>
            <a:ext cx="2107692" cy="1632340"/>
          </a:xfrm>
          <a:prstGeom prst="rect">
            <a:avLst/>
          </a:prstGeom>
        </p:spPr>
      </p:pic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143000" y="969340"/>
            <a:ext cx="157735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pPr algn="l" eaLnBrk="0" hangingPunct="0"/>
            <a:r>
              <a:rPr kumimoji="0" lang="zh-CN" altLang="en-US" sz="6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</a:t>
            </a:r>
            <a:endParaRPr kumimoji="0" lang="zh-CN" altLang="en-US" sz="13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024256" y="3704155"/>
          <a:ext cx="350357" cy="375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6" name="Equation" r:id="rId2" imgW="4267200" imgH="4572000" progId="Equation.DSMT4">
                  <p:embed/>
                </p:oleObj>
              </mc:Choice>
              <mc:Fallback>
                <p:oleObj name="Equation" r:id="rId2" imgW="4267200" imgH="4572000" progId="Equation.DSMT4">
                  <p:embed/>
                  <p:pic>
                    <p:nvPicPr>
                      <p:cNvPr id="0" name="图片 2458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4256" y="3704155"/>
                        <a:ext cx="350357" cy="375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9766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4" y="3680320"/>
            <a:ext cx="270030" cy="34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024256" y="4150758"/>
          <a:ext cx="303785" cy="32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7" name="Equation" r:id="rId5" imgW="4572000" imgH="4876800" progId="Equation.DSMT4">
                  <p:embed/>
                </p:oleObj>
              </mc:Choice>
              <mc:Fallback>
                <p:oleObj name="Equation" r:id="rId5" imgW="4572000" imgH="4876800" progId="Equation.DSMT4">
                  <p:embed/>
                  <p:pic>
                    <p:nvPicPr>
                      <p:cNvPr id="0" name="图片 2458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4256" y="4150758"/>
                        <a:ext cx="303785" cy="324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10" y="4160140"/>
            <a:ext cx="270030" cy="34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706126" y="4204348"/>
          <a:ext cx="206685" cy="28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8" name="Equation" r:id="rId7" imgW="3048000" imgH="4267200" progId="Equation.DSMT4">
                  <p:embed/>
                </p:oleObj>
              </mc:Choice>
              <mc:Fallback>
                <p:oleObj name="Equation" r:id="rId7" imgW="3048000" imgH="4267200" progId="Equation.DSMT4">
                  <p:embed/>
                  <p:pic>
                    <p:nvPicPr>
                      <p:cNvPr id="0" name="图片 2458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06126" y="4204348"/>
                        <a:ext cx="206685" cy="289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42" y="4542715"/>
            <a:ext cx="270030" cy="34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70" name="Picture 2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862" y="4964867"/>
            <a:ext cx="1026114" cy="40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89" y="5482430"/>
            <a:ext cx="270030" cy="34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4207800" y="5436236"/>
          <a:ext cx="350357" cy="375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9" name="Equation" r:id="rId10" imgW="4267200" imgH="4572000" progId="Equation.DSMT4">
                  <p:embed/>
                </p:oleObj>
              </mc:Choice>
              <mc:Fallback>
                <p:oleObj name="Equation" r:id="rId10" imgW="4267200" imgH="4572000" progId="Equation.DSMT4">
                  <p:embed/>
                  <p:pic>
                    <p:nvPicPr>
                      <p:cNvPr id="0" name="图片 2458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07800" y="5436236"/>
                        <a:ext cx="350357" cy="375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28" y="5489749"/>
            <a:ext cx="270030" cy="34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组合 35"/>
          <p:cNvGrpSpPr/>
          <p:nvPr/>
        </p:nvGrpSpPr>
        <p:grpSpPr>
          <a:xfrm>
            <a:off x="4139952" y="4984065"/>
            <a:ext cx="2487860" cy="369332"/>
            <a:chOff x="3995936" y="5502423"/>
            <a:chExt cx="3317146" cy="492443"/>
          </a:xfrm>
        </p:grpSpPr>
        <p:cxnSp>
          <p:nvCxnSpPr>
            <p:cNvPr id="34" name="直接连接符 33"/>
            <p:cNvCxnSpPr/>
            <p:nvPr/>
          </p:nvCxnSpPr>
          <p:spPr bwMode="auto">
            <a:xfrm>
              <a:off x="3995936" y="573325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文本框 34"/>
            <p:cNvSpPr txBox="1"/>
            <p:nvPr/>
          </p:nvSpPr>
          <p:spPr>
            <a:xfrm>
              <a:off x="4900814" y="5502423"/>
              <a:ext cx="24122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运动学方程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 bwMode="auto">
          <a:xfrm>
            <a:off x="1601670" y="1268760"/>
            <a:ext cx="6191157" cy="184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18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点的速度</a:t>
            </a:r>
            <a:endParaRPr lang="en-US" altLang="zh-CN" sz="18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000000"/>
                </a:solidFill>
              </a:rPr>
              <a:t>基矢量的导数：</a:t>
            </a:r>
            <a:endParaRPr lang="en-US" altLang="zh-CN" sz="18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0070C0"/>
                </a:solidFill>
              </a:rPr>
              <a:t>                      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0070C0"/>
                </a:solidFill>
              </a:rPr>
              <a:t>                    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0070C0"/>
                </a:solidFill>
              </a:rPr>
              <a:t>                     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0070C0"/>
                </a:solidFill>
              </a:rPr>
              <a:t>      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100" dirty="0">
                <a:solidFill>
                  <a:srgbClr val="000000"/>
                </a:solidFill>
              </a:rPr>
              <a:t>    </a:t>
            </a:r>
            <a:r>
              <a:rPr lang="zh-CN" altLang="zh-CN" sz="2100" dirty="0">
                <a:solidFill>
                  <a:srgbClr val="000000"/>
                </a:solidFill>
              </a:rPr>
              <a:t>∴ 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100" dirty="0">
              <a:solidFill>
                <a:srgbClr val="000000"/>
              </a:solidFill>
            </a:endParaRP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30" y="1808820"/>
            <a:ext cx="3278624" cy="70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1016850" y="2725624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endParaRPr lang="zh-CN" altLang="en-US" sz="180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0169973" y="3364762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endParaRPr lang="zh-CN" altLang="en-US" sz="180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1116260" y="3380139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endParaRPr lang="zh-CN" altLang="en-US" sz="180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1337878" y="3092874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endParaRPr lang="zh-CN" altLang="en-US" sz="180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408894" y="2618910"/>
            <a:ext cx="2160240" cy="1516074"/>
            <a:chOff x="5687858" y="2348880"/>
            <a:chExt cx="2880320" cy="2021432"/>
          </a:xfrm>
        </p:grpSpPr>
        <p:grpSp>
          <p:nvGrpSpPr>
            <p:cNvPr id="4" name="Group 4"/>
            <p:cNvGrpSpPr/>
            <p:nvPr/>
          </p:nvGrpSpPr>
          <p:grpSpPr bwMode="auto">
            <a:xfrm>
              <a:off x="5687858" y="2348880"/>
              <a:ext cx="2880320" cy="2021432"/>
              <a:chOff x="6075" y="1830"/>
              <a:chExt cx="3225" cy="1974"/>
            </a:xfrm>
          </p:grpSpPr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>
                <a:off x="6075" y="2993"/>
                <a:ext cx="20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800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 flipV="1">
                <a:off x="6090" y="2678"/>
                <a:ext cx="1980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800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6690" y="2888"/>
                <a:ext cx="30" cy="105"/>
              </a:xfrm>
              <a:custGeom>
                <a:avLst/>
                <a:gdLst>
                  <a:gd name="T0" fmla="*/ 30 w 30"/>
                  <a:gd name="T1" fmla="*/ 0 h 105"/>
                  <a:gd name="T2" fmla="*/ 0 w 30"/>
                  <a:gd name="T3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" h="105">
                    <a:moveTo>
                      <a:pt x="30" y="0"/>
                    </a:moveTo>
                    <a:cubicBezTo>
                      <a:pt x="30" y="0"/>
                      <a:pt x="15" y="52"/>
                      <a:pt x="0" y="10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800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7725" y="2903"/>
                <a:ext cx="900" cy="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l" eaLnBrk="0" hangingPunct="0"/>
                <a:endParaRPr kumimoji="0" lang="zh-CN" altLang="zh-CN" sz="135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7425" y="1830"/>
                <a:ext cx="1005" cy="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l" eaLnBrk="0" hangingPunct="0"/>
                <a:endParaRPr kumimoji="0" lang="zh-CN" altLang="zh-CN" sz="135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6360" y="3165"/>
                <a:ext cx="935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l" eaLnBrk="0" hangingPunct="0"/>
                <a:endParaRPr kumimoji="0" lang="zh-CN" altLang="zh-CN" sz="135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 flipV="1">
                <a:off x="8055" y="2685"/>
                <a:ext cx="15" cy="3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800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8250" y="2478"/>
                <a:ext cx="1050" cy="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l" eaLnBrk="0" hangingPunct="0"/>
                <a:endParaRPr kumimoji="0" lang="zh-CN" altLang="zh-CN" sz="135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7161510" y="2721997"/>
            <a:ext cx="4476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66" name="Equation" r:id="rId2" imgW="228600" imgH="190500" progId="Equation.DSMT4">
                    <p:embed/>
                  </p:oleObj>
                </mc:Choice>
                <mc:Fallback>
                  <p:oleObj name="Equation" r:id="rId2" imgW="228600" imgH="190500" progId="Equation.DSMT4">
                    <p:embed/>
                    <p:pic>
                      <p:nvPicPr>
                        <p:cNvPr id="0" name="图片 2468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1510" y="2721997"/>
                          <a:ext cx="447675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6032340" y="3574181"/>
            <a:ext cx="409575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67" name="Equation" r:id="rId4" imgW="228600" imgH="177800" progId="Equation.DSMT4">
                    <p:embed/>
                  </p:oleObj>
                </mc:Choice>
                <mc:Fallback>
                  <p:oleObj name="Equation" r:id="rId4" imgW="228600" imgH="177800" progId="Equation.DSMT4">
                    <p:embed/>
                    <p:pic>
                      <p:nvPicPr>
                        <p:cNvPr id="0" name="图片 2468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340" y="3574181"/>
                          <a:ext cx="409575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7294056" y="3594683"/>
            <a:ext cx="3810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68" name="Equation" r:id="rId6" imgW="177800" imgH="190500" progId="Equation.DSMT4">
                    <p:embed/>
                  </p:oleObj>
                </mc:Choice>
                <mc:Fallback>
                  <p:oleObj name="Equation" r:id="rId6" imgW="177800" imgH="190500" progId="Equation.DSMT4">
                    <p:embed/>
                    <p:pic>
                      <p:nvPicPr>
                        <p:cNvPr id="0" name="图片 2468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4056" y="3594683"/>
                          <a:ext cx="381000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7589547" y="3211663"/>
            <a:ext cx="47625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69" name="Equation" r:id="rId8" imgW="279400" imgH="177800" progId="Equation.DSMT4">
                    <p:embed/>
                  </p:oleObj>
                </mc:Choice>
                <mc:Fallback>
                  <p:oleObj name="Equation" r:id="rId8" imgW="279400" imgH="177800" progId="Equation.DSMT4">
                    <p:embed/>
                    <p:pic>
                      <p:nvPicPr>
                        <p:cNvPr id="0" name="图片 2468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9547" y="3211663"/>
                          <a:ext cx="47625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本框 22"/>
          <p:cNvSpPr txBox="1"/>
          <p:nvPr/>
        </p:nvSpPr>
        <p:spPr>
          <a:xfrm>
            <a:off x="2440774" y="34051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的大小：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60793" name="Picture 2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969" y="3431478"/>
            <a:ext cx="489383" cy="30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1763688" y="4053427"/>
            <a:ext cx="2567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    </a:t>
            </a: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∴大小：</a:t>
            </a:r>
            <a:endParaRPr lang="en-US" altLang="zh-CN" sz="1800" kern="1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   </a:t>
            </a:r>
            <a:r>
              <a:rPr lang="zh-CN" altLang="zh-CN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方向：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60794" name="Picture 2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6" y="4158486"/>
            <a:ext cx="423816" cy="31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798" name="Picture 3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7" y="4566636"/>
            <a:ext cx="293660" cy="32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799" name="Picture 3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58" y="4933769"/>
            <a:ext cx="1406065" cy="7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011715" y="3375307"/>
          <a:ext cx="485327" cy="38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0" name="Equation" r:id="rId13" imgW="6096000" imgH="4876800" progId="Equation.DSMT4">
                  <p:embed/>
                </p:oleObj>
              </mc:Choice>
              <mc:Fallback>
                <p:oleObj name="Equation" r:id="rId13" imgW="6096000" imgH="4876800" progId="Equation.DSMT4">
                  <p:embed/>
                  <p:pic>
                    <p:nvPicPr>
                      <p:cNvPr id="0" name="图片 24686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11715" y="3375307"/>
                        <a:ext cx="485327" cy="38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7" y="1484785"/>
            <a:ext cx="2214286" cy="16071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88677" y="1820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的大小：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6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89" y="1838994"/>
            <a:ext cx="489383" cy="30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655676" y="2456893"/>
            <a:ext cx="2567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    </a:t>
            </a: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∴大小：</a:t>
            </a:r>
            <a:endParaRPr lang="en-US" altLang="zh-CN" sz="1800" kern="1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   </a:t>
            </a:r>
            <a:r>
              <a:rPr lang="zh-CN" altLang="zh-CN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方向：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8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14" y="2561951"/>
            <a:ext cx="423816" cy="31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86498" y="2911203"/>
          <a:ext cx="506027" cy="36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2" name="Equation" r:id="rId4" imgW="6400800" imgH="4572000" progId="Equation.DSMT4">
                  <p:embed/>
                </p:oleObj>
              </mc:Choice>
              <mc:Fallback>
                <p:oleObj name="Equation" r:id="rId4" imgW="6400800" imgH="4572000" progId="Equation.DSMT4">
                  <p:embed/>
                  <p:pic>
                    <p:nvPicPr>
                      <p:cNvPr id="0" name="图片 2478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6498" y="2911203"/>
                        <a:ext cx="506027" cy="361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788324" y="3537013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∴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774" y="3386164"/>
            <a:ext cx="1476841" cy="65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041" y="4274818"/>
            <a:ext cx="2164307" cy="126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4200697"/>
            <a:ext cx="1097990" cy="14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85637" y="1798332"/>
          <a:ext cx="480130" cy="349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3" name="Equation" r:id="rId9" imgW="6705600" imgH="4876800" progId="Equation.DSMT4">
                  <p:embed/>
                </p:oleObj>
              </mc:Choice>
              <mc:Fallback>
                <p:oleObj name="Equation" r:id="rId9" imgW="6705600" imgH="4876800" progId="Equation.DSMT4">
                  <p:embed/>
                  <p:pic>
                    <p:nvPicPr>
                      <p:cNvPr id="0" name="图片 2478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5637" y="1798332"/>
                        <a:ext cx="480130" cy="349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401738" y="44340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径向速度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01738" y="51571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横向速度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620688"/>
            <a:ext cx="82786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数学知识：微分</a:t>
            </a:r>
            <a:endParaRPr lang="en-US" altLang="zh-CN" kern="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复合函数导数：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反函数的导数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36525" y="1844824"/>
          <a:ext cx="328356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04" name="Equation" r:id="rId1" imgW="34747200" imgH="6096000" progId="Equation.DSMT4">
                  <p:embed/>
                </p:oleObj>
              </mc:Choice>
              <mc:Fallback>
                <p:oleObj name="Equation" r:id="rId1" imgW="34747200" imgH="6096000" progId="Equation.DSMT4">
                  <p:embed/>
                  <p:pic>
                    <p:nvPicPr>
                      <p:cNvPr id="0" name="图片 2183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6525" y="1844824"/>
                        <a:ext cx="3283565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51720" y="2420888"/>
          <a:ext cx="3752472" cy="901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05" name="Equation" r:id="rId3" imgW="39319200" imgH="9448800" progId="Equation.DSMT4">
                  <p:embed/>
                </p:oleObj>
              </mc:Choice>
              <mc:Fallback>
                <p:oleObj name="Equation" r:id="rId3" imgW="39319200" imgH="9448800" progId="Equation.DSMT4">
                  <p:embed/>
                  <p:pic>
                    <p:nvPicPr>
                      <p:cNvPr id="0" name="图片 2183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2420888"/>
                        <a:ext cx="3752472" cy="901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136524" y="4365104"/>
          <a:ext cx="1283347" cy="534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06" name="Equation" r:id="rId5" imgW="14630400" imgH="6096000" progId="Equation.DSMT4">
                  <p:embed/>
                </p:oleObj>
              </mc:Choice>
              <mc:Fallback>
                <p:oleObj name="Equation" r:id="rId5" imgW="14630400" imgH="6096000" progId="Equation.DSMT4">
                  <p:embed/>
                  <p:pic>
                    <p:nvPicPr>
                      <p:cNvPr id="0" name="图片 2183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6524" y="4365104"/>
                        <a:ext cx="1283347" cy="534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427984" y="4348468"/>
          <a:ext cx="1543819" cy="55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07" name="Equation" r:id="rId7" imgW="17068800" imgH="6096000" progId="Equation.DSMT4">
                  <p:embed/>
                </p:oleObj>
              </mc:Choice>
              <mc:Fallback>
                <p:oleObj name="Equation" r:id="rId7" imgW="17068800" imgH="6096000" progId="Equation.DSMT4">
                  <p:embed/>
                  <p:pic>
                    <p:nvPicPr>
                      <p:cNvPr id="0" name="图片 2183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7984" y="4348468"/>
                        <a:ext cx="1543819" cy="551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555776" y="5149325"/>
          <a:ext cx="444357" cy="81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08" name="Equation" r:id="rId9" imgW="5181600" imgH="9448800" progId="Equation.DSMT4">
                  <p:embed/>
                </p:oleObj>
              </mc:Choice>
              <mc:Fallback>
                <p:oleObj name="Equation" r:id="rId9" imgW="5181600" imgH="9448800" progId="Equation.DSMT4">
                  <p:embed/>
                  <p:pic>
                    <p:nvPicPr>
                      <p:cNvPr id="0" name="图片 2183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5776" y="5149325"/>
                        <a:ext cx="444357" cy="810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755348" y="531155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已知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427984" y="5135641"/>
          <a:ext cx="1152128" cy="117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09" name="Equation" r:id="rId11" imgW="13716000" imgH="14020800" progId="Equation.DSMT4">
                  <p:embed/>
                </p:oleObj>
              </mc:Choice>
              <mc:Fallback>
                <p:oleObj name="Equation" r:id="rId11" imgW="13716000" imgH="14020800" progId="Equation.DSMT4">
                  <p:embed/>
                  <p:pic>
                    <p:nvPicPr>
                      <p:cNvPr id="0" name="图片 2183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27984" y="5135641"/>
                        <a:ext cx="1152128" cy="117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 bwMode="auto">
          <a:xfrm>
            <a:off x="971600" y="980728"/>
            <a:ext cx="6191157" cy="184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18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点的加速度</a:t>
            </a:r>
            <a:endParaRPr lang="en-US" altLang="zh-CN" sz="18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</a:rPr>
              <a:t>分量形式</a:t>
            </a:r>
            <a:r>
              <a:rPr lang="zh-CN" altLang="zh-CN" sz="1800" dirty="0">
                <a:solidFill>
                  <a:srgbClr val="000000"/>
                </a:solidFill>
              </a:rPr>
              <a:t>：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1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100" dirty="0">
              <a:solidFill>
                <a:srgbClr val="000000"/>
              </a:solidFill>
            </a:endParaRP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980728"/>
            <a:ext cx="4563660" cy="3041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693" y="4437112"/>
            <a:ext cx="1910775" cy="12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636592" y="4653386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径向加速度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36592" y="5358560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横向加速度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89556" y="773663"/>
            <a:ext cx="7779121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0" lang="zh-CN" altLang="en-US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例题：设质点在匀速转动（角速度为</a:t>
            </a:r>
            <a:r>
              <a:rPr kumimoji="0" lang="el-GR" altLang="zh-CN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ω</a:t>
            </a:r>
            <a:r>
              <a:rPr kumimoji="0" lang="zh-CN" altLang="en-US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）的水平转盘上从开始自中心出发，以恒定的速率</a:t>
            </a:r>
            <a:r>
              <a:rPr kumimoji="0" lang="en-US" altLang="zh-CN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u</a:t>
            </a:r>
            <a:r>
              <a:rPr kumimoji="0" lang="zh-CN" altLang="en-US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沿一半径运动，求质点的轨迹，速度和加速度。</a:t>
            </a:r>
            <a:endParaRPr kumimoji="0" lang="zh-CN" altLang="en-US" sz="1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 bwMode="auto">
          <a:xfrm>
            <a:off x="6686550" y="5518547"/>
            <a:ext cx="1157288" cy="30861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1" compatLnSpc="1"/>
          <a:lstStyle/>
          <a:p>
            <a:pPr algn="l"/>
            <a:r>
              <a:rPr lang="zh-CN" altLang="en-US" sz="1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 bwMode="auto">
          <a:xfrm>
            <a:off x="0" y="5152787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68580" tIns="34290" rIns="68580" bIns="34290" numCol="1" rtlCol="0" anchor="ctr" anchorCtr="1" compatLnSpc="1"/>
          <a:lstStyle/>
          <a:p>
            <a:pPr algn="l"/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l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9496425" y="5590833"/>
            <a:ext cx="2747010" cy="369332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9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kumimoji="0" lang="en-US" altLang="zh-CN" sz="9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kumimoji="0" lang="zh-CN" altLang="en-US" sz="9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kumimoji="0" lang="zh-CN" altLang="en-US" sz="9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9605963" y="635000"/>
            <a:ext cx="2499360" cy="553998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 algn="l">
              <a:spcAft>
                <a:spcPts val="0"/>
              </a:spcAft>
            </a:pPr>
            <a:r>
              <a:rPr lang="zh-CN" altLang="zh-CN" sz="1500" kern="10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选极坐标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lvl="0" algn="l"/>
            <a:r>
              <a:rPr lang="zh-CN" altLang="zh-CN" sz="1500" kern="10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运动学方程：</a:t>
            </a:r>
            <a:endParaRPr lang="zh-CN" altLang="en-US" sz="15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9715500" y="988556"/>
          <a:ext cx="918102" cy="80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6" name="Equation" r:id="rId7" imgW="12496800" imgH="10972800" progId="Equation.DSMT4">
                  <p:embed/>
                </p:oleObj>
              </mc:Choice>
              <mc:Fallback>
                <p:oleObj name="Equation" r:id="rId7" imgW="12496800" imgH="10972800" progId="Equation.DSMT4">
                  <p:embed/>
                  <p:pic>
                    <p:nvPicPr>
                      <p:cNvPr id="0" name="图片 2489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0" y="988556"/>
                        <a:ext cx="918102" cy="80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9715500" y="1798349"/>
          <a:ext cx="1532973" cy="126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7" name="Equation" r:id="rId9" imgW="24384000" imgH="20116800" progId="Equation.DSMT4">
                  <p:embed/>
                </p:oleObj>
              </mc:Choice>
              <mc:Fallback>
                <p:oleObj name="Equation" r:id="rId9" imgW="24384000" imgH="20116800" progId="Equation.DSMT4">
                  <p:embed/>
                  <p:pic>
                    <p:nvPicPr>
                      <p:cNvPr id="0" name="图片 2489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0" y="1798349"/>
                        <a:ext cx="1532973" cy="1264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9775523" y="3093378"/>
          <a:ext cx="216024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8" name="Equation" r:id="rId11" imgW="32004000" imgH="6400800" progId="Equation.DSMT4">
                  <p:embed/>
                </p:oleObj>
              </mc:Choice>
              <mc:Fallback>
                <p:oleObj name="Equation" r:id="rId11" imgW="32004000" imgH="6400800" progId="Equation.DSMT4">
                  <p:embed/>
                  <p:pic>
                    <p:nvPicPr>
                      <p:cNvPr id="0" name="图片 2489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75523" y="3093378"/>
                        <a:ext cx="2160240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9801716" y="3723215"/>
          <a:ext cx="910044" cy="70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9" name="Equation" r:id="rId13" imgW="12192000" imgH="9448800" progId="Equation.DSMT4">
                  <p:embed/>
                </p:oleObj>
              </mc:Choice>
              <mc:Fallback>
                <p:oleObj name="Equation" r:id="rId13" imgW="12192000" imgH="9448800" progId="Equation.DSMT4">
                  <p:embed/>
                  <p:pic>
                    <p:nvPicPr>
                      <p:cNvPr id="0" name="图片 2489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801716" y="3723215"/>
                        <a:ext cx="910044" cy="70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9692416" y="3495803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轨迹方程</a:t>
            </a: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92416" y="446935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此曲线为阿基米德螺线。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85" y="3075981"/>
            <a:ext cx="2307431" cy="230743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8" y="3388615"/>
            <a:ext cx="1693185" cy="1604070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17"/>
            </p:custDataLst>
          </p:nvPr>
        </p:nvGrpSpPr>
        <p:grpSpPr>
          <a:xfrm>
            <a:off x="9439275" y="857250"/>
            <a:ext cx="2861310" cy="485775"/>
            <a:chOff x="12585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18"/>
              </p:custDataLst>
            </p:nvPr>
          </p:nvSpPr>
          <p:spPr bwMode="auto"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/>
            <a:lstStyle/>
            <a:p>
              <a:pPr algn="l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RemarkBlock"/>
            <p:cNvSpPr/>
            <p:nvPr>
              <p:custDataLst>
                <p:tags r:id="rId19"/>
              </p:custDataLst>
            </p:nvPr>
          </p:nvSpPr>
          <p:spPr bwMode="auto"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/>
            <a:lstStyle/>
            <a:p>
              <a:pPr algn="l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13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kumimoji="0" lang="zh-CN" altLang="en-US" sz="13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7" name="RemarkBack"/>
          <p:cNvSpPr/>
          <p:nvPr>
            <p:custDataLst>
              <p:tags r:id="rId21"/>
            </p:custDataLst>
          </p:nvPr>
        </p:nvSpPr>
        <p:spPr bwMode="auto">
          <a:xfrm>
            <a:off x="9537700" y="12700"/>
            <a:ext cx="2861310" cy="47625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68580" tIns="34290" rIns="68580" bIns="34290" numCol="1" rtlCol="0" anchor="t" anchorCtr="0" compatLnSpc="1"/>
          <a:lstStyle/>
          <a:p>
            <a:pPr algn="l"/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8" name="RemarkBlock"/>
          <p:cNvSpPr/>
          <p:nvPr>
            <p:custDataLst>
              <p:tags r:id="rId22"/>
            </p:custDataLst>
          </p:nvPr>
        </p:nvSpPr>
        <p:spPr bwMode="auto">
          <a:xfrm>
            <a:off x="9537700" y="12700"/>
            <a:ext cx="142875" cy="47625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68580" tIns="34290" rIns="68580" bIns="34290" numCol="1" rtlCol="0" anchor="t" anchorCtr="0" compatLnSpc="1"/>
          <a:lstStyle/>
          <a:p>
            <a:pPr algn="l"/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9" name="RemarkTitleText"/>
          <p:cNvSpPr txBox="1"/>
          <p:nvPr>
            <p:custDataLst>
              <p:tags r:id="rId23"/>
            </p:custDataLst>
          </p:nvPr>
        </p:nvSpPr>
        <p:spPr>
          <a:xfrm>
            <a:off x="9779000" y="0"/>
            <a:ext cx="1428750" cy="47625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35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kumimoji="0" lang="zh-CN" altLang="en-US" sz="13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24"/>
            </p:custDataLst>
          </p:nvPr>
        </p:nvGrpSpPr>
        <p:grpSpPr>
          <a:xfrm>
            <a:off x="0" y="0"/>
            <a:ext cx="9144000" cy="490220"/>
            <a:chOff x="0" y="-1143000"/>
            <a:chExt cx="12192000" cy="653627"/>
          </a:xfrm>
        </p:grpSpPr>
        <p:sp>
          <p:nvSpPr>
            <p:cNvPr id="6" name="TitleBackground"/>
            <p:cNvSpPr/>
            <p:nvPr>
              <p:custDataLst>
                <p:tags r:id="rId25"/>
              </p:custDataLst>
            </p:nvPr>
          </p:nvSpPr>
          <p:spPr bwMode="auto">
            <a:xfrm>
              <a:off x="0" y="-1143000"/>
              <a:ext cx="12192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/>
            <a:lstStyle/>
            <a:p>
              <a:pPr algn="l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26"/>
              </p:custDataLst>
            </p:nvPr>
          </p:nvSpPr>
          <p:spPr bwMode="auto">
            <a:xfrm>
              <a:off x="0" y="-11430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/>
            <a:lstStyle/>
            <a:p>
              <a:pPr algn="l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27"/>
              </p:custDataLst>
            </p:nvPr>
          </p:nvSpPr>
          <p:spPr>
            <a:xfrm>
              <a:off x="338667" y="-114300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kumimoji="0"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28"/>
              </p:custDataLst>
            </p:nvPr>
          </p:nvSpPr>
          <p:spPr>
            <a:xfrm>
              <a:off x="1670473" y="-99737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kumimoji="0"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kumimoji="0"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0" name="图片 29"/>
          <p:cNvPicPr/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3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2458" y="1589183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解：选极坐标</a:t>
            </a:r>
            <a:endParaRPr kumimoji="0" lang="zh-CN" altLang="zh-CN" sz="1800" kern="1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运动学方程：</a:t>
            </a:r>
            <a:endParaRPr kumimoji="0" lang="zh-CN" altLang="en-US" sz="1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74930" y="2366417"/>
          <a:ext cx="918102" cy="80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2" name="Equation" r:id="rId1" imgW="12496800" imgH="10972800" progId="Equation.DSMT4">
                  <p:embed/>
                </p:oleObj>
              </mc:Choice>
              <mc:Fallback>
                <p:oleObj name="Equation" r:id="rId1" imgW="12496800" imgH="10972800" progId="Equation.DSMT4">
                  <p:embed/>
                  <p:pic>
                    <p:nvPicPr>
                      <p:cNvPr id="0" name="图片 2499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4930" y="2366417"/>
                        <a:ext cx="918102" cy="80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35170" y="2075236"/>
          <a:ext cx="1532973" cy="126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3" name="Equation" r:id="rId3" imgW="24384000" imgH="20116800" progId="Equation.DSMT4">
                  <p:embed/>
                </p:oleObj>
              </mc:Choice>
              <mc:Fallback>
                <p:oleObj name="Equation" r:id="rId3" imgW="24384000" imgH="20116800" progId="Equation.DSMT4">
                  <p:embed/>
                  <p:pic>
                    <p:nvPicPr>
                      <p:cNvPr id="0" name="图片 2499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170" y="2075236"/>
                        <a:ext cx="1532973" cy="1264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74930" y="3334766"/>
          <a:ext cx="216024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4" name="Equation" r:id="rId5" imgW="32004000" imgH="6400800" progId="Equation.DSMT4">
                  <p:embed/>
                </p:oleObj>
              </mc:Choice>
              <mc:Fallback>
                <p:oleObj name="Equation" r:id="rId5" imgW="32004000" imgH="6400800" progId="Equation.DSMT4">
                  <p:embed/>
                  <p:pic>
                    <p:nvPicPr>
                      <p:cNvPr id="0" name="图片 2499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4930" y="3334766"/>
                        <a:ext cx="2160240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136341" y="390416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轨迹方程</a:t>
            </a:r>
            <a:r>
              <a:rPr kumimoji="0" lang="zh-CN" altLang="zh-CN" sz="1800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65140" y="3724646"/>
          <a:ext cx="910044" cy="70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5" name="Equation" r:id="rId7" imgW="12192000" imgH="9448800" progId="Equation.DSMT4">
                  <p:embed/>
                </p:oleObj>
              </mc:Choice>
              <mc:Fallback>
                <p:oleObj name="Equation" r:id="rId7" imgW="12192000" imgH="9448800" progId="Equation.DSMT4">
                  <p:embed/>
                  <p:pic>
                    <p:nvPicPr>
                      <p:cNvPr id="0" name="图片 2499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5140" y="3724646"/>
                        <a:ext cx="910044" cy="70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074931" y="445482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此曲线为阿基米德螺线。</a:t>
            </a:r>
            <a:endParaRPr kumimoji="0" lang="zh-CN" altLang="en-US" sz="1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5576" y="1124744"/>
            <a:ext cx="12234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小结：</a:t>
            </a:r>
            <a:endParaRPr lang="zh-CN" altLang="en-US" sz="27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71600" y="2420888"/>
            <a:ext cx="7008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一般地，当加速度为常量（如重力加速度），应选取直角坐标系；当加速度总指向空间一点时（有心力情况），选极坐标系较方便；当质点的轨迹已知时（譬如限定在某曲线轨道上滑动），则可选用自然坐标系。</a:t>
            </a:r>
            <a:endParaRPr lang="zh-CN" altLang="en-US" sz="21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530" indent="-214630" eaLnBrk="0" hangingPunct="0"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7250" indent="-171450" eaLnBrk="0" hangingPunct="0"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00150" indent="-171450" eaLnBrk="0" hangingPunct="0"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543050" indent="-171450" eaLnBrk="0" hangingPunct="0"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DCB839-F232-457B-901A-1050C0BEA2A9}" type="slidenum">
              <a:rPr kumimoji="0" lang="en-US" altLang="zh-CN" sz="1050">
                <a:solidFill>
                  <a:srgbClr val="000000"/>
                </a:solidFill>
              </a:rPr>
            </a:fld>
            <a:endParaRPr kumimoji="0" lang="en-US" altLang="zh-CN" sz="1050">
              <a:solidFill>
                <a:srgbClr val="000000"/>
              </a:solidFill>
            </a:endParaRPr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538165" y="685638"/>
            <a:ext cx="5276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606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六、相对运动</a:t>
            </a:r>
            <a:endParaRPr lang="zh-CN" altLang="en-US" dirty="0">
              <a:solidFill>
                <a:srgbClr val="06060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998725" y="1209978"/>
            <a:ext cx="7362576" cy="100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100" dirty="0">
                <a:solidFill>
                  <a:srgbClr val="000000"/>
                </a:solidFill>
              </a:rPr>
              <a:t>设两个参考系有相对运动，即</a:t>
            </a:r>
            <a:r>
              <a:rPr lang="en-US" altLang="zh-CN" sz="2100" i="1" dirty="0">
                <a:solidFill>
                  <a:srgbClr val="000000"/>
                </a:solidFill>
              </a:rPr>
              <a:t>S</a:t>
            </a:r>
            <a:r>
              <a:rPr lang="en-US" altLang="zh-CN" sz="2100" i="1" dirty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100" dirty="0">
                <a:solidFill>
                  <a:srgbClr val="000000"/>
                </a:solidFill>
              </a:rPr>
              <a:t> </a:t>
            </a:r>
            <a:r>
              <a:rPr lang="zh-CN" altLang="en-US" sz="2100" dirty="0">
                <a:solidFill>
                  <a:srgbClr val="000000"/>
                </a:solidFill>
              </a:rPr>
              <a:t>相对于</a:t>
            </a:r>
            <a:r>
              <a:rPr lang="en-US" altLang="zh-CN" sz="2100" i="1" dirty="0">
                <a:solidFill>
                  <a:srgbClr val="000000"/>
                </a:solidFill>
              </a:rPr>
              <a:t>S</a:t>
            </a:r>
            <a:r>
              <a:rPr lang="en-US" altLang="zh-CN" sz="2100" i="1" dirty="0">
                <a:solidFill>
                  <a:srgbClr val="FF00FF"/>
                </a:solidFill>
              </a:rPr>
              <a:t> </a:t>
            </a:r>
            <a:r>
              <a:rPr lang="zh-CN" altLang="en-US" sz="2100" dirty="0">
                <a:solidFill>
                  <a:srgbClr val="000000"/>
                </a:solidFill>
              </a:rPr>
              <a:t>以速度      平动的情形，考察质点</a:t>
            </a:r>
            <a:r>
              <a:rPr lang="en-US" altLang="zh-CN" sz="2100" dirty="0">
                <a:solidFill>
                  <a:srgbClr val="000000"/>
                </a:solidFill>
              </a:rPr>
              <a:t>P</a:t>
            </a:r>
            <a:r>
              <a:rPr lang="zh-CN" altLang="en-US" sz="2100" dirty="0">
                <a:solidFill>
                  <a:srgbClr val="000000"/>
                </a:solidFill>
              </a:rPr>
              <a:t>的运动。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5" name="Line 51"/>
          <p:cNvSpPr>
            <a:spLocks noChangeShapeType="1"/>
          </p:cNvSpPr>
          <p:nvPr/>
        </p:nvSpPr>
        <p:spPr bwMode="auto">
          <a:xfrm flipV="1">
            <a:off x="2696278" y="3482303"/>
            <a:ext cx="1074725" cy="35767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defRPr/>
            </a:pPr>
            <a:endParaRPr kumimoji="0" lang="zh-CN" altLang="en-US" sz="105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6" name="Object 52"/>
          <p:cNvGraphicFramePr>
            <a:graphicFrameLocks noChangeAspect="1"/>
          </p:cNvGraphicFramePr>
          <p:nvPr/>
        </p:nvGraphicFramePr>
        <p:xfrm>
          <a:off x="3007519" y="3243263"/>
          <a:ext cx="2190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42" name="公式" r:id="rId1" imgW="4267200" imgH="5791200" progId="Equation.3">
                  <p:embed/>
                </p:oleObj>
              </mc:Choice>
              <mc:Fallback>
                <p:oleObj name="公式" r:id="rId1" imgW="4267200" imgH="5791200" progId="Equation.3">
                  <p:embed/>
                  <p:pic>
                    <p:nvPicPr>
                      <p:cNvPr id="0" name="图片 25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519" y="3243263"/>
                        <a:ext cx="2190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3"/>
          <p:cNvSpPr txBox="1">
            <a:spLocks noChangeArrowheads="1"/>
          </p:cNvSpPr>
          <p:nvPr/>
        </p:nvSpPr>
        <p:spPr bwMode="auto">
          <a:xfrm>
            <a:off x="3139378" y="2388513"/>
            <a:ext cx="245873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dirty="0">
                <a:solidFill>
                  <a:srgbClr val="000000"/>
                </a:solidFill>
              </a:rPr>
              <a:t>由矢量运算法则有：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54"/>
          <p:cNvGraphicFramePr>
            <a:graphicFrameLocks noChangeAspect="1"/>
          </p:cNvGraphicFramePr>
          <p:nvPr/>
        </p:nvGraphicFramePr>
        <p:xfrm>
          <a:off x="5673198" y="2348880"/>
          <a:ext cx="143708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43" name="公式" r:id="rId3" imgW="20116800" imgH="5486400" progId="Equation.3">
                  <p:embed/>
                </p:oleObj>
              </mc:Choice>
              <mc:Fallback>
                <p:oleObj name="公式" r:id="rId3" imgW="20116800" imgH="5486400" progId="Equation.3">
                  <p:embed/>
                  <p:pic>
                    <p:nvPicPr>
                      <p:cNvPr id="0" name="图片 25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198" y="2348880"/>
                        <a:ext cx="1437085" cy="4286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4517994" y="3360621"/>
            <a:ext cx="253424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dirty="0">
                <a:solidFill>
                  <a:srgbClr val="000000"/>
                </a:solidFill>
              </a:rPr>
              <a:t>两边对时间微商： 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graphicFrame>
        <p:nvGraphicFramePr>
          <p:cNvPr id="10" name="Object 56"/>
          <p:cNvGraphicFramePr>
            <a:graphicFrameLocks noChangeAspect="1"/>
          </p:cNvGraphicFramePr>
          <p:nvPr/>
        </p:nvGraphicFramePr>
        <p:xfrm>
          <a:off x="5308404" y="3853086"/>
          <a:ext cx="1733550" cy="65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44" name="公式" r:id="rId5" imgW="901065" imgH="393700" progId="Equation.3">
                  <p:embed/>
                </p:oleObj>
              </mc:Choice>
              <mc:Fallback>
                <p:oleObj name="公式" r:id="rId5" imgW="901065" imgH="393700" progId="Equation.3">
                  <p:embed/>
                  <p:pic>
                    <p:nvPicPr>
                      <p:cNvPr id="0" name="图片 25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04" y="3853086"/>
                        <a:ext cx="1733550" cy="656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22" name="Object 65"/>
          <p:cNvGraphicFramePr>
            <a:graphicFrameLocks noChangeAspect="1"/>
          </p:cNvGraphicFramePr>
          <p:nvPr/>
        </p:nvGraphicFramePr>
        <p:xfrm>
          <a:off x="4680013" y="2822592"/>
          <a:ext cx="247832" cy="44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45" name="公式" r:id="rId7" imgW="139700" imgH="228600" progId="Equation.3">
                  <p:embed/>
                </p:oleObj>
              </mc:Choice>
              <mc:Fallback>
                <p:oleObj name="公式" r:id="rId7" imgW="139700" imgH="228600" progId="Equation.3">
                  <p:embed/>
                  <p:pic>
                    <p:nvPicPr>
                      <p:cNvPr id="0" name="图片 25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013" y="2822592"/>
                        <a:ext cx="247832" cy="444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67"/>
          <p:cNvGrpSpPr/>
          <p:nvPr/>
        </p:nvGrpSpPr>
        <p:grpSpPr bwMode="auto">
          <a:xfrm>
            <a:off x="1980065" y="2345420"/>
            <a:ext cx="2893687" cy="1952625"/>
            <a:chOff x="1030" y="1428"/>
            <a:chExt cx="2633" cy="1640"/>
          </a:xfrm>
        </p:grpSpPr>
        <p:sp>
          <p:nvSpPr>
            <p:cNvPr id="21" name="Line 68"/>
            <p:cNvSpPr>
              <a:spLocks noChangeShapeType="1"/>
            </p:cNvSpPr>
            <p:nvPr/>
          </p:nvSpPr>
          <p:spPr bwMode="auto">
            <a:xfrm flipV="1">
              <a:off x="1030" y="2685"/>
              <a:ext cx="652" cy="3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defRPr/>
              </a:pPr>
              <a:endParaRPr kumimoji="0" lang="zh-CN" altLang="en-US" sz="105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grpSp>
          <p:nvGrpSpPr>
            <p:cNvPr id="45108" name="Group 69"/>
            <p:cNvGrpSpPr/>
            <p:nvPr/>
          </p:nvGrpSpPr>
          <p:grpSpPr bwMode="auto">
            <a:xfrm>
              <a:off x="1046" y="1428"/>
              <a:ext cx="2617" cy="1540"/>
              <a:chOff x="1046" y="1428"/>
              <a:chExt cx="2617" cy="1540"/>
            </a:xfrm>
          </p:grpSpPr>
          <p:sp>
            <p:nvSpPr>
              <p:cNvPr id="45109" name="Text Box 70"/>
              <p:cNvSpPr txBox="1">
                <a:spLocks noChangeArrowheads="1"/>
              </p:cNvSpPr>
              <p:nvPr/>
            </p:nvSpPr>
            <p:spPr bwMode="auto">
              <a:xfrm>
                <a:off x="1305" y="1428"/>
                <a:ext cx="650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 i="1" dirty="0">
                    <a:solidFill>
                      <a:srgbClr val="FF00FF"/>
                    </a:solidFill>
                  </a:rPr>
                  <a:t> </a:t>
                </a:r>
                <a:r>
                  <a:rPr lang="en-US" altLang="zh-CN" b="1" i="1" dirty="0">
                    <a:solidFill>
                      <a:srgbClr val="FF00FF"/>
                    </a:solidFill>
                  </a:rPr>
                  <a:t>z</a:t>
                </a:r>
                <a:r>
                  <a:rPr lang="en-US" altLang="zh-CN" b="1" dirty="0">
                    <a:solidFill>
                      <a:srgbClr val="FF00FF"/>
                    </a:solidFill>
                    <a:latin typeface="宋体" panose="02010600030101010101" pitchFamily="2" charset="-122"/>
                  </a:rPr>
                  <a:t>′</a:t>
                </a:r>
                <a:endParaRPr lang="en-US" altLang="zh-CN" b="1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25" name="Line 72"/>
              <p:cNvSpPr>
                <a:spLocks noChangeShapeType="1"/>
              </p:cNvSpPr>
              <p:nvPr/>
            </p:nvSpPr>
            <p:spPr bwMode="auto">
              <a:xfrm flipV="1">
                <a:off x="1680" y="1520"/>
                <a:ext cx="0" cy="115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050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73"/>
              <p:cNvSpPr>
                <a:spLocks noChangeShapeType="1"/>
              </p:cNvSpPr>
              <p:nvPr/>
            </p:nvSpPr>
            <p:spPr bwMode="auto">
              <a:xfrm>
                <a:off x="1680" y="2685"/>
                <a:ext cx="1599" cy="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050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45113" name="Text Box 74"/>
              <p:cNvSpPr txBox="1">
                <a:spLocks noChangeArrowheads="1"/>
              </p:cNvSpPr>
              <p:nvPr/>
            </p:nvSpPr>
            <p:spPr bwMode="auto">
              <a:xfrm>
                <a:off x="3068" y="2352"/>
                <a:ext cx="59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 dirty="0">
                    <a:solidFill>
                      <a:srgbClr val="FF00FF"/>
                    </a:solidFill>
                  </a:rPr>
                  <a:t>y</a:t>
                </a:r>
                <a:r>
                  <a:rPr lang="en-US" altLang="zh-CN" b="1" dirty="0">
                    <a:solidFill>
                      <a:srgbClr val="FF00FF"/>
                    </a:solidFill>
                    <a:latin typeface="宋体" panose="02010600030101010101" pitchFamily="2" charset="-122"/>
                  </a:rPr>
                  <a:t>′</a:t>
                </a:r>
                <a:endParaRPr lang="en-US" altLang="zh-CN" b="1" dirty="0">
                  <a:solidFill>
                    <a:srgbClr val="FF00FF"/>
                  </a:solidFill>
                </a:endParaRPr>
              </a:p>
            </p:txBody>
          </p:sp>
          <p:graphicFrame>
            <p:nvGraphicFramePr>
              <p:cNvPr id="45115" name="Object 76"/>
              <p:cNvGraphicFramePr>
                <a:graphicFrameLocks noChangeAspect="1"/>
              </p:cNvGraphicFramePr>
              <p:nvPr/>
            </p:nvGraphicFramePr>
            <p:xfrm>
              <a:off x="1046" y="2544"/>
              <a:ext cx="308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046" name="公式" r:id="rId9" imgW="165100" imgH="228600" progId="Equation.3">
                      <p:embed/>
                    </p:oleObj>
                  </mc:Choice>
                  <mc:Fallback>
                    <p:oleObj name="公式" r:id="rId9" imgW="165100" imgH="228600" progId="Equation.3">
                      <p:embed/>
                      <p:pic>
                        <p:nvPicPr>
                          <p:cNvPr id="0" name="图片 2510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6" y="2544"/>
                            <a:ext cx="308" cy="4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16" name="Object 77"/>
              <p:cNvGraphicFramePr>
                <a:graphicFrameLocks noChangeAspect="1"/>
              </p:cNvGraphicFramePr>
              <p:nvPr/>
            </p:nvGraphicFramePr>
            <p:xfrm>
              <a:off x="1526" y="2640"/>
              <a:ext cx="317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047" name="公式" r:id="rId11" imgW="152400" imgH="139700" progId="Equation.3">
                      <p:embed/>
                    </p:oleObj>
                  </mc:Choice>
                  <mc:Fallback>
                    <p:oleObj name="公式" r:id="rId11" imgW="152400" imgH="139700" progId="Equation.3">
                      <p:embed/>
                      <p:pic>
                        <p:nvPicPr>
                          <p:cNvPr id="0" name="图片 2510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6" y="2640"/>
                            <a:ext cx="317" cy="2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5" name="Group 82"/>
          <p:cNvGrpSpPr/>
          <p:nvPr/>
        </p:nvGrpSpPr>
        <p:grpSpPr bwMode="auto">
          <a:xfrm>
            <a:off x="1315633" y="3931445"/>
            <a:ext cx="1002155" cy="1359694"/>
            <a:chOff x="-23" y="2618"/>
            <a:chExt cx="912" cy="1142"/>
          </a:xfrm>
        </p:grpSpPr>
        <p:sp>
          <p:nvSpPr>
            <p:cNvPr id="45104" name="Text Box 87"/>
            <p:cNvSpPr txBox="1">
              <a:spLocks noChangeArrowheads="1"/>
            </p:cNvSpPr>
            <p:nvPr/>
          </p:nvSpPr>
          <p:spPr bwMode="auto">
            <a:xfrm>
              <a:off x="-23" y="3462"/>
              <a:ext cx="27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en-US" altLang="zh-CN" b="1" i="1" dirty="0">
                <a:solidFill>
                  <a:srgbClr val="000000"/>
                </a:solidFill>
              </a:endParaRPr>
            </a:p>
          </p:txBody>
        </p:sp>
        <p:sp>
          <p:nvSpPr>
            <p:cNvPr id="45100" name="Text Box 90"/>
            <p:cNvSpPr txBox="1">
              <a:spLocks noChangeArrowheads="1"/>
            </p:cNvSpPr>
            <p:nvPr/>
          </p:nvSpPr>
          <p:spPr bwMode="auto">
            <a:xfrm>
              <a:off x="537" y="2618"/>
              <a:ext cx="3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750">
                  <a:solidFill>
                    <a:srgbClr val="000000"/>
                  </a:solidFill>
                </a:rPr>
                <a:t>·</a:t>
              </a:r>
              <a:endParaRPr lang="en-US" altLang="zh-CN" sz="750">
                <a:solidFill>
                  <a:srgbClr val="000000"/>
                </a:solidFill>
              </a:endParaRPr>
            </a:p>
          </p:txBody>
        </p:sp>
      </p:grpSp>
      <p:grpSp>
        <p:nvGrpSpPr>
          <p:cNvPr id="45086" name="Group 93"/>
          <p:cNvGrpSpPr/>
          <p:nvPr/>
        </p:nvGrpSpPr>
        <p:grpSpPr bwMode="auto">
          <a:xfrm>
            <a:off x="1565674" y="2614614"/>
            <a:ext cx="2745581" cy="2000251"/>
            <a:chOff x="205" y="1512"/>
            <a:chExt cx="2498" cy="1680"/>
          </a:xfrm>
        </p:grpSpPr>
        <p:grpSp>
          <p:nvGrpSpPr>
            <p:cNvPr id="45087" name="Group 94"/>
            <p:cNvGrpSpPr/>
            <p:nvPr/>
          </p:nvGrpSpPr>
          <p:grpSpPr bwMode="auto">
            <a:xfrm>
              <a:off x="205" y="1512"/>
              <a:ext cx="2498" cy="1510"/>
              <a:chOff x="205" y="1512"/>
              <a:chExt cx="2498" cy="1510"/>
            </a:xfrm>
          </p:grpSpPr>
          <p:sp>
            <p:nvSpPr>
              <p:cNvPr id="45089" name="Text Box 95"/>
              <p:cNvSpPr txBox="1">
                <a:spLocks noChangeArrowheads="1"/>
              </p:cNvSpPr>
              <p:nvPr/>
            </p:nvSpPr>
            <p:spPr bwMode="auto">
              <a:xfrm>
                <a:off x="237" y="1512"/>
                <a:ext cx="650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 i="1" dirty="0">
                    <a:solidFill>
                      <a:srgbClr val="FF00FF"/>
                    </a:solidFill>
                  </a:rPr>
                  <a:t> </a:t>
                </a:r>
                <a:r>
                  <a:rPr lang="en-US" altLang="zh-CN" b="1" i="1" dirty="0">
                    <a:solidFill>
                      <a:srgbClr val="FF00FF"/>
                    </a:solidFill>
                  </a:rPr>
                  <a:t>z</a:t>
                </a:r>
                <a:endParaRPr lang="en-US" altLang="zh-CN" b="1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45095" name="Text Box 103"/>
              <p:cNvSpPr txBox="1">
                <a:spLocks noChangeArrowheads="1"/>
              </p:cNvSpPr>
              <p:nvPr/>
            </p:nvSpPr>
            <p:spPr bwMode="auto">
              <a:xfrm>
                <a:off x="205" y="1854"/>
                <a:ext cx="534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 dirty="0">
                    <a:solidFill>
                      <a:srgbClr val="FF00FF"/>
                    </a:solidFill>
                  </a:rPr>
                  <a:t>S</a:t>
                </a:r>
                <a:endParaRPr lang="en-US" altLang="zh-CN" b="1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45096" name="Text Box 104"/>
              <p:cNvSpPr txBox="1">
                <a:spLocks noChangeArrowheads="1"/>
              </p:cNvSpPr>
              <p:nvPr/>
            </p:nvSpPr>
            <p:spPr bwMode="auto">
              <a:xfrm>
                <a:off x="2108" y="2724"/>
                <a:ext cx="59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 dirty="0">
                    <a:solidFill>
                      <a:srgbClr val="FF00FF"/>
                    </a:solidFill>
                  </a:rPr>
                  <a:t>y</a:t>
                </a:r>
                <a:endParaRPr lang="en-US" altLang="zh-CN" b="1" dirty="0">
                  <a:solidFill>
                    <a:srgbClr val="FF00FF"/>
                  </a:solidFill>
                </a:endParaRPr>
              </a:p>
            </p:txBody>
          </p:sp>
        </p:grpSp>
        <p:graphicFrame>
          <p:nvGraphicFramePr>
            <p:cNvPr id="45088" name="Object 105"/>
            <p:cNvGraphicFramePr>
              <a:graphicFrameLocks noChangeAspect="1"/>
            </p:cNvGraphicFramePr>
            <p:nvPr/>
          </p:nvGraphicFramePr>
          <p:xfrm>
            <a:off x="353" y="2910"/>
            <a:ext cx="23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48" name="公式" r:id="rId13" imgW="139700" imgH="165100" progId="Equation.3">
                    <p:embed/>
                  </p:oleObj>
                </mc:Choice>
                <mc:Fallback>
                  <p:oleObj name="公式" r:id="rId13" imgW="139700" imgH="165100" progId="Equation.3">
                    <p:embed/>
                    <p:pic>
                      <p:nvPicPr>
                        <p:cNvPr id="0" name="图片 25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" y="2910"/>
                          <a:ext cx="235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77" name="Group 107"/>
          <p:cNvGrpSpPr/>
          <p:nvPr/>
        </p:nvGrpSpPr>
        <p:grpSpPr bwMode="auto">
          <a:xfrm>
            <a:off x="1981645" y="3066935"/>
            <a:ext cx="1965557" cy="1238250"/>
            <a:chOff x="785" y="1693"/>
            <a:chExt cx="1788" cy="1040"/>
          </a:xfrm>
        </p:grpSpPr>
        <p:sp>
          <p:nvSpPr>
            <p:cNvPr id="62" name="Line 108"/>
            <p:cNvSpPr>
              <a:spLocks noChangeShapeType="1"/>
            </p:cNvSpPr>
            <p:nvPr/>
          </p:nvSpPr>
          <p:spPr bwMode="auto">
            <a:xfrm flipV="1">
              <a:off x="785" y="2036"/>
              <a:ext cx="1631" cy="6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defRPr/>
              </a:pPr>
              <a:endParaRPr kumimoji="0" lang="zh-CN" altLang="en-US" sz="105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graphicFrame>
          <p:nvGraphicFramePr>
            <p:cNvPr id="45080" name="Object 109"/>
            <p:cNvGraphicFramePr>
              <a:graphicFrameLocks noChangeAspect="1"/>
            </p:cNvGraphicFramePr>
            <p:nvPr/>
          </p:nvGraphicFramePr>
          <p:xfrm>
            <a:off x="1637" y="2385"/>
            <a:ext cx="23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49" name="公式" r:id="rId15" imgW="139700" imgH="165100" progId="Equation.3">
                    <p:embed/>
                  </p:oleObj>
                </mc:Choice>
                <mc:Fallback>
                  <p:oleObj name="公式" r:id="rId15" imgW="139700" imgH="165100" progId="Equation.3">
                    <p:embed/>
                    <p:pic>
                      <p:nvPicPr>
                        <p:cNvPr id="0" name="图片 25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" y="2385"/>
                          <a:ext cx="235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081" name="Group 110"/>
            <p:cNvGrpSpPr/>
            <p:nvPr/>
          </p:nvGrpSpPr>
          <p:grpSpPr bwMode="auto">
            <a:xfrm>
              <a:off x="2220" y="1693"/>
              <a:ext cx="353" cy="610"/>
              <a:chOff x="2220" y="1693"/>
              <a:chExt cx="353" cy="610"/>
            </a:xfrm>
          </p:grpSpPr>
          <p:sp>
            <p:nvSpPr>
              <p:cNvPr id="45082" name="Text Box 111"/>
              <p:cNvSpPr txBox="1">
                <a:spLocks noChangeArrowheads="1"/>
              </p:cNvSpPr>
              <p:nvPr/>
            </p:nvSpPr>
            <p:spPr bwMode="auto">
              <a:xfrm>
                <a:off x="2220" y="1938"/>
                <a:ext cx="35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750">
                    <a:solidFill>
                      <a:srgbClr val="000000"/>
                    </a:solidFill>
                  </a:rPr>
                  <a:t>·</a:t>
                </a:r>
                <a:endParaRPr lang="en-US" altLang="zh-CN" sz="75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83" name="Text Box 112"/>
              <p:cNvSpPr txBox="1">
                <a:spLocks noChangeArrowheads="1"/>
              </p:cNvSpPr>
              <p:nvPr/>
            </p:nvSpPr>
            <p:spPr bwMode="auto">
              <a:xfrm>
                <a:off x="2309" y="1693"/>
                <a:ext cx="264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 dirty="0">
                    <a:solidFill>
                      <a:srgbClr val="000000"/>
                    </a:solidFill>
                  </a:rPr>
                  <a:t>P</a:t>
                </a:r>
                <a:endParaRPr lang="en-US" altLang="zh-CN" b="1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84" name="Text Box 113"/>
              <p:cNvSpPr txBox="1">
                <a:spLocks noChangeArrowheads="1"/>
              </p:cNvSpPr>
              <p:nvPr/>
            </p:nvSpPr>
            <p:spPr bwMode="auto">
              <a:xfrm>
                <a:off x="2220" y="1983"/>
                <a:ext cx="29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900" dirty="0">
                    <a:solidFill>
                      <a:srgbClr val="000000"/>
                    </a:solidFill>
                  </a:rPr>
                  <a:t>●</a:t>
                </a:r>
                <a:endParaRPr lang="zh-CN" altLang="en-US" sz="900" dirty="0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75" name="Object 59"/>
          <p:cNvGraphicFramePr>
            <a:graphicFrameLocks noChangeAspect="1"/>
          </p:cNvGraphicFramePr>
          <p:nvPr/>
        </p:nvGraphicFramePr>
        <p:xfrm>
          <a:off x="6677710" y="1285151"/>
          <a:ext cx="364244" cy="510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50" name="公式" r:id="rId17" imgW="177800" imgH="228600" progId="Equation.3">
                  <p:embed/>
                </p:oleObj>
              </mc:Choice>
              <mc:Fallback>
                <p:oleObj name="公式" r:id="rId17" imgW="177800" imgH="228600" progId="Equation.3">
                  <p:embed/>
                  <p:pic>
                    <p:nvPicPr>
                      <p:cNvPr id="0" name="图片 25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710" y="1285151"/>
                        <a:ext cx="364244" cy="5108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53"/>
          <p:cNvSpPr txBox="1">
            <a:spLocks noChangeArrowheads="1"/>
          </p:cNvSpPr>
          <p:nvPr/>
        </p:nvSpPr>
        <p:spPr bwMode="auto">
          <a:xfrm>
            <a:off x="4873751" y="2834934"/>
            <a:ext cx="260285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dirty="0">
                <a:solidFill>
                  <a:srgbClr val="000000"/>
                </a:solidFill>
              </a:rPr>
              <a:t>是</a:t>
            </a:r>
            <a:r>
              <a:rPr lang="en-US" altLang="zh-CN" sz="2100" i="1" dirty="0">
                <a:solidFill>
                  <a:srgbClr val="000000"/>
                </a:solidFill>
              </a:rPr>
              <a:t>S</a:t>
            </a:r>
            <a:r>
              <a:rPr lang="en-US" altLang="zh-CN" sz="2100" i="1" dirty="0">
                <a:solidFill>
                  <a:srgbClr val="000000"/>
                </a:solidFill>
                <a:sym typeface="Symbol" panose="05050102010706020507" pitchFamily="18" charset="2"/>
              </a:rPr>
              <a:t> </a:t>
            </a:r>
            <a:r>
              <a:rPr lang="zh-CN" altLang="en-US" sz="2100" dirty="0">
                <a:solidFill>
                  <a:srgbClr val="000000"/>
                </a:solidFill>
              </a:rPr>
              <a:t>相对于</a:t>
            </a:r>
            <a:r>
              <a:rPr lang="en-US" altLang="zh-CN" sz="2100" dirty="0">
                <a:solidFill>
                  <a:srgbClr val="000000"/>
                </a:solidFill>
              </a:rPr>
              <a:t>S</a:t>
            </a:r>
            <a:r>
              <a:rPr lang="zh-CN" altLang="en-US" sz="2100" dirty="0">
                <a:solidFill>
                  <a:srgbClr val="000000"/>
                </a:solidFill>
              </a:rPr>
              <a:t>的位矢。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77" name="Text Box 50"/>
          <p:cNvSpPr txBox="1">
            <a:spLocks noChangeArrowheads="1"/>
          </p:cNvSpPr>
          <p:nvPr/>
        </p:nvSpPr>
        <p:spPr bwMode="auto">
          <a:xfrm>
            <a:off x="1805327" y="4819654"/>
            <a:ext cx="581382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100" dirty="0">
                <a:solidFill>
                  <a:srgbClr val="000000"/>
                </a:solidFill>
              </a:rPr>
              <a:t>即  </a:t>
            </a:r>
            <a:r>
              <a:rPr lang="en-US" altLang="zh-CN" sz="2100" dirty="0">
                <a:solidFill>
                  <a:srgbClr val="000000"/>
                </a:solidFill>
              </a:rPr>
              <a:t>			</a:t>
            </a:r>
            <a:r>
              <a:rPr lang="zh-CN" altLang="en-US" sz="2100" dirty="0">
                <a:solidFill>
                  <a:srgbClr val="000000"/>
                </a:solidFill>
              </a:rPr>
              <a:t>相对平动参照系中的速度变换格式。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314575" y="4779151"/>
          <a:ext cx="1419225" cy="42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51" name="公式" r:id="rId19" imgW="19812000" imgH="5486400" progId="Equation.3">
                  <p:embed/>
                </p:oleObj>
              </mc:Choice>
              <mc:Fallback>
                <p:oleObj name="公式" r:id="rId19" imgW="19812000" imgH="5486400" progId="Equation.3">
                  <p:embed/>
                  <p:pic>
                    <p:nvPicPr>
                      <p:cNvPr id="0" name="图片 25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4779151"/>
                        <a:ext cx="1419225" cy="42505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 Box 70"/>
          <p:cNvSpPr txBox="1">
            <a:spLocks noChangeArrowheads="1"/>
          </p:cNvSpPr>
          <p:nvPr/>
        </p:nvSpPr>
        <p:spPr bwMode="auto">
          <a:xfrm>
            <a:off x="2179512" y="2856310"/>
            <a:ext cx="714355" cy="35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i="1" dirty="0">
                <a:solidFill>
                  <a:srgbClr val="FF00FF"/>
                </a:solidFill>
              </a:rPr>
              <a:t> </a:t>
            </a:r>
            <a:r>
              <a:rPr lang="en-US" altLang="zh-CN" b="1" i="1" dirty="0">
                <a:solidFill>
                  <a:srgbClr val="FF00FF"/>
                </a:solidFill>
              </a:rPr>
              <a:t>S</a:t>
            </a:r>
            <a:r>
              <a:rPr lang="en-US" altLang="zh-CN" b="1" dirty="0">
                <a:solidFill>
                  <a:srgbClr val="FF00FF"/>
                </a:solidFill>
                <a:latin typeface="宋体" panose="02010600030101010101" pitchFamily="2" charset="-122"/>
              </a:rPr>
              <a:t>′</a:t>
            </a:r>
            <a:endParaRPr lang="en-US" altLang="zh-CN" b="1" dirty="0">
              <a:solidFill>
                <a:srgbClr val="FF00FF"/>
              </a:solidFill>
            </a:endParaRPr>
          </a:p>
        </p:txBody>
      </p:sp>
      <p:sp>
        <p:nvSpPr>
          <p:cNvPr id="80" name="Line 73"/>
          <p:cNvSpPr>
            <a:spLocks noChangeShapeType="1"/>
          </p:cNvSpPr>
          <p:nvPr/>
        </p:nvSpPr>
        <p:spPr bwMode="auto">
          <a:xfrm flipH="1">
            <a:off x="2303733" y="3829148"/>
            <a:ext cx="419272" cy="101204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defRPr/>
            </a:pPr>
            <a:endParaRPr kumimoji="0" lang="zh-CN" altLang="en-US" sz="105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1" name="Line 72"/>
          <p:cNvSpPr>
            <a:spLocks noChangeShapeType="1"/>
          </p:cNvSpPr>
          <p:nvPr/>
        </p:nvSpPr>
        <p:spPr bwMode="auto">
          <a:xfrm flipV="1">
            <a:off x="1979712" y="2925961"/>
            <a:ext cx="0" cy="1377554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defRPr/>
            </a:pPr>
            <a:endParaRPr kumimoji="0" lang="zh-CN" altLang="en-US" sz="105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3" name="Line 73"/>
          <p:cNvSpPr>
            <a:spLocks noChangeShapeType="1"/>
          </p:cNvSpPr>
          <p:nvPr/>
        </p:nvSpPr>
        <p:spPr bwMode="auto">
          <a:xfrm>
            <a:off x="1979712" y="4303514"/>
            <a:ext cx="1757313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defRPr/>
            </a:pPr>
            <a:endParaRPr kumimoji="0" lang="zh-CN" altLang="en-US" sz="105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4" name="Line 73"/>
          <p:cNvSpPr>
            <a:spLocks noChangeShapeType="1"/>
          </p:cNvSpPr>
          <p:nvPr/>
        </p:nvSpPr>
        <p:spPr bwMode="auto">
          <a:xfrm flipH="1">
            <a:off x="1560441" y="4308276"/>
            <a:ext cx="419272" cy="101204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defRPr/>
            </a:pPr>
            <a:endParaRPr kumimoji="0" lang="zh-CN" altLang="en-US" sz="105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5" name="Text Box 95"/>
          <p:cNvSpPr txBox="1">
            <a:spLocks noChangeArrowheads="1"/>
          </p:cNvSpPr>
          <p:nvPr/>
        </p:nvSpPr>
        <p:spPr bwMode="auto">
          <a:xfrm>
            <a:off x="1440173" y="4002011"/>
            <a:ext cx="714423" cy="35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i="1" dirty="0">
                <a:solidFill>
                  <a:srgbClr val="FF00FF"/>
                </a:solidFill>
              </a:rPr>
              <a:t> </a:t>
            </a:r>
            <a:r>
              <a:rPr lang="en-US" altLang="zh-CN" b="1" i="1" dirty="0">
                <a:solidFill>
                  <a:srgbClr val="FF00FF"/>
                </a:solidFill>
              </a:rPr>
              <a:t>x</a:t>
            </a:r>
            <a:endParaRPr lang="en-US" altLang="zh-CN" b="1" dirty="0">
              <a:solidFill>
                <a:srgbClr val="FF00FF"/>
              </a:solidFill>
            </a:endParaRPr>
          </a:p>
        </p:txBody>
      </p:sp>
      <p:sp>
        <p:nvSpPr>
          <p:cNvPr id="86" name="Text Box 74"/>
          <p:cNvSpPr txBox="1">
            <a:spLocks noChangeArrowheads="1"/>
          </p:cNvSpPr>
          <p:nvPr/>
        </p:nvSpPr>
        <p:spPr bwMode="auto">
          <a:xfrm>
            <a:off x="2113636" y="3445558"/>
            <a:ext cx="653909" cy="35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i="1" dirty="0">
                <a:solidFill>
                  <a:srgbClr val="FF00FF"/>
                </a:solidFill>
              </a:rPr>
              <a:t>x</a:t>
            </a:r>
            <a:r>
              <a:rPr lang="en-US" altLang="zh-CN" b="1" dirty="0">
                <a:solidFill>
                  <a:srgbClr val="FF00FF"/>
                </a:solidFill>
                <a:latin typeface="宋体" panose="02010600030101010101" pitchFamily="2" charset="-122"/>
              </a:rPr>
              <a:t>′</a:t>
            </a:r>
            <a:endParaRPr lang="en-US" altLang="zh-CN" b="1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657350" y="1553752"/>
            <a:ext cx="5829300" cy="3875498"/>
          </a:xfrm>
        </p:spPr>
        <p:txBody>
          <a:bodyPr/>
          <a:lstStyle/>
          <a:p>
            <a:pPr>
              <a:buNone/>
            </a:pPr>
            <a:r>
              <a:rPr lang="en-US" altLang="zh-CN" sz="2100" dirty="0"/>
              <a:t>——</a:t>
            </a:r>
            <a:r>
              <a:rPr lang="zh-CN" altLang="en-US" sz="2100" dirty="0"/>
              <a:t>绝对速度，是</a:t>
            </a:r>
            <a:r>
              <a:rPr lang="en-US" altLang="zh-CN" sz="2100" dirty="0"/>
              <a:t>P</a:t>
            </a:r>
            <a:r>
              <a:rPr lang="zh-CN" altLang="en-US" sz="2100" dirty="0"/>
              <a:t>相对于静止参照系</a:t>
            </a:r>
            <a:r>
              <a:rPr lang="en-US" altLang="zh-CN" sz="2100" dirty="0"/>
              <a:t>S</a:t>
            </a:r>
            <a:r>
              <a:rPr lang="zh-CN" altLang="en-US" sz="2100" dirty="0"/>
              <a:t>的速度</a:t>
            </a:r>
            <a:endParaRPr lang="en-US" altLang="zh-CN" sz="2100" dirty="0"/>
          </a:p>
          <a:p>
            <a:pPr>
              <a:buNone/>
            </a:pPr>
            <a:r>
              <a:rPr lang="en-US" altLang="zh-CN" sz="2100" dirty="0"/>
              <a:t>——</a:t>
            </a:r>
            <a:r>
              <a:rPr lang="zh-CN" altLang="en-US" sz="2100" dirty="0"/>
              <a:t>牵连速度，是</a:t>
            </a:r>
            <a:r>
              <a:rPr lang="en-US" altLang="zh-CN" sz="2100" dirty="0"/>
              <a:t>    </a:t>
            </a:r>
            <a:r>
              <a:rPr lang="zh-CN" altLang="en-US" sz="2100" dirty="0"/>
              <a:t>相对于</a:t>
            </a:r>
            <a:r>
              <a:rPr lang="en-US" altLang="zh-CN" sz="2100" dirty="0"/>
              <a:t>S</a:t>
            </a:r>
            <a:r>
              <a:rPr lang="zh-CN" altLang="en-US" sz="2100" dirty="0"/>
              <a:t>的速度</a:t>
            </a:r>
            <a:endParaRPr lang="en-US" altLang="zh-CN" sz="2100" dirty="0"/>
          </a:p>
          <a:p>
            <a:pPr>
              <a:buNone/>
            </a:pPr>
            <a:r>
              <a:rPr lang="en-US" altLang="zh-CN" sz="2100" dirty="0"/>
              <a:t>——</a:t>
            </a:r>
            <a:r>
              <a:rPr lang="zh-CN" altLang="en-US" sz="2100" dirty="0"/>
              <a:t>相对速度，是</a:t>
            </a:r>
            <a:r>
              <a:rPr lang="en-US" altLang="zh-CN" sz="2100" dirty="0"/>
              <a:t>P</a:t>
            </a:r>
            <a:r>
              <a:rPr lang="zh-CN" altLang="en-US" sz="2100" dirty="0"/>
              <a:t>相对于运动参照系     的速度</a:t>
            </a:r>
            <a:endParaRPr lang="en-US" altLang="zh-CN" sz="2100" dirty="0"/>
          </a:p>
          <a:p>
            <a:pPr>
              <a:buNone/>
            </a:pPr>
            <a:r>
              <a:rPr lang="zh-CN" altLang="en-US" sz="2100" dirty="0"/>
              <a:t>两边再对时间微商：</a:t>
            </a:r>
            <a:endParaRPr lang="en-US" altLang="zh-CN" sz="2100" dirty="0"/>
          </a:p>
          <a:p>
            <a:pPr>
              <a:buNone/>
            </a:pPr>
            <a:endParaRPr lang="en-US" altLang="zh-CN" sz="2100" dirty="0"/>
          </a:p>
          <a:p>
            <a:pPr>
              <a:buNone/>
            </a:pPr>
            <a:endParaRPr lang="en-US" altLang="zh-CN" sz="2100" dirty="0"/>
          </a:p>
          <a:p>
            <a:pPr>
              <a:buNone/>
            </a:pPr>
            <a:r>
              <a:rPr lang="zh-CN" altLang="en-US" sz="2100" dirty="0"/>
              <a:t>即</a:t>
            </a:r>
            <a:r>
              <a:rPr lang="en-US" altLang="zh-CN" sz="2100" dirty="0"/>
              <a:t>			</a:t>
            </a:r>
            <a:r>
              <a:rPr lang="zh-CN" altLang="en-US" sz="2100" dirty="0"/>
              <a:t>加速度变换式</a:t>
            </a:r>
            <a:endParaRPr lang="en-US" altLang="zh-CN" sz="2100" dirty="0"/>
          </a:p>
          <a:p>
            <a:pPr>
              <a:buNone/>
            </a:pPr>
            <a:r>
              <a:rPr lang="en-US" altLang="zh-CN" sz="2100" dirty="0"/>
              <a:t>  ——</a:t>
            </a:r>
            <a:r>
              <a:rPr lang="zh-CN" altLang="en-US" sz="2100" dirty="0"/>
              <a:t>绝对加速度</a:t>
            </a:r>
            <a:endParaRPr lang="en-US" altLang="zh-CN" sz="2100" dirty="0"/>
          </a:p>
          <a:p>
            <a:pPr>
              <a:buNone/>
            </a:pPr>
            <a:r>
              <a:rPr lang="en-US" altLang="zh-CN" sz="2100" dirty="0"/>
              <a:t>  ——</a:t>
            </a:r>
            <a:r>
              <a:rPr lang="zh-CN" altLang="en-US" sz="2100" dirty="0"/>
              <a:t>牵连加速度</a:t>
            </a:r>
            <a:endParaRPr lang="en-US" altLang="zh-CN" sz="2100" dirty="0"/>
          </a:p>
          <a:p>
            <a:pPr>
              <a:buNone/>
            </a:pPr>
            <a:r>
              <a:rPr lang="en-US" altLang="zh-CN" sz="2100" dirty="0"/>
              <a:t>  ——</a:t>
            </a:r>
            <a:r>
              <a:rPr lang="zh-CN" altLang="en-US" sz="2100" dirty="0"/>
              <a:t>相对加速度</a:t>
            </a:r>
            <a:endParaRPr lang="en-US" altLang="zh-CN" sz="2100" dirty="0"/>
          </a:p>
          <a:p>
            <a:pPr>
              <a:buNone/>
            </a:pPr>
            <a:endParaRPr lang="zh-CN" altLang="en-US" sz="2100" dirty="0"/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057900" y="5543550"/>
            <a:ext cx="1428750" cy="342900"/>
          </a:xfrm>
        </p:spPr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439652" y="1556361"/>
          <a:ext cx="298134" cy="41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66" name="公式" r:id="rId1" imgW="127000" imgH="177165" progId="Equation.3">
                  <p:embed/>
                </p:oleObj>
              </mc:Choice>
              <mc:Fallback>
                <p:oleObj name="公式" r:id="rId1" imgW="127000" imgH="177165" progId="Equation.3">
                  <p:embed/>
                  <p:pic>
                    <p:nvPicPr>
                      <p:cNvPr id="0" name="图片 25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52" y="1556361"/>
                        <a:ext cx="298134" cy="414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439652" y="1916832"/>
          <a:ext cx="378042" cy="51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67" name="公式" r:id="rId3" imgW="165100" imgH="228600" progId="Equation.3">
                  <p:embed/>
                </p:oleObj>
              </mc:Choice>
              <mc:Fallback>
                <p:oleObj name="公式" r:id="rId3" imgW="165100" imgH="228600" progId="Equation.3">
                  <p:embed/>
                  <p:pic>
                    <p:nvPicPr>
                      <p:cNvPr id="0" name="图片 252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52" y="1916832"/>
                        <a:ext cx="378042" cy="517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424592" y="2323649"/>
          <a:ext cx="393103" cy="45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68" name="公式" r:id="rId5" imgW="152400" imgH="177800" progId="Equation.3">
                  <p:embed/>
                </p:oleObj>
              </mc:Choice>
              <mc:Fallback>
                <p:oleObj name="公式" r:id="rId5" imgW="152400" imgH="177800" progId="Equation.3">
                  <p:embed/>
                  <p:pic>
                    <p:nvPicPr>
                      <p:cNvPr id="0" name="图片 25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592" y="2323649"/>
                        <a:ext cx="393103" cy="457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815916" y="1970839"/>
          <a:ext cx="313349" cy="33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69" name="公式" r:id="rId7" imgW="165100" imgH="177800" progId="Equation.3">
                  <p:embed/>
                </p:oleObj>
              </mc:Choice>
              <mc:Fallback>
                <p:oleObj name="公式" r:id="rId7" imgW="165100" imgH="177800" progId="Equation.3">
                  <p:embed/>
                  <p:pic>
                    <p:nvPicPr>
                      <p:cNvPr id="0" name="图片 252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916" y="1970839"/>
                        <a:ext cx="313349" cy="334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6192180" y="2348880"/>
          <a:ext cx="324036" cy="3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70" name="公式" r:id="rId9" imgW="165100" imgH="177800" progId="Equation.3">
                  <p:embed/>
                </p:oleObj>
              </mc:Choice>
              <mc:Fallback>
                <p:oleObj name="公式" r:id="rId9" imgW="165100" imgH="177800" progId="Equation.3">
                  <p:embed/>
                  <p:pic>
                    <p:nvPicPr>
                      <p:cNvPr id="0" name="图片 25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180" y="2348880"/>
                        <a:ext cx="324036" cy="34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1925707" y="3104964"/>
          <a:ext cx="2064800" cy="731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71" name="公式" r:id="rId10" imgW="951865" imgH="393700" progId="Equation.3">
                  <p:embed/>
                </p:oleObj>
              </mc:Choice>
              <mc:Fallback>
                <p:oleObj name="公式" r:id="rId10" imgW="951865" imgH="393700" progId="Equation.3">
                  <p:embed/>
                  <p:pic>
                    <p:nvPicPr>
                      <p:cNvPr id="0" name="图片 25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707" y="3104964"/>
                        <a:ext cx="2064800" cy="7312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2249742" y="3857736"/>
          <a:ext cx="1296144" cy="43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72" name="公式" r:id="rId12" imgW="673100" imgH="228600" progId="Equation.3">
                  <p:embed/>
                </p:oleObj>
              </mc:Choice>
              <mc:Fallback>
                <p:oleObj name="公式" r:id="rId12" imgW="673100" imgH="228600" progId="Equation.3">
                  <p:embed/>
                  <p:pic>
                    <p:nvPicPr>
                      <p:cNvPr id="0" name="图片 252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742" y="3857736"/>
                        <a:ext cx="1296144" cy="435360"/>
                      </a:xfrm>
                      <a:prstGeom prst="rect">
                        <a:avLst/>
                      </a:prstGeom>
                      <a:noFill/>
                      <a:ln w="19050" cmpd="sng">
                        <a:solidFill>
                          <a:srgbClr val="0000FF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1547664" y="4200522"/>
          <a:ext cx="299669" cy="41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73" name="公式" r:id="rId14" imgW="127000" imgH="177165" progId="Equation.3">
                  <p:embed/>
                </p:oleObj>
              </mc:Choice>
              <mc:Fallback>
                <p:oleObj name="公式" r:id="rId14" imgW="127000" imgH="177165" progId="Equation.3">
                  <p:embed/>
                  <p:pic>
                    <p:nvPicPr>
                      <p:cNvPr id="0" name="图片 252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200522"/>
                        <a:ext cx="299669" cy="416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1547664" y="4619096"/>
          <a:ext cx="353675" cy="484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74" name="公式" r:id="rId16" imgW="165100" imgH="228600" progId="Equation.3">
                  <p:embed/>
                </p:oleObj>
              </mc:Choice>
              <mc:Fallback>
                <p:oleObj name="公式" r:id="rId16" imgW="165100" imgH="228600" progId="Equation.3">
                  <p:embed/>
                  <p:pic>
                    <p:nvPicPr>
                      <p:cNvPr id="0" name="图片 252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619096"/>
                        <a:ext cx="353675" cy="484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1510103" y="4983047"/>
          <a:ext cx="415604" cy="44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75" name="公式" r:id="rId18" imgW="165100" imgH="177800" progId="Equation.3">
                  <p:embed/>
                </p:oleObj>
              </mc:Choice>
              <mc:Fallback>
                <p:oleObj name="公式" r:id="rId18" imgW="165100" imgH="177800" progId="Equation.3">
                  <p:embed/>
                  <p:pic>
                    <p:nvPicPr>
                      <p:cNvPr id="0" name="图片 25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103" y="4983047"/>
                        <a:ext cx="415604" cy="44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978576" y="2749627"/>
            <a:ext cx="857119" cy="702078"/>
          </a:xfrm>
        </p:spPr>
        <p:txBody>
          <a:bodyPr/>
          <a:lstStyle/>
          <a:p>
            <a:pPr>
              <a:buNone/>
            </a:pPr>
            <a:r>
              <a:rPr lang="zh-CN" altLang="en-US" sz="2100" dirty="0"/>
              <a:t>解：</a:t>
            </a:r>
            <a:endParaRPr lang="zh-CN" altLang="en-US" sz="2100" dirty="0"/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057900" y="5543550"/>
            <a:ext cx="1428750" cy="3429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787949" y="1071547"/>
            <a:ext cx="7218802" cy="926418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100" dirty="0"/>
              <a:t>例：</a:t>
            </a:r>
            <a:br>
              <a:rPr lang="en-US" altLang="zh-CN" sz="2100" dirty="0"/>
            </a:br>
            <a:r>
              <a:rPr lang="zh-CN" altLang="en-US" sz="2100" dirty="0"/>
              <a:t>在河水流速</a:t>
            </a:r>
            <a:r>
              <a:rPr lang="en-US" altLang="zh-CN" sz="2100" dirty="0"/>
              <a:t>2m/s</a:t>
            </a:r>
            <a:r>
              <a:rPr lang="zh-CN" altLang="en-US" sz="2100" dirty="0"/>
              <a:t>的地方有一小船渡河。如果希望小船以</a:t>
            </a:r>
            <a:r>
              <a:rPr lang="en-US" altLang="zh-CN" sz="2100" dirty="0"/>
              <a:t>4m/s</a:t>
            </a:r>
            <a:r>
              <a:rPr lang="zh-CN" altLang="en-US" sz="2100" dirty="0"/>
              <a:t>的速度垂直于河岸横渡，问小船上的指示速率应为多大，船头应指向何方？</a:t>
            </a:r>
            <a:endParaRPr lang="zh-CN" altLang="en-US" sz="2100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627784" y="2726922"/>
          <a:ext cx="1350150" cy="515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58" name="公式" r:id="rId1" imgW="647700" imgH="228600" progId="Equation.3">
                  <p:embed/>
                </p:oleObj>
              </mc:Choice>
              <mc:Fallback>
                <p:oleObj name="公式" r:id="rId1" imgW="647700" imgH="228600" progId="Equation.3">
                  <p:embed/>
                  <p:pic>
                    <p:nvPicPr>
                      <p:cNvPr id="0" name="图片 253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726922"/>
                        <a:ext cx="1350150" cy="515511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627785" y="3416440"/>
          <a:ext cx="1323817" cy="536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59" name="公式" r:id="rId3" imgW="609600" imgH="228600" progId="Equation.3">
                  <p:embed/>
                </p:oleObj>
              </mc:Choice>
              <mc:Fallback>
                <p:oleObj name="公式" r:id="rId3" imgW="609600" imgH="228600" progId="Equation.3">
                  <p:embed/>
                  <p:pic>
                    <p:nvPicPr>
                      <p:cNvPr id="0" name="图片 253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5" y="3416440"/>
                        <a:ext cx="1323817" cy="53615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543026" y="4077072"/>
          <a:ext cx="3708648" cy="54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60" name="公式" r:id="rId5" imgW="2184400" imgH="292100" progId="Equation.3">
                  <p:embed/>
                </p:oleObj>
              </mc:Choice>
              <mc:Fallback>
                <p:oleObj name="公式" r:id="rId5" imgW="2184400" imgH="292100" progId="Equation.3">
                  <p:embed/>
                  <p:pic>
                    <p:nvPicPr>
                      <p:cNvPr id="0" name="图片 253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026" y="4077072"/>
                        <a:ext cx="3708648" cy="54006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 bwMode="auto">
          <a:xfrm flipV="1">
            <a:off x="6431970" y="3104964"/>
            <a:ext cx="0" cy="810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 flipV="1">
            <a:off x="5912625" y="3104964"/>
            <a:ext cx="519345" cy="6494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5912625" y="3104964"/>
            <a:ext cx="5193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8" name="Object 109"/>
          <p:cNvGraphicFramePr>
            <a:graphicFrameLocks noChangeAspect="1"/>
          </p:cNvGraphicFramePr>
          <p:nvPr/>
        </p:nvGraphicFramePr>
        <p:xfrm>
          <a:off x="6588063" y="2926835"/>
          <a:ext cx="2857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61" name="公式" r:id="rId7" imgW="127000" imgH="177165" progId="Equation.3">
                  <p:embed/>
                </p:oleObj>
              </mc:Choice>
              <mc:Fallback>
                <p:oleObj name="公式" r:id="rId7" imgW="127000" imgH="177165" progId="Equation.3">
                  <p:embed/>
                  <p:pic>
                    <p:nvPicPr>
                      <p:cNvPr id="0" name="图片 253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063" y="2926835"/>
                        <a:ext cx="28575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09"/>
          <p:cNvGraphicFramePr>
            <a:graphicFrameLocks noChangeAspect="1"/>
          </p:cNvGraphicFramePr>
          <p:nvPr/>
        </p:nvGraphicFramePr>
        <p:xfrm>
          <a:off x="6986924" y="3329267"/>
          <a:ext cx="221456" cy="39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62" name="公式" r:id="rId9" imgW="165100" imgH="228600" progId="Equation.3">
                  <p:embed/>
                </p:oleObj>
              </mc:Choice>
              <mc:Fallback>
                <p:oleObj name="公式" r:id="rId9" imgW="165100" imgH="228600" progId="Equation.3">
                  <p:embed/>
                  <p:pic>
                    <p:nvPicPr>
                      <p:cNvPr id="0" name="图片 253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924" y="3329267"/>
                        <a:ext cx="221456" cy="3917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09"/>
          <p:cNvGraphicFramePr>
            <a:graphicFrameLocks noChangeAspect="1"/>
          </p:cNvGraphicFramePr>
          <p:nvPr/>
        </p:nvGraphicFramePr>
        <p:xfrm>
          <a:off x="5654613" y="3248304"/>
          <a:ext cx="238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63" name="公式" r:id="rId11" imgW="152400" imgH="177800" progId="Equation.3">
                  <p:embed/>
                </p:oleObj>
              </mc:Choice>
              <mc:Fallback>
                <p:oleObj name="公式" r:id="rId11" imgW="152400" imgH="177800" progId="Equation.3">
                  <p:embed/>
                  <p:pic>
                    <p:nvPicPr>
                      <p:cNvPr id="0" name="图片 253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13" y="3248304"/>
                        <a:ext cx="2381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09"/>
          <p:cNvGraphicFramePr>
            <a:graphicFrameLocks noChangeAspect="1"/>
          </p:cNvGraphicFramePr>
          <p:nvPr/>
        </p:nvGraphicFramePr>
        <p:xfrm>
          <a:off x="6580797" y="3372457"/>
          <a:ext cx="183826" cy="326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64" name="公式" r:id="rId13" imgW="127000" imgH="177165" progId="Equation.3">
                  <p:embed/>
                </p:oleObj>
              </mc:Choice>
              <mc:Fallback>
                <p:oleObj name="公式" r:id="rId13" imgW="127000" imgH="177165" progId="Equation.3">
                  <p:embed/>
                  <p:pic>
                    <p:nvPicPr>
                      <p:cNvPr id="0" name="图片 253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797" y="3372457"/>
                        <a:ext cx="183826" cy="326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接连接符 41"/>
          <p:cNvCxnSpPr/>
          <p:nvPr/>
        </p:nvCxnSpPr>
        <p:spPr bwMode="auto">
          <a:xfrm>
            <a:off x="5756895" y="3915054"/>
            <a:ext cx="13501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6457447" y="3104964"/>
            <a:ext cx="430523" cy="6494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任意多边形 43"/>
          <p:cNvSpPr/>
          <p:nvPr/>
        </p:nvSpPr>
        <p:spPr bwMode="auto">
          <a:xfrm>
            <a:off x="6321791" y="3614610"/>
            <a:ext cx="271315" cy="139813"/>
          </a:xfrm>
          <a:custGeom>
            <a:avLst/>
            <a:gdLst>
              <a:gd name="connsiteX0" fmla="*/ 0 w 361753"/>
              <a:gd name="connsiteY0" fmla="*/ 10328 h 225177"/>
              <a:gd name="connsiteX1" fmla="*/ 228600 w 361753"/>
              <a:gd name="connsiteY1" fmla="*/ 23028 h 225177"/>
              <a:gd name="connsiteX2" fmla="*/ 355600 w 361753"/>
              <a:gd name="connsiteY2" fmla="*/ 213528 h 225177"/>
              <a:gd name="connsiteX3" fmla="*/ 330200 w 361753"/>
              <a:gd name="connsiteY3" fmla="*/ 188128 h 22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53" h="225177">
                <a:moveTo>
                  <a:pt x="0" y="10328"/>
                </a:moveTo>
                <a:cubicBezTo>
                  <a:pt x="84666" y="-256"/>
                  <a:pt x="169333" y="-10839"/>
                  <a:pt x="228600" y="23028"/>
                </a:cubicBezTo>
                <a:cubicBezTo>
                  <a:pt x="287867" y="56895"/>
                  <a:pt x="338667" y="186011"/>
                  <a:pt x="355600" y="213528"/>
                </a:cubicBezTo>
                <a:cubicBezTo>
                  <a:pt x="372533" y="241045"/>
                  <a:pt x="351366" y="214586"/>
                  <a:pt x="330200" y="18812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l"/>
            <a:endParaRPr lang="zh-CN" altLang="en-US" sz="180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>
            <a:off x="5760132" y="2819121"/>
            <a:ext cx="13501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>
            <a:off x="6431970" y="3754422"/>
            <a:ext cx="45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7" name="Object 9"/>
          <p:cNvGraphicFramePr>
            <a:graphicFrameLocks noChangeAspect="1"/>
          </p:cNvGraphicFramePr>
          <p:nvPr/>
        </p:nvGraphicFramePr>
        <p:xfrm>
          <a:off x="2519773" y="4725144"/>
          <a:ext cx="3991124" cy="70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65" name="公式" r:id="rId15" imgW="2438400" imgH="393700" progId="Equation.3">
                  <p:embed/>
                </p:oleObj>
              </mc:Choice>
              <mc:Fallback>
                <p:oleObj name="公式" r:id="rId15" imgW="2438400" imgH="393700" progId="Equation.3">
                  <p:embed/>
                  <p:pic>
                    <p:nvPicPr>
                      <p:cNvPr id="0" name="图片 253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773" y="4725144"/>
                        <a:ext cx="3991124" cy="70207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620688"/>
            <a:ext cx="82786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数学知识：微分</a:t>
            </a:r>
            <a:endParaRPr lang="en-US" altLang="zh-CN" kern="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公式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35696" y="1988840"/>
          <a:ext cx="4262834" cy="4386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14" name="Equation" r:id="rId1" imgW="63093600" imgH="64922400" progId="Equation.DSMT4">
                  <p:embed/>
                </p:oleObj>
              </mc:Choice>
              <mc:Fallback>
                <p:oleObj name="Equation" r:id="rId1" imgW="63093600" imgH="64922400" progId="Equation.DSMT4">
                  <p:embed/>
                  <p:pic>
                    <p:nvPicPr>
                      <p:cNvPr id="0" name="图片 1886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696" y="1988840"/>
                        <a:ext cx="4262834" cy="4386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PROBLEMREMARKTITLE" val="ProblemRemarkBoardTitle"/>
</p:tagLst>
</file>

<file path=ppt/tags/tag100.xml><?xml version="1.0" encoding="utf-8"?>
<p:tagLst xmlns:p="http://schemas.openxmlformats.org/presentationml/2006/main">
  <p:tag name="PRODUCTVERSIONTIP" val="PRODUCTVERSIONTIP"/>
</p:tagLst>
</file>

<file path=ppt/tags/tag101.xml><?xml version="1.0" encoding="utf-8"?>
<p:tagLst xmlns:p="http://schemas.openxmlformats.org/presentationml/2006/main">
  <p:tag name="RAINPROBLEM" val="ProblemRemarkBoard"/>
</p:tagLst>
</file>

<file path=ppt/tags/tag102.xml><?xml version="1.0" encoding="utf-8"?>
<p:tagLst xmlns:p="http://schemas.openxmlformats.org/presentationml/2006/main">
  <p:tag name="PROBLEMREMARKTITLE" val="ProblemRemarkBoardTip"/>
</p:tagLst>
</file>

<file path=ppt/tags/tag103.xml><?xml version="1.0" encoding="utf-8"?>
<p:tagLst xmlns:p="http://schemas.openxmlformats.org/presentationml/2006/main">
  <p:tag name="RAINPROBLEM" val="ProblemRemark"/>
</p:tagLst>
</file>

<file path=ppt/tags/tag104.xml><?xml version="1.0" encoding="utf-8"?>
<p:tagLst xmlns:p="http://schemas.openxmlformats.org/presentationml/2006/main">
  <p:tag name="RAINPROBLEM" val="ProblemRemark"/>
</p:tagLst>
</file>

<file path=ppt/tags/tag105.xml><?xml version="1.0" encoding="utf-8"?>
<p:tagLst xmlns:p="http://schemas.openxmlformats.org/presentationml/2006/main">
  <p:tag name="RAINPROBLEM" val="ProblemRemark"/>
</p:tagLst>
</file>

<file path=ppt/tags/tag106.xml><?xml version="1.0" encoding="utf-8"?>
<p:tagLst xmlns:p="http://schemas.openxmlformats.org/presentationml/2006/main">
  <p:tag name="RAINPROBLEM" val="ProblemRemark"/>
</p:tagLst>
</file>

<file path=ppt/tags/tag107.xml><?xml version="1.0" encoding="utf-8"?>
<p:tagLst xmlns:p="http://schemas.openxmlformats.org/presentationml/2006/main">
  <p:tag name="RAINPROBLEM" val="ProblemRemark"/>
</p:tagLst>
</file>

<file path=ppt/tags/tag108.xml><?xml version="1.0" encoding="utf-8"?>
<p:tagLst xmlns:p="http://schemas.openxmlformats.org/presentationml/2006/main">
  <p:tag name="PROBLEMREMARKTITLE" val="ProblemRemarkBoardTitle"/>
</p:tagLst>
</file>

<file path=ppt/tags/tag109.xml><?xml version="1.0" encoding="utf-8"?>
<p:tagLst xmlns:p="http://schemas.openxmlformats.org/presentationml/2006/main">
  <p:tag name="PROBLEMREMARKTITLE" val="ProblemRemarkBoardTitle"/>
</p:tagLst>
</file>

<file path=ppt/tags/tag11.xml><?xml version="1.0" encoding="utf-8"?>
<p:tagLst xmlns:p="http://schemas.openxmlformats.org/presentationml/2006/main">
  <p:tag name="PROBLEMREMARKTITLE" val="ProblemRemarkBoardTitle"/>
</p:tagLst>
</file>

<file path=ppt/tags/tag110.xml><?xml version="1.0" encoding="utf-8"?>
<p:tagLst xmlns:p="http://schemas.openxmlformats.org/presentationml/2006/main">
  <p:tag name="PROBLEMREMARKTITLE" val="ProblemRemarkBoardTitle"/>
</p:tagLst>
</file>

<file path=ppt/tags/tag111.xml><?xml version="1.0" encoding="utf-8"?>
<p:tagLst xmlns:p="http://schemas.openxmlformats.org/presentationml/2006/main">
  <p:tag name="PROBLEMREMARKTITLE" val="ProblemRemarkBoardTitle"/>
</p:tagLst>
</file>

<file path=ppt/tags/tag112.xml><?xml version="1.0" encoding="utf-8"?>
<p:tagLst xmlns:p="http://schemas.openxmlformats.org/presentationml/2006/main">
  <p:tag name="PROBLEMREMARKTITLE" val="ProblemRemarkBoardTitle"/>
</p:tagLst>
</file>

<file path=ppt/tags/tag113.xml><?xml version="1.0" encoding="utf-8"?>
<p:tagLst xmlns:p="http://schemas.openxmlformats.org/presentationml/2006/main">
  <p:tag name="PROBLEMREMARKTITLE" val="ProblemRemarkBoardTitle"/>
</p:tagLst>
</file>

<file path=ppt/tags/tag114.xml><?xml version="1.0" encoding="utf-8"?>
<p:tagLst xmlns:p="http://schemas.openxmlformats.org/presentationml/2006/main">
  <p:tag name="PROBLEMREMARKTITLE" val="ProblemRemarkBoardTitle"/>
</p:tagLst>
</file>

<file path=ppt/tags/tag115.xml><?xml version="1.0" encoding="utf-8"?>
<p:tagLst xmlns:p="http://schemas.openxmlformats.org/presentationml/2006/main">
  <p:tag name="RAINPROBLEMTYPE" val="ProblemTypeMarker"/>
</p:tagLst>
</file>

<file path=ppt/tags/tag116.xml><?xml version="1.0" encoding="utf-8"?>
<p:tagLst xmlns:p="http://schemas.openxmlformats.org/presentationml/2006/main">
  <p:tag name="RAINPROBLEMTYPE" val="ProblemTypeMarker"/>
</p:tagLst>
</file>

<file path=ppt/tags/tag117.xml><?xml version="1.0" encoding="utf-8"?>
<p:tagLst xmlns:p="http://schemas.openxmlformats.org/presentationml/2006/main">
  <p:tag name="RAINPROBLEMTYPE" val="ProblemTypeMarker"/>
</p:tagLst>
</file>

<file path=ppt/tags/tag118.xml><?xml version="1.0" encoding="utf-8"?>
<p:tagLst xmlns:p="http://schemas.openxmlformats.org/presentationml/2006/main">
  <p:tag name="RAINPROBLEMTYPE" val="ProblemTypeMarker"/>
</p:tagLst>
</file>

<file path=ppt/tags/tag119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PROBLEMREMARKTITLE" val="ProblemRemarkBoardTitle"/>
</p:tagLst>
</file>

<file path=ppt/tags/tag120.xml><?xml version="1.0" encoding="utf-8"?>
<p:tagLst xmlns:p="http://schemas.openxmlformats.org/presentationml/2006/main">
  <p:tag name="RAINPROBLEM" val="ProblemSetting"/>
  <p:tag name="RAINPROBLEMTYPE" val="ShortAnswer"/>
</p:tagLst>
</file>

<file path=ppt/tags/tag121.xml><?xml version="1.0" encoding="utf-8"?>
<p:tagLst xmlns:p="http://schemas.openxmlformats.org/presentationml/2006/main">
  <p:tag name="RAINPROBLEM" val="ShortAnswer"/>
  <p:tag name="PROBLEMHASREMARK" val="True"/>
  <p:tag name="PROBLEMREMARK" val="向心加速度："/>
  <p:tag name="PROBLEMSCORE" val="5.0"/>
  <p:tag name="PROBLEMVOICEALLOWED" val="True"/>
</p:tagLst>
</file>

<file path=ppt/tags/tag122.xml><?xml version="1.0" encoding="utf-8"?>
<p:tagLst xmlns:p="http://schemas.openxmlformats.org/presentationml/2006/main">
  <p:tag name="RAINPROBLEM" val="ProblemBody"/>
</p:tagLst>
</file>

<file path=ppt/tags/tag123.xml><?xml version="1.0" encoding="utf-8"?>
<p:tagLst xmlns:p="http://schemas.openxmlformats.org/presentationml/2006/main">
  <p:tag name="RAINPROBLEM" val="ProblemSubmit"/>
  <p:tag name="RAINPROBLEMTYPE" val="ShortAnswer"/>
</p:tagLst>
</file>

<file path=ppt/tags/tag124.xml><?xml version="1.0" encoding="utf-8"?>
<p:tagLst xmlns:p="http://schemas.openxmlformats.org/presentationml/2006/main">
  <p:tag name="PRODUCTVERSIONTIP" val="PRODUCTVERSIONTIP"/>
</p:tagLst>
</file>

<file path=ppt/tags/tag125.xml><?xml version="1.0" encoding="utf-8"?>
<p:tagLst xmlns:p="http://schemas.openxmlformats.org/presentationml/2006/main">
  <p:tag name="RAINPROBLEM" val="ProblemRemarkBoard"/>
</p:tagLst>
</file>

<file path=ppt/tags/tag126.xml><?xml version="1.0" encoding="utf-8"?>
<p:tagLst xmlns:p="http://schemas.openxmlformats.org/presentationml/2006/main">
  <p:tag name="PROBLEMREMARKTITLE" val="ProblemRemarkBoardTip"/>
</p:tagLst>
</file>

<file path=ppt/tags/tag127.xml><?xml version="1.0" encoding="utf-8"?>
<p:tagLst xmlns:p="http://schemas.openxmlformats.org/presentationml/2006/main">
  <p:tag name="PROBLEMREMARKTITLE" val="ProblemRemarkBoardTitle"/>
</p:tagLst>
</file>

<file path=ppt/tags/tag128.xml><?xml version="1.0" encoding="utf-8"?>
<p:tagLst xmlns:p="http://schemas.openxmlformats.org/presentationml/2006/main">
  <p:tag name="PROBLEMREMARKTITLE" val="ProblemRemarkBoardTitle"/>
</p:tagLst>
</file>

<file path=ppt/tags/tag129.xml><?xml version="1.0" encoding="utf-8"?>
<p:tagLst xmlns:p="http://schemas.openxmlformats.org/presentationml/2006/main">
  <p:tag name="PROBLEMREMARKTITLE" val="ProblemRemarkBoardTitle"/>
</p:tagLst>
</file>

<file path=ppt/tags/tag13.xml><?xml version="1.0" encoding="utf-8"?>
<p:tagLst xmlns:p="http://schemas.openxmlformats.org/presentationml/2006/main">
  <p:tag name="PROBLEMREMARKTITLE" val="ProblemRemarkBoardTitle"/>
</p:tagLst>
</file>

<file path=ppt/tags/tag130.xml><?xml version="1.0" encoding="utf-8"?>
<p:tagLst xmlns:p="http://schemas.openxmlformats.org/presentationml/2006/main">
  <p:tag name="PROBLEMREMARKTITLE" val="ProblemRemarkBoardTitle"/>
</p:tagLst>
</file>

<file path=ppt/tags/tag131.xml><?xml version="1.0" encoding="utf-8"?>
<p:tagLst xmlns:p="http://schemas.openxmlformats.org/presentationml/2006/main">
  <p:tag name="PROBLEMREMARKTITLE" val="ProblemRemarkBoardTitle"/>
</p:tagLst>
</file>

<file path=ppt/tags/tag132.xml><?xml version="1.0" encoding="utf-8"?>
<p:tagLst xmlns:p="http://schemas.openxmlformats.org/presentationml/2006/main">
  <p:tag name="PROBLEMREMARKTITLE" val="ProblemRemarkBoardTitle"/>
</p:tagLst>
</file>

<file path=ppt/tags/tag133.xml><?xml version="1.0" encoding="utf-8"?>
<p:tagLst xmlns:p="http://schemas.openxmlformats.org/presentationml/2006/main">
  <p:tag name="PROBLEMREMARKTITLE" val="ProblemRemarkBoardTitle"/>
</p:tagLst>
</file>

<file path=ppt/tags/tag134.xml><?xml version="1.0" encoding="utf-8"?>
<p:tagLst xmlns:p="http://schemas.openxmlformats.org/presentationml/2006/main">
  <p:tag name="RAINPROBLEMTYPE" val="ProblemTypeMarker"/>
</p:tagLst>
</file>

<file path=ppt/tags/tag135.xml><?xml version="1.0" encoding="utf-8"?>
<p:tagLst xmlns:p="http://schemas.openxmlformats.org/presentationml/2006/main">
  <p:tag name="RAINPROBLEMTYPE" val="ProblemTypeMarker"/>
</p:tagLst>
</file>

<file path=ppt/tags/tag136.xml><?xml version="1.0" encoding="utf-8"?>
<p:tagLst xmlns:p="http://schemas.openxmlformats.org/presentationml/2006/main">
  <p:tag name="RAINPROBLEMTYPE" val="ProblemTypeMarker"/>
</p:tagLst>
</file>

<file path=ppt/tags/tag137.xml><?xml version="1.0" encoding="utf-8"?>
<p:tagLst xmlns:p="http://schemas.openxmlformats.org/presentationml/2006/main">
  <p:tag name="RAINPROBLEMTYPE" val="ProblemTypeMarker"/>
</p:tagLst>
</file>

<file path=ppt/tags/tag138.xml><?xml version="1.0" encoding="utf-8"?>
<p:tagLst xmlns:p="http://schemas.openxmlformats.org/presentationml/2006/main">
  <p:tag name="RAINPROBLEMTYPE" val="ProblemTypeMarker"/>
</p:tagLst>
</file>

<file path=ppt/tags/tag139.xml><?xml version="1.0" encoding="utf-8"?>
<p:tagLst xmlns:p="http://schemas.openxmlformats.org/presentationml/2006/main">
  <p:tag name="RAINPROBLEM" val="ProblemSetting"/>
  <p:tag name="RAINPROBLEMTYPE" val="ShortAnswer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RAINPROBLEM" val="ShortAnswer"/>
  <p:tag name="PROBLEMSCORE" val="10.0"/>
  <p:tag name="PROBLEMHASREMARK" val="True"/>
  <p:tag name="PROBLEMVOICEALLOWED" val="True"/>
</p:tagLst>
</file>

<file path=ppt/tags/tag141.xml><?xml version="1.0" encoding="utf-8"?>
<p:tagLst xmlns:p="http://schemas.openxmlformats.org/presentationml/2006/main">
  <p:tag name="RAINPROBLEM" val="ProblemBody"/>
</p:tagLst>
</file>

<file path=ppt/tags/tag142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43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44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4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46.xml><?xml version="1.0" encoding="utf-8"?>
<p:tagLst xmlns:p="http://schemas.openxmlformats.org/presentationml/2006/main">
  <p:tag name="RAINPROBLEM" val="ProblemSubmit"/>
  <p:tag name="RAINPROBLEMTYPE" val="MultipleChoiceMA"/>
</p:tagLst>
</file>

<file path=ppt/tags/tag14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4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49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50.xml><?xml version="1.0" encoding="utf-8"?>
<p:tagLst xmlns:p="http://schemas.openxmlformats.org/presentationml/2006/main">
  <p:tag name="RAINPROBLEMTYPE" val="ProblemTypeMarker"/>
</p:tagLst>
</file>

<file path=ppt/tags/tag151.xml><?xml version="1.0" encoding="utf-8"?>
<p:tagLst xmlns:p="http://schemas.openxmlformats.org/presentationml/2006/main">
  <p:tag name="RAINPROBLEMTYPE" val="ProblemTypeMarker"/>
</p:tagLst>
</file>

<file path=ppt/tags/tag152.xml><?xml version="1.0" encoding="utf-8"?>
<p:tagLst xmlns:p="http://schemas.openxmlformats.org/presentationml/2006/main">
  <p:tag name="RAINPROBLEMTYPE" val="ProblemTypeMarker"/>
</p:tagLst>
</file>

<file path=ppt/tags/tag153.xml><?xml version="1.0" encoding="utf-8"?>
<p:tagLst xmlns:p="http://schemas.openxmlformats.org/presentationml/2006/main">
  <p:tag name="RAINPROBLEMTYPE" val="ProblemTypeMarker"/>
</p:tagLst>
</file>

<file path=ppt/tags/tag154.xml><?xml version="1.0" encoding="utf-8"?>
<p:tagLst xmlns:p="http://schemas.openxmlformats.org/presentationml/2006/main">
  <p:tag name="RAINPROBLEM" val="ProblemSetting"/>
  <p:tag name="RAINPROBLEMTYPE" val="MultipleChoiceMA"/>
</p:tagLst>
</file>

<file path=ppt/tags/tag155.xml><?xml version="1.0" encoding="utf-8"?>
<p:tagLst xmlns:p="http://schemas.openxmlformats.org/presentationml/2006/main">
  <p:tag name="RAINPROBLEM" val="MultipleChoiceMA"/>
  <p:tag name="PROBLEMSCORE_HALF" val="0.0"/>
  <p:tag name="PROBLEMSCORE" val="2.0"/>
</p:tagLst>
</file>

<file path=ppt/tags/tag156.xml><?xml version="1.0" encoding="utf-8"?>
<p:tagLst xmlns:p="http://schemas.openxmlformats.org/presentationml/2006/main">
  <p:tag name="RAINPROBLEM" val="ProblemBody"/>
</p:tagLst>
</file>

<file path=ppt/tags/tag157.xml><?xml version="1.0" encoding="utf-8"?>
<p:tagLst xmlns:p="http://schemas.openxmlformats.org/presentationml/2006/main">
  <p:tag name="RAINPROBLEM" val="ProblemSubmit"/>
  <p:tag name="RAINPROBLEMTYPE" val="ShortAnswer"/>
</p:tagLst>
</file>

<file path=ppt/tags/tag158.xml><?xml version="1.0" encoding="utf-8"?>
<p:tagLst xmlns:p="http://schemas.openxmlformats.org/presentationml/2006/main">
  <p:tag name="PRODUCTVERSIONTIP" val="PRODUCTVERSIONTIP"/>
</p:tagLst>
</file>

<file path=ppt/tags/tag159.xml><?xml version="1.0" encoding="utf-8"?>
<p:tagLst xmlns:p="http://schemas.openxmlformats.org/presentationml/2006/main">
  <p:tag name="RAINPROBLEM" val="ProblemRemarkBoard"/>
</p:tagLst>
</file>

<file path=ppt/tags/tag16.xml><?xml version="1.0" encoding="utf-8"?>
<p:tagLst xmlns:p="http://schemas.openxmlformats.org/presentationml/2006/main">
  <p:tag name="RAINPROBLEMTYPE" val="ProblemTypeMarker"/>
</p:tagLst>
</file>

<file path=ppt/tags/tag160.xml><?xml version="1.0" encoding="utf-8"?>
<p:tagLst xmlns:p="http://schemas.openxmlformats.org/presentationml/2006/main">
  <p:tag name="PROBLEMREMARKTITLE" val="ProblemRemarkBoardTip"/>
</p:tagLst>
</file>

<file path=ppt/tags/tag161.xml><?xml version="1.0" encoding="utf-8"?>
<p:tagLst xmlns:p="http://schemas.openxmlformats.org/presentationml/2006/main">
  <p:tag name="RAINPROBLEM" val="ProblemRemark"/>
</p:tagLst>
</file>

<file path=ppt/tags/tag162.xml><?xml version="1.0" encoding="utf-8"?>
<p:tagLst xmlns:p="http://schemas.openxmlformats.org/presentationml/2006/main">
  <p:tag name="PROBLEMREMARKTITLE" val="ProblemRemarkBoardTitle"/>
</p:tagLst>
</file>

<file path=ppt/tags/tag163.xml><?xml version="1.0" encoding="utf-8"?>
<p:tagLst xmlns:p="http://schemas.openxmlformats.org/presentationml/2006/main">
  <p:tag name="PROBLEMREMARKTITLE" val="ProblemRemarkBoardTitle"/>
</p:tagLst>
</file>

<file path=ppt/tags/tag164.xml><?xml version="1.0" encoding="utf-8"?>
<p:tagLst xmlns:p="http://schemas.openxmlformats.org/presentationml/2006/main">
  <p:tag name="PROBLEMREMARKTITLE" val="ProblemRemarkBoardTitle"/>
</p:tagLst>
</file>

<file path=ppt/tags/tag165.xml><?xml version="1.0" encoding="utf-8"?>
<p:tagLst xmlns:p="http://schemas.openxmlformats.org/presentationml/2006/main">
  <p:tag name="PROBLEMREMARKTITLE" val="ProblemRemarkBoardTitle"/>
</p:tagLst>
</file>

<file path=ppt/tags/tag166.xml><?xml version="1.0" encoding="utf-8"?>
<p:tagLst xmlns:p="http://schemas.openxmlformats.org/presentationml/2006/main">
  <p:tag name="PROBLEMREMARKTITLE" val="ProblemRemarkBoardTitle"/>
</p:tagLst>
</file>

<file path=ppt/tags/tag167.xml><?xml version="1.0" encoding="utf-8"?>
<p:tagLst xmlns:p="http://schemas.openxmlformats.org/presentationml/2006/main">
  <p:tag name="PROBLEMREMARKTITLE" val="ProblemRemarkBoardTitle"/>
</p:tagLst>
</file>

<file path=ppt/tags/tag168.xml><?xml version="1.0" encoding="utf-8"?>
<p:tagLst xmlns:p="http://schemas.openxmlformats.org/presentationml/2006/main">
  <p:tag name="PROBLEMREMARKTITLE" val="ProblemRemarkBoardTitle"/>
</p:tagLst>
</file>

<file path=ppt/tags/tag169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70.xml><?xml version="1.0" encoding="utf-8"?>
<p:tagLst xmlns:p="http://schemas.openxmlformats.org/presentationml/2006/main">
  <p:tag name="RAINPROBLEMTYPE" val="ProblemTypeMarker"/>
</p:tagLst>
</file>

<file path=ppt/tags/tag171.xml><?xml version="1.0" encoding="utf-8"?>
<p:tagLst xmlns:p="http://schemas.openxmlformats.org/presentationml/2006/main">
  <p:tag name="RAINPROBLEMTYPE" val="ProblemTypeMarker"/>
</p:tagLst>
</file>

<file path=ppt/tags/tag172.xml><?xml version="1.0" encoding="utf-8"?>
<p:tagLst xmlns:p="http://schemas.openxmlformats.org/presentationml/2006/main">
  <p:tag name="RAINPROBLEMTYPE" val="ProblemTypeMarker"/>
</p:tagLst>
</file>

<file path=ppt/tags/tag173.xml><?xml version="1.0" encoding="utf-8"?>
<p:tagLst xmlns:p="http://schemas.openxmlformats.org/presentationml/2006/main">
  <p:tag name="RAINPROBLEMTYPE" val="ProblemTypeMarker"/>
</p:tagLst>
</file>

<file path=ppt/tags/tag174.xml><?xml version="1.0" encoding="utf-8"?>
<p:tagLst xmlns:p="http://schemas.openxmlformats.org/presentationml/2006/main">
  <p:tag name="RAINPROBLEM" val="ProblemSetting"/>
  <p:tag name="RAINPROBLEMTYPE" val="ShortAnswer"/>
</p:tagLst>
</file>

<file path=ppt/tags/tag175.xml><?xml version="1.0" encoding="utf-8"?>
<p:tagLst xmlns:p="http://schemas.openxmlformats.org/presentationml/2006/main">
  <p:tag name="RAINPROBLEM" val="ShortAnswer"/>
  <p:tag name="PROBLEMHASREMARK" val="True"/>
  <p:tag name="PROBLEMSCORE" val="5.0"/>
  <p:tag name="PROBLEMREMARK" val="选极坐标&#10;运动学方程："/>
  <p:tag name="PROBLEMVOICEALLOWED" val="True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ProblemSetting"/>
  <p:tag name="RAINPROBLEMTYPE" val="FillBlank"/>
</p:tagLst>
</file>

<file path=ppt/tags/tag2.xml><?xml version="1.0" encoding="utf-8"?>
<p:tagLst xmlns:p="http://schemas.openxmlformats.org/presentationml/2006/main">
  <p:tag name="RAINPROBLEM" val="ProblemSubmit"/>
  <p:tag name="RAINPROBLEMTYPE" val="FillBlank"/>
</p:tagLst>
</file>

<file path=ppt/tags/tag20.xml><?xml version="1.0" encoding="utf-8"?>
<p:tagLst xmlns:p="http://schemas.openxmlformats.org/presentationml/2006/main">
  <p:tag name="RAINPROBLEM" val="FillBlank"/>
  <p:tag name="PROBLEMBLANKKEYWORD" val="填空"/>
  <p:tag name="PROBLEMHASREMARK" val="True"/>
  <p:tag name="PROBLEMREMARK" val="弱引力场中宏观物体的低速运动"/>
  <p:tag name="PROBLEMSCORE" val="2.0"/>
  <p:tag name="PROBLEMBLANK" val="[{&quot;Num&quot;:1,&quot;Score&quot;:2.0,&quot;Answers&quot;:[&quot;弱引力场中宏观物体的低速运动&quot;,&quot;宏观物体的低速运动&quot;],&quot;CaseSensitive&quot;:false,&quot;FuzzyMatch&quot;:true}]"/>
</p:tagLst>
</file>

<file path=ppt/tags/tag21.xml><?xml version="1.0" encoding="utf-8"?>
<p:tagLst xmlns:p="http://schemas.openxmlformats.org/presentationml/2006/main">
  <p:tag name="RAINPROBLEM" val="ProblemBody"/>
</p:tagLst>
</file>

<file path=ppt/tags/tag22.xml><?xml version="1.0" encoding="utf-8"?>
<p:tagLst xmlns:p="http://schemas.openxmlformats.org/presentationml/2006/main">
  <p:tag name="RAINPROBLEM" val="ProblemSubmit"/>
  <p:tag name="RAINPROBLEMTYPE" val="FillBlank"/>
</p:tagLst>
</file>

<file path=ppt/tags/tag23.xml><?xml version="1.0" encoding="utf-8"?>
<p:tagLst xmlns:p="http://schemas.openxmlformats.org/presentationml/2006/main">
  <p:tag name="PRODUCTVERSIONTIP3" val="PRODUCTVERSIONTIP3"/>
</p:tagLst>
</file>

<file path=ppt/tags/tag24.xml><?xml version="1.0" encoding="utf-8"?>
<p:tagLst xmlns:p="http://schemas.openxmlformats.org/presentationml/2006/main">
  <p:tag name="RAINPROBLEM" val="ProblemRemarkBoard"/>
</p:tagLst>
</file>

<file path=ppt/tags/tag25.xml><?xml version="1.0" encoding="utf-8"?>
<p:tagLst xmlns:p="http://schemas.openxmlformats.org/presentationml/2006/main">
  <p:tag name="PROBLEMREMARKTITLE" val="ProblemRemarkBoardTip"/>
</p:tagLst>
</file>

<file path=ppt/tags/tag26.xml><?xml version="1.0" encoding="utf-8"?>
<p:tagLst xmlns:p="http://schemas.openxmlformats.org/presentationml/2006/main">
  <p:tag name="RAINPROBLEM" val="ProblemRemark"/>
</p:tagLst>
</file>

<file path=ppt/tags/tag27.xml><?xml version="1.0" encoding="utf-8"?>
<p:tagLst xmlns:p="http://schemas.openxmlformats.org/presentationml/2006/main">
  <p:tag name="PROBLEMREMARKTITLE" val="ProblemRemarkBoardTitle"/>
</p:tagLst>
</file>

<file path=ppt/tags/tag28.xml><?xml version="1.0" encoding="utf-8"?>
<p:tagLst xmlns:p="http://schemas.openxmlformats.org/presentationml/2006/main">
  <p:tag name="PROBLEMREMARKTITLE" val="ProblemRemarkBoardTitle"/>
</p:tagLst>
</file>

<file path=ppt/tags/tag29.xml><?xml version="1.0" encoding="utf-8"?>
<p:tagLst xmlns:p="http://schemas.openxmlformats.org/presentationml/2006/main">
  <p:tag name="PROBLEMREMARKTITLE" val="ProblemRemarkBoardTitle"/>
</p:tagLst>
</file>

<file path=ppt/tags/tag3.xml><?xml version="1.0" encoding="utf-8"?>
<p:tagLst xmlns:p="http://schemas.openxmlformats.org/presentationml/2006/main">
  <p:tag name="PRODUCTVERSIONTIP3" val="PRODUCTVERSIONTIP3"/>
</p:tagLst>
</file>

<file path=ppt/tags/tag30.xml><?xml version="1.0" encoding="utf-8"?>
<p:tagLst xmlns:p="http://schemas.openxmlformats.org/presentationml/2006/main">
  <p:tag name="PROBLEMREMARKTITLE" val="ProblemRemarkBoardTitle"/>
</p:tagLst>
</file>

<file path=ppt/tags/tag31.xml><?xml version="1.0" encoding="utf-8"?>
<p:tagLst xmlns:p="http://schemas.openxmlformats.org/presentationml/2006/main">
  <p:tag name="PROBLEMREMARKTITLE" val="ProblemRemarkBoardTitle"/>
</p:tagLst>
</file>

<file path=ppt/tags/tag32.xml><?xml version="1.0" encoding="utf-8"?>
<p:tagLst xmlns:p="http://schemas.openxmlformats.org/presentationml/2006/main">
  <p:tag name="PROBLEMREMARKTITLE" val="ProblemRemarkBoardTitle"/>
</p:tagLst>
</file>

<file path=ppt/tags/tag33.xml><?xml version="1.0" encoding="utf-8"?>
<p:tagLst xmlns:p="http://schemas.openxmlformats.org/presentationml/2006/main">
  <p:tag name="PROBLEMREMARKTITLE" val="ProblemRemarkBoardTitle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" val="ProblemSetting"/>
  <p:tag name="RAINPROBLEMTYPE" val="FillBlank"/>
</p:tagLst>
</file>

<file path=ppt/tags/tag4.xml><?xml version="1.0" encoding="utf-8"?>
<p:tagLst xmlns:p="http://schemas.openxmlformats.org/presentationml/2006/main">
  <p:tag name="RAINPROBLEM" val="ProblemRemarkBoard"/>
</p:tagLst>
</file>

<file path=ppt/tags/tag40.xml><?xml version="1.0" encoding="utf-8"?>
<p:tagLst xmlns:p="http://schemas.openxmlformats.org/presentationml/2006/main">
  <p:tag name="RAINPROBLEM" val="FillBlank"/>
  <p:tag name="PROBLEMBLANKKEYWORD" val="填空"/>
  <p:tag name="PROBLEMHASREMARK" val="True"/>
  <p:tag name="PROBLEMREMARK" val=" 𝑥 2 + 𝑦 2 = 𝑅 2 "/>
  <p:tag name="PROBLEMSCORE" val="2.0"/>
  <p:tag name="PROBLEMBLANK" val="[{&quot;Num&quot;:1,&quot;Score&quot;:2.0,&quot;Answers&quot;:[&quot;x2+y2=R2&quot;],&quot;CaseSensitive&quot;:false,&quot;FuzzyMatch&quot;:true}]"/>
</p:tagLst>
</file>

<file path=ppt/tags/tag41.xml><?xml version="1.0" encoding="utf-8"?>
<p:tagLst xmlns:p="http://schemas.openxmlformats.org/presentationml/2006/main">
  <p:tag name="RAINPROBLEM" val="ProblemBody"/>
</p:tagLst>
</file>

<file path=ppt/tags/tag42.xml><?xml version="1.0" encoding="utf-8"?>
<p:tagLst xmlns:p="http://schemas.openxmlformats.org/presentationml/2006/main">
  <p:tag name="RAINPROBLEM" val="ProblemItem"/>
</p:tagLst>
</file>

<file path=ppt/tags/tag43.xml><?xml version="1.0" encoding="utf-8"?>
<p:tagLst xmlns:p="http://schemas.openxmlformats.org/presentationml/2006/main">
  <p:tag name="RAINPROBLEM" val="ProblemItem"/>
</p:tagLst>
</file>

<file path=ppt/tags/tag44.xml><?xml version="1.0" encoding="utf-8"?>
<p:tagLst xmlns:p="http://schemas.openxmlformats.org/presentationml/2006/main">
  <p:tag name="RAINPROBLEM" val="ProblemItem"/>
</p:tagLst>
</file>

<file path=ppt/tags/tag45.xml><?xml version="1.0" encoding="utf-8"?>
<p:tagLst xmlns:p="http://schemas.openxmlformats.org/presentationml/2006/main">
  <p:tag name="RAINPROBLEM" val="ProblemItem"/>
</p:tagLst>
</file>

<file path=ppt/tags/tag46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4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8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4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5.xml><?xml version="1.0" encoding="utf-8"?>
<p:tagLst xmlns:p="http://schemas.openxmlformats.org/presentationml/2006/main">
  <p:tag name="PROBLEMREMARKTITLE" val="ProblemRemarkBoardTip"/>
</p:tagLst>
</file>

<file path=ppt/tags/tag50.xml><?xml version="1.0" encoding="utf-8"?>
<p:tagLst xmlns:p="http://schemas.openxmlformats.org/presentationml/2006/main">
  <p:tag name="RAINPROBLEM" val="ProblemSubmit"/>
  <p:tag name="RAINPROBLEMTYPE" val="MultipleChoiceMA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" val="ProblemSetting"/>
  <p:tag name="RAINPROBLEMTYPE" val="MultipleChoiceMA"/>
</p:tagLst>
</file>

<file path=ppt/tags/tag57.xml><?xml version="1.0" encoding="utf-8"?>
<p:tagLst xmlns:p="http://schemas.openxmlformats.org/presentationml/2006/main">
  <p:tag name="RAINPROBLEM" val="MultipleChoiceMA"/>
  <p:tag name="PROBLEMSCORE_HALF" val="0.0"/>
  <p:tag name="PROBLEMSCORE" val="2.0"/>
</p:tagLst>
</file>

<file path=ppt/tags/tag58.xml><?xml version="1.0" encoding="utf-8"?>
<p:tagLst xmlns:p="http://schemas.openxmlformats.org/presentationml/2006/main">
  <p:tag name="RAINPROBLEM" val="ProblemBody"/>
</p:tagLst>
</file>

<file path=ppt/tags/tag59.xml><?xml version="1.0" encoding="utf-8"?>
<p:tagLst xmlns:p="http://schemas.openxmlformats.org/presentationml/2006/main">
  <p:tag name="RAINPROBLEM" val="ProblemSubmit"/>
  <p:tag name="RAINPROBLEMTYPE" val="ShortAnswer"/>
</p:tagLst>
</file>

<file path=ppt/tags/tag6.xml><?xml version="1.0" encoding="utf-8"?>
<p:tagLst xmlns:p="http://schemas.openxmlformats.org/presentationml/2006/main">
  <p:tag name="RAINPROBLEM" val="ProblemRemark"/>
</p:tagLst>
</file>

<file path=ppt/tags/tag60.xml><?xml version="1.0" encoding="utf-8"?>
<p:tagLst xmlns:p="http://schemas.openxmlformats.org/presentationml/2006/main">
  <p:tag name="PRODUCTVERSIONTIP" val="PRODUCTVERSIONTIP"/>
</p:tagLst>
</file>

<file path=ppt/tags/tag61.xml><?xml version="1.0" encoding="utf-8"?>
<p:tagLst xmlns:p="http://schemas.openxmlformats.org/presentationml/2006/main">
  <p:tag name="RAINPROBLEM" val="ProblemRemarkBoard"/>
</p:tagLst>
</file>

<file path=ppt/tags/tag62.xml><?xml version="1.0" encoding="utf-8"?>
<p:tagLst xmlns:p="http://schemas.openxmlformats.org/presentationml/2006/main">
  <p:tag name="PROBLEMREMARKTITLE" val="ProblemRemarkBoardTip"/>
</p:tagLst>
</file>

<file path=ppt/tags/tag63.xml><?xml version="1.0" encoding="utf-8"?>
<p:tagLst xmlns:p="http://schemas.openxmlformats.org/presentationml/2006/main">
  <p:tag name="PROBLEMREMARKTITLE" val="ProblemRemarkBoardTitle"/>
</p:tagLst>
</file>

<file path=ppt/tags/tag64.xml><?xml version="1.0" encoding="utf-8"?>
<p:tagLst xmlns:p="http://schemas.openxmlformats.org/presentationml/2006/main">
  <p:tag name="PROBLEMREMARKTITLE" val="ProblemRemarkBoardTitle"/>
</p:tagLst>
</file>

<file path=ppt/tags/tag65.xml><?xml version="1.0" encoding="utf-8"?>
<p:tagLst xmlns:p="http://schemas.openxmlformats.org/presentationml/2006/main">
  <p:tag name="PROBLEMREMARKTITLE" val="ProblemRemarkBoardTitle"/>
</p:tagLst>
</file>

<file path=ppt/tags/tag66.xml><?xml version="1.0" encoding="utf-8"?>
<p:tagLst xmlns:p="http://schemas.openxmlformats.org/presentationml/2006/main">
  <p:tag name="PROBLEMREMARKTITLE" val="ProblemRemarkBoardTitle"/>
</p:tagLst>
</file>

<file path=ppt/tags/tag67.xml><?xml version="1.0" encoding="utf-8"?>
<p:tagLst xmlns:p="http://schemas.openxmlformats.org/presentationml/2006/main">
  <p:tag name="PROBLEMREMARKTITLE" val="ProblemRemarkBoardTitle"/>
</p:tagLst>
</file>

<file path=ppt/tags/tag68.xml><?xml version="1.0" encoding="utf-8"?>
<p:tagLst xmlns:p="http://schemas.openxmlformats.org/presentationml/2006/main">
  <p:tag name="PROBLEMREMARKTITLE" val="ProblemRemarkBoardTitle"/>
</p:tagLst>
</file>

<file path=ppt/tags/tag69.xml><?xml version="1.0" encoding="utf-8"?>
<p:tagLst xmlns:p="http://schemas.openxmlformats.org/presentationml/2006/main">
  <p:tag name="PROBLEMREMARKTITLE" val="ProblemRemarkBoardTitle"/>
</p:tagLst>
</file>

<file path=ppt/tags/tag7.xml><?xml version="1.0" encoding="utf-8"?>
<p:tagLst xmlns:p="http://schemas.openxmlformats.org/presentationml/2006/main">
  <p:tag name="PROBLEMREMARKTITLE" val="ProblemRemarkBoardTitle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TYPE" val="ProblemTypeMarker"/>
</p:tagLst>
</file>

<file path=ppt/tags/tag73.xml><?xml version="1.0" encoding="utf-8"?>
<p:tagLst xmlns:p="http://schemas.openxmlformats.org/presentationml/2006/main">
  <p:tag name="RAINPROBLEMTYPE" val="ProblemTypeMarker"/>
</p:tagLst>
</file>

<file path=ppt/tags/tag74.xml><?xml version="1.0" encoding="utf-8"?>
<p:tagLst xmlns:p="http://schemas.openxmlformats.org/presentationml/2006/main">
  <p:tag name="RAINPROBLEMTYPE" val="ProblemTypeMarker"/>
</p:tagLst>
</file>

<file path=ppt/tags/tag75.xml><?xml version="1.0" encoding="utf-8"?>
<p:tagLst xmlns:p="http://schemas.openxmlformats.org/presentationml/2006/main">
  <p:tag name="RAINPROBLEM" val="ProblemSetting"/>
  <p:tag name="RAINPROBLEMTYPE" val="ShortAnswer"/>
</p:tagLst>
</file>

<file path=ppt/tags/tag76.xml><?xml version="1.0" encoding="utf-8"?>
<p:tagLst xmlns:p="http://schemas.openxmlformats.org/presentationml/2006/main">
  <p:tag name="RAINPROBLEM" val="ShortAnswer"/>
  <p:tag name="PROBLEMHASREMARK" val="True"/>
  <p:tag name="PROBLEMSCORE" val="5.0"/>
  <p:tag name="PROBLEMVOICEALLOWED" val="True"/>
</p:tagLst>
</file>

<file path=ppt/tags/tag77.xml><?xml version="1.0" encoding="utf-8"?>
<p:tagLst xmlns:p="http://schemas.openxmlformats.org/presentationml/2006/main">
  <p:tag name="RAINPROBLEM" val="ProblemBody"/>
</p:tagLst>
</file>

<file path=ppt/tags/tag78.xml><?xml version="1.0" encoding="utf-8"?>
<p:tagLst xmlns:p="http://schemas.openxmlformats.org/presentationml/2006/main">
  <p:tag name="RAINPROBLEM" val="ProblemSubmit"/>
  <p:tag name="RAINPROBLEMTYPE" val="ShortAnswer"/>
</p:tagLst>
</file>

<file path=ppt/tags/tag79.xml><?xml version="1.0" encoding="utf-8"?>
<p:tagLst xmlns:p="http://schemas.openxmlformats.org/presentationml/2006/main">
  <p:tag name="PRODUCTVERSIONTIP" val="PRODUCTVERSIONTIP"/>
</p:tagLst>
</file>

<file path=ppt/tags/tag8.xml><?xml version="1.0" encoding="utf-8"?>
<p:tagLst xmlns:p="http://schemas.openxmlformats.org/presentationml/2006/main">
  <p:tag name="PROBLEMREMARKTITLE" val="ProblemRemarkBoardTitle"/>
</p:tagLst>
</file>

<file path=ppt/tags/tag80.xml><?xml version="1.0" encoding="utf-8"?>
<p:tagLst xmlns:p="http://schemas.openxmlformats.org/presentationml/2006/main">
  <p:tag name="RAINPROBLEM" val="ProblemRemarkBoard"/>
</p:tagLst>
</file>

<file path=ppt/tags/tag81.xml><?xml version="1.0" encoding="utf-8"?>
<p:tagLst xmlns:p="http://schemas.openxmlformats.org/presentationml/2006/main">
  <p:tag name="PROBLEMREMARKTITLE" val="ProblemRemarkBoardTip"/>
</p:tagLst>
</file>

<file path=ppt/tags/tag82.xml><?xml version="1.0" encoding="utf-8"?>
<p:tagLst xmlns:p="http://schemas.openxmlformats.org/presentationml/2006/main">
  <p:tag name="RAINPROBLEM" val="ProblemRemark"/>
</p:tagLst>
</file>

<file path=ppt/tags/tag83.xml><?xml version="1.0" encoding="utf-8"?>
<p:tagLst xmlns:p="http://schemas.openxmlformats.org/presentationml/2006/main">
  <p:tag name="PROBLEMREMARKTITLE" val="ProblemRemarkBoardTitle"/>
</p:tagLst>
</file>

<file path=ppt/tags/tag84.xml><?xml version="1.0" encoding="utf-8"?>
<p:tagLst xmlns:p="http://schemas.openxmlformats.org/presentationml/2006/main">
  <p:tag name="PROBLEMREMARKTITLE" val="ProblemRemarkBoardTitle"/>
</p:tagLst>
</file>

<file path=ppt/tags/tag85.xml><?xml version="1.0" encoding="utf-8"?>
<p:tagLst xmlns:p="http://schemas.openxmlformats.org/presentationml/2006/main">
  <p:tag name="PROBLEMREMARKTITLE" val="ProblemRemarkBoardTitle"/>
</p:tagLst>
</file>

<file path=ppt/tags/tag86.xml><?xml version="1.0" encoding="utf-8"?>
<p:tagLst xmlns:p="http://schemas.openxmlformats.org/presentationml/2006/main">
  <p:tag name="PROBLEMREMARKTITLE" val="ProblemRemarkBoardTitle"/>
</p:tagLst>
</file>

<file path=ppt/tags/tag87.xml><?xml version="1.0" encoding="utf-8"?>
<p:tagLst xmlns:p="http://schemas.openxmlformats.org/presentationml/2006/main">
  <p:tag name="PROBLEMREMARKTITLE" val="ProblemRemarkBoardTitle"/>
</p:tagLst>
</file>

<file path=ppt/tags/tag88.xml><?xml version="1.0" encoding="utf-8"?>
<p:tagLst xmlns:p="http://schemas.openxmlformats.org/presentationml/2006/main">
  <p:tag name="PROBLEMREMARKTITLE" val="ProblemRemarkBoardTitle"/>
</p:tagLst>
</file>

<file path=ppt/tags/tag89.xml><?xml version="1.0" encoding="utf-8"?>
<p:tagLst xmlns:p="http://schemas.openxmlformats.org/presentationml/2006/main">
  <p:tag name="PROBLEMREMARKTITLE" val="ProblemRemarkBoardTitle"/>
</p:tagLst>
</file>

<file path=ppt/tags/tag9.xml><?xml version="1.0" encoding="utf-8"?>
<p:tagLst xmlns:p="http://schemas.openxmlformats.org/presentationml/2006/main">
  <p:tag name="PROBLEMREMARKTITLE" val="ProblemRemarkBoardTitle"/>
</p:tagLst>
</file>

<file path=ppt/tags/tag90.xml><?xml version="1.0" encoding="utf-8"?>
<p:tagLst xmlns:p="http://schemas.openxmlformats.org/presentationml/2006/main">
  <p:tag name="RAINPROBLEMTYPE" val="ProblemTypeMarker"/>
</p:tagLst>
</file>

<file path=ppt/tags/tag91.xml><?xml version="1.0" encoding="utf-8"?>
<p:tagLst xmlns:p="http://schemas.openxmlformats.org/presentationml/2006/main">
  <p:tag name="RAINPROBLEMTYPE" val="ProblemTypeMarker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" val="ProblemSetting"/>
  <p:tag name="RAINPROBLEMTYPE" val="ShortAnswer"/>
</p:tagLst>
</file>

<file path=ppt/tags/tag96.xml><?xml version="1.0" encoding="utf-8"?>
<p:tagLst xmlns:p="http://schemas.openxmlformats.org/presentationml/2006/main">
  <p:tag name="RAINPROBLEM" val="ShortAnswer"/>
  <p:tag name="PROBLEMHASREMARK" val="True"/>
  <p:tag name="PROBLEMREMARK" val="x=-4m, t=2s，y=-8m"/>
  <p:tag name="PROBLEMSCORE" val="5.0"/>
  <p:tag name="PROBLEMVOICEALLOWED" val="True"/>
</p:tagLst>
</file>

<file path=ppt/tags/tag97.xml><?xml version="1.0" encoding="utf-8"?>
<p:tagLst xmlns:p="http://schemas.openxmlformats.org/presentationml/2006/main">
  <p:tag name="RAINPROBLEM" val="ProblemRemark"/>
</p:tagLst>
</file>

<file path=ppt/tags/tag98.xml><?xml version="1.0" encoding="utf-8"?>
<p:tagLst xmlns:p="http://schemas.openxmlformats.org/presentationml/2006/main">
  <p:tag name="RAINPROBLEM" val="ProblemBody"/>
</p:tagLst>
</file>

<file path=ppt/tags/tag99.xml><?xml version="1.0" encoding="utf-8"?>
<p:tagLst xmlns:p="http://schemas.openxmlformats.org/presentationml/2006/main">
  <p:tag name="RAINPROBLEM" val="ProblemSubmit"/>
  <p:tag name="RAINPROBLEMTYPE" val="ShortAnswer"/>
</p:tagLst>
</file>

<file path=ppt/theme/theme1.xml><?xml version="1.0" encoding="utf-8"?>
<a:theme xmlns:a="http://schemas.openxmlformats.org/drawingml/2006/main" name="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6629</Words>
  <Application>WPS 演示</Application>
  <PresentationFormat>全屏显示(4:3)</PresentationFormat>
  <Paragraphs>1245</Paragraphs>
  <Slides>86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239</vt:i4>
      </vt:variant>
      <vt:variant>
        <vt:lpstr>幻灯片标题</vt:lpstr>
      </vt:variant>
      <vt:variant>
        <vt:i4>86</vt:i4>
      </vt:variant>
    </vt:vector>
  </HeadingPairs>
  <TitlesOfParts>
    <vt:vector size="345" baseType="lpstr">
      <vt:lpstr>Arial</vt:lpstr>
      <vt:lpstr>宋体</vt:lpstr>
      <vt:lpstr>Wingdings</vt:lpstr>
      <vt:lpstr>Times New Roman</vt:lpstr>
      <vt:lpstr>Times New Roman</vt:lpstr>
      <vt:lpstr>黑体</vt:lpstr>
      <vt:lpstr>华文行楷</vt:lpstr>
      <vt:lpstr>微软雅黑</vt:lpstr>
      <vt:lpstr>Arial Unicode MS</vt:lpstr>
      <vt:lpstr>Tahoma</vt:lpstr>
      <vt:lpstr>Symbol</vt:lpstr>
      <vt:lpstr>Bookman Old Style</vt:lpstr>
      <vt:lpstr>Segoe Print</vt:lpstr>
      <vt:lpstr>华文仿宋</vt:lpstr>
      <vt:lpstr>nankai膜版</vt:lpstr>
      <vt:lpstr>1_nankai膜版</vt:lpstr>
      <vt:lpstr>2_nankai膜版</vt:lpstr>
      <vt:lpstr>3_nankai膜版</vt:lpstr>
      <vt:lpstr>4_nankai膜版</vt:lpstr>
      <vt:lpstr>5_nankai膜版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第一部分  力学 Machanics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力学的研究对象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位移和路程的关系：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自然坐标系中运动的描述</vt:lpstr>
      <vt:lpstr>自然坐标系中运动的描述</vt:lpstr>
      <vt:lpstr>自然坐标系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 在河水流速2m/s的地方有一小船渡河。如果希望小船以4m/s的速度垂直于河岸横渡，问小船上的指示速率应为多大，船头应指向何方？</vt:lpstr>
    </vt:vector>
  </TitlesOfParts>
  <Company>nankai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SPR传感芯片关键技术及其 生物医学检测分析系统的研究</dc:title>
  <dc:creator>liugh</dc:creator>
  <cp:lastModifiedBy>sl</cp:lastModifiedBy>
  <cp:revision>1356</cp:revision>
  <dcterms:created xsi:type="dcterms:W3CDTF">2005-08-22T22:11:00Z</dcterms:created>
  <dcterms:modified xsi:type="dcterms:W3CDTF">2022-03-02T00:39:58Z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