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489" r:id="rId2"/>
    <p:sldId id="578" r:id="rId3"/>
    <p:sldId id="672" r:id="rId4"/>
    <p:sldId id="674" r:id="rId5"/>
    <p:sldId id="676" r:id="rId6"/>
    <p:sldId id="677" r:id="rId7"/>
    <p:sldId id="679" r:id="rId8"/>
    <p:sldId id="750" r:id="rId9"/>
    <p:sldId id="755" r:id="rId10"/>
    <p:sldId id="754" r:id="rId11"/>
    <p:sldId id="751" r:id="rId12"/>
    <p:sldId id="680" r:id="rId13"/>
    <p:sldId id="681" r:id="rId14"/>
    <p:sldId id="756" r:id="rId15"/>
    <p:sldId id="682" r:id="rId16"/>
    <p:sldId id="762" r:id="rId17"/>
    <p:sldId id="763" r:id="rId18"/>
    <p:sldId id="723" r:id="rId19"/>
    <p:sldId id="724" r:id="rId20"/>
    <p:sldId id="736" r:id="rId21"/>
    <p:sldId id="764" r:id="rId22"/>
    <p:sldId id="765" r:id="rId23"/>
    <p:sldId id="739" r:id="rId24"/>
    <p:sldId id="766" r:id="rId25"/>
    <p:sldId id="741" r:id="rId26"/>
    <p:sldId id="768" r:id="rId27"/>
    <p:sldId id="767" r:id="rId28"/>
    <p:sldId id="743" r:id="rId29"/>
    <p:sldId id="769" r:id="rId30"/>
    <p:sldId id="745" r:id="rId31"/>
    <p:sldId id="770" r:id="rId32"/>
    <p:sldId id="726" r:id="rId33"/>
    <p:sldId id="734" r:id="rId34"/>
    <p:sldId id="735" r:id="rId35"/>
    <p:sldId id="684" r:id="rId36"/>
    <p:sldId id="761" r:id="rId37"/>
    <p:sldId id="757" r:id="rId38"/>
    <p:sldId id="685" r:id="rId39"/>
    <p:sldId id="686" r:id="rId40"/>
    <p:sldId id="690" r:id="rId41"/>
    <p:sldId id="759" r:id="rId42"/>
    <p:sldId id="693" r:id="rId43"/>
    <p:sldId id="760" r:id="rId44"/>
    <p:sldId id="747" r:id="rId45"/>
    <p:sldId id="748" r:id="rId46"/>
    <p:sldId id="749" r:id="rId47"/>
    <p:sldId id="707" r:id="rId48"/>
    <p:sldId id="708" r:id="rId49"/>
    <p:sldId id="709" r:id="rId50"/>
    <p:sldId id="710" r:id="rId51"/>
    <p:sldId id="711" r:id="rId52"/>
    <p:sldId id="712" r:id="rId53"/>
    <p:sldId id="713" r:id="rId54"/>
    <p:sldId id="714" r:id="rId55"/>
    <p:sldId id="718" r:id="rId56"/>
    <p:sldId id="719" r:id="rId57"/>
    <p:sldId id="720" r:id="rId5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A93"/>
    <a:srgbClr val="006633"/>
    <a:srgbClr val="C7371F"/>
    <a:srgbClr val="C91DB0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8358" autoAdjust="0"/>
  </p:normalViewPr>
  <p:slideViewPr>
    <p:cSldViewPr>
      <p:cViewPr varScale="1">
        <p:scale>
          <a:sx n="88" d="100"/>
          <a:sy n="88" d="100"/>
        </p:scale>
        <p:origin x="11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9F00BC0-E8E3-41DB-A00C-3FF9ECB98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232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93C5-C66F-4310-8DBE-3F2133016E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9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93C5-C66F-4310-8DBE-3F2133016E71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9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895A-E3D1-47A6-8E0A-59412DD78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3E08D-96A8-4CD7-8B3E-10E384E042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B8910-CCA9-4560-8A7C-DA9DD79E6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6635B-3828-47C7-AF94-9DBB0986B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C7F9-DB5B-4EDE-9233-1B8D21D14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3BA1-9DC8-46DC-8538-31FAE8E7F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F2ABB-D7B3-483B-99F8-F9C115DAA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993C-BC0C-49B1-BB24-1F8717923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A563B-4F8C-46EA-BA1B-9CAF9F169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AC546-14D7-4E7A-AF18-373238F09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A8687-DD1B-4E80-8CAE-E33166036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BA09DD8-4154-472A-B8A3-3CB8DD3217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22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31.png"/><Relationship Id="rId18" Type="http://schemas.openxmlformats.org/officeDocument/2006/relationships/image" Target="../media/image22.tmp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4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8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image" Target="../media/image23.wmf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8.wmf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28.bin"/><Relationship Id="rId2" Type="http://schemas.openxmlformats.org/officeDocument/2006/relationships/tags" Target="../tags/tag21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1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oleObject" Target="../embeddings/oleObject27.bin"/><Relationship Id="rId10" Type="http://schemas.openxmlformats.org/officeDocument/2006/relationships/tags" Target="../tags/tag29.xml"/><Relationship Id="rId19" Type="http://schemas.openxmlformats.org/officeDocument/2006/relationships/image" Target="../media/image22.tmp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oleObject" Target="../embeddings/oleObject29.bin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2.tmp"/><Relationship Id="rId2" Type="http://schemas.openxmlformats.org/officeDocument/2006/relationships/tags" Target="../tags/tag31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2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oleObject" Target="../embeddings/oleObject30.bin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oleObject" Target="../embeddings/oleObject33.bin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22.tmp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oleObject" Target="../embeddings/oleObject35.bin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2.tmp"/><Relationship Id="rId2" Type="http://schemas.openxmlformats.org/officeDocument/2006/relationships/tags" Target="../tags/tag5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6.v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oleObject" Target="../embeddings/oleObject36.bin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oleObject" Target="../embeddings/oleObject39.bin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vmlDrawing" Target="../drawings/vmlDrawing18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22.tmp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54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72.xml"/><Relationship Id="rId2" Type="http://schemas.openxmlformats.org/officeDocument/2006/relationships/tags" Target="../tags/tag72.xml"/><Relationship Id="rId16" Type="http://schemas.openxmlformats.org/officeDocument/2006/relationships/image" Target="../media/image22.tmp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15" Type="http://schemas.openxmlformats.org/officeDocument/2006/relationships/image" Target="../media/image56.png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70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88B82-3948-49E0-A6BC-76B4E692A220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576" y="1628800"/>
            <a:ext cx="750093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第一章</a:t>
            </a:r>
            <a: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真空中的静电场</a:t>
            </a:r>
            <a:endParaRPr lang="en-US" altLang="zh-CN" sz="4800" b="1" kern="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（二）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3121"/>
    </mc:Choice>
    <mc:Fallback xmlns="">
      <p:transition spd="slow" advTm="131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544" y="1376772"/>
                <a:ext cx="8352928" cy="2750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试探电荷在带电体所产生的静电场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中存在势能，即</a:t>
                </a:r>
                <a:r>
                  <a:rPr lang="zh-CN" altLang="en-US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zh-CN" altLang="en-US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电位能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静电能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/>
                          </a:rPr>
                          <m:t>𝑃</m:t>
                        </m:r>
                      </m:sub>
                      <m:sup>
                        <m:r>
                          <a:rPr lang="zh-CN" altLang="en-US" i="1">
                            <a:latin typeface="Cambria Math"/>
                          </a:rPr>
                          <m:t>参考点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,参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电荷在某一点的电势能，等于电荷从该点运动到参考点的过程中，静电力所做的功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76772"/>
                <a:ext cx="8352928" cy="2750368"/>
              </a:xfrm>
              <a:prstGeom prst="rect">
                <a:avLst/>
              </a:prstGeom>
              <a:blipFill rotWithShape="0">
                <a:blip r:embed="rId2"/>
                <a:stretch>
                  <a:fillRect l="-1168" t="-887" b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6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764704"/>
                <a:ext cx="7632848" cy="5760640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关于电势能的说明：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984250" indent="-98425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与参考点的选取有关，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差值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参考点选取无关。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984250" indent="-98425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）电荷在某一点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，等于电荷从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点运动到参考点，电场力对电荷作的功。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984250" indent="-98425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3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）电荷由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点运动到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Q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点，电场力对电荷所做的功等于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的减少。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4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的单位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焦耳 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= 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库仑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/>
                      </a:rPr>
                      <m:t>⋅</m:t>
                    </m:r>
                    <m:r>
                      <a:rPr lang="zh-CN" altLang="en-US" sz="2600" i="1">
                        <a:latin typeface="Cambria Math"/>
                      </a:rPr>
                      <m:t>伏特</m:t>
                    </m:r>
                    <m:r>
                      <a:rPr lang="zh-CN" altLang="en-US" sz="2600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5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与其它势能一样，属于系统。</a:t>
                </a:r>
                <a:endParaRPr lang="zh-CN" altLang="en-US" sz="2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764704"/>
                <a:ext cx="7632848" cy="5760640"/>
              </a:xfrm>
              <a:blipFill rotWithShape="0">
                <a:blip r:embed="rId2"/>
                <a:stretch>
                  <a:fillRect l="-1438" t="-317" r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4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02" y="260648"/>
            <a:ext cx="9036496" cy="864096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</a:t>
            </a:r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、电势</a:t>
            </a: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564" y="1274777"/>
                <a:ext cx="8100392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、电势与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电势差</a:t>
                </a:r>
                <a:r>
                  <a:rPr lang="en-US" altLang="zh-CN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6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一个带电体系的电势能不仅取决于带电体，同时决定于试探电荷</a:t>
                </a:r>
                <a:r>
                  <a:rPr lang="en-US" altLang="zh-CN" sz="2400" i="1" dirty="0" smtClean="0">
                    <a:ea typeface="仿宋" panose="02010609060101010101" pitchFamily="49" charset="-122"/>
                  </a:rPr>
                  <a:t>q</a:t>
                </a:r>
                <a:r>
                  <a:rPr lang="en-US" altLang="zh-CN" sz="2400" i="1" baseline="-25000" dirty="0" smtClean="0">
                    <a:ea typeface="仿宋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，但电场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E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仅为带电体所产生，与试探电荷无关。为此，如引入电场强度一样，需要引入一个能够描述带电体所产生的物理量，即除去</a:t>
                </a:r>
                <a:r>
                  <a:rPr lang="en-US" altLang="zh-CN" sz="2400" i="1" dirty="0">
                    <a:ea typeface="仿宋" panose="02010609060101010101" pitchFamily="49" charset="-122"/>
                  </a:rPr>
                  <a:t>q</a:t>
                </a:r>
                <a:r>
                  <a:rPr lang="en-US" altLang="zh-CN" sz="2400" i="1" baseline="-25000" dirty="0">
                    <a:ea typeface="仿宋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的影响：</a:t>
                </a:r>
                <a:endParaRPr lang="en-US" altLang="zh-CN" sz="2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endPara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	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564" y="1274777"/>
                <a:ext cx="8100392" cy="5400600"/>
              </a:xfrm>
              <a:blipFill rotWithShape="0">
                <a:blip r:embed="rId3"/>
                <a:stretch>
                  <a:fillRect l="-1354" t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633077"/>
              </p:ext>
            </p:extLst>
          </p:nvPr>
        </p:nvGraphicFramePr>
        <p:xfrm>
          <a:off x="3606676" y="4154951"/>
          <a:ext cx="5005064" cy="9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0" name="Equation" r:id="rId4" imgW="2425680" imgH="457200" progId="Equation.DSMT4">
                  <p:embed/>
                </p:oleObj>
              </mc:Choice>
              <mc:Fallback>
                <p:oleObj name="Equation" r:id="rId4" imgW="2425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6676" y="4154951"/>
                        <a:ext cx="5005064" cy="94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98872" y="4395801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电势差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电位差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3548" y="5109094"/>
                <a:ext cx="7440917" cy="13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如选定一个参考点（电势零点），则：</a:t>
                </a:r>
                <a:endParaRPr lang="en-US" altLang="zh-CN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  <m:sup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参考点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叫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电势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zh-CN" altLang="en-US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电位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5109094"/>
                <a:ext cx="7440917" cy="1314655"/>
              </a:xfrm>
              <a:prstGeom prst="rect">
                <a:avLst/>
              </a:prstGeom>
              <a:blipFill rotWithShape="0">
                <a:blip r:embed="rId6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8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00708"/>
                <a:ext cx="7956884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电势差与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电势存在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如下关系：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𝑃𝑄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𝑄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zh-CN" altLang="en-US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参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zh-CN" altLang="en-US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参</m:t>
                          </m:r>
                        </m:sub>
                        <m:sup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𝑄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zh-CN" altLang="en-US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参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𝑄</m:t>
                          </m:r>
                        </m:sub>
                        <m:sup>
                          <m:r>
                            <a:rPr lang="zh-CN" altLang="en-US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参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sz="26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综上可知：静电场中，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电势与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参考点选取有关，但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电势差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与参考点的选择无关。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00708"/>
                <a:ext cx="7956884" cy="5832648"/>
              </a:xfrm>
              <a:blipFill rotWithShape="0">
                <a:blip r:embed="rId2"/>
                <a:stretch>
                  <a:fillRect l="-1379"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9592" y="944724"/>
                <a:ext cx="755860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电势能则可表示为电荷</a:t>
                </a:r>
                <a:r>
                  <a:rPr lang="zh-CN" altLang="en-US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的电量</a:t>
                </a:r>
                <a:r>
                  <a:rPr lang="en-US" altLang="zh-CN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q</a:t>
                </a:r>
                <a:r>
                  <a:rPr lang="zh-CN" altLang="en-US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与该电荷所在的位置（</a:t>
                </a:r>
                <a:r>
                  <a:rPr lang="en-US" altLang="zh-CN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点）静电场的电势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的乘积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44724"/>
                <a:ext cx="7558608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90" t="-2395" r="-403" b="-5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63888" y="2132856"/>
                <a:ext cx="17084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𝒒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132856"/>
                <a:ext cx="17084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14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82452" y="2924944"/>
            <a:ext cx="7992888" cy="3060340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注意：</a:t>
            </a:r>
            <a:r>
              <a:rPr lang="zh-CN" altLang="en-US" sz="26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电势</a:t>
            </a:r>
            <a:r>
              <a:rPr lang="zh-CN" altLang="en-US" sz="2600" dirty="0">
                <a:latin typeface="Times New Roman" panose="02020603050405020304" pitchFamily="18" charset="0"/>
                <a:ea typeface="仿宋" panose="02010609060101010101" pitchFamily="49" charset="-122"/>
              </a:rPr>
              <a:t>能是带电体与试探电荷所构成的带电体系的能量，而</a:t>
            </a:r>
            <a:r>
              <a:rPr lang="zh-CN" altLang="en-US" sz="26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电势或电势差是描绘带电体物理性质的物理量，与试探电荷无关。</a:t>
            </a:r>
            <a:endParaRPr lang="en-US" altLang="zh-CN" sz="2600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0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7992888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说明：</a:t>
                </a:r>
                <a:endParaRPr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03288" indent="-903288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）电势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与电势差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的单位：伏特（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V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的另一单位是：伏特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/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米，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V=</a:t>
                </a:r>
                <a:r>
                  <a:rPr lang="en-US" altLang="zh-CN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(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N/C)m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；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03288" indent="-903288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电势是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标量，但有正负之分；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03288" indent="-903288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电势与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参考点选取有关，但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电势差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与参考点的选择无关；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03288" indent="-903288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）参考点选择：有限大小带电体产生的电场，一般选无穷远；无限大带电体，在有限空间选择。还可选地球、仪器外壳等为参考点。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电场在参考点有意义。</a:t>
                </a:r>
                <a:endParaRPr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7992888" cy="5832648"/>
              </a:xfrm>
              <a:blipFill rotWithShape="0">
                <a:blip r:embed="rId2"/>
                <a:stretch>
                  <a:fillRect l="-1373" t="-313" r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39552" y="32330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en-US" sz="2800" dirty="0">
                <a:ea typeface="仿宋" panose="02010609060101010101" pitchFamily="49" charset="-122"/>
              </a:rPr>
              <a:t>求点电荷</a:t>
            </a:r>
            <a:r>
              <a:rPr lang="en-US" altLang="zh-CN" sz="2800" dirty="0">
                <a:ea typeface="仿宋" panose="02010609060101010101" pitchFamily="49" charset="-122"/>
              </a:rPr>
              <a:t>q</a:t>
            </a:r>
            <a:r>
              <a:rPr lang="zh-CN" altLang="en-US" sz="2800" dirty="0">
                <a:ea typeface="仿宋" panose="02010609060101010101" pitchFamily="49" charset="-122"/>
              </a:rPr>
              <a:t>产生电场的电势分布。</a:t>
            </a:r>
            <a:endParaRPr lang="en-US" altLang="zh-CN" sz="2800" dirty="0"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26198" y="1685075"/>
                <a:ext cx="7542584" cy="1648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9625" indent="-809625" algn="l">
                  <a:lnSpc>
                    <a:spcPct val="135000"/>
                  </a:lnSpc>
                  <a:buNone/>
                </a:pPr>
                <a:r>
                  <a:rPr lang="zh-CN" altLang="en-US" dirty="0">
                    <a:ea typeface="仿宋" panose="02010609060101010101" pitchFamily="49" charset="-122"/>
                  </a:rPr>
                  <a:t>解：选无穷远点为电势参考点，因积分与路径无关，选与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方向相同的路径积分。按电位定义，空间距离点电荷</a:t>
                </a:r>
                <a:r>
                  <a:rPr lang="en-US" altLang="zh-CN" dirty="0">
                    <a:ea typeface="仿宋" panose="02010609060101010101" pitchFamily="49" charset="-122"/>
                  </a:rPr>
                  <a:t>q</a:t>
                </a:r>
                <a:r>
                  <a:rPr lang="zh-CN" altLang="en-US" dirty="0">
                    <a:ea typeface="仿宋" panose="02010609060101010101" pitchFamily="49" charset="-122"/>
                  </a:rPr>
                  <a:t>为</a:t>
                </a:r>
                <a:r>
                  <a:rPr lang="en-US" altLang="zh-CN" dirty="0">
                    <a:ea typeface="仿宋" panose="02010609060101010101" pitchFamily="49" charset="-122"/>
                  </a:rPr>
                  <a:t>r</a:t>
                </a:r>
                <a:r>
                  <a:rPr lang="zh-CN" altLang="en-US" dirty="0">
                    <a:ea typeface="仿宋" panose="02010609060101010101" pitchFamily="49" charset="-122"/>
                  </a:rPr>
                  <a:t>的任一点</a:t>
                </a:r>
                <a:r>
                  <a:rPr lang="en-US" altLang="zh-CN" dirty="0">
                    <a:ea typeface="仿宋" panose="02010609060101010101" pitchFamily="49" charset="-122"/>
                  </a:rPr>
                  <a:t>P</a:t>
                </a:r>
                <a:r>
                  <a:rPr lang="zh-CN" altLang="en-US" dirty="0">
                    <a:ea typeface="仿宋" panose="02010609060101010101" pitchFamily="49" charset="-122"/>
                  </a:rPr>
                  <a:t>的电位为：</a:t>
                </a:r>
                <a:endParaRPr lang="en-US" altLang="zh-CN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8" y="1685075"/>
                <a:ext cx="7542584" cy="1648528"/>
              </a:xfrm>
              <a:prstGeom prst="rect">
                <a:avLst/>
              </a:prstGeom>
              <a:blipFill rotWithShape="0">
                <a:blip r:embed="rId12"/>
                <a:stretch>
                  <a:fillRect l="-1212" r="-646" b="-4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36288" y="3419721"/>
                <a:ext cx="5922404" cy="117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𝑘𝑞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88" y="3419721"/>
                <a:ext cx="5922404" cy="117173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525905" y="4982131"/>
                <a:ext cx="3338799" cy="58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ea typeface="仿宋" panose="02010609060101010101" pitchFamily="49" charset="-122"/>
                  </a:rPr>
                  <a:t>点电荷的电势：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𝑼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𝒌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𝒒</m:t>
                        </m:r>
                      </m:num>
                      <m:den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𝒓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05" y="4982131"/>
                <a:ext cx="3338799" cy="583173"/>
              </a:xfrm>
              <a:prstGeom prst="rect">
                <a:avLst/>
              </a:prstGeom>
              <a:blipFill rotWithShape="0">
                <a:blip r:embed="rId14"/>
                <a:stretch>
                  <a:fillRect l="-2372" t="-5208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31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69833" y="571500"/>
            <a:ext cx="8102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zh-CN" sz="2800" kern="1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zh-CN" sz="2800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均匀电场中任一点的电势及任意两点间的电势差。</a:t>
            </a:r>
            <a:endParaRPr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9825" y="1643062"/>
            <a:ext cx="2771750" cy="195652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6210" y="1999461"/>
            <a:ext cx="4896544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解：均匀电场方向为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方向，沿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轴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方向运动作功，沿</a:t>
            </a:r>
            <a:r>
              <a:rPr lang="en-US" altLang="zh-CN" kern="100" dirty="0">
                <a:ea typeface="仿宋" panose="02010609060101010101" pitchFamily="49" charset="-122"/>
              </a:rPr>
              <a:t>y</a:t>
            </a:r>
            <a:r>
              <a:rPr lang="zh-CN" altLang="zh-CN" kern="100" dirty="0">
                <a:ea typeface="仿宋" panose="02010609060101010101" pitchFamily="49" charset="-122"/>
              </a:rPr>
              <a:t>轴方向运动不作功</a:t>
            </a:r>
            <a:r>
              <a:rPr lang="zh-CN" altLang="zh-CN" kern="100" dirty="0" smtClean="0">
                <a:ea typeface="仿宋" panose="02010609060101010101" pitchFamily="49" charset="-122"/>
              </a:rPr>
              <a:t>，两</a:t>
            </a:r>
            <a:r>
              <a:rPr lang="zh-CN" altLang="zh-CN" kern="100" dirty="0">
                <a:ea typeface="仿宋" panose="02010609060101010101" pitchFamily="49" charset="-122"/>
              </a:rPr>
              <a:t>点间的电势差为：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97848"/>
              </p:ext>
            </p:extLst>
          </p:nvPr>
        </p:nvGraphicFramePr>
        <p:xfrm>
          <a:off x="395074" y="3635924"/>
          <a:ext cx="5243144" cy="71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Equation" r:id="rId14" imgW="2438400" imgH="330200" progId="Equation.DSMT4">
                  <p:embed/>
                </p:oleObj>
              </mc:Choice>
              <mc:Fallback>
                <p:oleObj name="Equation" r:id="rId14" imgW="2438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74" y="3635924"/>
                        <a:ext cx="5243144" cy="711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76210" y="4426915"/>
            <a:ext cx="67796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选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</a:rPr>
              <a:t>处的电势为</a:t>
            </a:r>
            <a:r>
              <a:rPr lang="en-US" altLang="zh-CN" kern="100" dirty="0">
                <a:ea typeface="仿宋" panose="02010609060101010101" pitchFamily="49" charset="-122"/>
              </a:rPr>
              <a:t>u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</a:rPr>
              <a:t>，则空间任意一点的电势为：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48243"/>
              </p:ext>
            </p:extLst>
          </p:nvPr>
        </p:nvGraphicFramePr>
        <p:xfrm>
          <a:off x="1295174" y="5009265"/>
          <a:ext cx="3640070" cy="72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Equation" r:id="rId16" imgW="1651000" imgH="330200" progId="Equation.DSMT4">
                  <p:embed/>
                </p:oleObj>
              </mc:Choice>
              <mc:Fallback>
                <p:oleObj name="Equation" r:id="rId16" imgW="1651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174" y="5009265"/>
                        <a:ext cx="3640070" cy="728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295174" y="5989505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/>
              <a:t>u</a:t>
            </a:r>
            <a:r>
              <a:rPr lang="en-US" altLang="zh-CN" kern="100" baseline="-25000" dirty="0" err="1"/>
              <a:t>x</a:t>
            </a:r>
            <a:r>
              <a:rPr lang="zh-CN" altLang="zh-CN" kern="100" dirty="0"/>
              <a:t>＝</a:t>
            </a:r>
            <a:r>
              <a:rPr lang="en-US" altLang="zh-CN" kern="100" dirty="0"/>
              <a:t>u</a:t>
            </a:r>
            <a:r>
              <a:rPr lang="en-US" altLang="zh-CN" kern="100" baseline="-25000" dirty="0"/>
              <a:t>0</a:t>
            </a:r>
            <a:r>
              <a:rPr lang="zh-CN" altLang="zh-CN" kern="100" dirty="0"/>
              <a:t>－</a:t>
            </a:r>
            <a:r>
              <a:rPr lang="en-US" altLang="zh-CN" kern="100" dirty="0"/>
              <a:t>Ex</a:t>
            </a:r>
            <a:endParaRPr lang="zh-CN" altLang="zh-CN" sz="2000" kern="100" dirty="0"/>
          </a:p>
        </p:txBody>
      </p:sp>
      <p:sp>
        <p:nvSpPr>
          <p:cNvPr id="18" name="矩形 17"/>
          <p:cNvSpPr/>
          <p:nvPr/>
        </p:nvSpPr>
        <p:spPr>
          <a:xfrm>
            <a:off x="3441193" y="598950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电势沿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方向线性减小。</a:t>
            </a:r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1606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115212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四、电势叠加原理</a:t>
            </a: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9144000" cy="5400600"/>
          </a:xfrm>
        </p:spPr>
        <p:txBody>
          <a:bodyPr>
            <a:normAutofit/>
          </a:bodyPr>
          <a:lstStyle/>
          <a:p>
            <a:pPr marL="0" lvl="0" indent="0">
              <a:lnSpc>
                <a:spcPct val="125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、离散状态：</a:t>
            </a:r>
            <a:endParaRPr lang="en-US" altLang="zh-CN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N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个点电荷产生的电场中一点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78719"/>
              </p:ext>
            </p:extLst>
          </p:nvPr>
        </p:nvGraphicFramePr>
        <p:xfrm>
          <a:off x="1187624" y="2506519"/>
          <a:ext cx="4896544" cy="112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49" name="公式" r:id="rId3" imgW="1879560" imgH="431640" progId="Equation.3">
                  <p:embed/>
                </p:oleObj>
              </mc:Choice>
              <mc:Fallback>
                <p:oleObj name="公式" r:id="rId3" imgW="18795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506519"/>
                        <a:ext cx="4896544" cy="1124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615503"/>
              </p:ext>
            </p:extLst>
          </p:nvPr>
        </p:nvGraphicFramePr>
        <p:xfrm>
          <a:off x="1547664" y="3717032"/>
          <a:ext cx="5012785" cy="11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0" name="公式" r:id="rId5" imgW="1942920" imgH="444240" progId="Equation.3">
                  <p:embed/>
                </p:oleObj>
              </mc:Choice>
              <mc:Fallback>
                <p:oleObj name="公式" r:id="rId5" imgW="19429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3717032"/>
                        <a:ext cx="5012785" cy="11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24133"/>
              </p:ext>
            </p:extLst>
          </p:nvPr>
        </p:nvGraphicFramePr>
        <p:xfrm>
          <a:off x="2051720" y="5035010"/>
          <a:ext cx="3456384" cy="107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1" name="公式" r:id="rId7" imgW="1434960" imgH="444240" progId="Equation.3">
                  <p:embed/>
                </p:oleObj>
              </mc:Choice>
              <mc:Fallback>
                <p:oleObj name="公式" r:id="rId7" imgW="14349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720" y="5035010"/>
                        <a:ext cx="3456384" cy="1070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7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73" y="938469"/>
            <a:ext cx="8352928" cy="59046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、连续分布：</a:t>
            </a:r>
            <a:endParaRPr lang="en-US" altLang="zh-CN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分割成电荷元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每个电荷在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点产生的电势：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02081"/>
              </p:ext>
            </p:extLst>
          </p:nvPr>
        </p:nvGraphicFramePr>
        <p:xfrm>
          <a:off x="2591780" y="3392996"/>
          <a:ext cx="3456385" cy="2048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8" name="公式" r:id="rId3" imgW="1371600" imgH="812520" progId="Equation.3">
                  <p:embed/>
                </p:oleObj>
              </mc:Choice>
              <mc:Fallback>
                <p:oleObj name="公式" r:id="rId3" imgW="137160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1780" y="3392996"/>
                        <a:ext cx="3456385" cy="2048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539552" y="584684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§4.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静电场的环路定理  电势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92159" y="1482346"/>
            <a:ext cx="7759280" cy="452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静电场的两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基本特征：</a:t>
            </a:r>
            <a:r>
              <a:rPr lang="zh-CN" altLang="en-US" sz="26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有源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6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无旋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6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关于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有源性是指：静电场不能脱离静止电荷而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单独存在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，静止电荷是静电场的源，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高斯定理正是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反应了静电场的这一特性。</a:t>
            </a:r>
            <a:endParaRPr lang="en-US" altLang="zh-CN" sz="26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关于无旋性是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指：在静电场中，电场矢量的线积分与积分路径无关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，即静电力为保守力，其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本质就是环路定理。</a:t>
            </a:r>
            <a:endParaRPr lang="en-US" altLang="zh-CN" sz="26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除了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环路定理外本节还要介绍几个概念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电势、电势差，电势能及电势梯度。</a:t>
            </a:r>
          </a:p>
        </p:txBody>
      </p:sp>
    </p:spTree>
    <p:extLst>
      <p:ext uri="{BB962C8B-B14F-4D97-AF65-F5344CB8AC3E}">
        <p14:creationId xmlns:p14="http://schemas.microsoft.com/office/powerpoint/2010/main" val="56455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71600" y="1268760"/>
            <a:ext cx="7200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电荷系产生的电场中，某点的电势是各个点电荷单独存在时，在该点产生的电势的</a:t>
            </a:r>
            <a:r>
              <a:rPr lang="zh-CN" altLang="zh-CN" sz="2800" b="1" kern="100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代数和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。——电势叠加原理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因为电势是标量，求和只是代数运算。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电场是矢量，求和要用矢量求和运算。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7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00050" y="49899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电偶极子在远处一点的电势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100085"/>
              </p:ext>
            </p:extLst>
          </p:nvPr>
        </p:nvGraphicFramePr>
        <p:xfrm>
          <a:off x="1223628" y="2058004"/>
          <a:ext cx="1811814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Equation" r:id="rId13" imgW="812447" imgH="431613" progId="Equation.DSMT4">
                  <p:embed/>
                </p:oleObj>
              </mc:Choice>
              <mc:Fallback>
                <p:oleObj name="Equation" r:id="rId13" imgW="8124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2058004"/>
                        <a:ext cx="1811814" cy="96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229777"/>
              </p:ext>
            </p:extLst>
          </p:nvPr>
        </p:nvGraphicFramePr>
        <p:xfrm>
          <a:off x="1210332" y="3334704"/>
          <a:ext cx="193738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Equation" r:id="rId15" imgW="812447" imgH="431613" progId="Equation.DSMT4">
                  <p:embed/>
                </p:oleObj>
              </mc:Choice>
              <mc:Fallback>
                <p:oleObj name="Equation" r:id="rId15" imgW="8124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332" y="3334704"/>
                        <a:ext cx="1937385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25931"/>
              </p:ext>
            </p:extLst>
          </p:nvPr>
        </p:nvGraphicFramePr>
        <p:xfrm>
          <a:off x="1223628" y="4611402"/>
          <a:ext cx="3848179" cy="106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Equation" r:id="rId17" imgW="1739900" imgH="482600" progId="Equation.DSMT4">
                  <p:embed/>
                </p:oleObj>
              </mc:Choice>
              <mc:Fallback>
                <p:oleObj name="Equation" r:id="rId17" imgW="1739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4611402"/>
                        <a:ext cx="3848179" cy="1065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4389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37988" y="742577"/>
            <a:ext cx="75608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eaLnBrk="0" latinLnBrk="0" hangingPunct="0">
              <a:lnSpc>
                <a:spcPct val="125000"/>
              </a:lnSpc>
              <a:buClrTx/>
              <a:buSzTx/>
              <a:buFontTx/>
              <a:buNone/>
              <a:tabLst/>
            </a:pP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zh-CN" altLang="en-US" sz="2800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（重点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）：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半径为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的均匀带电细圆环电量为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eaLnBrk="0" latinLnBrk="0" hangingPunct="0">
              <a:lnSpc>
                <a:spcPct val="125000"/>
              </a:lnSpc>
              <a:buClrTx/>
              <a:buSzTx/>
              <a:buFontTx/>
              <a:buNone/>
              <a:tabLst/>
            </a:pP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试计算圆轴线上任一点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的电势。 </a:t>
            </a:r>
          </a:p>
          <a:p>
            <a:pPr algn="l"/>
            <a:endParaRPr lang="zh-CN" altLang="en-US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6832600" y="2107406"/>
            <a:ext cx="1346200" cy="2389188"/>
            <a:chOff x="6471" y="5700"/>
            <a:chExt cx="2121" cy="3762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6870" y="8322"/>
              <a:ext cx="1596" cy="5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7668" y="5700"/>
              <a:ext cx="0" cy="3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7041" y="8550"/>
              <a:ext cx="627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7041" y="6414"/>
              <a:ext cx="633" cy="2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6471" y="8607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dq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7737" y="5970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7611" y="7125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6927" y="6954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7212" y="8094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7326" y="6954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θ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26338" y="2496181"/>
            <a:ext cx="5257819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解：这是电荷连续分布的问题。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取任一电荷元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dq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，它在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点产生的电势为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du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11060"/>
              </p:ext>
            </p:extLst>
          </p:nvPr>
        </p:nvGraphicFramePr>
        <p:xfrm>
          <a:off x="2509552" y="3667488"/>
          <a:ext cx="1891390" cy="93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0" name="Equation" r:id="rId13" imgW="876300" imgH="431800" progId="Equation.DSMT4">
                  <p:embed/>
                </p:oleObj>
              </mc:Choice>
              <mc:Fallback>
                <p:oleObj name="Equation" r:id="rId13" imgW="876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552" y="3667488"/>
                        <a:ext cx="1891390" cy="930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813526" y="4584595"/>
            <a:ext cx="5257819" cy="50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电势叠加原理求整个圆环的电势：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9658"/>
              </p:ext>
            </p:extLst>
          </p:nvPr>
        </p:nvGraphicFramePr>
        <p:xfrm>
          <a:off x="1924893" y="5267780"/>
          <a:ext cx="5269486" cy="85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1" name="Equation" r:id="rId15" imgW="2667000" imgH="431800" progId="Equation.DSMT4">
                  <p:embed/>
                </p:oleObj>
              </mc:Choice>
              <mc:Fallback>
                <p:oleObj name="Equation" r:id="rId15" imgW="2667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893" y="5267780"/>
                        <a:ext cx="5269486" cy="85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863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9484" y="118961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将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15559"/>
              </p:ext>
            </p:extLst>
          </p:nvPr>
        </p:nvGraphicFramePr>
        <p:xfrm>
          <a:off x="1938732" y="1172171"/>
          <a:ext cx="1756778" cy="54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2" name="Equation" r:id="rId3" imgW="825500" imgH="254000" progId="Equation.DSMT4">
                  <p:embed/>
                </p:oleObj>
              </mc:Choice>
              <mc:Fallback>
                <p:oleObj name="Equation" r:id="rId3" imgW="8255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732" y="1172171"/>
                        <a:ext cx="1756778" cy="545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01812" y="120313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代入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87723" y="1664803"/>
            <a:ext cx="127240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39340"/>
              </p:ext>
            </p:extLst>
          </p:nvPr>
        </p:nvGraphicFramePr>
        <p:xfrm>
          <a:off x="2063875" y="2110536"/>
          <a:ext cx="2923525" cy="104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3" name="Equation" r:id="rId5" imgW="1308100" imgH="469900" progId="Equation.DSMT4">
                  <p:embed/>
                </p:oleObj>
              </mc:Choice>
              <mc:Fallback>
                <p:oleObj name="Equation" r:id="rId5" imgW="13081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75" y="2110536"/>
                        <a:ext cx="2923525" cy="1044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141749" y="3609020"/>
            <a:ext cx="7380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求场强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相比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，没有投影问题，简单一些。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7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39552" y="564243"/>
            <a:ext cx="802889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计算半径为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，均匀带电量为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的圆形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平面板轴线上任意一点电势。 </a:t>
            </a: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1"/>
          <p:cNvGrpSpPr>
            <a:grpSpLocks/>
          </p:cNvGrpSpPr>
          <p:nvPr/>
        </p:nvGrpSpPr>
        <p:grpSpPr bwMode="auto">
          <a:xfrm>
            <a:off x="6628027" y="1307396"/>
            <a:ext cx="1520825" cy="2389187"/>
            <a:chOff x="6699" y="2517"/>
            <a:chExt cx="2394" cy="3762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699" y="5013"/>
              <a:ext cx="2394" cy="7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7110" y="5139"/>
              <a:ext cx="1596" cy="5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7908" y="2517"/>
              <a:ext cx="0" cy="3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H="1">
              <a:off x="7281" y="5367"/>
              <a:ext cx="627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7281" y="3201"/>
              <a:ext cx="603" cy="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6711" y="5424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dq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7962" y="2772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7851" y="3942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7167" y="3771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52" y="4911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7566" y="3771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θ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7896" y="5355"/>
              <a:ext cx="570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8010" y="5013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37017" y="2116408"/>
            <a:ext cx="5540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解：把圆盘分割成无穷多个半径不同的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同心细圆环，每个圆环在轴上产生的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电场强度都可应用前一例题的结果，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这时细圆环所带的电量相对整个圆盘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017" y="4015641"/>
            <a:ext cx="2558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来说是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dq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σ2π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rdr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7994" y="4511772"/>
            <a:ext cx="72225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q /πR</a:t>
            </a:r>
            <a:r>
              <a:rPr lang="en-US" altLang="zh-CN" kern="100" baseline="300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是圆盘的面电荷密度。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dq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点产生的电势为：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89397"/>
              </p:ext>
            </p:extLst>
          </p:nvPr>
        </p:nvGraphicFramePr>
        <p:xfrm>
          <a:off x="1977784" y="5187782"/>
          <a:ext cx="4750270" cy="88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Equation" r:id="rId13" imgW="2514600" imgH="469900" progId="Equation.DSMT4">
                  <p:embed/>
                </p:oleObj>
              </mc:Choice>
              <mc:Fallback>
                <p:oleObj name="Equation" r:id="rId13" imgW="2514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784" y="5187782"/>
                        <a:ext cx="4750270" cy="882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9643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63588" y="764704"/>
            <a:ext cx="5544616" cy="50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积分，即得圆盘在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点的电势：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818309"/>
              </p:ext>
            </p:extLst>
          </p:nvPr>
        </p:nvGraphicFramePr>
        <p:xfrm>
          <a:off x="1259632" y="1556792"/>
          <a:ext cx="6231527" cy="18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5" name="Equation" r:id="rId3" imgW="3098800" imgH="914400" progId="Equation.DSMT4">
                  <p:embed/>
                </p:oleObj>
              </mc:Choice>
              <mc:Fallback>
                <p:oleObj name="Equation" r:id="rId3" imgW="30988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556792"/>
                        <a:ext cx="6231527" cy="1836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6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75556" y="1124744"/>
            <a:ext cx="7038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以上两例题都是由点电荷的电</a:t>
            </a:r>
            <a:r>
              <a:rPr lang="zh-CN" altLang="en-US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势</a:t>
            </a:r>
            <a:r>
              <a:rPr lang="zh-CN" altLang="zh-CN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经过积分得出空间的电</a:t>
            </a:r>
            <a:r>
              <a:rPr lang="zh-CN" altLang="en-US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势</a:t>
            </a:r>
            <a:r>
              <a:rPr lang="zh-CN" altLang="zh-CN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分布。</a:t>
            </a:r>
          </a:p>
          <a:p>
            <a:pPr marL="342900" indent="-342900" algn="l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对于有对称性的物体可由高斯定理求出电场，再由电场积分得到</a:t>
            </a:r>
            <a:r>
              <a:rPr lang="zh-CN" altLang="zh-CN" kern="100" dirty="0" smtClean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电势</a:t>
            </a:r>
            <a:r>
              <a:rPr lang="zh-CN" altLang="en-US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solidFill>
                <a:srgbClr val="0000CC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75556" y="56424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半径为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，带电量为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的均匀带电球面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试求：球外任意一点产生的电势。</a:t>
            </a: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4" name="矩形 13"/>
          <p:cNvSpPr/>
          <p:nvPr/>
        </p:nvSpPr>
        <p:spPr>
          <a:xfrm>
            <a:off x="400977" y="2049993"/>
            <a:ext cx="577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解：由高斯定理求出电场强度的分布：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265073" y="2690065"/>
            <a:ext cx="50513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0				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r&lt;R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）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67751"/>
              </p:ext>
            </p:extLst>
          </p:nvPr>
        </p:nvGraphicFramePr>
        <p:xfrm>
          <a:off x="1496586" y="3155255"/>
          <a:ext cx="1512168" cy="81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8" name="Equation" r:id="rId13" imgW="799753" imgH="431613" progId="Equation.DSMT4">
                  <p:embed/>
                </p:oleObj>
              </mc:Choice>
              <mc:Fallback>
                <p:oleObj name="Equation" r:id="rId13" imgW="799753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586" y="3155255"/>
                        <a:ext cx="1512168" cy="81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663326" y="2890001"/>
            <a:ext cx="16658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r&gt;R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9612" y="4012370"/>
            <a:ext cx="2815194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时，电势为：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24656"/>
              </p:ext>
            </p:extLst>
          </p:nvPr>
        </p:nvGraphicFramePr>
        <p:xfrm>
          <a:off x="1403648" y="4696446"/>
          <a:ext cx="5452999" cy="96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Equation" r:id="rId15" imgW="2425700" imgH="431800" progId="Equation.DSMT4">
                  <p:embed/>
                </p:oleObj>
              </mc:Choice>
              <mc:Fallback>
                <p:oleObj name="Equation" r:id="rId15" imgW="2425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96446"/>
                        <a:ext cx="5452999" cy="967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63535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7624" y="1632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7544" y="728700"/>
            <a:ext cx="2820003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r&lt;R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时，电势为：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87624" y="32834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73706"/>
              </p:ext>
            </p:extLst>
          </p:nvPr>
        </p:nvGraphicFramePr>
        <p:xfrm>
          <a:off x="791580" y="1411227"/>
          <a:ext cx="5392160" cy="79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4" name="Equation" r:id="rId3" imgW="2247900" imgH="330200" progId="Equation.DSMT4">
                  <p:embed/>
                </p:oleObj>
              </mc:Choice>
              <mc:Fallback>
                <p:oleObj name="Equation" r:id="rId3" imgW="22479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1411227"/>
                        <a:ext cx="5392160" cy="792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11560" y="2302681"/>
            <a:ext cx="4860540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在球面内（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r&lt;R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，上式第一项积分为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，所以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19888"/>
              </p:ext>
            </p:extLst>
          </p:nvPr>
        </p:nvGraphicFramePr>
        <p:xfrm>
          <a:off x="611560" y="3584269"/>
          <a:ext cx="4968552" cy="87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5" name="Equation" r:id="rId5" imgW="2438400" imgH="431800" progId="Equation.DSMT4">
                  <p:embed/>
                </p:oleObj>
              </mc:Choice>
              <mc:Fallback>
                <p:oleObj name="Equation" r:id="rId5" imgW="24384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84269"/>
                        <a:ext cx="4968552" cy="879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77" y="2245897"/>
            <a:ext cx="3096852" cy="22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75556" y="74784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无限长均匀带电圆柱面的半径为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，单位长度上带电量为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+λ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试求：相对空间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点的电势分布。</a:t>
            </a: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1"/>
          <p:cNvGrpSpPr>
            <a:grpSpLocks/>
          </p:cNvGrpSpPr>
          <p:nvPr/>
        </p:nvGrpSpPr>
        <p:grpSpPr bwMode="auto">
          <a:xfrm>
            <a:off x="7215187" y="1995115"/>
            <a:ext cx="1000125" cy="1590675"/>
            <a:chOff x="6192" y="5772"/>
            <a:chExt cx="1575" cy="2505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192" y="6057"/>
              <a:ext cx="1575" cy="187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6207" y="7722"/>
              <a:ext cx="1560" cy="55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6192" y="6027"/>
              <a:ext cx="0" cy="1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7752" y="6087"/>
              <a:ext cx="0" cy="1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567" y="60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7377" y="6027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2"/>
            <p:cNvSpPr>
              <a:spLocks noChangeArrowheads="1"/>
            </p:cNvSpPr>
            <p:nvPr/>
          </p:nvSpPr>
          <p:spPr bwMode="auto">
            <a:xfrm>
              <a:off x="6192" y="5772"/>
              <a:ext cx="1560" cy="55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75556" y="2516919"/>
            <a:ext cx="6032421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eaLnBrk="0" latinLnBrk="0" hangingPunct="0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解：由对称性用高斯定理可得电场分布为：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649202" y="3104272"/>
            <a:ext cx="2743059" cy="145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         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 &gt; 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 = 0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      (r &lt; R)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2137" y="4551324"/>
            <a:ext cx="1435008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 &gt; 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45330"/>
              </p:ext>
            </p:extLst>
          </p:nvPr>
        </p:nvGraphicFramePr>
        <p:xfrm>
          <a:off x="1496597" y="5269253"/>
          <a:ext cx="5521296" cy="95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Equation" r:id="rId13" imgW="2476500" imgH="431800" progId="Equation.DSMT4">
                  <p:embed/>
                </p:oleObj>
              </mc:Choice>
              <mc:Fallback>
                <p:oleObj name="Equation" r:id="rId13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597" y="5269253"/>
                        <a:ext cx="5521296" cy="954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362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4524" y="415737"/>
            <a:ext cx="8928992" cy="79208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、环路定理</a:t>
            </a: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1540" y="1268760"/>
                <a:ext cx="8532948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zh-CN" altLang="en-US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定理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内容</a:t>
                </a:r>
                <a:r>
                  <a:rPr lang="en-US" altLang="zh-CN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marL="0" lvl="0" indent="0" defTabSz="762000" eaLnBrk="0" fontAlgn="base" hangingPunct="0">
                  <a:lnSpc>
                    <a:spcPct val="125000"/>
                  </a:lnSpc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3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	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在静电场中，电场矢量的线积分与积分路径无关，或者，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静电场中场强沿任意闭合环路的线积分恒等于</a:t>
                </a:r>
                <a:r>
                  <a:rPr kumimoji="1" lang="zh-CN" altLang="en-US" sz="28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零。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这就是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静电场的环路定理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r>
                  <a:rPr kumimoji="1" lang="zh-CN" altLang="en-US" sz="28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</a:t>
                </a:r>
                <a:endParaRPr kumimoji="1" lang="zh-CN" altLang="en-US" sz="2800" dirty="0" smtClean="0">
                  <a:solidFill>
                    <a:srgbClr val="000099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1268760"/>
                <a:ext cx="8532948" cy="5256584"/>
              </a:xfrm>
              <a:blipFill rotWithShape="0">
                <a:blip r:embed="rId3"/>
                <a:stretch>
                  <a:fillRect l="-1857" t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465611"/>
              </p:ext>
            </p:extLst>
          </p:nvPr>
        </p:nvGraphicFramePr>
        <p:xfrm>
          <a:off x="675689" y="5513540"/>
          <a:ext cx="1231900" cy="878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1" name="Equation" r:id="rId4" imgW="507960" imgH="368280" progId="Equation.DSMT4">
                  <p:embed/>
                </p:oleObj>
              </mc:Choice>
              <mc:Fallback>
                <p:oleObj name="Equation" r:id="rId4" imgW="507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89" y="5513540"/>
                        <a:ext cx="1231900" cy="878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1908198" y="5229200"/>
            <a:ext cx="7277100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称为静电场的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“环流”，因此环路定理也可表述为：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静电场的环流恒等于零。 </a:t>
            </a:r>
            <a:endParaRPr kumimoji="1" lang="zh-CN" altLang="en-US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2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81638" y="944724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本例如果选无穷远为电势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点，则空间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各</a:t>
            </a:r>
            <a:r>
              <a:rPr lang="zh-CN" altLang="en-US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电势为无穷大，没有意义。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当电荷分布延伸到无穷远时，不能取无穷远处为电势零参考点。只能选空间上的某一点作为电势的参考点。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类似的例子还有无穷大带电平面的电势分布。</a:t>
            </a:r>
          </a:p>
        </p:txBody>
      </p:sp>
    </p:spTree>
    <p:extLst>
      <p:ext uri="{BB962C8B-B14F-4D97-AF65-F5344CB8AC3E}">
        <p14:creationId xmlns:p14="http://schemas.microsoft.com/office/powerpoint/2010/main" val="26166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39552" y="1440179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l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例：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两个无限长同轴圆柱薄直筒面，半径分别为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两圆筒面都均匀带电，在外筒的内表面和内筒的外表面上，沿轴线方向单位长度的电量分别为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，试求：</a:t>
                </a:r>
                <a:endParaRPr lang="en-US" altLang="zh-CN" sz="2800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）离轴线</a:t>
                </a:r>
                <a:r>
                  <a:rPr lang="en-US" altLang="zh-CN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处的电势，已知</a:t>
                </a:r>
                <a14:m>
                  <m:oMath xmlns:m="http://schemas.openxmlformats.org/officeDocument/2006/math">
                    <m:r>
                      <a:rPr lang="en-US" altLang="zh-CN" sz="28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kern="100" dirty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800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）两圆筒面之间的电势差。</a:t>
                </a:r>
                <a:endParaRPr lang="en-US" altLang="zh-CN" sz="2800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539552" y="1440179"/>
                <a:ext cx="7315200" cy="2143125"/>
              </a:xfrm>
              <a:prstGeom prst="rect">
                <a:avLst/>
              </a:prstGeom>
              <a:blipFill rotWithShape="0">
                <a:blip r:embed="rId13"/>
                <a:stretch>
                  <a:fillRect l="-1750" t="-37216" r="-1417" b="-23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0387" y="3460160"/>
            <a:ext cx="1609725" cy="2628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5948" y="4045623"/>
                <a:ext cx="5452628" cy="2169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0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解：利用高斯定理，很容易求出</a:t>
                </a:r>
                <a:endParaRPr lang="en-US" altLang="zh-CN" sz="2000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800" dirty="0"/>
                  <a:t>0  (r&lt;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endParaRPr lang="en-US" altLang="zh-CN" sz="28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k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  </m:t>
                        </m:r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k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800" dirty="0"/>
                  <a:t> (r&gt;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8" y="4045623"/>
                <a:ext cx="5452628" cy="2169440"/>
              </a:xfrm>
              <a:prstGeom prst="rect">
                <a:avLst/>
              </a:prstGeom>
              <a:blipFill rotWithShape="0">
                <a:blip r:embed="rId15"/>
                <a:stretch>
                  <a:fillRect t="-562" b="-2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35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548680"/>
                <a:ext cx="7596844" cy="58326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 smtClean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计算电</a:t>
                </a: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势</a:t>
                </a:r>
                <a:r>
                  <a:rPr lang="zh-CN" altLang="en-US" sz="2400" kern="100" dirty="0" smtClean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，不能以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=∞,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作为电位参考点。本题选外圆筒面为电位基准。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外</m:t>
                          </m:r>
                        </m:sub>
                      </m:sSub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zh-CN" altLang="en-US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𝑙𝑛</m:t>
                    </m:r>
                    <m:f>
                      <m:f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(r&gt;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lang="en-US" altLang="zh-CN" sz="2400" kern="100" dirty="0" smtClean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 smtClean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小</a:t>
                </a: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圆柱面上的电位为：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因此内筒与外圆筒的电位差：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−0=</m:t>
                      </m:r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lang="zh-CN" altLang="en-US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548680"/>
                <a:ext cx="7596844" cy="5832648"/>
              </a:xfrm>
              <a:blipFill rotWithShape="0">
                <a:blip r:embed="rId2"/>
                <a:stretch>
                  <a:fillRect l="-1284" t="-418" r="-1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564" y="764704"/>
                <a:ext cx="7740860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b="1" dirty="0" smtClean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小结：</a:t>
                </a:r>
                <a:endParaRPr lang="en-US" altLang="zh-CN" sz="2600" b="1" dirty="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综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上可知：计算电位有两种基本方法：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定义法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：已知的电场分布，求电位。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  <m:sup>
                        <m:r>
                          <a:rPr lang="zh-CN" altLang="en-US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参考点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zh-CN" altLang="en-US" sz="2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sz="2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计算过程中应注意：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887538" indent="-1077913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）积分区间内，不是单一表达式，应分段积分。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887538" indent="-1077913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）充分利用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线积分与路径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无关，选择最佳积分路线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2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564" y="764704"/>
                <a:ext cx="7740860" cy="5832648"/>
              </a:xfrm>
              <a:blipFill rotWithShape="0">
                <a:blip r:embed="rId2"/>
                <a:stretch>
                  <a:fillRect l="-1417" t="-313" r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/>
              </a:bodyPr>
              <a:lstStyle/>
              <a:p>
                <a:pPr marL="1700213" indent="-107950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C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）参考点选取：有限大小，选取无穷远；无限大小，在有限空间内，但要使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在该点有意义。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叠加法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电荷离散分布：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lv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电荷连续分布：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CN" sz="260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𝑑𝑈</m:t>
                        </m:r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altLang="zh-CN" sz="2600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0">
                <a:blip r:embed="rId3"/>
                <a:stretch>
                  <a:fillRect l="-1336"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484678"/>
              </p:ext>
            </p:extLst>
          </p:nvPr>
        </p:nvGraphicFramePr>
        <p:xfrm>
          <a:off x="4463988" y="2790384"/>
          <a:ext cx="2664296" cy="90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5" name="Equation" r:id="rId4" imgW="1269720" imgH="431640" progId="Equation.DSMT4">
                  <p:embed/>
                </p:oleObj>
              </mc:Choice>
              <mc:Fallback>
                <p:oleObj name="Equation" r:id="rId4" imgW="1269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988" y="2790384"/>
                        <a:ext cx="2664296" cy="906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39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587" y="1556792"/>
            <a:ext cx="7869933" cy="5832648"/>
          </a:xfrm>
        </p:spPr>
        <p:txBody>
          <a:bodyPr/>
          <a:lstStyle/>
          <a:p>
            <a:pPr marL="0" lvl="0" indent="0">
              <a:lnSpc>
                <a:spcPct val="125000"/>
              </a:lnSpc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电势相等的点构成的面称为</a:t>
            </a:r>
            <a:r>
              <a:rPr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等势面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lnSpc>
                <a:spcPct val="125000"/>
              </a:lnSpc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性质：</a:t>
            </a:r>
            <a:endParaRPr lang="en-US" altLang="zh-CN" sz="28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lnSpc>
                <a:spcPct val="125000"/>
              </a:lnSpc>
              <a:buNone/>
            </a:pPr>
            <a:r>
              <a:rPr lang="zh-CN" altLang="en-US" sz="2800" b="1" kern="100" dirty="0">
                <a:solidFill>
                  <a:srgbClr val="000080"/>
                </a:solidFill>
                <a:latin typeface="Times New Roman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2800" b="1" kern="100" dirty="0">
                <a:solidFill>
                  <a:srgbClr val="000080"/>
                </a:solidFill>
                <a:latin typeface="Times New Roman" pitchFamily="18" charset="0"/>
                <a:ea typeface="仿宋" panose="02010609060101010101" pitchFamily="49" charset="-122"/>
              </a:rPr>
              <a:t>1</a:t>
            </a:r>
            <a:r>
              <a:rPr lang="zh-CN" altLang="en-US" sz="2800" b="1" kern="100" dirty="0">
                <a:solidFill>
                  <a:srgbClr val="000080"/>
                </a:solidFill>
                <a:latin typeface="Times New Roman" pitchFamily="18" charset="0"/>
                <a:ea typeface="仿宋" panose="02010609060101010101" pitchFamily="49" charset="-122"/>
              </a:rPr>
              <a:t>）电场矢量与等势面处处正交。</a:t>
            </a:r>
            <a:endParaRPr lang="en-US" altLang="zh-CN" sz="2800" b="1" kern="100" dirty="0">
              <a:solidFill>
                <a:srgbClr val="000080"/>
              </a:solidFill>
              <a:latin typeface="Times New Roman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61609" y="3681028"/>
            <a:ext cx="747388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800000"/>
                </a:solidFill>
                <a:ea typeface="仿宋" panose="02010609060101010101" pitchFamily="49" charset="-122"/>
              </a:rPr>
              <a:t>证明</a:t>
            </a:r>
            <a:r>
              <a:rPr lang="zh-CN" altLang="zh-CN" kern="100" dirty="0">
                <a:ea typeface="仿宋" panose="02010609060101010101" pitchFamily="49" charset="-122"/>
              </a:rPr>
              <a:t>：沿等势面作一任意元位移</a:t>
            </a:r>
            <a:r>
              <a:rPr lang="en-US" altLang="zh-CN" kern="100" dirty="0">
                <a:ea typeface="仿宋" panose="02010609060101010101" pitchFamily="49" charset="-122"/>
              </a:rPr>
              <a:t>d</a:t>
            </a:r>
            <a:r>
              <a:rPr lang="en-US" altLang="zh-CN" b="1" kern="100" dirty="0"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ea typeface="仿宋" panose="02010609060101010101" pitchFamily="49" charset="-122"/>
              </a:rPr>
              <a:t>，设一试探电荷</a:t>
            </a:r>
            <a:r>
              <a:rPr lang="en-US" altLang="zh-CN" kern="100" dirty="0">
                <a:ea typeface="仿宋" panose="02010609060101010101" pitchFamily="49" charset="-122"/>
              </a:rPr>
              <a:t>q0</a:t>
            </a:r>
            <a:r>
              <a:rPr lang="zh-CN" altLang="zh-CN" kern="100" dirty="0">
                <a:ea typeface="仿宋" panose="02010609060101010101" pitchFamily="49" charset="-122"/>
              </a:rPr>
              <a:t>则电场力作功为：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</a:rPr>
              <a:t>du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E</a:t>
            </a:r>
            <a:r>
              <a:rPr lang="zh-CN" altLang="zh-CN" sz="2800" kern="100" dirty="0">
                <a:ea typeface="仿宋" panose="02010609060101010101" pitchFamily="49" charset="-122"/>
              </a:rPr>
              <a:t>·</a:t>
            </a:r>
            <a:r>
              <a:rPr lang="en-US" altLang="zh-CN" sz="2800" kern="100" dirty="0">
                <a:ea typeface="仿宋" panose="02010609060101010101" pitchFamily="49" charset="-122"/>
              </a:rPr>
              <a:t>d</a:t>
            </a:r>
            <a:r>
              <a:rPr lang="en-US" altLang="zh-CN" sz="2800" b="1" kern="100" dirty="0">
                <a:ea typeface="仿宋" panose="02010609060101010101" pitchFamily="49" charset="-122"/>
              </a:rPr>
              <a:t>l</a:t>
            </a:r>
            <a:r>
              <a:rPr lang="zh-CN" altLang="zh-CN" sz="2800" b="1" kern="100" dirty="0">
                <a:ea typeface="仿宋" panose="02010609060101010101" pitchFamily="49" charset="-122"/>
              </a:rPr>
              <a:t>＝</a:t>
            </a:r>
            <a:r>
              <a:rPr lang="en-US" altLang="zh-CN" sz="2800" kern="100" dirty="0">
                <a:ea typeface="仿宋" panose="02010609060101010101" pitchFamily="49" charset="-122"/>
              </a:rPr>
              <a:t>q0Edlcosθ</a:t>
            </a:r>
            <a:r>
              <a:rPr lang="zh-CN" altLang="zh-CN" sz="2800" kern="100" dirty="0">
                <a:ea typeface="仿宋" panose="02010609060101010101" pitchFamily="49" charset="-122"/>
              </a:rPr>
              <a:t>＝</a:t>
            </a:r>
            <a:r>
              <a:rPr lang="en-US" altLang="zh-CN" sz="2800" kern="100" dirty="0">
                <a:ea typeface="仿宋" panose="02010609060101010101" pitchFamily="49" charset="-122"/>
              </a:rPr>
              <a:t>0  </a:t>
            </a:r>
            <a:r>
              <a:rPr lang="zh-CN" altLang="zh-CN" sz="2800" kern="100" dirty="0">
                <a:ea typeface="仿宋" panose="02010609060101010101" pitchFamily="49" charset="-122"/>
              </a:rPr>
              <a:t>（</a:t>
            </a:r>
            <a:r>
              <a:rPr lang="zh-CN" altLang="zh-CN" kern="100" dirty="0">
                <a:ea typeface="仿宋" panose="02010609060101010101" pitchFamily="49" charset="-122"/>
              </a:rPr>
              <a:t>等势面上的电势差＝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</a:rPr>
              <a:t>）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其中</a:t>
            </a:r>
            <a:r>
              <a:rPr lang="en-US" altLang="zh-CN" kern="100" dirty="0">
                <a:ea typeface="仿宋" panose="02010609060101010101" pitchFamily="49" charset="-122"/>
              </a:rPr>
              <a:t>q0</a:t>
            </a:r>
            <a:r>
              <a:rPr lang="zh-CN" altLang="zh-CN" kern="100" dirty="0">
                <a:ea typeface="仿宋" panose="02010609060101010101" pitchFamily="49" charset="-122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E</a:t>
            </a:r>
            <a:r>
              <a:rPr lang="zh-CN" altLang="zh-CN" kern="100" dirty="0">
                <a:ea typeface="仿宋" panose="02010609060101010101" pitchFamily="49" charset="-122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dl</a:t>
            </a:r>
            <a:r>
              <a:rPr lang="zh-CN" altLang="zh-CN" kern="100" dirty="0">
                <a:ea typeface="仿宋" panose="02010609060101010101" pitchFamily="49" charset="-122"/>
              </a:rPr>
              <a:t>均不为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</a:rPr>
              <a:t>，则</a:t>
            </a:r>
            <a:r>
              <a:rPr lang="en-US" altLang="zh-CN" sz="2800" kern="100" dirty="0" err="1">
                <a:ea typeface="仿宋" panose="02010609060101010101" pitchFamily="49" charset="-122"/>
              </a:rPr>
              <a:t>cosθ</a:t>
            </a:r>
            <a:r>
              <a:rPr lang="zh-CN" altLang="zh-CN" sz="2800" kern="100" dirty="0">
                <a:ea typeface="仿宋" panose="02010609060101010101" pitchFamily="49" charset="-122"/>
              </a:rPr>
              <a:t>＝</a:t>
            </a:r>
            <a:r>
              <a:rPr lang="en-US" altLang="zh-CN" sz="2800" kern="100" dirty="0">
                <a:ea typeface="仿宋" panose="02010609060101010101" pitchFamily="49" charset="-122"/>
              </a:rPr>
              <a:t>0</a:t>
            </a:r>
            <a:r>
              <a:rPr lang="zh-CN" altLang="zh-CN" sz="2800" kern="100" dirty="0">
                <a:ea typeface="仿宋" panose="02010609060101010101" pitchFamily="49" charset="-122"/>
              </a:rPr>
              <a:t>，∴</a:t>
            </a:r>
            <a:r>
              <a:rPr lang="en-US" altLang="zh-CN" sz="2800" kern="100" dirty="0">
                <a:ea typeface="仿宋" panose="02010609060101010101" pitchFamily="49" charset="-122"/>
              </a:rPr>
              <a:t>θ</a:t>
            </a:r>
            <a:r>
              <a:rPr lang="zh-CN" altLang="zh-CN" sz="2800" kern="100" dirty="0">
                <a:ea typeface="仿宋" panose="02010609060101010101" pitchFamily="49" charset="-122"/>
              </a:rPr>
              <a:t>＝</a:t>
            </a:r>
            <a:r>
              <a:rPr lang="en-US" altLang="zh-CN" sz="2800" kern="100" dirty="0">
                <a:ea typeface="仿宋" panose="02010609060101010101" pitchFamily="49" charset="-122"/>
              </a:rPr>
              <a:t>π/2</a:t>
            </a:r>
            <a:endParaRPr lang="zh-CN" altLang="zh-CN" kern="100" dirty="0">
              <a:ea typeface="仿宋" panose="0201060906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440668"/>
            <a:ext cx="9036496" cy="864096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五</a:t>
            </a:r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、等势面</a:t>
            </a: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7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3943" y="975792"/>
            <a:ext cx="754565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(2) </a:t>
            </a:r>
            <a:r>
              <a:rPr kumimoji="0" lang="zh-CN" altLang="en-US" sz="2800" dirty="0" smtClean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kumimoji="0" lang="zh-CN" altLang="en-US" sz="2800" b="1" dirty="0" smtClean="0">
                <a:solidFill>
                  <a:srgbClr val="00008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电力线的方向总是由高电势指向低电势。</a:t>
            </a:r>
            <a:endParaRPr kumimoji="0" lang="zh-CN" altLang="en-US" sz="2800" dirty="0" smtClean="0">
              <a:solidFill>
                <a:srgbClr val="000000"/>
              </a:solidFill>
              <a:ea typeface="仿宋" panose="02010609060101010101" pitchFamily="49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2800" dirty="0" smtClean="0">
                <a:solidFill>
                  <a:srgbClr val="8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zh-CN" altLang="en-US" sz="2800" dirty="0" smtClean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   </a:t>
            </a:r>
            <a:endParaRPr kumimoji="0" lang="zh-CN" altLang="en-US" sz="2800" dirty="0" smtClean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879811" y="1773538"/>
          <a:ext cx="3281579" cy="74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3" name="Equation" r:id="rId3" imgW="1459866" imgH="330057" progId="Equation.DSMT4">
                  <p:embed/>
                </p:oleObj>
              </mc:Choice>
              <mc:Fallback>
                <p:oleObj name="Equation" r:id="rId3" imgW="1459866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11" y="1773538"/>
                        <a:ext cx="3281579" cy="743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308802" y="2658118"/>
            <a:ext cx="6423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沿电力线方向积分，则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方向总是一致的。</a:t>
            </a:r>
          </a:p>
        </p:txBody>
      </p:sp>
    </p:spTree>
    <p:extLst>
      <p:ext uri="{BB962C8B-B14F-4D97-AF65-F5344CB8AC3E}">
        <p14:creationId xmlns:p14="http://schemas.microsoft.com/office/powerpoint/2010/main" val="6755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91580" y="913947"/>
            <a:ext cx="8268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kumimoji="0" lang="en-US" altLang="zh-CN" sz="28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kern="100" dirty="0" smtClean="0">
                <a:solidFill>
                  <a:srgbClr val="000080"/>
                </a:solidFill>
                <a:ea typeface="仿宋" panose="02010609060101010101" pitchFamily="49" charset="-122"/>
              </a:rPr>
              <a:t>等势面</a:t>
            </a:r>
            <a:r>
              <a:rPr lang="zh-CN" altLang="en-US" sz="2800" b="1" kern="100" dirty="0">
                <a:solidFill>
                  <a:srgbClr val="000080"/>
                </a:solidFill>
                <a:ea typeface="仿宋" panose="02010609060101010101" pitchFamily="49" charset="-122"/>
              </a:rPr>
              <a:t>密集的地方场强大，稀疏的地方场强小。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66190" y="1713486"/>
            <a:ext cx="47243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3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533400">
              <a:lnSpc>
                <a:spcPct val="125000"/>
              </a:lnSpc>
              <a:buFontTx/>
              <a:buNone/>
              <a:tabLst>
                <a:tab pos="228600" algn="l"/>
              </a:tabLst>
            </a:pPr>
            <a:r>
              <a:rPr kumimoji="0" lang="zh-CN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：△</a:t>
            </a:r>
            <a:r>
              <a:rPr kumimoji="0"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与△</a:t>
            </a:r>
            <a:r>
              <a:rPr kumimoji="0"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都是很小的量</a:t>
            </a:r>
          </a:p>
          <a:p>
            <a:pPr marL="0" marR="0" lvl="0" indent="533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170597" y="1798913"/>
            <a:ext cx="2306637" cy="752475"/>
            <a:chOff x="5516" y="13013"/>
            <a:chExt cx="3633" cy="1185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6086" y="13628"/>
              <a:ext cx="1695" cy="405"/>
            </a:xfrm>
            <a:prstGeom prst="parallelogram">
              <a:avLst>
                <a:gd name="adj" fmla="val 1046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146" y="13403"/>
              <a:ext cx="1695" cy="405"/>
            </a:xfrm>
            <a:prstGeom prst="parallelogram">
              <a:avLst>
                <a:gd name="adj" fmla="val 1046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7844" y="13013"/>
              <a:ext cx="66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u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7829" y="13328"/>
              <a:ext cx="132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u+△u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516" y="13493"/>
              <a:ext cx="765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△</a:t>
              </a: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n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682634" y="1793162"/>
            <a:ext cx="80417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5334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u≈E△n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5334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|△u/△n|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5334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在同一对邻近的等位面间，△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都相等；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>
              <a:lnSpc>
                <a:spcPct val="125000"/>
              </a:lnSpc>
            </a:pPr>
            <a:r>
              <a:rPr kumimoji="0"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△ 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小的地方（等势面密），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大；</a:t>
            </a:r>
          </a:p>
          <a:p>
            <a:pPr marL="0" marR="0" lvl="0" indent="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大的地方（等势面稀），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小。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36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913-0CD5-4264-9A72-4628D9437847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1520" y="405132"/>
            <a:ext cx="506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kumimoji="1" lang="en-US" altLang="zh-CN" sz="2800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▲ </a:t>
            </a:r>
            <a:r>
              <a:rPr kumimoji="1"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某些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等势面</a:t>
            </a:r>
            <a:r>
              <a:rPr kumimoji="1"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kumimoji="1"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2052638" y="1223963"/>
            <a:ext cx="5019675" cy="5128937"/>
            <a:chOff x="1125" y="723"/>
            <a:chExt cx="3322" cy="3394"/>
          </a:xfrm>
        </p:grpSpPr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1266" y="3811"/>
              <a:ext cx="318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FF33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电偶极子的电场线和</a:t>
              </a:r>
              <a:r>
                <a:rPr kumimoji="1" lang="zh-CN" altLang="en-US" b="1" dirty="0" smtClean="0">
                  <a:solidFill>
                    <a:srgbClr val="FF33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等势面</a:t>
              </a:r>
              <a:endParaRPr kumimoji="1" lang="zh-CN" altLang="en-US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pic>
          <p:nvPicPr>
            <p:cNvPr id="54285" name="Picture 13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723"/>
              <a:ext cx="3207" cy="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87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290-C6C3-4E53-8137-433C86CACC4E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5303" name="Group 1031"/>
          <p:cNvGrpSpPr>
            <a:grpSpLocks/>
          </p:cNvGrpSpPr>
          <p:nvPr/>
        </p:nvGrpSpPr>
        <p:grpSpPr bwMode="auto">
          <a:xfrm>
            <a:off x="971550" y="587375"/>
            <a:ext cx="7581900" cy="5799138"/>
            <a:chOff x="660" y="334"/>
            <a:chExt cx="4776" cy="3653"/>
          </a:xfrm>
        </p:grpSpPr>
        <p:sp>
          <p:nvSpPr>
            <p:cNvPr id="55299" name="Text Box 1027"/>
            <p:cNvSpPr txBox="1">
              <a:spLocks noChangeArrowheads="1"/>
            </p:cNvSpPr>
            <p:nvPr/>
          </p:nvSpPr>
          <p:spPr bwMode="auto">
            <a:xfrm>
              <a:off x="1020" y="3696"/>
              <a:ext cx="44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FF33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两个等量的正电荷的电场线和</a:t>
              </a:r>
              <a:r>
                <a:rPr kumimoji="1" lang="zh-CN" altLang="en-US" b="1" dirty="0" smtClean="0">
                  <a:solidFill>
                    <a:srgbClr val="FF33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等势面</a:t>
              </a:r>
              <a:endParaRPr kumimoji="1" lang="zh-CN" altLang="en-US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pic>
          <p:nvPicPr>
            <p:cNvPr id="55302" name="Picture 1030" descr="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" y="334"/>
              <a:ext cx="4416" cy="3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99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-2721" y="1330772"/>
            <a:ext cx="59287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（</a:t>
            </a:r>
            <a:r>
              <a:rPr kumimoji="1"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1</a:t>
            </a:r>
            <a:r>
              <a:rPr kumimoji="1"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）一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个</a:t>
            </a:r>
            <a:r>
              <a:rPr kumimoji="1"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点电荷产生的电场：</a:t>
            </a:r>
            <a:endParaRPr kumimoji="1"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513818"/>
              </p:ext>
            </p:extLst>
          </p:nvPr>
        </p:nvGraphicFramePr>
        <p:xfrm>
          <a:off x="5555784" y="4832588"/>
          <a:ext cx="1918822" cy="103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0" name="公式" r:id="rId3" imgW="799920" imgH="431640" progId="Equation.3">
                  <p:embed/>
                </p:oleObj>
              </mc:Choice>
              <mc:Fallback>
                <p:oleObj name="公式" r:id="rId3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784" y="4832588"/>
                        <a:ext cx="1918822" cy="103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305050" y="5851109"/>
            <a:ext cx="623577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 smtClean="0">
                <a:solidFill>
                  <a:srgbClr val="000000"/>
                </a:solidFill>
                <a:ea typeface="仿宋" panose="02010609060101010101" pitchFamily="49" charset="-122"/>
              </a:rPr>
              <a:t>只</a:t>
            </a:r>
            <a:r>
              <a:rPr kumimoji="1" lang="zh-CN" altLang="en-US" b="1" dirty="0">
                <a:solidFill>
                  <a:srgbClr val="000000"/>
                </a:solidFill>
                <a:ea typeface="仿宋" panose="02010609060101010101" pitchFamily="49" charset="-122"/>
              </a:rPr>
              <a:t>与</a:t>
            </a:r>
            <a:r>
              <a:rPr kumimoji="1" lang="en-US" altLang="zh-CN" b="1" i="1" dirty="0">
                <a:solidFill>
                  <a:srgbClr val="000000"/>
                </a:solidFill>
                <a:ea typeface="仿宋" panose="02010609060101010101" pitchFamily="49" charset="-122"/>
              </a:rPr>
              <a:t>P</a:t>
            </a:r>
            <a:r>
              <a:rPr kumimoji="1" lang="en-US" altLang="zh-CN" b="1" baseline="-25000" dirty="0">
                <a:solidFill>
                  <a:srgbClr val="000000"/>
                </a:solidFill>
                <a:ea typeface="仿宋" panose="02010609060101010101" pitchFamily="49" charset="-122"/>
              </a:rPr>
              <a:t>1</a:t>
            </a:r>
            <a:r>
              <a:rPr kumimoji="1" lang="zh-CN" altLang="en-US" b="1" i="1" dirty="0">
                <a:solidFill>
                  <a:srgbClr val="000000"/>
                </a:solidFill>
                <a:ea typeface="仿宋" panose="02010609060101010101" pitchFamily="49" charset="-122"/>
              </a:rPr>
              <a:t>、</a:t>
            </a:r>
            <a:r>
              <a:rPr kumimoji="1" lang="en-US" altLang="zh-CN" b="1" i="1" dirty="0">
                <a:solidFill>
                  <a:srgbClr val="000000"/>
                </a:solidFill>
                <a:ea typeface="仿宋" panose="02010609060101010101" pitchFamily="49" charset="-122"/>
              </a:rPr>
              <a:t>P</a:t>
            </a:r>
            <a:r>
              <a:rPr kumimoji="1" lang="en-US" altLang="zh-CN" b="1" baseline="-25000" dirty="0">
                <a:solidFill>
                  <a:srgbClr val="000000"/>
                </a:solidFill>
                <a:ea typeface="仿宋" panose="02010609060101010101" pitchFamily="49" charset="-122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ea typeface="仿宋" panose="02010609060101010101" pitchFamily="49" charset="-122"/>
              </a:rPr>
              <a:t>位置有关</a:t>
            </a:r>
            <a:r>
              <a:rPr kumimoji="1" lang="zh-CN" altLang="en-US" b="1" dirty="0" smtClean="0">
                <a:solidFill>
                  <a:srgbClr val="000000"/>
                </a:solidFill>
                <a:ea typeface="仿宋" panose="02010609060101010101" pitchFamily="49" charset="-122"/>
              </a:rPr>
              <a:t>，</a:t>
            </a:r>
            <a:r>
              <a:rPr kumimoji="1" lang="zh-CN" altLang="en-US" dirty="0" smtClean="0">
                <a:solidFill>
                  <a:srgbClr val="000000"/>
                </a:solidFill>
                <a:ea typeface="仿宋" panose="02010609060101010101" pitchFamily="49" charset="-122"/>
              </a:rPr>
              <a:t>而与</a:t>
            </a:r>
            <a:r>
              <a:rPr kumimoji="1"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路径</a:t>
            </a:r>
            <a:r>
              <a:rPr kumimoji="1" lang="zh-CN" altLang="en-US" dirty="0" smtClean="0">
                <a:solidFill>
                  <a:srgbClr val="000000"/>
                </a:solidFill>
                <a:ea typeface="仿宋" panose="02010609060101010101" pitchFamily="49" charset="-122"/>
              </a:rPr>
              <a:t>无关。</a:t>
            </a:r>
            <a:endParaRPr kumimoji="1" lang="zh-CN" altLang="en-US" dirty="0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graphicFrame>
        <p:nvGraphicFramePr>
          <p:cNvPr id="414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64236"/>
              </p:ext>
            </p:extLst>
          </p:nvPr>
        </p:nvGraphicFramePr>
        <p:xfrm>
          <a:off x="3934382" y="2217598"/>
          <a:ext cx="4174417" cy="85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1" name="公式" r:id="rId5" imgW="1434960" imgH="355320" progId="Equation.3">
                  <p:embed/>
                </p:oleObj>
              </mc:Choice>
              <mc:Fallback>
                <p:oleObj name="公式" r:id="rId5" imgW="1434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382" y="2217598"/>
                        <a:ext cx="4174417" cy="851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32669"/>
              </p:ext>
            </p:extLst>
          </p:nvPr>
        </p:nvGraphicFramePr>
        <p:xfrm>
          <a:off x="5555784" y="3048537"/>
          <a:ext cx="1476164" cy="78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2" name="公式" r:id="rId7" imgW="583920" imgH="355320" progId="Equation.3">
                  <p:embed/>
                </p:oleObj>
              </mc:Choice>
              <mc:Fallback>
                <p:oleObj name="公式" r:id="rId7" imgW="5839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784" y="3048537"/>
                        <a:ext cx="1476164" cy="781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71116"/>
              </p:ext>
            </p:extLst>
          </p:nvPr>
        </p:nvGraphicFramePr>
        <p:xfrm>
          <a:off x="5555784" y="3824476"/>
          <a:ext cx="1800200" cy="97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3" name="公式" r:id="rId9" imgW="723600" imgH="393480" progId="Equation.3">
                  <p:embed/>
                </p:oleObj>
              </mc:Choice>
              <mc:Fallback>
                <p:oleObj name="公式" r:id="rId9" imgW="7236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5784" y="3824476"/>
                        <a:ext cx="1800200" cy="97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676811" y="72388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证明：分两步进行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90500" y="2018567"/>
            <a:ext cx="3619500" cy="4114800"/>
            <a:chOff x="285750" y="1962150"/>
            <a:chExt cx="3619500" cy="4114800"/>
          </a:xfrm>
        </p:grpSpPr>
        <p:grpSp>
          <p:nvGrpSpPr>
            <p:cNvPr id="37" name="Group 47"/>
            <p:cNvGrpSpPr>
              <a:grpSpLocks/>
            </p:cNvGrpSpPr>
            <p:nvPr/>
          </p:nvGrpSpPr>
          <p:grpSpPr bwMode="auto">
            <a:xfrm rot="21398356">
              <a:off x="571500" y="4629150"/>
              <a:ext cx="762000" cy="914400"/>
              <a:chOff x="384" y="3456"/>
              <a:chExt cx="480" cy="576"/>
            </a:xfrm>
          </p:grpSpPr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>
                <a:off x="480" y="3456"/>
                <a:ext cx="336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Text Box 30"/>
              <p:cNvSpPr txBox="1">
                <a:spLocks noChangeArrowheads="1"/>
              </p:cNvSpPr>
              <p:nvPr/>
            </p:nvSpPr>
            <p:spPr bwMode="auto">
              <a:xfrm>
                <a:off x="384" y="358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 dirty="0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3200" b="1" baseline="-25000" dirty="0">
                    <a:solidFill>
                      <a:srgbClr val="000000"/>
                    </a:solidFill>
                  </a:rPr>
                  <a:t>1</a:t>
                </a:r>
                <a:endParaRPr kumimoji="1" lang="en-US" altLang="zh-CN" sz="3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Group 52"/>
            <p:cNvGrpSpPr>
              <a:grpSpLocks/>
            </p:cNvGrpSpPr>
            <p:nvPr/>
          </p:nvGrpSpPr>
          <p:grpSpPr bwMode="auto">
            <a:xfrm>
              <a:off x="704850" y="2495550"/>
              <a:ext cx="1981200" cy="2133600"/>
              <a:chOff x="480" y="1488"/>
              <a:chExt cx="1248" cy="1344"/>
            </a:xfrm>
          </p:grpSpPr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 flipV="1">
                <a:off x="480" y="1488"/>
                <a:ext cx="1248" cy="1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Text Box 31"/>
              <p:cNvSpPr txBox="1">
                <a:spLocks noChangeArrowheads="1"/>
              </p:cNvSpPr>
              <p:nvPr/>
            </p:nvSpPr>
            <p:spPr bwMode="auto">
              <a:xfrm>
                <a:off x="912" y="172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 dirty="0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3200" b="1" baseline="-25000" dirty="0">
                    <a:solidFill>
                      <a:srgbClr val="000000"/>
                    </a:solidFill>
                  </a:rPr>
                  <a:t>2</a:t>
                </a:r>
                <a:endParaRPr kumimoji="1" lang="en-US" altLang="zh-CN" sz="3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9" name="Group 45"/>
            <p:cNvGrpSpPr>
              <a:grpSpLocks/>
            </p:cNvGrpSpPr>
            <p:nvPr/>
          </p:nvGrpSpPr>
          <p:grpSpPr bwMode="auto">
            <a:xfrm>
              <a:off x="285750" y="1962150"/>
              <a:ext cx="3619500" cy="4114800"/>
              <a:chOff x="216" y="1776"/>
              <a:chExt cx="2280" cy="2592"/>
            </a:xfrm>
          </p:grpSpPr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 rot="153420">
                <a:off x="864" y="2112"/>
                <a:ext cx="960" cy="1920"/>
              </a:xfrm>
              <a:custGeom>
                <a:avLst/>
                <a:gdLst>
                  <a:gd name="T0" fmla="*/ 0 w 960"/>
                  <a:gd name="T1" fmla="*/ 1920 h 1920"/>
                  <a:gd name="T2" fmla="*/ 384 w 960"/>
                  <a:gd name="T3" fmla="*/ 1584 h 1920"/>
                  <a:gd name="T4" fmla="*/ 816 w 960"/>
                  <a:gd name="T5" fmla="*/ 1008 h 1920"/>
                  <a:gd name="T6" fmla="*/ 960 w 960"/>
                  <a:gd name="T7" fmla="*/ 432 h 1920"/>
                  <a:gd name="T8" fmla="*/ 816 w 960"/>
                  <a:gd name="T9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0" h="1920">
                    <a:moveTo>
                      <a:pt x="0" y="1920"/>
                    </a:moveTo>
                    <a:cubicBezTo>
                      <a:pt x="124" y="1828"/>
                      <a:pt x="248" y="1736"/>
                      <a:pt x="384" y="1584"/>
                    </a:cubicBezTo>
                    <a:cubicBezTo>
                      <a:pt x="520" y="1432"/>
                      <a:pt x="720" y="1200"/>
                      <a:pt x="816" y="1008"/>
                    </a:cubicBezTo>
                    <a:cubicBezTo>
                      <a:pt x="912" y="816"/>
                      <a:pt x="960" y="600"/>
                      <a:pt x="960" y="432"/>
                    </a:cubicBezTo>
                    <a:cubicBezTo>
                      <a:pt x="960" y="264"/>
                      <a:pt x="888" y="132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384" y="33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000000"/>
                    </a:solidFill>
                    <a:sym typeface="Symbol" pitchFamily="18" charset="2"/>
                  </a:rPr>
                  <a:t></a:t>
                </a:r>
                <a:endParaRPr kumimoji="1" lang="en-US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 flipV="1">
                <a:off x="480" y="3024"/>
                <a:ext cx="12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 flipV="1">
                <a:off x="1728" y="2784"/>
                <a:ext cx="96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Text Box 26"/>
              <p:cNvSpPr txBox="1">
                <a:spLocks noChangeArrowheads="1"/>
              </p:cNvSpPr>
              <p:nvPr/>
            </p:nvSpPr>
            <p:spPr bwMode="auto">
              <a:xfrm>
                <a:off x="696" y="3816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sym typeface="Symbol" pitchFamily="18" charset="2"/>
                  </a:rPr>
                  <a:t></a:t>
                </a:r>
                <a:endParaRPr kumimoji="1"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Text Box 27"/>
              <p:cNvSpPr txBox="1">
                <a:spLocks noChangeArrowheads="1"/>
              </p:cNvSpPr>
              <p:nvPr/>
            </p:nvSpPr>
            <p:spPr bwMode="auto">
              <a:xfrm>
                <a:off x="1608" y="193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sym typeface="Symbol" pitchFamily="18" charset="2"/>
                  </a:rPr>
                  <a:t></a:t>
                </a:r>
                <a:endParaRPr kumimoji="1"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Line 28"/>
              <p:cNvSpPr>
                <a:spLocks noChangeShapeType="1"/>
              </p:cNvSpPr>
              <p:nvPr/>
            </p:nvSpPr>
            <p:spPr bwMode="auto">
              <a:xfrm flipV="1">
                <a:off x="1728" y="2880"/>
                <a:ext cx="384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Text Box 29"/>
              <p:cNvSpPr txBox="1">
                <a:spLocks noChangeArrowheads="1"/>
              </p:cNvSpPr>
              <p:nvPr/>
            </p:nvSpPr>
            <p:spPr bwMode="auto">
              <a:xfrm>
                <a:off x="672" y="4003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P</a:t>
                </a:r>
                <a:r>
                  <a:rPr kumimoji="1" lang="en-US" altLang="zh-CN" sz="3200" b="1" baseline="-25000">
                    <a:solidFill>
                      <a:srgbClr val="000000"/>
                    </a:solidFill>
                  </a:rPr>
                  <a:t>1</a:t>
                </a:r>
                <a:endParaRPr kumimoji="1" lang="en-US" altLang="zh-CN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1608" y="177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 dirty="0">
                    <a:solidFill>
                      <a:srgbClr val="000000"/>
                    </a:solidFill>
                  </a:rPr>
                  <a:t>P</a:t>
                </a:r>
                <a:r>
                  <a:rPr kumimoji="1" lang="en-US" altLang="zh-CN" sz="3200" b="1" baseline="-25000" dirty="0">
                    <a:solidFill>
                      <a:srgbClr val="000000"/>
                    </a:solidFill>
                  </a:rPr>
                  <a:t>2</a:t>
                </a:r>
                <a:endParaRPr kumimoji="1" lang="en-US" altLang="zh-CN" sz="3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>
                <a:off x="1620" y="288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000000"/>
                    </a:solidFill>
                    <a:sym typeface="Symbol" pitchFamily="18" charset="2"/>
                  </a:rPr>
                  <a:t></a:t>
                </a:r>
                <a:endParaRPr kumimoji="1" lang="en-US" altLang="zh-CN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" name="Group 41"/>
              <p:cNvGrpSpPr>
                <a:grpSpLocks/>
              </p:cNvGrpSpPr>
              <p:nvPr/>
            </p:nvGrpSpPr>
            <p:grpSpPr bwMode="auto">
              <a:xfrm>
                <a:off x="1488" y="2676"/>
                <a:ext cx="432" cy="327"/>
                <a:chOff x="2016" y="3552"/>
                <a:chExt cx="432" cy="327"/>
              </a:xfrm>
            </p:grpSpPr>
            <p:sp>
              <p:nvSpPr>
                <p:cNvPr id="5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16" y="3552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FF3300"/>
                      </a:solidFill>
                    </a:rPr>
                    <a:t>d</a:t>
                  </a:r>
                  <a:r>
                    <a:rPr kumimoji="1" lang="en-US" altLang="zh-CN" sz="2800" b="1" i="1">
                      <a:solidFill>
                        <a:srgbClr val="FF3300"/>
                      </a:solidFill>
                    </a:rPr>
                    <a:t>l</a:t>
                  </a:r>
                </a:p>
              </p:txBody>
            </p:sp>
            <p:sp>
              <p:nvSpPr>
                <p:cNvPr id="59" name="Line 36"/>
                <p:cNvSpPr>
                  <a:spLocks noChangeShapeType="1"/>
                </p:cNvSpPr>
                <p:nvPr/>
              </p:nvSpPr>
              <p:spPr bwMode="auto">
                <a:xfrm>
                  <a:off x="2196" y="3612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3" name="Group 38"/>
              <p:cNvGrpSpPr>
                <a:grpSpLocks/>
              </p:cNvGrpSpPr>
              <p:nvPr/>
            </p:nvGrpSpPr>
            <p:grpSpPr bwMode="auto">
              <a:xfrm>
                <a:off x="2064" y="2736"/>
                <a:ext cx="432" cy="327"/>
                <a:chOff x="2016" y="3552"/>
                <a:chExt cx="432" cy="327"/>
              </a:xfrm>
            </p:grpSpPr>
            <p:sp>
              <p:nvSpPr>
                <p:cNvPr id="5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016" y="3552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 i="1" dirty="0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57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360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4" name="Text Box 42"/>
              <p:cNvSpPr txBox="1">
                <a:spLocks noChangeArrowheads="1"/>
              </p:cNvSpPr>
              <p:nvPr/>
            </p:nvSpPr>
            <p:spPr bwMode="auto">
              <a:xfrm>
                <a:off x="1104" y="3120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r</a:t>
                </a:r>
                <a:endParaRPr kumimoji="1" lang="en-US" altLang="zh-CN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Text Box 44"/>
              <p:cNvSpPr txBox="1">
                <a:spLocks noChangeArrowheads="1"/>
              </p:cNvSpPr>
              <p:nvPr/>
            </p:nvSpPr>
            <p:spPr bwMode="auto">
              <a:xfrm>
                <a:off x="216" y="3271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q</a:t>
                </a:r>
              </a:p>
            </p:txBody>
          </p:sp>
        </p:grp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574555"/>
                </p:ext>
              </p:extLst>
            </p:nvPr>
          </p:nvGraphicFramePr>
          <p:xfrm>
            <a:off x="2885297" y="3324716"/>
            <a:ext cx="305810" cy="428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634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5297" y="3324716"/>
                          <a:ext cx="305810" cy="4281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6322660"/>
                </p:ext>
              </p:extLst>
            </p:nvPr>
          </p:nvGraphicFramePr>
          <p:xfrm>
            <a:off x="2727882" y="4005263"/>
            <a:ext cx="491568" cy="510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635" name="公式" r:id="rId13" imgW="203040" imgH="177480" progId="Equation.3">
                    <p:embed/>
                  </p:oleObj>
                </mc:Choice>
                <mc:Fallback>
                  <p:oleObj name="公式" r:id="rId13" imgW="20304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7882" y="4005263"/>
                          <a:ext cx="491568" cy="5108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10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376772"/>
            <a:ext cx="7632848" cy="522058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定义：是一个矢量，方向是电位增加最快的方向，其数值等于电位在该方向上的变化率。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电场矢量与电位梯度的关系为：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27283"/>
              </p:ext>
            </p:extLst>
          </p:nvPr>
        </p:nvGraphicFramePr>
        <p:xfrm>
          <a:off x="5724128" y="2394223"/>
          <a:ext cx="1512168" cy="51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6" name="公式" r:id="rId3" imgW="634680" imgH="215640" progId="Equation.3">
                  <p:embed/>
                </p:oleObj>
              </mc:Choice>
              <mc:Fallback>
                <p:oleObj name="公式" r:id="rId3" imgW="634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128" y="2394223"/>
                        <a:ext cx="1512168" cy="514137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92"/>
          <p:cNvSpPr>
            <a:spLocks noChangeArrowheads="1"/>
          </p:cNvSpPr>
          <p:nvPr/>
        </p:nvSpPr>
        <p:spPr bwMode="auto">
          <a:xfrm>
            <a:off x="323528" y="3512087"/>
            <a:ext cx="723948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711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711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一维情况：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－（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du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）＝</a:t>
            </a:r>
            <a:r>
              <a:rPr kumimoji="0" lang="en-US" altLang="zh-CN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E·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Ecosθdl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Edn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711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dn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cosθdl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711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650129"/>
              </p:ext>
            </p:extLst>
          </p:nvPr>
        </p:nvGraphicFramePr>
        <p:xfrm>
          <a:off x="3977934" y="4452324"/>
          <a:ext cx="1476164" cy="95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7" name="Equation" r:id="rId5" imgW="596641" imgH="393529" progId="Equation.DSMT4">
                  <p:embed/>
                </p:oleObj>
              </mc:Choice>
              <mc:Fallback>
                <p:oleObj name="Equation" r:id="rId5" imgW="596641" imgH="393529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934" y="4452324"/>
                        <a:ext cx="1476164" cy="956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93"/>
          <p:cNvSpPr>
            <a:spLocks noChangeArrowheads="1"/>
          </p:cNvSpPr>
          <p:nvPr/>
        </p:nvSpPr>
        <p:spPr bwMode="auto">
          <a:xfrm>
            <a:off x="1315085" y="5541248"/>
            <a:ext cx="6801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其“－”表示电场的方向与电势增加方向相反。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-6971" y="733544"/>
            <a:ext cx="9036496" cy="864096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六</a:t>
            </a:r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、电势梯度</a:t>
            </a:r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1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06555" y="1058471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zh-CN" sz="2800" b="1" dirty="0">
                <a:solidFill>
                  <a:srgbClr val="00008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电势的梯度</a:t>
            </a:r>
            <a:endParaRPr kumimoji="0" lang="zh-CN" altLang="en-US" sz="2800" b="1" dirty="0">
              <a:solidFill>
                <a:srgbClr val="00008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06555" y="2308781"/>
            <a:ext cx="6768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4825" algn="l"/>
              </a:tabLst>
            </a:pPr>
            <a:r>
              <a:rPr kumimoji="0" 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电场强度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（矢量）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               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电势（标量）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4825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4081343" y="3436216"/>
            <a:ext cx="1352550" cy="590550"/>
            <a:chOff x="4335" y="11640"/>
            <a:chExt cx="2130" cy="930"/>
          </a:xfrm>
        </p:grpSpPr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4335" y="11640"/>
              <a:ext cx="2100" cy="255"/>
            </a:xfrm>
            <a:prstGeom prst="leftArrow">
              <a:avLst>
                <a:gd name="adj1" fmla="val 50000"/>
                <a:gd name="adj2" fmla="val 2058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860" y="11790"/>
              <a:ext cx="160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梯度运算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334605" y="3263380"/>
            <a:ext cx="6768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4825" algn="l"/>
              </a:tabLst>
            </a:pPr>
            <a:r>
              <a:rPr kumimoji="0" 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电场强度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（矢量）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               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电势（标量）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4825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4037943" y="1592796"/>
            <a:ext cx="1577067" cy="980300"/>
            <a:chOff x="4305" y="9760"/>
            <a:chExt cx="2235" cy="1541"/>
          </a:xfrm>
        </p:grpSpPr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4305" y="11061"/>
              <a:ext cx="2145" cy="240"/>
            </a:xfrm>
            <a:prstGeom prst="rightArrow">
              <a:avLst>
                <a:gd name="adj1" fmla="val 50000"/>
                <a:gd name="adj2" fmla="val 22343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755" y="9760"/>
              <a:ext cx="1785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积分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运算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448190"/>
              </p:ext>
            </p:extLst>
          </p:nvPr>
        </p:nvGraphicFramePr>
        <p:xfrm>
          <a:off x="5414843" y="4737358"/>
          <a:ext cx="1894804" cy="70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1" name="公式" r:id="rId3" imgW="634680" imgH="215640" progId="Equation.3">
                  <p:embed/>
                </p:oleObj>
              </mc:Choice>
              <mc:Fallback>
                <p:oleObj name="公式" r:id="rId3" imgW="634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4843" y="4737358"/>
                        <a:ext cx="1894804" cy="707221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060164"/>
              </p:ext>
            </p:extLst>
          </p:nvPr>
        </p:nvGraphicFramePr>
        <p:xfrm>
          <a:off x="1691680" y="4749664"/>
          <a:ext cx="1800200" cy="70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2" name="Equation" r:id="rId5" imgW="711000" imgH="279360" progId="Equation.DSMT4">
                  <p:embed/>
                </p:oleObj>
              </mc:Choice>
              <mc:Fallback>
                <p:oleObj name="Equation" r:id="rId5" imgW="711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4749664"/>
                        <a:ext cx="1800200" cy="707221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467544" y="550957"/>
                <a:ext cx="8208912" cy="546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</a:rPr>
                  <a:t>	                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                    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给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出了求电场强度矢量的第三种方法：</a:t>
                </a:r>
                <a:endParaRPr lang="en-US" altLang="zh-CN" sz="26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dirty="0" smtClean="0">
                    <a:solidFill>
                      <a:srgbClr val="000000"/>
                    </a:solidFill>
                  </a:rPr>
                  <a:t>   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电荷分布</a:t>
                </a:r>
                <a:r>
                  <a:rPr lang="en-US" altLang="zh-CN" sz="2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电位分布函数</a:t>
                </a:r>
                <a:r>
                  <a:rPr lang="en-US" altLang="zh-CN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电位梯度</a:t>
                </a:r>
                <a:r>
                  <a:rPr lang="en-US" altLang="zh-CN" sz="2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zh-CN" sz="2600" b="1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𝑬</m:t>
                        </m:r>
                      </m:e>
                    </m:acc>
                  </m:oMath>
                </a14:m>
                <a:endParaRPr lang="en-US" altLang="zh-CN" sz="26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en-US" altLang="zh-CN" sz="3200" dirty="0">
                    <a:solidFill>
                      <a:srgbClr val="000000"/>
                    </a:solidFill>
                  </a:rPr>
                  <a:t>	</a:t>
                </a:r>
                <a:endParaRPr lang="en-US" altLang="zh-CN" sz="3200" dirty="0" smtClean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dirty="0" smtClean="0">
                    <a:solidFill>
                      <a:srgbClr val="000000"/>
                    </a:solidFill>
                  </a:rPr>
                  <a:t>    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梯度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的表达式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algn="l"/>
                <a:r>
                  <a:rPr lang="en-US" altLang="zh-CN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	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直角坐标中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sz="2600" dirty="0" smtClean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sz="26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柱坐标中： </a:t>
                </a:r>
                <a:endParaRPr lang="en-US" altLang="zh-CN" sz="26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 </a:t>
                </a:r>
                <a:endParaRPr lang="en-US" altLang="zh-CN" sz="2600" dirty="0" smtClean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球坐标中：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544" y="550957"/>
                <a:ext cx="8208912" cy="5463034"/>
              </a:xfrm>
              <a:prstGeom prst="rect">
                <a:avLst/>
              </a:prstGeom>
              <a:blipFill rotWithShape="0">
                <a:blip r:embed="rId3"/>
                <a:stretch>
                  <a:fillRect b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84907"/>
              </p:ext>
            </p:extLst>
          </p:nvPr>
        </p:nvGraphicFramePr>
        <p:xfrm>
          <a:off x="4213279" y="3054928"/>
          <a:ext cx="30289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4" name="Equation" r:id="rId4" imgW="1523880" imgH="419040" progId="Equation.DSMT4">
                  <p:embed/>
                </p:oleObj>
              </mc:Choice>
              <mc:Fallback>
                <p:oleObj name="Equation" r:id="rId4" imgW="1523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79" y="3054928"/>
                        <a:ext cx="30289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80996"/>
              </p:ext>
            </p:extLst>
          </p:nvPr>
        </p:nvGraphicFramePr>
        <p:xfrm>
          <a:off x="4213279" y="4151011"/>
          <a:ext cx="345916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5" name="Equation" r:id="rId6" imgW="1739880" imgH="419040" progId="Equation.DSMT4">
                  <p:embed/>
                </p:oleObj>
              </mc:Choice>
              <mc:Fallback>
                <p:oleObj name="Equation" r:id="rId6" imgW="1739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79" y="4151011"/>
                        <a:ext cx="3459162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20543"/>
              </p:ext>
            </p:extLst>
          </p:nvPr>
        </p:nvGraphicFramePr>
        <p:xfrm>
          <a:off x="4213279" y="5373216"/>
          <a:ext cx="41656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6" name="Equation" r:id="rId8" imgW="2095200" imgH="419040" progId="Equation.DSMT4">
                  <p:embed/>
                </p:oleObj>
              </mc:Choice>
              <mc:Fallback>
                <p:oleObj name="Equation" r:id="rId8" imgW="2095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79" y="5373216"/>
                        <a:ext cx="41656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244848"/>
              </p:ext>
            </p:extLst>
          </p:nvPr>
        </p:nvGraphicFramePr>
        <p:xfrm>
          <a:off x="1187624" y="872716"/>
          <a:ext cx="1511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7" name="公式" r:id="rId10" imgW="634680" imgH="215640" progId="Equation.3">
                  <p:embed/>
                </p:oleObj>
              </mc:Choice>
              <mc:Fallback>
                <p:oleObj name="公式" r:id="rId10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72716"/>
                        <a:ext cx="1511300" cy="5143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4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1440633" y="1366260"/>
            <a:ext cx="736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例如：无限大平行板，间距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米，电势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伏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919290" y="2600908"/>
            <a:ext cx="3885743" cy="1981200"/>
            <a:chOff x="3522" y="2160"/>
            <a:chExt cx="5013" cy="3120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5850" y="2175"/>
              <a:ext cx="0" cy="23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7875" y="2160"/>
              <a:ext cx="0" cy="23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6900" y="2235"/>
              <a:ext cx="0" cy="23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7410" y="2205"/>
              <a:ext cx="0" cy="23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6405" y="2220"/>
              <a:ext cx="0" cy="23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 flipV="1">
              <a:off x="6210" y="2370"/>
              <a:ext cx="1305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6150" y="3090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6255" y="3330"/>
              <a:ext cx="1245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5040" y="2685"/>
              <a:ext cx="1440" cy="33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522" y="2220"/>
              <a:ext cx="183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电场增加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最快的方向。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6315" y="4071"/>
              <a:ext cx="13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6645" y="4005"/>
              <a:ext cx="675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E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5475" y="4590"/>
              <a:ext cx="90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100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7635" y="4575"/>
              <a:ext cx="90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0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6615" y="4590"/>
              <a:ext cx="90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50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1551309" y="1539079"/>
            <a:ext cx="274012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伏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/1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米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1778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牛顿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库伦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6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764704"/>
                <a:ext cx="7704856" cy="58326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例题</a:t>
                </a:r>
                <a:endParaRPr lang="en-US" altLang="zh-CN" sz="2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如图，沿着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轴放置一根均匀带电细棒，棒两端的坐标分别为（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0,0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）和（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），电荷线密度为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/>
                      </a:rPr>
                      <m:t>𝜆</m:t>
                    </m:r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r>
                      <a:rPr lang="zh-CN" altLang="en-US" sz="2600" b="0" i="1" smtClean="0">
                        <a:latin typeface="Cambria Math"/>
                      </a:rPr>
                      <m:t>𝛽</m:t>
                    </m:r>
                    <m:r>
                      <a:rPr lang="en-US" altLang="zh-CN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,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为常数，试求：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y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轴上，坐标为（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y)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点电位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zh-CN" altLang="en-US" sz="2600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点电场矢量的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y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轴分量。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）能否由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点的电位值，求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点电场矢量的 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zh-CN" altLang="en-US" sz="2600" b="0" i="1" smtClean="0">
                        <a:latin typeface="Cambria Math"/>
                      </a:rPr>
                      <m:t>？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              </a:t>
                </a:r>
                <a:r>
                  <a:rPr lang="en-US" altLang="zh-CN" dirty="0" smtClean="0"/>
                  <a:t>A(0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y)                                        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                       (x,0)        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    0            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764704"/>
                <a:ext cx="7704856" cy="5832648"/>
              </a:xfrm>
              <a:blipFill rotWithShape="0">
                <a:blip r:embed="rId3"/>
                <a:stretch>
                  <a:fillRect l="-1424" t="-1149" r="-24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V="1">
            <a:off x="4427984" y="4131915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427984" y="5932115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27984" y="5932115"/>
            <a:ext cx="23762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27984" y="4509120"/>
            <a:ext cx="1512168" cy="1422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16116" y="5932115"/>
            <a:ext cx="5400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27984" y="598926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804248" y="5932115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56176" y="621786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427984" y="6217865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959933" y="570128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6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1540" y="764704"/>
                <a:ext cx="8208912" cy="583264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解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  <a:sym typeface="Wingdings" pitchFamily="2" charset="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  <a:sym typeface="Wingdings" pitchFamily="2" charset="2"/>
                  </a:rPr>
                  <a:t>1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  <a:sym typeface="Wingdings" pitchFamily="2" charset="2"/>
                  </a:rPr>
                  <a:t>）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在（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x,0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）处，任取一线元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，其电量为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dirty="0">
                        <a:latin typeface="Cambria Math"/>
                      </a:rPr>
                      <m:t>d</m:t>
                    </m:r>
                    <m:r>
                      <a:rPr lang="en-US" altLang="zh-CN" sz="2600" b="0" i="1" dirty="0" smtClean="0">
                        <a:latin typeface="Cambria Math"/>
                      </a:rPr>
                      <m:t>𝑞</m:t>
                    </m:r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r>
                      <a:rPr lang="zh-CN" altLang="en-US" sz="2600" b="0" i="1" smtClean="0">
                        <a:latin typeface="Cambria Math"/>
                      </a:rPr>
                      <m:t>𝜆</m:t>
                    </m:r>
                    <m:r>
                      <a:rPr lang="en-US" altLang="zh-CN" sz="2600" b="0" i="1" smtClean="0">
                        <a:latin typeface="Cambria Math"/>
                      </a:rPr>
                      <m:t>𝑑𝑥</m:t>
                    </m:r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r>
                      <a:rPr lang="zh-CN" altLang="en-US" sz="2600" b="0" i="1" smtClean="0">
                        <a:latin typeface="Cambria Math"/>
                      </a:rPr>
                      <m:t>𝛽</m:t>
                    </m:r>
                    <m:r>
                      <a:rPr lang="en-US" altLang="zh-CN" sz="2600" b="0" i="1" smtClean="0">
                        <a:latin typeface="Cambria Math"/>
                      </a:rPr>
                      <m:t>𝑥𝑑𝑥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，选无穷远点为电位零点，则线元上电荷</a:t>
                </a:r>
                <a:r>
                  <a:rPr lang="en-US" altLang="zh-CN" sz="2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dq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在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点产生的电位为：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𝑑𝑈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</a:rPr>
                            <m:t>𝑘𝑑𝑞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根据电位叠加原理，细棒上电荷在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点产生的总电位为：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/>
                          </a:rPr>
                          <m:t>𝐿</m:t>
                        </m:r>
                      </m:sup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𝑑𝑈</m:t>
                        </m:r>
                      </m:e>
                    </m:nary>
                  </m:oMath>
                </a14:m>
                <a:r>
                  <a:rPr lang="en-US" altLang="zh-CN" sz="2600" b="0" dirty="0" smtClean="0"/>
                  <a:t>=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600" i="1">
                            <a:latin typeface="Cambria Math"/>
                          </a:rPr>
                          <m:t>𝐿</m:t>
                        </m:r>
                      </m:sup>
                      <m:e>
                        <m:r>
                          <a:rPr lang="en-US" altLang="zh-CN" sz="2600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600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sz="2600" i="1">
                                <a:latin typeface="Cambria Math"/>
                              </a:rPr>
                              <m:t>𝑥𝑑𝑥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6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altLang="zh-CN" sz="26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600" dirty="0">
                        <a:latin typeface="Cambria Math"/>
                      </a:rPr>
                      <m:t>=</m:t>
                    </m:r>
                    <m:r>
                      <a:rPr lang="zh-CN" altLang="en-US" sz="2600" i="1">
                        <a:latin typeface="Cambria Math"/>
                      </a:rPr>
                      <m:t>𝛽</m:t>
                    </m:r>
                    <m:r>
                      <a:rPr lang="en-US" altLang="zh-CN" sz="2600" i="1">
                        <a:latin typeface="Cambria Math"/>
                      </a:rPr>
                      <m:t>𝑘</m:t>
                    </m:r>
                    <m:r>
                      <a:rPr lang="en-US" altLang="zh-CN" sz="2600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600" i="1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600" dirty="0" smtClean="0"/>
                  <a:t>）</a:t>
                </a:r>
                <a:endParaRPr lang="en-US" altLang="zh-CN" sz="26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764704"/>
                <a:ext cx="8208912" cy="5832648"/>
              </a:xfrm>
              <a:blipFill rotWithShape="0">
                <a:blip r:embed="rId2"/>
                <a:stretch>
                  <a:fillRect l="-1337" t="-313" r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764704"/>
                <a:ext cx="7776864" cy="5832648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zh-CN" sz="2600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altLang="zh-CN" sz="2600" b="0" i="0" smtClean="0">
                        <a:latin typeface="Cambria Math"/>
                      </a:rPr>
                      <m:t>=−</m:t>
                    </m:r>
                    <m:r>
                      <a:rPr lang="el-GR" altLang="zh-CN" sz="26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𝑘𝑦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时，假设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点在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x=0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y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轴上，于是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表达式中未出现变量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，也就是说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没有反映电位沿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轴的变化规律，当然也就无法得到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zh-CN" altLang="en-US" sz="2600" b="0" i="1" smtClean="0">
                        <a:latin typeface="Cambria Math"/>
                      </a:rPr>
                      <m:t>了。</m:t>
                    </m:r>
                  </m:oMath>
                </a14:m>
                <a:endParaRPr lang="zh-CN" altLang="en-US" sz="2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764704"/>
                <a:ext cx="7776864" cy="5832648"/>
              </a:xfrm>
              <a:blipFill rotWithShape="0">
                <a:blip r:embed="rId2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8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一、内容要点：</a:t>
            </a:r>
            <a:endParaRPr lang="en-US" altLang="zh-CN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库仑定律是静电场的基本规律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由此结合电场叠加原理导出了高斯定理和环路定理。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indent="-98425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库仑定律：电荷密度，点电荷，库仑定律，静电力叠加原理。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lvl="0" indent="-984250">
              <a:buNone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）高斯定理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：电场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矢量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，电场叠加原理，电场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矢量通量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，高斯定理。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lvl="0" indent="-984250">
              <a:buNone/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）环路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：环路定理，电势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，电势差，电势梯度，电势能。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48121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4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9572" y="764704"/>
                <a:ext cx="7740860" cy="57606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二、基础性问题：</a:t>
                </a:r>
                <a:endParaRPr lang="en-US" altLang="zh-CN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主要题型是求电场矢量及电</a:t>
                </a:r>
                <a:r>
                  <a:rPr lang="zh-CN" altLang="en-US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势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（已知电荷分布）。根据电荷分布类型可分为下列几种。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、点电荷：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电场矢量：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电位：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（参考点是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∞</m:t>
                    </m:r>
                    <m:r>
                      <a:rPr lang="zh-CN" altLang="en-US" b="0" i="1" smtClean="0">
                        <a:latin typeface="Cambria Math"/>
                      </a:rPr>
                      <m:t>）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572" y="764704"/>
                <a:ext cx="7740860" cy="5760640"/>
              </a:xfrm>
              <a:blipFill rotWithShape="0">
                <a:blip r:embed="rId2"/>
                <a:stretch>
                  <a:fillRect l="-1969" t="-1799" r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38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5556" y="659405"/>
                <a:ext cx="8208912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、线电荷：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如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图所示带电直线在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P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点产生的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电场矢量分下列两种情况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）直线无线长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）当直线有限长时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   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altLang="zh-CN" sz="2800" b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sz="2800" b="0" i="1" smtClean="0">
                        <a:latin typeface="Cambria Math"/>
                      </a:rPr>
                      <m:t>（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sz="2800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=−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556" y="659405"/>
                <a:ext cx="8208912" cy="5832648"/>
              </a:xfrm>
              <a:blipFill rotWithShape="0">
                <a:blip r:embed="rId2"/>
                <a:stretch>
                  <a:fillRect l="-1485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6084168" y="980728"/>
            <a:ext cx="0" cy="410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96148" y="1484784"/>
            <a:ext cx="0" cy="3096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90159" y="1484783"/>
            <a:ext cx="996132" cy="158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096148" y="3032956"/>
            <a:ext cx="984152" cy="1548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弧形 24"/>
          <p:cNvSpPr/>
          <p:nvPr/>
        </p:nvSpPr>
        <p:spPr>
          <a:xfrm>
            <a:off x="5938527" y="1448487"/>
            <a:ext cx="418058" cy="447513"/>
          </a:xfrm>
          <a:prstGeom prst="arc">
            <a:avLst>
              <a:gd name="adj1" fmla="val 14842787"/>
              <a:gd name="adj2" fmla="val 2939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弧形 28"/>
          <p:cNvSpPr/>
          <p:nvPr/>
        </p:nvSpPr>
        <p:spPr>
          <a:xfrm flipH="1" flipV="1">
            <a:off x="6076427" y="3845815"/>
            <a:ext cx="511797" cy="4014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080300" y="3032956"/>
            <a:ext cx="1092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080300" y="3032956"/>
            <a:ext cx="16519" cy="1188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96819" y="3032956"/>
            <a:ext cx="1075581" cy="10855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732240" y="3032956"/>
            <a:ext cx="348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6100687" y="3032956"/>
            <a:ext cx="38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079" y="780545"/>
            <a:ext cx="5928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（</a:t>
            </a:r>
            <a:r>
              <a:rPr kumimoji="1"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2</a:t>
            </a:r>
            <a:r>
              <a:rPr kumimoji="1"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）任意带电体</a:t>
            </a:r>
            <a:r>
              <a:rPr kumimoji="1"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产生的电场：</a:t>
            </a:r>
            <a:endParaRPr kumimoji="1"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871700" y="4112856"/>
            <a:ext cx="6667822" cy="6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kumimoji="1" lang="en-US" altLang="zh-CN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kumimoji="1" lang="zh-CN" altLang="en-US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位置有关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，与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路径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无关。</a:t>
            </a:r>
            <a:endParaRPr kumimoji="1"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14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177366"/>
              </p:ext>
            </p:extLst>
          </p:nvPr>
        </p:nvGraphicFramePr>
        <p:xfrm>
          <a:off x="1115616" y="2763249"/>
          <a:ext cx="6853002" cy="96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4" name="Equation" r:id="rId4" imgW="2450880" imgH="419040" progId="Equation.DSMT4">
                  <p:embed/>
                </p:oleObj>
              </mc:Choice>
              <mc:Fallback>
                <p:oleObj name="Equation" r:id="rId4" imgW="2450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63249"/>
                        <a:ext cx="6853002" cy="964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85635"/>
              </p:ext>
            </p:extLst>
          </p:nvPr>
        </p:nvGraphicFramePr>
        <p:xfrm>
          <a:off x="1508472" y="1544220"/>
          <a:ext cx="1716236" cy="100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5" name="Equation" r:id="rId6" imgW="622080" imgH="419040" progId="Equation.DSMT4">
                  <p:embed/>
                </p:oleObj>
              </mc:Choice>
              <mc:Fallback>
                <p:oleObj name="Equation" r:id="rId6" imgW="622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472" y="1544220"/>
                        <a:ext cx="1716236" cy="1006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46021"/>
              </p:ext>
            </p:extLst>
          </p:nvPr>
        </p:nvGraphicFramePr>
        <p:xfrm>
          <a:off x="581333" y="4041737"/>
          <a:ext cx="157131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6" name="Equation" r:id="rId8" imgW="596880" imgH="355320" progId="Equation.DSMT4">
                  <p:embed/>
                </p:oleObj>
              </mc:Choice>
              <mc:Fallback>
                <p:oleObj name="Equation" r:id="rId8" imgW="596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333" y="4041737"/>
                        <a:ext cx="1571317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380856" y="5122044"/>
            <a:ext cx="6235774" cy="6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也只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kumimoji="1" lang="en-US" altLang="zh-CN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kumimoji="1" lang="zh-CN" altLang="en-US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位置有关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，与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路径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无关。</a:t>
            </a:r>
            <a:endParaRPr kumimoji="1"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79391"/>
              </p:ext>
            </p:extLst>
          </p:nvPr>
        </p:nvGraphicFramePr>
        <p:xfrm>
          <a:off x="605185" y="5050246"/>
          <a:ext cx="18065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7" name="Equation" r:id="rId10" imgW="685800" imgH="355320" progId="Equation.DSMT4">
                  <p:embed/>
                </p:oleObj>
              </mc:Choice>
              <mc:Fallback>
                <p:oleObj name="Equation" r:id="rId10" imgW="685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85" y="5050246"/>
                        <a:ext cx="18065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2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3588" y="764704"/>
                <a:ext cx="7596844" cy="5760640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）、圆环（半径为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。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带电圆环在轴线上离环心为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z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处产生的电场为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𝑅𝑧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）、半圆（半径为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）。线电荷密度为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的半圆在圆心处产生的电场为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𝑘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𝜆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88" y="764704"/>
                <a:ext cx="7596844" cy="5760640"/>
              </a:xfrm>
              <a:blipFill rotWithShape="0">
                <a:blip r:embed="rId2"/>
                <a:stretch>
                  <a:fillRect l="-1685" t="-423" r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8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35088" y="908720"/>
                <a:ext cx="8208912" cy="58326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、面电荷：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）无限大平面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）球面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球面内，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r&lt;R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球面外，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r&gt;R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）球面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=2</m:t>
                    </m:r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r&gt;R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）圆盘，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sz="2800" b="0" i="1" smtClean="0">
                        <a:latin typeface="Cambria Math"/>
                      </a:rPr>
                      <m:t>（</m:t>
                    </m:r>
                    <m:r>
                      <a:rPr lang="en-US" altLang="zh-CN" sz="2800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r>
                      <a:rPr lang="zh-CN" altLang="en-US" sz="2800" b="0" i="1" smtClean="0">
                        <a:latin typeface="Cambria Math"/>
                      </a:rPr>
                      <m:t>）</m:t>
                    </m:r>
                    <m:acc>
                      <m:accPr>
                        <m:chr m:val="⃗"/>
                        <m:ctrlP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088" y="908720"/>
                <a:ext cx="8208912" cy="5832648"/>
              </a:xfrm>
              <a:blipFill rotWithShape="0">
                <a:blip r:embed="rId2"/>
                <a:stretch>
                  <a:fillRect l="-1485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3588" y="728700"/>
                <a:ext cx="8280412" cy="58326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、体电荷：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）球体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r&gt;R,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球体外）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𝜌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r&lt;R,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球体内）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）柱体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𝜌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r&lt;R,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柱体内）</a:t>
                </a:r>
                <a:endParaRPr lang="en-US" altLang="zh-CN" sz="28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𝜌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r&gt;R,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柱体外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88" y="728700"/>
                <a:ext cx="8280412" cy="5832648"/>
              </a:xfrm>
              <a:blipFill rotWithShape="0">
                <a:blip r:embed="rId2"/>
                <a:stretch>
                  <a:fillRect l="-1546" t="-1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56692"/>
            <a:ext cx="8244916" cy="583264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ea typeface="仿宋" panose="02010609060101010101" pitchFamily="49" charset="-122"/>
              </a:rPr>
              <a:t>三、专题归纳：</a:t>
            </a:r>
            <a:endParaRPr lang="en-US" altLang="zh-CN" sz="2800" b="1" dirty="0" smtClean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>
                <a:ea typeface="仿宋" panose="02010609060101010101" pitchFamily="49" charset="-122"/>
              </a:rPr>
              <a:t>	</a:t>
            </a:r>
            <a:r>
              <a:rPr lang="zh-CN" altLang="en-US" sz="2800" dirty="0" smtClean="0">
                <a:ea typeface="仿宋" panose="02010609060101010101" pitchFamily="49" charset="-122"/>
              </a:rPr>
              <a:t>这一章中的习题归纳起来，求解的物理量有：电场矢量，电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势</a:t>
            </a:r>
            <a:r>
              <a:rPr lang="zh-CN" altLang="en-US" sz="2800" dirty="0" smtClean="0">
                <a:ea typeface="仿宋" panose="02010609060101010101" pitchFamily="49" charset="-122"/>
              </a:rPr>
              <a:t>（差），静电力，电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势</a:t>
            </a:r>
            <a:r>
              <a:rPr lang="zh-CN" altLang="en-US" sz="2800" dirty="0" smtClean="0">
                <a:ea typeface="仿宋" panose="02010609060101010101" pitchFamily="49" charset="-122"/>
              </a:rPr>
              <a:t>能。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ea typeface="仿宋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ea typeface="仿宋" panose="02010609060101010101" pitchFamily="49" charset="-122"/>
              </a:rPr>
              <a:t>、电场矢量：</a:t>
            </a:r>
            <a:endParaRPr lang="en-US" altLang="zh-CN" sz="2800" b="1" dirty="0" smtClean="0">
              <a:solidFill>
                <a:srgbClr val="C00000"/>
              </a:solidFill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800" dirty="0" smtClean="0">
                <a:ea typeface="仿宋" panose="02010609060101010101" pitchFamily="49" charset="-122"/>
              </a:rPr>
              <a:t>方法有三种：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984250" indent="-984250">
              <a:lnSpc>
                <a:spcPct val="125000"/>
              </a:lnSpc>
              <a:buNone/>
            </a:pPr>
            <a:r>
              <a:rPr lang="zh-CN" altLang="en-US" sz="2800" dirty="0" smtClean="0">
                <a:ea typeface="仿宋" panose="02010609060101010101" pitchFamily="49" charset="-122"/>
              </a:rPr>
              <a:t>（</a:t>
            </a:r>
            <a:r>
              <a:rPr lang="en-US" altLang="zh-CN" sz="2800" dirty="0" smtClean="0"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ea typeface="仿宋" panose="02010609060101010101" pitchFamily="49" charset="-122"/>
              </a:rPr>
              <a:t>）叠加法：点电荷的电场公式，电场叠加原理。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984250" indent="-984250">
              <a:lnSpc>
                <a:spcPct val="125000"/>
              </a:lnSpc>
              <a:buNone/>
            </a:pPr>
            <a:r>
              <a:rPr lang="zh-CN" altLang="en-US" sz="2800" dirty="0" smtClean="0">
                <a:ea typeface="仿宋" panose="02010609060101010101" pitchFamily="49" charset="-122"/>
              </a:rPr>
              <a:t>（</a:t>
            </a:r>
            <a:r>
              <a:rPr lang="en-US" altLang="zh-CN" sz="2800" dirty="0">
                <a:ea typeface="仿宋" panose="02010609060101010101" pitchFamily="49" charset="-122"/>
              </a:rPr>
              <a:t>2</a:t>
            </a:r>
            <a:r>
              <a:rPr lang="zh-CN" altLang="en-US" sz="2800" dirty="0">
                <a:ea typeface="仿宋" panose="02010609060101010101" pitchFamily="49" charset="-122"/>
              </a:rPr>
              <a:t>）高斯定律，前提是电荷分布具有某种对称性</a:t>
            </a:r>
            <a:r>
              <a:rPr lang="zh-CN" altLang="en-US" sz="2800" dirty="0" smtClean="0"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984250" indent="-984250">
              <a:lnSpc>
                <a:spcPct val="125000"/>
              </a:lnSpc>
              <a:buNone/>
            </a:pPr>
            <a:r>
              <a:rPr lang="zh-CN" altLang="en-US" sz="2800" dirty="0">
                <a:ea typeface="仿宋" panose="02010609060101010101" pitchFamily="49" charset="-122"/>
              </a:rPr>
              <a:t>（</a:t>
            </a:r>
            <a:r>
              <a:rPr lang="en-US" altLang="zh-CN" sz="2800" dirty="0"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ea typeface="仿宋" panose="02010609060101010101" pitchFamily="49" charset="-122"/>
              </a:rPr>
              <a:t>）梯度法：当电位分布已知时，可以利用电位的梯度求电场矢量</a:t>
            </a:r>
            <a:r>
              <a:rPr lang="zh-CN" altLang="en-US" sz="2800" dirty="0" smtClean="0">
                <a:ea typeface="仿宋" panose="02010609060101010101" pitchFamily="49" charset="-122"/>
              </a:rPr>
              <a:t>。</a:t>
            </a:r>
            <a:endParaRPr lang="zh-CN" altLang="en-US" sz="2800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8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564" y="764704"/>
            <a:ext cx="7956884" cy="5832648"/>
          </a:xfrm>
        </p:spPr>
        <p:txBody>
          <a:bodyPr>
            <a:normAutofit/>
          </a:bodyPr>
          <a:lstStyle/>
          <a:p>
            <a:pPr marL="984250" indent="-984250"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、电势（或电势差）</a:t>
            </a:r>
            <a:r>
              <a:rPr lang="en-US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 marL="984250" indent="-984250">
              <a:buNone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方法有两种：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indent="-984250">
              <a:buNone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叠加法：点电荷电位公式，电位叠加原理。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indent="-984250">
              <a:buNone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）定义法：已知电场分布，利用电场线积分计算。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indent="-984250"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、静电力：</a:t>
            </a:r>
            <a:endParaRPr lang="en-US" altLang="zh-CN" sz="2800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620713">
              <a:buNone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库仑定律、静电力叠加原理、静电力与静电场的关系。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620713">
              <a:buNone/>
            </a:pP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99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07604" y="1184176"/>
                <a:ext cx="7488832" cy="583264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45000"/>
                  </a:lnSpc>
                  <a:buNone/>
                </a:pPr>
                <a:r>
                  <a:rPr lang="zh-CN" altLang="en-US" sz="5100" b="1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例题</a:t>
                </a:r>
                <a:endParaRPr lang="en-US" altLang="zh-CN" sz="5100" b="1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zh-CN" altLang="en-US" sz="51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均匀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带电细棒被弯曲成半径为</a:t>
                </a: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的缺口圆环，缺口长度</a:t>
                </a:r>
                <a14:m>
                  <m:oMath xmlns:m="http://schemas.openxmlformats.org/officeDocument/2006/math"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≪</m:t>
                    </m:r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,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求球心处电场矢量</a:t>
                </a: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E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，细棒电荷线密度为</a:t>
                </a:r>
                <a14:m>
                  <m:oMath xmlns:m="http://schemas.openxmlformats.org/officeDocument/2006/math">
                    <m:r>
                      <a:rPr lang="zh-CN" altLang="en-US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。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解：可近似看作完整圆环与                                  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带电为</a:t>
                </a:r>
                <a14:m>
                  <m:oMath xmlns:m="http://schemas.openxmlformats.org/officeDocument/2006/math">
                    <m:r>
                      <a:rPr lang="en-US" altLang="zh-CN" sz="5100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sz="5100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λ</m:t>
                    </m:r>
                  </m:oMath>
                </a14:m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细棒之和。</a:t>
                </a:r>
                <a:r>
                  <a:rPr lang="zh-CN" altLang="en-US" sz="51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又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由于线长</a:t>
                </a:r>
                <a14:m>
                  <m:oMath xmlns:m="http://schemas.openxmlformats.org/officeDocument/2006/math"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≪</m:t>
                    </m:r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zh-CN" altLang="en-US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细</m:t>
                    </m:r>
                  </m:oMath>
                </a14:m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                   E</a:t>
                </a: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棒可看作是点电荷，完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整圆环在环心的场强为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0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，所以圆心的场强为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51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51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𝐸</m:t>
                        </m:r>
                      </m:e>
                    </m:acc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=−</m:t>
                    </m:r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f>
                      <m:fPr>
                        <m:ctrlPr>
                          <a:rPr lang="en-US" altLang="zh-CN" sz="51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51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𝜆</m:t>
                        </m:r>
                        <m:r>
                          <a:rPr lang="en-US" altLang="zh-CN" sz="51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51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5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5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51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5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</a:t>
                </a: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604" y="1184176"/>
                <a:ext cx="7488832" cy="5832648"/>
              </a:xfrm>
              <a:blipFill rotWithShape="0">
                <a:blip r:embed="rId2"/>
                <a:stretch>
                  <a:fillRect l="-1221" t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084168" y="3452428"/>
            <a:ext cx="1296144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4" idx="7"/>
          </p:cNvCxnSpPr>
          <p:nvPr/>
        </p:nvCxnSpPr>
        <p:spPr>
          <a:xfrm flipV="1">
            <a:off x="6732240" y="3642244"/>
            <a:ext cx="458256" cy="458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732240" y="411307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63588" y="630178"/>
            <a:ext cx="23503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ea typeface="仿宋" panose="02010609060101010101" pitchFamily="49" charset="-122"/>
              </a:rPr>
              <a:t>四、综合应用：</a:t>
            </a:r>
            <a:endParaRPr lang="en-US" altLang="zh-CN" b="1" dirty="0">
              <a:solidFill>
                <a:srgbClr val="0000FF"/>
              </a:solidFill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5231" y="324674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仿宋" panose="02010609060101010101" pitchFamily="49" charset="-122"/>
              </a:rPr>
              <a:t>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3384" y="416578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仿宋" panose="02010609060101010101" pitchFamily="49" charset="-122"/>
              </a:rPr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4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081718"/>
                <a:ext cx="7740860" cy="576064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无限大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均匀带电平面上挖一个圆孔，当圆孔轴线上离孔心为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z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的点场强下降为完整带电平面场强的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时，问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所挖圆孔的半径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为多少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？</a:t>
                </a:r>
                <a:endParaRPr lang="zh-CN" altLang="en-US" sz="2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081718"/>
                <a:ext cx="7740860" cy="5760640"/>
              </a:xfrm>
              <a:blipFill rotWithShape="0">
                <a:blip r:embed="rId2"/>
                <a:stretch>
                  <a:fillRect l="-1181" t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平行四边形 5"/>
          <p:cNvSpPr/>
          <p:nvPr/>
        </p:nvSpPr>
        <p:spPr>
          <a:xfrm>
            <a:off x="6084168" y="3645024"/>
            <a:ext cx="2016224" cy="864096"/>
          </a:xfrm>
          <a:prstGeom prst="parallelogram">
            <a:avLst>
              <a:gd name="adj" fmla="val 50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660232" y="3789040"/>
            <a:ext cx="86409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7" idx="3"/>
          </p:cNvCxnSpPr>
          <p:nvPr/>
        </p:nvCxnSpPr>
        <p:spPr>
          <a:xfrm flipH="1">
            <a:off x="6786776" y="4077072"/>
            <a:ext cx="305504" cy="2036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092280" y="2636912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55458" y="2359913"/>
            <a:ext cx="320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ea typeface="仿宋" panose="02010609060101010101" pitchFamily="49" charset="-122"/>
              </a:rPr>
              <a:t>z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452377"/>
            <a:ext cx="803425" cy="62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b="1" dirty="0">
                <a:ea typeface="仿宋" panose="02010609060101010101" pitchFamily="49" charset="-122"/>
              </a:rPr>
              <a:t>例题</a:t>
            </a:r>
            <a:endParaRPr lang="en-US" altLang="zh-CN" b="1" dirty="0"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52352" y="2992235"/>
                <a:ext cx="4572000" cy="23733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dirty="0">
                    <a:ea typeface="仿宋" panose="02010609060101010101" pitchFamily="49" charset="-122"/>
                  </a:rPr>
                  <a:t>解：等效为完整平面与带异号电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en-US" altLang="zh-CN" dirty="0">
                    <a:ea typeface="仿宋" panose="02010609060101010101" pitchFamily="49" charset="-122"/>
                  </a:rPr>
                  <a:t>         </a:t>
                </a:r>
                <a:r>
                  <a:rPr lang="zh-CN" altLang="en-US" dirty="0">
                    <a:ea typeface="仿宋" panose="02010609060101010101" pitchFamily="49" charset="-122"/>
                  </a:rPr>
                  <a:t>荷的圆盘。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dirty="0">
                    <a:ea typeface="仿宋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平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𝜎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acc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dirty="0">
                    <a:ea typeface="仿宋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盘</m:t>
                            </m:r>
                          </m:sub>
                        </m:sSub>
                      </m:e>
                    </m:acc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𝜎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(1−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2" y="2992235"/>
                <a:ext cx="4572000" cy="2373342"/>
              </a:xfrm>
              <a:prstGeom prst="rect">
                <a:avLst/>
              </a:prstGeom>
              <a:blipFill rotWithShape="0">
                <a:blip r:embed="rId3"/>
                <a:stretch>
                  <a:fillRect l="-667" t="-1028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8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3080" y="764704"/>
                <a:ext cx="8280920" cy="5832648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/>
                            </a:rPr>
                            <m:t>平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/>
                            </a:rPr>
                            <m:t>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/>
                            </a:rPr>
                            <m:t>平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/>
                            </a:rPr>
                            <m:t>−</m:t>
                          </m:r>
                          <m:r>
                            <a:rPr lang="zh-CN" altLang="en-US" i="1" dirty="0"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可以推出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z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080" y="764704"/>
                <a:ext cx="8280920" cy="5832648"/>
              </a:xfrm>
              <a:blipFill rotWithShape="0">
                <a:blip r:embed="rId2"/>
                <a:stretch>
                  <a:fillRect l="-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6371-1491-4084-B869-BCA3A9E34FC0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384262" y="503267"/>
            <a:ext cx="2825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对于闭合环路：</a:t>
            </a:r>
            <a:endParaRPr kumimoji="1"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3462586" y="1283844"/>
            <a:ext cx="4464050" cy="1276351"/>
            <a:chOff x="2080" y="1308"/>
            <a:chExt cx="2812" cy="804"/>
          </a:xfrm>
        </p:grpSpPr>
        <p:graphicFrame>
          <p:nvGraphicFramePr>
            <p:cNvPr id="615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083" y="1308"/>
            <a:ext cx="280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6" name="Equation" r:id="rId3" imgW="1384200" imgH="355320" progId="Equation.DSMT4">
                    <p:embed/>
                  </p:oleObj>
                </mc:Choice>
                <mc:Fallback>
                  <p:oleObj name="Equation" r:id="rId3" imgW="13842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1308"/>
                          <a:ext cx="2809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2080" y="1800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</a:rPr>
                <a:t>1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548" y="1788"/>
              <a:ext cx="8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6185" name="Group 41"/>
          <p:cNvGrpSpPr>
            <a:grpSpLocks/>
          </p:cNvGrpSpPr>
          <p:nvPr/>
        </p:nvGrpSpPr>
        <p:grpSpPr bwMode="auto">
          <a:xfrm>
            <a:off x="5064399" y="2560195"/>
            <a:ext cx="2528887" cy="1233488"/>
            <a:chOff x="3303" y="2107"/>
            <a:chExt cx="1593" cy="777"/>
          </a:xfrm>
        </p:grpSpPr>
        <p:graphicFrame>
          <p:nvGraphicFramePr>
            <p:cNvPr id="6155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303" y="2107"/>
            <a:ext cx="1593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7" name="Equation" r:id="rId5" imgW="838080" imgH="355320" progId="Equation.DSMT4">
                    <p:embed/>
                  </p:oleObj>
                </mc:Choice>
                <mc:Fallback>
                  <p:oleObj name="Equation" r:id="rId5" imgW="83808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3" y="2107"/>
                          <a:ext cx="1593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712" y="2572"/>
              <a:ext cx="81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16398"/>
              </p:ext>
            </p:extLst>
          </p:nvPr>
        </p:nvGraphicFramePr>
        <p:xfrm>
          <a:off x="1866153" y="5479018"/>
          <a:ext cx="22717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8" name="Equation" r:id="rId7" imgW="723600" imgH="368280" progId="Equation.DSMT4">
                  <p:embed/>
                </p:oleObj>
              </mc:Choice>
              <mc:Fallback>
                <p:oleObj name="Equation" r:id="rId7" imgW="723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153" y="5479018"/>
                        <a:ext cx="2271713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17176"/>
              </p:ext>
            </p:extLst>
          </p:nvPr>
        </p:nvGraphicFramePr>
        <p:xfrm>
          <a:off x="831946" y="5577890"/>
          <a:ext cx="5826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9" name="公式" r:id="rId9" imgW="139680" imgH="126720" progId="Equation.3">
                  <p:embed/>
                </p:oleObj>
              </mc:Choice>
              <mc:Fallback>
                <p:oleObj name="公式" r:id="rId9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46" y="5577890"/>
                        <a:ext cx="5826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433551" y="5537851"/>
            <a:ext cx="295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环路定理成立。</a:t>
            </a:r>
            <a:endParaRPr kumimoji="1"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76" name="Group 32"/>
          <p:cNvGrpSpPr>
            <a:grpSpLocks/>
          </p:cNvGrpSpPr>
          <p:nvPr/>
        </p:nvGrpSpPr>
        <p:grpSpPr bwMode="auto">
          <a:xfrm>
            <a:off x="395536" y="789881"/>
            <a:ext cx="2724150" cy="2351087"/>
            <a:chOff x="204" y="1296"/>
            <a:chExt cx="1716" cy="1481"/>
          </a:xfrm>
        </p:grpSpPr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432" y="1584"/>
              <a:ext cx="1032" cy="1008"/>
            </a:xfrm>
            <a:custGeom>
              <a:avLst/>
              <a:gdLst>
                <a:gd name="T0" fmla="*/ 112 w 1072"/>
                <a:gd name="T1" fmla="*/ 984 h 984"/>
                <a:gd name="T2" fmla="*/ 16 w 1072"/>
                <a:gd name="T3" fmla="*/ 552 h 984"/>
                <a:gd name="T4" fmla="*/ 208 w 1072"/>
                <a:gd name="T5" fmla="*/ 168 h 984"/>
                <a:gd name="T6" fmla="*/ 544 w 1072"/>
                <a:gd name="T7" fmla="*/ 24 h 984"/>
                <a:gd name="T8" fmla="*/ 1072 w 1072"/>
                <a:gd name="T9" fmla="*/ 2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984">
                  <a:moveTo>
                    <a:pt x="112" y="984"/>
                  </a:moveTo>
                  <a:cubicBezTo>
                    <a:pt x="56" y="836"/>
                    <a:pt x="0" y="688"/>
                    <a:pt x="16" y="552"/>
                  </a:cubicBezTo>
                  <a:cubicBezTo>
                    <a:pt x="32" y="416"/>
                    <a:pt x="120" y="256"/>
                    <a:pt x="208" y="168"/>
                  </a:cubicBezTo>
                  <a:cubicBezTo>
                    <a:pt x="296" y="80"/>
                    <a:pt x="400" y="48"/>
                    <a:pt x="544" y="24"/>
                  </a:cubicBezTo>
                  <a:cubicBezTo>
                    <a:pt x="688" y="0"/>
                    <a:pt x="880" y="12"/>
                    <a:pt x="1072" y="2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528" y="1584"/>
              <a:ext cx="984" cy="1096"/>
            </a:xfrm>
            <a:custGeom>
              <a:avLst/>
              <a:gdLst>
                <a:gd name="T0" fmla="*/ 0 w 984"/>
                <a:gd name="T1" fmla="*/ 1008 h 1096"/>
                <a:gd name="T2" fmla="*/ 336 w 984"/>
                <a:gd name="T3" fmla="*/ 1056 h 1096"/>
                <a:gd name="T4" fmla="*/ 768 w 984"/>
                <a:gd name="T5" fmla="*/ 768 h 1096"/>
                <a:gd name="T6" fmla="*/ 960 w 984"/>
                <a:gd name="T7" fmla="*/ 384 h 1096"/>
                <a:gd name="T8" fmla="*/ 912 w 984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1096">
                  <a:moveTo>
                    <a:pt x="0" y="1008"/>
                  </a:moveTo>
                  <a:cubicBezTo>
                    <a:pt x="104" y="1052"/>
                    <a:pt x="208" y="1096"/>
                    <a:pt x="336" y="1056"/>
                  </a:cubicBezTo>
                  <a:cubicBezTo>
                    <a:pt x="464" y="1016"/>
                    <a:pt x="664" y="880"/>
                    <a:pt x="768" y="768"/>
                  </a:cubicBezTo>
                  <a:cubicBezTo>
                    <a:pt x="872" y="656"/>
                    <a:pt x="936" y="512"/>
                    <a:pt x="960" y="384"/>
                  </a:cubicBezTo>
                  <a:cubicBezTo>
                    <a:pt x="984" y="256"/>
                    <a:pt x="948" y="128"/>
                    <a:pt x="912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420" y="129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>
                  <a:solidFill>
                    <a:srgbClr val="000000"/>
                  </a:solidFill>
                </a:rPr>
                <a:t>L</a:t>
              </a:r>
              <a:r>
                <a:rPr kumimoji="1" lang="en-US" altLang="zh-CN" sz="3200" b="1" baseline="-25000">
                  <a:solidFill>
                    <a:srgbClr val="000000"/>
                  </a:solidFill>
                </a:rPr>
                <a:t>1</a:t>
              </a:r>
              <a:endParaRPr kumimoji="1" lang="en-US" altLang="zh-CN" sz="3200" b="1">
                <a:solidFill>
                  <a:srgbClr val="000000"/>
                </a:solidFill>
              </a:endParaRP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1320" y="219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>
                  <a:solidFill>
                    <a:srgbClr val="000000"/>
                  </a:solidFill>
                </a:rPr>
                <a:t>L</a:t>
              </a:r>
              <a:r>
                <a:rPr kumimoji="1" lang="en-US" altLang="zh-CN" sz="3200" b="1" baseline="-25000">
                  <a:solidFill>
                    <a:srgbClr val="000000"/>
                  </a:solidFill>
                </a:rPr>
                <a:t>2</a:t>
              </a:r>
              <a:endParaRPr kumimoji="1" lang="en-US" altLang="zh-CN" sz="3200" b="1">
                <a:solidFill>
                  <a:srgbClr val="000000"/>
                </a:solidFill>
              </a:endParaRPr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1488" y="1332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 dirty="0">
                  <a:solidFill>
                    <a:srgbClr val="000000"/>
                  </a:solidFill>
                </a:rPr>
                <a:t>P</a:t>
              </a:r>
              <a:r>
                <a:rPr kumimoji="1" lang="en-US" altLang="zh-CN" sz="3200" b="1" baseline="-25000" dirty="0">
                  <a:solidFill>
                    <a:srgbClr val="000000"/>
                  </a:solidFill>
                </a:rPr>
                <a:t>2</a:t>
              </a:r>
              <a:endParaRPr kumimoji="1" lang="en-US" altLang="zh-CN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204" y="2412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>
                  <a:solidFill>
                    <a:srgbClr val="000000"/>
                  </a:solidFill>
                </a:rPr>
                <a:t>P</a:t>
              </a:r>
              <a:r>
                <a:rPr kumimoji="1" lang="en-US" altLang="zh-CN" sz="3200" b="1" baseline="-25000">
                  <a:solidFill>
                    <a:srgbClr val="000000"/>
                  </a:solidFill>
                </a:rPr>
                <a:t>1</a:t>
              </a:r>
              <a:endParaRPr kumimoji="1" lang="en-US" altLang="zh-CN" sz="3200" b="1">
                <a:solidFill>
                  <a:srgbClr val="000000"/>
                </a:solidFill>
              </a:endParaRPr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 flipV="1">
              <a:off x="1008" y="159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 rot="19237566" flipV="1">
              <a:off x="1056" y="2496"/>
              <a:ext cx="14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1320" y="1392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3300"/>
                  </a:solidFill>
                  <a:sym typeface="Symbol" pitchFamily="18" charset="2"/>
                </a:rPr>
                <a:t></a:t>
              </a:r>
              <a:endParaRPr kumimoji="1"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408" y="2376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3300"/>
                  </a:solidFill>
                  <a:sym typeface="Symbol" pitchFamily="18" charset="2"/>
                </a:rPr>
                <a:t></a:t>
              </a:r>
              <a:endParaRPr kumimoji="1" lang="en-US" altLang="zh-CN" sz="3200" b="1">
                <a:solidFill>
                  <a:srgbClr val="FF3300"/>
                </a:solidFill>
              </a:endParaRPr>
            </a:p>
          </p:txBody>
        </p:sp>
      </p:grpSp>
      <p:grpSp>
        <p:nvGrpSpPr>
          <p:cNvPr id="29" name="Group 40"/>
          <p:cNvGrpSpPr>
            <a:grpSpLocks/>
          </p:cNvGrpSpPr>
          <p:nvPr/>
        </p:nvGrpSpPr>
        <p:grpSpPr bwMode="auto">
          <a:xfrm>
            <a:off x="2199965" y="4019808"/>
            <a:ext cx="5480051" cy="1276351"/>
            <a:chOff x="1762" y="1308"/>
            <a:chExt cx="3452" cy="804"/>
          </a:xfrm>
        </p:grpSpPr>
        <p:graphicFrame>
          <p:nvGraphicFramePr>
            <p:cNvPr id="30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762" y="1308"/>
            <a:ext cx="3452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30" name="Equation" r:id="rId11" imgW="1701720" imgH="355320" progId="Equation.DSMT4">
                    <p:embed/>
                  </p:oleObj>
                </mc:Choice>
                <mc:Fallback>
                  <p:oleObj name="Equation" r:id="rId11" imgW="170172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1308"/>
                          <a:ext cx="3452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080" y="1800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</a:rPr>
                <a:t>1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548" y="1788"/>
              <a:ext cx="8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5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3548" y="800708"/>
                <a:ext cx="8280920" cy="58326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、物理意义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设想静电场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中，放入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电荷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q,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电荷受到的电场力为：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𝑞</m:t>
                    </m:r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28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在该力的作用下，电荷由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点到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Q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点，静电力对点电荷所作的功：</a:t>
                </a:r>
                <a:endParaRPr lang="en-US" altLang="zh-CN" sz="28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                   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（与路径无关）</a:t>
                </a:r>
                <a:endParaRPr lang="en-US" altLang="zh-CN" sz="28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说明：静电力做功与路径无关，静电力是保守力，静电场为保守场。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548" y="800708"/>
                <a:ext cx="8280920" cy="5832648"/>
              </a:xfrm>
              <a:blipFill rotWithShape="0">
                <a:blip r:embed="rId3"/>
                <a:stretch>
                  <a:fillRect l="-1546" t="-1045" r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0613"/>
              </p:ext>
            </p:extLst>
          </p:nvPr>
        </p:nvGraphicFramePr>
        <p:xfrm>
          <a:off x="611560" y="3465004"/>
          <a:ext cx="557508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5" name="公式" r:id="rId4" imgW="2323800" imgH="330120" progId="Equation.3">
                  <p:embed/>
                </p:oleObj>
              </mc:Choice>
              <mc:Fallback>
                <p:oleObj name="公式" r:id="rId4" imgW="232380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3465004"/>
                        <a:ext cx="5575083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65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0748"/>
            <a:ext cx="795688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与万有引力及弹性力类似，静电力做功与路径无关，因此引入静电势能，进而引入电势。</a:t>
            </a:r>
            <a:endParaRPr lang="en-US" altLang="zh-CN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对于一个由很多点电荷构成的带点体系，在由无穷远聚拢到一起的过程中，需要克服电场力做功，即外界与体系间有能量的交换。由于静电力做功与路径无关，则带电体系所蕴藏的能量只与带电粒子间的位置有关，是一种势能，即电势能。</a:t>
            </a:r>
            <a:endParaRPr lang="en-US" altLang="zh-CN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504564" y="620688"/>
            <a:ext cx="9036496" cy="86409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二、电势</a:t>
            </a:r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</a:t>
            </a:r>
          </a:p>
        </p:txBody>
      </p:sp>
    </p:spTree>
    <p:extLst>
      <p:ext uri="{BB962C8B-B14F-4D97-AF65-F5344CB8AC3E}">
        <p14:creationId xmlns:p14="http://schemas.microsoft.com/office/powerpoint/2010/main" val="326509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 bwMode="auto">
          <a:xfrm>
            <a:off x="6749054" y="1434944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55976" y="1128504"/>
            <a:ext cx="1764196" cy="684076"/>
            <a:chOff x="5004048" y="1412776"/>
            <a:chExt cx="1764196" cy="684076"/>
          </a:xfrm>
        </p:grpSpPr>
        <p:sp>
          <p:nvSpPr>
            <p:cNvPr id="5" name="椭圆 4"/>
            <p:cNvSpPr/>
            <p:nvPr/>
          </p:nvSpPr>
          <p:spPr bwMode="auto">
            <a:xfrm>
              <a:off x="5004048" y="1412776"/>
              <a:ext cx="1764196" cy="68407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5292080" y="175481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444480" y="190721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596879" y="1748762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907771" y="190609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6143993" y="190721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703561" y="196330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703561" y="161765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204334" y="166337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031220" y="17090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6404599" y="175481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644008" y="5820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带电体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85569" y="1689425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试探电荷</a:t>
            </a:r>
            <a:r>
              <a:rPr lang="en-US" altLang="zh-CN" i="1" dirty="0" smtClean="0"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i="1" baseline="-25000" dirty="0" smtClean="0">
                <a:latin typeface="+mn-lt"/>
                <a:ea typeface="仿宋" panose="02010609060101010101" pitchFamily="49" charset="-122"/>
              </a:rPr>
              <a:t>0</a:t>
            </a:r>
            <a:endParaRPr lang="zh-CN" altLang="en-US" i="1" baseline="-25000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81379" y="9331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仿宋" panose="02010609060101010101" pitchFamily="49" charset="-122"/>
              </a:rPr>
              <a:t>P</a:t>
            </a:r>
            <a:endParaRPr lang="zh-CN" altLang="en-US" i="1" baseline="-25000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639809" y="1447331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直接连接符 22"/>
          <p:cNvCxnSpPr>
            <a:stCxn id="8" idx="1"/>
            <a:endCxn id="21" idx="0"/>
          </p:cNvCxnSpPr>
          <p:nvPr/>
        </p:nvCxnSpPr>
        <p:spPr bwMode="auto">
          <a:xfrm>
            <a:off x="6755749" y="1441639"/>
            <a:ext cx="906920" cy="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7541294" y="917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仿宋" panose="02010609060101010101" pitchFamily="49" charset="-122"/>
              </a:rPr>
              <a:t>Q</a:t>
            </a:r>
            <a:endParaRPr lang="zh-CN" altLang="en-US" i="1" baseline="-25000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38705" y="1868834"/>
            <a:ext cx="273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i="1" baseline="-25000" dirty="0" smtClean="0"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移动到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Q</a:t>
            </a:r>
            <a:endParaRPr lang="zh-CN" altLang="en-US" i="1" baseline="-25000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4041" y="801797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带电体系：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带电体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试探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电荷</a:t>
            </a:r>
            <a:r>
              <a:rPr lang="en-US" altLang="zh-CN" i="1" dirty="0">
                <a:ea typeface="仿宋" panose="02010609060101010101" pitchFamily="49" charset="-122"/>
              </a:rPr>
              <a:t>q</a:t>
            </a:r>
            <a:r>
              <a:rPr lang="en-US" altLang="zh-CN" i="1" baseline="-25000" dirty="0">
                <a:ea typeface="仿宋" panose="02010609060101010101" pitchFamily="49" charset="-122"/>
              </a:rPr>
              <a:t>0</a:t>
            </a:r>
            <a:endParaRPr lang="zh-CN" altLang="en-US" i="1" baseline="-25000" dirty="0"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3283" y="2445697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在这个过程中，电力做功，或者说外力需要克服电力做功。即带电体与试探电荷构成的带电体系，与外界有能量交换，体系的电势能发生改变。由于静电力做功与路径无关，因此电势能的变化也只与位置有关。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用带电体对试探电荷所做的功来量度，由它们所构成的的带电体系的电势能的变化：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38364"/>
              </p:ext>
            </p:extLst>
          </p:nvPr>
        </p:nvGraphicFramePr>
        <p:xfrm>
          <a:off x="2462664" y="5410654"/>
          <a:ext cx="4783166" cy="80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0" name="Equation" r:id="rId3" imgW="2120760" imgH="355320" progId="Equation.DSMT4">
                  <p:embed/>
                </p:oleObj>
              </mc:Choice>
              <mc:Fallback>
                <p:oleObj name="Equation" r:id="rId3" imgW="21207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2664" y="5410654"/>
                        <a:ext cx="4783166" cy="801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2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22673</TotalTime>
  <Words>2317</Words>
  <Application>Microsoft Office PowerPoint</Application>
  <PresentationFormat>全屏显示(4:3)</PresentationFormat>
  <Paragraphs>395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Microsoft Yahei</vt:lpstr>
      <vt:lpstr>仿宋</vt:lpstr>
      <vt:lpstr>宋体</vt:lpstr>
      <vt:lpstr>Arial</vt:lpstr>
      <vt:lpstr>Cambria Math</vt:lpstr>
      <vt:lpstr>Symbol</vt:lpstr>
      <vt:lpstr>Times New Roman</vt:lpstr>
      <vt:lpstr>Wingdings</vt:lpstr>
      <vt:lpstr>nankai膜版</vt:lpstr>
      <vt:lpstr>Equation</vt:lpstr>
      <vt:lpstr>公式</vt:lpstr>
      <vt:lpstr>PowerPoint 演示文稿</vt:lpstr>
      <vt:lpstr>PowerPoint 演示文稿</vt:lpstr>
      <vt:lpstr>一、环路定理</vt:lpstr>
      <vt:lpstr>PowerPoint 演示文稿</vt:lpstr>
      <vt:lpstr>PowerPoint 演示文稿</vt:lpstr>
      <vt:lpstr>PowerPoint 演示文稿</vt:lpstr>
      <vt:lpstr>PowerPoint 演示文稿</vt:lpstr>
      <vt:lpstr>二、电势能</vt:lpstr>
      <vt:lpstr>PowerPoint 演示文稿</vt:lpstr>
      <vt:lpstr>PowerPoint 演示文稿</vt:lpstr>
      <vt:lpstr>PowerPoint 演示文稿</vt:lpstr>
      <vt:lpstr>三、电势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四、电势叠加原理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五、等势面</vt:lpstr>
      <vt:lpstr>PowerPoint 演示文稿</vt:lpstr>
      <vt:lpstr>PowerPoint 演示文稿</vt:lpstr>
      <vt:lpstr>PowerPoint 演示文稿</vt:lpstr>
      <vt:lpstr>PowerPoint 演示文稿</vt:lpstr>
      <vt:lpstr>六、电势梯度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nankai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apple</cp:lastModifiedBy>
  <cp:revision>1470</cp:revision>
  <dcterms:created xsi:type="dcterms:W3CDTF">2005-08-22T22:11:23Z</dcterms:created>
  <dcterms:modified xsi:type="dcterms:W3CDTF">2020-08-11T02:20:49Z</dcterms:modified>
</cp:coreProperties>
</file>