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8"/>
  </p:notesMasterIdLst>
  <p:sldIdLst>
    <p:sldId id="489" r:id="rId2"/>
    <p:sldId id="673" r:id="rId3"/>
    <p:sldId id="816" r:id="rId4"/>
    <p:sldId id="748" r:id="rId5"/>
    <p:sldId id="749" r:id="rId6"/>
    <p:sldId id="818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815" r:id="rId24"/>
    <p:sldId id="766" r:id="rId25"/>
    <p:sldId id="768" r:id="rId26"/>
    <p:sldId id="767" r:id="rId27"/>
    <p:sldId id="769" r:id="rId28"/>
    <p:sldId id="770" r:id="rId29"/>
    <p:sldId id="771" r:id="rId30"/>
    <p:sldId id="772" r:id="rId31"/>
    <p:sldId id="775" r:id="rId32"/>
    <p:sldId id="776" r:id="rId33"/>
    <p:sldId id="777" r:id="rId34"/>
    <p:sldId id="778" r:id="rId35"/>
    <p:sldId id="779" r:id="rId36"/>
    <p:sldId id="780" r:id="rId37"/>
    <p:sldId id="781" r:id="rId38"/>
    <p:sldId id="773" r:id="rId39"/>
    <p:sldId id="782" r:id="rId40"/>
    <p:sldId id="783" r:id="rId41"/>
    <p:sldId id="784" r:id="rId42"/>
    <p:sldId id="786" r:id="rId43"/>
    <p:sldId id="789" r:id="rId44"/>
    <p:sldId id="787" r:id="rId45"/>
    <p:sldId id="788" r:id="rId46"/>
    <p:sldId id="790" r:id="rId47"/>
    <p:sldId id="791" r:id="rId48"/>
    <p:sldId id="792" r:id="rId49"/>
    <p:sldId id="796" r:id="rId50"/>
    <p:sldId id="797" r:id="rId51"/>
    <p:sldId id="810" r:id="rId52"/>
    <p:sldId id="798" r:id="rId53"/>
    <p:sldId id="799" r:id="rId54"/>
    <p:sldId id="800" r:id="rId55"/>
    <p:sldId id="801" r:id="rId56"/>
    <p:sldId id="802" r:id="rId57"/>
    <p:sldId id="804" r:id="rId58"/>
    <p:sldId id="811" r:id="rId59"/>
    <p:sldId id="803" r:id="rId60"/>
    <p:sldId id="805" r:id="rId61"/>
    <p:sldId id="806" r:id="rId62"/>
    <p:sldId id="807" r:id="rId63"/>
    <p:sldId id="808" r:id="rId64"/>
    <p:sldId id="812" r:id="rId65"/>
    <p:sldId id="813" r:id="rId66"/>
    <p:sldId id="814" r:id="rId6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3A93"/>
    <a:srgbClr val="006633"/>
    <a:srgbClr val="C7371F"/>
    <a:srgbClr val="C91DB0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1892" autoAdjust="0"/>
  </p:normalViewPr>
  <p:slideViewPr>
    <p:cSldViewPr>
      <p:cViewPr varScale="1">
        <p:scale>
          <a:sx n="84" d="100"/>
          <a:sy n="84" d="100"/>
        </p:scale>
        <p:origin x="13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18" Type="http://schemas.openxmlformats.org/officeDocument/2006/relationships/image" Target="../media/image45.wmf"/><Relationship Id="rId3" Type="http://schemas.openxmlformats.org/officeDocument/2006/relationships/image" Target="../media/image30.wmf"/><Relationship Id="rId21" Type="http://schemas.openxmlformats.org/officeDocument/2006/relationships/image" Target="../media/image48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17" Type="http://schemas.openxmlformats.org/officeDocument/2006/relationships/image" Target="../media/image44.wmf"/><Relationship Id="rId2" Type="http://schemas.openxmlformats.org/officeDocument/2006/relationships/image" Target="../media/image29.wmf"/><Relationship Id="rId16" Type="http://schemas.openxmlformats.org/officeDocument/2006/relationships/image" Target="../media/image43.wmf"/><Relationship Id="rId20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5" Type="http://schemas.openxmlformats.org/officeDocument/2006/relationships/image" Target="../media/image42.wmf"/><Relationship Id="rId23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image" Target="../media/image46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Relationship Id="rId14" Type="http://schemas.openxmlformats.org/officeDocument/2006/relationships/image" Target="../media/image41.wmf"/><Relationship Id="rId22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1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37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2.wmf"/><Relationship Id="rId7" Type="http://schemas.openxmlformats.org/officeDocument/2006/relationships/image" Target="../media/image169.wmf"/><Relationship Id="rId12" Type="http://schemas.openxmlformats.org/officeDocument/2006/relationships/image" Target="../media/image179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4.wmf"/><Relationship Id="rId11" Type="http://schemas.openxmlformats.org/officeDocument/2006/relationships/image" Target="../media/image178.wmf"/><Relationship Id="rId5" Type="http://schemas.openxmlformats.org/officeDocument/2006/relationships/image" Target="../media/image173.wmf"/><Relationship Id="rId10" Type="http://schemas.openxmlformats.org/officeDocument/2006/relationships/image" Target="../media/image177.wmf"/><Relationship Id="rId4" Type="http://schemas.openxmlformats.org/officeDocument/2006/relationships/image" Target="../media/image168.wmf"/><Relationship Id="rId9" Type="http://schemas.openxmlformats.org/officeDocument/2006/relationships/image" Target="../media/image17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78.wmf"/><Relationship Id="rId7" Type="http://schemas.openxmlformats.org/officeDocument/2006/relationships/image" Target="../media/image17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71.wmf"/><Relationship Id="rId11" Type="http://schemas.openxmlformats.org/officeDocument/2006/relationships/image" Target="../media/image169.wmf"/><Relationship Id="rId5" Type="http://schemas.openxmlformats.org/officeDocument/2006/relationships/image" Target="../media/image170.wmf"/><Relationship Id="rId10" Type="http://schemas.openxmlformats.org/officeDocument/2006/relationships/image" Target="../media/image174.wmf"/><Relationship Id="rId4" Type="http://schemas.openxmlformats.org/officeDocument/2006/relationships/image" Target="../media/image182.wmf"/><Relationship Id="rId9" Type="http://schemas.openxmlformats.org/officeDocument/2006/relationships/image" Target="../media/image17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9F00BC0-E8E3-41DB-A00C-3FF9ECB98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2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95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F00BC0-E8E3-41DB-A00C-3FF9ECB9819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895A-E3D1-47A6-8E0A-59412DD78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3E08D-96A8-4CD7-8B3E-10E384E04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B8910-CCA9-4560-8A7C-DA9DD79E6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635B-3828-47C7-AF94-9DBB0986B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C7F9-DB5B-4EDE-9233-1B8D21D1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3BA1-9DC8-46DC-8538-31FAE8E7FD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2ABB-D7B3-483B-99F8-F9C115DAA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993C-BC0C-49B1-BB24-1F8717923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563B-4F8C-46EA-BA1B-9CAF9F169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AC546-14D7-4E7A-AF18-373238F09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A8687-DD1B-4E80-8CAE-E33166036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2BA09DD8-4154-472A-B8A3-3CB8DD321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3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0.wmf"/><Relationship Id="rId36" Type="http://schemas.openxmlformats.org/officeDocument/2006/relationships/oleObject" Target="../embeddings/oleObject3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41.wmf"/><Relationship Id="rId35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9" Type="http://schemas.openxmlformats.org/officeDocument/2006/relationships/oleObject" Target="../embeddings/oleObject57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43.wmf"/><Relationship Id="rId42" Type="http://schemas.openxmlformats.org/officeDocument/2006/relationships/oleObject" Target="../embeddings/oleObject60.bin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48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45.wmf"/><Relationship Id="rId46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29" Type="http://schemas.openxmlformats.org/officeDocument/2006/relationships/oleObject" Target="../embeddings/oleObject52.bin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38.wmf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56.bin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46.wmf"/><Relationship Id="rId53" Type="http://schemas.openxmlformats.org/officeDocument/2006/relationships/oleObject" Target="../embeddings/oleObject67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49" Type="http://schemas.openxmlformats.org/officeDocument/2006/relationships/oleObject" Target="../embeddings/oleObject6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4" Type="http://schemas.openxmlformats.org/officeDocument/2006/relationships/oleObject" Target="../embeddings/oleObject62.bin"/><Relationship Id="rId52" Type="http://schemas.openxmlformats.org/officeDocument/2006/relationships/image" Target="../media/image49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55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47.wmf"/><Relationship Id="rId8" Type="http://schemas.openxmlformats.org/officeDocument/2006/relationships/image" Target="../media/image30.wmf"/><Relationship Id="rId51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30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8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oleObject" Target="../embeddings/oleObject89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9.png"/><Relationship Id="rId4" Type="http://schemas.openxmlformats.org/officeDocument/2006/relationships/image" Target="../media/image76.wmf"/><Relationship Id="rId9" Type="http://schemas.openxmlformats.org/officeDocument/2006/relationships/image" Target="../media/image7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4.wmf"/><Relationship Id="rId3" Type="http://schemas.openxmlformats.org/officeDocument/2006/relationships/image" Target="../media/image87.png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3.e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96.png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0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0.bin"/><Relationship Id="rId3" Type="http://schemas.openxmlformats.org/officeDocument/2006/relationships/image" Target="../media/image109.png"/><Relationship Id="rId7" Type="http://schemas.openxmlformats.org/officeDocument/2006/relationships/image" Target="../media/image106.wmf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19.bin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2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0.emf"/><Relationship Id="rId9" Type="http://schemas.openxmlformats.org/officeDocument/2006/relationships/image" Target="../media/image1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2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9.png"/><Relationship Id="rId5" Type="http://schemas.openxmlformats.org/officeDocument/2006/relationships/image" Target="../media/image116.wmf"/><Relationship Id="rId10" Type="http://schemas.openxmlformats.org/officeDocument/2006/relationships/image" Target="../media/image117.wmf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2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3.bin"/><Relationship Id="rId21" Type="http://schemas.openxmlformats.org/officeDocument/2006/relationships/image" Target="../media/image145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0.wmf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4.wmf"/><Relationship Id="rId4" Type="http://schemas.openxmlformats.org/officeDocument/2006/relationships/image" Target="../media/image137.wmf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5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3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51.wmf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55.wmf"/><Relationship Id="rId4" Type="http://schemas.openxmlformats.org/officeDocument/2006/relationships/image" Target="../media/image137.wmf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6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2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5.bin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91.bin"/><Relationship Id="rId3" Type="http://schemas.openxmlformats.org/officeDocument/2006/relationships/oleObject" Target="../embeddings/oleObject180.bin"/><Relationship Id="rId21" Type="http://schemas.openxmlformats.org/officeDocument/2006/relationships/image" Target="../media/image176.wmf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3.wmf"/><Relationship Id="rId17" Type="http://schemas.openxmlformats.org/officeDocument/2006/relationships/image" Target="../media/image187.png"/><Relationship Id="rId25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wmf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4.bin"/><Relationship Id="rId24" Type="http://schemas.openxmlformats.org/officeDocument/2006/relationships/oleObject" Target="../embeddings/oleObject190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image" Target="../media/image177.wmf"/><Relationship Id="rId10" Type="http://schemas.openxmlformats.org/officeDocument/2006/relationships/image" Target="../media/image168.wmf"/><Relationship Id="rId19" Type="http://schemas.openxmlformats.org/officeDocument/2006/relationships/image" Target="../media/image175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4.wmf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7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1.xml"/><Relationship Id="rId18" Type="http://schemas.openxmlformats.org/officeDocument/2006/relationships/oleObject" Target="../embeddings/oleObject9.bin"/><Relationship Id="rId3" Type="http://schemas.openxmlformats.org/officeDocument/2006/relationships/tags" Target="../tags/tag2.xml"/><Relationship Id="rId21" Type="http://schemas.openxmlformats.org/officeDocument/2006/relationships/image" Target="../media/image13.wmf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1.wmf"/><Relationship Id="rId2" Type="http://schemas.openxmlformats.org/officeDocument/2006/relationships/tags" Target="../tags/tag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14.tmp"/><Relationship Id="rId5" Type="http://schemas.openxmlformats.org/officeDocument/2006/relationships/tags" Target="../tags/tag4.xml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2.bin"/><Relationship Id="rId10" Type="http://schemas.openxmlformats.org/officeDocument/2006/relationships/tags" Target="../tags/tag9.xml"/><Relationship Id="rId19" Type="http://schemas.openxmlformats.org/officeDocument/2006/relationships/image" Target="../media/image12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99.bin"/><Relationship Id="rId26" Type="http://schemas.openxmlformats.org/officeDocument/2006/relationships/image" Target="../media/image192.png"/><Relationship Id="rId3" Type="http://schemas.openxmlformats.org/officeDocument/2006/relationships/image" Target="../media/image191.png"/><Relationship Id="rId21" Type="http://schemas.openxmlformats.org/officeDocument/2006/relationships/image" Target="../media/image173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72.wmf"/><Relationship Id="rId25" Type="http://schemas.openxmlformats.org/officeDocument/2006/relationships/image" Target="../media/image1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82.wmf"/><Relationship Id="rId24" Type="http://schemas.openxmlformats.org/officeDocument/2006/relationships/oleObject" Target="../embeddings/oleObject202.bin"/><Relationship Id="rId5" Type="http://schemas.openxmlformats.org/officeDocument/2006/relationships/image" Target="../media/image180.wmf"/><Relationship Id="rId15" Type="http://schemas.openxmlformats.org/officeDocument/2006/relationships/image" Target="../media/image171.wmf"/><Relationship Id="rId23" Type="http://schemas.openxmlformats.org/officeDocument/2006/relationships/image" Target="../media/image174.w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168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88B82-3948-49E0-A6BC-76B4E692A22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576" y="1628800"/>
            <a:ext cx="7500938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第二章</a:t>
            </a:r>
            <a: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稳恒磁场</a:t>
            </a:r>
            <a:endParaRPr lang="en-US" altLang="zh-CN" sz="4800" b="1" kern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zh-CN" altLang="en-US" sz="4800" b="1" kern="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3121"/>
    </mc:Choice>
    <mc:Fallback xmlns="">
      <p:transition spd="slow" advTm="1312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1935723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9.13(P.390</a:t>
            </a:r>
            <a:r>
              <a:rPr lang="en-US" altLang="zh-CN" b="1" dirty="0" smtClean="0">
                <a:ea typeface="仿宋" panose="02010609060101010101" pitchFamily="49" charset="-122"/>
              </a:rPr>
              <a:t>)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无限长载流直导线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沿半径为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的圆形载流导线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的直径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放置。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）半圆弧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ACB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所受安培力的大小和方向；</a:t>
            </a: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（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）整个圆形电流所受安培力的大小和方向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42" y="3431057"/>
            <a:ext cx="3368606" cy="30459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7340" y="3374845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zh-CN" kern="0" dirty="0">
                <a:ea typeface="仿宋" panose="02010609060101010101" pitchFamily="49" charset="-122"/>
              </a:rPr>
              <a:t>解：整个圆形电流位于无限长载流直导线产生的非均匀磁场中。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06092" y="4399720"/>
            <a:ext cx="41735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en-US" kern="0" dirty="0">
                <a:ea typeface="仿宋" panose="02010609060101010101" pitchFamily="49" charset="-122"/>
              </a:rPr>
              <a:t>）过圆心</a:t>
            </a:r>
            <a:r>
              <a:rPr lang="en-US" altLang="zh-CN" kern="0" dirty="0">
                <a:ea typeface="仿宋" panose="02010609060101010101" pitchFamily="49" charset="-122"/>
              </a:rPr>
              <a:t>O</a:t>
            </a:r>
            <a:r>
              <a:rPr lang="zh-CN" altLang="en-US" kern="0" dirty="0">
                <a:ea typeface="仿宋" panose="02010609060101010101" pitchFamily="49" charset="-122"/>
              </a:rPr>
              <a:t>取一直角坐标系</a:t>
            </a:r>
            <a:r>
              <a:rPr lang="en-US" altLang="zh-CN" kern="0" dirty="0">
                <a:ea typeface="仿宋" panose="02010609060101010101" pitchFamily="49" charset="-122"/>
              </a:rPr>
              <a:t>Oxy</a:t>
            </a:r>
            <a:r>
              <a:rPr lang="zh-CN" altLang="en-US" kern="0" dirty="0">
                <a:ea typeface="仿宋" panose="02010609060101010101" pitchFamily="49" charset="-122"/>
              </a:rPr>
              <a:t>，在</a:t>
            </a:r>
            <a:r>
              <a:rPr lang="en-US" altLang="zh-CN" kern="0" dirty="0">
                <a:ea typeface="仿宋" panose="02010609060101010101" pitchFamily="49" charset="-122"/>
              </a:rPr>
              <a:t>ABC</a:t>
            </a:r>
            <a:r>
              <a:rPr lang="zh-CN" altLang="en-US" kern="0" dirty="0">
                <a:ea typeface="仿宋" panose="02010609060101010101" pitchFamily="49" charset="-122"/>
              </a:rPr>
              <a:t>圆弧上取任一电流元</a:t>
            </a:r>
            <a:r>
              <a:rPr lang="en-US" altLang="zh-CN" kern="0" dirty="0">
                <a:ea typeface="仿宋" panose="02010609060101010101" pitchFamily="49" charset="-122"/>
              </a:rPr>
              <a:t>I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en-US" altLang="zh-CN" kern="0" dirty="0">
                <a:ea typeface="仿宋" panose="02010609060101010101" pitchFamily="49" charset="-122"/>
              </a:rPr>
              <a:t>dl</a:t>
            </a:r>
            <a:r>
              <a:rPr lang="zh-CN" altLang="en-US" kern="0" dirty="0">
                <a:ea typeface="仿宋" panose="02010609060101010101" pitchFamily="49" charset="-122"/>
              </a:rPr>
              <a:t>，该处磁感应强度的大小为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23455"/>
              </p:ext>
            </p:extLst>
          </p:nvPr>
        </p:nvGraphicFramePr>
        <p:xfrm>
          <a:off x="2654694" y="5895570"/>
          <a:ext cx="1269234" cy="85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4" imgW="583947" imgH="393529" progId="Equation.DSMT4">
                  <p:embed/>
                </p:oleObj>
              </mc:Choice>
              <mc:Fallback>
                <p:oleObj name="Equation" r:id="rId4" imgW="583947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94" y="5895570"/>
                        <a:ext cx="1269234" cy="851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91580" y="1038227"/>
            <a:ext cx="5346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方向垂直纸面向里。根据安培力公式：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19402"/>
              </p:ext>
            </p:extLst>
          </p:nvPr>
        </p:nvGraphicFramePr>
        <p:xfrm>
          <a:off x="2771800" y="1650295"/>
          <a:ext cx="2556284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3" imgW="901440" imgH="241200" progId="Equation.DSMT4">
                  <p:embed/>
                </p:oleObj>
              </mc:Choice>
              <mc:Fallback>
                <p:oleObj name="Equation" r:id="rId3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1650295"/>
                        <a:ext cx="2556284" cy="68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35596" y="2263668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kern="100" dirty="0" smtClean="0"/>
              <a:t>d</a:t>
            </a:r>
            <a:r>
              <a:rPr lang="en-US" altLang="zh-CN" sz="2800" b="1" i="1" kern="100" dirty="0" smtClean="0"/>
              <a:t>l</a:t>
            </a:r>
            <a:r>
              <a:rPr lang="en-US" altLang="zh-CN" sz="2800" b="1" i="1" kern="100" baseline="-25000" dirty="0" smtClean="0"/>
              <a:t>2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i="1" kern="100" dirty="0"/>
              <a:t>B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互相垂直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7744" y="3032955"/>
            <a:ext cx="10058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7411"/>
              </p:ext>
            </p:extLst>
          </p:nvPr>
        </p:nvGraphicFramePr>
        <p:xfrm>
          <a:off x="1619672" y="2768294"/>
          <a:ext cx="620784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Equation" r:id="rId5" imgW="2590800" imgH="393700" progId="Equation.DSMT4">
                  <p:embed/>
                </p:oleObj>
              </mc:Choice>
              <mc:Fallback>
                <p:oleObj name="Equation" r:id="rId5" imgW="25908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68294"/>
                        <a:ext cx="620784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35596" y="3755205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dF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分解为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方向和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60" y="4354587"/>
            <a:ext cx="55806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en-US" altLang="zh-CN" i="1" kern="100" dirty="0"/>
              <a:t>dF</a:t>
            </a:r>
            <a:r>
              <a:rPr lang="en-US" altLang="zh-CN" i="1" kern="100" baseline="-25000" dirty="0"/>
              <a:t>x</a:t>
            </a:r>
            <a:r>
              <a:rPr lang="zh-CN" altLang="zh-CN" kern="100" dirty="0"/>
              <a:t>＝</a:t>
            </a:r>
            <a:r>
              <a:rPr lang="en-US" altLang="zh-CN" i="1" kern="100" dirty="0" err="1" smtClean="0"/>
              <a:t>dF</a:t>
            </a:r>
            <a:r>
              <a:rPr lang="en-US" altLang="zh-CN" kern="100" dirty="0" err="1" smtClean="0"/>
              <a:t>sinθ</a:t>
            </a:r>
            <a:r>
              <a:rPr lang="en-US" altLang="zh-CN" kern="100" dirty="0" smtClean="0"/>
              <a:t>              </a:t>
            </a:r>
            <a:r>
              <a:rPr lang="en-US" altLang="zh-CN" i="1" kern="100" dirty="0" err="1" smtClean="0"/>
              <a:t>dF</a:t>
            </a:r>
            <a:r>
              <a:rPr lang="en-US" altLang="zh-CN" i="1" kern="100" baseline="-25000" dirty="0" err="1" smtClean="0"/>
              <a:t>y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i="1" kern="100" dirty="0" err="1"/>
              <a:t>dF</a:t>
            </a:r>
            <a:r>
              <a:rPr lang="en-US" altLang="zh-CN" kern="100" dirty="0" err="1"/>
              <a:t>cosθ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3548" y="4989366"/>
            <a:ext cx="6381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根据圆弧以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轴上下对称</a:t>
            </a:r>
            <a:r>
              <a:rPr lang="zh-CN" altLang="zh-CN" kern="100" dirty="0">
                <a:cs typeface="Times New Roman" panose="02020603050405020304" pitchFamily="18" charset="0"/>
              </a:rPr>
              <a:t>，</a:t>
            </a:r>
            <a:r>
              <a:rPr lang="en-US" altLang="zh-CN" kern="100" dirty="0" err="1"/>
              <a:t>F</a:t>
            </a:r>
            <a:r>
              <a:rPr lang="en-US" altLang="zh-CN" kern="100" baseline="-25000" dirty="0" err="1"/>
              <a:t>y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zh-CN" altLang="zh-CN" sz="4000" kern="100" dirty="0">
                <a:ea typeface="MS Mincho"/>
                <a:cs typeface="Times New Roman" panose="02020603050405020304" pitchFamily="18" charset="0"/>
              </a:rPr>
              <a:t>∫</a:t>
            </a:r>
            <a:r>
              <a:rPr lang="en-US" altLang="zh-CN" sz="2800" kern="100" dirty="0" err="1">
                <a:ea typeface="MS Mincho"/>
              </a:rPr>
              <a:t>dF</a:t>
            </a:r>
            <a:r>
              <a:rPr lang="en-US" altLang="zh-CN" sz="2800" kern="100" baseline="-25000" dirty="0" err="1">
                <a:ea typeface="MS Mincho"/>
              </a:rPr>
              <a:t>y</a:t>
            </a:r>
            <a:r>
              <a:rPr lang="zh-CN" altLang="zh-CN" sz="2800" kern="100" dirty="0">
                <a:ea typeface="MS Mincho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ea typeface="MS Mincho"/>
              </a:rPr>
              <a:t>0</a:t>
            </a:r>
            <a:endParaRPr lang="zh-CN" alt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87724" y="56150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184482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方向沿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轴的正方向。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117486"/>
              </p:ext>
            </p:extLst>
          </p:nvPr>
        </p:nvGraphicFramePr>
        <p:xfrm>
          <a:off x="1125862" y="836712"/>
          <a:ext cx="720045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3" imgW="3568680" imgH="393480" progId="Equation.DSMT4">
                  <p:embed/>
                </p:oleObj>
              </mc:Choice>
              <mc:Fallback>
                <p:oleObj name="Equation" r:id="rId3" imgW="3568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862" y="836712"/>
                        <a:ext cx="7200455" cy="79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076" y="2302454"/>
            <a:ext cx="3320369" cy="29883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4076" y="2430646"/>
            <a:ext cx="4572000" cy="23371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）左半圆弧处于与右半圆弧对称的磁场中，此处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的方向垂直纸面向外，根据安培力公式，左半圆的安培力也沿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轴的正方向。∴整个圆环所受的安培力为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5059953"/>
            <a:ext cx="1639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100" dirty="0"/>
              <a:t>F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μ</a:t>
            </a:r>
            <a:r>
              <a:rPr lang="en-US" altLang="zh-CN" kern="100" baseline="-25000" dirty="0"/>
              <a:t>0</a:t>
            </a:r>
            <a:r>
              <a:rPr lang="en-US" altLang="zh-CN" kern="100" dirty="0"/>
              <a:t>I</a:t>
            </a:r>
            <a:r>
              <a:rPr lang="en-US" altLang="zh-CN" kern="100" baseline="-25000" dirty="0"/>
              <a:t>1</a:t>
            </a:r>
            <a:r>
              <a:rPr lang="en-US" altLang="zh-CN" kern="100" dirty="0"/>
              <a:t>I</a:t>
            </a:r>
            <a:r>
              <a:rPr lang="en-US" altLang="zh-CN" kern="100" baseline="-25000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38850" y="656692"/>
            <a:ext cx="6776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均匀磁场对平面载流线圈的作用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7340" y="1487689"/>
            <a:ext cx="77408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发动机、电动机以及各种电磁式仪表都涉及载流线圈在磁场中的运动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因此，研究平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面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载流线圈在磁场中受到的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重要的实际意义。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3855" y="3141204"/>
            <a:ext cx="2293788" cy="3564396"/>
            <a:chOff x="6115149" y="2960948"/>
            <a:chExt cx="2293788" cy="3564396"/>
          </a:xfrm>
        </p:grpSpPr>
        <p:grpSp>
          <p:nvGrpSpPr>
            <p:cNvPr id="6" name="组合 5"/>
            <p:cNvGrpSpPr/>
            <p:nvPr/>
          </p:nvGrpSpPr>
          <p:grpSpPr>
            <a:xfrm>
              <a:off x="6115149" y="2960948"/>
              <a:ext cx="2293788" cy="3564396"/>
              <a:chOff x="6115149" y="2960948"/>
              <a:chExt cx="2293788" cy="3564396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6705600" y="3505200"/>
                <a:ext cx="1113692" cy="2543908"/>
              </a:xfrm>
              <a:custGeom>
                <a:avLst/>
                <a:gdLst>
                  <a:gd name="connsiteX0" fmla="*/ 1113692 w 1113692"/>
                  <a:gd name="connsiteY0" fmla="*/ 0 h 2543908"/>
                  <a:gd name="connsiteX1" fmla="*/ 11723 w 1113692"/>
                  <a:gd name="connsiteY1" fmla="*/ 550985 h 2543908"/>
                  <a:gd name="connsiteX2" fmla="*/ 0 w 1113692"/>
                  <a:gd name="connsiteY2" fmla="*/ 2543908 h 2543908"/>
                  <a:gd name="connsiteX3" fmla="*/ 1101969 w 1113692"/>
                  <a:gd name="connsiteY3" fmla="*/ 1922585 h 2543908"/>
                  <a:gd name="connsiteX4" fmla="*/ 1113692 w 1113692"/>
                  <a:gd name="connsiteY4" fmla="*/ 0 h 254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692" h="2543908">
                    <a:moveTo>
                      <a:pt x="1113692" y="0"/>
                    </a:moveTo>
                    <a:lnTo>
                      <a:pt x="11723" y="550985"/>
                    </a:lnTo>
                    <a:cubicBezTo>
                      <a:pt x="7815" y="1215293"/>
                      <a:pt x="3908" y="1879600"/>
                      <a:pt x="0" y="2543908"/>
                    </a:cubicBezTo>
                    <a:lnTo>
                      <a:pt x="1101969" y="1922585"/>
                    </a:lnTo>
                    <a:cubicBezTo>
                      <a:pt x="1105877" y="1281723"/>
                      <a:pt x="1109784" y="640862"/>
                      <a:pt x="111369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7020272" y="3577208"/>
                <a:ext cx="684076" cy="31984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7272300" y="3365176"/>
                <a:ext cx="0" cy="2728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7272300" y="4729236"/>
                <a:ext cx="900100" cy="479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7262446" y="4777154"/>
                <a:ext cx="333890" cy="3080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7819292" y="4113076"/>
                <a:ext cx="20909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6480212" y="5013176"/>
                <a:ext cx="22538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7841595"/>
                  </p:ext>
                </p:extLst>
              </p:nvPr>
            </p:nvGraphicFramePr>
            <p:xfrm>
              <a:off x="8100392" y="4516735"/>
              <a:ext cx="282575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4" name="公式" r:id="rId3" imgW="152280" imgH="190440" progId="Equation.3">
                      <p:embed/>
                    </p:oleObj>
                  </mc:Choice>
                  <mc:Fallback>
                    <p:oleObj name="公式" r:id="rId3" imgW="152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392" y="4516735"/>
                            <a:ext cx="282575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5754676"/>
                  </p:ext>
                </p:extLst>
              </p:nvPr>
            </p:nvGraphicFramePr>
            <p:xfrm>
              <a:off x="6724650" y="3600450"/>
              <a:ext cx="236538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5" name="Equation" r:id="rId5" imgW="126720" imgH="164880" progId="Equation.DSMT4">
                      <p:embed/>
                    </p:oleObj>
                  </mc:Choice>
                  <mc:Fallback>
                    <p:oleObj name="Equation" r:id="rId5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3600450"/>
                            <a:ext cx="236538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5876434"/>
                  </p:ext>
                </p:extLst>
              </p:nvPr>
            </p:nvGraphicFramePr>
            <p:xfrm>
              <a:off x="6419850" y="5940425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6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9850" y="5940425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8252418"/>
                  </p:ext>
                </p:extLst>
              </p:nvPr>
            </p:nvGraphicFramePr>
            <p:xfrm>
              <a:off x="7834158" y="5256820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7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4158" y="5256820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9927124"/>
                  </p:ext>
                </p:extLst>
              </p:nvPr>
            </p:nvGraphicFramePr>
            <p:xfrm>
              <a:off x="7851775" y="3259138"/>
              <a:ext cx="284163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8" name="Equation" r:id="rId11" imgW="152280" imgH="177480" progId="Equation.DSMT4">
                      <p:embed/>
                    </p:oleObj>
                  </mc:Choice>
                  <mc:Fallback>
                    <p:oleObj name="Equation" r:id="rId11" imgW="1522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1775" y="3259138"/>
                            <a:ext cx="284163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2419"/>
                  </p:ext>
                </p:extLst>
              </p:nvPr>
            </p:nvGraphicFramePr>
            <p:xfrm>
              <a:off x="6410325" y="3908425"/>
              <a:ext cx="307975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89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0325" y="3908425"/>
                            <a:ext cx="307975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739478"/>
                  </p:ext>
                </p:extLst>
              </p:nvPr>
            </p:nvGraphicFramePr>
            <p:xfrm>
              <a:off x="7056276" y="2960948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0" name="Equation" r:id="rId15" imgW="253800" imgH="253800" progId="Equation.DSMT4">
                      <p:embed/>
                    </p:oleObj>
                  </mc:Choice>
                  <mc:Fallback>
                    <p:oleObj name="Equation" r:id="rId15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56276" y="2960948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263389"/>
                  </p:ext>
                </p:extLst>
              </p:nvPr>
            </p:nvGraphicFramePr>
            <p:xfrm>
              <a:off x="7935862" y="3737130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1" name="Equation" r:id="rId17" imgW="253800" imgH="253800" progId="Equation.DSMT4">
                      <p:embed/>
                    </p:oleObj>
                  </mc:Choice>
                  <mc:Fallback>
                    <p:oleObj name="Equation" r:id="rId17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5862" y="3737130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0570327"/>
                  </p:ext>
                </p:extLst>
              </p:nvPr>
            </p:nvGraphicFramePr>
            <p:xfrm>
              <a:off x="6115149" y="5228939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2" name="Equation" r:id="rId19" imgW="253800" imgH="253800" progId="Equation.DSMT4">
                      <p:embed/>
                    </p:oleObj>
                  </mc:Choice>
                  <mc:Fallback>
                    <p:oleObj name="Equation" r:id="rId19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149" y="5228939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7118418"/>
                  </p:ext>
                </p:extLst>
              </p:nvPr>
            </p:nvGraphicFramePr>
            <p:xfrm>
              <a:off x="7128284" y="6057031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3" name="Equation" r:id="rId21" imgW="253800" imgH="253800" progId="Equation.DSMT4">
                      <p:embed/>
                    </p:oleObj>
                  </mc:Choice>
                  <mc:Fallback>
                    <p:oleObj name="Equation" r:id="rId21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8284" y="6057031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6298108"/>
                  </p:ext>
                </p:extLst>
              </p:nvPr>
            </p:nvGraphicFramePr>
            <p:xfrm>
              <a:off x="7577410" y="5013176"/>
              <a:ext cx="23495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4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7410" y="5013176"/>
                            <a:ext cx="234950" cy="328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340060"/>
                  </p:ext>
                </p:extLst>
              </p:nvPr>
            </p:nvGraphicFramePr>
            <p:xfrm>
              <a:off x="7452320" y="5562600"/>
              <a:ext cx="236538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5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2320" y="5562600"/>
                            <a:ext cx="236538" cy="258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581032"/>
                  </p:ext>
                </p:extLst>
              </p:nvPr>
            </p:nvGraphicFramePr>
            <p:xfrm>
              <a:off x="6465888" y="4741863"/>
              <a:ext cx="236537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6" name="Equation" r:id="rId27" imgW="126720" imgH="177480" progId="Equation.DSMT4">
                      <p:embed/>
                    </p:oleObj>
                  </mc:Choice>
                  <mc:Fallback>
                    <p:oleObj name="Equation" r:id="rId2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5888" y="4741863"/>
                            <a:ext cx="236537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9557510"/>
                  </p:ext>
                </p:extLst>
              </p:nvPr>
            </p:nvGraphicFramePr>
            <p:xfrm>
              <a:off x="7262446" y="3744652"/>
              <a:ext cx="379412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7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2446" y="3744652"/>
                            <a:ext cx="379412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1959511"/>
                  </p:ext>
                </p:extLst>
              </p:nvPr>
            </p:nvGraphicFramePr>
            <p:xfrm>
              <a:off x="6976516" y="5512656"/>
              <a:ext cx="331788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298" name="Equation" r:id="rId31" imgW="177480" imgH="177480" progId="Equation.DSMT4">
                      <p:embed/>
                    </p:oleObj>
                  </mc:Choice>
                  <mc:Fallback>
                    <p:oleObj name="Equation" r:id="rId31" imgW="1774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6516" y="5512656"/>
                            <a:ext cx="331788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任意多边形 6"/>
            <p:cNvSpPr/>
            <p:nvPr/>
          </p:nvSpPr>
          <p:spPr>
            <a:xfrm>
              <a:off x="7385538" y="4771292"/>
              <a:ext cx="61456" cy="105508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175055"/>
                </p:ext>
              </p:extLst>
            </p:nvPr>
          </p:nvGraphicFramePr>
          <p:xfrm>
            <a:off x="7431806" y="4720567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99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806" y="4720567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97460" y="3658320"/>
                <a:ext cx="4915128" cy="625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l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kern="10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为逆时针方向，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i="1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kern="100" dirty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zh-CN" altLang="en-US" sz="2800" kern="100" dirty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800" kern="100" dirty="0"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角，</a:t>
                </a:r>
                <a:endParaRPr lang="en-US" altLang="zh-CN" sz="2800" kern="100" dirty="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60" y="3658320"/>
                <a:ext cx="4915128" cy="625108"/>
              </a:xfrm>
              <a:prstGeom prst="rect">
                <a:avLst/>
              </a:prstGeom>
              <a:blipFill rotWithShape="0">
                <a:blip r:embed="rId35"/>
                <a:stretch>
                  <a:fillRect r="-1613" b="-23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17340" y="4397446"/>
            <a:ext cx="49889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    相等</a:t>
            </a: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，方向相反，</a:t>
            </a:r>
            <a:endParaRPr lang="en-US" altLang="zh-CN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作用线相同，对线圈运动没有贡献。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1768"/>
              </p:ext>
            </p:extLst>
          </p:nvPr>
        </p:nvGraphicFramePr>
        <p:xfrm>
          <a:off x="2017204" y="4443910"/>
          <a:ext cx="592640" cy="55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0" name="Equation" r:id="rId36" imgW="253800" imgH="253800" progId="Equation.DSMT4">
                  <p:embed/>
                </p:oleObj>
              </mc:Choice>
              <mc:Fallback>
                <p:oleObj name="Equation" r:id="rId36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204" y="4443910"/>
                        <a:ext cx="592640" cy="55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5470"/>
              </p:ext>
            </p:extLst>
          </p:nvPr>
        </p:nvGraphicFramePr>
        <p:xfrm>
          <a:off x="989422" y="4443910"/>
          <a:ext cx="546602" cy="54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1" name="Equation" r:id="rId37" imgW="253800" imgH="253800" progId="Equation.DSMT4">
                  <p:embed/>
                </p:oleObj>
              </mc:Choice>
              <mc:Fallback>
                <p:oleObj name="Equation" r:id="rId37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22" y="4443910"/>
                        <a:ext cx="546602" cy="54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69341" y="710698"/>
            <a:ext cx="8208912" cy="5832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en-US" altLang="zh-CN" kern="0" dirty="0" smtClean="0"/>
              <a:t>     </a:t>
            </a: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   大小相等，方向相反，作用线不同，对线圈不构成加速度，但构成了力矩。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sz="2800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r>
              <a:rPr lang="zh-CN" altLang="en-US" sz="28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线圈所受力矩：</a:t>
            </a:r>
            <a:endParaRPr lang="en-US" altLang="zh-CN" sz="28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Tx/>
              <a:buNone/>
            </a:pPr>
            <a:endParaRPr lang="en-US" altLang="zh-CN" kern="0" dirty="0" smtClean="0"/>
          </a:p>
          <a:p>
            <a:pPr marL="0" indent="0">
              <a:buFontTx/>
              <a:buNone/>
            </a:pPr>
            <a:endParaRPr lang="zh-CN" altLang="en-US" kern="0" dirty="0" smtClean="0"/>
          </a:p>
          <a:p>
            <a:pPr marL="0" indent="0">
              <a:buFontTx/>
              <a:buNone/>
            </a:pPr>
            <a:endParaRPr lang="en-US" altLang="zh-CN" kern="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904148" y="1988840"/>
            <a:ext cx="2293788" cy="3564396"/>
            <a:chOff x="6115149" y="2960948"/>
            <a:chExt cx="2293788" cy="3564396"/>
          </a:xfrm>
        </p:grpSpPr>
        <p:grpSp>
          <p:nvGrpSpPr>
            <p:cNvPr id="5" name="组合 4"/>
            <p:cNvGrpSpPr/>
            <p:nvPr/>
          </p:nvGrpSpPr>
          <p:grpSpPr>
            <a:xfrm>
              <a:off x="6115149" y="2960948"/>
              <a:ext cx="2293788" cy="3564396"/>
              <a:chOff x="6115149" y="2960948"/>
              <a:chExt cx="2293788" cy="3564396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6705600" y="3505200"/>
                <a:ext cx="1113692" cy="2543908"/>
              </a:xfrm>
              <a:custGeom>
                <a:avLst/>
                <a:gdLst>
                  <a:gd name="connsiteX0" fmla="*/ 1113692 w 1113692"/>
                  <a:gd name="connsiteY0" fmla="*/ 0 h 2543908"/>
                  <a:gd name="connsiteX1" fmla="*/ 11723 w 1113692"/>
                  <a:gd name="connsiteY1" fmla="*/ 550985 h 2543908"/>
                  <a:gd name="connsiteX2" fmla="*/ 0 w 1113692"/>
                  <a:gd name="connsiteY2" fmla="*/ 2543908 h 2543908"/>
                  <a:gd name="connsiteX3" fmla="*/ 1101969 w 1113692"/>
                  <a:gd name="connsiteY3" fmla="*/ 1922585 h 2543908"/>
                  <a:gd name="connsiteX4" fmla="*/ 1113692 w 1113692"/>
                  <a:gd name="connsiteY4" fmla="*/ 0 h 254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692" h="2543908">
                    <a:moveTo>
                      <a:pt x="1113692" y="0"/>
                    </a:moveTo>
                    <a:lnTo>
                      <a:pt x="11723" y="550985"/>
                    </a:lnTo>
                    <a:cubicBezTo>
                      <a:pt x="7815" y="1215293"/>
                      <a:pt x="3908" y="1879600"/>
                      <a:pt x="0" y="2543908"/>
                    </a:cubicBezTo>
                    <a:lnTo>
                      <a:pt x="1101969" y="1922585"/>
                    </a:lnTo>
                    <a:cubicBezTo>
                      <a:pt x="1105877" y="1281723"/>
                      <a:pt x="1109784" y="640862"/>
                      <a:pt x="111369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7020272" y="3577208"/>
                <a:ext cx="684076" cy="31984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7272300" y="3365176"/>
                <a:ext cx="0" cy="27281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7272300" y="4729236"/>
                <a:ext cx="900100" cy="479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262446" y="4777154"/>
                <a:ext cx="333890" cy="3080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7819292" y="4113076"/>
                <a:ext cx="20909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6480212" y="5013176"/>
                <a:ext cx="22538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1025493"/>
                  </p:ext>
                </p:extLst>
              </p:nvPr>
            </p:nvGraphicFramePr>
            <p:xfrm>
              <a:off x="8100392" y="4516735"/>
              <a:ext cx="282575" cy="352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57" name="公式" r:id="rId3" imgW="152280" imgH="190440" progId="Equation.3">
                      <p:embed/>
                    </p:oleObj>
                  </mc:Choice>
                  <mc:Fallback>
                    <p:oleObj name="公式" r:id="rId3" imgW="15228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0392" y="4516735"/>
                            <a:ext cx="282575" cy="352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7218985"/>
                  </p:ext>
                </p:extLst>
              </p:nvPr>
            </p:nvGraphicFramePr>
            <p:xfrm>
              <a:off x="6724650" y="3600450"/>
              <a:ext cx="236538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58" name="Equation" r:id="rId5" imgW="126720" imgH="164880" progId="Equation.DSMT4">
                      <p:embed/>
                    </p:oleObj>
                  </mc:Choice>
                  <mc:Fallback>
                    <p:oleObj name="Equation" r:id="rId5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4650" y="3600450"/>
                            <a:ext cx="236538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376457"/>
                  </p:ext>
                </p:extLst>
              </p:nvPr>
            </p:nvGraphicFramePr>
            <p:xfrm>
              <a:off x="6419850" y="5940425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59" name="Equation" r:id="rId7" imgW="152280" imgH="164880" progId="Equation.DSMT4">
                      <p:embed/>
                    </p:oleObj>
                  </mc:Choice>
                  <mc:Fallback>
                    <p:oleObj name="Equation" r:id="rId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9850" y="5940425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4719031"/>
                  </p:ext>
                </p:extLst>
              </p:nvPr>
            </p:nvGraphicFramePr>
            <p:xfrm>
              <a:off x="7834158" y="5256820"/>
              <a:ext cx="284163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0" name="Equation" r:id="rId9" imgW="152280" imgH="164880" progId="Equation.DSMT4">
                      <p:embed/>
                    </p:oleObj>
                  </mc:Choice>
                  <mc:Fallback>
                    <p:oleObj name="Equation" r:id="rId9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4158" y="5256820"/>
                            <a:ext cx="284163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252549"/>
                  </p:ext>
                </p:extLst>
              </p:nvPr>
            </p:nvGraphicFramePr>
            <p:xfrm>
              <a:off x="7851775" y="3259138"/>
              <a:ext cx="284163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1" name="Equation" r:id="rId11" imgW="152280" imgH="177480" progId="Equation.DSMT4">
                      <p:embed/>
                    </p:oleObj>
                  </mc:Choice>
                  <mc:Fallback>
                    <p:oleObj name="Equation" r:id="rId11" imgW="1522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1775" y="3259138"/>
                            <a:ext cx="284163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5433637"/>
                  </p:ext>
                </p:extLst>
              </p:nvPr>
            </p:nvGraphicFramePr>
            <p:xfrm>
              <a:off x="6410325" y="3908425"/>
              <a:ext cx="307975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2" name="Equation" r:id="rId13" imgW="164880" imgH="164880" progId="Equation.DSMT4">
                      <p:embed/>
                    </p:oleObj>
                  </mc:Choice>
                  <mc:Fallback>
                    <p:oleObj name="Equation" r:id="rId13" imgW="1648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0325" y="3908425"/>
                            <a:ext cx="307975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8082290"/>
                  </p:ext>
                </p:extLst>
              </p:nvPr>
            </p:nvGraphicFramePr>
            <p:xfrm>
              <a:off x="7056276" y="2960948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3" name="Equation" r:id="rId15" imgW="253800" imgH="253800" progId="Equation.DSMT4">
                      <p:embed/>
                    </p:oleObj>
                  </mc:Choice>
                  <mc:Fallback>
                    <p:oleObj name="Equation" r:id="rId15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56276" y="2960948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337987"/>
                  </p:ext>
                </p:extLst>
              </p:nvPr>
            </p:nvGraphicFramePr>
            <p:xfrm>
              <a:off x="7935862" y="3737130"/>
              <a:ext cx="473075" cy="468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4" name="Equation" r:id="rId17" imgW="253800" imgH="253800" progId="Equation.DSMT4">
                      <p:embed/>
                    </p:oleObj>
                  </mc:Choice>
                  <mc:Fallback>
                    <p:oleObj name="Equation" r:id="rId17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5862" y="3737130"/>
                            <a:ext cx="473075" cy="468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7849071"/>
                  </p:ext>
                </p:extLst>
              </p:nvPr>
            </p:nvGraphicFramePr>
            <p:xfrm>
              <a:off x="6115149" y="5228939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5" name="Equation" r:id="rId19" imgW="253800" imgH="253800" progId="Equation.DSMT4">
                      <p:embed/>
                    </p:oleObj>
                  </mc:Choice>
                  <mc:Fallback>
                    <p:oleObj name="Equation" r:id="rId19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15149" y="5228939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3690144"/>
                  </p:ext>
                </p:extLst>
              </p:nvPr>
            </p:nvGraphicFramePr>
            <p:xfrm>
              <a:off x="7128284" y="6057031"/>
              <a:ext cx="473075" cy="46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6" name="Equation" r:id="rId21" imgW="253800" imgH="253800" progId="Equation.DSMT4">
                      <p:embed/>
                    </p:oleObj>
                  </mc:Choice>
                  <mc:Fallback>
                    <p:oleObj name="Equation" r:id="rId21" imgW="25380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8284" y="6057031"/>
                            <a:ext cx="473075" cy="46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169019"/>
                  </p:ext>
                </p:extLst>
              </p:nvPr>
            </p:nvGraphicFramePr>
            <p:xfrm>
              <a:off x="7577410" y="5013176"/>
              <a:ext cx="23495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7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7410" y="5013176"/>
                            <a:ext cx="234950" cy="328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8642665"/>
                  </p:ext>
                </p:extLst>
              </p:nvPr>
            </p:nvGraphicFramePr>
            <p:xfrm>
              <a:off x="7452320" y="5562600"/>
              <a:ext cx="236538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8" name="Equation" r:id="rId25" imgW="126720" imgH="139680" progId="Equation.DSMT4">
                      <p:embed/>
                    </p:oleObj>
                  </mc:Choice>
                  <mc:Fallback>
                    <p:oleObj name="Equation" r:id="rId2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52320" y="5562600"/>
                            <a:ext cx="236538" cy="258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9595"/>
                  </p:ext>
                </p:extLst>
              </p:nvPr>
            </p:nvGraphicFramePr>
            <p:xfrm>
              <a:off x="6465888" y="4741863"/>
              <a:ext cx="236537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69" name="Equation" r:id="rId27" imgW="126720" imgH="177480" progId="Equation.DSMT4">
                      <p:embed/>
                    </p:oleObj>
                  </mc:Choice>
                  <mc:Fallback>
                    <p:oleObj name="Equation" r:id="rId27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5888" y="4741863"/>
                            <a:ext cx="236537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3570"/>
                  </p:ext>
                </p:extLst>
              </p:nvPr>
            </p:nvGraphicFramePr>
            <p:xfrm>
              <a:off x="7262446" y="3744652"/>
              <a:ext cx="379412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70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2446" y="3744652"/>
                            <a:ext cx="379412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1190282"/>
                  </p:ext>
                </p:extLst>
              </p:nvPr>
            </p:nvGraphicFramePr>
            <p:xfrm>
              <a:off x="6976516" y="5512656"/>
              <a:ext cx="331788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471" name="Equation" r:id="rId31" imgW="177480" imgH="177480" progId="Equation.DSMT4">
                      <p:embed/>
                    </p:oleObj>
                  </mc:Choice>
                  <mc:Fallback>
                    <p:oleObj name="Equation" r:id="rId31" imgW="1774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6516" y="5512656"/>
                            <a:ext cx="331788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任意多边形 5"/>
            <p:cNvSpPr/>
            <p:nvPr/>
          </p:nvSpPr>
          <p:spPr>
            <a:xfrm>
              <a:off x="7385538" y="4771292"/>
              <a:ext cx="61456" cy="105508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332508"/>
                </p:ext>
              </p:extLst>
            </p:nvPr>
          </p:nvGraphicFramePr>
          <p:xfrm>
            <a:off x="7431806" y="4720567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2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1806" y="4720567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347864" y="3176972"/>
            <a:ext cx="2021247" cy="2124236"/>
            <a:chOff x="3275856" y="2960948"/>
            <a:chExt cx="2021247" cy="2124236"/>
          </a:xfrm>
        </p:grpSpPr>
        <p:cxnSp>
          <p:nvCxnSpPr>
            <p:cNvPr id="31" name="直接连接符 30"/>
            <p:cNvCxnSpPr/>
            <p:nvPr/>
          </p:nvCxnSpPr>
          <p:spPr>
            <a:xfrm flipV="1">
              <a:off x="3689548" y="3717032"/>
              <a:ext cx="1080120" cy="6660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316013"/>
                </p:ext>
              </p:extLst>
            </p:nvPr>
          </p:nvGraphicFramePr>
          <p:xfrm>
            <a:off x="3509528" y="4252515"/>
            <a:ext cx="306387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3" name="Equation" r:id="rId35" imgW="164880" imgH="177480" progId="Equation.DSMT4">
                    <p:embed/>
                  </p:oleObj>
                </mc:Choice>
                <mc:Fallback>
                  <p:oleObj name="Equation" r:id="rId35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528" y="4252515"/>
                          <a:ext cx="306387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8335467"/>
                </p:ext>
              </p:extLst>
            </p:nvPr>
          </p:nvGraphicFramePr>
          <p:xfrm>
            <a:off x="4661656" y="3537012"/>
            <a:ext cx="30638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4" name="Equation" r:id="rId37" imgW="164880" imgH="177480" progId="Equation.DSMT4">
                    <p:embed/>
                  </p:oleObj>
                </mc:Choice>
                <mc:Fallback>
                  <p:oleObj name="Equation" r:id="rId3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656" y="3537012"/>
                          <a:ext cx="30638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V="1">
              <a:off x="4824028" y="3140968"/>
              <a:ext cx="0" cy="540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3671900" y="4401108"/>
              <a:ext cx="0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390147"/>
                </p:ext>
              </p:extLst>
            </p:nvPr>
          </p:nvGraphicFramePr>
          <p:xfrm>
            <a:off x="4824028" y="2960948"/>
            <a:ext cx="473075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5" name="Equation" r:id="rId39" imgW="253800" imgH="253800" progId="Equation.DSMT4">
                    <p:embed/>
                  </p:oleObj>
                </mc:Choice>
                <mc:Fallback>
                  <p:oleObj name="Equation" r:id="rId39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028" y="2960948"/>
                          <a:ext cx="473075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381706"/>
                </p:ext>
              </p:extLst>
            </p:nvPr>
          </p:nvGraphicFramePr>
          <p:xfrm>
            <a:off x="3666877" y="4616871"/>
            <a:ext cx="473075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6" name="Equation" r:id="rId40" imgW="253800" imgH="253800" progId="Equation.DSMT4">
                    <p:embed/>
                  </p:oleObj>
                </mc:Choice>
                <mc:Fallback>
                  <p:oleObj name="Equation" r:id="rId40" imgW="2538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877" y="4616871"/>
                          <a:ext cx="473075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>
              <a:off x="4139952" y="4113076"/>
              <a:ext cx="5944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689828"/>
                </p:ext>
              </p:extLst>
            </p:nvPr>
          </p:nvGraphicFramePr>
          <p:xfrm>
            <a:off x="4735787" y="3904692"/>
            <a:ext cx="2825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7" name="公式" r:id="rId41" imgW="152280" imgH="190440" progId="Equation.3">
                    <p:embed/>
                  </p:oleObj>
                </mc:Choice>
                <mc:Fallback>
                  <p:oleObj name="公式" r:id="rId41" imgW="1522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787" y="3904692"/>
                          <a:ext cx="282575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0" name="直接箭头连接符 39"/>
            <p:cNvCxnSpPr/>
            <p:nvPr/>
          </p:nvCxnSpPr>
          <p:spPr>
            <a:xfrm>
              <a:off x="4139952" y="4129082"/>
              <a:ext cx="297210" cy="3800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478225"/>
                </p:ext>
              </p:extLst>
            </p:nvPr>
          </p:nvGraphicFramePr>
          <p:xfrm>
            <a:off x="4437162" y="4376337"/>
            <a:ext cx="23495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8" name="Equation" r:id="rId42" imgW="126720" imgH="177480" progId="Equation.DSMT4">
                    <p:embed/>
                  </p:oleObj>
                </mc:Choice>
                <mc:Fallback>
                  <p:oleObj name="Equation" r:id="rId4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162" y="4376337"/>
                          <a:ext cx="234950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028651"/>
                </p:ext>
              </p:extLst>
            </p:nvPr>
          </p:nvGraphicFramePr>
          <p:xfrm>
            <a:off x="4401789" y="4074783"/>
            <a:ext cx="236538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79" name="Equation" r:id="rId43" imgW="126720" imgH="177480" progId="Equation.DSMT4">
                    <p:embed/>
                  </p:oleObj>
                </mc:Choice>
                <mc:Fallback>
                  <p:oleObj name="Equation" r:id="rId4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789" y="4074783"/>
                          <a:ext cx="236538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任意多边形 42"/>
            <p:cNvSpPr/>
            <p:nvPr/>
          </p:nvSpPr>
          <p:spPr>
            <a:xfrm>
              <a:off x="4229608" y="4115580"/>
              <a:ext cx="115816" cy="123510"/>
            </a:xfrm>
            <a:custGeom>
              <a:avLst/>
              <a:gdLst>
                <a:gd name="connsiteX0" fmla="*/ 46893 w 61456"/>
                <a:gd name="connsiteY0" fmla="*/ 0 h 105508"/>
                <a:gd name="connsiteX1" fmla="*/ 58616 w 61456"/>
                <a:gd name="connsiteY1" fmla="*/ 70339 h 105508"/>
                <a:gd name="connsiteX2" fmla="*/ 0 w 61456"/>
                <a:gd name="connsiteY2" fmla="*/ 105508 h 10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6" h="105508">
                  <a:moveTo>
                    <a:pt x="46893" y="0"/>
                  </a:moveTo>
                  <a:cubicBezTo>
                    <a:pt x="56662" y="26377"/>
                    <a:pt x="66432" y="52754"/>
                    <a:pt x="58616" y="70339"/>
                  </a:cubicBezTo>
                  <a:cubicBezTo>
                    <a:pt x="50801" y="87924"/>
                    <a:pt x="25400" y="96716"/>
                    <a:pt x="0" y="105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3275856" y="4473116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4860032" y="3429000"/>
              <a:ext cx="288032" cy="21602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任意多边形 45"/>
            <p:cNvSpPr/>
            <p:nvPr/>
          </p:nvSpPr>
          <p:spPr>
            <a:xfrm>
              <a:off x="3516923" y="4513385"/>
              <a:ext cx="140677" cy="99685"/>
            </a:xfrm>
            <a:custGeom>
              <a:avLst/>
              <a:gdLst>
                <a:gd name="connsiteX0" fmla="*/ 0 w 140677"/>
                <a:gd name="connsiteY0" fmla="*/ 0 h 99685"/>
                <a:gd name="connsiteX1" fmla="*/ 46892 w 140677"/>
                <a:gd name="connsiteY1" fmla="*/ 93784 h 99685"/>
                <a:gd name="connsiteX2" fmla="*/ 140677 w 140677"/>
                <a:gd name="connsiteY2" fmla="*/ 82061 h 99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7" h="99685">
                  <a:moveTo>
                    <a:pt x="0" y="0"/>
                  </a:moveTo>
                  <a:cubicBezTo>
                    <a:pt x="11723" y="40053"/>
                    <a:pt x="23446" y="80107"/>
                    <a:pt x="46892" y="93784"/>
                  </a:cubicBezTo>
                  <a:cubicBezTo>
                    <a:pt x="70338" y="107461"/>
                    <a:pt x="105507" y="94761"/>
                    <a:pt x="140677" y="820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303468"/>
                </p:ext>
              </p:extLst>
            </p:nvPr>
          </p:nvGraphicFramePr>
          <p:xfrm>
            <a:off x="3327351" y="4563227"/>
            <a:ext cx="236537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80" name="Equation" r:id="rId44" imgW="126720" imgH="177480" progId="Equation.DSMT4">
                    <p:embed/>
                  </p:oleObj>
                </mc:Choice>
                <mc:Fallback>
                  <p:oleObj name="Equation" r:id="rId44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351" y="4563227"/>
                          <a:ext cx="236537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371941"/>
                </p:ext>
              </p:extLst>
            </p:nvPr>
          </p:nvGraphicFramePr>
          <p:xfrm>
            <a:off x="4175956" y="3722556"/>
            <a:ext cx="236538" cy="258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81" name="Equation" r:id="rId46" imgW="126720" imgH="139680" progId="Equation.DSMT4">
                    <p:embed/>
                  </p:oleObj>
                </mc:Choice>
                <mc:Fallback>
                  <p:oleObj name="Equation" r:id="rId4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956" y="3722556"/>
                          <a:ext cx="236538" cy="258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48348"/>
              </p:ext>
            </p:extLst>
          </p:nvPr>
        </p:nvGraphicFramePr>
        <p:xfrm>
          <a:off x="603262" y="2241263"/>
          <a:ext cx="3888433" cy="109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82" name="Equation" r:id="rId47" imgW="1701720" imgH="457200" progId="Equation.DSMT4">
                  <p:embed/>
                </p:oleObj>
              </mc:Choice>
              <mc:Fallback>
                <p:oleObj name="Equation" r:id="rId47" imgW="1701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62" y="2241263"/>
                        <a:ext cx="3888433" cy="109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07228"/>
              </p:ext>
            </p:extLst>
          </p:nvPr>
        </p:nvGraphicFramePr>
        <p:xfrm>
          <a:off x="622687" y="4220243"/>
          <a:ext cx="560070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83" name="Equation" r:id="rId49" imgW="2286000" imgH="812520" progId="Equation.DSMT4">
                  <p:embed/>
                </p:oleObj>
              </mc:Choice>
              <mc:Fallback>
                <p:oleObj name="Equation" r:id="rId49" imgW="228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87" y="4220243"/>
                        <a:ext cx="5600700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827548"/>
              </p:ext>
            </p:extLst>
          </p:nvPr>
        </p:nvGraphicFramePr>
        <p:xfrm>
          <a:off x="463017" y="872716"/>
          <a:ext cx="473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84" name="Equation" r:id="rId51" imgW="253800" imgH="253800" progId="Equation.DSMT4">
                  <p:embed/>
                </p:oleObj>
              </mc:Choice>
              <mc:Fallback>
                <p:oleObj name="Equation" r:id="rId51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7" y="872716"/>
                        <a:ext cx="4730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454409"/>
              </p:ext>
            </p:extLst>
          </p:nvPr>
        </p:nvGraphicFramePr>
        <p:xfrm>
          <a:off x="1326617" y="880653"/>
          <a:ext cx="473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85" name="Equation" r:id="rId53" imgW="253800" imgH="253800" progId="Equation.DSMT4">
                  <p:embed/>
                </p:oleObj>
              </mc:Choice>
              <mc:Fallback>
                <p:oleObj name="Equation" r:id="rId53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617" y="880653"/>
                        <a:ext cx="473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1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5556" y="836712"/>
            <a:ext cx="77048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en-US" altLang="zh-CN" sz="28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是线圈的面积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线圈的正法线方向</a:t>
            </a:r>
            <a:r>
              <a:rPr lang="en-US" altLang="zh-CN" sz="2800" b="1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（由电流方向用右手定则确定）与</a:t>
            </a:r>
            <a:r>
              <a:rPr lang="en-US" altLang="zh-CN" sz="2800" i="1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间的夹角。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076644"/>
              </p:ext>
            </p:extLst>
          </p:nvPr>
        </p:nvGraphicFramePr>
        <p:xfrm>
          <a:off x="5508104" y="944724"/>
          <a:ext cx="360164" cy="5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0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944724"/>
                        <a:ext cx="360164" cy="50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76124" y="2544872"/>
            <a:ext cx="77746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根据线圈磁矩的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i="1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将线圈所受到的磁力矩写成矢量的形式：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556" y="3882024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如果有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匝，则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37919"/>
              </p:ext>
            </p:extLst>
          </p:nvPr>
        </p:nvGraphicFramePr>
        <p:xfrm>
          <a:off x="3941644" y="2544872"/>
          <a:ext cx="1505549" cy="58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1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1644" y="2544872"/>
                        <a:ext cx="1505549" cy="589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11076"/>
              </p:ext>
            </p:extLst>
          </p:nvPr>
        </p:nvGraphicFramePr>
        <p:xfrm>
          <a:off x="4877375" y="3127425"/>
          <a:ext cx="1675900" cy="54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2" name="Equation" r:id="rId7" imgW="736560" imgH="241200" progId="Equation.DSMT4">
                  <p:embed/>
                </p:oleObj>
              </mc:Choice>
              <mc:Fallback>
                <p:oleObj name="Equation" r:id="rId7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375" y="3127425"/>
                        <a:ext cx="1675900" cy="549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31376"/>
              </p:ext>
            </p:extLst>
          </p:nvPr>
        </p:nvGraphicFramePr>
        <p:xfrm>
          <a:off x="3522811" y="3891949"/>
          <a:ext cx="1810345" cy="52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3" name="Equation" r:id="rId9" imgW="825480" imgH="241200" progId="Equation.DSMT4">
                  <p:embed/>
                </p:oleObj>
              </mc:Choice>
              <mc:Fallback>
                <p:oleObj name="Equation" r:id="rId9" imgW="825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2811" y="3891949"/>
                        <a:ext cx="1810345" cy="52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75556" y="4598653"/>
            <a:ext cx="7882644" cy="163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上式说明均匀磁场对平面载流线圈的磁力矩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与线圈的电流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、线圈的面积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、磁感应强度</a:t>
            </a:r>
            <a:r>
              <a:rPr lang="en-US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以及线圈平面与磁感应强度间的夹角有关。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63588" y="944724"/>
            <a:ext cx="7848872" cy="122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ea typeface="仿宋" panose="02010609060101010101" pitchFamily="49" charset="-122"/>
              </a:rPr>
              <a:t>π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（线圈平面与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平行）时，磁力矩</a:t>
            </a:r>
            <a:r>
              <a:rPr lang="en-US" altLang="zh-CN" kern="100" dirty="0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达到最大值</a:t>
            </a:r>
            <a:r>
              <a:rPr lang="en-US" altLang="zh-CN" kern="100" dirty="0" err="1">
                <a:ea typeface="仿宋" panose="02010609060101010101" pitchFamily="49" charset="-122"/>
              </a:rPr>
              <a:t>M</a:t>
            </a:r>
            <a:r>
              <a:rPr lang="en-US" altLang="zh-CN" kern="100" baseline="-25000" dirty="0" err="1">
                <a:ea typeface="仿宋" panose="02010609060101010101" pitchFamily="49" charset="-122"/>
              </a:rPr>
              <a:t>max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BIS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588" y="2528900"/>
            <a:ext cx="727280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（线圈平面与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垂直）时，磁力矩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39721" y="389999"/>
            <a:ext cx="306846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三、磁场力的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功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6242" y="1222240"/>
            <a:ext cx="7083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流导线在磁场中平动时，磁场力的功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694" y="1967225"/>
            <a:ext cx="3678138" cy="2064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4027" y="1856342"/>
            <a:ext cx="4176464" cy="204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导线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长为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，通有电流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可沿导轨无摩擦地滑动。</a:t>
            </a:r>
          </a:p>
          <a:p>
            <a:pPr algn="l">
              <a:lnSpc>
                <a:spcPct val="125000"/>
              </a:lnSpc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导线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所受安培力为：</a:t>
            </a:r>
          </a:p>
          <a:p>
            <a:pPr algn="l">
              <a:lnSpc>
                <a:spcPct val="125000"/>
              </a:lnSpc>
            </a:pP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ILB</a:t>
            </a:r>
            <a:endParaRPr lang="zh-CN" altLang="en-US" sz="26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6242" y="4009194"/>
            <a:ext cx="50469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在安培力的作用下，导线由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2600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a’b</a:t>
            </a:r>
            <a:r>
              <a:rPr lang="en-US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zh-CN" altLang="zh-CN" sz="26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，这时安培力作的功为：</a:t>
            </a:r>
          </a:p>
        </p:txBody>
      </p:sp>
      <p:sp>
        <p:nvSpPr>
          <p:cNvPr id="8" name="矩形 7"/>
          <p:cNvSpPr/>
          <p:nvPr/>
        </p:nvSpPr>
        <p:spPr>
          <a:xfrm>
            <a:off x="1568838" y="4901746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Faa</a:t>
            </a:r>
            <a:r>
              <a:rPr lang="en-US" altLang="zh-CN" kern="100" dirty="0"/>
              <a:t>’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ILBaa</a:t>
            </a:r>
            <a:r>
              <a:rPr lang="en-US" altLang="zh-CN" kern="100" dirty="0"/>
              <a:t>’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IB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en-US" altLang="zh-CN" kern="100" dirty="0"/>
              <a:t>S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zh-CN" altLang="zh-CN" sz="2800" kern="100" dirty="0">
                <a:ea typeface="MingLiU"/>
                <a:cs typeface="Times New Roman" panose="02020603050405020304" pitchFamily="18" charset="0"/>
              </a:rPr>
              <a:t>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9840" y="5424966"/>
            <a:ext cx="7614210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此式说明，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磁场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力的功等于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电流乘以通过回路所包围面积内</a:t>
            </a:r>
            <a:r>
              <a:rPr lang="zh-CN" altLang="zh-CN" sz="2800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磁通量的</a:t>
            </a:r>
            <a:r>
              <a:rPr lang="zh-CN" altLang="zh-CN" sz="2800" b="1" kern="10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增量</a:t>
            </a:r>
            <a:r>
              <a:rPr lang="zh-CN" altLang="zh-CN" sz="2800" kern="100" dirty="0" smtClean="0"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52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9572" y="728700"/>
            <a:ext cx="72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载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流线圈在磁场内转动时磁场力所作的功</a:t>
            </a:r>
            <a:endParaRPr lang="zh-CN" altLang="en-US" sz="28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616" y="137690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线圈受到的磁力矩为：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597" y="1999430"/>
            <a:ext cx="1782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BISsinφ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539" y="1643608"/>
            <a:ext cx="3055020" cy="28894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6616" y="257553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当线圈转过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角时，磁力</a:t>
            </a: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作的元功为：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628" y="3689411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/>
              <a:t>dA</a:t>
            </a:r>
            <a:r>
              <a:rPr lang="zh-CN" altLang="zh-CN" kern="100" dirty="0"/>
              <a:t>＝－</a:t>
            </a:r>
            <a:r>
              <a:rPr lang="en-US" altLang="zh-CN" kern="100" dirty="0" err="1"/>
              <a:t>Mdφ</a:t>
            </a:r>
            <a:r>
              <a:rPr lang="zh-CN" altLang="zh-CN" kern="100" dirty="0"/>
              <a:t>＝－</a:t>
            </a:r>
            <a:r>
              <a:rPr lang="en-US" altLang="zh-CN" kern="100" dirty="0" err="1" smtClean="0"/>
              <a:t>BISsinφdφ</a:t>
            </a:r>
            <a:endParaRPr lang="en-US" altLang="zh-CN" kern="100" dirty="0" smtClean="0"/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  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Id(</a:t>
            </a:r>
            <a:r>
              <a:rPr lang="en-US" altLang="zh-CN" kern="100" dirty="0" err="1"/>
              <a:t>BScosφ</a:t>
            </a:r>
            <a:r>
              <a:rPr lang="en-US" altLang="zh-CN" kern="100" dirty="0"/>
              <a:t>)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Id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6616" y="4905164"/>
            <a:ext cx="75437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其中负号表示磁力矩作正功时，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角减小，</a:t>
            </a:r>
            <a:r>
              <a:rPr lang="en-US" altLang="zh-CN" kern="100" dirty="0" err="1">
                <a:ea typeface="仿宋" panose="02010609060101010101" pitchFamily="49" charset="-122"/>
                <a:cs typeface="Times New Roman" panose="02020603050405020304" pitchFamily="18" charset="0"/>
              </a:rPr>
              <a:t>dφ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为负值</a:t>
            </a:r>
            <a:r>
              <a:rPr lang="zh-CN" altLang="zh-CN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980728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当线圈从</a:t>
            </a:r>
            <a:r>
              <a:rPr lang="en-US" altLang="zh-CN" sz="2800" kern="100" dirty="0">
                <a:ea typeface="仿宋" panose="02010609060101010101" pitchFamily="49" charset="-122"/>
              </a:rPr>
              <a:t>φ</a:t>
            </a:r>
            <a:r>
              <a:rPr lang="en-US" altLang="zh-CN" sz="2800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转</a:t>
            </a:r>
            <a:r>
              <a:rPr lang="en-US" altLang="zh-CN" sz="2800" kern="100" dirty="0">
                <a:ea typeface="仿宋" panose="02010609060101010101" pitchFamily="49" charset="-122"/>
              </a:rPr>
              <a:t>φ</a:t>
            </a:r>
            <a:r>
              <a:rPr lang="en-US" altLang="zh-CN" sz="2800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到时，由积分得到磁力矩作的功</a:t>
            </a:r>
            <a:r>
              <a:rPr lang="zh-CN" altLang="zh-CN" kern="100" dirty="0"/>
              <a:t>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168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60419"/>
              </p:ext>
            </p:extLst>
          </p:nvPr>
        </p:nvGraphicFramePr>
        <p:xfrm>
          <a:off x="1889702" y="1808820"/>
          <a:ext cx="536459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3" imgW="2043813" imgH="355446" progId="Equation.DSMT4">
                  <p:embed/>
                </p:oleObj>
              </mc:Choice>
              <mc:Fallback>
                <p:oleObj name="Equation" r:id="rId3" imgW="2043813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702" y="1808820"/>
                        <a:ext cx="5364596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7584" y="3005380"/>
            <a:ext cx="6912768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可以证明，磁力作功的表达式：</a:t>
            </a:r>
            <a:r>
              <a:rPr lang="en-US" altLang="zh-CN" kern="100" dirty="0">
                <a:ea typeface="仿宋" panose="02010609060101010101" pitchFamily="49" charset="-122"/>
              </a:rPr>
              <a:t>A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I</a:t>
            </a:r>
            <a:r>
              <a:rPr lang="zh-CN" altLang="zh-CN" kern="100" dirty="0">
                <a:ea typeface="仿宋" panose="02010609060101010101" pitchFamily="49" charset="-122"/>
              </a:rPr>
              <a:t>△Φ是普遍的表达式。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6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9572" y="2312876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安培力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539552" y="44533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§5.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磁场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载流导线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的作用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（安培力的应用）</a:t>
            </a:r>
          </a:p>
        </p:txBody>
      </p:sp>
      <p:sp>
        <p:nvSpPr>
          <p:cNvPr id="6" name="矩形 5"/>
          <p:cNvSpPr/>
          <p:nvPr/>
        </p:nvSpPr>
        <p:spPr>
          <a:xfrm>
            <a:off x="1149388" y="3320988"/>
            <a:ext cx="6878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安培力公式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：磁场对载流导线的作用力为：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20024"/>
              </p:ext>
            </p:extLst>
          </p:nvPr>
        </p:nvGraphicFramePr>
        <p:xfrm>
          <a:off x="3369098" y="4079164"/>
          <a:ext cx="2113308" cy="528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3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9098" y="4079164"/>
                        <a:ext cx="2113308" cy="528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58966" y="4913981"/>
            <a:ext cx="123597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585599"/>
              </p:ext>
            </p:extLst>
          </p:nvPr>
        </p:nvGraphicFramePr>
        <p:xfrm>
          <a:off x="2958966" y="4842447"/>
          <a:ext cx="3077920" cy="67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name="Equation" r:id="rId5" imgW="1346200" imgH="292100" progId="Equation.DSMT4">
                  <p:embed/>
                </p:oleObj>
              </mc:Choice>
              <mc:Fallback>
                <p:oleObj name="Equation" r:id="rId5" imgW="13462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66" y="4842447"/>
                        <a:ext cx="3077920" cy="675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5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56" y="3374845"/>
            <a:ext cx="3096344" cy="31651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8971" y="548680"/>
            <a:ext cx="1947969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9.15(p.399</a:t>
            </a:r>
            <a:r>
              <a:rPr lang="en-US" altLang="zh-CN" b="1" dirty="0" smtClean="0">
                <a:ea typeface="仿宋" panose="02010609060101010101" pitchFamily="49" charset="-122"/>
              </a:rPr>
              <a:t>)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在匀强磁场中，有一半径为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的半圆形平面载流线圈，通有电流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的方向与线圈平面平行。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）线圈所受安培力对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y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轴之力矩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M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       （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）线圈平面转过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π/2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时，磁力矩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M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所做的功。</a:t>
            </a:r>
          </a:p>
        </p:txBody>
      </p:sp>
      <p:sp>
        <p:nvSpPr>
          <p:cNvPr id="6" name="矩形 5"/>
          <p:cNvSpPr/>
          <p:nvPr/>
        </p:nvSpPr>
        <p:spPr>
          <a:xfrm>
            <a:off x="717340" y="3431057"/>
            <a:ext cx="4572000" cy="189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zh-CN" kern="0" dirty="0">
                <a:ea typeface="仿宋" panose="02010609060101010101" pitchFamily="49" charset="-122"/>
              </a:rPr>
              <a:t>解：（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）在半圆线圈上取一电流元</a:t>
            </a:r>
            <a:r>
              <a:rPr lang="en-US" altLang="zh-CN" kern="0" dirty="0" err="1">
                <a:ea typeface="仿宋" panose="02010609060101010101" pitchFamily="49" charset="-122"/>
              </a:rPr>
              <a:t>Idl</a:t>
            </a:r>
            <a:r>
              <a:rPr lang="zh-CN" altLang="zh-CN" kern="0" dirty="0">
                <a:ea typeface="仿宋" panose="02010609060101010101" pitchFamily="49" charset="-122"/>
              </a:rPr>
              <a:t>，它所受到的安培力的大小</a:t>
            </a:r>
            <a:r>
              <a:rPr lang="en-US" altLang="zh-CN" kern="0" dirty="0" err="1">
                <a:ea typeface="仿宋" panose="02010609060101010101" pitchFamily="49" charset="-122"/>
              </a:rPr>
              <a:t>BIdlsin</a:t>
            </a:r>
            <a:r>
              <a:rPr lang="zh-CN" altLang="zh-CN" kern="0" dirty="0">
                <a:ea typeface="仿宋" panose="02010609060101010101" pitchFamily="49" charset="-122"/>
              </a:rPr>
              <a:t>（</a:t>
            </a:r>
            <a:r>
              <a:rPr lang="en-US" altLang="zh-CN" kern="0" dirty="0">
                <a:ea typeface="仿宋" panose="02010609060101010101" pitchFamily="49" charset="-122"/>
              </a:rPr>
              <a:t>π/2</a:t>
            </a:r>
            <a:r>
              <a:rPr lang="zh-CN" altLang="zh-CN" kern="0" dirty="0">
                <a:ea typeface="仿宋" panose="02010609060101010101" pitchFamily="49" charset="-122"/>
              </a:rPr>
              <a:t>＋</a:t>
            </a:r>
            <a:r>
              <a:rPr lang="en-US" altLang="zh-CN" kern="0" dirty="0">
                <a:ea typeface="仿宋" panose="02010609060101010101" pitchFamily="49" charset="-122"/>
              </a:rPr>
              <a:t>α</a:t>
            </a:r>
            <a:r>
              <a:rPr lang="zh-CN" altLang="zh-CN" kern="0" dirty="0">
                <a:ea typeface="仿宋" panose="02010609060101010101" pitchFamily="49" charset="-122"/>
              </a:rPr>
              <a:t>）方向指向纸面里，它对</a:t>
            </a:r>
            <a:r>
              <a:rPr lang="en-US" altLang="zh-CN" kern="0" dirty="0">
                <a:ea typeface="仿宋" panose="02010609060101010101" pitchFamily="49" charset="-122"/>
              </a:rPr>
              <a:t>y</a:t>
            </a:r>
            <a:r>
              <a:rPr lang="zh-CN" altLang="zh-CN" kern="0" dirty="0">
                <a:ea typeface="仿宋" panose="02010609060101010101" pitchFamily="49" charset="-122"/>
              </a:rPr>
              <a:t>轴的力矩为：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144" y="5481228"/>
            <a:ext cx="441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 err="1"/>
              <a:t>xdF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x </a:t>
            </a:r>
            <a:r>
              <a:rPr lang="en-US" altLang="zh-CN" kern="100" dirty="0" err="1"/>
              <a:t>BIdlsin</a:t>
            </a:r>
            <a:r>
              <a:rPr lang="zh-CN" altLang="zh-CN" kern="100" dirty="0"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/>
              <a:t>π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/>
              <a:t>2</a:t>
            </a:r>
            <a:r>
              <a:rPr lang="zh-CN" altLang="zh-CN" kern="100" dirty="0">
                <a:cs typeface="Times New Roman" panose="02020603050405020304" pitchFamily="18" charset="0"/>
              </a:rPr>
              <a:t>＋</a:t>
            </a:r>
            <a:r>
              <a:rPr lang="en-US" altLang="zh-CN" kern="100" dirty="0"/>
              <a:t>α</a:t>
            </a:r>
            <a:r>
              <a:rPr lang="zh-CN" altLang="zh-CN" kern="100" dirty="0"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836712"/>
            <a:ext cx="4338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ea typeface="仿宋" panose="02010609060101010101" pitchFamily="49" charset="-122"/>
              </a:rPr>
              <a:t>x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Rcos</a:t>
            </a:r>
            <a:r>
              <a:rPr lang="en-US" altLang="zh-CN" kern="100" dirty="0">
                <a:ea typeface="仿宋" panose="02010609060101010101" pitchFamily="49" charset="-122"/>
              </a:rPr>
              <a:t>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a typeface="仿宋" panose="02010609060101010101" pitchFamily="49" charset="-122"/>
              </a:rPr>
              <a:t>dl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Rdα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，代人得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3788" y="1484784"/>
            <a:ext cx="2526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dM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BIR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cos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αdα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132856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从－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积分得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3788" y="2790824"/>
            <a:ext cx="114449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58443"/>
              </p:ext>
            </p:extLst>
          </p:nvPr>
        </p:nvGraphicFramePr>
        <p:xfrm>
          <a:off x="1998663" y="2781300"/>
          <a:ext cx="496411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Equation" r:id="rId3" imgW="2145960" imgH="457200" progId="Equation.DSMT4">
                  <p:embed/>
                </p:oleObj>
              </mc:Choice>
              <mc:Fallback>
                <p:oleObj name="Equation" r:id="rId3" imgW="214596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781300"/>
                        <a:ext cx="4964112" cy="1062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4019251"/>
            <a:ext cx="7146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）线圈转过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磁通量变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化为△Φ＝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1/2πR</a:t>
            </a:r>
            <a:r>
              <a:rPr lang="en-US" altLang="zh-CN" kern="100" baseline="300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9785" y="46777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磁力矩作的功为：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6177" y="543279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/>
              <a:t>A</a:t>
            </a:r>
            <a:r>
              <a:rPr lang="zh-CN" altLang="zh-CN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I</a:t>
            </a:r>
            <a:r>
              <a:rPr lang="zh-CN" altLang="zh-CN" sz="2000" kern="100" dirty="0">
                <a:ea typeface="MingLiU"/>
                <a:cs typeface="Times New Roman" panose="02020603050405020304" pitchFamily="18" charset="0"/>
              </a:rPr>
              <a:t>△</a:t>
            </a:r>
            <a:r>
              <a:rPr lang="zh-CN" altLang="zh-CN" kern="100" dirty="0">
                <a:ea typeface="MingLiU"/>
                <a:cs typeface="Times New Roman" panose="02020603050405020304" pitchFamily="18" charset="0"/>
              </a:rPr>
              <a:t>Φ＝</a:t>
            </a:r>
            <a:r>
              <a:rPr lang="en-US" altLang="zh-CN" sz="2000" kern="100" dirty="0"/>
              <a:t>1</a:t>
            </a:r>
            <a:r>
              <a:rPr lang="en-US" altLang="zh-CN" sz="20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/>
              <a:t>2</a:t>
            </a:r>
            <a:r>
              <a:rPr lang="en-US" altLang="zh-CN" kern="100" dirty="0"/>
              <a:t>πIR</a:t>
            </a:r>
            <a:r>
              <a:rPr lang="en-US" altLang="zh-CN" kern="100" baseline="30000" dirty="0"/>
              <a:t>2</a:t>
            </a:r>
            <a:r>
              <a:rPr lang="en-US" altLang="zh-CN" kern="100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74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标题 4"/>
          <p:cNvSpPr txBox="1">
            <a:spLocks/>
          </p:cNvSpPr>
          <p:nvPr/>
        </p:nvSpPr>
        <p:spPr>
          <a:xfrm>
            <a:off x="539552" y="20996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§6.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带电粒子在磁场中的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运动</a:t>
            </a:r>
            <a:endParaRPr lang="en-US" altLang="zh-CN" sz="3600" kern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（洛伦兹力）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791580" y="2145970"/>
                <a:ext cx="7880412" cy="547260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  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运动电荷在磁场中受到的磁场力称为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力。电荷的速度为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，电量为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，在磁场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中受到的力为：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sz="2600" i="1" kern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2600" i="1" kern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FontTx/>
                  <a:buNone/>
                </a:pPr>
                <a:r>
                  <a:rPr lang="en-US" altLang="zh-CN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      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标量形式为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𝐹</m:t>
                    </m:r>
                    <m:r>
                      <a:rPr lang="en-US" altLang="zh-CN" sz="2600" i="1" kern="0" smtClean="0">
                        <a:latin typeface="Cambria Math"/>
                      </a:rPr>
                      <m:t>=</m:t>
                    </m:r>
                    <m:r>
                      <a:rPr lang="en-US" altLang="zh-CN" sz="2600" i="1" kern="0" smtClean="0">
                        <a:latin typeface="Cambria Math"/>
                      </a:rPr>
                      <m:t>𝑞𝑣𝐵</m:t>
                    </m:r>
                    <m:func>
                      <m:funcPr>
                        <m:ctrlPr>
                          <a:rPr lang="en-US" altLang="zh-CN" sz="260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kern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sz="2600" i="1" ker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600" i="1" ker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zh-CN" altLang="en-US" sz="2600" i="1" kern="0" smtClean="0">
                        <a:solidFill>
                          <a:prstClr val="black"/>
                        </a:solidFill>
                        <a:latin typeface="Cambria Math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的夹角，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kern="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的方向不但</a:t>
                </a:r>
                <a:r>
                  <a:rPr lang="zh-CN" altLang="en-US" sz="26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600" i="1" kern="0">
                        <a:solidFill>
                          <a:prstClr val="black"/>
                        </a:solidFill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𝑙</m:t>
                        </m:r>
                      </m:e>
                    </m:acc>
                  </m:oMath>
                </a14:m>
                <a:r>
                  <a:rPr lang="zh-CN" altLang="en-US" sz="26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垂直，而且也垂直于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zh-CN" altLang="en-US" sz="2600" i="1" kern="0" smtClean="0">
                        <a:solidFill>
                          <a:prstClr val="black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sz="2600" i="1" kern="0">
                        <a:solidFill>
                          <a:prstClr val="black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应该看作代数量，有正、负之分。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2145970"/>
                <a:ext cx="7880412" cy="5472608"/>
              </a:xfrm>
              <a:prstGeom prst="rect">
                <a:avLst/>
              </a:prstGeom>
              <a:blipFill rotWithShape="0">
                <a:blip r:embed="rId2"/>
                <a:stretch>
                  <a:fillRect l="-1392" t="-557"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83568" y="1412776"/>
            <a:ext cx="2656496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、洛伦兹力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9592" y="5495626"/>
                <a:ext cx="755860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kern="0" dirty="0">
                    <a:ea typeface="仿宋" panose="02010609060101010101" pitchFamily="49" charset="-122"/>
                  </a:rPr>
                  <a:t> </a:t>
                </a:r>
                <a:r>
                  <a:rPr lang="en-US" altLang="zh-CN" kern="0" dirty="0" smtClean="0">
                    <a:ea typeface="仿宋" panose="02010609060101010101" pitchFamily="49" charset="-122"/>
                  </a:rPr>
                  <a:t>       </a:t>
                </a:r>
                <a:r>
                  <a:rPr lang="zh-CN" altLang="en-US" b="1" kern="0" dirty="0" smtClean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洛伦兹力</a:t>
                </a:r>
                <a:r>
                  <a:rPr lang="zh-CN" altLang="en-US" b="1" kern="0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zh-CN" altLang="en-US" b="1" kern="0" dirty="0">
                    <a:solidFill>
                      <a:srgbClr val="FF0000"/>
                    </a:solidFill>
                    <a:ea typeface="仿宋" panose="02010609060101010101" pitchFamily="49" charset="-122"/>
                  </a:rPr>
                  <a:t>垂直，因此只改变电荷的运动方向，而不做功。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95626"/>
                <a:ext cx="7558608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290" t="-2410" b="-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55576" y="2384884"/>
            <a:ext cx="80288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600" kern="0" dirty="0">
                <a:ea typeface="仿宋" panose="02010609060101010101" pitchFamily="49" charset="-122"/>
              </a:rPr>
              <a:t>宇宙间相互作用有四，强相互作用，弱相互作用，引力作用，电磁相互作用。物质世界是有层次的，强弱两相互作用统治着亚原子的微观领域，引力作用统治着浩瀚的宇宙，唯电磁作用与我们日常生活中关心的事物息息相关，无论风霜雷电激荡雨露冰霜等物相变化，冶金焙陶漂染炊酿等化学工艺，禽飞兽走草木争荣等生命过程，归根结底都是电磁相互作用在背后起作用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210873"/>
              </p:ext>
            </p:extLst>
          </p:nvPr>
        </p:nvGraphicFramePr>
        <p:xfrm>
          <a:off x="2951820" y="1122278"/>
          <a:ext cx="3038422" cy="69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1820" y="1122278"/>
                        <a:ext cx="3038422" cy="692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38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75556" y="584684"/>
            <a:ext cx="55402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二、洛伦兹力与安培力的关系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647564" y="1385392"/>
                <a:ext cx="7810636" cy="547260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安培力是磁场对电流的作用力，洛伦兹力是磁场对运动电荷的作用力。安培力可以看作是作用在每个运动电荷上的洛伦兹力的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合力，二者是统一的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en-US" altLang="zh-CN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在一段金属导体中，设电子的定向运动速度为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zh-CN" altLang="en-US" sz="2600" i="1" kern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导体中自由电子密度为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sz="2600" i="1" kern="0" smtClean="0">
                        <a:latin typeface="Cambria Math"/>
                      </a:rPr>
                      <m:t>∆</m:t>
                    </m:r>
                    <m:r>
                      <a:rPr lang="en-US" altLang="zh-CN" sz="2600" i="1" kern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时间内，位移为</a:t>
                </a:r>
                <a14:m>
                  <m:oMath xmlns:m="http://schemas.openxmlformats.org/officeDocument/2006/math">
                    <m:r>
                      <a:rPr lang="en-US" altLang="zh-CN" sz="2600" b="0" i="1" kern="0" smtClean="0">
                        <a:latin typeface="Cambria Math" panose="02040503050406030204" pitchFamily="18" charset="0"/>
                        <a:ea typeface="Cambria Math"/>
                      </a:rPr>
                      <m:t>𝑢</m:t>
                    </m:r>
                    <m:r>
                      <a:rPr lang="zh-CN" altLang="en-US" sz="2600" i="1" kern="0">
                        <a:latin typeface="Cambria Math"/>
                      </a:rPr>
                      <m:t>∆</m:t>
                    </m:r>
                    <m:r>
                      <a:rPr lang="en-US" altLang="zh-CN" sz="2600" i="1" kern="0">
                        <a:latin typeface="Cambria Math"/>
                      </a:rPr>
                      <m:t>𝑡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，设导体截面积为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则电流强度为：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</p:txBody>
          </p:sp>
        </mc:Choice>
        <mc:Fallback xmlns=""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385392"/>
                <a:ext cx="7810636" cy="5472608"/>
              </a:xfrm>
              <a:prstGeom prst="rect">
                <a:avLst/>
              </a:prstGeom>
              <a:blipFill rotWithShape="0">
                <a:blip r:embed="rId3"/>
                <a:stretch>
                  <a:fillRect l="-1404" t="-334" r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r="19931"/>
          <a:stretch/>
        </p:blipFill>
        <p:spPr bwMode="auto">
          <a:xfrm>
            <a:off x="5098283" y="4509120"/>
            <a:ext cx="337624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187695"/>
              </p:ext>
            </p:extLst>
          </p:nvPr>
        </p:nvGraphicFramePr>
        <p:xfrm>
          <a:off x="1012825" y="5157788"/>
          <a:ext cx="3749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5" imgW="1625400" imgH="393480" progId="Equation.DSMT4">
                  <p:embed/>
                </p:oleObj>
              </mc:Choice>
              <mc:Fallback>
                <p:oleObj name="Equation" r:id="rId5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825" y="5157788"/>
                        <a:ext cx="374967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76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575556" y="764704"/>
                <a:ext cx="7812868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单个电子在磁场中所受的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现考虑长为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𝑑𝐿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，截面积为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的一段导体内电子所受的总的</a:t>
                </a:r>
                <a:r>
                  <a:rPr lang="zh-CN" altLang="en-US" sz="2600" kern="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洛伦兹</a:t>
                </a: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力：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endParaRPr lang="en-US" altLang="zh-CN" sz="2600" kern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FontTx/>
                  <a:buNone/>
                </a:pPr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𝐼</m:t>
                    </m:r>
                    <m:r>
                      <a:rPr lang="en-US" altLang="zh-CN" sz="2600" i="1" kern="0" smtClean="0">
                        <a:latin typeface="Cambria Math"/>
                      </a:rPr>
                      <m:t>=−</m:t>
                    </m:r>
                    <m:r>
                      <a:rPr lang="en-US" altLang="zh-CN" sz="2600" i="1" kern="0" smtClean="0">
                        <a:latin typeface="Cambria Math"/>
                      </a:rPr>
                      <m:t>𝑒𝑛𝑠𝑢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，若把矢量</a:t>
                </a:r>
                <a14:m>
                  <m:oMath xmlns:m="http://schemas.openxmlformats.org/officeDocument/2006/math">
                    <m:r>
                      <a:rPr lang="en-US" altLang="zh-CN" sz="2600" i="1" kern="0" smtClean="0">
                        <a:latin typeface="Cambria Math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6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kern="0" smtClean="0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zh-CN" altLang="en-US" sz="2600" i="1" kern="0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600" kern="0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方向与电流方向相同，则上式可表示为：</a:t>
                </a:r>
                <a:endParaRPr lang="en-US" altLang="zh-CN" sz="2600" kern="0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  <a:p>
                <a:pPr marL="0" indent="0">
                  <a:buFontTx/>
                  <a:buNone/>
                </a:pPr>
                <a:endParaRPr lang="en-US" altLang="zh-CN" kern="0" dirty="0" smtClean="0"/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764704"/>
                <a:ext cx="7812868" cy="5832648"/>
              </a:xfrm>
              <a:prstGeom prst="rect">
                <a:avLst/>
              </a:prstGeom>
              <a:blipFill rotWithShape="0">
                <a:blip r:embed="rId3"/>
                <a:stretch>
                  <a:fillRect l="-1404"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93726"/>
              </p:ext>
            </p:extLst>
          </p:nvPr>
        </p:nvGraphicFramePr>
        <p:xfrm>
          <a:off x="3177318" y="1340768"/>
          <a:ext cx="211476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9" name="公式" r:id="rId4" imgW="787320" imgH="241200" progId="Equation.3">
                  <p:embed/>
                </p:oleObj>
              </mc:Choice>
              <mc:Fallback>
                <p:oleObj name="公式" r:id="rId4" imgW="7873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7318" y="1340768"/>
                        <a:ext cx="2114762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682151"/>
              </p:ext>
            </p:extLst>
          </p:nvPr>
        </p:nvGraphicFramePr>
        <p:xfrm>
          <a:off x="630238" y="2995613"/>
          <a:ext cx="7705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0" name="Equation" r:id="rId6" imgW="2717640" imgH="241200" progId="Equation.DSMT4">
                  <p:embed/>
                </p:oleObj>
              </mc:Choice>
              <mc:Fallback>
                <p:oleObj name="Equation" r:id="rId6" imgW="271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238" y="2995613"/>
                        <a:ext cx="77057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514572"/>
              </p:ext>
            </p:extLst>
          </p:nvPr>
        </p:nvGraphicFramePr>
        <p:xfrm>
          <a:off x="3743908" y="4285264"/>
          <a:ext cx="2143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1" name="Equation" r:id="rId8" imgW="799920" imgH="253800" progId="Equation.DSMT4">
                  <p:embed/>
                </p:oleObj>
              </mc:Choice>
              <mc:Fallback>
                <p:oleObj name="Equation" r:id="rId8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3908" y="4285264"/>
                        <a:ext cx="21431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57988" y="5141088"/>
            <a:ext cx="75586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kern="0" dirty="0" smtClean="0">
                <a:solidFill>
                  <a:srgbClr val="FF0000"/>
                </a:solidFill>
                <a:ea typeface="仿宋" panose="02010609060101010101" pitchFamily="49" charset="-122"/>
              </a:rPr>
              <a:t>洛伦兹力是安培力的微观本质；安培力是洛伦兹力的宏观表象。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12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75556" y="58468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带电粒子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在均匀磁场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580" y="1429271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3880"/>
              </p:ext>
            </p:extLst>
          </p:nvPr>
        </p:nvGraphicFramePr>
        <p:xfrm>
          <a:off x="1717675" y="1530350"/>
          <a:ext cx="854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7" name="Equation" r:id="rId4" imgW="342720" imgH="228600" progId="Equation.DSMT4">
                  <p:embed/>
                </p:oleObj>
              </mc:Choice>
              <mc:Fallback>
                <p:oleObj name="Equation" r:id="rId4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5" y="1530350"/>
                        <a:ext cx="8540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91580" y="2161891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06693"/>
              </p:ext>
            </p:extLst>
          </p:nvPr>
        </p:nvGraphicFramePr>
        <p:xfrm>
          <a:off x="1739347" y="2291890"/>
          <a:ext cx="986277" cy="50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8" name="Equation" r:id="rId6" imgW="393480" imgH="203040" progId="Equation.DSMT4">
                  <p:embed/>
                </p:oleObj>
              </mc:Choice>
              <mc:Fallback>
                <p:oleObj name="Equation" r:id="rId6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9347" y="2291890"/>
                        <a:ext cx="986277" cy="50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12094"/>
              </p:ext>
            </p:extLst>
          </p:nvPr>
        </p:nvGraphicFramePr>
        <p:xfrm>
          <a:off x="3010956" y="1609362"/>
          <a:ext cx="3094773" cy="45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9" name="Equation" r:id="rId8" imgW="1650960" imgH="241200" progId="Equation.DSMT4">
                  <p:embed/>
                </p:oleObj>
              </mc:Choice>
              <mc:Fallback>
                <p:oleObj name="Equation" r:id="rId8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0956" y="1609362"/>
                        <a:ext cx="3094773" cy="45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616677" y="155795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匀速直线运动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2175" y="2311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匀速圆周运动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84459"/>
              </p:ext>
            </p:extLst>
          </p:nvPr>
        </p:nvGraphicFramePr>
        <p:xfrm>
          <a:off x="1376247" y="2996593"/>
          <a:ext cx="1462213" cy="85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0" name="Equation" r:id="rId10" imgW="710891" imgH="418918" progId="Equation.DSMT4">
                  <p:embed/>
                </p:oleObj>
              </mc:Choice>
              <mc:Fallback>
                <p:oleObj name="Equation" r:id="rId10" imgW="710891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47" y="2996593"/>
                        <a:ext cx="1462213" cy="85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32547"/>
              </p:ext>
            </p:extLst>
          </p:nvPr>
        </p:nvGraphicFramePr>
        <p:xfrm>
          <a:off x="3215679" y="3020105"/>
          <a:ext cx="1560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1" name="Equation" r:id="rId12" imgW="799920" imgH="419040" progId="Equation.DSMT4">
                  <p:embed/>
                </p:oleObj>
              </mc:Choice>
              <mc:Fallback>
                <p:oleObj name="Equation" r:id="rId12" imgW="799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79" y="3020105"/>
                        <a:ext cx="1560513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167475" y="2884580"/>
            <a:ext cx="4572000" cy="968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一定，</a:t>
            </a: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越大，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越大；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当</a:t>
            </a: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>
                <a:ea typeface="仿宋" panose="02010609060101010101" pitchFamily="49" charset="-122"/>
              </a:rPr>
              <a:t>一定，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</a:rPr>
              <a:t>越大，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越小。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185406" y="417808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带电粒子绕一圈所需要的时间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06888"/>
              </p:ext>
            </p:extLst>
          </p:nvPr>
        </p:nvGraphicFramePr>
        <p:xfrm>
          <a:off x="5922348" y="4075956"/>
          <a:ext cx="1775868" cy="70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" name="Equation" r:id="rId14" imgW="1054100" imgH="419100" progId="Equation.DSMT4">
                  <p:embed/>
                </p:oleObj>
              </mc:Choice>
              <mc:Fallback>
                <p:oleObj name="Equation" r:id="rId14" imgW="1054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348" y="4075956"/>
                        <a:ext cx="1775868" cy="700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777279" y="4813607"/>
            <a:ext cx="7997825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上式与速率无关，与荷质比（</a:t>
            </a:r>
            <a:r>
              <a:rPr lang="en-US" altLang="zh-CN" kern="100" dirty="0">
                <a:ea typeface="仿宋" panose="02010609060101010101" pitchFamily="49" charset="-122"/>
              </a:rPr>
              <a:t>m/q</a:t>
            </a:r>
            <a:r>
              <a:rPr lang="zh-CN" altLang="zh-CN" kern="100" dirty="0">
                <a:ea typeface="仿宋" panose="02010609060101010101" pitchFamily="49" charset="-122"/>
              </a:rPr>
              <a:t>）有关，与磁场有关。</a:t>
            </a: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不同速率的粒子绕一周所</a:t>
            </a:r>
            <a:r>
              <a:rPr lang="zh-CN" altLang="zh-CN" kern="100" dirty="0" smtClean="0">
                <a:ea typeface="仿宋" panose="02010609060101010101" pitchFamily="49" charset="-122"/>
              </a:rPr>
              <a:t>需</a:t>
            </a:r>
            <a:r>
              <a:rPr lang="zh-CN" altLang="en-US" kern="100" dirty="0" smtClean="0">
                <a:ea typeface="仿宋" panose="02010609060101010101" pitchFamily="49" charset="-122"/>
              </a:rPr>
              <a:t>时间</a:t>
            </a:r>
            <a:r>
              <a:rPr lang="zh-CN" altLang="zh-CN" kern="100" dirty="0" smtClean="0">
                <a:ea typeface="仿宋" panose="02010609060101010101" pitchFamily="49" charset="-122"/>
              </a:rPr>
              <a:t>相同</a:t>
            </a:r>
            <a:r>
              <a:rPr lang="zh-CN" altLang="zh-CN" kern="100" dirty="0" smtClean="0">
                <a:ea typeface="仿宋" panose="02010609060101010101" pitchFamily="49" charset="-122"/>
              </a:rPr>
              <a:t>。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algn="just">
              <a:lnSpc>
                <a:spcPct val="114000"/>
              </a:lnSpc>
              <a:spcAft>
                <a:spcPts val="0"/>
              </a:spcAft>
            </a:pPr>
            <a:r>
              <a:rPr lang="zh-CN" altLang="zh-CN" kern="100" dirty="0" smtClean="0">
                <a:solidFill>
                  <a:srgbClr val="C00000"/>
                </a:solidFill>
                <a:ea typeface="仿宋" panose="02010609060101010101" pitchFamily="49" charset="-122"/>
              </a:rPr>
              <a:t>（</a:t>
            </a:r>
            <a:r>
              <a:rPr lang="zh-CN" altLang="zh-CN" kern="100" dirty="0">
                <a:solidFill>
                  <a:srgbClr val="C00000"/>
                </a:solidFill>
                <a:ea typeface="仿宋" panose="02010609060101010101" pitchFamily="49" charset="-122"/>
              </a:rPr>
              <a:t>速度快的粒子绕的圈大，速度慢的粒子绕的圈小，但同一时刻发出又同一时刻回到原处）</a:t>
            </a:r>
            <a:endParaRPr lang="zh-CN" altLang="en-US" kern="100" dirty="0">
              <a:solidFill>
                <a:srgbClr val="C0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6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77860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29999" y="653870"/>
                <a:ext cx="164987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成</a:t>
                </a:r>
                <a:r>
                  <a:rPr lang="en-US" altLang="zh-CN" kern="100" dirty="0">
                    <a:ea typeface="仿宋" panose="02010609060101010101" pitchFamily="49" charset="-122"/>
                  </a:rPr>
                  <a:t>θ</a:t>
                </a:r>
                <a:r>
                  <a:rPr lang="zh-CN" altLang="zh-CN" kern="100" dirty="0">
                    <a:ea typeface="仿宋" panose="02010609060101010101" pitchFamily="49" charset="-122"/>
                    <a:cs typeface="Times New Roman" panose="02020603050405020304" pitchFamily="18" charset="0"/>
                  </a:rPr>
                  <a:t>角</a:t>
                </a:r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99" y="653870"/>
                <a:ext cx="1649875" cy="506421"/>
              </a:xfrm>
              <a:prstGeom prst="rect">
                <a:avLst/>
              </a:prstGeom>
              <a:blipFill rotWithShape="0">
                <a:blip r:embed="rId3"/>
                <a:stretch>
                  <a:fillRect t="-4819" r="-5166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7604" y="1291545"/>
                <a:ext cx="55455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zh-CN" kern="100" dirty="0" smtClean="0">
                    <a:ea typeface="仿宋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zh-CN" kern="100" dirty="0">
                    <a:ea typeface="仿宋" panose="02010609060101010101" pitchFamily="49" charset="-122"/>
                  </a:rPr>
                  <a:t>分解</a:t>
                </a:r>
                <a:r>
                  <a:rPr lang="zh-CN" altLang="zh-CN" kern="100" dirty="0" smtClean="0">
                    <a:ea typeface="仿宋" panose="02010609060101010101" pitchFamily="49" charset="-122"/>
                  </a:rPr>
                  <a:t>成</a:t>
                </a:r>
                <a:endParaRPr lang="zh-CN" altLang="en-US" kern="100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1291545"/>
                <a:ext cx="55455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48" t="-1710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59564"/>
              </p:ext>
            </p:extLst>
          </p:nvPr>
        </p:nvGraphicFramePr>
        <p:xfrm>
          <a:off x="3059832" y="1291546"/>
          <a:ext cx="3420380" cy="53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3" name="Equation" r:id="rId5" imgW="1549080" imgH="241200" progId="Equation.DSMT4">
                  <p:embed/>
                </p:oleObj>
              </mc:Choice>
              <mc:Fallback>
                <p:oleObj name="Equation" r:id="rId5" imgW="1549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832" y="1291546"/>
                        <a:ext cx="3420380" cy="532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07604" y="1931823"/>
            <a:ext cx="73065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baseline="-25000" dirty="0">
                <a:ea typeface="仿宋" panose="02010609060101010101" pitchFamily="49" charset="-122"/>
              </a:rPr>
              <a:t>∥</a:t>
            </a:r>
            <a:r>
              <a:rPr lang="zh-CN" altLang="zh-CN" kern="100" dirty="0">
                <a:ea typeface="仿宋" panose="02010609060101010101" pitchFamily="49" charset="-122"/>
              </a:rPr>
              <a:t>的情况与（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）相同磁场对粒子没有</a:t>
            </a:r>
            <a:r>
              <a:rPr lang="zh-CN" altLang="zh-CN" kern="100" dirty="0" smtClean="0">
                <a:ea typeface="仿宋" panose="02010609060101010101" pitchFamily="49" charset="-122"/>
              </a:rPr>
              <a:t>作用力</a:t>
            </a:r>
            <a:r>
              <a:rPr lang="zh-CN" altLang="en-US" kern="100" dirty="0" smtClean="0">
                <a:ea typeface="仿宋" panose="02010609060101010101" pitchFamily="49" charset="-122"/>
              </a:rPr>
              <a:t>，匀速直线运动</a:t>
            </a:r>
            <a:r>
              <a:rPr lang="zh-CN" altLang="zh-CN" kern="100" dirty="0" smtClean="0">
                <a:ea typeface="仿宋" panose="02010609060101010101" pitchFamily="49" charset="-122"/>
              </a:rPr>
              <a:t>；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ea typeface="仿宋" panose="02010609060101010101" pitchFamily="49" charset="-122"/>
              </a:rPr>
              <a:t>v</a:t>
            </a:r>
            <a:r>
              <a:rPr lang="zh-CN" altLang="zh-CN" kern="100" baseline="-25000" dirty="0">
                <a:ea typeface="仿宋" panose="02010609060101010101" pitchFamily="49" charset="-122"/>
              </a:rPr>
              <a:t>⊥</a:t>
            </a:r>
            <a:r>
              <a:rPr lang="zh-CN" altLang="zh-CN" kern="100" dirty="0">
                <a:ea typeface="仿宋" panose="02010609060101010101" pitchFamily="49" charset="-122"/>
              </a:rPr>
              <a:t>的情况与（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）</a:t>
            </a:r>
            <a:r>
              <a:rPr lang="zh-CN" altLang="zh-CN" kern="100" dirty="0" smtClean="0">
                <a:ea typeface="仿宋" panose="02010609060101010101" pitchFamily="49" charset="-122"/>
              </a:rPr>
              <a:t>相同</a:t>
            </a:r>
            <a:r>
              <a:rPr lang="zh-CN" altLang="en-US" kern="100" dirty="0" smtClean="0">
                <a:ea typeface="仿宋" panose="02010609060101010101" pitchFamily="49" charset="-122"/>
              </a:rPr>
              <a:t>，匀速圆周运动</a:t>
            </a:r>
            <a:r>
              <a:rPr lang="zh-CN" altLang="zh-CN" kern="100" dirty="0" smtClean="0">
                <a:ea typeface="仿宋" panose="02010609060101010101" pitchFamily="49" charset="-122"/>
              </a:rPr>
              <a:t>。</a:t>
            </a:r>
            <a:endParaRPr lang="zh-CN" altLang="en-US" kern="100" dirty="0"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541" y="3527598"/>
            <a:ext cx="7439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∴粒子的轨迹为一螺旋线，螺旋线的回旋半径</a:t>
            </a:r>
            <a:r>
              <a:rPr lang="en-US" altLang="zh-CN" i="1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、回旋周期</a:t>
            </a:r>
            <a:r>
              <a:rPr lang="en-US" altLang="zh-CN" i="1" kern="100" dirty="0">
                <a:ea typeface="仿宋" panose="02010609060101010101" pitchFamily="49" charset="-122"/>
              </a:rPr>
              <a:t>T</a:t>
            </a:r>
            <a:r>
              <a:rPr lang="zh-CN" altLang="zh-CN" kern="100" dirty="0">
                <a:ea typeface="仿宋" panose="02010609060101010101" pitchFamily="49" charset="-122"/>
              </a:rPr>
              <a:t>、螺距</a:t>
            </a:r>
            <a:r>
              <a:rPr lang="en-US" altLang="zh-CN" i="1" kern="100" dirty="0">
                <a:ea typeface="仿宋" panose="02010609060101010101" pitchFamily="49" charset="-122"/>
              </a:rPr>
              <a:t>h</a:t>
            </a:r>
            <a:r>
              <a:rPr lang="zh-CN" altLang="zh-CN" kern="100" dirty="0">
                <a:ea typeface="仿宋" panose="02010609060101010101" pitchFamily="49" charset="-122"/>
              </a:rPr>
              <a:t>分别为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35696" y="48433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14947"/>
              </p:ext>
            </p:extLst>
          </p:nvPr>
        </p:nvGraphicFramePr>
        <p:xfrm>
          <a:off x="2228043" y="4543261"/>
          <a:ext cx="1663578" cy="85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" name="Equation" r:id="rId7" imgW="812447" imgH="418918" progId="Equation.DSMT4">
                  <p:embed/>
                </p:oleObj>
              </mc:Choice>
              <mc:Fallback>
                <p:oleObj name="Equation" r:id="rId7" imgW="812447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43" y="4543261"/>
                        <a:ext cx="1663578" cy="8538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005678" y="4665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17702"/>
              </p:ext>
            </p:extLst>
          </p:nvPr>
        </p:nvGraphicFramePr>
        <p:xfrm>
          <a:off x="4987593" y="4592849"/>
          <a:ext cx="2230618" cy="80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Equation" r:id="rId9" imgW="1155700" imgH="419100" progId="Equation.DSMT4">
                  <p:embed/>
                </p:oleObj>
              </mc:Choice>
              <mc:Fallback>
                <p:oleObj name="Equation" r:id="rId9" imgW="11557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593" y="4592849"/>
                        <a:ext cx="2230618" cy="803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46703"/>
              </p:ext>
            </p:extLst>
          </p:nvPr>
        </p:nvGraphicFramePr>
        <p:xfrm>
          <a:off x="2228043" y="5634210"/>
          <a:ext cx="3244062" cy="83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" name="Equation" r:id="rId11" imgW="1625600" imgH="419100" progId="Equation.DSMT4">
                  <p:embed/>
                </p:oleObj>
              </mc:Choice>
              <mc:Fallback>
                <p:oleObj name="Equation" r:id="rId11" imgW="1625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043" y="5634210"/>
                        <a:ext cx="3244062" cy="832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93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7584" y="477860"/>
            <a:ext cx="684076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800" kern="0" dirty="0">
                <a:latin typeface="仿宋" panose="02010609060101010101" pitchFamily="49" charset="-122"/>
                <a:ea typeface="仿宋" panose="02010609060101010101" pitchFamily="49" charset="-122"/>
              </a:rPr>
              <a:t>带电粒子在即有电场又有磁场中运动时：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77330"/>
              </p:ext>
            </p:extLst>
          </p:nvPr>
        </p:nvGraphicFramePr>
        <p:xfrm>
          <a:off x="2915816" y="1304764"/>
          <a:ext cx="2520280" cy="57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304764"/>
                        <a:ext cx="2520280" cy="574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226" y="1353145"/>
            <a:ext cx="3341911" cy="1735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6137" y="17925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例：虑速器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1544" y="2325174"/>
            <a:ext cx="2116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互相垂直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130483"/>
              </p:ext>
            </p:extLst>
          </p:nvPr>
        </p:nvGraphicFramePr>
        <p:xfrm>
          <a:off x="1501544" y="2788660"/>
          <a:ext cx="3852428" cy="59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3" name="Equation" r:id="rId6" imgW="1549080" imgH="241200" progId="Equation.DSMT4">
                  <p:embed/>
                </p:oleObj>
              </mc:Choice>
              <mc:Fallback>
                <p:oleObj name="Equation" r:id="rId6" imgW="1549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1544" y="2788660"/>
                        <a:ext cx="3852428" cy="59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03648" y="3499698"/>
            <a:ext cx="6885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 smtClean="0">
                <a:ea typeface="仿宋" panose="02010609060101010101" pitchFamily="49" charset="-122"/>
              </a:rPr>
              <a:t>当</a:t>
            </a:r>
            <a:r>
              <a:rPr lang="en-US" altLang="zh-CN" kern="100" dirty="0" smtClean="0">
                <a:ea typeface="仿宋" panose="02010609060101010101" pitchFamily="49" charset="-122"/>
              </a:rPr>
              <a:t>                 </a:t>
            </a:r>
            <a:r>
              <a:rPr lang="zh-CN" altLang="zh-CN" kern="100" dirty="0" smtClean="0">
                <a:ea typeface="仿宋" panose="02010609060101010101" pitchFamily="49" charset="-122"/>
              </a:rPr>
              <a:t>时，</a:t>
            </a:r>
            <a:r>
              <a:rPr lang="zh-CN" altLang="zh-CN" kern="100" dirty="0">
                <a:ea typeface="仿宋" panose="02010609060101010101" pitchFamily="49" charset="-122"/>
              </a:rPr>
              <a:t>电子不会偏转，可以从</a:t>
            </a:r>
            <a:r>
              <a:rPr lang="en-US" altLang="zh-CN" kern="100" dirty="0">
                <a:ea typeface="仿宋" panose="02010609060101010101" pitchFamily="49" charset="-122"/>
              </a:rPr>
              <a:t>AS</a:t>
            </a:r>
            <a:r>
              <a:rPr lang="zh-CN" altLang="zh-CN" kern="100" dirty="0">
                <a:ea typeface="仿宋" panose="02010609060101010101" pitchFamily="49" charset="-122"/>
              </a:rPr>
              <a:t>孔通过。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40000"/>
              </p:ext>
            </p:extLst>
          </p:nvPr>
        </p:nvGraphicFramePr>
        <p:xfrm>
          <a:off x="1943708" y="3514497"/>
          <a:ext cx="1052934" cy="48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4" name="Equation" r:id="rId8" imgW="495000" imgH="228600" progId="Equation.DSMT4">
                  <p:embed/>
                </p:oleObj>
              </mc:Choice>
              <mc:Fallback>
                <p:oleObj name="Equation" r:id="rId8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3708" y="3514497"/>
                        <a:ext cx="1052934" cy="485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38561" y="3955701"/>
            <a:ext cx="715021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∵ </a:t>
            </a:r>
            <a:r>
              <a:rPr lang="en-US" altLang="zh-CN" b="1" kern="100" dirty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⊥</a:t>
            </a:r>
            <a:r>
              <a:rPr lang="en-US" altLang="zh-CN" b="1" kern="100" dirty="0">
                <a:ea typeface="仿宋" panose="02010609060101010101" pitchFamily="49" charset="-122"/>
              </a:rPr>
              <a:t>B    </a:t>
            </a:r>
            <a:r>
              <a:rPr lang="zh-CN" altLang="zh-CN" kern="100" dirty="0">
                <a:ea typeface="仿宋" panose="02010609060101010101" pitchFamily="49" charset="-122"/>
              </a:rPr>
              <a:t>∴ </a:t>
            </a:r>
            <a:r>
              <a:rPr lang="en-US" altLang="zh-CN" sz="2800" kern="100" dirty="0" smtClean="0">
                <a:ea typeface="仿宋" panose="02010609060101010101" pitchFamily="49" charset="-122"/>
              </a:rPr>
              <a:t>|</a:t>
            </a:r>
            <a:r>
              <a:rPr lang="en-US" altLang="zh-CN" b="1" kern="100" dirty="0" smtClean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×</a:t>
            </a:r>
            <a:r>
              <a:rPr lang="en-US" altLang="zh-CN" b="1" kern="100" dirty="0">
                <a:ea typeface="仿宋" panose="02010609060101010101" pitchFamily="49" charset="-122"/>
              </a:rPr>
              <a:t>B</a:t>
            </a:r>
            <a:r>
              <a:rPr lang="en-US" altLang="zh-CN" sz="2800" kern="100" dirty="0">
                <a:ea typeface="仿宋" panose="02010609060101010101" pitchFamily="49" charset="-122"/>
              </a:rPr>
              <a:t>|</a:t>
            </a:r>
            <a:r>
              <a:rPr lang="zh-CN" altLang="zh-CN" sz="2800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 err="1" smtClean="0">
                <a:ea typeface="仿宋" panose="02010609060101010101" pitchFamily="49" charset="-122"/>
              </a:rPr>
              <a:t>vB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∴</a:t>
            </a:r>
            <a:r>
              <a:rPr lang="zh-CN" altLang="zh-CN" kern="100" dirty="0">
                <a:ea typeface="仿宋" panose="02010609060101010101" pitchFamily="49" charset="-122"/>
              </a:rPr>
              <a:t>－</a:t>
            </a:r>
            <a:r>
              <a:rPr lang="en-US" altLang="zh-CN" kern="100" dirty="0" err="1">
                <a:ea typeface="仿宋" panose="02010609060101010101" pitchFamily="49" charset="-122"/>
              </a:rPr>
              <a:t>eE</a:t>
            </a:r>
            <a:r>
              <a:rPr lang="zh-CN" altLang="zh-CN" kern="100" dirty="0">
                <a:ea typeface="仿宋" panose="02010609060101010101" pitchFamily="49" charset="-122"/>
              </a:rPr>
              <a:t>＝－</a:t>
            </a:r>
            <a:r>
              <a:rPr lang="en-US" altLang="zh-CN" kern="100" dirty="0" err="1" smtClean="0">
                <a:ea typeface="仿宋" panose="02010609060101010101" pitchFamily="49" charset="-122"/>
              </a:rPr>
              <a:t>evB</a:t>
            </a:r>
            <a:endParaRPr lang="en-US" altLang="zh-CN" kern="100" dirty="0" smtClean="0">
              <a:ea typeface="仿宋" panose="02010609060101010101" pitchFamily="49" charset="-122"/>
            </a:endParaRPr>
          </a:p>
          <a:p>
            <a:pPr indent="355600"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 smtClean="0">
                <a:ea typeface="仿宋" panose="02010609060101010101" pitchFamily="49" charset="-122"/>
              </a:rPr>
              <a:t>∴</a:t>
            </a:r>
            <a:r>
              <a:rPr lang="en-US" altLang="zh-CN" kern="100" dirty="0" smtClean="0">
                <a:ea typeface="仿宋" panose="02010609060101010101" pitchFamily="49" charset="-122"/>
              </a:rPr>
              <a:t> v</a:t>
            </a:r>
            <a:r>
              <a:rPr lang="zh-CN" altLang="zh-CN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E/B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将</a:t>
            </a:r>
            <a:r>
              <a:rPr lang="en-US" altLang="zh-CN" kern="100" dirty="0">
                <a:ea typeface="仿宋" panose="02010609060101010101" pitchFamily="49" charset="-122"/>
              </a:rPr>
              <a:t>E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 err="1">
                <a:ea typeface="仿宋" panose="02010609060101010101" pitchFamily="49" charset="-122"/>
              </a:rPr>
              <a:t>Ud</a:t>
            </a:r>
            <a:r>
              <a:rPr lang="zh-CN" altLang="zh-CN" kern="100" dirty="0">
                <a:ea typeface="仿宋" panose="02010609060101010101" pitchFamily="49" charset="-122"/>
              </a:rPr>
              <a:t>代入得</a:t>
            </a:r>
            <a:r>
              <a:rPr lang="zh-CN" altLang="zh-CN" kern="100" dirty="0" smtClean="0">
                <a:ea typeface="仿宋" panose="02010609060101010101" pitchFamily="49" charset="-122"/>
              </a:rPr>
              <a:t>：</a:t>
            </a:r>
            <a:r>
              <a:rPr lang="en-US" altLang="zh-CN" kern="100" dirty="0" smtClean="0">
                <a:ea typeface="仿宋" panose="02010609060101010101" pitchFamily="49" charset="-122"/>
              </a:rPr>
              <a:t>v</a:t>
            </a:r>
            <a:r>
              <a:rPr lang="zh-CN" altLang="zh-CN" kern="100" dirty="0" smtClean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U/</a:t>
            </a:r>
            <a:r>
              <a:rPr lang="en-US" altLang="zh-CN" kern="100" dirty="0" err="1">
                <a:ea typeface="仿宋" panose="02010609060101010101" pitchFamily="49" charset="-122"/>
              </a:rPr>
              <a:t>Bd</a:t>
            </a:r>
            <a:endParaRPr lang="zh-CN" altLang="zh-CN" kern="10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调节</a:t>
            </a:r>
            <a:r>
              <a:rPr lang="en-US" altLang="zh-CN" kern="100" dirty="0">
                <a:ea typeface="仿宋" panose="02010609060101010101" pitchFamily="49" charset="-122"/>
              </a:rPr>
              <a:t>U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就可使通过</a:t>
            </a:r>
            <a:r>
              <a:rPr lang="en-US" altLang="zh-CN" kern="100" dirty="0">
                <a:ea typeface="仿宋" panose="02010609060101010101" pitchFamily="49" charset="-122"/>
              </a:rPr>
              <a:t>AS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孔的电子速率不同</a:t>
            </a:r>
            <a:r>
              <a:rPr lang="zh-CN" altLang="zh-CN" kern="100" dirty="0"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4940" y="358371"/>
            <a:ext cx="684076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、应用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604" y="1004462"/>
            <a:ext cx="253146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回旋加速器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34927" y="821915"/>
            <a:ext cx="3268105" cy="2517775"/>
            <a:chOff x="5153583" y="979261"/>
            <a:chExt cx="3268105" cy="2517775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979261"/>
              <a:ext cx="2500313" cy="251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369799"/>
                </p:ext>
              </p:extLst>
            </p:nvPr>
          </p:nvGraphicFramePr>
          <p:xfrm>
            <a:off x="8061325" y="1998663"/>
            <a:ext cx="3603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42"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61325" y="1998663"/>
                          <a:ext cx="360363" cy="481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213940"/>
                </p:ext>
              </p:extLst>
            </p:nvPr>
          </p:nvGraphicFramePr>
          <p:xfrm>
            <a:off x="6624228" y="2367669"/>
            <a:ext cx="360362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43" name="Equation" r:id="rId6" imgW="152280" imgH="190440" progId="Equation.DSMT4">
                    <p:embed/>
                  </p:oleObj>
                </mc:Choice>
                <mc:Fallback>
                  <p:oleObj name="Equation" r:id="rId6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4228" y="2367669"/>
                          <a:ext cx="360362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764272"/>
                </p:ext>
              </p:extLst>
            </p:nvPr>
          </p:nvGraphicFramePr>
          <p:xfrm>
            <a:off x="5153583" y="1966913"/>
            <a:ext cx="390525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44" name="Equation" r:id="rId8" imgW="164880" imgH="203040" progId="Equation.DSMT4">
                    <p:embed/>
                  </p:oleObj>
                </mc:Choice>
                <mc:Fallback>
                  <p:oleObj name="Equation" r:id="rId8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583" y="1966913"/>
                          <a:ext cx="390525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/>
          <p:nvPr/>
        </p:nvSpPr>
        <p:spPr>
          <a:xfrm>
            <a:off x="429941" y="172680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620713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磁场：回旋作用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620713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电场：加速作用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交变电场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的周期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等于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粒子在磁场中作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圆周运动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的周期：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粒子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末速度：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末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动能：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325889"/>
              </p:ext>
            </p:extLst>
          </p:nvPr>
        </p:nvGraphicFramePr>
        <p:xfrm>
          <a:off x="3413948" y="4289337"/>
          <a:ext cx="2031312" cy="89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5" name="公式" r:id="rId10" imgW="952200" imgH="419040" progId="Equation.3">
                  <p:embed/>
                </p:oleObj>
              </mc:Choice>
              <mc:Fallback>
                <p:oleObj name="公式" r:id="rId10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948" y="4289337"/>
                        <a:ext cx="2031312" cy="89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95575"/>
              </p:ext>
            </p:extLst>
          </p:nvPr>
        </p:nvGraphicFramePr>
        <p:xfrm>
          <a:off x="5933092" y="4252037"/>
          <a:ext cx="13049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6" name="公式" r:id="rId12" imgW="558720" imgH="393480" progId="Equation.3">
                  <p:embed/>
                </p:oleObj>
              </mc:Choice>
              <mc:Fallback>
                <p:oleObj name="公式" r:id="rId12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092" y="4252037"/>
                        <a:ext cx="13049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32542"/>
              </p:ext>
            </p:extLst>
          </p:nvPr>
        </p:nvGraphicFramePr>
        <p:xfrm>
          <a:off x="3116906" y="5230642"/>
          <a:ext cx="3233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7" name="公式" r:id="rId14" imgW="1384200" imgH="419040" progId="Equation.3">
                  <p:embed/>
                </p:oleObj>
              </mc:Choice>
              <mc:Fallback>
                <p:oleObj name="公式" r:id="rId14" imgW="1384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06" y="5230642"/>
                        <a:ext cx="3233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55507"/>
              </p:ext>
            </p:extLst>
          </p:nvPr>
        </p:nvGraphicFramePr>
        <p:xfrm>
          <a:off x="3939956" y="3382414"/>
          <a:ext cx="136160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48" name="Equation" r:id="rId16" imgW="609480" imgH="419040" progId="Equation.DSMT4">
                  <p:embed/>
                </p:oleObj>
              </mc:Choice>
              <mc:Fallback>
                <p:oleObj name="Equation" r:id="rId16" imgW="60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39956" y="3382414"/>
                        <a:ext cx="136160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73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1052736"/>
            <a:ext cx="68789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zh-CN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安培力</a:t>
            </a:r>
            <a:r>
              <a:rPr lang="zh-CN" altLang="en-US" sz="2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的步骤：</a:t>
            </a:r>
            <a:endParaRPr lang="en-US" altLang="zh-CN" sz="2800" b="1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选取电流元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分析电流元所在处外磁场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分析电流元所受安培力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 smtClean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积分求解整段导线安培力</a:t>
            </a:r>
            <a:endParaRPr lang="en-US" altLang="zh-CN" sz="2800" b="1" kern="100" dirty="0" smtClean="0">
              <a:solidFill>
                <a:srgbClr val="0000CC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35596" y="476672"/>
            <a:ext cx="2170787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800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霍尔效应</a:t>
            </a:r>
            <a:endParaRPr lang="zh-CN" altLang="en-US" sz="28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064" y="1174184"/>
            <a:ext cx="3627437" cy="2275021"/>
            <a:chOff x="4716016" y="2132856"/>
            <a:chExt cx="3627437" cy="2275021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585"/>
            <a:stretch/>
          </p:blipFill>
          <p:spPr bwMode="auto">
            <a:xfrm>
              <a:off x="4716016" y="2132856"/>
              <a:ext cx="3627437" cy="227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直接箭头连接符 5"/>
            <p:cNvCxnSpPr/>
            <p:nvPr/>
          </p:nvCxnSpPr>
          <p:spPr>
            <a:xfrm flipV="1">
              <a:off x="6178662" y="3140968"/>
              <a:ext cx="373558" cy="3960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095452"/>
                </p:ext>
              </p:extLst>
            </p:nvPr>
          </p:nvGraphicFramePr>
          <p:xfrm>
            <a:off x="5998219" y="3533727"/>
            <a:ext cx="3603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8" name="Equation" r:id="rId4" imgW="152280" imgH="190440" progId="Equation.DSMT4">
                    <p:embed/>
                  </p:oleObj>
                </mc:Choice>
                <mc:Fallback>
                  <p:oleObj name="Equation" r:id="rId4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8219" y="3533727"/>
                          <a:ext cx="360362" cy="449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820383" y="1313953"/>
            <a:ext cx="4572000" cy="14138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位于磁场中的载流体侧面出现电势差的现象。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平衡时：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40058"/>
              </p:ext>
            </p:extLst>
          </p:nvPr>
        </p:nvGraphicFramePr>
        <p:xfrm>
          <a:off x="2545321" y="2205513"/>
          <a:ext cx="19256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9" name="Equation" r:id="rId6" imgW="685800" imgH="215640" progId="Equation.DSMT4">
                  <p:embed/>
                </p:oleObj>
              </mc:Choice>
              <mc:Fallback>
                <p:oleObj name="Equation" r:id="rId6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321" y="2205513"/>
                        <a:ext cx="19256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3331"/>
              </p:ext>
            </p:extLst>
          </p:nvPr>
        </p:nvGraphicFramePr>
        <p:xfrm>
          <a:off x="962283" y="2957092"/>
          <a:ext cx="1625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0"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83" y="2957092"/>
                        <a:ext cx="1625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315282"/>
              </p:ext>
            </p:extLst>
          </p:nvPr>
        </p:nvGraphicFramePr>
        <p:xfrm>
          <a:off x="924816" y="3449205"/>
          <a:ext cx="223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1" name="Equation" r:id="rId10" imgW="838080" imgH="393480" progId="Equation.DSMT4">
                  <p:embed/>
                </p:oleObj>
              </mc:Choice>
              <mc:Fallback>
                <p:oleObj name="Equation" r:id="rId10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16" y="3449205"/>
                        <a:ext cx="223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07540"/>
              </p:ext>
            </p:extLst>
          </p:nvPr>
        </p:nvGraphicFramePr>
        <p:xfrm>
          <a:off x="2617004" y="2974877"/>
          <a:ext cx="29905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2" name="Equation" r:id="rId12" imgW="1066680" imgH="177480" progId="Equation.DSMT4">
                  <p:embed/>
                </p:oleObj>
              </mc:Choice>
              <mc:Fallback>
                <p:oleObj name="Equation" r:id="rId12" imgW="1066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004" y="2974877"/>
                        <a:ext cx="2990596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15819" y="4412071"/>
            <a:ext cx="745503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霍耳电势差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霍耳系数，仅与材料有关，可正可负。</a:t>
            </a:r>
          </a:p>
          <a:p>
            <a:pPr marL="0" indent="0" algn="l">
              <a:lnSpc>
                <a:spcPct val="125000"/>
              </a:lnSpc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应用：测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，磁场（磁传感器），常用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半导体材料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制作霍尔器件。可确定半导体类型。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34861"/>
              </p:ext>
            </p:extLst>
          </p:nvPr>
        </p:nvGraphicFramePr>
        <p:xfrm>
          <a:off x="3206906" y="4277663"/>
          <a:ext cx="4089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3" name="Equation" r:id="rId14" imgW="1574640" imgH="393480" progId="Equation.DSMT4">
                  <p:embed/>
                </p:oleObj>
              </mc:Choice>
              <mc:Fallback>
                <p:oleObj name="Equation" r:id="rId14" imgW="1574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906" y="4277663"/>
                        <a:ext cx="4089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614035"/>
              </p:ext>
            </p:extLst>
          </p:nvPr>
        </p:nvGraphicFramePr>
        <p:xfrm>
          <a:off x="7669752" y="4350576"/>
          <a:ext cx="1177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4" name="Equation" r:id="rId16" imgW="533160" imgH="393480" progId="Equation.DSMT4">
                  <p:embed/>
                </p:oleObj>
              </mc:Choice>
              <mc:Fallback>
                <p:oleObj name="Equation" r:id="rId16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752" y="4350576"/>
                        <a:ext cx="11779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080453"/>
              </p:ext>
            </p:extLst>
          </p:nvPr>
        </p:nvGraphicFramePr>
        <p:xfrm>
          <a:off x="1151620" y="5172124"/>
          <a:ext cx="447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5"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5172124"/>
                        <a:ext cx="447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56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856984" cy="936104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小结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8892480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252028" y="1340768"/>
                <a:ext cx="8604448" cy="4832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一、稳恒磁场的基本特性</a:t>
                </a:r>
                <a:endParaRPr lang="en-US" altLang="zh-CN" sz="2800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环路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/>
                      </a:rPr>
                      <m:t>定理</m:t>
                    </m:r>
                  </m:oMath>
                </a14:m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稳恒磁场不是保守场，不可能像电场那样引入位函数。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、高斯定理：</a:t>
                </a: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lang="en-US" altLang="zh-CN" sz="280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说明磁力线总是闭合的，或者说，磁荷（磁单极）是不存在的。</a:t>
                </a:r>
                <a:endParaRPr lang="en-US" altLang="zh-CN" sz="28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028" y="1340768"/>
                <a:ext cx="8604448" cy="4832092"/>
              </a:xfrm>
              <a:prstGeom prst="rect">
                <a:avLst/>
              </a:prstGeom>
              <a:blipFill rotWithShape="0">
                <a:blip r:embed="rId3"/>
                <a:stretch>
                  <a:fillRect l="-1416" t="-1387" r="-2762" b="-2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733752"/>
              </p:ext>
            </p:extLst>
          </p:nvPr>
        </p:nvGraphicFramePr>
        <p:xfrm>
          <a:off x="3455876" y="2204864"/>
          <a:ext cx="29194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2" name="Equation" r:id="rId4" imgW="1066680" imgH="368280" progId="Equation.DSMT4">
                  <p:embed/>
                </p:oleObj>
              </mc:Choice>
              <mc:Fallback>
                <p:oleObj name="Equation" r:id="rId4" imgW="10666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6" y="2204864"/>
                        <a:ext cx="29194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75062"/>
              </p:ext>
            </p:extLst>
          </p:nvPr>
        </p:nvGraphicFramePr>
        <p:xfrm>
          <a:off x="3347864" y="4062013"/>
          <a:ext cx="25844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62013"/>
                        <a:ext cx="25844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4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3548" y="728700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二、重要公式</a:t>
                </a:r>
                <a:endPara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1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、毕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-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萨定律：</a:t>
                </a:r>
                <a:endPara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lvl="0" indent="0">
                  <a:buNone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=4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</a:rPr>
                      <m:t>𝜋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−7</m:t>
                        </m:r>
                      </m:sup>
                    </m:sSup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亨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米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，为真空中的磁导率。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叠加原理：</a:t>
                </a:r>
                <a:endParaRPr lang="en-US" altLang="zh-CN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	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导线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产生的磁场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宋体" charset="-122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48" y="728700"/>
                <a:ext cx="8208912" cy="5832648"/>
              </a:xfrm>
              <a:blipFill rotWithShape="0">
                <a:blip r:embed="rId2"/>
                <a:stretch>
                  <a:fillRect l="-1932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405" y="66978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、安培定律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59517"/>
              </p:ext>
            </p:extLst>
          </p:nvPr>
        </p:nvGraphicFramePr>
        <p:xfrm>
          <a:off x="1260475" y="1520825"/>
          <a:ext cx="3455541" cy="2015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520825"/>
                        <a:ext cx="3455541" cy="2015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93305"/>
              </p:ext>
            </p:extLst>
          </p:nvPr>
        </p:nvGraphicFramePr>
        <p:xfrm>
          <a:off x="1260475" y="3789040"/>
          <a:ext cx="3701951" cy="209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5" imgW="1257120" imgH="711000" progId="Equation.DSMT4">
                  <p:embed/>
                </p:oleObj>
              </mc:Choice>
              <mc:Fallback>
                <p:oleObj name="Equation" r:id="rId5" imgW="1257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789040"/>
                        <a:ext cx="3701951" cy="2094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5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、安培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公式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载流直导线在均匀磁场中受力：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安培力是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洛伦兹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力的宏观效应。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、磁力矩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平面线圈在均匀磁场中所受磁力矩：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平面载流线圈磁矩矢量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63588" y="1340768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588" y="1340768"/>
                        <a:ext cx="2232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297451"/>
              </p:ext>
            </p:extLst>
          </p:nvPr>
        </p:nvGraphicFramePr>
        <p:xfrm>
          <a:off x="2843808" y="4185084"/>
          <a:ext cx="18621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7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4185084"/>
                        <a:ext cx="1862138" cy="60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8951"/>
              </p:ext>
            </p:extLst>
          </p:nvPr>
        </p:nvGraphicFramePr>
        <p:xfrm>
          <a:off x="5976156" y="2024844"/>
          <a:ext cx="1882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Equation" r:id="rId7" imgW="685800" imgH="190440" progId="Equation.DSMT4">
                  <p:embed/>
                </p:oleObj>
              </mc:Choice>
              <mc:Fallback>
                <p:oleObj name="Equation" r:id="rId7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2024844"/>
                        <a:ext cx="1882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483768" y="5591200"/>
          <a:ext cx="28495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9" imgW="952200" imgH="215640" progId="Equation.DSMT4">
                  <p:embed/>
                </p:oleObj>
              </mc:Choice>
              <mc:Fallback>
                <p:oleObj name="Equation" r:id="rId9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591200"/>
                        <a:ext cx="28495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9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5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、洛伦兹力</a:t>
                </a:r>
                <a:endParaRPr lang="en-US" altLang="zh-CN" b="1" dirty="0" smtClean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𝐹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1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）只作用于运动电荷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  <a:sym typeface="Wingdings" pitchFamily="2" charset="2"/>
                </a:endParaRPr>
              </a:p>
              <a:p>
                <a:pPr marL="1077913" indent="-1077913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2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）力与速度垂直，只改变方向，不改变速   率。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（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3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  <a:sym typeface="Wingdings" pitchFamily="2" charset="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垂直。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2"/>
                <a:stretch>
                  <a:fillRect l="-1707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三、主要问题</a:t>
            </a:r>
            <a:endParaRPr lang="en-US" altLang="zh-CN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、已知电流分布，求磁感应强度矢量分布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）毕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萨定律、磁场叠加原理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）安培环路定理（有时结合磁场叠加原理）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、磁场力</a:t>
            </a:r>
            <a:endParaRPr lang="en-US" altLang="zh-CN" b="1" dirty="0" smtClean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载流导线所受安培力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安培公式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运动电荷所受磁力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洛伦兹力公式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2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四、重要结论：</a:t>
                </a:r>
                <a:endParaRPr lang="en-US" altLang="zh-CN" b="1" dirty="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无限长载流直导线产生的磁场：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无限大载流平面产生的磁场：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无限长载流螺线管内部磁场：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长直载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流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螺线管中部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长直载流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螺线管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两端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8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螺绕环（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𝑅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）管内磁场：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208912" cy="5832648"/>
              </a:xfrm>
              <a:blipFill rotWithShape="0">
                <a:blip r:embed="rId3"/>
                <a:stretch>
                  <a:fillRect l="-1856" t="-1358" b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868144" y="1157622"/>
          <a:ext cx="17954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0" name="Equation" r:id="rId4" imgW="634680" imgH="393480" progId="Equation.DSMT4">
                  <p:embed/>
                </p:oleObj>
              </mc:Choice>
              <mc:Fallback>
                <p:oleObj name="Equation" r:id="rId4" imgW="634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157622"/>
                        <a:ext cx="179546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544108" y="2060848"/>
          <a:ext cx="16446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1" name="Equation" r:id="rId6" imgW="545760" imgH="393480" progId="Equation.DSMT4">
                  <p:embed/>
                </p:oleObj>
              </mc:Choice>
              <mc:Fallback>
                <p:oleObj name="Equation" r:id="rId6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2060848"/>
                        <a:ext cx="16446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472100" y="3324535"/>
          <a:ext cx="1684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2" name="Equation" r:id="rId8" imgW="596880" imgH="228600" progId="Equation.DSMT4">
                  <p:embed/>
                </p:oleObj>
              </mc:Choice>
              <mc:Fallback>
                <p:oleObj name="Equation" r:id="rId8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0" y="3324535"/>
                        <a:ext cx="1684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076056" y="4113076"/>
          <a:ext cx="16843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" name="Equation" r:id="rId10" imgW="596900" imgH="228600" progId="Equation.DSMT4">
                  <p:embed/>
                </p:oleObj>
              </mc:Choice>
              <mc:Fallback>
                <p:oleObj name="Equation" r:id="rId10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113076"/>
                        <a:ext cx="16843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022850" y="4761148"/>
          <a:ext cx="20081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4" name="Equation" r:id="rId11" imgW="711000" imgH="393480" progId="Equation.DSMT4">
                  <p:embed/>
                </p:oleObj>
              </mc:Choice>
              <mc:Fallback>
                <p:oleObj name="Equation" r:id="rId11" imgW="71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761148"/>
                        <a:ext cx="200818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328084" y="5952827"/>
          <a:ext cx="16843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5" name="Equation" r:id="rId13" imgW="596900" imgH="228600" progId="Equation.DSMT4">
                  <p:embed/>
                </p:oleObj>
              </mc:Choice>
              <mc:Fallback>
                <p:oleObj name="Equation" r:id="rId13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084" y="5952827"/>
                        <a:ext cx="16843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45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503548" y="548680"/>
            <a:ext cx="7772400" cy="6048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§7.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物质</a:t>
            </a:r>
            <a:r>
              <a:rPr lang="zh-CN" altLang="en-US" sz="3600" kern="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3600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磁性</a:t>
            </a:r>
            <a:endParaRPr lang="zh-CN" altLang="en-US" sz="3600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1376772"/>
                <a:ext cx="802889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在前面的部分中，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我们只研究了真空中的磁场。所谓真空即是说，在研究的空间中不存在其他物质。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在实际中，经常会存在一类物质，它在磁场中的作用下要发生变化，这种变化反过来又会影响磁场的分布。这类物质叫作磁介质。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Clr>
                    <a:srgbClr val="0000CC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这一节就是要研究磁场与磁介质的相互作用：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CN" altLang="en-US" sz="2800" dirty="0">
                        <a:latin typeface="Cambria Math"/>
                      </a:rPr>
                      <m:t>磁</m:t>
                    </m:r>
                    <m:r>
                      <a:rPr lang="zh-CN" altLang="en-US" sz="2800" i="1" dirty="0">
                        <a:latin typeface="Cambria Math"/>
                      </a:rPr>
                      <m:t>介质</m:t>
                    </m:r>
                    <m:r>
                      <a:rPr lang="zh-CN" altLang="en-US" sz="2800" i="1" dirty="0">
                        <a:latin typeface="Cambria Math"/>
                      </a:rPr>
                      <m:t>⟷</m:t>
                    </m:r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磁场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76772"/>
                <a:ext cx="8028892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91" t="-693" r="-2582" b="-1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7564" y="476672"/>
            <a:ext cx="348044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、磁介质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的分类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47564" y="1448780"/>
                <a:ext cx="8136904" cy="3775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ts val="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磁介质在磁场中要受到磁场的作用，要发生变化，即磁化。磁化后的磁介质反过来又会对磁场产生影响，这种影响表现为产生附加磁场，使总的磁场发生变化。</a:t>
                </a:r>
                <a:endParaRPr lang="en-US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设介质内某点原来的磁感矢量为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（外加磁场），该点存在磁介质，并且被磁化后，产生附加磁场为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，则该点总磁场为：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sz="2600" i="1">
                        <a:latin typeface="Cambria Math"/>
                      </a:rPr>
                      <m:t>=</m:t>
                    </m:r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altLang="zh-CN" sz="2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prstClr val="black"/>
                    </a:solidFill>
                  </a:rPr>
                  <a:t> 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4" y="1448780"/>
                <a:ext cx="8136904" cy="3775649"/>
              </a:xfrm>
              <a:prstGeom prst="rect">
                <a:avLst/>
              </a:prstGeom>
              <a:blipFill rotWithShape="0">
                <a:blip r:embed="rId2"/>
                <a:stretch>
                  <a:fillRect l="-1124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6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8971" y="548680"/>
            <a:ext cx="1112805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例题：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平行无限长直导线间的相互作用力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30" y="2024844"/>
            <a:ext cx="3820443" cy="2239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89963" y="439559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解：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74496" y="438560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在</a:t>
            </a:r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处产生的磁场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152919" y="43856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95367"/>
              </p:ext>
            </p:extLst>
          </p:nvPr>
        </p:nvGraphicFramePr>
        <p:xfrm>
          <a:off x="5166746" y="4204631"/>
          <a:ext cx="1386454" cy="8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4" imgW="622030" imgH="393529" progId="Equation.DSMT4">
                  <p:embed/>
                </p:oleObj>
              </mc:Choice>
              <mc:Fallback>
                <p:oleObj name="Equation" r:id="rId4" imgW="62203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746" y="4204631"/>
                        <a:ext cx="1386454" cy="86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644384" y="5397831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的一段</a:t>
            </a:r>
            <a:r>
              <a:rPr lang="en-US" altLang="zh-CN" kern="0" dirty="0">
                <a:ea typeface="仿宋" panose="02010609060101010101" pitchFamily="49" charset="-122"/>
              </a:rPr>
              <a:t>dl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受到力的大小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04954" y="53832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312355"/>
              </p:ext>
            </p:extLst>
          </p:nvPr>
        </p:nvGraphicFramePr>
        <p:xfrm>
          <a:off x="5292080" y="5250804"/>
          <a:ext cx="3285898" cy="79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" name="Equation" r:id="rId6" imgW="1612900" imgH="393700" progId="Equation.DSMT4">
                  <p:embed/>
                </p:oleObj>
              </mc:Choice>
              <mc:Fallback>
                <p:oleObj name="Equation" r:id="rId6" imgW="1612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250804"/>
                        <a:ext cx="3285898" cy="797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7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 txBox="1">
                <a:spLocks/>
              </p:cNvSpPr>
              <p:nvPr/>
            </p:nvSpPr>
            <p:spPr>
              <a:xfrm>
                <a:off x="179512" y="764704"/>
                <a:ext cx="8208912" cy="58326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800" kern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对于不同的磁介质来说，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kern="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ker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2800" i="1" ker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2800" kern="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的关系不同，由此可对磁介质进行分类：</a:t>
                </a:r>
                <a:endParaRPr lang="en-US" altLang="zh-CN" sz="2800" kern="0" dirty="0" smtClean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208912" cy="5832648"/>
              </a:xfrm>
              <a:prstGeom prst="rect">
                <a:avLst/>
              </a:prstGeom>
              <a:blipFill rotWithShape="0">
                <a:blip r:embed="rId3"/>
                <a:stretch>
                  <a:fillRect l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569"/>
              </p:ext>
            </p:extLst>
          </p:nvPr>
        </p:nvGraphicFramePr>
        <p:xfrm>
          <a:off x="539552" y="2348880"/>
          <a:ext cx="82359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4" imgW="3238200" imgH="1218960" progId="Equation.DSMT4">
                  <p:embed/>
                </p:oleObj>
              </mc:Choice>
              <mc:Fallback>
                <p:oleObj name="Equation" r:id="rId4" imgW="32382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823595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47564" y="476672"/>
            <a:ext cx="67762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二、物质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磁性的微观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解释与宏观描绘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065540" y="3966028"/>
            <a:ext cx="1440160" cy="1934840"/>
            <a:chOff x="3504" y="1374"/>
            <a:chExt cx="768" cy="992"/>
          </a:xfrm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504" y="1854"/>
              <a:ext cx="768" cy="288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504" y="2022"/>
              <a:ext cx="429" cy="138"/>
            </a:xfrm>
            <a:custGeom>
              <a:avLst/>
              <a:gdLst>
                <a:gd name="T0" fmla="*/ 0 w 429"/>
                <a:gd name="T1" fmla="*/ 0 h 138"/>
                <a:gd name="T2" fmla="*/ 132 w 429"/>
                <a:gd name="T3" fmla="*/ 88 h 138"/>
                <a:gd name="T4" fmla="*/ 429 w 42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" h="138">
                  <a:moveTo>
                    <a:pt x="0" y="0"/>
                  </a:moveTo>
                  <a:cubicBezTo>
                    <a:pt x="20" y="15"/>
                    <a:pt x="61" y="65"/>
                    <a:pt x="132" y="88"/>
                  </a:cubicBezTo>
                  <a:cubicBezTo>
                    <a:pt x="264" y="102"/>
                    <a:pt x="367" y="128"/>
                    <a:pt x="429" y="138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888" y="1374"/>
              <a:ext cx="0" cy="62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3984" y="2127"/>
            <a:ext cx="18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0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27"/>
                          <a:ext cx="18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3504" y="1392"/>
            <a:ext cx="38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1" name="公式" r:id="rId5" imgW="215640" imgH="228600" progId="Equation.3">
                    <p:embed/>
                  </p:oleObj>
                </mc:Choice>
                <mc:Fallback>
                  <p:oleObj name="公式" r:id="rId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92"/>
                          <a:ext cx="38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549" y="1438"/>
            <a:ext cx="29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2" name="Equation" r:id="rId7" imgW="164880" imgH="177480" progId="Equation.DSMT4">
                    <p:embed/>
                  </p:oleObj>
                </mc:Choice>
                <mc:Fallback>
                  <p:oleObj name="Equation" r:id="rId7" imgW="1648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1438"/>
                          <a:ext cx="29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55576" y="1306018"/>
                <a:ext cx="7848872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1822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年，安培提出：分子环流假说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——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分子电流理论。它可以从物质的微观结构来解释磁介质的磁化过程。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介质分子中电子参与两种运动：自旋及绕核的轨道运动，都可以等效为环状电流，就像一个微小的载流线圈，存在磁矩矢量（轨道磁矩和自旋磁矩）。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一个分子中各个电子的轨道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磁矩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和自旋磁矩的矢量和构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成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了分子磁矩矢量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，这是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分子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固有的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 </a:t>
                </a:r>
                <a:endParaRPr lang="zh-CN" altLang="en-US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06018"/>
                <a:ext cx="7848872" cy="4247317"/>
              </a:xfrm>
              <a:prstGeom prst="rect">
                <a:avLst/>
              </a:prstGeom>
              <a:blipFill rotWithShape="0">
                <a:blip r:embed="rId9"/>
                <a:stretch>
                  <a:fillRect l="-1088" t="-574" r="-2564" b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28092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44724"/>
                <a:ext cx="8280920" cy="526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顺磁质的磁化过程：磁介质是由大量分子（或原子）组成。由于分子的热运动，无外场时，分子的磁矩排列杂乱无章，介质内分子磁矩的矢量和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nary>
                    <m:r>
                      <a:rPr lang="en-US" altLang="zh-CN" b="0" i="0" smtClean="0">
                        <a:latin typeface="Cambria Math"/>
                      </a:rPr>
                      <m:t>=0</m:t>
                    </m:r>
                    <m:r>
                      <a:rPr lang="zh-CN" altLang="en-US" b="0" i="1" smtClean="0">
                        <a:latin typeface="Cambria Math"/>
                      </a:rPr>
                      <m:t>。</m:t>
                    </m:r>
                  </m:oMath>
                </a14:m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lvl="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有外磁场时，这些分子固有磁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矩就要受到磁力矩作用，使分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子磁矩的方向向外磁场方向转动。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lvl="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各分子磁矩都在一定程度上沿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外磁场方向排列起来（由于分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子热运动会破坏有序性，因此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有序性取决于外磁场的强弱）。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这时分子磁矩的矢量和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：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</m:nary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0</m:t>
                    </m:r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。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44724"/>
                <a:ext cx="8280920" cy="5269456"/>
              </a:xfrm>
              <a:prstGeom prst="rect">
                <a:avLst/>
              </a:prstGeom>
              <a:blipFill rotWithShape="0">
                <a:blip r:embed="rId2"/>
                <a:stretch>
                  <a:fillRect l="-1031" t="-463" r="-4566" b="-13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1"/>
          <a:stretch/>
        </p:blipFill>
        <p:spPr bwMode="auto">
          <a:xfrm>
            <a:off x="6007594" y="2347077"/>
            <a:ext cx="2416834" cy="115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9"/>
          <a:stretch/>
        </p:blipFill>
        <p:spPr bwMode="auto">
          <a:xfrm>
            <a:off x="6007594" y="4161276"/>
            <a:ext cx="2416834" cy="149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32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55576" y="620688"/>
                <a:ext cx="7470576" cy="3472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磁化强度矢量</a:t>
                </a:r>
                <a:endParaRPr lang="en-US" altLang="zh-CN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为了描述磁介质磁化的程度，引入磁化矢量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</m:acc>
                    <m:r>
                      <a:rPr lang="zh-CN" altLang="en-US" i="1">
                        <a:latin typeface="Cambria Math"/>
                      </a:rPr>
                      <m:t>。它的</m:t>
                    </m:r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定义为：磁介质中，单位体积内分子磁矩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的矢量和，即：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0688"/>
                <a:ext cx="7470576" cy="3472297"/>
              </a:xfrm>
              <a:prstGeom prst="rect">
                <a:avLst/>
              </a:prstGeom>
              <a:blipFill rotWithShape="0">
                <a:blip r:embed="rId3"/>
                <a:stretch>
                  <a:fillRect l="-1306" t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47864" y="30689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99816"/>
              </p:ext>
            </p:extLst>
          </p:nvPr>
        </p:nvGraphicFramePr>
        <p:xfrm>
          <a:off x="3203848" y="2636912"/>
          <a:ext cx="1916013" cy="11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4" imgW="736600" imgH="431800" progId="Equation.DSMT4">
                  <p:embed/>
                </p:oleObj>
              </mc:Choice>
              <mc:Fallback>
                <p:oleObj name="Equation" r:id="rId4" imgW="7366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36912"/>
                        <a:ext cx="1916013" cy="111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05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553" y="1057699"/>
                <a:ext cx="83529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如图，介质内部相邻分子环流相互抵消，介质表面形成了环状的等效电流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——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磁化电流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，产生附加磁场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。</a:t>
                </a:r>
                <a:endParaRPr lang="en-US" altLang="zh-CN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3" y="1057699"/>
                <a:ext cx="835292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48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951207"/>
              </p:ext>
            </p:extLst>
          </p:nvPr>
        </p:nvGraphicFramePr>
        <p:xfrm>
          <a:off x="7596336" y="1606694"/>
          <a:ext cx="379338" cy="37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4" imgW="190440" imgH="190440" progId="Equation.DSMT4">
                  <p:embed/>
                </p:oleObj>
              </mc:Choice>
              <mc:Fallback>
                <p:oleObj name="Equation" r:id="rId4" imgW="190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6336" y="1606694"/>
                        <a:ext cx="379338" cy="37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35830" y="2059883"/>
            <a:ext cx="4832375" cy="3312368"/>
            <a:chOff x="2505075" y="908720"/>
            <a:chExt cx="4048125" cy="266429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5075" y="908720"/>
              <a:ext cx="4048125" cy="2581275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5112060" y="2420888"/>
              <a:ext cx="1257908" cy="1152128"/>
              <a:chOff x="6816937" y="966480"/>
              <a:chExt cx="1571487" cy="139664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6816937" y="966480"/>
                <a:ext cx="1391467" cy="1396648"/>
                <a:chOff x="6816937" y="966480"/>
                <a:chExt cx="1391467" cy="1396648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6816937" y="980728"/>
                  <a:ext cx="1382554" cy="1382400"/>
                  <a:chOff x="6012160" y="2492896"/>
                  <a:chExt cx="1382554" cy="1416648"/>
                </a:xfrm>
              </p:grpSpPr>
              <p:sp>
                <p:nvSpPr>
                  <p:cNvPr id="38" name="椭圆 37"/>
                  <p:cNvSpPr>
                    <a:spLocks noChangeAspect="1"/>
                  </p:cNvSpPr>
                  <p:nvPr/>
                </p:nvSpPr>
                <p:spPr>
                  <a:xfrm>
                    <a:off x="6012160" y="2492896"/>
                    <a:ext cx="1382554" cy="13824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6216" y="249289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184" y="25884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2552412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0272" y="278092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285293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2200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96512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316448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68520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92004" y="3094797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484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460" y="342900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84544" y="341650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208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32516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35" name="组合 34"/>
                <p:cNvGrpSpPr/>
                <p:nvPr/>
              </p:nvGrpSpPr>
              <p:grpSpPr>
                <a:xfrm flipH="1" flipV="1">
                  <a:off x="6816937" y="966480"/>
                  <a:ext cx="1391467" cy="1382400"/>
                  <a:chOff x="6571360" y="1866580"/>
                  <a:chExt cx="1385016" cy="1382400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6573976" y="1866580"/>
                    <a:ext cx="1382400" cy="13824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任意多边形 36"/>
                  <p:cNvSpPr/>
                  <p:nvPr/>
                </p:nvSpPr>
                <p:spPr>
                  <a:xfrm>
                    <a:off x="6571360" y="2381459"/>
                    <a:ext cx="30407" cy="371789"/>
                  </a:xfrm>
                  <a:custGeom>
                    <a:avLst/>
                    <a:gdLst>
                      <a:gd name="connsiteX0" fmla="*/ 20359 w 30407"/>
                      <a:gd name="connsiteY0" fmla="*/ 0 h 371789"/>
                      <a:gd name="connsiteX1" fmla="*/ 262 w 30407"/>
                      <a:gd name="connsiteY1" fmla="*/ 110532 h 371789"/>
                      <a:gd name="connsiteX2" fmla="*/ 10310 w 30407"/>
                      <a:gd name="connsiteY2" fmla="*/ 261257 h 371789"/>
                      <a:gd name="connsiteX3" fmla="*/ 30407 w 30407"/>
                      <a:gd name="connsiteY3" fmla="*/ 371789 h 371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07" h="371789">
                        <a:moveTo>
                          <a:pt x="20359" y="0"/>
                        </a:moveTo>
                        <a:cubicBezTo>
                          <a:pt x="11148" y="33494"/>
                          <a:pt x="1937" y="66989"/>
                          <a:pt x="262" y="110532"/>
                        </a:cubicBezTo>
                        <a:cubicBezTo>
                          <a:pt x="-1413" y="154075"/>
                          <a:pt x="5286" y="217714"/>
                          <a:pt x="10310" y="261257"/>
                        </a:cubicBezTo>
                        <a:cubicBezTo>
                          <a:pt x="15334" y="304800"/>
                          <a:pt x="22870" y="338294"/>
                          <a:pt x="30407" y="371789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33" name="图片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6052" y="1150206"/>
                <a:ext cx="242372" cy="262570"/>
              </a:xfrm>
              <a:prstGeom prst="rect">
                <a:avLst/>
              </a:prstGeom>
            </p:spPr>
          </p:pic>
        </p:grpSp>
      </p:grpSp>
      <p:sp>
        <p:nvSpPr>
          <p:cNvPr id="54" name="TextBox 1"/>
          <p:cNvSpPr txBox="1"/>
          <p:nvPr/>
        </p:nvSpPr>
        <p:spPr>
          <a:xfrm>
            <a:off x="791072" y="5372251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总磁场：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40529"/>
              </p:ext>
            </p:extLst>
          </p:nvPr>
        </p:nvGraphicFramePr>
        <p:xfrm>
          <a:off x="2772215" y="5481228"/>
          <a:ext cx="1502426" cy="49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2215" y="5481228"/>
                        <a:ext cx="1502426" cy="49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4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11560" y="764704"/>
                <a:ext cx="7614592" cy="4810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关于磁化电流：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）分子有序排列的宏观效果，没有带电粒子的宏观定向运动；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）对于各向同性的均匀磁介质，磁化电流只分布在磁介质的表面上；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3</a:t>
                </a:r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）磁化电流可用面电流密度矢量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表示：其大小为在磁化电流垂直方向上单位长度的磁化电流，其方向为该点磁化电流方向：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93763" indent="-893763"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b="0" i="0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b="0" i="1" baseline="-25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64704"/>
                <a:ext cx="7614592" cy="4810419"/>
              </a:xfrm>
              <a:prstGeom prst="rect">
                <a:avLst/>
              </a:prstGeom>
              <a:blipFill rotWithShape="0">
                <a:blip r:embed="rId2"/>
                <a:stretch>
                  <a:fillRect l="-1201" t="-506" r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323528" y="1172898"/>
                <a:ext cx="8496944" cy="4578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84250" lvl="0" indent="-984250" algn="l">
                  <a:lnSpc>
                    <a:spcPct val="125000"/>
                  </a:lnSpc>
                </a:pP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）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磁化强度矢量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沿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闭合环路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的线积分等于穿过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该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回路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</a:t>
                </a:r>
                <a:r>
                  <a:rPr lang="zh-CN" altLang="en-US" sz="2600" dirty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磁化电流代数和，</a:t>
                </a:r>
                <a:r>
                  <a:rPr lang="zh-CN" altLang="en-US" sz="2600" dirty="0" smtClean="0">
                    <a:solidFill>
                      <a:prstClr val="black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</a:t>
                </a:r>
                <a:endParaRPr lang="en-US" altLang="zh-CN" sz="260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sz="26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altLang="zh-CN" sz="26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6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984250" lvl="0" indent="-984250" algn="l">
                  <a:lnSpc>
                    <a:spcPct val="125000"/>
                  </a:lnSpc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2</a:t>
                </a: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）对于均匀、各向同性磁介质，存在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6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zh-CN" altLang="en-US" sz="2600" b="0" i="1" smtClean="0">
                        <a:latin typeface="Cambria Math"/>
                      </a:rPr>
                      <m:t>与</m:t>
                    </m:r>
                    <m:r>
                      <a:rPr lang="zh-CN" altLang="en-US" sz="2600" i="1">
                        <a:latin typeface="Cambria Math"/>
                      </a:rPr>
                      <m:t>磁化强度</m:t>
                    </m:r>
                    <m:r>
                      <a:rPr lang="zh-CN" altLang="en-US" sz="2600" i="1" smtClean="0">
                        <a:latin typeface="Cambria Math"/>
                      </a:rPr>
                      <m:t>矢量</m:t>
                    </m:r>
                    <m:acc>
                      <m:accPr>
                        <m:chr m:val="⃗"/>
                        <m:ctrlPr>
                          <a:rPr lang="zh-CN" altLang="en-US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𝑀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的关系：</a:t>
                </a:r>
                <a:endParaRPr lang="en-US" altLang="zh-CN" sz="2600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>
                  <a:lnSpc>
                    <a:spcPct val="125000"/>
                  </a:lnSpc>
                </a:pPr>
                <a:endParaRPr lang="en-US" altLang="zh-CN" sz="2600" i="1" dirty="0" smtClean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0" algn="l">
                  <a:lnSpc>
                    <a:spcPct val="125000"/>
                  </a:lnSpc>
                </a:pPr>
                <a:r>
                  <a:rPr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72898"/>
                <a:ext cx="8496944" cy="4578176"/>
              </a:xfrm>
              <a:prstGeom prst="rect">
                <a:avLst/>
              </a:prstGeom>
              <a:blipFill rotWithShape="0">
                <a:blip r:embed="rId3"/>
                <a:stretch>
                  <a:fillRect l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46012"/>
              </p:ext>
            </p:extLst>
          </p:nvPr>
        </p:nvGraphicFramePr>
        <p:xfrm>
          <a:off x="3178403" y="4764053"/>
          <a:ext cx="2643178" cy="94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4" imgW="1244520" imgH="444240" progId="Equation.DSMT4">
                  <p:embed/>
                </p:oleObj>
              </mc:Choice>
              <mc:Fallback>
                <p:oleObj name="Equation" r:id="rId4" imgW="124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8403" y="4764053"/>
                        <a:ext cx="2643178" cy="94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46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67544" y="764704"/>
            <a:ext cx="81729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三、有磁介质时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的高斯定理</a:t>
            </a: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安培环路定理</a:t>
            </a:r>
            <a:endParaRPr lang="en-US" altLang="zh-CN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556" y="186538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高斯定理：</a:t>
            </a:r>
            <a:endParaRPr lang="en-US" altLang="zh-CN" sz="32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551687"/>
              </p:ext>
            </p:extLst>
          </p:nvPr>
        </p:nvGraphicFramePr>
        <p:xfrm>
          <a:off x="3675316" y="2862138"/>
          <a:ext cx="1757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Equation" r:id="rId3" imgW="685800" imgH="380880" progId="Equation.DSMT4">
                  <p:embed/>
                </p:oleObj>
              </mc:Choice>
              <mc:Fallback>
                <p:oleObj name="Equation" r:id="rId3" imgW="685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316" y="2862138"/>
                        <a:ext cx="17573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943013"/>
              </p:ext>
            </p:extLst>
          </p:nvPr>
        </p:nvGraphicFramePr>
        <p:xfrm>
          <a:off x="681540" y="4106544"/>
          <a:ext cx="8018028" cy="56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Equation" r:id="rId5" imgW="3251160" imgH="228600" progId="Equation.DSMT4">
                  <p:embed/>
                </p:oleObj>
              </mc:Choice>
              <mc:Fallback>
                <p:oleObj name="Equation" r:id="rId5" imgW="3251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40" y="4106544"/>
                        <a:ext cx="8018028" cy="562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8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TextBox 3"/>
          <p:cNvSpPr txBox="1"/>
          <p:nvPr/>
        </p:nvSpPr>
        <p:spPr>
          <a:xfrm>
            <a:off x="611560" y="7287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安培环路定理：</a:t>
            </a:r>
            <a:endParaRPr lang="en-US" altLang="zh-CN" sz="32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 smtClean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/>
            <a:endParaRPr lang="zh-CN" altLang="en-US" sz="3200" dirty="0">
              <a:solidFill>
                <a:prstClr val="black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741406"/>
              </p:ext>
            </p:extLst>
          </p:nvPr>
        </p:nvGraphicFramePr>
        <p:xfrm>
          <a:off x="3131840" y="1462819"/>
          <a:ext cx="26146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6" name="Equation" r:id="rId3" imgW="1028520" imgH="279360" progId="Equation.DSMT4">
                  <p:embed/>
                </p:oleObj>
              </mc:Choice>
              <mc:Fallback>
                <p:oleObj name="Equation" r:id="rId3" imgW="1028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462819"/>
                        <a:ext cx="2614613" cy="70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10121" y="24083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其中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75478"/>
              </p:ext>
            </p:extLst>
          </p:nvPr>
        </p:nvGraphicFramePr>
        <p:xfrm>
          <a:off x="1686408" y="2464518"/>
          <a:ext cx="6666012" cy="5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7" name="Equation" r:id="rId5" imgW="2831760" imgH="241200" progId="Equation.DSMT4">
                  <p:embed/>
                </p:oleObj>
              </mc:Choice>
              <mc:Fallback>
                <p:oleObj name="Equation" r:id="rId5" imgW="283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408" y="2464518"/>
                        <a:ext cx="6666012" cy="5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175457"/>
              </p:ext>
            </p:extLst>
          </p:nvPr>
        </p:nvGraphicFramePr>
        <p:xfrm>
          <a:off x="1677007" y="3076585"/>
          <a:ext cx="6825387" cy="5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8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007" y="3076585"/>
                        <a:ext cx="6825387" cy="532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22005"/>
              </p:ext>
            </p:extLst>
          </p:nvPr>
        </p:nvGraphicFramePr>
        <p:xfrm>
          <a:off x="2034914" y="4019425"/>
          <a:ext cx="596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9" name="Equation" r:id="rId9" imgW="2387520" imgH="279360" progId="Equation.DSMT4">
                  <p:embed/>
                </p:oleObj>
              </mc:Choice>
              <mc:Fallback>
                <p:oleObj name="Equation" r:id="rId9" imgW="2387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4914" y="4019425"/>
                        <a:ext cx="5969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666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820"/>
              </p:ext>
            </p:extLst>
          </p:nvPr>
        </p:nvGraphicFramePr>
        <p:xfrm>
          <a:off x="503548" y="836712"/>
          <a:ext cx="271621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2" name="Equation" r:id="rId3" imgW="1117440" imgH="279360" progId="Equation.DSMT4">
                  <p:embed/>
                </p:oleObj>
              </mc:Choice>
              <mc:Fallback>
                <p:oleObj name="Equation" r:id="rId3" imgW="1117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548" y="836712"/>
                        <a:ext cx="2716212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73050" y="2672916"/>
          <a:ext cx="7806672" cy="1116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3" name="Equation" r:id="rId5" imgW="3200400" imgH="457200" progId="Equation.DSMT4">
                  <p:embed/>
                </p:oleObj>
              </mc:Choice>
              <mc:Fallback>
                <p:oleObj name="Equation" r:id="rId5" imgW="3200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050" y="2672916"/>
                        <a:ext cx="7806672" cy="1116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533775" y="692150"/>
          <a:ext cx="48450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4"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692150"/>
                        <a:ext cx="48450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625600" y="1700213"/>
          <a:ext cx="39814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5" name="Equation" r:id="rId9" imgW="1638000" imgH="457200" progId="Equation.DSMT4">
                  <p:embed/>
                </p:oleObj>
              </mc:Choice>
              <mc:Fallback>
                <p:oleObj name="Equation" r:id="rId9" imgW="1638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700213"/>
                        <a:ext cx="39814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298967"/>
              </p:ext>
            </p:extLst>
          </p:nvPr>
        </p:nvGraphicFramePr>
        <p:xfrm>
          <a:off x="251520" y="4437113"/>
          <a:ext cx="8147797" cy="68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6" name="Equation" r:id="rId11" imgW="3327120" imgH="279360" progId="Equation.DSMT4">
                  <p:embed/>
                </p:oleObj>
              </mc:Choice>
              <mc:Fallback>
                <p:oleObj name="Equation" r:id="rId11" imgW="332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3"/>
                        <a:ext cx="8147797" cy="684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15516" y="5229200"/>
          <a:ext cx="8111328" cy="54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7" name="Equation" r:id="rId13" imgW="3238200" imgH="215640" progId="Equation.DSMT4">
                  <p:embed/>
                </p:oleObj>
              </mc:Choice>
              <mc:Fallback>
                <p:oleObj name="Equation" r:id="rId13" imgW="323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5229200"/>
                        <a:ext cx="8111328" cy="540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367644" y="5733256"/>
          <a:ext cx="22399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8" name="Equation" r:id="rId15" imgW="977760" imgH="419040" progId="Equation.DSMT4">
                  <p:embed/>
                </p:oleObj>
              </mc:Choice>
              <mc:Fallback>
                <p:oleObj name="Equation" r:id="rId15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5733256"/>
                        <a:ext cx="22399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87524" y="3776650"/>
          <a:ext cx="5730662" cy="58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9" name="Equation" r:id="rId17" imgW="2349360" imgH="241200" progId="Equation.DSMT4">
                  <p:embed/>
                </p:oleObj>
              </mc:Choice>
              <mc:Fallback>
                <p:oleObj name="Equation" r:id="rId17" imgW="234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24" y="3776650"/>
                        <a:ext cx="5730662" cy="58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57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115616" y="10527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同理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68809"/>
              </p:ext>
            </p:extLst>
          </p:nvPr>
        </p:nvGraphicFramePr>
        <p:xfrm>
          <a:off x="3072338" y="851520"/>
          <a:ext cx="347154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338" y="851520"/>
                        <a:ext cx="347154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15616" y="210547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单位长度上作用力的大小为：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5182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43485"/>
              </p:ext>
            </p:extLst>
          </p:nvPr>
        </p:nvGraphicFramePr>
        <p:xfrm>
          <a:off x="2555776" y="3043201"/>
          <a:ext cx="3240360" cy="8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Equation" r:id="rId5" imgW="1562100" imgH="431800" progId="Equation.DSMT4">
                  <p:embed/>
                </p:oleObj>
              </mc:Choice>
              <mc:Fallback>
                <p:oleObj name="Equation" r:id="rId5" imgW="15621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043201"/>
                        <a:ext cx="3240360" cy="89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9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6665"/>
            <a:ext cx="8208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9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15516" y="800708"/>
          <a:ext cx="28463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0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516" y="800708"/>
                        <a:ext cx="2846387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87524" y="3663367"/>
          <a:ext cx="26273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1" name="Equation" r:id="rId8" imgW="1066680" imgH="241200" progId="Equation.DSMT4">
                  <p:embed/>
                </p:oleObj>
              </mc:Choice>
              <mc:Fallback>
                <p:oleObj name="Equation" r:id="rId8" imgW="1066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524" y="3663367"/>
                        <a:ext cx="2627312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51520" y="1916832"/>
          <a:ext cx="43148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" name="Equation" r:id="rId10" imgW="1752480" imgH="241200" progId="Equation.DSMT4">
                  <p:embed/>
                </p:oleObj>
              </mc:Choice>
              <mc:Fallback>
                <p:oleObj name="Equation" r:id="rId10" imgW="1752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16832"/>
                        <a:ext cx="43148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91780" y="1304764"/>
          <a:ext cx="2438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" name="Equation" r:id="rId12" imgW="990360" imgH="241200" progId="Equation.DSMT4">
                  <p:embed/>
                </p:oleObj>
              </mc:Choice>
              <mc:Fallback>
                <p:oleObj name="Equation" r:id="rId12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80" y="1304764"/>
                        <a:ext cx="2438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58217" y="2517899"/>
          <a:ext cx="785018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" name="Equation" r:id="rId14" imgW="3187440" imgH="457200" progId="Equation.DSMT4">
                  <p:embed/>
                </p:oleObj>
              </mc:Choice>
              <mc:Fallback>
                <p:oleObj name="Equation" r:id="rId14" imgW="3187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17" y="2517899"/>
                        <a:ext cx="785018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15516" y="4269593"/>
          <a:ext cx="6221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5" name="Equation" r:id="rId16" imgW="2527200" imgH="228600" progId="Equation.DSMT4">
                  <p:embed/>
                </p:oleObj>
              </mc:Choice>
              <mc:Fallback>
                <p:oleObj name="Equation" r:id="rId16" imgW="25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4269593"/>
                        <a:ext cx="62214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07504" y="5349714"/>
          <a:ext cx="81597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6" name="Equation" r:id="rId18" imgW="3314520" imgH="228600" progId="Equation.DSMT4">
                  <p:embed/>
                </p:oleObj>
              </mc:Choice>
              <mc:Fallback>
                <p:oleObj name="Equation" r:id="rId18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49714"/>
                        <a:ext cx="81597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023828" y="4851499"/>
          <a:ext cx="1781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7" name="Equation" r:id="rId20" imgW="723600" imgH="241200" progId="Equation.DSMT4">
                  <p:embed/>
                </p:oleObj>
              </mc:Choice>
              <mc:Fallback>
                <p:oleObj name="Equation" r:id="rId20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4851499"/>
                        <a:ext cx="1781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331145" y="5999373"/>
          <a:ext cx="13128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8" name="Equation" r:id="rId22" imgW="533160" imgH="228600" progId="Equation.DSMT4">
                  <p:embed/>
                </p:oleObj>
              </mc:Choice>
              <mc:Fallback>
                <p:oleObj name="Equation" r:id="rId22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145" y="5999373"/>
                        <a:ext cx="13128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884" y="559395"/>
            <a:ext cx="4371975" cy="151447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57990" y="1066401"/>
          <a:ext cx="1502426" cy="50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7990" y="1066401"/>
                        <a:ext cx="1502426" cy="50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19572" y="2107909"/>
            <a:ext cx="7632848" cy="281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研究磁介质的装置：将磁介质制成圆环，在圆环上绕线圈制成以磁介质为芯的螺绕环，接到电路中。当螺绕环中通有电流时，环内产生磁场，这里包括电流产生的磁场和磁介质磁化后产生的磁场。通过冲击电流计测量环内的磁感应强度。当环内有磁介质时的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，环内没有磁介质时的磁感应强度为</a:t>
            </a:r>
            <a:r>
              <a:rPr lang="en-US" altLang="zh-CN" kern="100" dirty="0">
                <a:ea typeface="仿宋" panose="02010609060101010101" pitchFamily="49" charset="-122"/>
              </a:rPr>
              <a:t>B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，二者之比：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23928" y="51511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923928" y="4969022"/>
          <a:ext cx="939918" cy="76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969022"/>
                        <a:ext cx="939918" cy="762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8292" y="5818062"/>
            <a:ext cx="3804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err="1"/>
              <a:t>μ</a:t>
            </a:r>
            <a:r>
              <a:rPr lang="en-US" altLang="zh-CN" kern="100" baseline="-25000" dirty="0" err="1"/>
              <a:t>r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称为磁介质的相对磁导率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8700"/>
            <a:ext cx="8208912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0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59532" y="836712"/>
          <a:ext cx="1768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1"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532" y="836712"/>
                        <a:ext cx="17684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11560" y="2599122"/>
          <a:ext cx="68468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2" name="Equation" r:id="rId8" imgW="2705040" imgH="228600" progId="Equation.DSMT4">
                  <p:embed/>
                </p:oleObj>
              </mc:Choice>
              <mc:Fallback>
                <p:oleObj name="Equation" r:id="rId8" imgW="2705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99122"/>
                        <a:ext cx="68468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231740" y="1883296"/>
          <a:ext cx="1960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3" name="Equation" r:id="rId10" imgW="774360" imgH="241200" progId="Equation.DSMT4">
                  <p:embed/>
                </p:oleObj>
              </mc:Choice>
              <mc:Fallback>
                <p:oleObj name="Equation" r:id="rId10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1883296"/>
                        <a:ext cx="1960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519772" y="1296057"/>
          <a:ext cx="1092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4" name="Equation" r:id="rId12" imgW="431640" imgH="203040" progId="Equation.DSMT4">
                  <p:embed/>
                </p:oleObj>
              </mc:Choice>
              <mc:Fallback>
                <p:oleObj name="Equation" r:id="rId12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1296057"/>
                        <a:ext cx="1092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2979"/>
              </p:ext>
            </p:extLst>
          </p:nvPr>
        </p:nvGraphicFramePr>
        <p:xfrm>
          <a:off x="1541683" y="4375633"/>
          <a:ext cx="4986640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5" name="Equation" r:id="rId14" imgW="1473120" imgH="266400" progId="Equation.DSMT4">
                  <p:embed/>
                </p:oleObj>
              </mc:Choice>
              <mc:Fallback>
                <p:oleObj name="Equation" r:id="rId14" imgW="1473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683" y="4375633"/>
                        <a:ext cx="4986640" cy="9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382711" y="3814750"/>
          <a:ext cx="440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6" name="Equation" r:id="rId16" imgW="1739880" imgH="203040" progId="Equation.DSMT4">
                  <p:embed/>
                </p:oleObj>
              </mc:Choice>
              <mc:Fallback>
                <p:oleObj name="Equation" r:id="rId16" imgW="1739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11" y="3814750"/>
                        <a:ext cx="44053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7250"/>
              </p:ext>
            </p:extLst>
          </p:nvPr>
        </p:nvGraphicFramePr>
        <p:xfrm>
          <a:off x="1535702" y="5471434"/>
          <a:ext cx="3060339" cy="74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7" name="Equation" r:id="rId18" imgW="888840" imgH="215640" progId="Equation.DSMT4">
                  <p:embed/>
                </p:oleObj>
              </mc:Choice>
              <mc:Fallback>
                <p:oleObj name="Equation" r:id="rId18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702" y="5471434"/>
                        <a:ext cx="3060339" cy="740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1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8971" y="548680"/>
            <a:ext cx="3804247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 smtClean="0">
                <a:ea typeface="仿宋" panose="02010609060101010101" pitchFamily="49" charset="-122"/>
              </a:rPr>
              <a:t>例题</a:t>
            </a:r>
            <a:r>
              <a:rPr lang="zh-CN" altLang="en-US" b="1" dirty="0">
                <a:ea typeface="仿宋" panose="02010609060101010101" pitchFamily="49" charset="-122"/>
              </a:rPr>
              <a:t>：</a:t>
            </a:r>
            <a:r>
              <a:rPr lang="en-US" altLang="zh-CN" b="1" dirty="0">
                <a:ea typeface="仿宋" panose="02010609060101010101" pitchFamily="49" charset="-122"/>
              </a:rPr>
              <a:t>9.18(p.419)</a:t>
            </a:r>
            <a:r>
              <a:rPr lang="zh-CN" altLang="en-US" b="1" dirty="0">
                <a:ea typeface="仿宋" panose="02010609060101010101" pitchFamily="49" charset="-122"/>
              </a:rPr>
              <a:t>（重点）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7340" y="1232756"/>
            <a:ext cx="7740860" cy="214208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无限长圆柱形铜线，外面包一层相对磁导率为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μ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的圆筒形磁介质。导线的半径为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，磁介质的外半径为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2400" kern="0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，铜线内均匀分布的电流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，铜线的相对磁导率为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：无限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长圆柱形铜线和介质内外的磁场强度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H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和磁感应强度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sz="2400" kern="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32" y="3797966"/>
            <a:ext cx="5489540" cy="2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3568" y="692696"/>
            <a:ext cx="5220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ea typeface="仿宋" panose="02010609060101010101" pitchFamily="49" charset="-122"/>
              </a:rPr>
              <a:t>解：选半径为</a:t>
            </a:r>
            <a:r>
              <a:rPr lang="en-US" altLang="zh-CN" kern="0" dirty="0">
                <a:ea typeface="仿宋" panose="02010609060101010101" pitchFamily="49" charset="-122"/>
              </a:rPr>
              <a:t>r</a:t>
            </a:r>
            <a:r>
              <a:rPr lang="zh-CN" altLang="zh-CN" kern="0" dirty="0">
                <a:ea typeface="仿宋" panose="02010609060101010101" pitchFamily="49" charset="-122"/>
              </a:rPr>
              <a:t>的同心圆为安培</a:t>
            </a:r>
            <a:r>
              <a:rPr lang="zh-CN" altLang="zh-CN" kern="0" dirty="0" smtClean="0">
                <a:ea typeface="仿宋" panose="02010609060101010101" pitchFamily="49" charset="-122"/>
              </a:rPr>
              <a:t>环路</a:t>
            </a:r>
            <a:r>
              <a:rPr lang="zh-CN" altLang="en-US" kern="0" dirty="0" smtClean="0">
                <a:ea typeface="仿宋" panose="02010609060101010101" pitchFamily="49" charset="-122"/>
              </a:rPr>
              <a:t>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340768"/>
            <a:ext cx="5670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时，根据安培环路定理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55876" y="21688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41928"/>
              </p:ext>
            </p:extLst>
          </p:nvPr>
        </p:nvGraphicFramePr>
        <p:xfrm>
          <a:off x="3167844" y="1988840"/>
          <a:ext cx="2384711" cy="91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0" name="Equation" r:id="rId3" imgW="1002960" imgH="380880" progId="Equation.DSMT4">
                  <p:embed/>
                </p:oleObj>
              </mc:Choice>
              <mc:Fallback>
                <p:oleObj name="Equation" r:id="rId3" imgW="1002960" imgH="380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1988840"/>
                        <a:ext cx="2384711" cy="911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95636" y="297230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可得：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5876" y="33085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36612"/>
              </p:ext>
            </p:extLst>
          </p:nvPr>
        </p:nvGraphicFramePr>
        <p:xfrm>
          <a:off x="3070870" y="2972309"/>
          <a:ext cx="2578657" cy="98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1" name="Equation" r:id="rId5" imgW="1129810" imgH="431613" progId="Equation.DSMT4">
                  <p:embed/>
                </p:oleObj>
              </mc:Choice>
              <mc:Fallback>
                <p:oleObj name="Equation" r:id="rId5" imgW="1129810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0" y="2972309"/>
                        <a:ext cx="2578657" cy="984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295636" y="4175519"/>
            <a:ext cx="3342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由于铜导线的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，得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455876" y="50786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37369"/>
              </p:ext>
            </p:extLst>
          </p:nvPr>
        </p:nvGraphicFramePr>
        <p:xfrm>
          <a:off x="3167844" y="4863734"/>
          <a:ext cx="2349208" cy="87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2" name="Equation" r:id="rId7" imgW="1167893" imgH="431613" progId="Equation.DSMT4">
                  <p:embed/>
                </p:oleObj>
              </mc:Choice>
              <mc:Fallback>
                <p:oleObj name="Equation" r:id="rId7" imgW="1167893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4863734"/>
                        <a:ext cx="2349208" cy="870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92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35596" y="692696"/>
            <a:ext cx="2932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</a:rPr>
              <a:t>≥</a:t>
            </a:r>
            <a:r>
              <a:rPr lang="en-US" altLang="zh-CN" kern="100" dirty="0">
                <a:ea typeface="仿宋" panose="02010609060101010101" pitchFamily="49" charset="-122"/>
              </a:rPr>
              <a:t>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1</a:t>
            </a:r>
            <a:r>
              <a:rPr lang="zh-CN" altLang="zh-CN" kern="100" dirty="0">
                <a:ea typeface="仿宋" panose="02010609060101010101" pitchFamily="49" charset="-122"/>
              </a:rPr>
              <a:t>时，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95836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475539"/>
              </p:ext>
            </p:extLst>
          </p:nvPr>
        </p:nvGraphicFramePr>
        <p:xfrm>
          <a:off x="3959801" y="699696"/>
          <a:ext cx="1795339" cy="56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2"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801" y="699696"/>
                        <a:ext cx="1795339" cy="56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20134" y="20968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79339"/>
              </p:ext>
            </p:extLst>
          </p:nvPr>
        </p:nvGraphicFramePr>
        <p:xfrm>
          <a:off x="4170771" y="1369517"/>
          <a:ext cx="1367891" cy="82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3" name="Equation" r:id="rId5" imgW="647419" imgH="393529" progId="Equation.DSMT4">
                  <p:embed/>
                </p:oleObj>
              </mc:Choice>
              <mc:Fallback>
                <p:oleObj name="Equation" r:id="rId5" imgW="64741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771" y="1369517"/>
                        <a:ext cx="1367891" cy="829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03648" y="2376642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磁介质的磁导率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21538" y="37147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50358"/>
              </p:ext>
            </p:extLst>
          </p:nvPr>
        </p:nvGraphicFramePr>
        <p:xfrm>
          <a:off x="3135766" y="3071438"/>
          <a:ext cx="2514033" cy="83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4" name="Equation" r:id="rId7" imgW="1180588" imgH="393529" progId="Equation.DSMT4">
                  <p:embed/>
                </p:oleObj>
              </mc:Choice>
              <mc:Fallback>
                <p:oleObj name="Equation" r:id="rId7" imgW="118058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766" y="3071438"/>
                        <a:ext cx="2514033" cy="83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942260" y="4329100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）当</a:t>
            </a:r>
            <a:r>
              <a:rPr lang="en-US" altLang="zh-CN" kern="100" dirty="0">
                <a:ea typeface="仿宋" panose="02010609060101010101" pitchFamily="49" charset="-122"/>
              </a:rPr>
              <a:t>r&gt;R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kern="100" dirty="0">
                <a:ea typeface="仿宋" panose="02010609060101010101" pitchFamily="49" charset="-122"/>
              </a:rPr>
              <a:t>,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195898" y="39352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99072"/>
              </p:ext>
            </p:extLst>
          </p:nvPr>
        </p:nvGraphicFramePr>
        <p:xfrm>
          <a:off x="3867809" y="4079344"/>
          <a:ext cx="1520794" cy="92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5" name="Equation" r:id="rId9" imgW="647419" imgH="393529" progId="Equation.DSMT4">
                  <p:embed/>
                </p:oleObj>
              </mc:Choice>
              <mc:Fallback>
                <p:oleObj name="Equation" r:id="rId9" imgW="64741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809" y="4079344"/>
                        <a:ext cx="1520794" cy="92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04749" y="5108678"/>
            <a:ext cx="3233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在磁介质外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0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 ,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可得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024187" y="6066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53073"/>
              </p:ext>
            </p:extLst>
          </p:nvPr>
        </p:nvGraphicFramePr>
        <p:xfrm>
          <a:off x="3321538" y="5603446"/>
          <a:ext cx="2582782" cy="9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66" name="Equation" r:id="rId11" imgW="1091726" imgH="393529" progId="Equation.DSMT4">
                  <p:embed/>
                </p:oleObj>
              </mc:Choice>
              <mc:Fallback>
                <p:oleObj name="Equation" r:id="rId11" imgW="109172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538" y="5603446"/>
                        <a:ext cx="2582782" cy="925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3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5545" y="548680"/>
            <a:ext cx="817290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四、不同类型磁介质的微观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解释</a:t>
            </a:r>
            <a:endParaRPr lang="zh-CN" altLang="en-US" sz="3200" b="1" kern="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372200" y="1844824"/>
            <a:ext cx="1761964" cy="2177162"/>
            <a:chOff x="6405" y="7350"/>
            <a:chExt cx="2040" cy="2640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6405" y="8280"/>
              <a:ext cx="2040" cy="9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7275" y="8595"/>
              <a:ext cx="285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7335" y="8730"/>
              <a:ext cx="1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410" y="8655"/>
              <a:ext cx="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7695" y="9030"/>
              <a:ext cx="285" cy="2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800" y="9165"/>
              <a:ext cx="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7425" y="7725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7425" y="8955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7050" y="9120"/>
              <a:ext cx="21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7080" y="9165"/>
              <a:ext cx="15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410" y="9300"/>
              <a:ext cx="67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ω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7515" y="7350"/>
              <a:ext cx="675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p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83568" y="1487658"/>
            <a:ext cx="6156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ea typeface="仿宋" panose="02010609060101010101" pitchFamily="49" charset="-122"/>
              </a:rPr>
              <a:t>I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．顺磁质</a:t>
            </a:r>
            <a:r>
              <a:rPr lang="en-US" altLang="zh-CN" sz="2800" b="1" kern="100" dirty="0">
                <a:ea typeface="仿宋" panose="02010609060101010101" pitchFamily="49" charset="-122"/>
              </a:rPr>
              <a:t>  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（分子具有固有磁矩</a:t>
            </a:r>
            <a:r>
              <a:rPr lang="en-US" altLang="zh-CN" sz="2800" b="1" kern="100" dirty="0">
                <a:ea typeface="仿宋" panose="02010609060101010101" pitchFamily="49" charset="-122"/>
              </a:rPr>
              <a:t>p</a:t>
            </a:r>
            <a:r>
              <a:rPr lang="en-US" altLang="zh-CN" sz="2800" b="1" kern="100" baseline="-25000" dirty="0">
                <a:ea typeface="仿宋" panose="02010609060101010101" pitchFamily="49" charset="-122"/>
              </a:rPr>
              <a:t>m</a:t>
            </a:r>
            <a:r>
              <a:rPr lang="zh-CN" altLang="zh-CN" sz="2800" b="1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ea typeface="仿宋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15616" y="2135130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电子绕原子核旋转形成电流环，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28089" y="2750747"/>
            <a:ext cx="4490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电子的旋转半径为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，角速度为</a:t>
            </a:r>
            <a:r>
              <a:rPr lang="en-US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ω</a:t>
            </a:r>
            <a:endParaRPr lang="zh-CN" altLang="en-US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51051" y="33478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绕一周所需时间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010700" y="33015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81557"/>
              </p:ext>
            </p:extLst>
          </p:nvPr>
        </p:nvGraphicFramePr>
        <p:xfrm>
          <a:off x="4010700" y="3301552"/>
          <a:ext cx="849332" cy="67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Equation" r:id="rId3" imgW="495085" imgH="393529" progId="Equation.DSMT4">
                  <p:embed/>
                </p:oleObj>
              </mc:Choice>
              <mc:Fallback>
                <p:oleObj name="Equation" r:id="rId3" imgW="495085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700" y="3301552"/>
                        <a:ext cx="849332" cy="677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151051" y="403769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电流环的电流：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967155" y="41102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57633"/>
              </p:ext>
            </p:extLst>
          </p:nvPr>
        </p:nvGraphicFramePr>
        <p:xfrm>
          <a:off x="3954215" y="3986614"/>
          <a:ext cx="1603359" cy="69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7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215" y="3986614"/>
                        <a:ext cx="1603359" cy="694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151051" y="4727552"/>
            <a:ext cx="2760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电流环的面积</a:t>
            </a:r>
            <a:r>
              <a:rPr lang="zh-CN" altLang="zh-CN" kern="100" dirty="0"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/>
              <a:t>πr</a:t>
            </a:r>
            <a:r>
              <a:rPr lang="en-US" altLang="zh-CN" sz="2800" kern="100" baseline="30000" dirty="0"/>
              <a:t>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153489" y="55528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电流环的磁矩：</a:t>
            </a:r>
            <a:endParaRPr lang="zh-CN" altLang="en-US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010700" y="55652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276083"/>
              </p:ext>
            </p:extLst>
          </p:nvPr>
        </p:nvGraphicFramePr>
        <p:xfrm>
          <a:off x="3768725" y="5395913"/>
          <a:ext cx="41544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8" name="Equation" r:id="rId7" imgW="1993680" imgH="419040" progId="Equation.DSMT4">
                  <p:embed/>
                </p:oleObj>
              </mc:Choice>
              <mc:Fallback>
                <p:oleObj name="Equation" r:id="rId7" imgW="1993680" imgH="4190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5395913"/>
                        <a:ext cx="4154488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56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07604" y="1160748"/>
            <a:ext cx="7111719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分子具有固有磁矩，无外加磁场时，分子磁矩取向无规则，宏观上磁矩为</a:t>
            </a:r>
            <a:r>
              <a:rPr lang="en-US" altLang="zh-CN" kern="100" dirty="0"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，当有外加磁场时，</a:t>
            </a:r>
            <a:r>
              <a:rPr lang="en-US" altLang="zh-CN" kern="100" dirty="0">
                <a:ea typeface="仿宋" panose="02010609060101010101" pitchFamily="49" charset="-122"/>
              </a:rPr>
              <a:t>p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的取向与外磁场一致，表现为顺磁性。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9712" y="2897177"/>
            <a:ext cx="4832375" cy="3312368"/>
            <a:chOff x="2505075" y="908720"/>
            <a:chExt cx="4048125" cy="266429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5075" y="908720"/>
              <a:ext cx="4048125" cy="258127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5112060" y="2420888"/>
              <a:ext cx="1257908" cy="1152128"/>
              <a:chOff x="6816937" y="966480"/>
              <a:chExt cx="1571487" cy="139664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16937" y="966480"/>
                <a:ext cx="1391467" cy="1396648"/>
                <a:chOff x="6816937" y="966480"/>
                <a:chExt cx="1391467" cy="1396648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6816937" y="980728"/>
                  <a:ext cx="1382554" cy="1382400"/>
                  <a:chOff x="6012160" y="2492896"/>
                  <a:chExt cx="1382554" cy="1416648"/>
                </a:xfrm>
              </p:grpSpPr>
              <p:sp>
                <p:nvSpPr>
                  <p:cNvPr id="17" name="椭圆 16"/>
                  <p:cNvSpPr>
                    <a:spLocks noChangeAspect="1"/>
                  </p:cNvSpPr>
                  <p:nvPr/>
                </p:nvSpPr>
                <p:spPr>
                  <a:xfrm>
                    <a:off x="6012160" y="2492896"/>
                    <a:ext cx="1382554" cy="1382400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1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16216" y="249289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184" y="25884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04248" y="2552412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0272" y="278092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285293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2200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96512" y="287644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48440" y="316448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68520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92004" y="3094797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484" y="3200484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8460" y="3429000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84544" y="3416508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444208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32516" y="3573016"/>
                    <a:ext cx="287756" cy="33652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14" name="组合 13"/>
                <p:cNvGrpSpPr/>
                <p:nvPr/>
              </p:nvGrpSpPr>
              <p:grpSpPr>
                <a:xfrm flipH="1" flipV="1">
                  <a:off x="6816937" y="966480"/>
                  <a:ext cx="1391467" cy="1382400"/>
                  <a:chOff x="6571360" y="1866580"/>
                  <a:chExt cx="1385016" cy="1382400"/>
                </a:xfrm>
              </p:grpSpPr>
              <p:sp>
                <p:nvSpPr>
                  <p:cNvPr id="15" name="椭圆 14"/>
                  <p:cNvSpPr/>
                  <p:nvPr/>
                </p:nvSpPr>
                <p:spPr>
                  <a:xfrm>
                    <a:off x="6573976" y="1866580"/>
                    <a:ext cx="1382400" cy="13824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6571360" y="2381459"/>
                    <a:ext cx="30407" cy="371789"/>
                  </a:xfrm>
                  <a:custGeom>
                    <a:avLst/>
                    <a:gdLst>
                      <a:gd name="connsiteX0" fmla="*/ 20359 w 30407"/>
                      <a:gd name="connsiteY0" fmla="*/ 0 h 371789"/>
                      <a:gd name="connsiteX1" fmla="*/ 262 w 30407"/>
                      <a:gd name="connsiteY1" fmla="*/ 110532 h 371789"/>
                      <a:gd name="connsiteX2" fmla="*/ 10310 w 30407"/>
                      <a:gd name="connsiteY2" fmla="*/ 261257 h 371789"/>
                      <a:gd name="connsiteX3" fmla="*/ 30407 w 30407"/>
                      <a:gd name="connsiteY3" fmla="*/ 371789 h 371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07" h="371789">
                        <a:moveTo>
                          <a:pt x="20359" y="0"/>
                        </a:moveTo>
                        <a:cubicBezTo>
                          <a:pt x="11148" y="33494"/>
                          <a:pt x="1937" y="66989"/>
                          <a:pt x="262" y="110532"/>
                        </a:cubicBezTo>
                        <a:cubicBezTo>
                          <a:pt x="-1413" y="154075"/>
                          <a:pt x="5286" y="217714"/>
                          <a:pt x="10310" y="261257"/>
                        </a:cubicBezTo>
                        <a:cubicBezTo>
                          <a:pt x="15334" y="304800"/>
                          <a:pt x="22870" y="338294"/>
                          <a:pt x="30407" y="371789"/>
                        </a:cubicBez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sz="2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</p:grpSp>
          </p:grpSp>
          <p:pic>
            <p:nvPicPr>
              <p:cNvPr id="12" name="图片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6052" y="1150206"/>
                <a:ext cx="242372" cy="262570"/>
              </a:xfrm>
              <a:prstGeom prst="rect">
                <a:avLst/>
              </a:prstGeom>
            </p:spPr>
          </p:pic>
        </p:grp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01"/>
          <a:stretch/>
        </p:blipFill>
        <p:spPr bwMode="auto">
          <a:xfrm>
            <a:off x="1979194" y="3089537"/>
            <a:ext cx="2606990" cy="1249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9"/>
          <a:stretch/>
        </p:blipFill>
        <p:spPr bwMode="auto">
          <a:xfrm>
            <a:off x="4635470" y="2652598"/>
            <a:ext cx="2574317" cy="1589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80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1724" y="737013"/>
            <a:ext cx="5410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/>
              <a:t>ii</a:t>
            </a:r>
            <a:r>
              <a:rPr lang="zh-CN" altLang="zh-CN" sz="2800" b="1" kern="100" dirty="0">
                <a:cs typeface="Times New Roman" panose="02020603050405020304" pitchFamily="18" charset="0"/>
              </a:rPr>
              <a:t>．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抗磁质</a:t>
            </a:r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（分子无固有磁矩）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852405" y="1484784"/>
            <a:ext cx="5567505" cy="3096692"/>
            <a:chOff x="2052646" y="2024844"/>
            <a:chExt cx="5567505" cy="3096692"/>
          </a:xfrm>
        </p:grpSpPr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195646" y="3512332"/>
              <a:ext cx="217487" cy="242888"/>
              <a:chOff x="3936" y="2928"/>
              <a:chExt cx="192" cy="192"/>
            </a:xfrm>
          </p:grpSpPr>
          <p:sp>
            <p:nvSpPr>
              <p:cNvPr id="32" name="Oval 28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V="1">
              <a:off x="4224346" y="3685369"/>
              <a:ext cx="544512" cy="4222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>
              <a:off x="4156083" y="3855232"/>
              <a:ext cx="436562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Schoolbook" pitchFamily="18" charset="0"/>
                </a:rPr>
                <a:t>e</a:t>
              </a:r>
            </a:p>
          </p:txBody>
        </p:sp>
        <p:sp>
          <p:nvSpPr>
            <p:cNvPr id="26" name="Arc 35"/>
            <p:cNvSpPr>
              <a:spLocks/>
            </p:cNvSpPr>
            <p:nvPr/>
          </p:nvSpPr>
          <p:spPr bwMode="auto">
            <a:xfrm flipH="1">
              <a:off x="2052646" y="2848757"/>
              <a:ext cx="2503487" cy="14795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65 w 43200"/>
                <a:gd name="T1" fmla="*/ 42956 h 43200"/>
                <a:gd name="T2" fmla="*/ 18768 w 43200"/>
                <a:gd name="T3" fmla="*/ 4301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</a:path>
                <a:path w="43200" h="43200" stroke="0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V="1">
              <a:off x="3303596" y="2301069"/>
              <a:ext cx="0" cy="11509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38"/>
            <p:cNvGrpSpPr>
              <a:grpSpLocks/>
            </p:cNvGrpSpPr>
            <p:nvPr/>
          </p:nvGrpSpPr>
          <p:grpSpPr bwMode="auto">
            <a:xfrm>
              <a:off x="4122746" y="4072719"/>
              <a:ext cx="112712" cy="120650"/>
              <a:chOff x="4789" y="2511"/>
              <a:chExt cx="100" cy="96"/>
            </a:xfrm>
          </p:grpSpPr>
          <p:sp>
            <p:nvSpPr>
              <p:cNvPr id="30" name="Oval 39"/>
              <p:cNvSpPr>
                <a:spLocks noChangeArrowheads="1"/>
              </p:cNvSpPr>
              <p:nvPr/>
            </p:nvSpPr>
            <p:spPr bwMode="auto">
              <a:xfrm>
                <a:off x="4789" y="2511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rgbClr val="007A7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40"/>
              <p:cNvSpPr>
                <a:spLocks noChangeShapeType="1"/>
              </p:cNvSpPr>
              <p:nvPr/>
            </p:nvSpPr>
            <p:spPr bwMode="auto">
              <a:xfrm>
                <a:off x="4793" y="25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042734"/>
                </p:ext>
              </p:extLst>
            </p:nvPr>
          </p:nvGraphicFramePr>
          <p:xfrm>
            <a:off x="4676783" y="3312307"/>
            <a:ext cx="24447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0" name="Equation" r:id="rId3" imgW="126720" imgH="177480" progId="Equation.3">
                    <p:embed/>
                  </p:oleObj>
                </mc:Choice>
                <mc:Fallback>
                  <p:oleObj name="Equation" r:id="rId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783" y="3312307"/>
                          <a:ext cx="24447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414227"/>
                </p:ext>
              </p:extLst>
            </p:nvPr>
          </p:nvGraphicFramePr>
          <p:xfrm>
            <a:off x="3356176" y="2024844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1" name="公式" r:id="rId5" imgW="139680" imgH="177480" progId="Equation.3">
                    <p:embed/>
                  </p:oleObj>
                </mc:Choice>
                <mc:Fallback>
                  <p:oleObj name="公式" r:id="rId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176" y="2024844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27"/>
            <p:cNvGrpSpPr>
              <a:grpSpLocks/>
            </p:cNvGrpSpPr>
            <p:nvPr/>
          </p:nvGrpSpPr>
          <p:grpSpPr bwMode="auto">
            <a:xfrm>
              <a:off x="6223150" y="3537219"/>
              <a:ext cx="217488" cy="242888"/>
              <a:chOff x="3936" y="2928"/>
              <a:chExt cx="192" cy="192"/>
            </a:xfrm>
          </p:grpSpPr>
          <p:sp>
            <p:nvSpPr>
              <p:cNvPr id="62" name="Oval 28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3936" y="30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30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 flipH="1">
              <a:off x="6488263" y="4132531"/>
              <a:ext cx="763588" cy="4333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7183588" y="3880119"/>
              <a:ext cx="436563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entury Schoolbook" pitchFamily="18" charset="0"/>
                </a:rPr>
                <a:t>e</a:t>
              </a:r>
            </a:p>
          </p:txBody>
        </p:sp>
        <p:sp>
          <p:nvSpPr>
            <p:cNvPr id="56" name="Arc 35"/>
            <p:cNvSpPr>
              <a:spLocks/>
            </p:cNvSpPr>
            <p:nvPr/>
          </p:nvSpPr>
          <p:spPr bwMode="auto">
            <a:xfrm flipH="1" flipV="1">
              <a:off x="5080150" y="2926679"/>
              <a:ext cx="2503488" cy="144039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365 w 43200"/>
                <a:gd name="T1" fmla="*/ 42956 h 43200"/>
                <a:gd name="T2" fmla="*/ 18768 w 43200"/>
                <a:gd name="T3" fmla="*/ 43014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</a:path>
                <a:path w="43200" h="43200" stroke="0" extrusionOk="0">
                  <a:moveTo>
                    <a:pt x="18364" y="42956"/>
                  </a:moveTo>
                  <a:cubicBezTo>
                    <a:pt x="7805" y="41356"/>
                    <a:pt x="0" y="322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652" y="43200"/>
                    <a:pt x="19706" y="43137"/>
                    <a:pt x="18768" y="4301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9900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H="1">
              <a:off x="6338895" y="3827740"/>
              <a:ext cx="1729" cy="1293796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" name="Group 38"/>
            <p:cNvGrpSpPr>
              <a:grpSpLocks/>
            </p:cNvGrpSpPr>
            <p:nvPr/>
          </p:nvGrpSpPr>
          <p:grpSpPr bwMode="auto">
            <a:xfrm>
              <a:off x="7150250" y="4097606"/>
              <a:ext cx="112713" cy="120650"/>
              <a:chOff x="4789" y="2511"/>
              <a:chExt cx="100" cy="96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4789" y="2511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rgbClr val="007A77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40"/>
              <p:cNvSpPr>
                <a:spLocks noChangeShapeType="1"/>
              </p:cNvSpPr>
              <p:nvPr/>
            </p:nvSpPr>
            <p:spPr bwMode="auto">
              <a:xfrm>
                <a:off x="4793" y="25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6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318789"/>
                </p:ext>
              </p:extLst>
            </p:nvPr>
          </p:nvGraphicFramePr>
          <p:xfrm>
            <a:off x="6912299" y="4391277"/>
            <a:ext cx="244475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2299" y="4391277"/>
                          <a:ext cx="244475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558940"/>
                </p:ext>
              </p:extLst>
            </p:nvPr>
          </p:nvGraphicFramePr>
          <p:xfrm>
            <a:off x="5813605" y="4565919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3"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3605" y="4565919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矩形 74"/>
          <p:cNvSpPr/>
          <p:nvPr/>
        </p:nvSpPr>
        <p:spPr>
          <a:xfrm>
            <a:off x="2259868" y="4753257"/>
            <a:ext cx="461749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用两个反向的轨道运动代替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67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15616" y="1530108"/>
            <a:ext cx="5076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在无外磁场时，电子磁矩的总和为</a:t>
            </a:r>
            <a:r>
              <a:rPr lang="en-US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192180" y="1530108"/>
            <a:ext cx="2868612" cy="3143504"/>
            <a:chOff x="6067872" y="1237456"/>
            <a:chExt cx="2868612" cy="3143504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7500705" y="2931322"/>
              <a:ext cx="700768" cy="1449638"/>
              <a:chOff x="4278" y="1392"/>
              <a:chExt cx="618" cy="1150"/>
            </a:xfrm>
          </p:grpSpPr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 flipV="1">
                <a:off x="4320" y="1392"/>
                <a:ext cx="576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42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6684209"/>
                  </p:ext>
                </p:extLst>
              </p:nvPr>
            </p:nvGraphicFramePr>
            <p:xfrm>
              <a:off x="4278" y="2153"/>
              <a:ext cx="30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30" name="Equation" r:id="rId3" imgW="190440" imgH="241200" progId="Equation.DSMT4">
                      <p:embed/>
                    </p:oleObj>
                  </mc:Choice>
                  <mc:Fallback>
                    <p:oleObj name="Equation" r:id="rId3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8" y="2153"/>
                            <a:ext cx="307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7874447" y="1373981"/>
              <a:ext cx="0" cy="3635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766006"/>
                </p:ext>
              </p:extLst>
            </p:nvPr>
          </p:nvGraphicFramePr>
          <p:xfrm>
            <a:off x="7517782" y="2325629"/>
            <a:ext cx="459148" cy="605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31" name="Equation" r:id="rId5" imgW="215640" imgH="253800" progId="Equation.3">
                    <p:embed/>
                  </p:oleObj>
                </mc:Choice>
                <mc:Fallback>
                  <p:oleObj name="Equation" r:id="rId5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7782" y="2325629"/>
                          <a:ext cx="459148" cy="605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6296472" y="1453356"/>
              <a:ext cx="490537" cy="2611439"/>
              <a:chOff x="3977" y="1430"/>
              <a:chExt cx="309" cy="1645"/>
            </a:xfrm>
          </p:grpSpPr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286" y="1473"/>
                <a:ext cx="0" cy="1602"/>
                <a:chOff x="3648" y="246"/>
                <a:chExt cx="0" cy="2017"/>
              </a:xfrm>
            </p:grpSpPr>
            <p:sp>
              <p:nvSpPr>
                <p:cNvPr id="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648" y="246"/>
                  <a:ext cx="0" cy="1019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1816"/>
                  <a:ext cx="0" cy="44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38" name="Object 24"/>
              <p:cNvGraphicFramePr>
                <a:graphicFrameLocks noChangeAspect="1"/>
              </p:cNvGraphicFramePr>
              <p:nvPr/>
            </p:nvGraphicFramePr>
            <p:xfrm>
              <a:off x="3977" y="1430"/>
              <a:ext cx="23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32" name="Equation" r:id="rId7" imgW="190440" imgH="253800" progId="Equation.3">
                      <p:embed/>
                    </p:oleObj>
                  </mc:Choice>
                  <mc:Fallback>
                    <p:oleObj name="Equation" r:id="rId7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7" y="1430"/>
                            <a:ext cx="23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6067872" y="1513681"/>
              <a:ext cx="2868612" cy="2533650"/>
              <a:chOff x="3833" y="360"/>
              <a:chExt cx="1807" cy="1596"/>
            </a:xfrm>
          </p:grpSpPr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3833" y="360"/>
                <a:ext cx="1711" cy="1596"/>
                <a:chOff x="3833" y="360"/>
                <a:chExt cx="1711" cy="1596"/>
              </a:xfrm>
            </p:grpSpPr>
            <p:grpSp>
              <p:nvGrpSpPr>
                <p:cNvPr id="24" name="Group 27"/>
                <p:cNvGrpSpPr>
                  <a:grpSpLocks/>
                </p:cNvGrpSpPr>
                <p:nvPr/>
              </p:nvGrpSpPr>
              <p:grpSpPr bwMode="auto">
                <a:xfrm>
                  <a:off x="4553" y="1123"/>
                  <a:ext cx="137" cy="153"/>
                  <a:chOff x="3936" y="2928"/>
                  <a:chExt cx="192" cy="192"/>
                </a:xfrm>
              </p:grpSpPr>
              <p:sp>
                <p:nvSpPr>
                  <p:cNvPr id="3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92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F33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024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92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201" y="1232"/>
                  <a:ext cx="343" cy="266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158" y="1339"/>
                  <a:ext cx="275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e</a:t>
                  </a:r>
                </a:p>
              </p:txBody>
            </p:sp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19" y="1552"/>
                  <a:ext cx="23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i</a:t>
                  </a:r>
                  <a:endParaRPr kumimoji="1" lang="en-US" altLang="zh-CN" sz="3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Schoolbook" pitchFamily="18" charset="0"/>
                  </a:endParaRPr>
                </a:p>
              </p:txBody>
            </p:sp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 flipH="1">
                  <a:off x="3833" y="705"/>
                  <a:ext cx="1577" cy="93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365 w 43200"/>
                    <a:gd name="T1" fmla="*/ 42956 h 43200"/>
                    <a:gd name="T2" fmla="*/ 18768 w 43200"/>
                    <a:gd name="T3" fmla="*/ 43014 h 43200"/>
                    <a:gd name="T4" fmla="*/ 21600 w 432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</a:path>
                    <a:path w="43200" h="43200" stroke="0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99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21" y="360"/>
                  <a:ext cx="0" cy="725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4015" y="1476"/>
                  <a:ext cx="182" cy="8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1" name="Group 38"/>
                <p:cNvGrpSpPr>
                  <a:grpSpLocks/>
                </p:cNvGrpSpPr>
                <p:nvPr/>
              </p:nvGrpSpPr>
              <p:grpSpPr bwMode="auto">
                <a:xfrm>
                  <a:off x="5137" y="1476"/>
                  <a:ext cx="71" cy="76"/>
                  <a:chOff x="4789" y="2511"/>
                  <a:chExt cx="100" cy="96"/>
                </a:xfrm>
              </p:grpSpPr>
              <p:sp>
                <p:nvSpPr>
                  <p:cNvPr id="3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789" y="2511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19050">
                    <a:solidFill>
                      <a:srgbClr val="007A77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2568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aphicFrame>
            <p:nvGraphicFramePr>
              <p:cNvPr id="23" name="Object 41"/>
              <p:cNvGraphicFramePr>
                <a:graphicFrameLocks noChangeAspect="1"/>
              </p:cNvGraphicFramePr>
              <p:nvPr/>
            </p:nvGraphicFramePr>
            <p:xfrm>
              <a:off x="5486" y="997"/>
              <a:ext cx="154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33" name="Equation" r:id="rId9" imgW="126720" imgH="177480" progId="Equation.3">
                      <p:embed/>
                    </p:oleObj>
                  </mc:Choice>
                  <mc:Fallback>
                    <p:oleObj name="Equation" r:id="rId9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" y="997"/>
                            <a:ext cx="154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568853"/>
                </p:ext>
              </p:extLst>
            </p:nvPr>
          </p:nvGraphicFramePr>
          <p:xfrm>
            <a:off x="6853356" y="3681028"/>
            <a:ext cx="4079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34" name="Equation" r:id="rId11" imgW="177480" imgH="203040" progId="Equation.3">
                    <p:embed/>
                  </p:oleObj>
                </mc:Choice>
                <mc:Fallback>
                  <p:oleObj name="Equation" r:id="rId11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3356" y="3681028"/>
                          <a:ext cx="407987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7307717" y="3572671"/>
              <a:ext cx="541338" cy="561975"/>
              <a:chOff x="4614" y="2619"/>
              <a:chExt cx="341" cy="354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>
                <a:off x="4614" y="2619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1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5881203"/>
                  </p:ext>
                </p:extLst>
              </p:nvPr>
            </p:nvGraphicFramePr>
            <p:xfrm>
              <a:off x="4646" y="2733"/>
              <a:ext cx="30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35" name="公式" r:id="rId13" imgW="253800" imgH="177480" progId="Equation.3">
                      <p:embed/>
                    </p:oleObj>
                  </mc:Choice>
                  <mc:Fallback>
                    <p:oleObj name="公式" r:id="rId13" imgW="253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6" y="2733"/>
                            <a:ext cx="30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076992"/>
                </p:ext>
              </p:extLst>
            </p:nvPr>
          </p:nvGraphicFramePr>
          <p:xfrm>
            <a:off x="7371402" y="1237456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36" name="公式" r:id="rId15" imgW="139680" imgH="177480" progId="Equation.3">
                    <p:embed/>
                  </p:oleObj>
                </mc:Choice>
                <mc:Fallback>
                  <p:oleObj name="公式" r:id="rId1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402" y="1237456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>
              <a:off x="6787009" y="2858735"/>
              <a:ext cx="0" cy="56470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7307717" y="3024872"/>
              <a:ext cx="587" cy="54779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7848364" y="3146262"/>
              <a:ext cx="327314" cy="21073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8"/>
              <p:cNvSpPr txBox="1">
                <a:spLocks noChangeArrowheads="1"/>
              </p:cNvSpPr>
              <p:nvPr/>
            </p:nvSpPr>
            <p:spPr bwMode="auto">
              <a:xfrm>
                <a:off x="520644" y="2251686"/>
                <a:ext cx="5149478" cy="43178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加外磁场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后，一个分子中各电子运动情况发生变化。</a:t>
                </a:r>
                <a:endParaRPr lang="en-US" altLang="zh-CN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以轨道运动为例，无外磁场时电子的角速度为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ea typeface="仿宋" panose="02010609060101010101" pitchFamily="49" charset="-122"/>
                  </a:rPr>
                  <a:t>，则</a:t>
                </a:r>
                <a:r>
                  <a:rPr lang="zh-CN" altLang="en-US" dirty="0" smtClean="0">
                    <a:ea typeface="仿宋" panose="02010609060101010101" pitchFamily="49" charset="-122"/>
                  </a:rPr>
                  <a:t>：</a:t>
                </a:r>
                <a:endParaRPr lang="en-US" altLang="zh-CN" dirty="0" smtClean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同向：</m:t>
                    </m:r>
                  </m:oMath>
                </a14:m>
                <a:endParaRPr lang="zh-CN" altLang="en-US" dirty="0">
                  <a:ea typeface="仿宋" panose="02010609060101010101" pitchFamily="49" charset="-122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endParaRPr lang="en-US" altLang="zh-CN" dirty="0">
                  <a:ea typeface="仿宋" panose="02010609060101010101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endParaRPr kumimoji="1" lang="en-US" altLang="zh-CN" sz="2800" dirty="0" smtClean="0">
                  <a:latin typeface="宋体" pitchFamily="2" charset="-122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44" name="Text 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644" y="2251686"/>
                <a:ext cx="5149478" cy="4317849"/>
              </a:xfrm>
              <a:prstGeom prst="rect">
                <a:avLst/>
              </a:prstGeom>
              <a:blipFill rotWithShape="0">
                <a:blip r:embed="rId17"/>
                <a:stretch>
                  <a:fillRect l="-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44148"/>
              </p:ext>
            </p:extLst>
          </p:nvPr>
        </p:nvGraphicFramePr>
        <p:xfrm>
          <a:off x="4130665" y="3842285"/>
          <a:ext cx="1644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37" name="Equation" r:id="rId18" imgW="698400" imgH="241200" progId="Equation.DSMT4">
                  <p:embed/>
                </p:oleObj>
              </mc:Choice>
              <mc:Fallback>
                <p:oleObj name="Equation" r:id="rId18" imgW="698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30665" y="3842285"/>
                        <a:ext cx="16446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709923" y="5195767"/>
            <a:ext cx="8228631" cy="1247795"/>
            <a:chOff x="503548" y="5457805"/>
            <a:chExt cx="8424936" cy="1349395"/>
          </a:xfrm>
        </p:grpSpPr>
        <p:graphicFrame>
          <p:nvGraphicFramePr>
            <p:cNvPr id="48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075628"/>
                </p:ext>
              </p:extLst>
            </p:nvPr>
          </p:nvGraphicFramePr>
          <p:xfrm>
            <a:off x="503548" y="5471242"/>
            <a:ext cx="2176463" cy="67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38" name="公式" r:id="rId20" imgW="825480" imgH="253800" progId="Equation.3">
                    <p:embed/>
                  </p:oleObj>
                </mc:Choice>
                <mc:Fallback>
                  <p:oleObj name="公式" r:id="rId20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48" y="5471242"/>
                          <a:ext cx="2176463" cy="67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AutoShape 52"/>
            <p:cNvSpPr>
              <a:spLocks noChangeArrowheads="1"/>
            </p:cNvSpPr>
            <p:nvPr/>
          </p:nvSpPr>
          <p:spPr bwMode="auto">
            <a:xfrm>
              <a:off x="2879579" y="5769642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57"/>
            <p:cNvGrpSpPr>
              <a:grpSpLocks/>
            </p:cNvGrpSpPr>
            <p:nvPr/>
          </p:nvGrpSpPr>
          <p:grpSpPr bwMode="auto">
            <a:xfrm>
              <a:off x="3887263" y="5499134"/>
              <a:ext cx="538163" cy="642938"/>
              <a:chOff x="2495" y="2205"/>
              <a:chExt cx="339" cy="405"/>
            </a:xfrm>
          </p:grpSpPr>
          <p:graphicFrame>
            <p:nvGraphicFramePr>
              <p:cNvPr id="61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44558"/>
                  </p:ext>
                </p:extLst>
              </p:nvPr>
            </p:nvGraphicFramePr>
            <p:xfrm>
              <a:off x="2495" y="2262"/>
              <a:ext cx="271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39" name="公式" r:id="rId22" imgW="139680" imgH="177480" progId="Equation.3">
                      <p:embed/>
                    </p:oleObj>
                  </mc:Choice>
                  <mc:Fallback>
                    <p:oleObj name="公式" r:id="rId22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5" y="2262"/>
                            <a:ext cx="271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AutoShape 56"/>
              <p:cNvSpPr>
                <a:spLocks noChangeArrowheads="1"/>
              </p:cNvSpPr>
              <p:nvPr/>
            </p:nvSpPr>
            <p:spPr bwMode="auto">
              <a:xfrm>
                <a:off x="2744" y="2205"/>
                <a:ext cx="90" cy="363"/>
              </a:xfrm>
              <a:prstGeom prst="upArrow">
                <a:avLst>
                  <a:gd name="adj1" fmla="val 50000"/>
                  <a:gd name="adj2" fmla="val 100833"/>
                </a:avLst>
              </a:prstGeom>
              <a:solidFill>
                <a:srgbClr val="008000"/>
              </a:solidFill>
              <a:ln w="9525">
                <a:solidFill>
                  <a:srgbClr val="007A77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AutoShape 60"/>
            <p:cNvSpPr>
              <a:spLocks noChangeArrowheads="1"/>
            </p:cNvSpPr>
            <p:nvPr/>
          </p:nvSpPr>
          <p:spPr bwMode="auto">
            <a:xfrm>
              <a:off x="4759850" y="571424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62"/>
            <p:cNvSpPr>
              <a:spLocks noChangeArrowheads="1"/>
            </p:cNvSpPr>
            <p:nvPr/>
          </p:nvSpPr>
          <p:spPr bwMode="auto">
            <a:xfrm>
              <a:off x="534416" y="6342559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" name="Group 69"/>
            <p:cNvGrpSpPr>
              <a:grpSpLocks/>
            </p:cNvGrpSpPr>
            <p:nvPr/>
          </p:nvGrpSpPr>
          <p:grpSpPr bwMode="auto">
            <a:xfrm>
              <a:off x="1263295" y="6165429"/>
              <a:ext cx="4311454" cy="516487"/>
              <a:chOff x="803" y="2900"/>
              <a:chExt cx="2645" cy="340"/>
            </a:xfrm>
          </p:grpSpPr>
          <p:sp>
            <p:nvSpPr>
              <p:cNvPr id="59" name="Text Box 67"/>
              <p:cNvSpPr txBox="1">
                <a:spLocks noChangeArrowheads="1"/>
              </p:cNvSpPr>
              <p:nvPr/>
            </p:nvSpPr>
            <p:spPr bwMode="auto">
              <a:xfrm>
                <a:off x="803" y="2900"/>
                <a:ext cx="249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产生反向电子附加磁矩</a:t>
                </a:r>
                <a:endParaRPr kumimoji="1" lang="zh-CN" altLang="en-US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aphicFrame>
            <p:nvGraphicFramePr>
              <p:cNvPr id="60" name="Object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8410661"/>
                  </p:ext>
                </p:extLst>
              </p:nvPr>
            </p:nvGraphicFramePr>
            <p:xfrm>
              <a:off x="3016" y="2938"/>
              <a:ext cx="43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40" name="公式" r:id="rId24" imgW="253800" imgH="177480" progId="Equation.3">
                      <p:embed/>
                    </p:oleObj>
                  </mc:Choice>
                  <mc:Fallback>
                    <p:oleObj name="公式" r:id="rId24" imgW="253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6" y="2938"/>
                            <a:ext cx="43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5761115" y="6368489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143640"/>
                </p:ext>
              </p:extLst>
            </p:nvPr>
          </p:nvGraphicFramePr>
          <p:xfrm>
            <a:off x="6359909" y="6130925"/>
            <a:ext cx="256857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41" name="Equation" r:id="rId26" imgW="749160" imgH="253800" progId="Equation.DSMT4">
                    <p:embed/>
                  </p:oleObj>
                </mc:Choice>
                <mc:Fallback>
                  <p:oleObj name="Equation" r:id="rId26" imgW="749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9909" y="6130925"/>
                          <a:ext cx="256857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" name="Group 75"/>
            <p:cNvGrpSpPr>
              <a:grpSpLocks/>
            </p:cNvGrpSpPr>
            <p:nvPr/>
          </p:nvGrpSpPr>
          <p:grpSpPr bwMode="auto">
            <a:xfrm>
              <a:off x="5907701" y="5457805"/>
              <a:ext cx="504825" cy="592138"/>
              <a:chOff x="3379" y="2205"/>
              <a:chExt cx="318" cy="373"/>
            </a:xfrm>
          </p:grpSpPr>
          <p:sp>
            <p:nvSpPr>
              <p:cNvPr id="57" name="Text Box 59"/>
              <p:cNvSpPr txBox="1">
                <a:spLocks noChangeArrowheads="1"/>
              </p:cNvSpPr>
              <p:nvPr/>
            </p:nvSpPr>
            <p:spPr bwMode="auto">
              <a:xfrm>
                <a:off x="3379" y="2251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entury Schoolbook" pitchFamily="18" charset="0"/>
                  </a:rPr>
                  <a:t>i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itchFamily="18" charset="0"/>
                </a:endParaRPr>
              </a:p>
            </p:txBody>
          </p:sp>
          <p:sp>
            <p:nvSpPr>
              <p:cNvPr id="58" name="AutoShape 74"/>
              <p:cNvSpPr>
                <a:spLocks noChangeArrowheads="1"/>
              </p:cNvSpPr>
              <p:nvPr/>
            </p:nvSpPr>
            <p:spPr bwMode="auto">
              <a:xfrm>
                <a:off x="3606" y="2205"/>
                <a:ext cx="91" cy="363"/>
              </a:xfrm>
              <a:prstGeom prst="upArrow">
                <a:avLst>
                  <a:gd name="adj1" fmla="val 50000"/>
                  <a:gd name="adj2" fmla="val 9972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89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例，在均匀磁场里放置一半圆形导线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ab,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电流强度为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，导线两端距离为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l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，其连线与磁感应强度</a:t>
            </a:r>
            <a:r>
              <a:rPr lang="en-US" altLang="zh-CN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 smtClean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Microsoft Yahei" panose="020B0503020204020204" pitchFamily="34" charset="-122"/>
              </a:rPr>
              <a:t>之间的夹角为  ，求此段圆弧电流所受的安培力。</a:t>
            </a:r>
            <a:endParaRPr lang="zh-CN" altLang="en-US" sz="260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13762" y="5846446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l"/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81861"/>
              </p:ext>
            </p:extLst>
          </p:nvPr>
        </p:nvGraphicFramePr>
        <p:xfrm>
          <a:off x="2668905" y="1985106"/>
          <a:ext cx="239576" cy="33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8"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68905" y="1985106"/>
                        <a:ext cx="239576" cy="335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14400" y="2565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解：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43410"/>
              </p:ext>
            </p:extLst>
          </p:nvPr>
        </p:nvGraphicFramePr>
        <p:xfrm>
          <a:off x="851854" y="2998874"/>
          <a:ext cx="4868814" cy="174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name="Equation" r:id="rId16" imgW="2273040" imgH="812520" progId="Equation.DSMT4">
                  <p:embed/>
                </p:oleObj>
              </mc:Choice>
              <mc:Fallback>
                <p:oleObj name="Equation" r:id="rId16" imgW="22730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1854" y="2998874"/>
                        <a:ext cx="4868814" cy="174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57914" y="441105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 smtClean="0">
                <a:ea typeface="仿宋" panose="02010609060101010101" pitchFamily="49" charset="-122"/>
              </a:rPr>
              <a:t>方向：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34681"/>
              </p:ext>
            </p:extLst>
          </p:nvPr>
        </p:nvGraphicFramePr>
        <p:xfrm>
          <a:off x="4297046" y="4483237"/>
          <a:ext cx="294630" cy="31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name="Equation" r:id="rId18" imgW="164880" imgH="177480" progId="Equation.DSMT4">
                  <p:embed/>
                </p:oleObj>
              </mc:Choice>
              <mc:Fallback>
                <p:oleObj name="Equation" r:id="rId18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97046" y="4483237"/>
                        <a:ext cx="294630" cy="317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95373" y="5080334"/>
            <a:ext cx="68531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均匀磁场中的闭合载流回路整体上不受磁力。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95497"/>
              </p:ext>
            </p:extLst>
          </p:nvPr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name="Equation" r:id="rId20" imgW="914400" imgH="198720" progId="Equation.DSMT4">
                  <p:embed/>
                </p:oleObj>
              </mc:Choice>
              <mc:Fallback>
                <p:oleObj name="Equation" r:id="rId20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40838"/>
              </p:ext>
            </p:extLst>
          </p:nvPr>
        </p:nvGraphicFramePr>
        <p:xfrm>
          <a:off x="4622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22" imgW="914400" imgH="198720" progId="Equation.DSMT4">
                  <p:embed/>
                </p:oleObj>
              </mc:Choice>
              <mc:Fallback>
                <p:oleObj name="Equation" r:id="rId2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22800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6553200" y="2874986"/>
            <a:ext cx="2331139" cy="1349921"/>
            <a:chOff x="6549680" y="3869276"/>
            <a:chExt cx="2331139" cy="1349921"/>
          </a:xfrm>
        </p:grpSpPr>
        <p:grpSp>
          <p:nvGrpSpPr>
            <p:cNvPr id="37" name="组合 36"/>
            <p:cNvGrpSpPr/>
            <p:nvPr/>
          </p:nvGrpSpPr>
          <p:grpSpPr>
            <a:xfrm>
              <a:off x="6549680" y="3869276"/>
              <a:ext cx="2331139" cy="1349921"/>
              <a:chOff x="6541770" y="3843828"/>
              <a:chExt cx="2331139" cy="1349921"/>
            </a:xfrm>
          </p:grpSpPr>
          <p:cxnSp>
            <p:nvCxnSpPr>
              <p:cNvPr id="22" name="直接箭头连接符 21"/>
              <p:cNvCxnSpPr/>
              <p:nvPr/>
            </p:nvCxnSpPr>
            <p:spPr bwMode="auto">
              <a:xfrm>
                <a:off x="6549913" y="4565652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6541770" y="4195674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23"/>
              <p:cNvCxnSpPr/>
              <p:nvPr/>
            </p:nvCxnSpPr>
            <p:spPr bwMode="auto">
              <a:xfrm>
                <a:off x="6541770" y="4863368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直接箭头连接符 24"/>
              <p:cNvCxnSpPr/>
              <p:nvPr/>
            </p:nvCxnSpPr>
            <p:spPr bwMode="auto">
              <a:xfrm>
                <a:off x="6549913" y="3847041"/>
                <a:ext cx="1905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500691" y="4278014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B</a:t>
                </a:r>
                <a:endParaRPr lang="zh-CN" altLang="en-US" i="1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 flipV="1">
                <a:off x="6943725" y="4195674"/>
                <a:ext cx="1120663" cy="68763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0" name="文本框 29"/>
              <p:cNvSpPr txBox="1"/>
              <p:nvPr/>
            </p:nvSpPr>
            <p:spPr>
              <a:xfrm>
                <a:off x="6549913" y="4732084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a</a:t>
                </a:r>
                <a:endParaRPr lang="zh-CN" altLang="en-US" i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7937602" y="4038043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b</a:t>
                </a:r>
                <a:endParaRPr lang="zh-CN" altLang="en-US" i="1" dirty="0"/>
              </a:p>
            </p:txBody>
          </p:sp>
          <p:sp>
            <p:nvSpPr>
              <p:cNvPr id="33" name="弧形 32"/>
              <p:cNvSpPr/>
              <p:nvPr/>
            </p:nvSpPr>
            <p:spPr bwMode="auto">
              <a:xfrm rot="13705936">
                <a:off x="6830370" y="3859086"/>
                <a:ext cx="1278816" cy="1248300"/>
              </a:xfrm>
              <a:prstGeom prst="arc">
                <a:avLst>
                  <a:gd name="adj1" fmla="val 16200000"/>
                  <a:gd name="adj2" fmla="val 638761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582541" y="3847041"/>
                <a:ext cx="364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/>
                  <a:t>I </a:t>
                </a:r>
                <a:endParaRPr lang="zh-CN" altLang="en-US" i="1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188233" y="4143634"/>
                <a:ext cx="563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l</a:t>
                </a:r>
                <a:endParaRPr lang="zh-CN" altLang="en-US" i="1" dirty="0"/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513502"/>
                  </p:ext>
                </p:extLst>
              </p:nvPr>
            </p:nvGraphicFramePr>
            <p:xfrm>
              <a:off x="7781411" y="4261934"/>
              <a:ext cx="239576" cy="335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23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781411" y="4261934"/>
                            <a:ext cx="239576" cy="3354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弧形 37"/>
            <p:cNvSpPr/>
            <p:nvPr/>
          </p:nvSpPr>
          <p:spPr bwMode="auto">
            <a:xfrm>
              <a:off x="7600950" y="4446270"/>
              <a:ext cx="196150" cy="282354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43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6"/>
              <p:cNvSpPr txBox="1"/>
              <p:nvPr/>
            </p:nvSpPr>
            <p:spPr>
              <a:xfrm>
                <a:off x="1007604" y="692696"/>
                <a:ext cx="5234363" cy="55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spcBef>
                    <a:spcPct val="50000"/>
                  </a:spcBef>
                  <a:buFont typeface="Arial" pitchFamily="34" charset="0"/>
                  <a:buChar char="•"/>
                </a:pPr>
                <a:r>
                  <a:rPr lang="zh-CN" altLang="en-US" dirty="0">
                    <a:ea typeface="仿宋" panose="02010609060101010101" pitchFamily="49" charset="-122"/>
                  </a:rPr>
                  <a:t>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𝑜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反向：</m:t>
                    </m:r>
                  </m:oMath>
                </a14:m>
                <a:endParaRPr lang="zh-CN" altLang="en-US" dirty="0"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692696"/>
                <a:ext cx="5234363" cy="552074"/>
              </a:xfrm>
              <a:prstGeom prst="rect">
                <a:avLst/>
              </a:prstGeom>
              <a:blipFill rotWithShape="0">
                <a:blip r:embed="rId3"/>
                <a:stretch>
                  <a:fillRect l="-151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81003" y="1463426"/>
            <a:ext cx="5203500" cy="1936569"/>
            <a:chOff x="206375" y="1424303"/>
            <a:chExt cx="5203500" cy="1936569"/>
          </a:xfrm>
        </p:grpSpPr>
        <p:graphicFrame>
          <p:nvGraphicFramePr>
            <p:cNvPr id="7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357580"/>
                </p:ext>
              </p:extLst>
            </p:nvPr>
          </p:nvGraphicFramePr>
          <p:xfrm>
            <a:off x="206375" y="1441450"/>
            <a:ext cx="2176463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06" name="公式" r:id="rId4" imgW="825480" imgH="253800" progId="Equation.3">
                    <p:embed/>
                  </p:oleObj>
                </mc:Choice>
                <mc:Fallback>
                  <p:oleObj name="公式" r:id="rId4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" y="1441450"/>
                          <a:ext cx="2176463" cy="671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>
              <a:off x="2493638" y="173069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Group 157"/>
            <p:cNvGrpSpPr>
              <a:grpSpLocks/>
            </p:cNvGrpSpPr>
            <p:nvPr/>
          </p:nvGrpSpPr>
          <p:grpSpPr bwMode="auto">
            <a:xfrm>
              <a:off x="3306440" y="1440178"/>
              <a:ext cx="627063" cy="576262"/>
              <a:chOff x="2031" y="210"/>
              <a:chExt cx="395" cy="363"/>
            </a:xfrm>
          </p:grpSpPr>
          <p:graphicFrame>
            <p:nvGraphicFramePr>
              <p:cNvPr id="20" name="Object 1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5940507"/>
                  </p:ext>
                </p:extLst>
              </p:nvPr>
            </p:nvGraphicFramePr>
            <p:xfrm>
              <a:off x="2031" y="246"/>
              <a:ext cx="253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07" name="公式" r:id="rId6" imgW="139680" imgH="177480" progId="Equation.3">
                      <p:embed/>
                    </p:oleObj>
                  </mc:Choice>
                  <mc:Fallback>
                    <p:oleObj name="公式" r:id="rId6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1" y="246"/>
                            <a:ext cx="253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AutoShape 145"/>
              <p:cNvSpPr>
                <a:spLocks noChangeArrowheads="1"/>
              </p:cNvSpPr>
              <p:nvPr/>
            </p:nvSpPr>
            <p:spPr bwMode="auto">
              <a:xfrm rot="-10800000">
                <a:off x="2336" y="210"/>
                <a:ext cx="90" cy="363"/>
              </a:xfrm>
              <a:prstGeom prst="upArrow">
                <a:avLst>
                  <a:gd name="adj1" fmla="val 50000"/>
                  <a:gd name="adj2" fmla="val 100833"/>
                </a:avLst>
              </a:prstGeom>
              <a:solidFill>
                <a:srgbClr val="008000"/>
              </a:solidFill>
              <a:ln w="9525">
                <a:solidFill>
                  <a:srgbClr val="007A77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AutoShape 146"/>
            <p:cNvSpPr>
              <a:spLocks noChangeArrowheads="1"/>
            </p:cNvSpPr>
            <p:nvPr/>
          </p:nvSpPr>
          <p:spPr bwMode="auto">
            <a:xfrm>
              <a:off x="4222425" y="1657665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147"/>
            <p:cNvSpPr>
              <a:spLocks noChangeArrowheads="1"/>
            </p:cNvSpPr>
            <p:nvPr/>
          </p:nvSpPr>
          <p:spPr bwMode="auto">
            <a:xfrm>
              <a:off x="345750" y="2355448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148"/>
            <p:cNvGrpSpPr>
              <a:grpSpLocks/>
            </p:cNvGrpSpPr>
            <p:nvPr/>
          </p:nvGrpSpPr>
          <p:grpSpPr bwMode="auto">
            <a:xfrm>
              <a:off x="995038" y="2209398"/>
              <a:ext cx="4414837" cy="525462"/>
              <a:chOff x="803" y="2900"/>
              <a:chExt cx="2781" cy="331"/>
            </a:xfrm>
          </p:grpSpPr>
          <p:sp>
            <p:nvSpPr>
              <p:cNvPr id="18" name="Text Box 149"/>
              <p:cNvSpPr txBox="1">
                <a:spLocks noChangeArrowheads="1"/>
              </p:cNvSpPr>
              <p:nvPr/>
            </p:nvSpPr>
            <p:spPr bwMode="auto">
              <a:xfrm>
                <a:off x="803" y="2900"/>
                <a:ext cx="24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33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产生反向电子</a:t>
                </a:r>
                <a:r>
                  <a:rPr kumimoji="1" lang="zh-CN" altLang="en-US" sz="280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</a:rPr>
                  <a:t>附加磁矩</a:t>
                </a:r>
                <a:endParaRPr kumimoji="1" lang="zh-CN" altLang="en-US" sz="2800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graphicFrame>
            <p:nvGraphicFramePr>
              <p:cNvPr id="19" name="Object 150"/>
              <p:cNvGraphicFramePr>
                <a:graphicFrameLocks noChangeAspect="1"/>
              </p:cNvGraphicFramePr>
              <p:nvPr/>
            </p:nvGraphicFramePr>
            <p:xfrm>
              <a:off x="3152" y="2929"/>
              <a:ext cx="43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08" name="公式" r:id="rId8" imgW="253800" imgH="177480" progId="Equation.3">
                      <p:embed/>
                    </p:oleObj>
                  </mc:Choice>
                  <mc:Fallback>
                    <p:oleObj name="公式" r:id="rId8" imgW="253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929"/>
                            <a:ext cx="43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AutoShape 151"/>
            <p:cNvSpPr>
              <a:spLocks noChangeArrowheads="1"/>
            </p:cNvSpPr>
            <p:nvPr/>
          </p:nvSpPr>
          <p:spPr bwMode="auto">
            <a:xfrm>
              <a:off x="1115616" y="2883990"/>
              <a:ext cx="647700" cy="215900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8000"/>
            </a:solidFill>
            <a:ln w="9525">
              <a:solidFill>
                <a:srgbClr val="007A7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" name="Group 158"/>
            <p:cNvGrpSpPr>
              <a:grpSpLocks/>
            </p:cNvGrpSpPr>
            <p:nvPr/>
          </p:nvGrpSpPr>
          <p:grpSpPr bwMode="auto">
            <a:xfrm>
              <a:off x="4870125" y="1424303"/>
              <a:ext cx="504825" cy="592137"/>
              <a:chOff x="3016" y="199"/>
              <a:chExt cx="318" cy="373"/>
            </a:xfrm>
          </p:grpSpPr>
          <p:sp>
            <p:nvSpPr>
              <p:cNvPr id="16" name="Text Box 154"/>
              <p:cNvSpPr txBox="1">
                <a:spLocks noChangeArrowheads="1"/>
              </p:cNvSpPr>
              <p:nvPr/>
            </p:nvSpPr>
            <p:spPr bwMode="auto">
              <a:xfrm>
                <a:off x="3016" y="245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entury Schoolbook" pitchFamily="18" charset="0"/>
                  </a:rPr>
                  <a:t>i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Schoolbook" pitchFamily="18" charset="0"/>
                </a:endParaRPr>
              </a:p>
            </p:txBody>
          </p:sp>
          <p:sp>
            <p:nvSpPr>
              <p:cNvPr id="17" name="AutoShape 155"/>
              <p:cNvSpPr>
                <a:spLocks noChangeArrowheads="1"/>
              </p:cNvSpPr>
              <p:nvPr/>
            </p:nvSpPr>
            <p:spPr bwMode="auto">
              <a:xfrm rot="-10800000">
                <a:off x="3243" y="199"/>
                <a:ext cx="91" cy="363"/>
              </a:xfrm>
              <a:prstGeom prst="upArrow">
                <a:avLst>
                  <a:gd name="adj1" fmla="val 50000"/>
                  <a:gd name="adj2" fmla="val 99725"/>
                </a:avLst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396292"/>
                </p:ext>
              </p:extLst>
            </p:nvPr>
          </p:nvGraphicFramePr>
          <p:xfrm>
            <a:off x="1857050" y="2684597"/>
            <a:ext cx="2568575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09" name="Equation" r:id="rId10" imgW="749160" imgH="253800" progId="Equation.DSMT4">
                    <p:embed/>
                  </p:oleObj>
                </mc:Choice>
                <mc:Fallback>
                  <p:oleObj name="Equation" r:id="rId10" imgW="7491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050" y="2684597"/>
                          <a:ext cx="2568575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969256" y="509336"/>
            <a:ext cx="2868612" cy="2736853"/>
            <a:chOff x="5555816" y="836712"/>
            <a:chExt cx="2868612" cy="2736853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7036276" y="2530576"/>
              <a:ext cx="1280206" cy="848353"/>
              <a:chOff x="4320" y="1392"/>
              <a:chExt cx="1129" cy="673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 flipH="1" flipV="1">
                <a:off x="4320" y="1392"/>
                <a:ext cx="576" cy="33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0238182"/>
                  </p:ext>
                </p:extLst>
              </p:nvPr>
            </p:nvGraphicFramePr>
            <p:xfrm>
              <a:off x="5142" y="1676"/>
              <a:ext cx="30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10" name="Equation" r:id="rId12" imgW="190440" imgH="241200" progId="Equation.DSMT4">
                      <p:embed/>
                    </p:oleObj>
                  </mc:Choice>
                  <mc:Fallback>
                    <p:oleObj name="Equation" r:id="rId12" imgW="190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2" y="1676"/>
                            <a:ext cx="307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7362391" y="973237"/>
              <a:ext cx="0" cy="36353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759545"/>
                </p:ext>
              </p:extLst>
            </p:nvPr>
          </p:nvGraphicFramePr>
          <p:xfrm>
            <a:off x="7005726" y="1924885"/>
            <a:ext cx="459148" cy="605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1" name="Equation" r:id="rId14" imgW="215640" imgH="253800" progId="Equation.3">
                    <p:embed/>
                  </p:oleObj>
                </mc:Choice>
                <mc:Fallback>
                  <p:oleObj name="Equation" r:id="rId14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5726" y="1924885"/>
                          <a:ext cx="459148" cy="605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0"/>
            <p:cNvGrpSpPr>
              <a:grpSpLocks/>
            </p:cNvGrpSpPr>
            <p:nvPr/>
          </p:nvGrpSpPr>
          <p:grpSpPr bwMode="auto">
            <a:xfrm>
              <a:off x="5932060" y="1889224"/>
              <a:ext cx="368300" cy="1684341"/>
              <a:chOff x="4070" y="1957"/>
              <a:chExt cx="232" cy="1061"/>
            </a:xfrm>
          </p:grpSpPr>
          <p:grpSp>
            <p:nvGrpSpPr>
              <p:cNvPr id="51" name="Group 21"/>
              <p:cNvGrpSpPr>
                <a:grpSpLocks/>
              </p:cNvGrpSpPr>
              <p:nvPr/>
            </p:nvGrpSpPr>
            <p:grpSpPr bwMode="auto">
              <a:xfrm>
                <a:off x="4286" y="1957"/>
                <a:ext cx="0" cy="1015"/>
                <a:chOff x="3648" y="856"/>
                <a:chExt cx="0" cy="1279"/>
              </a:xfrm>
            </p:grpSpPr>
            <p:sp>
              <p:nvSpPr>
                <p:cNvPr id="53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1827"/>
                  <a:ext cx="0" cy="30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856"/>
                  <a:ext cx="0" cy="44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52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973541"/>
                  </p:ext>
                </p:extLst>
              </p:nvPr>
            </p:nvGraphicFramePr>
            <p:xfrm>
              <a:off x="4070" y="2674"/>
              <a:ext cx="23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12" name="Equation" r:id="rId16" imgW="190440" imgH="253800" progId="Equation.3">
                      <p:embed/>
                    </p:oleObj>
                  </mc:Choice>
                  <mc:Fallback>
                    <p:oleObj name="Equation" r:id="rId16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0" y="2674"/>
                            <a:ext cx="232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5555816" y="1112937"/>
              <a:ext cx="2868612" cy="2320926"/>
              <a:chOff x="3833" y="360"/>
              <a:chExt cx="1807" cy="1462"/>
            </a:xfrm>
          </p:grpSpPr>
          <p:grpSp>
            <p:nvGrpSpPr>
              <p:cNvPr id="36" name="Group 46"/>
              <p:cNvGrpSpPr>
                <a:grpSpLocks/>
              </p:cNvGrpSpPr>
              <p:nvPr/>
            </p:nvGrpSpPr>
            <p:grpSpPr bwMode="auto">
              <a:xfrm>
                <a:off x="3833" y="360"/>
                <a:ext cx="1711" cy="1462"/>
                <a:chOff x="3833" y="360"/>
                <a:chExt cx="1711" cy="1462"/>
              </a:xfrm>
            </p:grpSpPr>
            <p:grpSp>
              <p:nvGrpSpPr>
                <p:cNvPr id="38" name="Group 27"/>
                <p:cNvGrpSpPr>
                  <a:grpSpLocks/>
                </p:cNvGrpSpPr>
                <p:nvPr/>
              </p:nvGrpSpPr>
              <p:grpSpPr bwMode="auto">
                <a:xfrm>
                  <a:off x="4553" y="1123"/>
                  <a:ext cx="137" cy="153"/>
                  <a:chOff x="3936" y="2928"/>
                  <a:chExt cx="192" cy="192"/>
                </a:xfrm>
              </p:grpSpPr>
              <p:sp>
                <p:nvSpPr>
                  <p:cNvPr id="4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928"/>
                    <a:ext cx="19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3300"/>
                      </a:gs>
                      <a:gs pos="100000">
                        <a:srgbClr val="FF33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024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92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201" y="1232"/>
                  <a:ext cx="343" cy="266"/>
                </a:xfrm>
                <a:prstGeom prst="line">
                  <a:avLst/>
                </a:prstGeom>
                <a:noFill/>
                <a:ln w="19050">
                  <a:solidFill>
                    <a:srgbClr val="0080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26" y="1418"/>
                  <a:ext cx="275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0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e</a:t>
                  </a:r>
                </a:p>
              </p:txBody>
            </p:sp>
            <p:sp>
              <p:nvSpPr>
                <p:cNvPr id="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986" y="1072"/>
                  <a:ext cx="239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entury Schoolbook" pitchFamily="18" charset="0"/>
                    </a:rPr>
                    <a:t>i</a:t>
                  </a:r>
                  <a:endParaRPr kumimoji="1" lang="en-US" altLang="zh-CN" sz="3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entury Schoolbook" pitchFamily="18" charset="0"/>
                  </a:endParaRPr>
                </a:p>
              </p:txBody>
            </p:sp>
            <p:sp>
              <p:nvSpPr>
                <p:cNvPr id="42" name="Arc 35"/>
                <p:cNvSpPr>
                  <a:spLocks/>
                </p:cNvSpPr>
                <p:nvPr/>
              </p:nvSpPr>
              <p:spPr bwMode="auto">
                <a:xfrm flipH="1">
                  <a:off x="3833" y="705"/>
                  <a:ext cx="1577" cy="93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8365 w 43200"/>
                    <a:gd name="T1" fmla="*/ 42956 h 43200"/>
                    <a:gd name="T2" fmla="*/ 18768 w 43200"/>
                    <a:gd name="T3" fmla="*/ 43014 h 43200"/>
                    <a:gd name="T4" fmla="*/ 21600 w 432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43200" fill="none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</a:path>
                    <a:path w="43200" h="43200" stroke="0" extrusionOk="0">
                      <a:moveTo>
                        <a:pt x="18364" y="42956"/>
                      </a:moveTo>
                      <a:cubicBezTo>
                        <a:pt x="7805" y="41356"/>
                        <a:pt x="0" y="322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20652" y="43200"/>
                        <a:pt x="19706" y="43137"/>
                        <a:pt x="18768" y="4301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99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621" y="360"/>
                  <a:ext cx="0" cy="725"/>
                </a:xfrm>
                <a:prstGeom prst="line">
                  <a:avLst/>
                </a:prstGeom>
                <a:noFill/>
                <a:ln w="19050">
                  <a:solidFill>
                    <a:srgbClr val="3366FF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Line 37"/>
                <p:cNvSpPr>
                  <a:spLocks noChangeShapeType="1"/>
                </p:cNvSpPr>
                <p:nvPr/>
              </p:nvSpPr>
              <p:spPr bwMode="auto">
                <a:xfrm>
                  <a:off x="4015" y="1476"/>
                  <a:ext cx="182" cy="8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med" len="lg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5" name="Group 38"/>
                <p:cNvGrpSpPr>
                  <a:grpSpLocks/>
                </p:cNvGrpSpPr>
                <p:nvPr/>
              </p:nvGrpSpPr>
              <p:grpSpPr bwMode="auto">
                <a:xfrm>
                  <a:off x="5137" y="1476"/>
                  <a:ext cx="71" cy="76"/>
                  <a:chOff x="4789" y="2511"/>
                  <a:chExt cx="100" cy="96"/>
                </a:xfrm>
              </p:grpSpPr>
              <p:sp>
                <p:nvSpPr>
                  <p:cNvPr id="4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789" y="2511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19050">
                    <a:solidFill>
                      <a:srgbClr val="007A77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2568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 type="none" w="med" len="lg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aphicFrame>
            <p:nvGraphicFramePr>
              <p:cNvPr id="37" name="Object 41"/>
              <p:cNvGraphicFramePr>
                <a:graphicFrameLocks noChangeAspect="1"/>
              </p:cNvGraphicFramePr>
              <p:nvPr/>
            </p:nvGraphicFramePr>
            <p:xfrm>
              <a:off x="5486" y="997"/>
              <a:ext cx="154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13" name="Equation" r:id="rId18" imgW="126720" imgH="177480" progId="Equation.3">
                      <p:embed/>
                    </p:oleObj>
                  </mc:Choice>
                  <mc:Fallback>
                    <p:oleObj name="Equation" r:id="rId18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" y="997"/>
                            <a:ext cx="154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502115"/>
                </p:ext>
              </p:extLst>
            </p:nvPr>
          </p:nvGraphicFramePr>
          <p:xfrm>
            <a:off x="6374718" y="1143100"/>
            <a:ext cx="40798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4" name="Equation" r:id="rId20" imgW="177480" imgH="203040" progId="Equation.3">
                    <p:embed/>
                  </p:oleObj>
                </mc:Choice>
                <mc:Fallback>
                  <p:oleObj name="Equation" r:id="rId20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4718" y="1143100"/>
                          <a:ext cx="407987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61"/>
            <p:cNvGrpSpPr>
              <a:grpSpLocks/>
            </p:cNvGrpSpPr>
            <p:nvPr/>
          </p:nvGrpSpPr>
          <p:grpSpPr bwMode="auto">
            <a:xfrm>
              <a:off x="6804254" y="1330427"/>
              <a:ext cx="558801" cy="912813"/>
              <a:chOff x="4614" y="2482"/>
              <a:chExt cx="352" cy="575"/>
            </a:xfrm>
          </p:grpSpPr>
          <p:sp>
            <p:nvSpPr>
              <p:cNvPr id="34" name="Line 44"/>
              <p:cNvSpPr>
                <a:spLocks noChangeShapeType="1"/>
              </p:cNvSpPr>
              <p:nvPr/>
            </p:nvSpPr>
            <p:spPr bwMode="auto">
              <a:xfrm flipV="1">
                <a:off x="4614" y="2597"/>
                <a:ext cx="0" cy="46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5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814394"/>
                  </p:ext>
                </p:extLst>
              </p:nvPr>
            </p:nvGraphicFramePr>
            <p:xfrm>
              <a:off x="4657" y="2482"/>
              <a:ext cx="30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15" name="公式" r:id="rId22" imgW="253800" imgH="177480" progId="Equation.3">
                      <p:embed/>
                    </p:oleObj>
                  </mc:Choice>
                  <mc:Fallback>
                    <p:oleObj name="公式" r:id="rId22" imgW="25380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2482"/>
                            <a:ext cx="30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4686745"/>
                </p:ext>
              </p:extLst>
            </p:nvPr>
          </p:nvGraphicFramePr>
          <p:xfrm>
            <a:off x="6859346" y="836712"/>
            <a:ext cx="430213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6" name="公式" r:id="rId24" imgW="139680" imgH="177480" progId="Equation.3">
                    <p:embed/>
                  </p:oleObj>
                </mc:Choice>
                <mc:Fallback>
                  <p:oleObj name="公式" r:id="rId24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9346" y="836712"/>
                          <a:ext cx="430213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/>
            <p:cNvCxnSpPr/>
            <p:nvPr/>
          </p:nvCxnSpPr>
          <p:spPr>
            <a:xfrm>
              <a:off x="6274953" y="2457991"/>
              <a:ext cx="0" cy="72663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796248" y="2624128"/>
              <a:ext cx="0" cy="72663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7704348" y="2956248"/>
              <a:ext cx="327314" cy="210730"/>
            </a:xfrm>
            <a:prstGeom prst="line">
              <a:avLst/>
            </a:prstGeom>
            <a:noFill/>
            <a:ln w="19050">
              <a:solidFill>
                <a:srgbClr val="007A77"/>
              </a:solidFill>
              <a:round/>
              <a:headEnd type="none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159"/>
              <p:cNvSpPr>
                <a:spLocks noChangeArrowheads="1"/>
              </p:cNvSpPr>
              <p:nvPr/>
            </p:nvSpPr>
            <p:spPr bwMode="auto">
              <a:xfrm>
                <a:off x="346952" y="3527664"/>
                <a:ext cx="8208912" cy="3179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l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综上所述：不论外磁场方向如何，附加磁场总与外场反向。实际上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kumimoji="1" lang="zh-CN" altLang="en-US" sz="2600" i="1">
                        <a:latin typeface="Cambria Math"/>
                      </a:rPr>
                      <m:t>与</m:t>
                    </m:r>
                    <m:acc>
                      <m:accPr>
                        <m:chr m:val="⃗"/>
                        <m:ctrlPr>
                          <a:rPr kumimoji="1"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zh-CN" altLang="en-US" sz="2600" i="1">
                            <a:latin typeface="Cambria Math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成任意角，都是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600" i="1" smtClean="0">
                        <a:latin typeface="Cambria Math"/>
                        <a:ea typeface="Cambria Math"/>
                      </a:rPr>
                      <m:t>Δ</m:t>
                    </m:r>
                    <m:acc>
                      <m:accPr>
                        <m:chr m:val="⃗"/>
                        <m:ctrlPr>
                          <a:rPr kumimoji="1" lang="el-GR" altLang="zh-CN" sz="2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kumimoji="1" lang="en-US" altLang="zh-CN" sz="2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反向，所以</a:t>
                </a:r>
                <a14:m>
                  <m:oMath xmlns:m="http://schemas.openxmlformats.org/officeDocument/2006/math">
                    <m:r>
                      <a:rPr kumimoji="1" lang="zh-CN" altLang="en-US" sz="2600" i="1" smtClean="0">
                        <a:latin typeface="Cambria Math"/>
                      </a:rPr>
                      <m:t>附加</m:t>
                    </m:r>
                    <m:r>
                      <a:rPr kumimoji="1" lang="zh-CN" altLang="en-US" sz="2600" i="1">
                        <a:latin typeface="Cambria Math"/>
                      </a:rPr>
                      <m:t>磁场</m:t>
                    </m:r>
                    <m:sSup>
                      <m:sSup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kumimoji="1" lang="en-US" altLang="zh-CN" sz="2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zh-CN" altLang="en-US" sz="2600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反向，表现为抗磁性；由于分子固有磁矩为零，附加磁矩方向总是与外磁场反向，因此磁化性质与温度无关。这是对抗磁质磁化性质的定性解释</a:t>
                </a:r>
                <a:r>
                  <a:rPr kumimoji="1" lang="zh-CN" altLang="en-US" sz="2800" dirty="0" smtClean="0">
                    <a:latin typeface="+mn-ea"/>
                  </a:rPr>
                  <a:t>。</a:t>
                </a:r>
                <a:endParaRPr kumimoji="1"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57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952" y="3527664"/>
                <a:ext cx="8208912" cy="3179140"/>
              </a:xfrm>
              <a:prstGeom prst="rect">
                <a:avLst/>
              </a:prstGeom>
              <a:blipFill rotWithShape="0">
                <a:blip r:embed="rId26"/>
                <a:stretch>
                  <a:fillRect l="-1188" t="-768" r="-5271" b="-46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9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9572" y="1340768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抗磁性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是普遍存在的，但非常弱，在顺磁物质中，被顺磁特性掩盖了。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真正</a:t>
            </a:r>
            <a:r>
              <a:rPr lang="zh-CN" altLang="zh-CN" sz="28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具有完全抗磁性的只有超导体。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7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35596" y="800708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</a:rPr>
              <a:t>iii</a:t>
            </a:r>
            <a:r>
              <a:rPr lang="zh-CN" altLang="zh-CN" sz="28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、铁磁质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5596" y="1419588"/>
            <a:ext cx="75248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kern="100" dirty="0" smtClean="0">
                <a:ea typeface="仿宋" panose="02010609060101010101" pitchFamily="49" charset="-122"/>
                <a:cs typeface="Times New Roman" panose="02020603050405020304" pitchFamily="18" charset="0"/>
              </a:rPr>
              <a:t>铁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磁质最突出的特点是，磁化后产生的附加磁场特别强，铁磁质磁相对导率</a:t>
            </a:r>
            <a:r>
              <a:rPr lang="en-US" altLang="zh-CN" kern="100" dirty="0">
                <a:ea typeface="仿宋" panose="02010609060101010101" pitchFamily="49" charset="-122"/>
              </a:rPr>
              <a:t>μ</a:t>
            </a:r>
            <a:r>
              <a:rPr lang="en-US" altLang="zh-CN" kern="100" baseline="-25000" dirty="0">
                <a:ea typeface="仿宋" panose="02010609060101010101" pitchFamily="49" charset="-122"/>
              </a:rPr>
              <a:t>r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很大，数量级为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2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3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，有些甚至</a:t>
            </a:r>
            <a:r>
              <a:rPr lang="en-US" altLang="zh-CN" kern="100" dirty="0">
                <a:ea typeface="仿宋" panose="02010609060101010101" pitchFamily="49" charset="-122"/>
              </a:rPr>
              <a:t>10</a:t>
            </a:r>
            <a:r>
              <a:rPr lang="en-US" altLang="zh-CN" kern="100" baseline="30000" dirty="0">
                <a:ea typeface="仿宋" panose="02010609060101010101" pitchFamily="49" charset="-122"/>
              </a:rPr>
              <a:t>6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，而且还和外加磁场、磁化过程等因素有关。铁磁质的磁化理论无法用一般磁介质的磁化理论解释。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1886" y="3659865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用实验的方法对铁磁质进行测量。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8" y="4378488"/>
            <a:ext cx="5197155" cy="18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91580" y="728700"/>
            <a:ext cx="3236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a typeface="仿宋" panose="02010609060101010101" pitchFamily="49" charset="-122"/>
              </a:rPr>
              <a:t>1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）起始磁化曲线</a:t>
            </a:r>
            <a:endParaRPr lang="zh-CN" altLang="en-US" sz="2800" dirty="0"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64804"/>
            <a:ext cx="6326406" cy="26065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47587" y="4564757"/>
            <a:ext cx="69825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100" dirty="0">
                <a:cs typeface="Times New Roman" panose="02020603050405020304" pitchFamily="18" charset="0"/>
              </a:rPr>
              <a:t>从磁化曲线可以看出，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与</a:t>
            </a:r>
            <a:r>
              <a:rPr lang="en-US" altLang="zh-CN" kern="100" dirty="0"/>
              <a:t>B</a:t>
            </a:r>
            <a:r>
              <a:rPr lang="zh-CN" altLang="zh-CN" kern="100" dirty="0">
                <a:cs typeface="Times New Roman" panose="02020603050405020304" pitchFamily="18" charset="0"/>
              </a:rPr>
              <a:t>之间不是线性关系。按照磁导率的定义：</a:t>
            </a:r>
            <a:r>
              <a:rPr lang="en-US" altLang="zh-CN" sz="2800" kern="100" dirty="0"/>
              <a:t>μ</a:t>
            </a:r>
            <a:r>
              <a:rPr lang="zh-CN" altLang="zh-CN" sz="2800" kern="100" dirty="0">
                <a:cs typeface="Times New Roman" panose="02020603050405020304" pitchFamily="18" charset="0"/>
              </a:rPr>
              <a:t>＝</a:t>
            </a:r>
            <a:r>
              <a:rPr lang="en-US" altLang="zh-CN" kern="100" dirty="0"/>
              <a:t>B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，铁磁质的</a:t>
            </a:r>
            <a:r>
              <a:rPr lang="en-US" altLang="zh-CN" sz="2800" kern="100" dirty="0"/>
              <a:t>μ</a:t>
            </a:r>
            <a:r>
              <a:rPr lang="zh-CN" altLang="zh-CN" kern="100" dirty="0">
                <a:cs typeface="Times New Roman" panose="02020603050405020304" pitchFamily="18" charset="0"/>
              </a:rPr>
              <a:t>不为常数，它随</a:t>
            </a:r>
            <a:r>
              <a:rPr lang="en-US" altLang="zh-CN" kern="100" dirty="0"/>
              <a:t>H</a:t>
            </a:r>
            <a:r>
              <a:rPr lang="zh-CN" altLang="zh-CN" kern="100" dirty="0">
                <a:cs typeface="Times New Roman" panose="02020603050405020304" pitchFamily="18" charset="0"/>
              </a:rPr>
              <a:t>的变化而变化。</a:t>
            </a:r>
            <a:r>
              <a:rPr lang="en-US" altLang="zh-CN" sz="2800" kern="100" dirty="0" err="1"/>
              <a:t>μ</a:t>
            </a:r>
            <a:r>
              <a:rPr lang="en-US" altLang="zh-CN" sz="2800" kern="100" baseline="-25000" dirty="0" err="1"/>
              <a:t>i</a:t>
            </a:r>
            <a:r>
              <a:rPr lang="zh-CN" altLang="zh-CN" kern="100" dirty="0">
                <a:cs typeface="Times New Roman" panose="02020603050405020304" pitchFamily="18" charset="0"/>
              </a:rPr>
              <a:t>为起始磁导率，</a:t>
            </a:r>
            <a:r>
              <a:rPr lang="en-US" altLang="zh-CN" sz="2800" kern="100" dirty="0" err="1"/>
              <a:t>μ</a:t>
            </a:r>
            <a:r>
              <a:rPr lang="en-US" altLang="zh-CN" sz="2800" kern="100" baseline="-25000" dirty="0" err="1"/>
              <a:t>M</a:t>
            </a:r>
            <a:r>
              <a:rPr lang="zh-CN" altLang="zh-CN" kern="100" dirty="0">
                <a:cs typeface="Times New Roman" panose="02020603050405020304" pitchFamily="18" charset="0"/>
              </a:rPr>
              <a:t>为最大磁导率。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6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836712"/>
            <a:ext cx="251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）磁滞回线</a:t>
            </a:r>
            <a:endParaRPr lang="zh-CN" altLang="en-US" sz="28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556792"/>
            <a:ext cx="2556284" cy="29677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0223" y="1396031"/>
            <a:ext cx="4572000" cy="49251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当磁化曲线到达饱和状态</a:t>
            </a:r>
            <a:r>
              <a:rPr lang="en-US" altLang="zh-CN" kern="100" dirty="0"/>
              <a:t>S</a:t>
            </a:r>
            <a:r>
              <a:rPr lang="zh-CN" altLang="zh-CN" kern="100" dirty="0"/>
              <a:t>后，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逐步减小</a:t>
            </a:r>
            <a:r>
              <a:rPr lang="en-US" altLang="zh-CN" kern="100" dirty="0"/>
              <a:t>H</a:t>
            </a:r>
            <a:r>
              <a:rPr lang="zh-CN" altLang="zh-CN" kern="100" dirty="0"/>
              <a:t>，</a:t>
            </a:r>
            <a:r>
              <a:rPr lang="en-US" altLang="zh-CN" kern="100" dirty="0"/>
              <a:t>B</a:t>
            </a:r>
            <a:r>
              <a:rPr lang="zh-CN" altLang="zh-CN" kern="100" dirty="0"/>
              <a:t>也随之减小，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但并不沿着原来的磁化曲线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减小，当</a:t>
            </a:r>
            <a:r>
              <a:rPr lang="en-US" altLang="zh-CN" kern="100" dirty="0"/>
              <a:t>H</a:t>
            </a:r>
            <a:r>
              <a:rPr lang="zh-CN" altLang="zh-CN" kern="100" dirty="0"/>
              <a:t>＝</a:t>
            </a:r>
            <a:r>
              <a:rPr lang="en-US" altLang="zh-CN" kern="100" dirty="0"/>
              <a:t>0</a:t>
            </a:r>
            <a:r>
              <a:rPr lang="zh-CN" altLang="zh-CN" kern="100" dirty="0"/>
              <a:t>时，</a:t>
            </a:r>
            <a:r>
              <a:rPr lang="en-US" altLang="zh-CN" kern="100" dirty="0"/>
              <a:t>B</a:t>
            </a:r>
            <a:r>
              <a:rPr lang="zh-CN" altLang="zh-CN" kern="100" dirty="0"/>
              <a:t>并不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zh-CN" kern="100" dirty="0"/>
              <a:t>为</a:t>
            </a:r>
            <a:r>
              <a:rPr lang="en-US" altLang="zh-CN" kern="100" dirty="0"/>
              <a:t>0</a:t>
            </a:r>
            <a:r>
              <a:rPr lang="zh-CN" altLang="zh-CN" kern="100" dirty="0"/>
              <a:t>，而是保留一定的</a:t>
            </a:r>
            <a:r>
              <a:rPr lang="en-US" altLang="zh-CN" kern="100" dirty="0"/>
              <a:t>B</a:t>
            </a:r>
            <a:r>
              <a:rPr lang="en-US" altLang="zh-CN" kern="100" baseline="-25000" dirty="0"/>
              <a:t>r</a:t>
            </a:r>
            <a:r>
              <a:rPr lang="zh-CN" altLang="zh-CN" kern="100" dirty="0"/>
              <a:t>值，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/>
              <a:t>B</a:t>
            </a:r>
            <a:r>
              <a:rPr lang="en-US" altLang="zh-CN" kern="100" baseline="-25000" dirty="0"/>
              <a:t>r</a:t>
            </a:r>
            <a:r>
              <a:rPr lang="zh-CN" altLang="zh-CN" kern="100" dirty="0"/>
              <a:t>称为剩余磁感应强度。当</a:t>
            </a:r>
          </a:p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/>
              <a:t>H</a:t>
            </a:r>
            <a:r>
              <a:rPr lang="zh-CN" altLang="zh-CN" kern="100" dirty="0"/>
              <a:t>＝－</a:t>
            </a:r>
            <a:r>
              <a:rPr lang="en-US" altLang="zh-CN" kern="100" dirty="0" err="1"/>
              <a:t>H</a:t>
            </a:r>
            <a:r>
              <a:rPr lang="en-US" altLang="zh-CN" kern="100" baseline="-25000" dirty="0" err="1"/>
              <a:t>c</a:t>
            </a:r>
            <a:r>
              <a:rPr lang="zh-CN" altLang="zh-CN" kern="100" dirty="0"/>
              <a:t>时，</a:t>
            </a:r>
            <a:r>
              <a:rPr lang="en-US" altLang="zh-CN" kern="100" dirty="0"/>
              <a:t>B</a:t>
            </a:r>
            <a:r>
              <a:rPr lang="zh-CN" altLang="zh-CN" kern="100" dirty="0"/>
              <a:t>才等于</a:t>
            </a:r>
            <a:r>
              <a:rPr lang="en-US" altLang="zh-CN" kern="100" dirty="0"/>
              <a:t>0</a:t>
            </a:r>
            <a:r>
              <a:rPr lang="zh-CN" altLang="zh-CN" kern="100" dirty="0"/>
              <a:t>，称为矫顽力</a:t>
            </a:r>
          </a:p>
          <a:p>
            <a:pPr algn="l">
              <a:lnSpc>
                <a:spcPct val="120000"/>
              </a:lnSpc>
            </a:pPr>
            <a:r>
              <a:rPr lang="zh-CN" altLang="zh-CN" kern="100" dirty="0">
                <a:cs typeface="Times New Roman" panose="02020603050405020304" pitchFamily="18" charset="0"/>
              </a:rPr>
              <a:t>磁滞回线的面积代表反复磁化循环过程中，单位体积铁芯内损耗的能量</a:t>
            </a:r>
            <a:r>
              <a:rPr lang="en-US" altLang="zh-CN" kern="100" dirty="0"/>
              <a:t>­</a:t>
            </a:r>
            <a:r>
              <a:rPr lang="zh-CN" altLang="zh-CN" kern="100" dirty="0">
                <a:cs typeface="Times New Roman" panose="02020603050405020304" pitchFamily="18" charset="0"/>
              </a:rPr>
              <a:t>——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磁滞损耗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49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908720"/>
            <a:ext cx="7020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sz="2800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根据不同的应用，要采用不同性能的磁介质</a:t>
            </a:r>
            <a:endParaRPr lang="zh-CN" altLang="en-US" sz="2800" kern="100" dirty="0"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83037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硬磁</a:t>
            </a:r>
            <a:r>
              <a:rPr lang="zh-CN" altLang="zh-CN" kern="1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564" y="2924944"/>
            <a:ext cx="4432520" cy="215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（磁盘，永磁体）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剩余磁感应强度</a:t>
            </a:r>
            <a:r>
              <a:rPr lang="en-US" altLang="zh-CN" dirty="0">
                <a:ea typeface="仿宋" panose="02010609060101010101" pitchFamily="49" charset="-122"/>
              </a:rPr>
              <a:t>B</a:t>
            </a:r>
            <a:r>
              <a:rPr lang="en-US" altLang="zh-CN" baseline="-25000" dirty="0">
                <a:ea typeface="仿宋" panose="02010609060101010101" pitchFamily="49" charset="-122"/>
              </a:rPr>
              <a:t>r</a:t>
            </a:r>
            <a:r>
              <a:rPr lang="zh-CN" altLang="zh-CN" dirty="0">
                <a:ea typeface="仿宋" panose="02010609060101010101" pitchFamily="49" charset="-122"/>
              </a:rPr>
              <a:t>高，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ea typeface="仿宋" panose="02010609060101010101" pitchFamily="49" charset="-122"/>
              </a:rPr>
              <a:t>矫顽力</a:t>
            </a:r>
            <a:r>
              <a:rPr lang="en-US" altLang="zh-CN" dirty="0" err="1">
                <a:ea typeface="仿宋" panose="02010609060101010101" pitchFamily="49" charset="-122"/>
              </a:rPr>
              <a:t>H</a:t>
            </a:r>
            <a:r>
              <a:rPr lang="en-US" altLang="zh-CN" baseline="-25000" dirty="0" err="1">
                <a:ea typeface="仿宋" panose="02010609060101010101" pitchFamily="49" charset="-122"/>
              </a:rPr>
              <a:t>c</a:t>
            </a:r>
            <a:r>
              <a:rPr lang="zh-CN" altLang="zh-CN" dirty="0">
                <a:ea typeface="仿宋" panose="02010609060101010101" pitchFamily="49" charset="-122"/>
              </a:rPr>
              <a:t>大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95" y="2580030"/>
            <a:ext cx="2682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6635B-3828-47C7-AF94-9DBB0986B8DF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60" y="1309087"/>
            <a:ext cx="2297410" cy="21953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3966" y="9976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软磁材料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360" y="1772816"/>
            <a:ext cx="4432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弱电应用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：（如通信设备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中的软磁材料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</a:rPr>
              <a:t>）电流很小，铁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芯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zh-CN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处于磁化曲线的起始段</a:t>
            </a:r>
            <a:r>
              <a:rPr lang="zh-CN" altLang="zh-CN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ea typeface="仿宋" panose="02010609060101010101" pitchFamily="49" charset="-122"/>
              </a:rPr>
              <a:t>要求起始磁导率</a:t>
            </a:r>
            <a:r>
              <a:rPr lang="en-US" altLang="zh-CN" dirty="0" err="1">
                <a:ea typeface="仿宋" panose="02010609060101010101" pitchFamily="49" charset="-122"/>
              </a:rPr>
              <a:t>μ</a:t>
            </a:r>
            <a:r>
              <a:rPr lang="en-US" altLang="zh-CN" baseline="-25000" dirty="0" err="1">
                <a:ea typeface="仿宋" panose="02010609060101010101" pitchFamily="49" charset="-122"/>
              </a:rPr>
              <a:t>i</a:t>
            </a:r>
            <a:r>
              <a:rPr lang="zh-CN" altLang="zh-CN" dirty="0">
                <a:ea typeface="仿宋" panose="02010609060101010101" pitchFamily="49" charset="-122"/>
              </a:rPr>
              <a:t>高。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60" y="3861048"/>
            <a:ext cx="2388298" cy="2280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71600" y="4041068"/>
            <a:ext cx="4572000" cy="19654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FF"/>
                </a:solidFill>
                <a:ea typeface="仿宋" panose="02010609060101010101" pitchFamily="49" charset="-122"/>
              </a:rPr>
              <a:t>强电应用</a:t>
            </a:r>
            <a:r>
              <a:rPr lang="zh-CN" altLang="zh-CN" kern="100" dirty="0">
                <a:ea typeface="仿宋" panose="02010609060101010101" pitchFamily="49" charset="-122"/>
              </a:rPr>
              <a:t>：（如电机，变压器）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电流很大，铁芯的工作状态接</a:t>
            </a:r>
          </a:p>
          <a:p>
            <a:pPr algn="l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ea typeface="仿宋" panose="02010609060101010101" pitchFamily="49" charset="-122"/>
              </a:rPr>
              <a:t>近饱和状态，要求最大磁导率</a:t>
            </a:r>
          </a:p>
          <a:p>
            <a:pPr algn="l">
              <a:lnSpc>
                <a:spcPct val="125000"/>
              </a:lnSpc>
            </a:pPr>
            <a:r>
              <a:rPr lang="en-US" altLang="zh-CN" sz="2800" kern="100" dirty="0" err="1">
                <a:ea typeface="仿宋" panose="02010609060101010101" pitchFamily="49" charset="-122"/>
              </a:rPr>
              <a:t>μ</a:t>
            </a:r>
            <a:r>
              <a:rPr lang="en-US" altLang="zh-CN" sz="2800" kern="100" baseline="-25000" dirty="0" err="1">
                <a:ea typeface="仿宋" panose="02010609060101010101" pitchFamily="49" charset="-122"/>
              </a:rPr>
              <a:t>M</a:t>
            </a:r>
            <a:r>
              <a:rPr lang="zh-CN" altLang="zh-CN" kern="100" dirty="0">
                <a:ea typeface="仿宋" panose="02010609060101010101" pitchFamily="49" charset="-122"/>
                <a:cs typeface="Times New Roman" panose="02020603050405020304" pitchFamily="18" charset="0"/>
              </a:rPr>
              <a:t>高。</a:t>
            </a:r>
            <a:endParaRPr lang="zh-CN" altLang="en-US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96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2245102" cy="56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 smtClean="0">
                <a:ea typeface="仿宋" panose="02010609060101010101" pitchFamily="49" charset="-122"/>
              </a:rPr>
              <a:t>例</a:t>
            </a:r>
            <a:r>
              <a:rPr lang="en-US" altLang="zh-CN" b="1" dirty="0">
                <a:ea typeface="仿宋" panose="02010609060101010101" pitchFamily="49" charset="-122"/>
              </a:rPr>
              <a:t>9.14(P.391)</a:t>
            </a:r>
            <a:r>
              <a:rPr lang="zh-CN" altLang="en-US" b="1" dirty="0" smtClean="0">
                <a:ea typeface="仿宋" panose="02010609060101010101" pitchFamily="49" charset="-122"/>
              </a:rPr>
              <a:t>：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平行导轨由两个半径为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的无限长圆柱导体构成，两导轨轴线间距为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l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，另有一段同导轨垂直的导线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可沿导轨平行滑动。电流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沿一导轨流入，从另一导轨流回，流经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导线的电流为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I’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（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I’&lt;&lt;I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）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求：导线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AB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受到的安培力。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3825044"/>
            <a:ext cx="5271826" cy="18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5596" y="636711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0" dirty="0">
                <a:ea typeface="仿宋" panose="02010609060101010101" pitchFamily="49" charset="-122"/>
              </a:rPr>
              <a:t>解：导轨</a:t>
            </a:r>
            <a:r>
              <a:rPr lang="en-US" altLang="zh-CN" kern="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在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上任一点产生的磁感应强度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35896" y="18448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20793"/>
              </p:ext>
            </p:extLst>
          </p:nvPr>
        </p:nvGraphicFramePr>
        <p:xfrm>
          <a:off x="3455876" y="1168290"/>
          <a:ext cx="145616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6" y="1168290"/>
                        <a:ext cx="145616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72566" y="2161262"/>
            <a:ext cx="6714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kern="0" dirty="0">
                <a:ea typeface="仿宋" panose="02010609060101010101" pitchFamily="49" charset="-122"/>
              </a:rPr>
              <a:t>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受到的安培力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zh-CN" altLang="zh-CN" kern="0" dirty="0">
                <a:ea typeface="仿宋" panose="02010609060101010101" pitchFamily="49" charset="-122"/>
              </a:rPr>
              <a:t>的方向向右，大小为：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410"/>
              </p:ext>
            </p:extLst>
          </p:nvPr>
        </p:nvGraphicFramePr>
        <p:xfrm>
          <a:off x="2195736" y="2732001"/>
          <a:ext cx="4944030" cy="10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3" name="Equation" r:id="rId5" imgW="2108200" imgH="431800" progId="Equation.DSMT4">
                  <p:embed/>
                </p:oleObj>
              </mc:Choice>
              <mc:Fallback>
                <p:oleObj name="Equation" r:id="rId5" imgW="2108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32001"/>
                        <a:ext cx="4944030" cy="1014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860455" y="3855648"/>
            <a:ext cx="7614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kern="0" dirty="0">
                <a:ea typeface="仿宋" panose="02010609060101010101" pitchFamily="49" charset="-122"/>
              </a:rPr>
              <a:t>同样的分析可知，导轨</a:t>
            </a:r>
            <a:r>
              <a:rPr lang="en-US" altLang="zh-CN" kern="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的电流对导线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作用的安培力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en-US" altLang="zh-CN" kern="0" baseline="-25000" dirty="0">
                <a:ea typeface="仿宋" panose="02010609060101010101" pitchFamily="49" charset="-122"/>
              </a:rPr>
              <a:t>2</a:t>
            </a:r>
            <a:r>
              <a:rPr lang="zh-CN" altLang="zh-CN" kern="0" dirty="0">
                <a:ea typeface="仿宋" panose="02010609060101010101" pitchFamily="49" charset="-122"/>
              </a:rPr>
              <a:t>的大小和方向与</a:t>
            </a:r>
            <a:r>
              <a:rPr lang="en-US" altLang="zh-CN" kern="0" dirty="0">
                <a:ea typeface="仿宋" panose="02010609060101010101" pitchFamily="49" charset="-122"/>
              </a:rPr>
              <a:t>F</a:t>
            </a:r>
            <a:r>
              <a:rPr lang="en-US" altLang="zh-CN" kern="0" baseline="-25000" dirty="0">
                <a:ea typeface="仿宋" panose="02010609060101010101" pitchFamily="49" charset="-122"/>
              </a:rPr>
              <a:t>1</a:t>
            </a:r>
            <a:r>
              <a:rPr lang="zh-CN" altLang="zh-CN" kern="0" dirty="0">
                <a:ea typeface="仿宋" panose="02010609060101010101" pitchFamily="49" charset="-122"/>
              </a:rPr>
              <a:t>相同，</a:t>
            </a:r>
            <a:endParaRPr lang="en-US" altLang="zh-CN" kern="0" dirty="0">
              <a:ea typeface="仿宋" panose="02010609060101010101" pitchFamily="49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zh-CN" kern="0" dirty="0">
                <a:ea typeface="仿宋" panose="02010609060101010101" pitchFamily="49" charset="-122"/>
              </a:rPr>
              <a:t>∴导线</a:t>
            </a:r>
            <a:r>
              <a:rPr lang="en-US" altLang="zh-CN" kern="0" dirty="0">
                <a:ea typeface="仿宋" panose="02010609060101010101" pitchFamily="49" charset="-122"/>
              </a:rPr>
              <a:t>AB</a:t>
            </a:r>
            <a:r>
              <a:rPr lang="zh-CN" altLang="zh-CN" kern="0" dirty="0">
                <a:ea typeface="仿宋" panose="02010609060101010101" pitchFamily="49" charset="-122"/>
              </a:rPr>
              <a:t>受到的总的安培力的大小为：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04965" y="58401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50265"/>
              </p:ext>
            </p:extLst>
          </p:nvPr>
        </p:nvGraphicFramePr>
        <p:xfrm>
          <a:off x="2723783" y="5407437"/>
          <a:ext cx="3264386" cy="86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4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783" y="5407437"/>
                        <a:ext cx="3264386" cy="865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3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A563B-4F8C-46EA-BA1B-9CAF9F16997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18971" y="548680"/>
            <a:ext cx="3663760" cy="62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b="1" dirty="0">
                <a:ea typeface="仿宋" panose="02010609060101010101" pitchFamily="49" charset="-122"/>
              </a:rPr>
              <a:t>习题</a:t>
            </a:r>
            <a:r>
              <a:rPr lang="en-US" altLang="zh-CN" b="1" dirty="0">
                <a:ea typeface="仿宋" panose="02010609060101010101" pitchFamily="49" charset="-122"/>
              </a:rPr>
              <a:t>9.2</a:t>
            </a:r>
            <a:r>
              <a:rPr lang="zh-CN" altLang="en-US" b="1" dirty="0">
                <a:ea typeface="仿宋" panose="02010609060101010101" pitchFamily="49" charset="-122"/>
              </a:rPr>
              <a:t>（</a:t>
            </a:r>
            <a:r>
              <a:rPr lang="en-US" altLang="zh-CN" b="1" dirty="0">
                <a:ea typeface="仿宋" panose="02010609060101010101" pitchFamily="49" charset="-122"/>
              </a:rPr>
              <a:t>5</a:t>
            </a:r>
            <a:r>
              <a:rPr lang="zh-CN" altLang="en-US" b="1" dirty="0">
                <a:ea typeface="仿宋" panose="02010609060101010101" pitchFamily="49" charset="-122"/>
              </a:rPr>
              <a:t>）（</a:t>
            </a:r>
            <a:r>
              <a:rPr lang="en-US" altLang="zh-CN" b="1" dirty="0">
                <a:ea typeface="仿宋" panose="02010609060101010101" pitchFamily="49" charset="-122"/>
              </a:rPr>
              <a:t>P. 429</a:t>
            </a:r>
            <a:r>
              <a:rPr lang="zh-CN" altLang="en-US" b="1" dirty="0" smtClean="0">
                <a:ea typeface="仿宋" panose="02010609060101010101" pitchFamily="49" charset="-122"/>
              </a:rPr>
              <a:t>）：</a:t>
            </a:r>
            <a:endParaRPr lang="zh-CN" altLang="en-US" b="1" dirty="0">
              <a:ea typeface="仿宋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7340" y="1232756"/>
            <a:ext cx="7740860" cy="57606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一线圈半径为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，载有电流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，放在匀强磁场</a:t>
            </a:r>
            <a:r>
              <a:rPr lang="en-US" altLang="zh-CN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中，如图所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示。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ea typeface="仿宋" panose="02010609060101010101" pitchFamily="49" charset="-122"/>
              </a:rPr>
              <a:t>求：此线圈中的张力。</a:t>
            </a:r>
            <a:endParaRPr lang="en-US" altLang="zh-CN" sz="2400" kern="0" dirty="0" smtClean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48" y="2240868"/>
            <a:ext cx="1938262" cy="1908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50" y="4437112"/>
            <a:ext cx="2416902" cy="21602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7340" y="2852936"/>
            <a:ext cx="338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0" dirty="0">
                <a:ea typeface="仿宋" panose="02010609060101010101" pitchFamily="49" charset="-122"/>
              </a:rPr>
              <a:t>解：取电流元 </a:t>
            </a:r>
            <a:r>
              <a:rPr lang="en-US" altLang="zh-CN" kern="0" dirty="0" err="1">
                <a:ea typeface="仿宋" panose="02010609060101010101" pitchFamily="49" charset="-122"/>
              </a:rPr>
              <a:t>Idl</a:t>
            </a:r>
            <a:r>
              <a:rPr lang="en-US" altLang="zh-CN" kern="0" dirty="0">
                <a:ea typeface="仿宋" panose="02010609060101010101" pitchFamily="49" charset="-122"/>
              </a:rPr>
              <a:t> =I Rd</a:t>
            </a:r>
            <a:r>
              <a:rPr lang="zh-CN" altLang="zh-CN" kern="0" dirty="0">
                <a:ea typeface="仿宋" panose="02010609060101010101" pitchFamily="49" charset="-122"/>
              </a:rPr>
              <a:t>θ</a:t>
            </a:r>
            <a:endParaRPr lang="zh-CN" altLang="en-US" kern="0" dirty="0">
              <a:ea typeface="仿宋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46780"/>
              </p:ext>
            </p:extLst>
          </p:nvPr>
        </p:nvGraphicFramePr>
        <p:xfrm>
          <a:off x="1403648" y="3327604"/>
          <a:ext cx="2699554" cy="321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5" imgW="1435100" imgH="1701800" progId="Equation.DSMT4">
                  <p:embed/>
                </p:oleObj>
              </mc:Choice>
              <mc:Fallback>
                <p:oleObj name="Equation" r:id="rId5" imgW="1435100" imgH="170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27604"/>
                        <a:ext cx="2699554" cy="3214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5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25310</TotalTime>
  <Words>3148</Words>
  <Application>Microsoft Office PowerPoint</Application>
  <PresentationFormat>全屏显示(4:3)</PresentationFormat>
  <Paragraphs>415</Paragraphs>
  <Slides>66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Microsoft Yahei</vt:lpstr>
      <vt:lpstr>MingLiU</vt:lpstr>
      <vt:lpstr>MS Mincho</vt:lpstr>
      <vt:lpstr>仿宋</vt:lpstr>
      <vt:lpstr>宋体</vt:lpstr>
      <vt:lpstr>Arial</vt:lpstr>
      <vt:lpstr>Calibri</vt:lpstr>
      <vt:lpstr>Cambria Math</vt:lpstr>
      <vt:lpstr>Century Schoolbook</vt:lpstr>
      <vt:lpstr>Times New Roman</vt:lpstr>
      <vt:lpstr>Wingdings</vt:lpstr>
      <vt:lpstr>nankai膜版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nankai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apple</cp:lastModifiedBy>
  <cp:revision>1697</cp:revision>
  <dcterms:created xsi:type="dcterms:W3CDTF">2005-08-22T22:11:23Z</dcterms:created>
  <dcterms:modified xsi:type="dcterms:W3CDTF">2021-05-18T08:45:00Z</dcterms:modified>
</cp:coreProperties>
</file>