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sldIdLst>
    <p:sldId id="489" r:id="rId3"/>
    <p:sldId id="490" r:id="rId4"/>
    <p:sldId id="491" r:id="rId5"/>
    <p:sldId id="516" r:id="rId6"/>
    <p:sldId id="492" r:id="rId7"/>
    <p:sldId id="517" r:id="rId8"/>
    <p:sldId id="534" r:id="rId9"/>
    <p:sldId id="616" r:id="rId10"/>
    <p:sldId id="599" r:id="rId11"/>
    <p:sldId id="604" r:id="rId12"/>
    <p:sldId id="601" r:id="rId13"/>
    <p:sldId id="606" r:id="rId14"/>
    <p:sldId id="536" r:id="rId15"/>
    <p:sldId id="494" r:id="rId16"/>
    <p:sldId id="602" r:id="rId17"/>
    <p:sldId id="607" r:id="rId18"/>
    <p:sldId id="495" r:id="rId19"/>
    <p:sldId id="603" r:id="rId20"/>
    <p:sldId id="608" r:id="rId21"/>
    <p:sldId id="496" r:id="rId22"/>
    <p:sldId id="619" r:id="rId23"/>
    <p:sldId id="620" r:id="rId24"/>
    <p:sldId id="609" r:id="rId25"/>
    <p:sldId id="539" r:id="rId26"/>
    <p:sldId id="610" r:id="rId27"/>
    <p:sldId id="540" r:id="rId28"/>
    <p:sldId id="611" r:id="rId29"/>
    <p:sldId id="542" r:id="rId30"/>
    <p:sldId id="544" r:id="rId31"/>
    <p:sldId id="497" r:id="rId32"/>
    <p:sldId id="498" r:id="rId33"/>
    <p:sldId id="535" r:id="rId34"/>
    <p:sldId id="547" r:id="rId35"/>
    <p:sldId id="499" r:id="rId36"/>
    <p:sldId id="617" r:id="rId37"/>
    <p:sldId id="548" r:id="rId38"/>
    <p:sldId id="624" r:id="rId39"/>
    <p:sldId id="612" r:id="rId40"/>
    <p:sldId id="550" r:id="rId41"/>
    <p:sldId id="551" r:id="rId42"/>
    <p:sldId id="581" r:id="rId43"/>
    <p:sldId id="582" r:id="rId44"/>
    <p:sldId id="553" r:id="rId45"/>
    <p:sldId id="580" r:id="rId46"/>
    <p:sldId id="552" r:id="rId47"/>
    <p:sldId id="615" r:id="rId48"/>
    <p:sldId id="622" r:id="rId49"/>
    <p:sldId id="623" r:id="rId50"/>
    <p:sldId id="554" r:id="rId51"/>
    <p:sldId id="590" r:id="rId52"/>
    <p:sldId id="591" r:id="rId53"/>
    <p:sldId id="583" r:id="rId54"/>
    <p:sldId id="556" r:id="rId55"/>
    <p:sldId id="557" r:id="rId56"/>
    <p:sldId id="594" r:id="rId57"/>
    <p:sldId id="558" r:id="rId58"/>
    <p:sldId id="559" r:id="rId59"/>
    <p:sldId id="621" r:id="rId60"/>
    <p:sldId id="576" r:id="rId61"/>
    <p:sldId id="577" r:id="rId62"/>
    <p:sldId id="560" r:id="rId63"/>
    <p:sldId id="502" r:id="rId64"/>
    <p:sldId id="613" r:id="rId65"/>
    <p:sldId id="561" r:id="rId66"/>
    <p:sldId id="562" r:id="rId67"/>
    <p:sldId id="523" r:id="rId68"/>
    <p:sldId id="505" r:id="rId69"/>
    <p:sldId id="563" r:id="rId70"/>
    <p:sldId id="564" r:id="rId71"/>
    <p:sldId id="524" r:id="rId72"/>
    <p:sldId id="506" r:id="rId73"/>
    <p:sldId id="508" r:id="rId74"/>
    <p:sldId id="565" r:id="rId75"/>
    <p:sldId id="578" r:id="rId76"/>
    <p:sldId id="509" r:id="rId77"/>
    <p:sldId id="567" r:id="rId78"/>
    <p:sldId id="568" r:id="rId79"/>
    <p:sldId id="614" r:id="rId80"/>
    <p:sldId id="569" r:id="rId81"/>
    <p:sldId id="570" r:id="rId82"/>
    <p:sldId id="571" r:id="rId83"/>
    <p:sldId id="572" r:id="rId84"/>
    <p:sldId id="566" r:id="rId85"/>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FF00"/>
    <a:srgbClr val="C7371F"/>
    <a:srgbClr val="33CC33"/>
    <a:srgbClr val="C91DB0"/>
    <a:srgbClr val="FFFF99"/>
    <a:srgbClr val="4848D1"/>
    <a:srgbClr val="8989E1"/>
    <a:srgbClr val="00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66" autoAdjust="0"/>
    <p:restoredTop sz="98358" autoAdjust="0"/>
  </p:normalViewPr>
  <p:slideViewPr>
    <p:cSldViewPr>
      <p:cViewPr varScale="1">
        <p:scale>
          <a:sx n="88" d="100"/>
          <a:sy n="88" d="100"/>
        </p:scale>
        <p:origin x="1344" y="78"/>
      </p:cViewPr>
      <p:guideLst>
        <p:guide orient="horz" pos="2160"/>
        <p:guide pos="289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notesMaster" Target="notesMasters/notesMaster1.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image" Target="../media/image49.wmf"/><Relationship Id="rId7"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3" Type="http://schemas.openxmlformats.org/officeDocument/2006/relationships/image" Target="../media/image54.wmf"/><Relationship Id="rId12" Type="http://schemas.openxmlformats.org/officeDocument/2006/relationships/image" Target="../media/image53.wmf"/><Relationship Id="rId11" Type="http://schemas.openxmlformats.org/officeDocument/2006/relationships/image" Target="../media/image52.wmf"/><Relationship Id="rId10" Type="http://schemas.openxmlformats.org/officeDocument/2006/relationships/image" Target="../media/image51.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8.wmf"/><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2.wmf"/><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3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50.wmf"/><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167.wmf"/><Relationship Id="rId8" Type="http://schemas.openxmlformats.org/officeDocument/2006/relationships/image" Target="../media/image166.wmf"/><Relationship Id="rId7" Type="http://schemas.openxmlformats.org/officeDocument/2006/relationships/image" Target="../media/image165.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0" Type="http://schemas.openxmlformats.org/officeDocument/2006/relationships/image" Target="../media/image168.wmf"/><Relationship Id="rId1" Type="http://schemas.openxmlformats.org/officeDocument/2006/relationships/image" Target="../media/image15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ED4ACB78-7984-489C-BEDB-F09D92062A36}"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endParaRPr lang="zh-CN" altLang="en-US"/>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2788BE5-0E6E-4638-B75D-55C31892A22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7D02E4F-0DC7-4C34-891F-3A5FC876AF3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DCD87BC-931E-4923-B3AA-A4CF77326BC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54B0B3A-C4C8-456E-88E0-D18BAB54D34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576E62A-B10D-456F-8022-5494D8EF93F0}"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8D47D0D-29C5-43C1-8F76-6A3B0284A22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413D567-32C7-421D-9C25-B62B3E1D17E7}"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DCECE46-80F7-4D8E-AA6F-D19DBB51F6E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43DF5CE9-36B4-4111-AB72-EA3E0B662AD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EEAC80-30A0-4855-8423-166D2414185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D93F067-118F-47EA-A5DA-11918FD57E14}"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kumimoji="0" sz="1400">
                <a:ea typeface="宋体" panose="02010600030101010101"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kumimoji="0" sz="1400">
                <a:ea typeface="宋体" panose="02010600030101010101"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400">
                <a:ea typeface="宋体" panose="02010600030101010101" pitchFamily="2" charset="-122"/>
              </a:defRPr>
            </a:lvl1pPr>
          </a:lstStyle>
          <a:p>
            <a:pPr>
              <a:defRPr/>
            </a:pPr>
            <a:fld id="{3D3DED34-EC99-4E31-B122-88ABEA51FC16}" type="slidenum">
              <a:rPr lang="en-US" altLang="zh-CN"/>
            </a:fld>
            <a:endParaRPr lang="en-US" altLang="zh-CN"/>
          </a:p>
        </p:txBody>
      </p:sp>
      <p:pic>
        <p:nvPicPr>
          <p:cNvPr id="1031" name="Picture 7" descr="view2"/>
          <p:cNvPicPr>
            <a:picLocks noChangeAspect="1" noChangeArrowheads="1"/>
          </p:cNvPicPr>
          <p:nvPr/>
        </p:nvPicPr>
        <p:blipFill>
          <a:blip r:embed="rId12"/>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3"/>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30.png"/><Relationship Id="rId3" Type="http://schemas.openxmlformats.org/officeDocument/2006/relationships/tags" Target="../tags/tag22.xml"/><Relationship Id="rId27" Type="http://schemas.openxmlformats.org/officeDocument/2006/relationships/slideLayout" Target="../slideLayouts/slideLayout7.xml"/><Relationship Id="rId26" Type="http://schemas.openxmlformats.org/officeDocument/2006/relationships/tags" Target="../tags/tag39.xml"/><Relationship Id="rId25" Type="http://schemas.openxmlformats.org/officeDocument/2006/relationships/image" Target="../media/image29.png"/><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21.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image" Target="../media/image34.png"/><Relationship Id="rId10" Type="http://schemas.openxmlformats.org/officeDocument/2006/relationships/image" Target="../media/image33.png"/><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oleObject" Target="../embeddings/oleObject35.bin"/><Relationship Id="rId7" Type="http://schemas.openxmlformats.org/officeDocument/2006/relationships/image" Target="../media/image39.wmf"/><Relationship Id="rId6" Type="http://schemas.openxmlformats.org/officeDocument/2006/relationships/oleObject" Target="../embeddings/oleObject34.bin"/><Relationship Id="rId5" Type="http://schemas.openxmlformats.org/officeDocument/2006/relationships/image" Target="../media/image38.wmf"/><Relationship Id="rId4" Type="http://schemas.openxmlformats.org/officeDocument/2006/relationships/oleObject" Target="../embeddings/oleObject33.bin"/><Relationship Id="rId3" Type="http://schemas.openxmlformats.org/officeDocument/2006/relationships/image" Target="../media/image37.wmf"/><Relationship Id="rId2" Type="http://schemas.openxmlformats.org/officeDocument/2006/relationships/oleObject" Target="../embeddings/oleObject32.bin"/><Relationship Id="rId13" Type="http://schemas.openxmlformats.org/officeDocument/2006/relationships/vmlDrawing" Target="../drawings/vmlDrawing10.vml"/><Relationship Id="rId12" Type="http://schemas.openxmlformats.org/officeDocument/2006/relationships/slideLayout" Target="../slideLayouts/slideLayout2.xml"/><Relationship Id="rId11" Type="http://schemas.openxmlformats.org/officeDocument/2006/relationships/image" Target="../media/image41.wmf"/><Relationship Id="rId10" Type="http://schemas.openxmlformats.org/officeDocument/2006/relationships/oleObject" Target="../embeddings/oleObject36.bin"/><Relationship Id="rId1" Type="http://schemas.openxmlformats.org/officeDocument/2006/relationships/image" Target="../media/image36.png"/></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5.wmf"/><Relationship Id="rId7" Type="http://schemas.openxmlformats.org/officeDocument/2006/relationships/oleObject" Target="../embeddings/oleObject40.bin"/><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 Id="rId3" Type="http://schemas.openxmlformats.org/officeDocument/2006/relationships/oleObject" Target="../embeddings/oleObject38.bin"/><Relationship Id="rId28" Type="http://schemas.openxmlformats.org/officeDocument/2006/relationships/vmlDrawing" Target="../drawings/vmlDrawing11.vml"/><Relationship Id="rId27" Type="http://schemas.openxmlformats.org/officeDocument/2006/relationships/slideLayout" Target="../slideLayouts/slideLayout2.xml"/><Relationship Id="rId26" Type="http://schemas.openxmlformats.org/officeDocument/2006/relationships/image" Target="../media/image54.wmf"/><Relationship Id="rId25" Type="http://schemas.openxmlformats.org/officeDocument/2006/relationships/oleObject" Target="../embeddings/oleObject49.bin"/><Relationship Id="rId24" Type="http://schemas.openxmlformats.org/officeDocument/2006/relationships/image" Target="../media/image53.wmf"/><Relationship Id="rId23" Type="http://schemas.openxmlformats.org/officeDocument/2006/relationships/oleObject" Target="../embeddings/oleObject48.bin"/><Relationship Id="rId22" Type="http://schemas.openxmlformats.org/officeDocument/2006/relationships/image" Target="../media/image52.wmf"/><Relationship Id="rId21" Type="http://schemas.openxmlformats.org/officeDocument/2006/relationships/oleObject" Target="../embeddings/oleObject47.bin"/><Relationship Id="rId20" Type="http://schemas.openxmlformats.org/officeDocument/2006/relationships/image" Target="../media/image51.wmf"/><Relationship Id="rId2" Type="http://schemas.openxmlformats.org/officeDocument/2006/relationships/image" Target="../media/image42.wmf"/><Relationship Id="rId19" Type="http://schemas.openxmlformats.org/officeDocument/2006/relationships/oleObject" Target="../embeddings/oleObject46.bin"/><Relationship Id="rId18" Type="http://schemas.openxmlformats.org/officeDocument/2006/relationships/image" Target="../media/image50.wmf"/><Relationship Id="rId17" Type="http://schemas.openxmlformats.org/officeDocument/2006/relationships/oleObject" Target="../embeddings/oleObject45.bin"/><Relationship Id="rId16" Type="http://schemas.openxmlformats.org/officeDocument/2006/relationships/image" Target="../media/image49.wmf"/><Relationship Id="rId15" Type="http://schemas.openxmlformats.org/officeDocument/2006/relationships/oleObject" Target="../embeddings/oleObject44.bin"/><Relationship Id="rId14" Type="http://schemas.openxmlformats.org/officeDocument/2006/relationships/image" Target="../media/image48.wmf"/><Relationship Id="rId13" Type="http://schemas.openxmlformats.org/officeDocument/2006/relationships/oleObject" Target="../embeddings/oleObject43.bin"/><Relationship Id="rId12" Type="http://schemas.openxmlformats.org/officeDocument/2006/relationships/image" Target="../media/image47.wmf"/><Relationship Id="rId11" Type="http://schemas.openxmlformats.org/officeDocument/2006/relationships/oleObject" Target="../embeddings/oleObject42.bin"/><Relationship Id="rId10" Type="http://schemas.openxmlformats.org/officeDocument/2006/relationships/image" Target="../media/image46.wmf"/><Relationship Id="rId1" Type="http://schemas.openxmlformats.org/officeDocument/2006/relationships/oleObject" Target="../embeddings/oleObject37.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56.wmf"/><Relationship Id="rId7" Type="http://schemas.openxmlformats.org/officeDocument/2006/relationships/oleObject" Target="../embeddings/oleObject50.bin"/><Relationship Id="rId6" Type="http://schemas.openxmlformats.org/officeDocument/2006/relationships/image" Target="../media/image55.wmf"/><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8" Type="http://schemas.openxmlformats.org/officeDocument/2006/relationships/vmlDrawing" Target="../drawings/vmlDrawing12.vml"/><Relationship Id="rId27" Type="http://schemas.openxmlformats.org/officeDocument/2006/relationships/slideLayout" Target="../slideLayouts/slideLayout7.xml"/><Relationship Id="rId26" Type="http://schemas.openxmlformats.org/officeDocument/2006/relationships/tags" Target="../tags/tag58.xml"/><Relationship Id="rId25" Type="http://schemas.openxmlformats.org/officeDocument/2006/relationships/image" Target="../media/image29.png"/><Relationship Id="rId24" Type="http://schemas.openxmlformats.org/officeDocument/2006/relationships/tags" Target="../tags/tag57.xml"/><Relationship Id="rId23" Type="http://schemas.openxmlformats.org/officeDocument/2006/relationships/tags" Target="../tags/tag56.xml"/><Relationship Id="rId22" Type="http://schemas.openxmlformats.org/officeDocument/2006/relationships/tags" Target="../tags/tag55.xml"/><Relationship Id="rId21" Type="http://schemas.openxmlformats.org/officeDocument/2006/relationships/tags" Target="../tags/tag54.xml"/><Relationship Id="rId20" Type="http://schemas.openxmlformats.org/officeDocument/2006/relationships/tags" Target="../tags/tag53.xml"/><Relationship Id="rId2" Type="http://schemas.openxmlformats.org/officeDocument/2006/relationships/tags" Target="../tags/tag41.xml"/><Relationship Id="rId19" Type="http://schemas.openxmlformats.org/officeDocument/2006/relationships/tags" Target="../tags/tag52.xml"/><Relationship Id="rId18" Type="http://schemas.openxmlformats.org/officeDocument/2006/relationships/image" Target="../media/image58.png"/><Relationship Id="rId17" Type="http://schemas.openxmlformats.org/officeDocument/2006/relationships/tags" Target="../tags/tag51.xml"/><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image" Target="../media/image57.wmf"/><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7.wmf"/><Relationship Id="rId4" Type="http://schemas.openxmlformats.org/officeDocument/2006/relationships/oleObject" Target="../embeddings/oleObject53.bin"/><Relationship Id="rId3" Type="http://schemas.openxmlformats.org/officeDocument/2006/relationships/image" Target="../media/image56.wmf"/><Relationship Id="rId2" Type="http://schemas.openxmlformats.org/officeDocument/2006/relationships/oleObject" Target="../embeddings/oleObject52.bin"/><Relationship Id="rId1" Type="http://schemas.openxmlformats.org/officeDocument/2006/relationships/image" Target="../media/image55.wmf"/></Relationships>
</file>

<file path=ppt/slides/_rels/slide17.xml.rels><?xml version="1.0" encoding="UTF-8" standalone="yes"?>
<Relationships xmlns="http://schemas.openxmlformats.org/package/2006/relationships"><Relationship Id="rId9" Type="http://schemas.openxmlformats.org/officeDocument/2006/relationships/image" Target="../media/image64.png"/><Relationship Id="rId8" Type="http://schemas.openxmlformats.org/officeDocument/2006/relationships/image" Target="../media/image63.wmf"/><Relationship Id="rId7" Type="http://schemas.openxmlformats.org/officeDocument/2006/relationships/oleObject" Target="../embeddings/oleObject57.bin"/><Relationship Id="rId6" Type="http://schemas.openxmlformats.org/officeDocument/2006/relationships/image" Target="../media/image62.wmf"/><Relationship Id="rId5" Type="http://schemas.openxmlformats.org/officeDocument/2006/relationships/oleObject" Target="../embeddings/oleObject56.bin"/><Relationship Id="rId4" Type="http://schemas.openxmlformats.org/officeDocument/2006/relationships/image" Target="../media/image61.wmf"/><Relationship Id="rId3" Type="http://schemas.openxmlformats.org/officeDocument/2006/relationships/oleObject" Target="../embeddings/oleObject55.bin"/><Relationship Id="rId2" Type="http://schemas.openxmlformats.org/officeDocument/2006/relationships/image" Target="../media/image60.wmf"/><Relationship Id="rId19" Type="http://schemas.openxmlformats.org/officeDocument/2006/relationships/vmlDrawing" Target="../drawings/vmlDrawing14.vml"/><Relationship Id="rId18" Type="http://schemas.openxmlformats.org/officeDocument/2006/relationships/slideLayout" Target="../slideLayouts/slideLayout2.xml"/><Relationship Id="rId17" Type="http://schemas.openxmlformats.org/officeDocument/2006/relationships/image" Target="../media/image68.wmf"/><Relationship Id="rId16" Type="http://schemas.openxmlformats.org/officeDocument/2006/relationships/oleObject" Target="../embeddings/oleObject61.bin"/><Relationship Id="rId15" Type="http://schemas.openxmlformats.org/officeDocument/2006/relationships/image" Target="../media/image67.wmf"/><Relationship Id="rId14" Type="http://schemas.openxmlformats.org/officeDocument/2006/relationships/oleObject" Target="../embeddings/oleObject60.bin"/><Relationship Id="rId13" Type="http://schemas.openxmlformats.org/officeDocument/2006/relationships/image" Target="../media/image66.wmf"/><Relationship Id="rId12" Type="http://schemas.openxmlformats.org/officeDocument/2006/relationships/oleObject" Target="../embeddings/oleObject59.bin"/><Relationship Id="rId11" Type="http://schemas.openxmlformats.org/officeDocument/2006/relationships/image" Target="../media/image65.wmf"/><Relationship Id="rId10" Type="http://schemas.openxmlformats.org/officeDocument/2006/relationships/oleObject" Target="../embeddings/oleObject58.bin"/><Relationship Id="rId1" Type="http://schemas.openxmlformats.org/officeDocument/2006/relationships/oleObject" Target="../embeddings/oleObject54.bin"/></Relationships>
</file>

<file path=ppt/slides/_rels/slide18.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image" Target="../media/image70.wmf"/><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image" Target="../media/image69.wmf"/><Relationship Id="rId4" Type="http://schemas.openxmlformats.org/officeDocument/2006/relationships/oleObject" Target="../embeddings/oleObject62.bin"/><Relationship Id="rId3" Type="http://schemas.openxmlformats.org/officeDocument/2006/relationships/tags" Target="../tags/tag61.xml"/><Relationship Id="rId25" Type="http://schemas.openxmlformats.org/officeDocument/2006/relationships/vmlDrawing" Target="../drawings/vmlDrawing15.vml"/><Relationship Id="rId24" Type="http://schemas.openxmlformats.org/officeDocument/2006/relationships/slideLayout" Target="../slideLayouts/slideLayout7.xml"/><Relationship Id="rId23" Type="http://schemas.openxmlformats.org/officeDocument/2006/relationships/tags" Target="../tags/tag77.xml"/><Relationship Id="rId22" Type="http://schemas.openxmlformats.org/officeDocument/2006/relationships/image" Target="../media/image29.png"/><Relationship Id="rId21" Type="http://schemas.openxmlformats.org/officeDocument/2006/relationships/tags" Target="../tags/tag76.xml"/><Relationship Id="rId20" Type="http://schemas.openxmlformats.org/officeDocument/2006/relationships/tags" Target="../tags/tag75.xml"/><Relationship Id="rId2" Type="http://schemas.openxmlformats.org/officeDocument/2006/relationships/tags" Target="../tags/tag60.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tags" Target="../tags/tag5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0.wmf"/></Relationships>
</file>

<file path=ppt/slides/_rels/slide2.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5.bin"/><Relationship Id="rId7" Type="http://schemas.openxmlformats.org/officeDocument/2006/relationships/oleObject" Target="../embeddings/oleObject4.bin"/><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4" Type="http://schemas.openxmlformats.org/officeDocument/2006/relationships/vmlDrawing" Target="../drawings/vmlDrawing1.vml"/><Relationship Id="rId23" Type="http://schemas.openxmlformats.org/officeDocument/2006/relationships/slideLayout" Target="../slideLayouts/slideLayout2.xml"/><Relationship Id="rId22" Type="http://schemas.openxmlformats.org/officeDocument/2006/relationships/oleObject" Target="../embeddings/oleObject14.bin"/><Relationship Id="rId21" Type="http://schemas.openxmlformats.org/officeDocument/2006/relationships/oleObject" Target="../embeddings/oleObject13.bin"/><Relationship Id="rId20" Type="http://schemas.openxmlformats.org/officeDocument/2006/relationships/oleObject" Target="../embeddings/oleObject12.bin"/><Relationship Id="rId2" Type="http://schemas.openxmlformats.org/officeDocument/2006/relationships/image" Target="../media/image5.wmf"/><Relationship Id="rId19" Type="http://schemas.openxmlformats.org/officeDocument/2006/relationships/image" Target="../media/image12.wmf"/><Relationship Id="rId18" Type="http://schemas.openxmlformats.org/officeDocument/2006/relationships/oleObject" Target="../embeddings/oleObject11.bin"/><Relationship Id="rId17" Type="http://schemas.openxmlformats.org/officeDocument/2006/relationships/image" Target="../media/image11.wmf"/><Relationship Id="rId16" Type="http://schemas.openxmlformats.org/officeDocument/2006/relationships/oleObject" Target="../embeddings/oleObject10.bin"/><Relationship Id="rId15" Type="http://schemas.openxmlformats.org/officeDocument/2006/relationships/oleObject" Target="../embeddings/oleObject9.bin"/><Relationship Id="rId14" Type="http://schemas.openxmlformats.org/officeDocument/2006/relationships/image" Target="../media/image10.wmf"/><Relationship Id="rId13" Type="http://schemas.openxmlformats.org/officeDocument/2006/relationships/oleObject" Target="../embeddings/oleObject8.bin"/><Relationship Id="rId12" Type="http://schemas.openxmlformats.org/officeDocument/2006/relationships/image" Target="../media/image9.wmf"/><Relationship Id="rId11" Type="http://schemas.openxmlformats.org/officeDocument/2006/relationships/oleObject" Target="../embeddings/oleObject7.bin"/><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74.wmf"/><Relationship Id="rId7" Type="http://schemas.openxmlformats.org/officeDocument/2006/relationships/oleObject" Target="../embeddings/oleObject66.bin"/><Relationship Id="rId6" Type="http://schemas.openxmlformats.org/officeDocument/2006/relationships/image" Target="../media/image73.wmf"/><Relationship Id="rId5" Type="http://schemas.openxmlformats.org/officeDocument/2006/relationships/oleObject" Target="../embeddings/oleObject65.bin"/><Relationship Id="rId4" Type="http://schemas.openxmlformats.org/officeDocument/2006/relationships/image" Target="../media/image72.wmf"/><Relationship Id="rId3" Type="http://schemas.openxmlformats.org/officeDocument/2006/relationships/oleObject" Target="../embeddings/oleObject64.bin"/><Relationship Id="rId2" Type="http://schemas.openxmlformats.org/officeDocument/2006/relationships/image" Target="../media/image71.wmf"/><Relationship Id="rId17" Type="http://schemas.openxmlformats.org/officeDocument/2006/relationships/vmlDrawing" Target="../drawings/vmlDrawing16.vml"/><Relationship Id="rId16" Type="http://schemas.openxmlformats.org/officeDocument/2006/relationships/slideLayout" Target="../slideLayouts/slideLayout2.xml"/><Relationship Id="rId15" Type="http://schemas.openxmlformats.org/officeDocument/2006/relationships/oleObject" Target="../embeddings/oleObject70.bin"/><Relationship Id="rId14" Type="http://schemas.openxmlformats.org/officeDocument/2006/relationships/image" Target="../media/image77.wmf"/><Relationship Id="rId13" Type="http://schemas.openxmlformats.org/officeDocument/2006/relationships/oleObject" Target="../embeddings/oleObject69.bin"/><Relationship Id="rId12" Type="http://schemas.openxmlformats.org/officeDocument/2006/relationships/image" Target="../media/image76.wmf"/><Relationship Id="rId11" Type="http://schemas.openxmlformats.org/officeDocument/2006/relationships/oleObject" Target="../embeddings/oleObject68.bin"/><Relationship Id="rId10" Type="http://schemas.openxmlformats.org/officeDocument/2006/relationships/image" Target="../media/image75.wmf"/><Relationship Id="rId1" Type="http://schemas.openxmlformats.org/officeDocument/2006/relationships/oleObject" Target="../embeddings/oleObject63.bin"/></Relationships>
</file>

<file path=ppt/slides/_rels/slide21.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79.png"/><Relationship Id="rId5" Type="http://schemas.openxmlformats.org/officeDocument/2006/relationships/image" Target="../media/image78.wmf"/><Relationship Id="rId4" Type="http://schemas.openxmlformats.org/officeDocument/2006/relationships/oleObject" Target="../embeddings/oleObject71.bin"/><Relationship Id="rId3" Type="http://schemas.openxmlformats.org/officeDocument/2006/relationships/tags" Target="../tags/tag80.xml"/><Relationship Id="rId28" Type="http://schemas.openxmlformats.org/officeDocument/2006/relationships/vmlDrawing" Target="../drawings/vmlDrawing17.vml"/><Relationship Id="rId27" Type="http://schemas.openxmlformats.org/officeDocument/2006/relationships/slideLayout" Target="../slideLayouts/slideLayout7.xml"/><Relationship Id="rId26" Type="http://schemas.openxmlformats.org/officeDocument/2006/relationships/tags" Target="../tags/tag97.xml"/><Relationship Id="rId25" Type="http://schemas.openxmlformats.org/officeDocument/2006/relationships/image" Target="../media/image29.png"/><Relationship Id="rId24" Type="http://schemas.openxmlformats.org/officeDocument/2006/relationships/tags" Target="../tags/tag96.xml"/><Relationship Id="rId23" Type="http://schemas.openxmlformats.org/officeDocument/2006/relationships/tags" Target="../tags/tag95.xml"/><Relationship Id="rId22" Type="http://schemas.openxmlformats.org/officeDocument/2006/relationships/tags" Target="../tags/tag94.xml"/><Relationship Id="rId21" Type="http://schemas.openxmlformats.org/officeDocument/2006/relationships/tags" Target="../tags/tag93.xml"/><Relationship Id="rId20" Type="http://schemas.openxmlformats.org/officeDocument/2006/relationships/tags" Target="../tags/tag92.xml"/><Relationship Id="rId2" Type="http://schemas.openxmlformats.org/officeDocument/2006/relationships/tags" Target="../tags/tag79.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image" Target="../media/image80.wmf"/><Relationship Id="rId10" Type="http://schemas.openxmlformats.org/officeDocument/2006/relationships/oleObject" Target="../embeddings/oleObject72.bin"/><Relationship Id="rId1" Type="http://schemas.openxmlformats.org/officeDocument/2006/relationships/tags" Target="../tags/tag78.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80.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81.wmf"/><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5" Type="http://schemas.openxmlformats.org/officeDocument/2006/relationships/slideLayout" Target="../slideLayouts/slideLayout7.xml"/><Relationship Id="rId24" Type="http://schemas.openxmlformats.org/officeDocument/2006/relationships/tags" Target="../tags/tag117.xml"/><Relationship Id="rId23" Type="http://schemas.openxmlformats.org/officeDocument/2006/relationships/image" Target="../media/image29.png"/><Relationship Id="rId22" Type="http://schemas.openxmlformats.org/officeDocument/2006/relationships/tags" Target="../tags/tag116.xml"/><Relationship Id="rId21" Type="http://schemas.openxmlformats.org/officeDocument/2006/relationships/tags" Target="../tags/tag115.xml"/><Relationship Id="rId20" Type="http://schemas.openxmlformats.org/officeDocument/2006/relationships/tags" Target="../tags/tag114.xml"/><Relationship Id="rId2" Type="http://schemas.openxmlformats.org/officeDocument/2006/relationships/tags" Target="../tags/tag99.xml"/><Relationship Id="rId19" Type="http://schemas.openxmlformats.org/officeDocument/2006/relationships/tags" Target="../tags/tag113.xml"/><Relationship Id="rId18" Type="http://schemas.openxmlformats.org/officeDocument/2006/relationships/tags" Target="../tags/tag112.xml"/><Relationship Id="rId17" Type="http://schemas.openxmlformats.org/officeDocument/2006/relationships/tags" Target="../tags/tag111.xml"/><Relationship Id="rId16" Type="http://schemas.openxmlformats.org/officeDocument/2006/relationships/tags" Target="../tags/tag110.xml"/><Relationship Id="rId15" Type="http://schemas.openxmlformats.org/officeDocument/2006/relationships/tags" Target="../tags/tag109.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tags" Target="../tags/tag98.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slides/_rels/slide25.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media/image85.wmf"/><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image" Target="../media/image84.png"/><Relationship Id="rId3" Type="http://schemas.openxmlformats.org/officeDocument/2006/relationships/tags" Target="../tags/tag120.xml"/><Relationship Id="rId24" Type="http://schemas.openxmlformats.org/officeDocument/2006/relationships/slideLayout" Target="../slideLayouts/slideLayout7.xml"/><Relationship Id="rId23" Type="http://schemas.openxmlformats.org/officeDocument/2006/relationships/tags" Target="../tags/tag137.xml"/><Relationship Id="rId22" Type="http://schemas.openxmlformats.org/officeDocument/2006/relationships/image" Target="../media/image29.png"/><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tags" Target="../tags/tag119.xml"/><Relationship Id="rId19" Type="http://schemas.openxmlformats.org/officeDocument/2006/relationships/tags" Target="../tags/tag134.xml"/><Relationship Id="rId18" Type="http://schemas.openxmlformats.org/officeDocument/2006/relationships/tags" Target="../tags/tag133.xml"/><Relationship Id="rId17" Type="http://schemas.openxmlformats.org/officeDocument/2006/relationships/tags" Target="../tags/tag132.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5.wmf"/><Relationship Id="rId1" Type="http://schemas.openxmlformats.org/officeDocument/2006/relationships/image" Target="../media/image84.png"/></Relationships>
</file>

<file path=ppt/slides/_rels/slide27.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image" Target="../media/image86.wmf"/><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3" Type="http://schemas.openxmlformats.org/officeDocument/2006/relationships/slideLayout" Target="../slideLayouts/slideLayout7.xml"/><Relationship Id="rId22" Type="http://schemas.openxmlformats.org/officeDocument/2006/relationships/tags" Target="../tags/tag157.xml"/><Relationship Id="rId21" Type="http://schemas.openxmlformats.org/officeDocument/2006/relationships/image" Target="../media/image29.png"/><Relationship Id="rId20" Type="http://schemas.openxmlformats.org/officeDocument/2006/relationships/tags" Target="../tags/tag156.xml"/><Relationship Id="rId2" Type="http://schemas.openxmlformats.org/officeDocument/2006/relationships/tags" Target="../tags/tag139.xml"/><Relationship Id="rId19" Type="http://schemas.openxmlformats.org/officeDocument/2006/relationships/tags" Target="../tags/tag155.xml"/><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3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7.bin"/><Relationship Id="rId4" Type="http://schemas.openxmlformats.org/officeDocument/2006/relationships/image" Target="../media/image14.wmf"/><Relationship Id="rId3" Type="http://schemas.openxmlformats.org/officeDocument/2006/relationships/oleObject" Target="../embeddings/oleObject16.bin"/><Relationship Id="rId2" Type="http://schemas.openxmlformats.org/officeDocument/2006/relationships/image" Target="../media/image13.wmf"/><Relationship Id="rId1" Type="http://schemas.openxmlformats.org/officeDocument/2006/relationships/oleObject" Target="../embeddings/oleObject15.bin"/></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1.png"/><Relationship Id="rId7" Type="http://schemas.openxmlformats.org/officeDocument/2006/relationships/image" Target="../media/image90.png"/><Relationship Id="rId6" Type="http://schemas.openxmlformats.org/officeDocument/2006/relationships/image" Target="../media/image89.wmf"/><Relationship Id="rId5" Type="http://schemas.openxmlformats.org/officeDocument/2006/relationships/oleObject" Target="../embeddings/oleObject76.bin"/><Relationship Id="rId4" Type="http://schemas.openxmlformats.org/officeDocument/2006/relationships/image" Target="../media/image88.wmf"/><Relationship Id="rId3" Type="http://schemas.openxmlformats.org/officeDocument/2006/relationships/oleObject" Target="../embeddings/oleObject75.bin"/><Relationship Id="rId2" Type="http://schemas.openxmlformats.org/officeDocument/2006/relationships/image" Target="../media/image87.wmf"/><Relationship Id="rId10" Type="http://schemas.openxmlformats.org/officeDocument/2006/relationships/vmlDrawing" Target="../drawings/vmlDrawing19.vml"/><Relationship Id="rId1" Type="http://schemas.openxmlformats.org/officeDocument/2006/relationships/oleObject" Target="../embeddings/oleObject74.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5.wmf"/><Relationship Id="rId7" Type="http://schemas.openxmlformats.org/officeDocument/2006/relationships/oleObject" Target="../embeddings/oleObject80.bin"/><Relationship Id="rId6" Type="http://schemas.openxmlformats.org/officeDocument/2006/relationships/image" Target="../media/image94.wmf"/><Relationship Id="rId5" Type="http://schemas.openxmlformats.org/officeDocument/2006/relationships/oleObject" Target="../embeddings/oleObject79.bin"/><Relationship Id="rId4" Type="http://schemas.openxmlformats.org/officeDocument/2006/relationships/image" Target="../media/image93.wmf"/><Relationship Id="rId3" Type="http://schemas.openxmlformats.org/officeDocument/2006/relationships/oleObject" Target="../embeddings/oleObject78.bin"/><Relationship Id="rId2" Type="http://schemas.openxmlformats.org/officeDocument/2006/relationships/image" Target="../media/image92.wmf"/><Relationship Id="rId10" Type="http://schemas.openxmlformats.org/officeDocument/2006/relationships/vmlDrawing" Target="../drawings/vmlDrawing20.vml"/><Relationship Id="rId1" Type="http://schemas.openxmlformats.org/officeDocument/2006/relationships/oleObject" Target="../embeddings/oleObject7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98.wmf"/><Relationship Id="rId5" Type="http://schemas.openxmlformats.org/officeDocument/2006/relationships/oleObject" Target="../embeddings/oleObject83.bin"/><Relationship Id="rId4" Type="http://schemas.openxmlformats.org/officeDocument/2006/relationships/image" Target="../media/image97.wmf"/><Relationship Id="rId3" Type="http://schemas.openxmlformats.org/officeDocument/2006/relationships/oleObject" Target="../embeddings/oleObject82.bin"/><Relationship Id="rId2" Type="http://schemas.openxmlformats.org/officeDocument/2006/relationships/image" Target="../media/image96.wmf"/><Relationship Id="rId1" Type="http://schemas.openxmlformats.org/officeDocument/2006/relationships/oleObject" Target="../embeddings/oleObject81.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101.wmf"/><Relationship Id="rId5" Type="http://schemas.openxmlformats.org/officeDocument/2006/relationships/oleObject" Target="../embeddings/oleObject86.bin"/><Relationship Id="rId4" Type="http://schemas.openxmlformats.org/officeDocument/2006/relationships/image" Target="../media/image100.wmf"/><Relationship Id="rId3" Type="http://schemas.openxmlformats.org/officeDocument/2006/relationships/oleObject" Target="../embeddings/oleObject85.bin"/><Relationship Id="rId2" Type="http://schemas.openxmlformats.org/officeDocument/2006/relationships/image" Target="../media/image99.wmf"/><Relationship Id="rId1" Type="http://schemas.openxmlformats.org/officeDocument/2006/relationships/oleObject" Target="../embeddings/oleObject8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2" Type="http://schemas.openxmlformats.org/officeDocument/2006/relationships/slideLayout" Target="../slideLayouts/slideLayout7.xml"/><Relationship Id="rId11" Type="http://schemas.openxmlformats.org/officeDocument/2006/relationships/tags" Target="../tags/tag167.xml"/><Relationship Id="rId10" Type="http://schemas.openxmlformats.org/officeDocument/2006/relationships/image" Target="../media/image29.png"/><Relationship Id="rId1" Type="http://schemas.openxmlformats.org/officeDocument/2006/relationships/tags" Target="../tags/tag158.xml"/></Relationships>
</file>

<file path=ppt/slides/_rels/slide38.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9" Type="http://schemas.openxmlformats.org/officeDocument/2006/relationships/slideLayout" Target="../slideLayouts/slideLayout7.xml"/><Relationship Id="rId18" Type="http://schemas.openxmlformats.org/officeDocument/2006/relationships/tags" Target="../tags/tag184.xml"/><Relationship Id="rId17" Type="http://schemas.openxmlformats.org/officeDocument/2006/relationships/image" Target="../media/image29.png"/><Relationship Id="rId16" Type="http://schemas.openxmlformats.org/officeDocument/2006/relationships/tags" Target="../tags/tag183.xml"/><Relationship Id="rId15" Type="http://schemas.openxmlformats.org/officeDocument/2006/relationships/tags" Target="../tags/tag18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tags" Target="../tags/tag168.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5.wmf"/><Relationship Id="rId7" Type="http://schemas.openxmlformats.org/officeDocument/2006/relationships/oleObject" Target="../embeddings/oleObject90.bin"/><Relationship Id="rId6" Type="http://schemas.openxmlformats.org/officeDocument/2006/relationships/image" Target="../media/image104.wmf"/><Relationship Id="rId5" Type="http://schemas.openxmlformats.org/officeDocument/2006/relationships/oleObject" Target="../embeddings/oleObject89.bin"/><Relationship Id="rId4" Type="http://schemas.openxmlformats.org/officeDocument/2006/relationships/image" Target="../media/image103.wmf"/><Relationship Id="rId3" Type="http://schemas.openxmlformats.org/officeDocument/2006/relationships/oleObject" Target="../embeddings/oleObject88.bin"/><Relationship Id="rId2" Type="http://schemas.openxmlformats.org/officeDocument/2006/relationships/image" Target="../media/image102.wmf"/><Relationship Id="rId10" Type="http://schemas.openxmlformats.org/officeDocument/2006/relationships/vmlDrawing" Target="../drawings/vmlDrawing23.vml"/><Relationship Id="rId1" Type="http://schemas.openxmlformats.org/officeDocument/2006/relationships/oleObject" Target="../embeddings/oleObject87.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8.bin"/></Relationships>
</file>

<file path=ppt/slides/_rels/slide40.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2.xml"/><Relationship Id="rId7" Type="http://schemas.openxmlformats.org/officeDocument/2006/relationships/image" Target="../media/image109.wmf"/><Relationship Id="rId6" Type="http://schemas.openxmlformats.org/officeDocument/2006/relationships/oleObject" Target="../embeddings/oleObject93.bin"/><Relationship Id="rId5" Type="http://schemas.openxmlformats.org/officeDocument/2006/relationships/image" Target="../media/image108.wmf"/><Relationship Id="rId4" Type="http://schemas.openxmlformats.org/officeDocument/2006/relationships/oleObject" Target="../embeddings/oleObject92.bin"/><Relationship Id="rId3" Type="http://schemas.openxmlformats.org/officeDocument/2006/relationships/image" Target="../media/image107.wmf"/><Relationship Id="rId2" Type="http://schemas.openxmlformats.org/officeDocument/2006/relationships/oleObject" Target="../embeddings/oleObject91.bin"/><Relationship Id="rId1" Type="http://schemas.openxmlformats.org/officeDocument/2006/relationships/image" Target="../media/image106.png"/></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2.xml"/><Relationship Id="rId3" Type="http://schemas.openxmlformats.org/officeDocument/2006/relationships/image" Target="../media/image111.png"/><Relationship Id="rId2" Type="http://schemas.openxmlformats.org/officeDocument/2006/relationships/image" Target="../media/image110.wmf"/><Relationship Id="rId1" Type="http://schemas.openxmlformats.org/officeDocument/2006/relationships/oleObject" Target="../embeddings/oleObject94.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113.wmf"/><Relationship Id="rId3" Type="http://schemas.openxmlformats.org/officeDocument/2006/relationships/oleObject" Target="../embeddings/oleObject96.bin"/><Relationship Id="rId2" Type="http://schemas.openxmlformats.org/officeDocument/2006/relationships/image" Target="../media/image112.wmf"/><Relationship Id="rId1" Type="http://schemas.openxmlformats.org/officeDocument/2006/relationships/oleObject" Target="../embeddings/oleObject95.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115.wmf"/><Relationship Id="rId3" Type="http://schemas.openxmlformats.org/officeDocument/2006/relationships/oleObject" Target="../embeddings/oleObject98.bin"/><Relationship Id="rId2" Type="http://schemas.openxmlformats.org/officeDocument/2006/relationships/image" Target="../media/image114.wmf"/><Relationship Id="rId1" Type="http://schemas.openxmlformats.org/officeDocument/2006/relationships/oleObject" Target="../embeddings/oleObject9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image" Target="../media/image118.wmf"/><Relationship Id="rId7" Type="http://schemas.openxmlformats.org/officeDocument/2006/relationships/oleObject" Target="../embeddings/oleObject102.bin"/><Relationship Id="rId6" Type="http://schemas.openxmlformats.org/officeDocument/2006/relationships/image" Target="../media/image117.wmf"/><Relationship Id="rId5" Type="http://schemas.openxmlformats.org/officeDocument/2006/relationships/oleObject" Target="../embeddings/oleObject101.bin"/><Relationship Id="rId4" Type="http://schemas.openxmlformats.org/officeDocument/2006/relationships/image" Target="../media/image116.wmf"/><Relationship Id="rId3" Type="http://schemas.openxmlformats.org/officeDocument/2006/relationships/oleObject" Target="../embeddings/oleObject100.bin"/><Relationship Id="rId2" Type="http://schemas.openxmlformats.org/officeDocument/2006/relationships/image" Target="../media/image38.wmf"/><Relationship Id="rId19" Type="http://schemas.openxmlformats.org/officeDocument/2006/relationships/vmlDrawing" Target="../drawings/vmlDrawing28.vml"/><Relationship Id="rId18" Type="http://schemas.openxmlformats.org/officeDocument/2006/relationships/slideLayout" Target="../slideLayouts/slideLayout2.xml"/><Relationship Id="rId17" Type="http://schemas.openxmlformats.org/officeDocument/2006/relationships/oleObject" Target="../embeddings/oleObject107.bin"/><Relationship Id="rId16" Type="http://schemas.openxmlformats.org/officeDocument/2006/relationships/image" Target="../media/image122.wmf"/><Relationship Id="rId15" Type="http://schemas.openxmlformats.org/officeDocument/2006/relationships/oleObject" Target="../embeddings/oleObject106.bin"/><Relationship Id="rId14" Type="http://schemas.openxmlformats.org/officeDocument/2006/relationships/image" Target="../media/image121.wmf"/><Relationship Id="rId13" Type="http://schemas.openxmlformats.org/officeDocument/2006/relationships/oleObject" Target="../embeddings/oleObject105.bin"/><Relationship Id="rId12" Type="http://schemas.openxmlformats.org/officeDocument/2006/relationships/image" Target="../media/image120.wmf"/><Relationship Id="rId11" Type="http://schemas.openxmlformats.org/officeDocument/2006/relationships/oleObject" Target="../embeddings/oleObject104.bin"/><Relationship Id="rId10" Type="http://schemas.openxmlformats.org/officeDocument/2006/relationships/image" Target="../media/image119.wmf"/><Relationship Id="rId1" Type="http://schemas.openxmlformats.org/officeDocument/2006/relationships/oleObject" Target="../embeddings/oleObject99.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2.xml"/><Relationship Id="rId4" Type="http://schemas.openxmlformats.org/officeDocument/2006/relationships/image" Target="../media/image124.wmf"/><Relationship Id="rId3" Type="http://schemas.openxmlformats.org/officeDocument/2006/relationships/oleObject" Target="../embeddings/oleObject109.bin"/><Relationship Id="rId2" Type="http://schemas.openxmlformats.org/officeDocument/2006/relationships/image" Target="../media/image123.wmf"/><Relationship Id="rId1" Type="http://schemas.openxmlformats.org/officeDocument/2006/relationships/oleObject" Target="../embeddings/oleObject108.bin"/></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127.wmf"/><Relationship Id="rId3" Type="http://schemas.openxmlformats.org/officeDocument/2006/relationships/oleObject" Target="../embeddings/oleObject110.bin"/><Relationship Id="rId2" Type="http://schemas.openxmlformats.org/officeDocument/2006/relationships/image" Target="../media/image126.png"/><Relationship Id="rId1" Type="http://schemas.openxmlformats.org/officeDocument/2006/relationships/image" Target="../media/image125.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131.png"/><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image" Target="../media/image128.png"/></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134.png"/><Relationship Id="rId2" Type="http://schemas.openxmlformats.org/officeDocument/2006/relationships/image" Target="../media/image133.wmf"/><Relationship Id="rId1" Type="http://schemas.openxmlformats.org/officeDocument/2006/relationships/oleObject" Target="../embeddings/oleObject111.bin"/></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19.wmf"/><Relationship Id="rId6" Type="http://schemas.openxmlformats.org/officeDocument/2006/relationships/oleObject" Target="../embeddings/oleObject22.bin"/><Relationship Id="rId5" Type="http://schemas.openxmlformats.org/officeDocument/2006/relationships/image" Target="../media/image18.wmf"/><Relationship Id="rId4" Type="http://schemas.openxmlformats.org/officeDocument/2006/relationships/oleObject" Target="../embeddings/oleObject21.bin"/><Relationship Id="rId3" Type="http://schemas.openxmlformats.org/officeDocument/2006/relationships/oleObject" Target="../embeddings/oleObject20.bin"/><Relationship Id="rId2" Type="http://schemas.openxmlformats.org/officeDocument/2006/relationships/image" Target="../media/image17.wmf"/><Relationship Id="rId1" Type="http://schemas.openxmlformats.org/officeDocument/2006/relationships/oleObject" Target="../embeddings/oleObject19.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5.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7.png"/><Relationship Id="rId1" Type="http://schemas.openxmlformats.org/officeDocument/2006/relationships/image" Target="../media/image136.png"/></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139.wmf"/><Relationship Id="rId2" Type="http://schemas.openxmlformats.org/officeDocument/2006/relationships/oleObject" Target="../embeddings/oleObject112.bin"/><Relationship Id="rId1" Type="http://schemas.openxmlformats.org/officeDocument/2006/relationships/image" Target="../media/image1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0.wmf"/></Relationships>
</file>

<file path=ppt/slides/_rels/slide57.xml.rels><?xml version="1.0" encoding="UTF-8" standalone="yes"?>
<Relationships xmlns="http://schemas.openxmlformats.org/package/2006/relationships"><Relationship Id="rId9" Type="http://schemas.openxmlformats.org/officeDocument/2006/relationships/vmlDrawing" Target="../drawings/vmlDrawing33.vml"/><Relationship Id="rId8" Type="http://schemas.openxmlformats.org/officeDocument/2006/relationships/slideLayout" Target="../slideLayouts/slideLayout2.xml"/><Relationship Id="rId7" Type="http://schemas.openxmlformats.org/officeDocument/2006/relationships/image" Target="../media/image144.wmf"/><Relationship Id="rId6" Type="http://schemas.openxmlformats.org/officeDocument/2006/relationships/oleObject" Target="../embeddings/oleObject115.bin"/><Relationship Id="rId5" Type="http://schemas.openxmlformats.org/officeDocument/2006/relationships/image" Target="../media/image143.wmf"/><Relationship Id="rId4" Type="http://schemas.openxmlformats.org/officeDocument/2006/relationships/oleObject" Target="../embeddings/oleObject114.bin"/><Relationship Id="rId3" Type="http://schemas.openxmlformats.org/officeDocument/2006/relationships/image" Target="../media/image142.wmf"/><Relationship Id="rId2" Type="http://schemas.openxmlformats.org/officeDocument/2006/relationships/oleObject" Target="../embeddings/oleObject113.bin"/><Relationship Id="rId1" Type="http://schemas.openxmlformats.org/officeDocument/2006/relationships/image" Target="../media/image141.w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6.wmf"/><Relationship Id="rId1" Type="http://schemas.openxmlformats.org/officeDocument/2006/relationships/image" Target="../media/image145.jpeg"/></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0.wmf"/><Relationship Id="rId7" Type="http://schemas.openxmlformats.org/officeDocument/2006/relationships/oleObject" Target="../embeddings/oleObject119.bin"/><Relationship Id="rId6" Type="http://schemas.openxmlformats.org/officeDocument/2006/relationships/image" Target="../media/image149.wmf"/><Relationship Id="rId5" Type="http://schemas.openxmlformats.org/officeDocument/2006/relationships/oleObject" Target="../embeddings/oleObject118.bin"/><Relationship Id="rId4" Type="http://schemas.openxmlformats.org/officeDocument/2006/relationships/image" Target="../media/image148.wmf"/><Relationship Id="rId3" Type="http://schemas.openxmlformats.org/officeDocument/2006/relationships/oleObject" Target="../embeddings/oleObject117.bin"/><Relationship Id="rId2" Type="http://schemas.openxmlformats.org/officeDocument/2006/relationships/image" Target="../media/image147.wmf"/><Relationship Id="rId10" Type="http://schemas.openxmlformats.org/officeDocument/2006/relationships/vmlDrawing" Target="../drawings/vmlDrawing34.vml"/><Relationship Id="rId1" Type="http://schemas.openxmlformats.org/officeDocument/2006/relationships/oleObject" Target="../embeddings/oleObject116.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25.bin"/><Relationship Id="rId4" Type="http://schemas.openxmlformats.org/officeDocument/2006/relationships/image" Target="../media/image21.wmf"/><Relationship Id="rId3" Type="http://schemas.openxmlformats.org/officeDocument/2006/relationships/oleObject" Target="../embeddings/oleObject24.bin"/><Relationship Id="rId2" Type="http://schemas.openxmlformats.org/officeDocument/2006/relationships/image" Target="../media/image20.wmf"/><Relationship Id="rId1" Type="http://schemas.openxmlformats.org/officeDocument/2006/relationships/oleObject" Target="../embeddings/oleObject23.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153.wmf"/><Relationship Id="rId3" Type="http://schemas.openxmlformats.org/officeDocument/2006/relationships/oleObject" Target="../embeddings/oleObject121.bin"/><Relationship Id="rId2" Type="http://schemas.openxmlformats.org/officeDocument/2006/relationships/image" Target="../media/image152.wmf"/><Relationship Id="rId1" Type="http://schemas.openxmlformats.org/officeDocument/2006/relationships/oleObject" Target="../embeddings/oleObject120.bin"/></Relationships>
</file>

<file path=ppt/slides/_rels/slide63.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2" Type="http://schemas.openxmlformats.org/officeDocument/2006/relationships/slideLayout" Target="../slideLayouts/slideLayout7.xml"/><Relationship Id="rId21" Type="http://schemas.openxmlformats.org/officeDocument/2006/relationships/tags" Target="../tags/tag204.xml"/><Relationship Id="rId20" Type="http://schemas.openxmlformats.org/officeDocument/2006/relationships/image" Target="../media/image29.png"/><Relationship Id="rId2" Type="http://schemas.openxmlformats.org/officeDocument/2006/relationships/tags" Target="../tags/tag186.xml"/><Relationship Id="rId19" Type="http://schemas.openxmlformats.org/officeDocument/2006/relationships/tags" Target="../tags/tag203.xml"/><Relationship Id="rId18" Type="http://schemas.openxmlformats.org/officeDocument/2006/relationships/tags" Target="../tags/tag202.xml"/><Relationship Id="rId17" Type="http://schemas.openxmlformats.org/officeDocument/2006/relationships/tags" Target="../tags/tag201.xml"/><Relationship Id="rId16" Type="http://schemas.openxmlformats.org/officeDocument/2006/relationships/tags" Target="../tags/tag200.xml"/><Relationship Id="rId15" Type="http://schemas.openxmlformats.org/officeDocument/2006/relationships/tags" Target="../tags/tag199.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2.xml"/><Relationship Id="rId6" Type="http://schemas.openxmlformats.org/officeDocument/2006/relationships/image" Target="../media/image156.wmf"/><Relationship Id="rId5" Type="http://schemas.openxmlformats.org/officeDocument/2006/relationships/oleObject" Target="../embeddings/oleObject124.bin"/><Relationship Id="rId4" Type="http://schemas.openxmlformats.org/officeDocument/2006/relationships/image" Target="../media/image155.wmf"/><Relationship Id="rId3" Type="http://schemas.openxmlformats.org/officeDocument/2006/relationships/oleObject" Target="../embeddings/oleObject123.bin"/><Relationship Id="rId2" Type="http://schemas.openxmlformats.org/officeDocument/2006/relationships/image" Target="../media/image154.wmf"/><Relationship Id="rId1" Type="http://schemas.openxmlformats.org/officeDocument/2006/relationships/oleObject" Target="../embeddings/oleObject122.bin"/></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8.png"/><Relationship Id="rId1" Type="http://schemas.openxmlformats.org/officeDocument/2006/relationships/image" Target="../media/image157.wmf"/></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129.bin"/><Relationship Id="rId8" Type="http://schemas.openxmlformats.org/officeDocument/2006/relationships/image" Target="../media/image162.wmf"/><Relationship Id="rId7" Type="http://schemas.openxmlformats.org/officeDocument/2006/relationships/oleObject" Target="../embeddings/oleObject128.bin"/><Relationship Id="rId6" Type="http://schemas.openxmlformats.org/officeDocument/2006/relationships/image" Target="../media/image161.wmf"/><Relationship Id="rId5" Type="http://schemas.openxmlformats.org/officeDocument/2006/relationships/oleObject" Target="../embeddings/oleObject127.bin"/><Relationship Id="rId4" Type="http://schemas.openxmlformats.org/officeDocument/2006/relationships/image" Target="../media/image160.wmf"/><Relationship Id="rId3" Type="http://schemas.openxmlformats.org/officeDocument/2006/relationships/oleObject" Target="../embeddings/oleObject126.bin"/><Relationship Id="rId23" Type="http://schemas.openxmlformats.org/officeDocument/2006/relationships/vmlDrawing" Target="../drawings/vmlDrawing37.vml"/><Relationship Id="rId22" Type="http://schemas.openxmlformats.org/officeDocument/2006/relationships/slideLayout" Target="../slideLayouts/slideLayout7.xml"/><Relationship Id="rId21" Type="http://schemas.openxmlformats.org/officeDocument/2006/relationships/oleObject" Target="../embeddings/oleObject135.bin"/><Relationship Id="rId20" Type="http://schemas.openxmlformats.org/officeDocument/2006/relationships/image" Target="../media/image168.wmf"/><Relationship Id="rId2" Type="http://schemas.openxmlformats.org/officeDocument/2006/relationships/image" Target="../media/image159.wmf"/><Relationship Id="rId19" Type="http://schemas.openxmlformats.org/officeDocument/2006/relationships/oleObject" Target="../embeddings/oleObject134.bin"/><Relationship Id="rId18" Type="http://schemas.openxmlformats.org/officeDocument/2006/relationships/image" Target="../media/image167.wmf"/><Relationship Id="rId17" Type="http://schemas.openxmlformats.org/officeDocument/2006/relationships/oleObject" Target="../embeddings/oleObject133.bin"/><Relationship Id="rId16" Type="http://schemas.openxmlformats.org/officeDocument/2006/relationships/image" Target="../media/image166.wmf"/><Relationship Id="rId15" Type="http://schemas.openxmlformats.org/officeDocument/2006/relationships/oleObject" Target="../embeddings/oleObject132.bin"/><Relationship Id="rId14" Type="http://schemas.openxmlformats.org/officeDocument/2006/relationships/image" Target="../media/image165.wmf"/><Relationship Id="rId13" Type="http://schemas.openxmlformats.org/officeDocument/2006/relationships/oleObject" Target="../embeddings/oleObject131.bin"/><Relationship Id="rId12" Type="http://schemas.openxmlformats.org/officeDocument/2006/relationships/image" Target="../media/image164.wmf"/><Relationship Id="rId11" Type="http://schemas.openxmlformats.org/officeDocument/2006/relationships/oleObject" Target="../embeddings/oleObject130.bin"/><Relationship Id="rId10" Type="http://schemas.openxmlformats.org/officeDocument/2006/relationships/image" Target="../media/image163.wmf"/><Relationship Id="rId1" Type="http://schemas.openxmlformats.org/officeDocument/2006/relationships/oleObject" Target="../embeddings/oleObject125.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6.bin"/></Relationships>
</file>

<file path=ppt/slides/_rels/slide70.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2.xml"/><Relationship Id="rId6" Type="http://schemas.openxmlformats.org/officeDocument/2006/relationships/image" Target="../media/image171.wmf"/><Relationship Id="rId5" Type="http://schemas.openxmlformats.org/officeDocument/2006/relationships/oleObject" Target="../embeddings/oleObject138.bin"/><Relationship Id="rId4" Type="http://schemas.openxmlformats.org/officeDocument/2006/relationships/image" Target="../media/image170.wmf"/><Relationship Id="rId3" Type="http://schemas.openxmlformats.org/officeDocument/2006/relationships/oleObject" Target="../embeddings/oleObject137.bin"/><Relationship Id="rId2" Type="http://schemas.openxmlformats.org/officeDocument/2006/relationships/image" Target="../media/image169.wmf"/><Relationship Id="rId1" Type="http://schemas.openxmlformats.org/officeDocument/2006/relationships/oleObject" Target="../embeddings/oleObject136.bin"/></Relationships>
</file>

<file path=ppt/slides/_rels/slide71.xml.rels><?xml version="1.0" encoding="UTF-8" standalone="yes"?>
<Relationships xmlns="http://schemas.openxmlformats.org/package/2006/relationships"><Relationship Id="rId8" Type="http://schemas.openxmlformats.org/officeDocument/2006/relationships/vmlDrawing" Target="../drawings/vmlDrawing39.vml"/><Relationship Id="rId7" Type="http://schemas.openxmlformats.org/officeDocument/2006/relationships/slideLayout" Target="../slideLayouts/slideLayout2.xml"/><Relationship Id="rId6" Type="http://schemas.openxmlformats.org/officeDocument/2006/relationships/image" Target="../media/image174.wmf"/><Relationship Id="rId5" Type="http://schemas.openxmlformats.org/officeDocument/2006/relationships/oleObject" Target="../embeddings/oleObject141.bin"/><Relationship Id="rId4" Type="http://schemas.openxmlformats.org/officeDocument/2006/relationships/image" Target="../media/image173.wmf"/><Relationship Id="rId3" Type="http://schemas.openxmlformats.org/officeDocument/2006/relationships/oleObject" Target="../embeddings/oleObject140.bin"/><Relationship Id="rId2" Type="http://schemas.openxmlformats.org/officeDocument/2006/relationships/image" Target="../media/image172.wmf"/><Relationship Id="rId1" Type="http://schemas.openxmlformats.org/officeDocument/2006/relationships/oleObject" Target="../embeddings/oleObject139.bin"/></Relationships>
</file>

<file path=ppt/slides/_rels/slide72.xml.rels><?xml version="1.0" encoding="UTF-8" standalone="yes"?>
<Relationships xmlns="http://schemas.openxmlformats.org/package/2006/relationships"><Relationship Id="rId6" Type="http://schemas.openxmlformats.org/officeDocument/2006/relationships/vmlDrawing" Target="../drawings/vmlDrawing40.vml"/><Relationship Id="rId5" Type="http://schemas.openxmlformats.org/officeDocument/2006/relationships/slideLayout" Target="../slideLayouts/slideLayout2.xml"/><Relationship Id="rId4" Type="http://schemas.openxmlformats.org/officeDocument/2006/relationships/image" Target="../media/image176.wmf"/><Relationship Id="rId3" Type="http://schemas.openxmlformats.org/officeDocument/2006/relationships/oleObject" Target="../embeddings/oleObject143.bin"/><Relationship Id="rId2" Type="http://schemas.openxmlformats.org/officeDocument/2006/relationships/image" Target="../media/image175.wmf"/><Relationship Id="rId1" Type="http://schemas.openxmlformats.org/officeDocument/2006/relationships/oleObject" Target="../embeddings/oleObject142.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image" Target="../media/image178.wmf"/><Relationship Id="rId7" Type="http://schemas.openxmlformats.org/officeDocument/2006/relationships/oleObject" Target="../embeddings/oleObject144.bin"/><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image" Target="../media/image177.png"/><Relationship Id="rId3" Type="http://schemas.openxmlformats.org/officeDocument/2006/relationships/tags" Target="../tags/tag207.xml"/><Relationship Id="rId25" Type="http://schemas.openxmlformats.org/officeDocument/2006/relationships/vmlDrawing" Target="../drawings/vmlDrawing41.vml"/><Relationship Id="rId24" Type="http://schemas.openxmlformats.org/officeDocument/2006/relationships/slideLayout" Target="../slideLayouts/slideLayout7.xml"/><Relationship Id="rId23" Type="http://schemas.openxmlformats.org/officeDocument/2006/relationships/tags" Target="../tags/tag223.xml"/><Relationship Id="rId22" Type="http://schemas.openxmlformats.org/officeDocument/2006/relationships/image" Target="../media/image29.png"/><Relationship Id="rId21" Type="http://schemas.openxmlformats.org/officeDocument/2006/relationships/tags" Target="../tags/tag222.xml"/><Relationship Id="rId20" Type="http://schemas.openxmlformats.org/officeDocument/2006/relationships/tags" Target="../tags/tag221.xml"/><Relationship Id="rId2" Type="http://schemas.openxmlformats.org/officeDocument/2006/relationships/tags" Target="../tags/tag206.xml"/><Relationship Id="rId19" Type="http://schemas.openxmlformats.org/officeDocument/2006/relationships/tags" Target="../tags/tag220.xml"/><Relationship Id="rId18" Type="http://schemas.openxmlformats.org/officeDocument/2006/relationships/tags" Target="../tags/tag219.xml"/><Relationship Id="rId17" Type="http://schemas.openxmlformats.org/officeDocument/2006/relationships/tags" Target="../tags/tag218.xml"/><Relationship Id="rId16" Type="http://schemas.openxmlformats.org/officeDocument/2006/relationships/tags" Target="../tags/tag217.xml"/><Relationship Id="rId15" Type="http://schemas.openxmlformats.org/officeDocument/2006/relationships/tags" Target="../tags/tag216.xml"/><Relationship Id="rId14" Type="http://schemas.openxmlformats.org/officeDocument/2006/relationships/tags" Target="../tags/tag215.xml"/><Relationship Id="rId13" Type="http://schemas.openxmlformats.org/officeDocument/2006/relationships/tags" Target="../tags/tag214.xml"/><Relationship Id="rId12" Type="http://schemas.openxmlformats.org/officeDocument/2006/relationships/tags" Target="../tags/tag213.xml"/><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tags" Target="../tags/tag205.xml"/></Relationships>
</file>

<file path=ppt/slides/_rels/slide79.xml.rels><?xml version="1.0" encoding="UTF-8" standalone="yes"?>
<Relationships xmlns="http://schemas.openxmlformats.org/package/2006/relationships"><Relationship Id="rId5" Type="http://schemas.openxmlformats.org/officeDocument/2006/relationships/vmlDrawing" Target="../drawings/vmlDrawing42.vml"/><Relationship Id="rId4" Type="http://schemas.openxmlformats.org/officeDocument/2006/relationships/slideLayout" Target="../slideLayouts/slideLayout2.xml"/><Relationship Id="rId3" Type="http://schemas.openxmlformats.org/officeDocument/2006/relationships/image" Target="../media/image178.wmf"/><Relationship Id="rId2" Type="http://schemas.openxmlformats.org/officeDocument/2006/relationships/oleObject" Target="../embeddings/oleObject145.bin"/><Relationship Id="rId1" Type="http://schemas.openxmlformats.org/officeDocument/2006/relationships/image" Target="../media/image177.png"/></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9.bin"/><Relationship Id="rId4" Type="http://schemas.openxmlformats.org/officeDocument/2006/relationships/image" Target="../media/image25.wmf"/><Relationship Id="rId3" Type="http://schemas.openxmlformats.org/officeDocument/2006/relationships/oleObject" Target="../embeddings/oleObject28.bin"/><Relationship Id="rId2" Type="http://schemas.openxmlformats.org/officeDocument/2006/relationships/image" Target="../media/image24.wmf"/><Relationship Id="rId1" Type="http://schemas.openxmlformats.org/officeDocument/2006/relationships/oleObject" Target="../embeddings/oleObject27.bin"/></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2.xml"/><Relationship Id="rId2" Type="http://schemas.openxmlformats.org/officeDocument/2006/relationships/image" Target="../media/image179.wmf"/><Relationship Id="rId1" Type="http://schemas.openxmlformats.org/officeDocument/2006/relationships/oleObject" Target="../embeddings/oleObject146.bin"/></Relationships>
</file>

<file path=ppt/slides/_rels/slide81.xml.rels><?xml version="1.0" encoding="UTF-8" standalone="yes"?>
<Relationships xmlns="http://schemas.openxmlformats.org/package/2006/relationships"><Relationship Id="rId8" Type="http://schemas.openxmlformats.org/officeDocument/2006/relationships/vmlDrawing" Target="../drawings/vmlDrawing44.vml"/><Relationship Id="rId7" Type="http://schemas.openxmlformats.org/officeDocument/2006/relationships/slideLayout" Target="../slideLayouts/slideLayout2.xml"/><Relationship Id="rId6" Type="http://schemas.openxmlformats.org/officeDocument/2006/relationships/image" Target="../media/image181.wmf"/><Relationship Id="rId5" Type="http://schemas.openxmlformats.org/officeDocument/2006/relationships/oleObject" Target="../embeddings/oleObject149.bin"/><Relationship Id="rId4" Type="http://schemas.openxmlformats.org/officeDocument/2006/relationships/image" Target="../media/image180.wmf"/><Relationship Id="rId3" Type="http://schemas.openxmlformats.org/officeDocument/2006/relationships/oleObject" Target="../embeddings/oleObject148.bin"/><Relationship Id="rId2" Type="http://schemas.openxmlformats.org/officeDocument/2006/relationships/image" Target="../media/image179.wmf"/><Relationship Id="rId1" Type="http://schemas.openxmlformats.org/officeDocument/2006/relationships/oleObject" Target="../embeddings/oleObject147.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5" Type="http://schemas.openxmlformats.org/officeDocument/2006/relationships/vmlDrawing" Target="../drawings/vmlDrawing8.vml"/><Relationship Id="rId24" Type="http://schemas.openxmlformats.org/officeDocument/2006/relationships/slideLayout" Target="../slideLayouts/slideLayout7.xml"/><Relationship Id="rId23" Type="http://schemas.openxmlformats.org/officeDocument/2006/relationships/tags" Target="../tags/tag19.xml"/><Relationship Id="rId22" Type="http://schemas.openxmlformats.org/officeDocument/2006/relationships/image" Target="../media/image29.png"/><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tags" Target="../tags/tag2.xml"/><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image" Target="../media/image28.wmf"/><Relationship Id="rId14" Type="http://schemas.openxmlformats.org/officeDocument/2006/relationships/image" Target="../media/image27.wmf"/><Relationship Id="rId13" Type="http://schemas.openxmlformats.org/officeDocument/2006/relationships/oleObject" Target="../embeddings/oleObject30.bin"/><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0125" y="714375"/>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宋体" panose="02010600030101010101" pitchFamily="2" charset="-122"/>
              </a:rPr>
              <a:t>第三章</a:t>
            </a:r>
            <a:br>
              <a:rPr lang="en-US" altLang="zh-CN" b="1" dirty="0" smtClean="0">
                <a:solidFill>
                  <a:schemeClr val="accent6">
                    <a:lumMod val="75000"/>
                  </a:schemeClr>
                </a:solidFill>
                <a:effectLst>
                  <a:outerShdw blurRad="38100" dist="38100" dir="2700000" algn="tl">
                    <a:srgbClr val="000000">
                      <a:alpha val="43137"/>
                    </a:srgbClr>
                  </a:outerShdw>
                </a:effectLst>
                <a:latin typeface="宋体" panose="02010600030101010101" pitchFamily="2" charset="-122"/>
              </a:rPr>
            </a:br>
            <a:br>
              <a:rPr lang="en-US" altLang="zh-CN" sz="4800" b="1" dirty="0" smtClean="0">
                <a:solidFill>
                  <a:schemeClr val="accent6">
                    <a:lumMod val="75000"/>
                  </a:schemeClr>
                </a:solidFill>
                <a:effectLst>
                  <a:outerShdw blurRad="38100" dist="38100" dir="2700000" algn="tl">
                    <a:srgbClr val="000000">
                      <a:alpha val="43137"/>
                    </a:srgbClr>
                  </a:outerShdw>
                </a:effectLst>
                <a:latin typeface="宋体" panose="02010600030101010101" pitchFamily="2" charset="-122"/>
              </a:rPr>
            </a:br>
            <a:r>
              <a:rPr lang="zh-CN" altLang="en-US" sz="4800" b="1" dirty="0" smtClean="0">
                <a:solidFill>
                  <a:schemeClr val="accent6">
                    <a:lumMod val="75000"/>
                  </a:schemeClr>
                </a:solidFill>
                <a:effectLst>
                  <a:outerShdw blurRad="38100" dist="38100" dir="2700000" algn="tl">
                    <a:srgbClr val="000000">
                      <a:alpha val="43137"/>
                    </a:srgbClr>
                  </a:outerShdw>
                </a:effectLst>
                <a:latin typeface="宋体" panose="02010600030101010101" pitchFamily="2" charset="-122"/>
              </a:rPr>
              <a:t>功和能</a:t>
            </a:r>
            <a:endParaRPr lang="zh-CN" altLang="en-US" sz="4800" b="1" dirty="0" smtClean="0">
              <a:solidFill>
                <a:schemeClr val="accent6">
                  <a:lumMod val="75000"/>
                </a:schemeClr>
              </a:solidFill>
              <a:effectLst>
                <a:outerShdw blurRad="38100" dist="38100" dir="2700000" algn="tl">
                  <a:srgbClr val="000000">
                    <a:alpha val="43137"/>
                  </a:srgbClr>
                </a:outerShdw>
              </a:effectLst>
              <a:latin typeface="宋体" panose="02010600030101010101" pitchFamily="2" charset="-122"/>
            </a:endParaRPr>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anose="02010600030101010101" pitchFamily="2" charset="-122"/>
              <a:ea typeface="+mj-ea"/>
              <a:cs typeface="+mj-cs"/>
            </a:endParaRPr>
          </a:p>
        </p:txBody>
      </p:sp>
      <p:sp>
        <p:nvSpPr>
          <p:cNvPr id="3076" name="灯片编号占位符 3"/>
          <p:cNvSpPr>
            <a:spLocks noGrp="1"/>
          </p:cNvSpPr>
          <p:nvPr>
            <p:ph type="sldNum" sz="quarter" idx="12"/>
          </p:nvPr>
        </p:nvSpPr>
        <p:spPr>
          <a:noFill/>
        </p:spPr>
        <p:txBody>
          <a:bodyPr/>
          <a:lstStyle/>
          <a:p>
            <a:fld id="{FC559C8E-CA31-4B91-AABE-6F00F00332A5}" type="slidenum">
              <a:rPr lang="en-US" altLang="zh-CN" smtClean="0"/>
            </a:fld>
            <a:endParaRPr lang="en-US" altLang="zh-CN"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0112" y="3555061"/>
            <a:ext cx="3122401" cy="2635613"/>
          </a:xfrm>
          <a:prstGeom prst="rect">
            <a:avLst/>
          </a:prstGeom>
        </p:spPr>
      </p:pic>
      <p:pic>
        <p:nvPicPr>
          <p:cNvPr id="4" name="图片 3"/>
          <p:cNvPicPr>
            <a:picLocks noChangeAspect="1"/>
          </p:cNvPicPr>
          <p:nvPr/>
        </p:nvPicPr>
        <p:blipFill>
          <a:blip r:embed="rId2"/>
          <a:stretch>
            <a:fillRect/>
          </a:stretch>
        </p:blipFill>
        <p:spPr>
          <a:xfrm>
            <a:off x="798675" y="3573545"/>
            <a:ext cx="3265984" cy="2674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advTm="13121"/>
    </mc:Choice>
    <mc:Fallback>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fld>
            <a:endParaRPr lang="en-US" altLang="zh-CN"/>
          </a:p>
        </p:txBody>
      </p:sp>
      <p:graphicFrame>
        <p:nvGraphicFramePr>
          <p:cNvPr id="3" name="对象 2"/>
          <p:cNvGraphicFramePr>
            <a:graphicFrameLocks noChangeAspect="1"/>
          </p:cNvGraphicFramePr>
          <p:nvPr/>
        </p:nvGraphicFramePr>
        <p:xfrm>
          <a:off x="2627783" y="1412776"/>
          <a:ext cx="4004361" cy="1173355"/>
        </p:xfrm>
        <a:graphic>
          <a:graphicData uri="http://schemas.openxmlformats.org/presentationml/2006/ole">
            <mc:AlternateContent xmlns:mc="http://schemas.openxmlformats.org/markup-compatibility/2006">
              <mc:Choice xmlns:v="urn:schemas-microsoft-com:vml" Requires="v">
                <p:oleObj spid="_x0000_s125052" name="Equation" r:id="rId1" imgW="37490400" imgH="10972800" progId="Equation.DSMT4">
                  <p:embed/>
                </p:oleObj>
              </mc:Choice>
              <mc:Fallback>
                <p:oleObj name="Equation" r:id="rId1" imgW="37490400" imgH="10972800" progId="Equation.DSMT4">
                  <p:embed/>
                  <p:pic>
                    <p:nvPicPr>
                      <p:cNvPr id="0" name="图片 125051"/>
                      <p:cNvPicPr/>
                      <p:nvPr/>
                    </p:nvPicPr>
                    <p:blipFill>
                      <a:blip r:embed="rId2"/>
                      <a:stretch>
                        <a:fillRect/>
                      </a:stretch>
                    </p:blipFill>
                    <p:spPr>
                      <a:xfrm>
                        <a:off x="2627783" y="1412776"/>
                        <a:ext cx="4004361" cy="1173355"/>
                      </a:xfrm>
                      <a:prstGeom prst="rect">
                        <a:avLst/>
                      </a:prstGeom>
                    </p:spPr>
                  </p:pic>
                </p:oleObj>
              </mc:Fallback>
            </mc:AlternateContent>
          </a:graphicData>
        </a:graphic>
      </p:graphicFrame>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593" y="3753036"/>
            <a:ext cx="4422558" cy="221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48428" y="3068960"/>
            <a:ext cx="1620957" cy="523220"/>
          </a:xfrm>
          <a:prstGeom prst="rect">
            <a:avLst/>
          </a:prstGeom>
        </p:spPr>
        <p:txBody>
          <a:bodyPr wrap="none">
            <a:spAutoFit/>
          </a:bodyPr>
          <a:lstStyle/>
          <a:p>
            <a:r>
              <a:rPr lang="zh-CN" altLang="zh-CN" sz="2800" kern="100" dirty="0">
                <a:cs typeface="Times New Roman" panose="02020603050405020304" pitchFamily="18" charset="0"/>
              </a:rPr>
              <a:t>积分得：</a:t>
            </a:r>
            <a:endParaRPr lang="zh-CN" altLang="en-US" sz="2800" dirty="0"/>
          </a:p>
        </p:txBody>
      </p:sp>
      <p:sp>
        <p:nvSpPr>
          <p:cNvPr id="6" name="矩形 5"/>
          <p:cNvSpPr/>
          <p:nvPr/>
        </p:nvSpPr>
        <p:spPr>
          <a:xfrm>
            <a:off x="1286401" y="1304764"/>
            <a:ext cx="902811" cy="523220"/>
          </a:xfrm>
          <a:prstGeom prst="rect">
            <a:avLst/>
          </a:prstGeom>
        </p:spPr>
        <p:txBody>
          <a:bodyPr wrap="none">
            <a:spAutoFit/>
          </a:bodyPr>
          <a:lstStyle/>
          <a:p>
            <a:r>
              <a:rPr lang="zh-CN" altLang="en-US" sz="2800" kern="100" dirty="0">
                <a:cs typeface="Times New Roman" panose="02020603050405020304" pitchFamily="18" charset="0"/>
              </a:rPr>
              <a:t>解</a:t>
            </a:r>
            <a:r>
              <a:rPr lang="zh-CN" altLang="zh-CN" sz="2800" kern="100" dirty="0" smtClean="0">
                <a:cs typeface="Times New Roman" panose="02020603050405020304" pitchFamily="18" charset="0"/>
              </a:rPr>
              <a:t>：</a:t>
            </a:r>
            <a:endParaRPr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fld>
            <a:endParaRPr lang="en-US" altLang="zh-CN"/>
          </a:p>
        </p:txBody>
      </p:sp>
      <p:sp>
        <p:nvSpPr>
          <p:cNvPr id="4" name="文本框 3"/>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请您编辑题干</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圆角矩形 4"/>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355" y="1354111"/>
            <a:ext cx="7416824" cy="178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18" name="文本框 17"/>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18"/>
          <p:cNvSpPr txBox="1"/>
          <p:nvPr>
            <p:custDataLst>
              <p:tags r:id="rId7"/>
            </p:custDataLst>
          </p:nvPr>
        </p:nvSpPr>
        <p:spPr>
          <a:xfrm>
            <a:off x="9632950" y="635000"/>
            <a:ext cx="3332480" cy="400110"/>
          </a:xfrm>
          <a:prstGeom prst="rect">
            <a:avLst/>
          </a:prstGeom>
          <a:noFill/>
        </p:spPr>
        <p:txBody>
          <a:bodyPr vert="horz" rtlCol="0" anchor="t" anchorCtr="0">
            <a:spAutoFit/>
          </a:bodyPr>
          <a:lstStyle/>
          <a:p>
            <a:pPr lvl="0" algn="l"/>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此处添加答案解析</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0"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668" y="3212922"/>
            <a:ext cx="5489524" cy="312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32950" y="882752"/>
            <a:ext cx="3668489" cy="77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9622119" y="1966756"/>
            <a:ext cx="3654461" cy="400110"/>
          </a:xfrm>
          <a:prstGeom prst="rect">
            <a:avLst/>
          </a:prstGeom>
        </p:spPr>
        <p:txBody>
          <a:bodyPr wrap="square">
            <a:spAutoFit/>
          </a:bodyPr>
          <a:lstStyle/>
          <a:p>
            <a:r>
              <a:rPr lang="zh-CN" altLang="zh-CN" sz="1600" kern="100" dirty="0">
                <a:cs typeface="Times New Roman" panose="02020603050405020304" pitchFamily="18" charset="0"/>
              </a:rPr>
              <a:t>对于第一种情况，</a:t>
            </a:r>
            <a:r>
              <a:rPr lang="en-US" altLang="zh-CN" sz="2000" i="1" kern="100" dirty="0"/>
              <a:t>y </a:t>
            </a:r>
            <a:r>
              <a:rPr lang="en-US" altLang="zh-CN" sz="2000" kern="100" dirty="0"/>
              <a:t>= </a:t>
            </a:r>
            <a:r>
              <a:rPr lang="en-US" altLang="zh-CN" sz="2000" i="1" kern="100" dirty="0" smtClean="0"/>
              <a:t>x</a:t>
            </a:r>
            <a:r>
              <a:rPr lang="en-US" altLang="zh-CN" sz="2000" kern="100" baseline="30000" dirty="0" smtClean="0"/>
              <a:t>2</a:t>
            </a:r>
            <a:r>
              <a:rPr lang="en-US" altLang="zh-CN" sz="1600" kern="100" dirty="0" smtClean="0"/>
              <a:t>/4</a:t>
            </a:r>
            <a:endParaRPr lang="zh-CN" altLang="en-US" sz="1600" dirty="0"/>
          </a:p>
        </p:txBody>
      </p:sp>
      <p:pic>
        <p:nvPicPr>
          <p:cNvPr id="23" name="图片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18028" y="2619818"/>
            <a:ext cx="3552397" cy="86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9537700" y="3706773"/>
            <a:ext cx="3654460" cy="400110"/>
          </a:xfrm>
          <a:prstGeom prst="rect">
            <a:avLst/>
          </a:prstGeom>
        </p:spPr>
        <p:txBody>
          <a:bodyPr wrap="square">
            <a:spAutoFit/>
          </a:bodyPr>
          <a:lstStyle/>
          <a:p>
            <a:r>
              <a:rPr lang="zh-CN" altLang="zh-CN" sz="1600" kern="100" dirty="0">
                <a:cs typeface="Times New Roman" panose="02020603050405020304" pitchFamily="18" charset="0"/>
              </a:rPr>
              <a:t>对于第二种情况，</a:t>
            </a:r>
            <a:r>
              <a:rPr lang="en-US" altLang="zh-CN" sz="2000" i="1" kern="100" dirty="0"/>
              <a:t>y </a:t>
            </a:r>
            <a:r>
              <a:rPr lang="en-US" altLang="zh-CN" sz="2000" kern="100" dirty="0"/>
              <a:t>= </a:t>
            </a:r>
            <a:r>
              <a:rPr lang="en-US" altLang="zh-CN" sz="1800" kern="100" dirty="0"/>
              <a:t>(</a:t>
            </a:r>
            <a:r>
              <a:rPr lang="en-US" altLang="zh-CN" sz="2000" i="1" kern="100" dirty="0"/>
              <a:t>x+</a:t>
            </a:r>
            <a:r>
              <a:rPr lang="en-US" altLang="zh-CN" sz="1600" kern="100" dirty="0"/>
              <a:t>6</a:t>
            </a:r>
            <a:r>
              <a:rPr lang="en-US" altLang="zh-CN" sz="1800" kern="100" dirty="0"/>
              <a:t>)</a:t>
            </a:r>
            <a:r>
              <a:rPr lang="en-US" altLang="zh-CN" sz="1600" kern="100" dirty="0"/>
              <a:t>/4</a:t>
            </a:r>
            <a:endParaRPr lang="zh-CN" altLang="en-US" sz="1600" dirty="0"/>
          </a:p>
        </p:txBody>
      </p:sp>
      <p:pic>
        <p:nvPicPr>
          <p:cNvPr id="25" name="图片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29318" y="4408933"/>
            <a:ext cx="3374131" cy="82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组合 16"/>
          <p:cNvGrpSpPr/>
          <p:nvPr>
            <p:custDataLst>
              <p:tags r:id="rId12"/>
            </p:custDataLst>
          </p:nvPr>
        </p:nvGrpSpPr>
        <p:grpSpPr>
          <a:xfrm>
            <a:off x="9537700" y="0"/>
            <a:ext cx="3815080" cy="647700"/>
            <a:chOff x="9537700" y="0"/>
            <a:chExt cx="3815080" cy="647700"/>
          </a:xfrm>
        </p:grpSpPr>
        <p:sp>
          <p:nvSpPr>
            <p:cNvPr id="14" name="RemarkBack"/>
            <p:cNvSpPr/>
            <p:nvPr>
              <p:custDataLst>
                <p:tags r:id="rId13"/>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5" name="RemarkBlock"/>
            <p:cNvSpPr/>
            <p:nvPr>
              <p:custDataLst>
                <p:tags r:id="rId14"/>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6" name="RemarkTitleText"/>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7"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8"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custDataLst>
              <p:tags r:id="rId19"/>
            </p:custDataLst>
          </p:nvPr>
        </p:nvGrpSpPr>
        <p:grpSpPr>
          <a:xfrm>
            <a:off x="0" y="0"/>
            <a:ext cx="9144000" cy="635000"/>
            <a:chOff x="0" y="0"/>
            <a:chExt cx="9144000" cy="635000"/>
          </a:xfrm>
        </p:grpSpPr>
        <p:sp>
          <p:nvSpPr>
            <p:cNvPr id="6" name="TitleBackground"/>
            <p:cNvSpPr/>
            <p:nvPr>
              <p:custDataLst>
                <p:tags r:id="rId2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ColorBlock"/>
            <p:cNvSpPr/>
            <p:nvPr>
              <p:custDataLst>
                <p:tags r:id="rId2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TypeText"/>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23"/>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4"/>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fld>
            <a:endParaRPr lang="en-US" altLang="zh-CN"/>
          </a:p>
        </p:txBody>
      </p:sp>
      <p:pic>
        <p:nvPicPr>
          <p:cNvPr id="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3188" y="757869"/>
            <a:ext cx="5149556" cy="108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03188" y="1946959"/>
            <a:ext cx="4232780" cy="400110"/>
          </a:xfrm>
          <a:prstGeom prst="rect">
            <a:avLst/>
          </a:prstGeom>
        </p:spPr>
        <p:txBody>
          <a:bodyPr wrap="square">
            <a:spAutoFit/>
          </a:bodyPr>
          <a:lstStyle/>
          <a:p>
            <a:r>
              <a:rPr lang="zh-CN" altLang="zh-CN" sz="1600" kern="100" dirty="0">
                <a:cs typeface="Times New Roman" panose="02020603050405020304" pitchFamily="18" charset="0"/>
              </a:rPr>
              <a:t>对于第一种情况，</a:t>
            </a:r>
            <a:r>
              <a:rPr lang="en-US" altLang="zh-CN" sz="2000" i="1" kern="100" dirty="0"/>
              <a:t>y </a:t>
            </a:r>
            <a:r>
              <a:rPr lang="en-US" altLang="zh-CN" sz="2000" kern="100" dirty="0"/>
              <a:t>= </a:t>
            </a:r>
            <a:r>
              <a:rPr lang="en-US" altLang="zh-CN" sz="2000" i="1" kern="100" dirty="0" smtClean="0"/>
              <a:t>x</a:t>
            </a:r>
            <a:r>
              <a:rPr lang="en-US" altLang="zh-CN" sz="2000" kern="100" baseline="30000" dirty="0" smtClean="0"/>
              <a:t>2</a:t>
            </a:r>
            <a:r>
              <a:rPr lang="en-US" altLang="zh-CN" sz="1600" kern="100" dirty="0" smtClean="0"/>
              <a:t>/4</a:t>
            </a:r>
            <a:endParaRPr lang="zh-CN" altLang="en-US" sz="1600" dirty="0"/>
          </a:p>
        </p:txBody>
      </p:sp>
      <p:pic>
        <p:nvPicPr>
          <p:cNvPr id="5"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670" y="2537774"/>
            <a:ext cx="4986594" cy="121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093088" y="4057224"/>
            <a:ext cx="4232779" cy="400110"/>
          </a:xfrm>
          <a:prstGeom prst="rect">
            <a:avLst/>
          </a:prstGeom>
        </p:spPr>
        <p:txBody>
          <a:bodyPr wrap="square">
            <a:spAutoFit/>
          </a:bodyPr>
          <a:lstStyle/>
          <a:p>
            <a:r>
              <a:rPr lang="zh-CN" altLang="zh-CN" sz="1600" kern="100" dirty="0">
                <a:cs typeface="Times New Roman" panose="02020603050405020304" pitchFamily="18" charset="0"/>
              </a:rPr>
              <a:t>对于第二种情况，</a:t>
            </a:r>
            <a:r>
              <a:rPr lang="en-US" altLang="zh-CN" sz="2000" i="1" kern="100" dirty="0"/>
              <a:t>y </a:t>
            </a:r>
            <a:r>
              <a:rPr lang="en-US" altLang="zh-CN" sz="2000" kern="100" dirty="0"/>
              <a:t>= </a:t>
            </a:r>
            <a:r>
              <a:rPr lang="en-US" altLang="zh-CN" sz="1800" kern="100" dirty="0"/>
              <a:t>(</a:t>
            </a:r>
            <a:r>
              <a:rPr lang="en-US" altLang="zh-CN" sz="2000" i="1" kern="100" dirty="0"/>
              <a:t>x+</a:t>
            </a:r>
            <a:r>
              <a:rPr lang="en-US" altLang="zh-CN" sz="1600" kern="100" dirty="0"/>
              <a:t>6</a:t>
            </a:r>
            <a:r>
              <a:rPr lang="en-US" altLang="zh-CN" sz="1800" kern="100" dirty="0"/>
              <a:t>)</a:t>
            </a:r>
            <a:r>
              <a:rPr lang="en-US" altLang="zh-CN" sz="1600" kern="100" dirty="0"/>
              <a:t>/4</a:t>
            </a:r>
            <a:endParaRPr lang="zh-CN" altLang="en-US" sz="1600" dirty="0"/>
          </a:p>
        </p:txBody>
      </p:sp>
      <p:pic>
        <p:nvPicPr>
          <p:cNvPr id="7"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788" y="4761148"/>
            <a:ext cx="4736357" cy="11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4"/>
          <a:stretch>
            <a:fillRect/>
          </a:stretch>
        </p:blipFill>
        <p:spPr>
          <a:xfrm>
            <a:off x="6553200" y="1258231"/>
            <a:ext cx="2412268" cy="1288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内容占位符 2"/>
          <p:cNvSpPr txBox="1"/>
          <p:nvPr/>
        </p:nvSpPr>
        <p:spPr bwMode="auto">
          <a:xfrm>
            <a:off x="690972" y="854295"/>
            <a:ext cx="7772400" cy="495301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Tx/>
              <a:buNone/>
            </a:pPr>
            <a:r>
              <a:rPr lang="zh-CN" altLang="en-US" sz="2800" b="1" kern="0" dirty="0" smtClean="0">
                <a:solidFill>
                  <a:schemeClr val="accent2"/>
                </a:solidFill>
              </a:rPr>
              <a:t>二、</a:t>
            </a:r>
            <a:r>
              <a:rPr lang="zh-CN" altLang="en-US" sz="2800" b="1" kern="0" dirty="0" smtClean="0">
                <a:solidFill>
                  <a:schemeClr val="accent2"/>
                </a:solidFill>
                <a:latin typeface="仿宋" panose="02010609060101010101" pitchFamily="49" charset="-122"/>
                <a:ea typeface="仿宋" panose="02010609060101010101" pitchFamily="49" charset="-122"/>
              </a:rPr>
              <a:t>合力</a:t>
            </a:r>
            <a:r>
              <a:rPr lang="zh-CN" altLang="en-US" sz="2800" b="1" kern="0" dirty="0" smtClean="0">
                <a:solidFill>
                  <a:srgbClr val="4848D1"/>
                </a:solidFill>
                <a:latin typeface="仿宋" panose="02010609060101010101" pitchFamily="49" charset="-122"/>
                <a:ea typeface="仿宋" panose="02010609060101010101" pitchFamily="49" charset="-122"/>
              </a:rPr>
              <a:t>作功</a:t>
            </a:r>
            <a:endParaRPr lang="en-US" altLang="zh-CN" sz="2800" b="1" kern="0" dirty="0" smtClean="0">
              <a:solidFill>
                <a:srgbClr val="4848D1"/>
              </a:solidFill>
              <a:latin typeface="仿宋" panose="02010609060101010101" pitchFamily="49" charset="-122"/>
              <a:ea typeface="仿宋" panose="02010609060101010101" pitchFamily="49" charset="-122"/>
            </a:endParaRPr>
          </a:p>
          <a:p>
            <a:pPr>
              <a:lnSpc>
                <a:spcPct val="125000"/>
              </a:lnSpc>
            </a:pPr>
            <a:r>
              <a:rPr lang="zh-CN" altLang="en-US" sz="2600" dirty="0" smtClean="0"/>
              <a:t>物体系所受合外力为零，但合外力作功不一定为零，应</a:t>
            </a:r>
            <a:r>
              <a:rPr lang="zh-CN" altLang="en-US" sz="2600" dirty="0"/>
              <a:t>等于各个力所</a:t>
            </a:r>
            <a:r>
              <a:rPr lang="zh-CN" altLang="en-US" sz="2600" dirty="0" smtClean="0"/>
              <a:t>作功</a:t>
            </a:r>
            <a:r>
              <a:rPr lang="zh-CN" altLang="en-US" sz="2600" dirty="0"/>
              <a:t>的代数和</a:t>
            </a:r>
            <a:r>
              <a:rPr lang="zh-CN" altLang="en-US" sz="2600" dirty="0" smtClean="0"/>
              <a:t>。</a:t>
            </a:r>
            <a:endParaRPr lang="en-US" altLang="zh-CN" sz="2600" kern="0" dirty="0" smtClean="0"/>
          </a:p>
          <a:p>
            <a:r>
              <a:rPr lang="zh-CN" altLang="zh-CN" sz="2800" dirty="0"/>
              <a:t>质点受几个力的</a:t>
            </a:r>
            <a:r>
              <a:rPr lang="zh-CN" altLang="zh-CN" sz="2800" dirty="0" smtClean="0"/>
              <a:t>作用</a:t>
            </a:r>
            <a:endParaRPr lang="en-US" altLang="zh-CN" sz="2800" dirty="0" smtClean="0"/>
          </a:p>
          <a:p>
            <a:pPr marL="0" indent="0">
              <a:buNone/>
            </a:pPr>
            <a:endParaRPr lang="en-US" altLang="zh-CN" sz="2800" dirty="0" smtClean="0"/>
          </a:p>
          <a:p>
            <a:pPr marL="0" indent="0">
              <a:buNone/>
            </a:pPr>
            <a:endParaRPr lang="en-US" altLang="zh-CN" sz="2800" dirty="0"/>
          </a:p>
          <a:p>
            <a:pPr marL="0" indent="0">
              <a:buNone/>
            </a:pPr>
            <a:r>
              <a:rPr lang="zh-CN" altLang="zh-CN" sz="2800" dirty="0" smtClean="0"/>
              <a:t>所</a:t>
            </a:r>
            <a:r>
              <a:rPr lang="zh-CN" altLang="zh-CN" sz="2800" dirty="0"/>
              <a:t>作的功为：</a:t>
            </a:r>
            <a:endParaRPr lang="en-US" altLang="zh-CN" sz="2800" kern="0" dirty="0" smtClean="0"/>
          </a:p>
          <a:p>
            <a:endParaRPr lang="en-US" altLang="zh-CN" sz="2000" kern="0" dirty="0" smtClean="0"/>
          </a:p>
          <a:p>
            <a:endParaRPr lang="en-US" altLang="zh-CN" sz="2000" kern="0" dirty="0" smtClean="0"/>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4048" y="2422753"/>
            <a:ext cx="3932237"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3"/>
          <p:cNvGraphicFramePr>
            <a:graphicFrameLocks noChangeAspect="1"/>
          </p:cNvGraphicFramePr>
          <p:nvPr/>
        </p:nvGraphicFramePr>
        <p:xfrm>
          <a:off x="6372201" y="3537012"/>
          <a:ext cx="1620180" cy="717734"/>
        </p:xfrm>
        <a:graphic>
          <a:graphicData uri="http://schemas.openxmlformats.org/presentationml/2006/ole">
            <mc:AlternateContent xmlns:mc="http://schemas.openxmlformats.org/markup-compatibility/2006">
              <mc:Choice xmlns:v="urn:schemas-microsoft-com:vml" Requires="v">
                <p:oleObj spid="_x0000_s59229" name="公式" r:id="rId2" imgW="558800" imgH="241300" progId="Equation.3">
                  <p:embed/>
                </p:oleObj>
              </mc:Choice>
              <mc:Fallback>
                <p:oleObj name="公式" r:id="rId2" imgW="558800" imgH="241300" progId="Equation.3">
                  <p:embed/>
                  <p:pic>
                    <p:nvPicPr>
                      <p:cNvPr id="0" name="图片 592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1" y="3537012"/>
                        <a:ext cx="1620180" cy="717734"/>
                      </a:xfrm>
                      <a:prstGeom prst="rect">
                        <a:avLst/>
                      </a:prstGeom>
                      <a:solidFill>
                        <a:schemeClr val="bg1"/>
                      </a:solidFill>
                    </p:spPr>
                  </p:pic>
                </p:oleObj>
              </mc:Fallback>
            </mc:AlternateContent>
          </a:graphicData>
        </a:graphic>
      </p:graphicFrame>
      <p:graphicFrame>
        <p:nvGraphicFramePr>
          <p:cNvPr id="58373" name="对象 58372"/>
          <p:cNvGraphicFramePr>
            <a:graphicFrameLocks noChangeAspect="1"/>
          </p:cNvGraphicFramePr>
          <p:nvPr/>
        </p:nvGraphicFramePr>
        <p:xfrm>
          <a:off x="4622800" y="2781300"/>
          <a:ext cx="914400" cy="198438"/>
        </p:xfrm>
        <a:graphic>
          <a:graphicData uri="http://schemas.openxmlformats.org/presentationml/2006/ole">
            <mc:AlternateContent xmlns:mc="http://schemas.openxmlformats.org/markup-compatibility/2006">
              <mc:Choice xmlns:v="urn:schemas-microsoft-com:vml" Requires="v">
                <p:oleObj spid="_x0000_s59230" name="Equation" r:id="rId4" imgW="2743200" imgH="4267200" progId="Equation.DSMT4">
                  <p:embed/>
                </p:oleObj>
              </mc:Choice>
              <mc:Fallback>
                <p:oleObj name="Equation" r:id="rId4" imgW="2743200" imgH="4267200" progId="Equation.DSMT4">
                  <p:embed/>
                  <p:pic>
                    <p:nvPicPr>
                      <p:cNvPr id="0" name="图片 59229"/>
                      <p:cNvPicPr/>
                      <p:nvPr/>
                    </p:nvPicPr>
                    <p:blipFill>
                      <a:blip r:embed="rId5"/>
                      <a:stretch>
                        <a:fillRect/>
                      </a:stretch>
                    </p:blipFill>
                    <p:spPr>
                      <a:xfrm>
                        <a:off x="4622800" y="2781300"/>
                        <a:ext cx="914400" cy="198438"/>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1103953" y="4444699"/>
          <a:ext cx="5768736" cy="978177"/>
        </p:xfrm>
        <a:graphic>
          <a:graphicData uri="http://schemas.openxmlformats.org/presentationml/2006/ole">
            <mc:AlternateContent xmlns:mc="http://schemas.openxmlformats.org/markup-compatibility/2006">
              <mc:Choice xmlns:v="urn:schemas-microsoft-com:vml" Requires="v">
                <p:oleObj spid="_x0000_s59231" name="Equation" r:id="rId6" imgW="70104000" imgH="11887200" progId="Equation.DSMT4">
                  <p:embed/>
                </p:oleObj>
              </mc:Choice>
              <mc:Fallback>
                <p:oleObj name="Equation" r:id="rId6" imgW="70104000" imgH="11887200" progId="Equation.DSMT4">
                  <p:embed/>
                  <p:pic>
                    <p:nvPicPr>
                      <p:cNvPr id="0" name="图片 59230"/>
                      <p:cNvPicPr/>
                      <p:nvPr/>
                    </p:nvPicPr>
                    <p:blipFill>
                      <a:blip r:embed="rId7"/>
                      <a:stretch>
                        <a:fillRect/>
                      </a:stretch>
                    </p:blipFill>
                    <p:spPr>
                      <a:xfrm>
                        <a:off x="1103953" y="4444699"/>
                        <a:ext cx="5768736" cy="978177"/>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115616" y="5453063"/>
          <a:ext cx="3348372" cy="906851"/>
        </p:xfrm>
        <a:graphic>
          <a:graphicData uri="http://schemas.openxmlformats.org/presentationml/2006/ole">
            <mc:AlternateContent xmlns:mc="http://schemas.openxmlformats.org/markup-compatibility/2006">
              <mc:Choice xmlns:v="urn:schemas-microsoft-com:vml" Requires="v">
                <p:oleObj spid="_x0000_s59232" name="Equation" r:id="rId8" imgW="43891200" imgH="11887200" progId="Equation.DSMT4">
                  <p:embed/>
                </p:oleObj>
              </mc:Choice>
              <mc:Fallback>
                <p:oleObj name="Equation" r:id="rId8" imgW="43891200" imgH="11887200" progId="Equation.DSMT4">
                  <p:embed/>
                  <p:pic>
                    <p:nvPicPr>
                      <p:cNvPr id="0" name="图片 59231"/>
                      <p:cNvPicPr/>
                      <p:nvPr/>
                    </p:nvPicPr>
                    <p:blipFill>
                      <a:blip r:embed="rId9"/>
                      <a:stretch>
                        <a:fillRect/>
                      </a:stretch>
                    </p:blipFill>
                    <p:spPr>
                      <a:xfrm>
                        <a:off x="1115616" y="5453063"/>
                        <a:ext cx="3348372" cy="906851"/>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103953" y="3127202"/>
          <a:ext cx="3285993" cy="576490"/>
        </p:xfrm>
        <a:graphic>
          <a:graphicData uri="http://schemas.openxmlformats.org/presentationml/2006/ole">
            <mc:AlternateContent xmlns:mc="http://schemas.openxmlformats.org/markup-compatibility/2006">
              <mc:Choice xmlns:v="urn:schemas-microsoft-com:vml" Requires="v">
                <p:oleObj spid="_x0000_s59233" name="Equation" r:id="rId10" imgW="34747200" imgH="6096000" progId="Equation.DSMT4">
                  <p:embed/>
                </p:oleObj>
              </mc:Choice>
              <mc:Fallback>
                <p:oleObj name="Equation" r:id="rId10" imgW="34747200" imgH="6096000" progId="Equation.DSMT4">
                  <p:embed/>
                  <p:pic>
                    <p:nvPicPr>
                      <p:cNvPr id="0" name="图片 59232"/>
                      <p:cNvPicPr/>
                      <p:nvPr/>
                    </p:nvPicPr>
                    <p:blipFill>
                      <a:blip r:embed="rId11"/>
                      <a:stretch>
                        <a:fillRect/>
                      </a:stretch>
                    </p:blipFill>
                    <p:spPr>
                      <a:xfrm>
                        <a:off x="1103953" y="3127202"/>
                        <a:ext cx="3285993" cy="5764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904" y="968400"/>
            <a:ext cx="5022320" cy="461946"/>
          </a:xfrm>
        </p:spPr>
        <p:txBody>
          <a:bodyPr/>
          <a:lstStyle/>
          <a:p>
            <a:pPr algn="l"/>
            <a:r>
              <a:rPr lang="zh-CN" altLang="en-US" sz="3200" b="1" dirty="0">
                <a:solidFill>
                  <a:srgbClr val="4848D1"/>
                </a:solidFill>
              </a:rPr>
              <a:t>一</a:t>
            </a:r>
            <a:r>
              <a:rPr lang="zh-CN" altLang="en-US" sz="3200" b="1" dirty="0" smtClean="0">
                <a:solidFill>
                  <a:srgbClr val="4848D1"/>
                </a:solidFill>
              </a:rPr>
              <a:t>、</a:t>
            </a:r>
            <a:r>
              <a:rPr lang="zh-CN" altLang="en-US" sz="3200" b="1" dirty="0" smtClean="0">
                <a:solidFill>
                  <a:srgbClr val="4848D1"/>
                </a:solidFill>
                <a:latin typeface="仿宋" panose="02010609060101010101" pitchFamily="49" charset="-122"/>
                <a:ea typeface="仿宋" panose="02010609060101010101" pitchFamily="49" charset="-122"/>
              </a:rPr>
              <a:t>重力所作的功</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05040" y="1517063"/>
            <a:ext cx="8172480" cy="5095892"/>
          </a:xfrm>
        </p:spPr>
        <p:txBody>
          <a:bodyPr/>
          <a:lstStyle/>
          <a:p>
            <a:r>
              <a:rPr lang="zh-CN" altLang="en-US" sz="2400" dirty="0" smtClean="0"/>
              <a:t>在地球表面附近，重力可看做恒定力，大小                   方向垂直向下</a:t>
            </a:r>
            <a:endParaRPr lang="en-US" altLang="zh-CN" sz="2400" dirty="0" smtClean="0"/>
          </a:p>
          <a:p>
            <a:r>
              <a:rPr lang="zh-CN" altLang="en-US" sz="2400" dirty="0" smtClean="0"/>
              <a:t>在直角坐标系下：</a:t>
            </a:r>
            <a:endParaRPr lang="en-US" altLang="zh-CN" sz="2400" dirty="0" smtClean="0"/>
          </a:p>
          <a:p>
            <a:endParaRPr lang="en-US" altLang="zh-CN" sz="2400" dirty="0" smtClean="0"/>
          </a:p>
          <a:p>
            <a:endParaRPr lang="en-US" altLang="zh-CN" sz="2400" dirty="0" smtClean="0"/>
          </a:p>
          <a:p>
            <a:pPr>
              <a:buNone/>
            </a:pPr>
            <a:r>
              <a:rPr lang="zh-CN" altLang="en-US" sz="2400" dirty="0" smtClean="0"/>
              <a:t>    </a:t>
            </a:r>
            <a:endParaRPr lang="en-US" altLang="zh-CN" sz="2800" dirty="0" smtClean="0"/>
          </a:p>
          <a:p>
            <a:pPr>
              <a:buNone/>
            </a:pPr>
            <a:endParaRPr lang="en-US" altLang="zh-CN" sz="2600" dirty="0" smtClean="0"/>
          </a:p>
          <a:p>
            <a:pPr>
              <a:buNone/>
            </a:pPr>
            <a:r>
              <a:rPr lang="zh-CN" altLang="en-US" sz="2600" dirty="0" smtClean="0"/>
              <a:t>由此可见，重力所作的功只与起点和终点的位置有关，而与路径无关。</a:t>
            </a:r>
            <a:endParaRPr lang="en-US" altLang="zh-CN" sz="2600" dirty="0" smtClean="0"/>
          </a:p>
          <a:p>
            <a:pPr>
              <a:buNone/>
            </a:pPr>
            <a:r>
              <a:rPr lang="zh-CN" altLang="en-US" sz="2800" dirty="0" smtClean="0"/>
              <a:t>即</a:t>
            </a:r>
            <a:r>
              <a:rPr lang="en-US" altLang="zh-CN" sz="2800" dirty="0" smtClean="0"/>
              <a:t>:</a:t>
            </a:r>
            <a:endParaRPr lang="en-US" altLang="zh-CN" sz="2800" dirty="0" smtClean="0"/>
          </a:p>
          <a:p>
            <a:pPr>
              <a:buNone/>
            </a:pPr>
            <a:endParaRPr lang="en-US" altLang="zh-CN" sz="2000" dirty="0" smtClean="0"/>
          </a:p>
          <a:p>
            <a:pPr>
              <a:buNone/>
            </a:pPr>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aphicFrame>
        <p:nvGraphicFramePr>
          <p:cNvPr id="5122" name="Object 2"/>
          <p:cNvGraphicFramePr>
            <a:graphicFrameLocks noChangeAspect="1"/>
          </p:cNvGraphicFramePr>
          <p:nvPr/>
        </p:nvGraphicFramePr>
        <p:xfrm>
          <a:off x="6996235" y="1543848"/>
          <a:ext cx="1196166" cy="492203"/>
        </p:xfrm>
        <a:graphic>
          <a:graphicData uri="http://schemas.openxmlformats.org/presentationml/2006/ole">
            <mc:AlternateContent xmlns:mc="http://schemas.openxmlformats.org/markup-compatibility/2006">
              <mc:Choice xmlns:v="urn:schemas-microsoft-com:vml" Requires="v">
                <p:oleObj spid="_x0000_s148655" name="公式" r:id="rId1" imgW="571500" imgH="228600" progId="Equation.3">
                  <p:embed/>
                </p:oleObj>
              </mc:Choice>
              <mc:Fallback>
                <p:oleObj name="公式" r:id="rId1" imgW="571500" imgH="2286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235" y="1543848"/>
                        <a:ext cx="1196166" cy="492203"/>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1752855" y="5876359"/>
          <a:ext cx="4464496" cy="372041"/>
        </p:xfrm>
        <a:graphic>
          <a:graphicData uri="http://schemas.openxmlformats.org/presentationml/2006/ole">
            <mc:AlternateContent xmlns:mc="http://schemas.openxmlformats.org/markup-compatibility/2006">
              <mc:Choice xmlns:v="urn:schemas-microsoft-com:vml" Requires="v">
                <p:oleObj spid="_x0000_s148656" name="公式" r:id="rId3" imgW="58521600" imgH="4876800" progId="Equation.3">
                  <p:embed/>
                </p:oleObj>
              </mc:Choice>
              <mc:Fallback>
                <p:oleObj name="公式" r:id="rId3" imgW="58521600" imgH="4876800" progId="Equation.3">
                  <p:embed/>
                  <p:pic>
                    <p:nvPicPr>
                      <p:cNvPr id="0" name="图片 148655"/>
                      <p:cNvPicPr/>
                      <p:nvPr/>
                    </p:nvPicPr>
                    <p:blipFill>
                      <a:blip r:embed="rId4"/>
                      <a:stretch>
                        <a:fillRect/>
                      </a:stretch>
                    </p:blipFill>
                    <p:spPr>
                      <a:xfrm>
                        <a:off x="1752855" y="5876359"/>
                        <a:ext cx="4464496" cy="372041"/>
                      </a:xfrm>
                      <a:prstGeom prst="rect">
                        <a:avLst/>
                      </a:prstGeom>
                    </p:spPr>
                  </p:pic>
                </p:oleObj>
              </mc:Fallback>
            </mc:AlternateContent>
          </a:graphicData>
        </a:graphic>
      </p:graphicFrame>
      <p:sp>
        <p:nvSpPr>
          <p:cNvPr id="21" name="标题 4"/>
          <p:cNvSpPr txBox="1"/>
          <p:nvPr/>
        </p:nvSpPr>
        <p:spPr bwMode="auto">
          <a:xfrm>
            <a:off x="605040" y="620099"/>
            <a:ext cx="7772400" cy="533384"/>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sz="3600" kern="0" dirty="0" smtClean="0">
                <a:latin typeface="宋体" panose="02010600030101010101" pitchFamily="2" charset="-122"/>
              </a:rPr>
              <a:t>§2. </a:t>
            </a:r>
            <a:r>
              <a:rPr lang="zh-CN" altLang="en-US" sz="3600" kern="0" dirty="0" smtClean="0">
                <a:latin typeface="仿宋" panose="02010609060101010101" pitchFamily="49" charset="-122"/>
                <a:ea typeface="仿宋" panose="02010609060101010101" pitchFamily="49" charset="-122"/>
              </a:rPr>
              <a:t>几种常见力的功</a:t>
            </a:r>
            <a:br>
              <a:rPr lang="zh-CN" altLang="en-US" kern="0" dirty="0" smtClean="0">
                <a:latin typeface="仿宋" panose="02010609060101010101" pitchFamily="49" charset="-122"/>
                <a:ea typeface="仿宋" panose="02010609060101010101" pitchFamily="49" charset="-122"/>
              </a:rPr>
            </a:br>
            <a:endParaRPr lang="zh-CN" altLang="en-US" kern="0" dirty="0" smtClean="0">
              <a:latin typeface="仿宋" panose="02010609060101010101" pitchFamily="49" charset="-122"/>
              <a:ea typeface="仿宋" panose="02010609060101010101" pitchFamily="49" charset="-122"/>
            </a:endParaRPr>
          </a:p>
        </p:txBody>
      </p:sp>
      <p:grpSp>
        <p:nvGrpSpPr>
          <p:cNvPr id="19" name="组合 18"/>
          <p:cNvGrpSpPr/>
          <p:nvPr/>
        </p:nvGrpSpPr>
        <p:grpSpPr>
          <a:xfrm>
            <a:off x="6172730" y="1948571"/>
            <a:ext cx="3018699" cy="2837647"/>
            <a:chOff x="6086937" y="1955800"/>
            <a:chExt cx="3018699" cy="2837647"/>
          </a:xfrm>
        </p:grpSpPr>
        <p:cxnSp>
          <p:nvCxnSpPr>
            <p:cNvPr id="9" name="直接箭头连接符 8"/>
            <p:cNvCxnSpPr/>
            <p:nvPr/>
          </p:nvCxnSpPr>
          <p:spPr bwMode="auto">
            <a:xfrm flipV="1">
              <a:off x="6888309" y="3503803"/>
              <a:ext cx="1831480" cy="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rot="5400000" flipH="1" flipV="1">
              <a:off x="6253607" y="2869417"/>
              <a:ext cx="1269853" cy="20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任意多边形 14"/>
            <p:cNvSpPr/>
            <p:nvPr/>
          </p:nvSpPr>
          <p:spPr bwMode="auto">
            <a:xfrm>
              <a:off x="7265478" y="2459046"/>
              <a:ext cx="835149" cy="931219"/>
            </a:xfrm>
            <a:custGeom>
              <a:avLst/>
              <a:gdLst>
                <a:gd name="connsiteX0" fmla="*/ 0 w 651510"/>
                <a:gd name="connsiteY0" fmla="*/ 0 h 628650"/>
                <a:gd name="connsiteX1" fmla="*/ 137160 w 651510"/>
                <a:gd name="connsiteY1" fmla="*/ 480060 h 628650"/>
                <a:gd name="connsiteX2" fmla="*/ 651510 w 651510"/>
                <a:gd name="connsiteY2" fmla="*/ 628650 h 628650"/>
                <a:gd name="connsiteX3" fmla="*/ 651510 w 65151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651510" h="628650">
                  <a:moveTo>
                    <a:pt x="0" y="0"/>
                  </a:moveTo>
                  <a:cubicBezTo>
                    <a:pt x="14287" y="187642"/>
                    <a:pt x="28575" y="375285"/>
                    <a:pt x="137160" y="480060"/>
                  </a:cubicBezTo>
                  <a:cubicBezTo>
                    <a:pt x="245745" y="584835"/>
                    <a:pt x="651510" y="628650"/>
                    <a:pt x="651510" y="628650"/>
                  </a:cubicBezTo>
                  <a:lnTo>
                    <a:pt x="651510" y="628650"/>
                  </a:lnTo>
                </a:path>
              </a:pathLst>
            </a:custGeom>
            <a:solidFill>
              <a:schemeClr val="bg1"/>
            </a:solid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6" name="任意多边形 15"/>
            <p:cNvSpPr/>
            <p:nvPr/>
          </p:nvSpPr>
          <p:spPr bwMode="auto">
            <a:xfrm>
              <a:off x="7254619" y="2432997"/>
              <a:ext cx="820497" cy="931219"/>
            </a:xfrm>
            <a:custGeom>
              <a:avLst/>
              <a:gdLst>
                <a:gd name="connsiteX0" fmla="*/ 0 w 640080"/>
                <a:gd name="connsiteY0" fmla="*/ 0 h 628650"/>
                <a:gd name="connsiteX1" fmla="*/ 422910 w 640080"/>
                <a:gd name="connsiteY1" fmla="*/ 125730 h 628650"/>
                <a:gd name="connsiteX2" fmla="*/ 640080 w 640080"/>
                <a:gd name="connsiteY2" fmla="*/ 628650 h 628650"/>
              </a:gdLst>
              <a:ahLst/>
              <a:cxnLst>
                <a:cxn ang="0">
                  <a:pos x="connsiteX0" y="connsiteY0"/>
                </a:cxn>
                <a:cxn ang="0">
                  <a:pos x="connsiteX1" y="connsiteY1"/>
                </a:cxn>
                <a:cxn ang="0">
                  <a:pos x="connsiteX2" y="connsiteY2"/>
                </a:cxn>
              </a:cxnLst>
              <a:rect l="l" t="t" r="r" b="b"/>
              <a:pathLst>
                <a:path w="640080" h="628650">
                  <a:moveTo>
                    <a:pt x="0" y="0"/>
                  </a:moveTo>
                  <a:cubicBezTo>
                    <a:pt x="158115" y="10477"/>
                    <a:pt x="316230" y="20955"/>
                    <a:pt x="422910" y="125730"/>
                  </a:cubicBezTo>
                  <a:cubicBezTo>
                    <a:pt x="529590" y="230505"/>
                    <a:pt x="584835" y="429577"/>
                    <a:pt x="640080" y="628650"/>
                  </a:cubicBezTo>
                </a:path>
              </a:pathLst>
            </a:custGeom>
            <a:solidFill>
              <a:schemeClr val="bg1"/>
            </a:solidFill>
            <a:ln w="9525"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5125" name="Object 5"/>
            <p:cNvGraphicFramePr>
              <a:graphicFrameLocks noChangeAspect="1"/>
            </p:cNvGraphicFramePr>
            <p:nvPr/>
          </p:nvGraphicFramePr>
          <p:xfrm>
            <a:off x="6546850" y="2206625"/>
            <a:ext cx="333375" cy="512763"/>
          </p:xfrm>
          <a:graphic>
            <a:graphicData uri="http://schemas.openxmlformats.org/presentationml/2006/ole">
              <mc:AlternateContent xmlns:mc="http://schemas.openxmlformats.org/markup-compatibility/2006">
                <mc:Choice xmlns:v="urn:schemas-microsoft-com:vml" Requires="v">
                  <p:oleObj spid="_x0000_s148657" name="Equation" r:id="rId5" imgW="3657600" imgH="5486400" progId="Equation.DSMT4">
                    <p:embed/>
                  </p:oleObj>
                </mc:Choice>
                <mc:Fallback>
                  <p:oleObj name="Equation" r:id="rId5" imgW="3657600" imgH="5486400" progId="Equation.DSMT4">
                    <p:embed/>
                    <p:pic>
                      <p:nvPicPr>
                        <p:cNvPr id="0" name="Picture 5"/>
                        <p:cNvPicPr>
                          <a:picLocks noChangeAspect="1" noChangeArrowheads="1"/>
                        </p:cNvPicPr>
                        <p:nvPr/>
                      </p:nvPicPr>
                      <p:blipFill>
                        <a:blip r:embed="rId6"/>
                        <a:srcRect/>
                        <a:stretch>
                          <a:fillRect/>
                        </a:stretch>
                      </p:blipFill>
                      <p:spPr bwMode="auto">
                        <a:xfrm>
                          <a:off x="6546850" y="2206625"/>
                          <a:ext cx="333375" cy="512763"/>
                        </a:xfrm>
                        <a:prstGeom prst="rect">
                          <a:avLst/>
                        </a:prstGeom>
                        <a:noFill/>
                      </p:spPr>
                    </p:pic>
                  </p:oleObj>
                </mc:Fallback>
              </mc:AlternateContent>
            </a:graphicData>
          </a:graphic>
        </p:graphicFrame>
        <p:graphicFrame>
          <p:nvGraphicFramePr>
            <p:cNvPr id="5126" name="Object 6"/>
            <p:cNvGraphicFramePr>
              <a:graphicFrameLocks noChangeAspect="1"/>
            </p:cNvGraphicFramePr>
            <p:nvPr/>
          </p:nvGraphicFramePr>
          <p:xfrm>
            <a:off x="6594475" y="3071813"/>
            <a:ext cx="357188" cy="439737"/>
          </p:xfrm>
          <a:graphic>
            <a:graphicData uri="http://schemas.openxmlformats.org/presentationml/2006/ole">
              <mc:AlternateContent xmlns:mc="http://schemas.openxmlformats.org/markup-compatibility/2006">
                <mc:Choice xmlns:v="urn:schemas-microsoft-com:vml" Requires="v">
                  <p:oleObj spid="_x0000_s148658" name="Equation" r:id="rId7" imgW="3962400" imgH="5486400" progId="Equation.DSMT4">
                    <p:embed/>
                  </p:oleObj>
                </mc:Choice>
                <mc:Fallback>
                  <p:oleObj name="Equation" r:id="rId7" imgW="3962400" imgH="5486400" progId="Equation.DSMT4">
                    <p:embed/>
                    <p:pic>
                      <p:nvPicPr>
                        <p:cNvPr id="0" name="Picture 6"/>
                        <p:cNvPicPr>
                          <a:picLocks noChangeAspect="1" noChangeArrowheads="1"/>
                        </p:cNvPicPr>
                        <p:nvPr/>
                      </p:nvPicPr>
                      <p:blipFill>
                        <a:blip r:embed="rId8"/>
                        <a:srcRect/>
                        <a:stretch>
                          <a:fillRect/>
                        </a:stretch>
                      </p:blipFill>
                      <p:spPr bwMode="auto">
                        <a:xfrm>
                          <a:off x="6594475" y="3071813"/>
                          <a:ext cx="357188" cy="439737"/>
                        </a:xfrm>
                        <a:prstGeom prst="rect">
                          <a:avLst/>
                        </a:prstGeom>
                        <a:noFill/>
                      </p:spPr>
                    </p:pic>
                  </p:oleObj>
                </mc:Fallback>
              </mc:AlternateContent>
            </a:graphicData>
          </a:graphic>
        </p:graphicFrame>
        <p:graphicFrame>
          <p:nvGraphicFramePr>
            <p:cNvPr id="5127" name="Object 7"/>
            <p:cNvGraphicFramePr>
              <a:graphicFrameLocks noChangeAspect="1"/>
            </p:cNvGraphicFramePr>
            <p:nvPr/>
          </p:nvGraphicFramePr>
          <p:xfrm>
            <a:off x="6959747" y="2212698"/>
            <a:ext cx="328405" cy="367735"/>
          </p:xfrm>
          <a:graphic>
            <a:graphicData uri="http://schemas.openxmlformats.org/presentationml/2006/ole">
              <mc:AlternateContent xmlns:mc="http://schemas.openxmlformats.org/markup-compatibility/2006">
                <mc:Choice xmlns:v="urn:schemas-microsoft-com:vml" Requires="v">
                  <p:oleObj spid="_x0000_s148659" name="公式" r:id="rId9" imgW="152400" imgH="165100" progId="Equation.3">
                    <p:embed/>
                  </p:oleObj>
                </mc:Choice>
                <mc:Fallback>
                  <p:oleObj name="公式" r:id="rId9" imgW="152400" imgH="1651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9747" y="2212698"/>
                          <a:ext cx="328405" cy="367735"/>
                        </a:xfrm>
                        <a:prstGeom prst="rect">
                          <a:avLst/>
                        </a:prstGeom>
                        <a:noFill/>
                      </p:spPr>
                    </p:pic>
                  </p:oleObj>
                </mc:Fallback>
              </mc:AlternateContent>
            </a:graphicData>
          </a:graphic>
        </p:graphicFrame>
        <p:graphicFrame>
          <p:nvGraphicFramePr>
            <p:cNvPr id="5128" name="Object 8"/>
            <p:cNvGraphicFramePr>
              <a:graphicFrameLocks noChangeAspect="1"/>
            </p:cNvGraphicFramePr>
            <p:nvPr/>
          </p:nvGraphicFramePr>
          <p:xfrm>
            <a:off x="7007953" y="3004502"/>
            <a:ext cx="344506" cy="385764"/>
          </p:xfrm>
          <a:graphic>
            <a:graphicData uri="http://schemas.openxmlformats.org/presentationml/2006/ole">
              <mc:AlternateContent xmlns:mc="http://schemas.openxmlformats.org/markup-compatibility/2006">
                <mc:Choice xmlns:v="urn:schemas-microsoft-com:vml" Requires="v">
                  <p:oleObj spid="_x0000_s148660" name="公式" r:id="rId11" imgW="152400" imgH="165100" progId="Equation.3">
                    <p:embed/>
                  </p:oleObj>
                </mc:Choice>
                <mc:Fallback>
                  <p:oleObj name="公式" r:id="rId11" imgW="152400" imgH="16510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7953" y="3004502"/>
                          <a:ext cx="344506" cy="385764"/>
                        </a:xfrm>
                        <a:prstGeom prst="rect">
                          <a:avLst/>
                        </a:prstGeom>
                        <a:solidFill>
                          <a:schemeClr val="bg1"/>
                        </a:solidFill>
                      </p:spPr>
                    </p:pic>
                  </p:oleObj>
                </mc:Fallback>
              </mc:AlternateContent>
            </a:graphicData>
          </a:graphic>
        </p:graphicFrame>
        <p:graphicFrame>
          <p:nvGraphicFramePr>
            <p:cNvPr id="5129" name="Object 9"/>
            <p:cNvGraphicFramePr>
              <a:graphicFrameLocks noChangeAspect="1"/>
            </p:cNvGraphicFramePr>
            <p:nvPr/>
          </p:nvGraphicFramePr>
          <p:xfrm>
            <a:off x="8080019" y="3156497"/>
            <a:ext cx="326728" cy="393247"/>
          </p:xfrm>
          <a:graphic>
            <a:graphicData uri="http://schemas.openxmlformats.org/presentationml/2006/ole">
              <mc:AlternateContent xmlns:mc="http://schemas.openxmlformats.org/markup-compatibility/2006">
                <mc:Choice xmlns:v="urn:schemas-microsoft-com:vml" Requires="v">
                  <p:oleObj spid="_x0000_s148661" name="公式" r:id="rId13" imgW="152400" imgH="177800" progId="Equation.3">
                    <p:embed/>
                  </p:oleObj>
                </mc:Choice>
                <mc:Fallback>
                  <p:oleObj name="公式" r:id="rId13" imgW="152400" imgH="177800"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80019" y="3156497"/>
                          <a:ext cx="326728" cy="393247"/>
                        </a:xfrm>
                        <a:prstGeom prst="rect">
                          <a:avLst/>
                        </a:prstGeom>
                        <a:noFill/>
                      </p:spPr>
                    </p:pic>
                  </p:oleObj>
                </mc:Fallback>
              </mc:AlternateContent>
            </a:graphicData>
          </a:graphic>
        </p:graphicFrame>
        <p:graphicFrame>
          <p:nvGraphicFramePr>
            <p:cNvPr id="5130" name="Object 10"/>
            <p:cNvGraphicFramePr>
              <a:graphicFrameLocks noChangeAspect="1"/>
            </p:cNvGraphicFramePr>
            <p:nvPr/>
          </p:nvGraphicFramePr>
          <p:xfrm>
            <a:off x="7902691" y="2415795"/>
            <a:ext cx="303992" cy="314069"/>
          </p:xfrm>
          <a:graphic>
            <a:graphicData uri="http://schemas.openxmlformats.org/presentationml/2006/ole">
              <mc:AlternateContent xmlns:mc="http://schemas.openxmlformats.org/markup-compatibility/2006">
                <mc:Choice xmlns:v="urn:schemas-microsoft-com:vml" Requires="v">
                  <p:oleObj spid="_x0000_s148662" name="公式" r:id="rId15" imgW="165100" imgH="165100" progId="Equation.3">
                    <p:embed/>
                  </p:oleObj>
                </mc:Choice>
                <mc:Fallback>
                  <p:oleObj name="公式" r:id="rId15" imgW="165100" imgH="165100" progId="Equation.3">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2691" y="2415795"/>
                          <a:ext cx="303992" cy="314069"/>
                        </a:xfrm>
                        <a:prstGeom prst="rect">
                          <a:avLst/>
                        </a:prstGeom>
                        <a:solidFill>
                          <a:schemeClr val="bg1"/>
                        </a:solidFill>
                      </p:spPr>
                    </p:pic>
                  </p:oleObj>
                </mc:Fallback>
              </mc:AlternateContent>
            </a:graphicData>
          </a:graphic>
        </p:graphicFrame>
        <p:graphicFrame>
          <p:nvGraphicFramePr>
            <p:cNvPr id="5131" name="Object 11"/>
            <p:cNvGraphicFramePr>
              <a:graphicFrameLocks noChangeAspect="1"/>
            </p:cNvGraphicFramePr>
            <p:nvPr/>
          </p:nvGraphicFramePr>
          <p:xfrm>
            <a:off x="6086937" y="4387433"/>
            <a:ext cx="500066" cy="406014"/>
          </p:xfrm>
          <a:graphic>
            <a:graphicData uri="http://schemas.openxmlformats.org/presentationml/2006/ole">
              <mc:AlternateContent xmlns:mc="http://schemas.openxmlformats.org/markup-compatibility/2006">
                <mc:Choice xmlns:v="urn:schemas-microsoft-com:vml" Requires="v">
                  <p:oleObj spid="_x0000_s148663" name="Equation" r:id="rId17" imgW="127000" imgH="139700" progId="Equation.DSMT4">
                    <p:embed/>
                  </p:oleObj>
                </mc:Choice>
                <mc:Fallback>
                  <p:oleObj name="Equation" r:id="rId17" imgW="127000" imgH="139700" progId="Equation.DSMT4">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6937" y="4387433"/>
                          <a:ext cx="500066" cy="406014"/>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8642001" y="3514044"/>
            <a:ext cx="463635" cy="375196"/>
          </p:xfrm>
          <a:graphic>
            <a:graphicData uri="http://schemas.openxmlformats.org/presentationml/2006/ole">
              <mc:AlternateContent xmlns:mc="http://schemas.openxmlformats.org/markup-compatibility/2006">
                <mc:Choice xmlns:v="urn:schemas-microsoft-com:vml" Requires="v">
                  <p:oleObj spid="_x0000_s148664" name="公式" r:id="rId19" imgW="3352800" imgH="3657600" progId="Equation.3">
                    <p:embed/>
                  </p:oleObj>
                </mc:Choice>
                <mc:Fallback>
                  <p:oleObj name="公式" r:id="rId19" imgW="3352800" imgH="3657600" progId="Equation.3">
                    <p:embed/>
                    <p:pic>
                      <p:nvPicPr>
                        <p:cNvPr id="0" name="Object 11"/>
                        <p:cNvPicPr>
                          <a:picLocks noChangeAspect="1" noChangeArrowheads="1"/>
                        </p:cNvPicPr>
                        <p:nvPr/>
                      </p:nvPicPr>
                      <p:blipFill>
                        <a:blip r:embed="rId20"/>
                        <a:srcRect/>
                        <a:stretch>
                          <a:fillRect/>
                        </a:stretch>
                      </p:blipFill>
                      <p:spPr bwMode="auto">
                        <a:xfrm>
                          <a:off x="8642001" y="3514044"/>
                          <a:ext cx="463635" cy="375196"/>
                        </a:xfrm>
                        <a:prstGeom prst="rect">
                          <a:avLst/>
                        </a:prstGeom>
                        <a:noFill/>
                        <a:ln>
                          <a:noFill/>
                        </a:ln>
                      </p:spPr>
                    </p:pic>
                  </p:oleObj>
                </mc:Fallback>
              </mc:AlternateContent>
            </a:graphicData>
          </a:graphic>
        </p:graphicFrame>
        <p:cxnSp>
          <p:nvCxnSpPr>
            <p:cNvPr id="10" name="直接箭头连接符 9"/>
            <p:cNvCxnSpPr/>
            <p:nvPr/>
          </p:nvCxnSpPr>
          <p:spPr bwMode="auto">
            <a:xfrm flipH="1">
              <a:off x="6089897" y="3505281"/>
              <a:ext cx="795452" cy="9234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7" name="Object 11"/>
            <p:cNvGraphicFramePr>
              <a:graphicFrameLocks noChangeAspect="1"/>
            </p:cNvGraphicFramePr>
            <p:nvPr/>
          </p:nvGraphicFramePr>
          <p:xfrm>
            <a:off x="6424613" y="1955800"/>
            <a:ext cx="500062" cy="369888"/>
          </p:xfrm>
          <a:graphic>
            <a:graphicData uri="http://schemas.openxmlformats.org/presentationml/2006/ole">
              <mc:AlternateContent xmlns:mc="http://schemas.openxmlformats.org/markup-compatibility/2006">
                <mc:Choice xmlns:v="urn:schemas-microsoft-com:vml" Requires="v">
                  <p:oleObj spid="_x0000_s148665" name="Equation" r:id="rId21" imgW="3048000" imgH="3048000" progId="Equation.DSMT4">
                    <p:embed/>
                  </p:oleObj>
                </mc:Choice>
                <mc:Fallback>
                  <p:oleObj name="Equation" r:id="rId21" imgW="3048000" imgH="3048000" progId="Equation.DSMT4">
                    <p:embed/>
                    <p:pic>
                      <p:nvPicPr>
                        <p:cNvPr id="0" name="图片 148664"/>
                        <p:cNvPicPr>
                          <a:picLocks noChangeAspect="1" noChangeArrowheads="1"/>
                        </p:cNvPicPr>
                        <p:nvPr/>
                      </p:nvPicPr>
                      <p:blipFill>
                        <a:blip r:embed="rId22"/>
                        <a:srcRect/>
                        <a:stretch>
                          <a:fillRect/>
                        </a:stretch>
                      </p:blipFill>
                      <p:spPr bwMode="auto">
                        <a:xfrm>
                          <a:off x="6424613" y="1955800"/>
                          <a:ext cx="500062" cy="369888"/>
                        </a:xfrm>
                        <a:prstGeom prst="rect">
                          <a:avLst/>
                        </a:prstGeom>
                        <a:noFill/>
                      </p:spPr>
                    </p:pic>
                  </p:oleObj>
                </mc:Fallback>
              </mc:AlternateContent>
            </a:graphicData>
          </a:graphic>
        </p:graphicFrame>
        <p:cxnSp>
          <p:nvCxnSpPr>
            <p:cNvPr id="17" name="直接箭头连接符 16"/>
            <p:cNvCxnSpPr/>
            <p:nvPr/>
          </p:nvCxnSpPr>
          <p:spPr bwMode="auto">
            <a:xfrm flipH="1">
              <a:off x="7265478" y="2459046"/>
              <a:ext cx="1" cy="4113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31" name="Object 5"/>
            <p:cNvGraphicFramePr>
              <a:graphicFrameLocks noChangeAspect="1"/>
            </p:cNvGraphicFramePr>
            <p:nvPr/>
          </p:nvGraphicFramePr>
          <p:xfrm>
            <a:off x="7248525" y="2540000"/>
            <a:ext cx="528638" cy="369888"/>
          </p:xfrm>
          <a:graphic>
            <a:graphicData uri="http://schemas.openxmlformats.org/presentationml/2006/ole">
              <mc:AlternateContent xmlns:mc="http://schemas.openxmlformats.org/markup-compatibility/2006">
                <mc:Choice xmlns:v="urn:schemas-microsoft-com:vml" Requires="v">
                  <p:oleObj spid="_x0000_s148666" name="Equation" r:id="rId23" imgW="5791200" imgH="3962400" progId="Equation.DSMT4">
                    <p:embed/>
                  </p:oleObj>
                </mc:Choice>
                <mc:Fallback>
                  <p:oleObj name="Equation" r:id="rId23" imgW="5791200" imgH="3962400" progId="Equation.DSMT4">
                    <p:embed/>
                    <p:pic>
                      <p:nvPicPr>
                        <p:cNvPr id="0" name="图片 148665"/>
                        <p:cNvPicPr>
                          <a:picLocks noChangeAspect="1" noChangeArrowheads="1"/>
                        </p:cNvPicPr>
                        <p:nvPr/>
                      </p:nvPicPr>
                      <p:blipFill>
                        <a:blip r:embed="rId24"/>
                        <a:srcRect/>
                        <a:stretch>
                          <a:fillRect/>
                        </a:stretch>
                      </p:blipFill>
                      <p:spPr bwMode="auto">
                        <a:xfrm>
                          <a:off x="7248525" y="2540000"/>
                          <a:ext cx="528638" cy="369888"/>
                        </a:xfrm>
                        <a:prstGeom prst="rect">
                          <a:avLst/>
                        </a:prstGeom>
                        <a:noFill/>
                      </p:spPr>
                    </p:pic>
                  </p:oleObj>
                </mc:Fallback>
              </mc:AlternateContent>
            </a:graphicData>
          </a:graphic>
        </p:graphicFrame>
      </p:grpSp>
      <p:graphicFrame>
        <p:nvGraphicFramePr>
          <p:cNvPr id="20" name="对象 19"/>
          <p:cNvGraphicFramePr>
            <a:graphicFrameLocks noChangeAspect="1"/>
          </p:cNvGraphicFramePr>
          <p:nvPr/>
        </p:nvGraphicFramePr>
        <p:xfrm>
          <a:off x="1458913" y="2894013"/>
          <a:ext cx="4078287" cy="1660525"/>
        </p:xfrm>
        <a:graphic>
          <a:graphicData uri="http://schemas.openxmlformats.org/presentationml/2006/ole">
            <mc:AlternateContent xmlns:mc="http://schemas.openxmlformats.org/markup-compatibility/2006">
              <mc:Choice xmlns:v="urn:schemas-microsoft-com:vml" Requires="v">
                <p:oleObj spid="_x0000_s148667" name="Equation" r:id="rId25" imgW="57607200" imgH="23469600" progId="Equation.DSMT4">
                  <p:embed/>
                </p:oleObj>
              </mc:Choice>
              <mc:Fallback>
                <p:oleObj name="Equation" r:id="rId25" imgW="57607200" imgH="23469600" progId="Equation.DSMT4">
                  <p:embed/>
                  <p:pic>
                    <p:nvPicPr>
                      <p:cNvPr id="0" name="图片 148666"/>
                      <p:cNvPicPr/>
                      <p:nvPr/>
                    </p:nvPicPr>
                    <p:blipFill>
                      <a:blip r:embed="rId26"/>
                      <a:stretch>
                        <a:fillRect/>
                      </a:stretch>
                    </p:blipFill>
                    <p:spPr>
                      <a:xfrm>
                        <a:off x="1458913" y="2894013"/>
                        <a:ext cx="4078287" cy="16605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893484" y="780736"/>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kern="0" dirty="0">
                <a:latin typeface="仿宋" panose="02010609060101010101" pitchFamily="49" charset="-122"/>
                <a:ea typeface="仿宋" panose="02010609060101010101" pitchFamily="49" charset="-122"/>
              </a:rPr>
              <a:t>一条长</a:t>
            </a:r>
            <a:r>
              <a:rPr lang="en-US" altLang="zh-CN" sz="2800" kern="0" dirty="0">
                <a:latin typeface="仿宋" panose="02010609060101010101" pitchFamily="49" charset="-122"/>
                <a:ea typeface="仿宋" panose="02010609060101010101" pitchFamily="49" charset="-122"/>
              </a:rPr>
              <a:t>L</a:t>
            </a:r>
            <a:r>
              <a:rPr lang="zh-CN" altLang="en-US" sz="2800" kern="0" dirty="0">
                <a:latin typeface="仿宋" panose="02010609060101010101" pitchFamily="49" charset="-122"/>
                <a:ea typeface="仿宋" panose="02010609060101010101" pitchFamily="49" charset="-122"/>
              </a:rPr>
              <a:t>，质量</a:t>
            </a:r>
            <a:r>
              <a:rPr lang="en-US" altLang="zh-CN" sz="2800" kern="0" dirty="0">
                <a:latin typeface="仿宋" panose="02010609060101010101" pitchFamily="49" charset="-122"/>
                <a:ea typeface="仿宋" panose="02010609060101010101" pitchFamily="49" charset="-122"/>
              </a:rPr>
              <a:t>M</a:t>
            </a:r>
            <a:r>
              <a:rPr lang="zh-CN" altLang="en-US" sz="2800" kern="0" dirty="0">
                <a:latin typeface="仿宋" panose="02010609060101010101" pitchFamily="49" charset="-122"/>
                <a:ea typeface="仿宋" panose="02010609060101010101" pitchFamily="49" charset="-122"/>
              </a:rPr>
              <a:t>的均匀柔绳，</a:t>
            </a:r>
            <a:r>
              <a:rPr lang="en-US" altLang="zh-CN" sz="2800" kern="0" dirty="0">
                <a:latin typeface="仿宋" panose="02010609060101010101" pitchFamily="49" charset="-122"/>
                <a:ea typeface="仿宋" panose="02010609060101010101" pitchFamily="49" charset="-122"/>
              </a:rPr>
              <a:t>A</a:t>
            </a:r>
            <a:r>
              <a:rPr lang="zh-CN" altLang="en-US" sz="2800" kern="0" dirty="0">
                <a:latin typeface="仿宋" panose="02010609060101010101" pitchFamily="49" charset="-122"/>
                <a:ea typeface="仿宋" panose="02010609060101010101" pitchFamily="49" charset="-122"/>
              </a:rPr>
              <a:t>端挂在天花板上，自然下垂，将</a:t>
            </a:r>
            <a:r>
              <a:rPr lang="en-US" altLang="zh-CN" sz="2800" kern="0" dirty="0">
                <a:latin typeface="仿宋" panose="02010609060101010101" pitchFamily="49" charset="-122"/>
                <a:ea typeface="仿宋" panose="02010609060101010101" pitchFamily="49" charset="-122"/>
              </a:rPr>
              <a:t>B</a:t>
            </a:r>
            <a:r>
              <a:rPr lang="zh-CN" altLang="en-US" sz="2800" kern="0" dirty="0">
                <a:latin typeface="仿宋" panose="02010609060101010101" pitchFamily="49" charset="-122"/>
                <a:ea typeface="仿宋" panose="02010609060101010101" pitchFamily="49" charset="-122"/>
              </a:rPr>
              <a:t>端沿铅直方向提高到与</a:t>
            </a:r>
            <a:r>
              <a:rPr lang="en-US" altLang="zh-CN" sz="2800" kern="0" dirty="0">
                <a:latin typeface="仿宋" panose="02010609060101010101" pitchFamily="49" charset="-122"/>
                <a:ea typeface="仿宋" panose="02010609060101010101" pitchFamily="49" charset="-122"/>
              </a:rPr>
              <a:t>A</a:t>
            </a:r>
            <a:r>
              <a:rPr lang="zh-CN" altLang="en-US" sz="2800" kern="0" dirty="0">
                <a:latin typeface="仿宋" panose="02010609060101010101" pitchFamily="49" charset="-122"/>
                <a:ea typeface="仿宋" panose="02010609060101010101" pitchFamily="49" charset="-122"/>
              </a:rPr>
              <a:t>端同高处</a:t>
            </a:r>
            <a:r>
              <a:rPr lang="zh-CN" altLang="en-US" sz="2800" kern="0" dirty="0" smtClean="0">
                <a:latin typeface="仿宋" panose="02010609060101010101" pitchFamily="49" charset="-122"/>
                <a:ea typeface="仿宋" panose="02010609060101010101" pitchFamily="49" charset="-122"/>
              </a:rPr>
              <a:t>。</a:t>
            </a:r>
            <a:endParaRPr lang="en-US" altLang="zh-CN" sz="2800" kern="0" dirty="0" smtClean="0">
              <a:latin typeface="仿宋" panose="02010609060101010101" pitchFamily="49" charset="-122"/>
              <a:ea typeface="仿宋" panose="02010609060101010101" pitchFamily="49" charset="-122"/>
            </a:endParaRPr>
          </a:p>
          <a:p>
            <a:pPr algn="l"/>
            <a:r>
              <a:rPr lang="zh-CN" altLang="en-US" sz="2800" kern="0" dirty="0" smtClean="0">
                <a:latin typeface="仿宋" panose="02010609060101010101" pitchFamily="49" charset="-122"/>
                <a:ea typeface="仿宋" panose="02010609060101010101" pitchFamily="49" charset="-122"/>
              </a:rPr>
              <a:t>求该过程中重力所作的功。</a:t>
            </a:r>
            <a:endParaRPr lang="zh-CN" altLang="en-US" sz="2800" kern="0" dirty="0">
              <a:latin typeface="仿宋" panose="02010609060101010101" pitchFamily="49" charset="-122"/>
              <a:ea typeface="仿宋" panose="02010609060101010101" pitchFamily="49" charset="-122"/>
            </a:endParaRPr>
          </a:p>
          <a:p>
            <a:pPr algn="l"/>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0" name="文本框 19"/>
          <p:cNvSpPr txBox="1"/>
          <p:nvPr>
            <p:custDataLst>
              <p:tags r:id="rId5"/>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9826545" y="778495"/>
            <a:ext cx="3012363" cy="338554"/>
          </a:xfrm>
          <a:prstGeom prst="rect">
            <a:avLst/>
          </a:prstGeom>
        </p:spPr>
        <p:txBody>
          <a:bodyPr wrap="none">
            <a:spAutoFit/>
          </a:bodyPr>
          <a:lstStyle/>
          <a:p>
            <a:r>
              <a:rPr lang="zh-CN" altLang="en-US" sz="1600" dirty="0"/>
              <a:t>解：提升高度</a:t>
            </a:r>
            <a:r>
              <a:rPr lang="en-US" altLang="zh-CN" sz="1600" dirty="0"/>
              <a:t>y</a:t>
            </a:r>
            <a:r>
              <a:rPr lang="zh-CN" altLang="en-US" sz="1600" dirty="0"/>
              <a:t>时，提的链长</a:t>
            </a:r>
            <a:r>
              <a:rPr lang="en-US" altLang="zh-CN" sz="1600" dirty="0"/>
              <a:t>y/2</a:t>
            </a:r>
            <a:endParaRPr lang="zh-CN" altLang="en-US" sz="1600" dirty="0"/>
          </a:p>
        </p:txBody>
      </p:sp>
      <p:sp>
        <p:nvSpPr>
          <p:cNvPr id="23" name="矩形 22"/>
          <p:cNvSpPr/>
          <p:nvPr/>
        </p:nvSpPr>
        <p:spPr>
          <a:xfrm>
            <a:off x="9954421" y="1426567"/>
            <a:ext cx="1826141" cy="338554"/>
          </a:xfrm>
          <a:prstGeom prst="rect">
            <a:avLst/>
          </a:prstGeom>
        </p:spPr>
        <p:txBody>
          <a:bodyPr wrap="none">
            <a:spAutoFit/>
          </a:bodyPr>
          <a:lstStyle/>
          <a:p>
            <a:r>
              <a:rPr lang="zh-CN" altLang="en-US" sz="1600" dirty="0"/>
              <a:t>提起部分受的重力</a:t>
            </a:r>
            <a:endParaRPr lang="zh-CN" altLang="en-US" sz="1600" dirty="0"/>
          </a:p>
        </p:txBody>
      </p:sp>
      <p:sp>
        <p:nvSpPr>
          <p:cNvPr id="24" name="矩形 23"/>
          <p:cNvSpPr/>
          <p:nvPr/>
        </p:nvSpPr>
        <p:spPr>
          <a:xfrm>
            <a:off x="9777430" y="2179366"/>
            <a:ext cx="1620957" cy="338554"/>
          </a:xfrm>
          <a:prstGeom prst="rect">
            <a:avLst/>
          </a:prstGeom>
        </p:spPr>
        <p:txBody>
          <a:bodyPr wrap="none">
            <a:spAutoFit/>
          </a:bodyPr>
          <a:lstStyle/>
          <a:p>
            <a:r>
              <a:rPr lang="en-US" altLang="zh-CN" sz="1600" kern="100" dirty="0" err="1"/>
              <a:t>dy</a:t>
            </a:r>
            <a:r>
              <a:rPr lang="zh-CN" altLang="zh-CN" sz="1600" kern="100" dirty="0">
                <a:cs typeface="Times New Roman" panose="02020603050405020304" pitchFamily="18" charset="0"/>
              </a:rPr>
              <a:t>上的元功</a:t>
            </a:r>
            <a:r>
              <a:rPr lang="zh-CN" altLang="zh-CN" sz="1600" kern="100" dirty="0" smtClean="0">
                <a:cs typeface="Times New Roman" panose="02020603050405020304" pitchFamily="18" charset="0"/>
              </a:rPr>
              <a:t>为</a:t>
            </a:r>
            <a:r>
              <a:rPr lang="zh-CN" altLang="en-US" sz="1600" kern="100" dirty="0" smtClean="0">
                <a:cs typeface="Times New Roman" panose="02020603050405020304" pitchFamily="18" charset="0"/>
              </a:rPr>
              <a:t>：</a:t>
            </a:r>
            <a:endParaRPr lang="zh-CN" altLang="en-US" sz="1600" dirty="0"/>
          </a:p>
        </p:txBody>
      </p:sp>
      <p:pic>
        <p:nvPicPr>
          <p:cNvPr id="25"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29388" y="2019487"/>
            <a:ext cx="1998869" cy="6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对象 25"/>
          <p:cNvGraphicFramePr>
            <a:graphicFrameLocks noChangeAspect="1"/>
          </p:cNvGraphicFramePr>
          <p:nvPr/>
        </p:nvGraphicFramePr>
        <p:xfrm>
          <a:off x="11955983" y="1287591"/>
          <a:ext cx="745681" cy="624760"/>
        </p:xfrm>
        <a:graphic>
          <a:graphicData uri="http://schemas.openxmlformats.org/presentationml/2006/ole">
            <mc:AlternateContent xmlns:mc="http://schemas.openxmlformats.org/markup-compatibility/2006">
              <mc:Choice xmlns:v="urn:schemas-microsoft-com:vml" Requires="v">
                <p:oleObj spid="_x0000_s123150" name="Equation" r:id="rId7" imgW="11277600" imgH="9448800" progId="Equation.DSMT4">
                  <p:embed/>
                </p:oleObj>
              </mc:Choice>
              <mc:Fallback>
                <p:oleObj name="Equation" r:id="rId7" imgW="11277600" imgH="9448800" progId="Equation.DSMT4">
                  <p:embed/>
                  <p:pic>
                    <p:nvPicPr>
                      <p:cNvPr id="0" name="图片 123149"/>
                      <p:cNvPicPr/>
                      <p:nvPr/>
                    </p:nvPicPr>
                    <p:blipFill>
                      <a:blip r:embed="rId8"/>
                      <a:stretch>
                        <a:fillRect/>
                      </a:stretch>
                    </p:blipFill>
                    <p:spPr>
                      <a:xfrm>
                        <a:off x="11955983" y="1287591"/>
                        <a:ext cx="745681" cy="62476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9616061" y="2901704"/>
          <a:ext cx="3716666" cy="636556"/>
        </p:xfrm>
        <a:graphic>
          <a:graphicData uri="http://schemas.openxmlformats.org/presentationml/2006/ole">
            <mc:AlternateContent xmlns:mc="http://schemas.openxmlformats.org/markup-compatibility/2006">
              <mc:Choice xmlns:v="urn:schemas-microsoft-com:vml" Requires="v">
                <p:oleObj spid="_x0000_s123151" name="Equation" r:id="rId9" imgW="55168800" imgH="9448800" progId="Equation.DSMT4">
                  <p:embed/>
                </p:oleObj>
              </mc:Choice>
              <mc:Fallback>
                <p:oleObj name="Equation" r:id="rId9" imgW="55168800" imgH="9448800" progId="Equation.DSMT4">
                  <p:embed/>
                  <p:pic>
                    <p:nvPicPr>
                      <p:cNvPr id="0" name="图片 123150"/>
                      <p:cNvPicPr/>
                      <p:nvPr/>
                    </p:nvPicPr>
                    <p:blipFill>
                      <a:blip r:embed="rId10"/>
                      <a:stretch>
                        <a:fillRect/>
                      </a:stretch>
                    </p:blipFill>
                    <p:spPr>
                      <a:xfrm>
                        <a:off x="9616061" y="2901704"/>
                        <a:ext cx="3716666" cy="636556"/>
                      </a:xfrm>
                      <a:prstGeom prst="rect">
                        <a:avLst/>
                      </a:prstGeom>
                    </p:spPr>
                  </p:pic>
                </p:oleObj>
              </mc:Fallback>
            </mc:AlternateContent>
          </a:graphicData>
        </a:graphic>
      </p:graphicFrame>
      <p:grpSp>
        <p:nvGrpSpPr>
          <p:cNvPr id="19" name="组合 18"/>
          <p:cNvGrpSpPr/>
          <p:nvPr>
            <p:custDataLst>
              <p:tags r:id="rId11"/>
            </p:custDataLst>
          </p:nvPr>
        </p:nvGrpSpPr>
        <p:grpSpPr>
          <a:xfrm>
            <a:off x="9537700" y="0"/>
            <a:ext cx="3815080" cy="647700"/>
            <a:chOff x="9445238" y="-109220"/>
            <a:chExt cx="3815080" cy="647700"/>
          </a:xfrm>
        </p:grpSpPr>
        <p:sp>
          <p:nvSpPr>
            <p:cNvPr id="16" name="RemarkBack"/>
            <p:cNvSpPr/>
            <p:nvPr>
              <p:custDataLst>
                <p:tags r:id="rId12"/>
              </p:custDataLst>
            </p:nvPr>
          </p:nvSpPr>
          <p:spPr bwMode="auto">
            <a:xfrm>
              <a:off x="9445238" y="-9652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7" name="RemarkBlock"/>
            <p:cNvSpPr/>
            <p:nvPr>
              <p:custDataLst>
                <p:tags r:id="rId13"/>
              </p:custDataLst>
            </p:nvPr>
          </p:nvSpPr>
          <p:spPr bwMode="auto">
            <a:xfrm>
              <a:off x="9445238" y="-9652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8" name="RemarkTitleText"/>
            <p:cNvSpPr txBox="1"/>
            <p:nvPr>
              <p:custDataLst>
                <p:tags r:id="rId14"/>
              </p:custDataLst>
            </p:nvPr>
          </p:nvSpPr>
          <p:spPr>
            <a:xfrm>
              <a:off x="9686538" y="-10922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1"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8" name="图片 27"/>
          <p:cNvPicPr>
            <a:picLocks noChangeAspect="1"/>
          </p:cNvPicPr>
          <p:nvPr/>
        </p:nvPicPr>
        <p:blipFill>
          <a:blip r:embed="rId18"/>
          <a:stretch>
            <a:fillRect/>
          </a:stretch>
        </p:blipFill>
        <p:spPr>
          <a:xfrm>
            <a:off x="6186242" y="1923903"/>
            <a:ext cx="2113503" cy="3587627"/>
          </a:xfrm>
          <a:prstGeom prst="rect">
            <a:avLst/>
          </a:prstGeom>
        </p:spPr>
      </p:pic>
      <p:grpSp>
        <p:nvGrpSpPr>
          <p:cNvPr id="12" name="组合 11"/>
          <p:cNvGrpSpPr/>
          <p:nvPr>
            <p:custDataLst>
              <p:tags r:id="rId19"/>
            </p:custDataLst>
          </p:nvPr>
        </p:nvGrpSpPr>
        <p:grpSpPr>
          <a:xfrm>
            <a:off x="0" y="0"/>
            <a:ext cx="9144000" cy="635000"/>
            <a:chOff x="0" y="0"/>
            <a:chExt cx="9144000" cy="635000"/>
          </a:xfrm>
        </p:grpSpPr>
        <p:sp>
          <p:nvSpPr>
            <p:cNvPr id="8" name="TitleBackground"/>
            <p:cNvSpPr/>
            <p:nvPr>
              <p:custDataLst>
                <p:tags r:id="rId2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2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23"/>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4"/>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fld>
            <a:endParaRPr lang="en-US" altLang="zh-CN"/>
          </a:p>
        </p:txBody>
      </p:sp>
      <p:sp>
        <p:nvSpPr>
          <p:cNvPr id="13" name="矩形 12"/>
          <p:cNvSpPr/>
          <p:nvPr/>
        </p:nvSpPr>
        <p:spPr>
          <a:xfrm>
            <a:off x="923453" y="844409"/>
            <a:ext cx="4424609" cy="461665"/>
          </a:xfrm>
          <a:prstGeom prst="rect">
            <a:avLst/>
          </a:prstGeom>
        </p:spPr>
        <p:txBody>
          <a:bodyPr wrap="none">
            <a:spAutoFit/>
          </a:bodyPr>
          <a:lstStyle/>
          <a:p>
            <a:r>
              <a:rPr lang="zh-CN" altLang="en-US" dirty="0"/>
              <a:t>解：提升高度</a:t>
            </a:r>
            <a:r>
              <a:rPr lang="en-US" altLang="zh-CN" dirty="0"/>
              <a:t>y</a:t>
            </a:r>
            <a:r>
              <a:rPr lang="zh-CN" altLang="en-US" dirty="0"/>
              <a:t>时，提的链长</a:t>
            </a:r>
            <a:r>
              <a:rPr lang="en-US" altLang="zh-CN" dirty="0"/>
              <a:t>y/2</a:t>
            </a:r>
            <a:endParaRPr lang="zh-CN" altLang="en-US" dirty="0"/>
          </a:p>
        </p:txBody>
      </p:sp>
      <p:sp>
        <p:nvSpPr>
          <p:cNvPr id="14" name="矩形 13"/>
          <p:cNvSpPr/>
          <p:nvPr/>
        </p:nvSpPr>
        <p:spPr>
          <a:xfrm>
            <a:off x="1331640" y="1607394"/>
            <a:ext cx="2646879" cy="461665"/>
          </a:xfrm>
          <a:prstGeom prst="rect">
            <a:avLst/>
          </a:prstGeom>
        </p:spPr>
        <p:txBody>
          <a:bodyPr wrap="none">
            <a:spAutoFit/>
          </a:bodyPr>
          <a:lstStyle/>
          <a:p>
            <a:r>
              <a:rPr lang="zh-CN" altLang="en-US" dirty="0"/>
              <a:t>提起部分受的重力</a:t>
            </a:r>
            <a:endParaRPr lang="zh-CN" altLang="en-US" dirty="0"/>
          </a:p>
        </p:txBody>
      </p:sp>
      <p:sp>
        <p:nvSpPr>
          <p:cNvPr id="15" name="矩形 14"/>
          <p:cNvSpPr/>
          <p:nvPr/>
        </p:nvSpPr>
        <p:spPr>
          <a:xfrm>
            <a:off x="1331640" y="2517289"/>
            <a:ext cx="2339102" cy="461665"/>
          </a:xfrm>
          <a:prstGeom prst="rect">
            <a:avLst/>
          </a:prstGeom>
        </p:spPr>
        <p:txBody>
          <a:bodyPr wrap="none">
            <a:spAutoFit/>
          </a:bodyPr>
          <a:lstStyle/>
          <a:p>
            <a:r>
              <a:rPr lang="en-US" altLang="zh-CN" kern="100" dirty="0" err="1"/>
              <a:t>dy</a:t>
            </a:r>
            <a:r>
              <a:rPr lang="zh-CN" altLang="zh-CN" kern="100" dirty="0">
                <a:cs typeface="Times New Roman" panose="02020603050405020304" pitchFamily="18" charset="0"/>
              </a:rPr>
              <a:t>上的元功</a:t>
            </a:r>
            <a:r>
              <a:rPr lang="zh-CN" altLang="zh-CN" kern="100" dirty="0" smtClean="0">
                <a:cs typeface="Times New Roman" panose="02020603050405020304" pitchFamily="18" charset="0"/>
              </a:rPr>
              <a:t>为</a:t>
            </a:r>
            <a:r>
              <a:rPr lang="zh-CN" altLang="en-US" kern="100" dirty="0" smtClean="0">
                <a:cs typeface="Times New Roman" panose="02020603050405020304" pitchFamily="18" charset="0"/>
              </a:rPr>
              <a:t>：</a:t>
            </a:r>
            <a:endParaRPr lang="zh-CN" altLang="en-US" dirty="0"/>
          </a:p>
        </p:txBody>
      </p:sp>
      <p:pic>
        <p:nvPicPr>
          <p:cNvPr id="1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37822" y="2434197"/>
            <a:ext cx="1998869" cy="6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对象 16"/>
          <p:cNvGraphicFramePr>
            <a:graphicFrameLocks noChangeAspect="1"/>
          </p:cNvGraphicFramePr>
          <p:nvPr/>
        </p:nvGraphicFramePr>
        <p:xfrm>
          <a:off x="4101025" y="1461134"/>
          <a:ext cx="745681" cy="624760"/>
        </p:xfrm>
        <a:graphic>
          <a:graphicData uri="http://schemas.openxmlformats.org/presentationml/2006/ole">
            <mc:AlternateContent xmlns:mc="http://schemas.openxmlformats.org/markup-compatibility/2006">
              <mc:Choice xmlns:v="urn:schemas-microsoft-com:vml" Requires="v">
                <p:oleObj spid="_x0000_s126194" name="Equation" r:id="rId2" imgW="11277600" imgH="9448800" progId="Equation.DSMT4">
                  <p:embed/>
                </p:oleObj>
              </mc:Choice>
              <mc:Fallback>
                <p:oleObj name="Equation" r:id="rId2" imgW="11277600" imgH="9448800" progId="Equation.DSMT4">
                  <p:embed/>
                  <p:pic>
                    <p:nvPicPr>
                      <p:cNvPr id="0" name="图片 126193"/>
                      <p:cNvPicPr/>
                      <p:nvPr/>
                    </p:nvPicPr>
                    <p:blipFill>
                      <a:blip r:embed="rId3"/>
                      <a:stretch>
                        <a:fillRect/>
                      </a:stretch>
                    </p:blipFill>
                    <p:spPr>
                      <a:xfrm>
                        <a:off x="4101025" y="1461134"/>
                        <a:ext cx="745681" cy="624760"/>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1331640" y="3410350"/>
          <a:ext cx="3716666" cy="636556"/>
        </p:xfrm>
        <a:graphic>
          <a:graphicData uri="http://schemas.openxmlformats.org/presentationml/2006/ole">
            <mc:AlternateContent xmlns:mc="http://schemas.openxmlformats.org/markup-compatibility/2006">
              <mc:Choice xmlns:v="urn:schemas-microsoft-com:vml" Requires="v">
                <p:oleObj spid="_x0000_s126195" name="Equation" r:id="rId4" imgW="55168800" imgH="9448800" progId="Equation.DSMT4">
                  <p:embed/>
                </p:oleObj>
              </mc:Choice>
              <mc:Fallback>
                <p:oleObj name="Equation" r:id="rId4" imgW="55168800" imgH="9448800" progId="Equation.DSMT4">
                  <p:embed/>
                  <p:pic>
                    <p:nvPicPr>
                      <p:cNvPr id="0" name="图片 126194"/>
                      <p:cNvPicPr/>
                      <p:nvPr/>
                    </p:nvPicPr>
                    <p:blipFill>
                      <a:blip r:embed="rId5"/>
                      <a:stretch>
                        <a:fillRect/>
                      </a:stretch>
                    </p:blipFill>
                    <p:spPr>
                      <a:xfrm>
                        <a:off x="1331640" y="3410350"/>
                        <a:ext cx="3716666" cy="636556"/>
                      </a:xfrm>
                      <a:prstGeom prst="rect">
                        <a:avLst/>
                      </a:prstGeom>
                    </p:spPr>
                  </p:pic>
                </p:oleObj>
              </mc:Fallback>
            </mc:AlternateContent>
          </a:graphicData>
        </a:graphic>
      </p:graphicFrame>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64" y="3341687"/>
            <a:ext cx="2624057" cy="31294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676260"/>
          </a:xfrm>
        </p:spPr>
        <p:txBody>
          <a:bodyPr/>
          <a:lstStyle/>
          <a:p>
            <a:pPr algn="l"/>
            <a:r>
              <a:rPr lang="zh-CN" altLang="en-US" sz="3200" b="1" dirty="0" smtClean="0">
                <a:solidFill>
                  <a:srgbClr val="4848D1"/>
                </a:solidFill>
                <a:latin typeface="仿宋" panose="02010609060101010101" pitchFamily="49" charset="-122"/>
                <a:ea typeface="仿宋" panose="02010609060101010101" pitchFamily="49" charset="-122"/>
              </a:rPr>
              <a:t>二、</a:t>
            </a:r>
            <a:r>
              <a:rPr lang="zh-CN" altLang="en-US" sz="3200" b="1" dirty="0">
                <a:solidFill>
                  <a:srgbClr val="4848D1"/>
                </a:solidFill>
                <a:latin typeface="仿宋" panose="02010609060101010101" pitchFamily="49" charset="-122"/>
                <a:ea typeface="仿宋" panose="02010609060101010101" pitchFamily="49" charset="-122"/>
              </a:rPr>
              <a:t>弹性力做功</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285860"/>
            <a:ext cx="7772400" cy="5357850"/>
          </a:xfrm>
        </p:spPr>
        <p:txBody>
          <a:bodyPr/>
          <a:lstStyle/>
          <a:p>
            <a:pPr>
              <a:buFont typeface="Wingdings" panose="05000000000000000000" pitchFamily="2" charset="2"/>
              <a:buChar char="p"/>
            </a:pPr>
            <a:r>
              <a:rPr lang="zh-CN" altLang="en-US" sz="2600" dirty="0" smtClean="0"/>
              <a:t>对于弹簧                   </a:t>
            </a:r>
            <a:r>
              <a:rPr lang="en-US" altLang="zh-CN" sz="2600" dirty="0" smtClean="0"/>
              <a:t>  </a:t>
            </a:r>
            <a:r>
              <a:rPr lang="zh-CN" altLang="en-US" sz="2600" dirty="0" smtClean="0"/>
              <a:t>（    （沿弹簧所在直线为</a:t>
            </a:r>
            <a:r>
              <a:rPr lang="en-US" altLang="zh-CN" sz="2600" dirty="0" smtClean="0"/>
              <a:t>x</a:t>
            </a:r>
            <a:r>
              <a:rPr lang="zh-CN" altLang="en-US" sz="2600" dirty="0" smtClean="0"/>
              <a:t>轴，指向拉长反向）</a:t>
            </a:r>
            <a:endParaRPr lang="en-US" altLang="zh-CN" sz="2600" dirty="0" smtClean="0"/>
          </a:p>
          <a:p>
            <a:endParaRPr lang="en-US" altLang="zh-CN" sz="2800" dirty="0" smtClean="0"/>
          </a:p>
          <a:p>
            <a:endParaRPr lang="en-US" altLang="zh-CN" sz="2800" dirty="0" smtClean="0"/>
          </a:p>
          <a:p>
            <a:r>
              <a:rPr lang="en-US" altLang="zh-CN" sz="2800" dirty="0" smtClean="0"/>
              <a:t>    </a:t>
            </a:r>
            <a:r>
              <a:rPr lang="zh-CN" altLang="en-US" sz="2600" dirty="0" smtClean="0"/>
              <a:t>为自然长度时物体的位置，若以此</a:t>
            </a:r>
            <a:r>
              <a:rPr lang="zh-CN" altLang="en-US" sz="2600" dirty="0"/>
              <a:t>位置</a:t>
            </a:r>
            <a:r>
              <a:rPr lang="zh-CN" altLang="en-US" sz="2600" dirty="0" smtClean="0"/>
              <a:t>为坐标原点，则有</a:t>
            </a:r>
            <a:endParaRPr lang="en-US" altLang="zh-CN" sz="2600" dirty="0" smtClean="0"/>
          </a:p>
          <a:p>
            <a:pPr>
              <a:buNone/>
            </a:pPr>
            <a:r>
              <a:rPr lang="en-US" altLang="zh-CN" sz="2800" dirty="0" smtClean="0"/>
              <a:t>				——</a:t>
            </a:r>
            <a:r>
              <a:rPr lang="zh-CN" altLang="en-US" sz="2600" dirty="0" smtClean="0"/>
              <a:t>胡克定律</a:t>
            </a:r>
            <a:r>
              <a:rPr lang="en-US" altLang="zh-CN" sz="2600" dirty="0" smtClean="0"/>
              <a:t>	</a:t>
            </a:r>
            <a:endParaRPr lang="en-US" altLang="zh-CN" sz="2600" dirty="0" smtClean="0"/>
          </a:p>
          <a:p>
            <a:pPr>
              <a:buNone/>
            </a:pPr>
            <a:r>
              <a:rPr lang="en-US" altLang="zh-CN" sz="2600" dirty="0" smtClean="0"/>
              <a:t>                                 ——</a:t>
            </a:r>
            <a:r>
              <a:rPr lang="zh-CN" altLang="en-US" sz="2600" dirty="0" smtClean="0"/>
              <a:t>倔强系数（或劲度系数）</a:t>
            </a:r>
            <a:endParaRPr lang="en-US" altLang="zh-CN" sz="2600" dirty="0" smtClean="0"/>
          </a:p>
          <a:p>
            <a:pPr>
              <a:lnSpc>
                <a:spcPct val="150000"/>
              </a:lnSpc>
            </a:pPr>
            <a:r>
              <a:rPr lang="zh-CN" altLang="en-US" sz="2600" dirty="0" smtClean="0"/>
              <a:t>元功</a:t>
            </a:r>
            <a:r>
              <a:rPr lang="zh-CN" altLang="en-US" sz="2600" dirty="0"/>
              <a:t>为：</a:t>
            </a:r>
            <a:endParaRPr lang="en-US" altLang="zh-CN" sz="2600" dirty="0"/>
          </a:p>
          <a:p>
            <a:pPr>
              <a:lnSpc>
                <a:spcPct val="150000"/>
              </a:lnSpc>
            </a:pPr>
            <a:r>
              <a:rPr lang="zh-CN" altLang="en-US" sz="2600" dirty="0" smtClean="0"/>
              <a:t>从</a:t>
            </a:r>
            <a:r>
              <a:rPr lang="en-US" altLang="zh-CN" sz="2600" dirty="0" smtClean="0"/>
              <a:t>x</a:t>
            </a:r>
            <a:r>
              <a:rPr lang="en-US" altLang="zh-CN" sz="2600" baseline="-25000" dirty="0" smtClean="0"/>
              <a:t>1</a:t>
            </a:r>
            <a:r>
              <a:rPr lang="zh-CN" altLang="en-US" sz="2600" dirty="0" smtClean="0"/>
              <a:t>到</a:t>
            </a:r>
            <a:r>
              <a:rPr lang="en-US" altLang="zh-CN" sz="2600" dirty="0" smtClean="0"/>
              <a:t>x</a:t>
            </a:r>
            <a:r>
              <a:rPr lang="en-US" altLang="zh-CN" sz="2600" baseline="-25000" dirty="0" smtClean="0"/>
              <a:t>2</a:t>
            </a:r>
            <a:r>
              <a:rPr lang="zh-CN" altLang="en-US" sz="2600" dirty="0" smtClean="0"/>
              <a:t>做的功为：</a:t>
            </a:r>
            <a:endParaRPr lang="zh-CN" altLang="en-US" sz="2600" dirty="0"/>
          </a:p>
        </p:txBody>
      </p:sp>
      <p:sp>
        <p:nvSpPr>
          <p:cNvPr id="4" name="灯片编号占位符 3"/>
          <p:cNvSpPr>
            <a:spLocks noGrp="1"/>
          </p:cNvSpPr>
          <p:nvPr>
            <p:ph type="sldNum" sz="quarter" idx="12"/>
          </p:nvPr>
        </p:nvSpPr>
        <p:spPr>
          <a:xfrm>
            <a:off x="7215206" y="6430960"/>
            <a:ext cx="1905000" cy="457200"/>
          </a:xfrm>
        </p:spPr>
        <p:txBody>
          <a:bodyPr/>
          <a:lstStyle/>
          <a:p>
            <a:pPr>
              <a:defRPr/>
            </a:pPr>
            <a:fld id="{454B0B3A-C4C8-456E-88E0-D18BAB54D345}" type="slidenum">
              <a:rPr lang="en-US" altLang="zh-CN" smtClean="0"/>
            </a:fld>
            <a:endParaRPr lang="en-US" altLang="zh-CN" dirty="0"/>
          </a:p>
        </p:txBody>
      </p:sp>
      <p:graphicFrame>
        <p:nvGraphicFramePr>
          <p:cNvPr id="6146" name="Object 2"/>
          <p:cNvGraphicFramePr>
            <a:graphicFrameLocks noChangeAspect="1"/>
          </p:cNvGraphicFramePr>
          <p:nvPr/>
        </p:nvGraphicFramePr>
        <p:xfrm>
          <a:off x="2735796" y="1260627"/>
          <a:ext cx="2072954" cy="518740"/>
        </p:xfrm>
        <a:graphic>
          <a:graphicData uri="http://schemas.openxmlformats.org/presentationml/2006/ole">
            <mc:AlternateContent xmlns:mc="http://schemas.openxmlformats.org/markup-compatibility/2006">
              <mc:Choice xmlns:v="urn:schemas-microsoft-com:vml" Requires="v">
                <p:oleObj spid="_x0000_s149575" name="公式" r:id="rId1" imgW="939800" imgH="228600" progId="Equation.3">
                  <p:embed/>
                </p:oleObj>
              </mc:Choice>
              <mc:Fallback>
                <p:oleObj name="公式" r:id="rId1" imgW="939800" imgH="2286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796" y="1260627"/>
                        <a:ext cx="2072954" cy="518740"/>
                      </a:xfrm>
                      <a:prstGeom prst="rect">
                        <a:avLst/>
                      </a:prstGeom>
                      <a:solidFill>
                        <a:schemeClr val="bg1"/>
                      </a:solidFill>
                    </p:spPr>
                  </p:pic>
                </p:oleObj>
              </mc:Fallback>
            </mc:AlternateContent>
          </a:graphicData>
        </a:graphic>
      </p:graphicFrame>
      <p:graphicFrame>
        <p:nvGraphicFramePr>
          <p:cNvPr id="6147" name="Object 3"/>
          <p:cNvGraphicFramePr>
            <a:graphicFrameLocks noChangeAspect="1"/>
          </p:cNvGraphicFramePr>
          <p:nvPr/>
        </p:nvGraphicFramePr>
        <p:xfrm>
          <a:off x="1142976" y="3286124"/>
          <a:ext cx="287337" cy="409575"/>
        </p:xfrm>
        <a:graphic>
          <a:graphicData uri="http://schemas.openxmlformats.org/presentationml/2006/ole">
            <mc:AlternateContent xmlns:mc="http://schemas.openxmlformats.org/markup-compatibility/2006">
              <mc:Choice xmlns:v="urn:schemas-microsoft-com:vml" Requires="v">
                <p:oleObj spid="_x0000_s149576" name="公式" r:id="rId3" imgW="165100" imgH="228600" progId="Equation.3">
                  <p:embed/>
                </p:oleObj>
              </mc:Choice>
              <mc:Fallback>
                <p:oleObj name="公式" r:id="rId3" imgW="16510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3286124"/>
                        <a:ext cx="287337" cy="409575"/>
                      </a:xfrm>
                      <a:prstGeom prst="rect">
                        <a:avLst/>
                      </a:prstGeom>
                      <a:solidFill>
                        <a:schemeClr val="bg1"/>
                      </a:solidFill>
                    </p:spPr>
                  </p:pic>
                </p:oleObj>
              </mc:Fallback>
            </mc:AlternateContent>
          </a:graphicData>
        </a:graphic>
      </p:graphicFrame>
      <p:graphicFrame>
        <p:nvGraphicFramePr>
          <p:cNvPr id="6148" name="Object 4"/>
          <p:cNvGraphicFramePr>
            <a:graphicFrameLocks noChangeAspect="1"/>
          </p:cNvGraphicFramePr>
          <p:nvPr/>
        </p:nvGraphicFramePr>
        <p:xfrm>
          <a:off x="1835696" y="4143380"/>
          <a:ext cx="1580505" cy="530352"/>
        </p:xfrm>
        <a:graphic>
          <a:graphicData uri="http://schemas.openxmlformats.org/presentationml/2006/ole">
            <mc:AlternateContent xmlns:mc="http://schemas.openxmlformats.org/markup-compatibility/2006">
              <mc:Choice xmlns:v="urn:schemas-microsoft-com:vml" Requires="v">
                <p:oleObj spid="_x0000_s149577" name="公式" r:id="rId5" imgW="545465" imgH="177800" progId="Equation.3">
                  <p:embed/>
                </p:oleObj>
              </mc:Choice>
              <mc:Fallback>
                <p:oleObj name="公式" r:id="rId5" imgW="545465" imgH="1778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4143380"/>
                        <a:ext cx="1580505" cy="530352"/>
                      </a:xfrm>
                      <a:prstGeom prst="rect">
                        <a:avLst/>
                      </a:prstGeom>
                      <a:solidFill>
                        <a:schemeClr val="bg1"/>
                      </a:solidFill>
                    </p:spPr>
                  </p:pic>
                </p:oleObj>
              </mc:Fallback>
            </mc:AlternateContent>
          </a:graphicData>
        </a:graphic>
      </p:graphicFrame>
      <p:graphicFrame>
        <p:nvGraphicFramePr>
          <p:cNvPr id="6149" name="Object 5"/>
          <p:cNvGraphicFramePr>
            <a:graphicFrameLocks noChangeAspect="1"/>
          </p:cNvGraphicFramePr>
          <p:nvPr/>
        </p:nvGraphicFramePr>
        <p:xfrm>
          <a:off x="2735796" y="4642634"/>
          <a:ext cx="355276" cy="513746"/>
        </p:xfrm>
        <a:graphic>
          <a:graphicData uri="http://schemas.openxmlformats.org/presentationml/2006/ole">
            <mc:AlternateContent xmlns:mc="http://schemas.openxmlformats.org/markup-compatibility/2006">
              <mc:Choice xmlns:v="urn:schemas-microsoft-com:vml" Requires="v">
                <p:oleObj spid="_x0000_s149578" name="公式" r:id="rId7" imgW="127000" imgH="177165" progId="Equation.3">
                  <p:embed/>
                </p:oleObj>
              </mc:Choice>
              <mc:Fallback>
                <p:oleObj name="公式" r:id="rId7" imgW="127000" imgH="177165"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5796" y="4642634"/>
                        <a:ext cx="355276" cy="513746"/>
                      </a:xfrm>
                      <a:prstGeom prst="rect">
                        <a:avLst/>
                      </a:prstGeom>
                      <a:solidFill>
                        <a:schemeClr val="bg1"/>
                      </a:solidFill>
                    </p:spPr>
                  </p:pic>
                </p:oleObj>
              </mc:Fallback>
            </mc:AlternateContent>
          </a:graphicData>
        </a:graphic>
      </p:graphicFrame>
      <p:cxnSp>
        <p:nvCxnSpPr>
          <p:cNvPr id="21" name="直接箭头连接符 20"/>
          <p:cNvCxnSpPr/>
          <p:nvPr/>
        </p:nvCxnSpPr>
        <p:spPr bwMode="auto">
          <a:xfrm>
            <a:off x="5143504" y="2857496"/>
            <a:ext cx="164307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矩形 26"/>
          <p:cNvSpPr/>
          <p:nvPr/>
        </p:nvSpPr>
        <p:spPr bwMode="auto">
          <a:xfrm>
            <a:off x="5786446" y="2500306"/>
            <a:ext cx="428628"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28" name="Picture 4"/>
          <p:cNvPicPr>
            <a:picLocks noChangeAspect="1" noChangeArrowheads="1"/>
          </p:cNvPicPr>
          <p:nvPr/>
        </p:nvPicPr>
        <p:blipFill>
          <a:blip r:embed="rId9"/>
          <a:srcRect/>
          <a:stretch>
            <a:fillRect/>
          </a:stretch>
        </p:blipFill>
        <p:spPr bwMode="auto">
          <a:xfrm>
            <a:off x="5143504" y="2571744"/>
            <a:ext cx="642942" cy="263022"/>
          </a:xfrm>
          <a:prstGeom prst="rect">
            <a:avLst/>
          </a:prstGeom>
          <a:noFill/>
          <a:ln w="9525">
            <a:noFill/>
            <a:miter lim="800000"/>
            <a:headEnd/>
            <a:tailEnd/>
          </a:ln>
          <a:effectLst/>
        </p:spPr>
      </p:pic>
      <p:cxnSp>
        <p:nvCxnSpPr>
          <p:cNvPr id="24" name="直接连接符 23"/>
          <p:cNvCxnSpPr/>
          <p:nvPr/>
        </p:nvCxnSpPr>
        <p:spPr bwMode="auto">
          <a:xfrm rot="5400000" flipH="1" flipV="1">
            <a:off x="4572000" y="2285992"/>
            <a:ext cx="114300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rot="5400000">
            <a:off x="5500694" y="2285992"/>
            <a:ext cx="1000132"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6161" name="Object 17"/>
          <p:cNvGraphicFramePr>
            <a:graphicFrameLocks noChangeAspect="1"/>
          </p:cNvGraphicFramePr>
          <p:nvPr/>
        </p:nvGraphicFramePr>
        <p:xfrm>
          <a:off x="6819922" y="2584399"/>
          <a:ext cx="395284" cy="449317"/>
        </p:xfrm>
        <a:graphic>
          <a:graphicData uri="http://schemas.openxmlformats.org/presentationml/2006/ole">
            <mc:AlternateContent xmlns:mc="http://schemas.openxmlformats.org/markup-compatibility/2006">
              <mc:Choice xmlns:v="urn:schemas-microsoft-com:vml" Requires="v">
                <p:oleObj spid="_x0000_s149579" name="公式" r:id="rId10" imgW="127000" imgH="139700" progId="Equation.3">
                  <p:embed/>
                </p:oleObj>
              </mc:Choice>
              <mc:Fallback>
                <p:oleObj name="公式" r:id="rId10" imgW="127000" imgH="139700"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19922" y="2584399"/>
                        <a:ext cx="395284" cy="449317"/>
                      </a:xfrm>
                      <a:prstGeom prst="rect">
                        <a:avLst/>
                      </a:prstGeom>
                      <a:solidFill>
                        <a:schemeClr val="bg1"/>
                      </a:solidFill>
                    </p:spPr>
                  </p:pic>
                </p:oleObj>
              </mc:Fallback>
            </mc:AlternateContent>
          </a:graphicData>
        </a:graphic>
      </p:graphicFrame>
      <p:graphicFrame>
        <p:nvGraphicFramePr>
          <p:cNvPr id="6162" name="Object 18"/>
          <p:cNvGraphicFramePr>
            <a:graphicFrameLocks noChangeAspect="1"/>
          </p:cNvGraphicFramePr>
          <p:nvPr/>
        </p:nvGraphicFramePr>
        <p:xfrm>
          <a:off x="5720125" y="2880226"/>
          <a:ext cx="714380" cy="426262"/>
        </p:xfrm>
        <a:graphic>
          <a:graphicData uri="http://schemas.openxmlformats.org/presentationml/2006/ole">
            <mc:AlternateContent xmlns:mc="http://schemas.openxmlformats.org/markup-compatibility/2006">
              <mc:Choice xmlns:v="urn:schemas-microsoft-com:vml" Requires="v">
                <p:oleObj spid="_x0000_s149580" name="公式" r:id="rId12" imgW="165100" imgH="228600" progId="Equation.3">
                  <p:embed/>
                </p:oleObj>
              </mc:Choice>
              <mc:Fallback>
                <p:oleObj name="公式" r:id="rId12" imgW="165100" imgH="228600" progId="Equation.3">
                  <p:embed/>
                  <p:pic>
                    <p:nvPicPr>
                      <p:cNvPr id="0"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125" y="2880226"/>
                        <a:ext cx="714380" cy="426262"/>
                      </a:xfrm>
                      <a:prstGeom prst="rect">
                        <a:avLst/>
                      </a:prstGeom>
                      <a:solidFill>
                        <a:schemeClr val="bg1"/>
                      </a:solidFill>
                    </p:spPr>
                  </p:pic>
                </p:oleObj>
              </mc:Fallback>
            </mc:AlternateContent>
          </a:graphicData>
        </a:graphic>
      </p:graphicFrame>
      <p:graphicFrame>
        <p:nvGraphicFramePr>
          <p:cNvPr id="5" name="对象 4"/>
          <p:cNvGraphicFramePr>
            <a:graphicFrameLocks noChangeAspect="1"/>
          </p:cNvGraphicFramePr>
          <p:nvPr/>
        </p:nvGraphicFramePr>
        <p:xfrm>
          <a:off x="2627784" y="5234173"/>
          <a:ext cx="2714654" cy="531128"/>
        </p:xfrm>
        <a:graphic>
          <a:graphicData uri="http://schemas.openxmlformats.org/presentationml/2006/ole">
            <mc:AlternateContent xmlns:mc="http://schemas.openxmlformats.org/markup-compatibility/2006">
              <mc:Choice xmlns:v="urn:schemas-microsoft-com:vml" Requires="v">
                <p:oleObj spid="_x0000_s149581" name="Equation" r:id="rId14" imgW="28041600" imgH="5486400" progId="Equation.DSMT4">
                  <p:embed/>
                </p:oleObj>
              </mc:Choice>
              <mc:Fallback>
                <p:oleObj name="Equation" r:id="rId14" imgW="28041600" imgH="5486400" progId="Equation.DSMT4">
                  <p:embed/>
                  <p:pic>
                    <p:nvPicPr>
                      <p:cNvPr id="0" name="图片 149580"/>
                      <p:cNvPicPr/>
                      <p:nvPr/>
                    </p:nvPicPr>
                    <p:blipFill>
                      <a:blip r:embed="rId15"/>
                      <a:stretch>
                        <a:fillRect/>
                      </a:stretch>
                    </p:blipFill>
                    <p:spPr>
                      <a:xfrm>
                        <a:off x="2627784" y="5234173"/>
                        <a:ext cx="2714654" cy="531128"/>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772273" y="5749365"/>
          <a:ext cx="4472135" cy="862645"/>
        </p:xfrm>
        <a:graphic>
          <a:graphicData uri="http://schemas.openxmlformats.org/presentationml/2006/ole">
            <mc:AlternateContent xmlns:mc="http://schemas.openxmlformats.org/markup-compatibility/2006">
              <mc:Choice xmlns:v="urn:schemas-microsoft-com:vml" Requires="v">
                <p:oleObj spid="_x0000_s149582" name="Equation" r:id="rId16" imgW="60045600" imgH="11582400" progId="Equation.DSMT4">
                  <p:embed/>
                </p:oleObj>
              </mc:Choice>
              <mc:Fallback>
                <p:oleObj name="Equation" r:id="rId16" imgW="60045600" imgH="11582400" progId="Equation.DSMT4">
                  <p:embed/>
                  <p:pic>
                    <p:nvPicPr>
                      <p:cNvPr id="0" name="图片 149581"/>
                      <p:cNvPicPr/>
                      <p:nvPr/>
                    </p:nvPicPr>
                    <p:blipFill>
                      <a:blip r:embed="rId17"/>
                      <a:stretch>
                        <a:fillRect/>
                      </a:stretch>
                    </p:blipFill>
                    <p:spPr>
                      <a:xfrm>
                        <a:off x="3772273" y="5749365"/>
                        <a:ext cx="4472135" cy="86264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pPr algn="l"/>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标题 1"/>
          <p:cNvSpPr txBox="1"/>
          <p:nvPr/>
        </p:nvSpPr>
        <p:spPr bwMode="auto">
          <a:xfrm>
            <a:off x="767015" y="1110363"/>
            <a:ext cx="77724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3000"/>
              </a:lnSpc>
            </a:pPr>
            <a:r>
              <a:rPr lang="zh-CN" altLang="en-US" sz="2800" b="1" kern="0" dirty="0" smtClean="0">
                <a:latin typeface="仿宋" panose="02010609060101010101" pitchFamily="49" charset="-122"/>
                <a:ea typeface="仿宋" panose="02010609060101010101" pitchFamily="49" charset="-122"/>
              </a:rPr>
              <a:t>例题</a:t>
            </a:r>
            <a:endParaRPr lang="en-US" altLang="zh-CN" sz="2800" b="1" kern="0" dirty="0" smtClean="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非胡克定律的弹簧</a:t>
            </a:r>
            <a:r>
              <a:rPr lang="zh-CN" altLang="en-US" sz="2800" kern="0" dirty="0" smtClean="0">
                <a:latin typeface="仿宋" panose="02010609060101010101" pitchFamily="49" charset="-122"/>
                <a:ea typeface="仿宋" panose="02010609060101010101" pitchFamily="49" charset="-122"/>
              </a:rPr>
              <a:t>：            ，</a:t>
            </a:r>
            <a:r>
              <a:rPr lang="zh-CN" altLang="en-US" sz="2800" kern="0" dirty="0">
                <a:latin typeface="仿宋" panose="02010609060101010101" pitchFamily="49" charset="-122"/>
                <a:ea typeface="仿宋" panose="02010609060101010101" pitchFamily="49" charset="-122"/>
              </a:rPr>
              <a:t>其中</a:t>
            </a:r>
            <a:r>
              <a:rPr lang="en-US" altLang="zh-CN" sz="2800" kern="0" dirty="0">
                <a:latin typeface="仿宋" panose="02010609060101010101" pitchFamily="49" charset="-122"/>
                <a:ea typeface="仿宋" panose="02010609060101010101" pitchFamily="49" charset="-122"/>
              </a:rPr>
              <a:t>k</a:t>
            </a:r>
            <a:r>
              <a:rPr lang="zh-CN" altLang="en-US" sz="2800" kern="0" dirty="0">
                <a:latin typeface="仿宋" panose="02010609060101010101" pitchFamily="49" charset="-122"/>
                <a:ea typeface="仿宋" panose="02010609060101010101" pitchFamily="49" charset="-122"/>
              </a:rPr>
              <a:t>、</a:t>
            </a:r>
            <a:r>
              <a:rPr lang="en-US" altLang="zh-CN" sz="2800" kern="0" dirty="0">
                <a:latin typeface="仿宋" panose="02010609060101010101" pitchFamily="49" charset="-122"/>
                <a:ea typeface="仿宋" panose="02010609060101010101" pitchFamily="49" charset="-122"/>
              </a:rPr>
              <a:t>a</a:t>
            </a:r>
            <a:r>
              <a:rPr lang="zh-CN" altLang="en-US" sz="2800" kern="0" dirty="0">
                <a:latin typeface="仿宋" panose="02010609060101010101" pitchFamily="49" charset="-122"/>
                <a:ea typeface="仿宋" panose="02010609060101010101" pitchFamily="49" charset="-122"/>
              </a:rPr>
              <a:t>均为</a:t>
            </a:r>
            <a:r>
              <a:rPr lang="zh-CN" altLang="en-US" sz="2800" kern="0" dirty="0" smtClean="0">
                <a:latin typeface="仿宋" panose="02010609060101010101" pitchFamily="49" charset="-122"/>
                <a:ea typeface="仿宋" panose="02010609060101010101" pitchFamily="49" charset="-122"/>
              </a:rPr>
              <a:t>常数。</a:t>
            </a:r>
            <a:endParaRPr lang="zh-CN" altLang="en-US" sz="3200" kern="0" dirty="0">
              <a:latin typeface="仿宋" panose="02010609060101010101" pitchFamily="49" charset="-122"/>
              <a:ea typeface="仿宋" panose="02010609060101010101" pitchFamily="49" charset="-122"/>
            </a:endParaRPr>
          </a:p>
        </p:txBody>
      </p:sp>
      <p:graphicFrame>
        <p:nvGraphicFramePr>
          <p:cNvPr id="15" name="对象 14"/>
          <p:cNvGraphicFramePr>
            <a:graphicFrameLocks noChangeAspect="1"/>
          </p:cNvGraphicFramePr>
          <p:nvPr/>
        </p:nvGraphicFramePr>
        <p:xfrm>
          <a:off x="3861127" y="1468420"/>
          <a:ext cx="1976028" cy="523066"/>
        </p:xfrm>
        <a:graphic>
          <a:graphicData uri="http://schemas.openxmlformats.org/presentationml/2006/ole">
            <mc:AlternateContent xmlns:mc="http://schemas.openxmlformats.org/markup-compatibility/2006">
              <mc:Choice xmlns:v="urn:schemas-microsoft-com:vml" Requires="v">
                <p:oleObj spid="_x0000_s124038" name="Equation" r:id="rId4" imgW="20726400" imgH="5486400" progId="Equation.DSMT4">
                  <p:embed/>
                </p:oleObj>
              </mc:Choice>
              <mc:Fallback>
                <p:oleObj name="Equation" r:id="rId4" imgW="20726400" imgH="5486400" progId="Equation.DSMT4">
                  <p:embed/>
                  <p:pic>
                    <p:nvPicPr>
                      <p:cNvPr id="0" name="图片 124037"/>
                      <p:cNvPicPr/>
                      <p:nvPr/>
                    </p:nvPicPr>
                    <p:blipFill>
                      <a:blip r:embed="rId5"/>
                      <a:stretch>
                        <a:fillRect/>
                      </a:stretch>
                    </p:blipFill>
                    <p:spPr>
                      <a:xfrm>
                        <a:off x="3861127" y="1468420"/>
                        <a:ext cx="1976028" cy="523066"/>
                      </a:xfrm>
                      <a:prstGeom prst="rect">
                        <a:avLst/>
                      </a:prstGeom>
                    </p:spPr>
                  </p:pic>
                </p:oleObj>
              </mc:Fallback>
            </mc:AlternateContent>
          </a:graphicData>
        </a:graphic>
      </p:graphicFrame>
      <p:sp>
        <p:nvSpPr>
          <p:cNvPr id="16" name="矩形 15"/>
          <p:cNvSpPr/>
          <p:nvPr/>
        </p:nvSpPr>
        <p:spPr>
          <a:xfrm>
            <a:off x="260727" y="2677512"/>
            <a:ext cx="6570476"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求：从</a:t>
            </a:r>
            <a:r>
              <a:rPr lang="en-US" altLang="zh-CN" kern="100" dirty="0">
                <a:latin typeface="仿宋" panose="02010609060101010101" pitchFamily="49" charset="-122"/>
                <a:ea typeface="仿宋" panose="02010609060101010101" pitchFamily="49" charset="-122"/>
              </a:rPr>
              <a:t>x</a:t>
            </a:r>
            <a:r>
              <a:rPr lang="en-US" altLang="zh-CN" kern="100" baseline="-250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到原长过程中，弹性力做的功。</a:t>
            </a:r>
            <a:endParaRPr lang="zh-CN" altLang="en-US" dirty="0">
              <a:latin typeface="仿宋" panose="02010609060101010101" pitchFamily="49" charset="-122"/>
              <a:ea typeface="仿宋" panose="02010609060101010101" pitchFamily="49" charset="-122"/>
            </a:endParaRPr>
          </a:p>
        </p:txBody>
      </p:sp>
      <p:sp>
        <p:nvSpPr>
          <p:cNvPr id="17" name="矩形 16"/>
          <p:cNvSpPr/>
          <p:nvPr>
            <p:custDataLst>
              <p:tags r:id="rId6"/>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2" name="文本框 21"/>
          <p:cNvSpPr txBox="1"/>
          <p:nvPr>
            <p:custDataLst>
              <p:tags r:id="rId7"/>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95784" y="880394"/>
            <a:ext cx="3326887" cy="165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组合 20"/>
          <p:cNvGrpSpPr/>
          <p:nvPr>
            <p:custDataLst>
              <p:tags r:id="rId9"/>
            </p:custDataLst>
          </p:nvPr>
        </p:nvGrpSpPr>
        <p:grpSpPr>
          <a:xfrm>
            <a:off x="9537700" y="0"/>
            <a:ext cx="3815080" cy="647700"/>
            <a:chOff x="9537700" y="0"/>
            <a:chExt cx="3815080" cy="647700"/>
          </a:xfrm>
        </p:grpSpPr>
        <p:sp>
          <p:nvSpPr>
            <p:cNvPr id="18" name="RemarkBack"/>
            <p:cNvSpPr/>
            <p:nvPr>
              <p:custDataLst>
                <p:tags r:id="rId10"/>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9" name="RemarkBlock"/>
            <p:cNvSpPr/>
            <p:nvPr>
              <p:custDataLst>
                <p:tags r:id="rId11"/>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0" name="RemarkTitleText"/>
            <p:cNvSpPr txBox="1"/>
            <p:nvPr>
              <p:custDataLst>
                <p:tags r:id="rId12"/>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3"/>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4"/>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3" name="RemarkTitleText"/>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custDataLst>
              <p:tags r:id="rId16"/>
            </p:custDataLst>
          </p:nvPr>
        </p:nvGrpSpPr>
        <p:grpSpPr>
          <a:xfrm>
            <a:off x="0" y="0"/>
            <a:ext cx="9144000" cy="635000"/>
            <a:chOff x="0" y="0"/>
            <a:chExt cx="9144000" cy="635000"/>
          </a:xfrm>
        </p:grpSpPr>
        <p:sp>
          <p:nvSpPr>
            <p:cNvPr id="8" name="TitleBackground"/>
            <p:cNvSpPr/>
            <p:nvPr>
              <p:custDataLst>
                <p:tags r:id="rId1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1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1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2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1"/>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fld>
            <a:endParaRPr lang="en-US" altLang="zh-CN"/>
          </a:p>
        </p:txBody>
      </p:sp>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79712" y="1196752"/>
            <a:ext cx="3326887" cy="165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685800" y="609600"/>
            <a:ext cx="7772400" cy="533384"/>
          </a:xfrm>
        </p:spPr>
        <p:txBody>
          <a:bodyPr/>
          <a:lstStyle/>
          <a:p>
            <a:r>
              <a:rPr lang="en-US" altLang="zh-CN" sz="3600" dirty="0" smtClean="0">
                <a:latin typeface="宋体" panose="02010600030101010101" pitchFamily="2" charset="-122"/>
              </a:rPr>
              <a:t>§1. </a:t>
            </a:r>
            <a:r>
              <a:rPr lang="zh-CN" altLang="en-US" sz="3600" dirty="0" smtClean="0">
                <a:latin typeface="仿宋" panose="02010609060101010101" pitchFamily="49" charset="-122"/>
                <a:ea typeface="仿宋" panose="02010609060101010101" pitchFamily="49" charset="-122"/>
              </a:rPr>
              <a:t>功</a:t>
            </a:r>
            <a:br>
              <a:rPr lang="zh-CN" altLang="en-US" dirty="0" smtClean="0">
                <a:latin typeface="仿宋" panose="02010609060101010101" pitchFamily="49" charset="-122"/>
                <a:ea typeface="仿宋" panose="02010609060101010101" pitchFamily="49" charset="-122"/>
              </a:rPr>
            </a:br>
            <a:endParaRPr lang="zh-CN" altLang="en-US" dirty="0" smtClean="0">
              <a:latin typeface="仿宋" panose="02010609060101010101" pitchFamily="49" charset="-122"/>
              <a:ea typeface="仿宋" panose="02010609060101010101" pitchFamily="49" charset="-122"/>
            </a:endParaRPr>
          </a:p>
        </p:txBody>
      </p:sp>
      <p:sp>
        <p:nvSpPr>
          <p:cNvPr id="4099" name="内容占位符 5"/>
          <p:cNvSpPr>
            <a:spLocks noGrp="1"/>
          </p:cNvSpPr>
          <p:nvPr>
            <p:ph idx="1"/>
          </p:nvPr>
        </p:nvSpPr>
        <p:spPr>
          <a:xfrm>
            <a:off x="714348" y="785794"/>
            <a:ext cx="7772400" cy="5095892"/>
          </a:xfrm>
        </p:spPr>
        <p:txBody>
          <a:bodyPr/>
          <a:lstStyle/>
          <a:p>
            <a:pPr>
              <a:buFont typeface="Wingdings" panose="05000000000000000000" pitchFamily="2" charset="2"/>
              <a:buChar char="p"/>
            </a:pPr>
            <a:r>
              <a:rPr lang="zh-CN" altLang="en-US" sz="2800" dirty="0" smtClean="0">
                <a:latin typeface="仿宋" panose="02010609060101010101" pitchFamily="49" charset="-122"/>
                <a:ea typeface="仿宋" panose="02010609060101010101" pitchFamily="49" charset="-122"/>
              </a:rPr>
              <a:t>功是力对距离的积累效果</a:t>
            </a:r>
            <a:r>
              <a:rPr lang="zh-CN" altLang="en-US" sz="2800" dirty="0" smtClean="0"/>
              <a:t>。</a:t>
            </a:r>
            <a:endParaRPr lang="en-US" altLang="zh-CN" sz="2800" dirty="0" smtClean="0"/>
          </a:p>
          <a:p>
            <a:pPr marL="0" indent="0">
              <a:buNone/>
            </a:pPr>
            <a:r>
              <a:rPr lang="zh-CN" altLang="en-US" sz="2800" b="1" dirty="0" smtClean="0">
                <a:solidFill>
                  <a:schemeClr val="accent2"/>
                </a:solidFill>
              </a:rPr>
              <a:t>一、</a:t>
            </a:r>
            <a:r>
              <a:rPr lang="zh-CN" altLang="en-US" sz="2800" b="1" dirty="0" smtClean="0">
                <a:solidFill>
                  <a:schemeClr val="accent2"/>
                </a:solidFill>
                <a:latin typeface="仿宋" panose="02010609060101010101" pitchFamily="49" charset="-122"/>
                <a:ea typeface="仿宋" panose="02010609060101010101" pitchFamily="49" charset="-122"/>
              </a:rPr>
              <a:t>恒力作功</a:t>
            </a:r>
            <a:endParaRPr lang="en-US" altLang="zh-CN" sz="2800" b="1" dirty="0" smtClean="0">
              <a:solidFill>
                <a:schemeClr val="accent2"/>
              </a:solidFill>
              <a:latin typeface="仿宋" panose="02010609060101010101" pitchFamily="49" charset="-122"/>
              <a:ea typeface="仿宋" panose="02010609060101010101" pitchFamily="49" charset="-122"/>
            </a:endParaRPr>
          </a:p>
          <a:p>
            <a:pPr>
              <a:buNone/>
            </a:pPr>
            <a:r>
              <a:rPr lang="zh-CN" altLang="en-US" sz="2800" dirty="0" smtClean="0"/>
              <a:t>力      作用</a:t>
            </a:r>
            <a:r>
              <a:rPr lang="zh-CN" altLang="en-US" sz="2800" dirty="0"/>
              <a:t>于</a:t>
            </a:r>
            <a:r>
              <a:rPr lang="zh-CN" altLang="en-US" sz="2800" dirty="0" smtClean="0"/>
              <a:t>物体上，如果</a:t>
            </a:r>
            <a:r>
              <a:rPr lang="en-US" altLang="zh-CN" sz="2800" dirty="0" smtClean="0"/>
              <a:t>	</a:t>
            </a:r>
            <a:r>
              <a:rPr lang="zh-CN" altLang="en-US" sz="2800" dirty="0" smtClean="0"/>
              <a:t>与位移     同向， 则        对物体所做的功为：    </a:t>
            </a:r>
            <a:endParaRPr lang="en-US" altLang="zh-CN" sz="2800" dirty="0" smtClean="0"/>
          </a:p>
          <a:p>
            <a:pPr>
              <a:buFont typeface="Wingdings" panose="05000000000000000000" pitchFamily="2" charset="2"/>
              <a:buChar char="Ø"/>
            </a:pPr>
            <a:endParaRPr lang="en-US" altLang="zh-CN" sz="2800" dirty="0" smtClean="0"/>
          </a:p>
          <a:p>
            <a:pPr>
              <a:buFont typeface="Wingdings" panose="05000000000000000000" pitchFamily="2" charset="2"/>
              <a:buChar char="Ø"/>
            </a:pPr>
            <a:r>
              <a:rPr lang="zh-CN" altLang="en-US" sz="2800" dirty="0" smtClean="0"/>
              <a:t>如果       与     不同方向， 夹角为      ，那么      对物体所做的功为：</a:t>
            </a:r>
            <a:endParaRPr lang="en-US" altLang="zh-CN" sz="2800" dirty="0" smtClean="0"/>
          </a:p>
          <a:p>
            <a:pPr>
              <a:buFont typeface="Wingdings" panose="05000000000000000000" pitchFamily="2" charset="2"/>
              <a:buChar char="Ø"/>
            </a:pPr>
            <a:endParaRPr lang="en-US" altLang="zh-CN" sz="2800" dirty="0" smtClean="0"/>
          </a:p>
          <a:p>
            <a:pPr>
              <a:buFont typeface="Wingdings" panose="05000000000000000000" pitchFamily="2" charset="2"/>
              <a:buChar char="Ø"/>
            </a:pPr>
            <a:r>
              <a:rPr lang="zh-CN" altLang="en-US" sz="2800" dirty="0" smtClean="0"/>
              <a:t>也可写作：</a:t>
            </a:r>
            <a:endParaRPr lang="en-US" altLang="zh-CN" sz="2800" dirty="0" smtClean="0"/>
          </a:p>
          <a:p>
            <a:pPr>
              <a:buFont typeface="Wingdings" panose="05000000000000000000" pitchFamily="2" charset="2"/>
              <a:buChar char="Ø"/>
            </a:pPr>
            <a:r>
              <a:rPr lang="zh-CN" altLang="en-US" sz="2800" dirty="0" smtClean="0"/>
              <a:t>定义：力对</a:t>
            </a:r>
            <a:r>
              <a:rPr lang="zh-CN" altLang="en-US" sz="2800" dirty="0"/>
              <a:t>物体</a:t>
            </a:r>
            <a:r>
              <a:rPr lang="zh-CN" altLang="en-US" sz="2800" dirty="0" smtClean="0"/>
              <a:t>所做的功为力沿位移方向的分量与位移的乘积。或功是力与位移的标积。</a:t>
            </a:r>
            <a:endParaRPr lang="en-US" altLang="zh-CN" sz="2800" dirty="0" smtClean="0"/>
          </a:p>
          <a:p>
            <a:pPr>
              <a:buFont typeface="Wingdings" panose="05000000000000000000" pitchFamily="2" charset="2"/>
              <a:buChar char="Ø"/>
            </a:pPr>
            <a:endParaRPr lang="zh-CN" altLang="en-US" sz="2000" dirty="0" smtClean="0"/>
          </a:p>
        </p:txBody>
      </p:sp>
      <p:sp>
        <p:nvSpPr>
          <p:cNvPr id="4100" name="灯片编号占位符 1"/>
          <p:cNvSpPr>
            <a:spLocks noGrp="1"/>
          </p:cNvSpPr>
          <p:nvPr>
            <p:ph type="sldNum" sz="quarter" idx="12"/>
          </p:nvPr>
        </p:nvSpPr>
        <p:spPr>
          <a:noFill/>
        </p:spPr>
        <p:txBody>
          <a:bodyPr/>
          <a:lstStyle/>
          <a:p>
            <a:fld id="{C196383F-215A-47B5-932A-6AA91792344E}" type="slidenum">
              <a:rPr lang="en-US" altLang="zh-CN" smtClean="0"/>
            </a:fld>
            <a:endParaRPr lang="en-US" altLang="zh-CN" smtClean="0"/>
          </a:p>
        </p:txBody>
      </p:sp>
      <p:graphicFrame>
        <p:nvGraphicFramePr>
          <p:cNvPr id="1026" name="Object 2"/>
          <p:cNvGraphicFramePr>
            <a:graphicFrameLocks noChangeAspect="1"/>
          </p:cNvGraphicFramePr>
          <p:nvPr/>
        </p:nvGraphicFramePr>
        <p:xfrm>
          <a:off x="1142976" y="1776806"/>
          <a:ext cx="718146" cy="500066"/>
        </p:xfrm>
        <a:graphic>
          <a:graphicData uri="http://schemas.openxmlformats.org/presentationml/2006/ole">
            <mc:AlternateContent xmlns:mc="http://schemas.openxmlformats.org/markup-compatibility/2006">
              <mc:Choice xmlns:v="urn:schemas-microsoft-com:vml" Requires="v">
                <p:oleObj spid="_x0000_s146003" name="公式" r:id="rId1" imgW="165100" imgH="203200" progId="Equation.3">
                  <p:embed/>
                </p:oleObj>
              </mc:Choice>
              <mc:Fallback>
                <p:oleObj name="公式" r:id="rId1" imgW="165100" imgH="2032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76" y="1776806"/>
                        <a:ext cx="71814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857752" y="1785926"/>
          <a:ext cx="785818" cy="546832"/>
        </p:xfrm>
        <a:graphic>
          <a:graphicData uri="http://schemas.openxmlformats.org/presentationml/2006/ole">
            <mc:AlternateContent xmlns:mc="http://schemas.openxmlformats.org/markup-compatibility/2006">
              <mc:Choice xmlns:v="urn:schemas-microsoft-com:vml" Requires="v">
                <p:oleObj spid="_x0000_s146004" name="公式" r:id="rId3" imgW="165100" imgH="203200" progId="Equation.3">
                  <p:embed/>
                </p:oleObj>
              </mc:Choice>
              <mc:Fallback>
                <p:oleObj name="公式" r:id="rId3" imgW="165100" imgH="203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2" y="1785926"/>
                        <a:ext cx="785818" cy="5468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6448768" y="1785926"/>
          <a:ext cx="571504" cy="500066"/>
        </p:xfrm>
        <a:graphic>
          <a:graphicData uri="http://schemas.openxmlformats.org/presentationml/2006/ole">
            <mc:AlternateContent xmlns:mc="http://schemas.openxmlformats.org/markup-compatibility/2006">
              <mc:Choice xmlns:v="urn:schemas-microsoft-com:vml" Requires="v">
                <p:oleObj spid="_x0000_s146005" name="公式" r:id="rId5" imgW="139700" imgH="215900" progId="Equation.3">
                  <p:embed/>
                </p:oleObj>
              </mc:Choice>
              <mc:Fallback>
                <p:oleObj name="公式" r:id="rId5" imgW="139700" imgH="2159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8768" y="1785926"/>
                        <a:ext cx="571504"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nvGraphicFramePr>
        <p:xfrm>
          <a:off x="1619672" y="2204864"/>
          <a:ext cx="718613" cy="500066"/>
        </p:xfrm>
        <a:graphic>
          <a:graphicData uri="http://schemas.openxmlformats.org/presentationml/2006/ole">
            <mc:AlternateContent xmlns:mc="http://schemas.openxmlformats.org/markup-compatibility/2006">
              <mc:Choice xmlns:v="urn:schemas-microsoft-com:vml" Requires="v">
                <p:oleObj spid="_x0000_s146006" name="公式" r:id="rId7" imgW="165100" imgH="203200" progId="Equation.3">
                  <p:embed/>
                </p:oleObj>
              </mc:Choice>
              <mc:Fallback>
                <p:oleObj name="公式" r:id="rId7" imgW="165100" imgH="2032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204864"/>
                        <a:ext cx="71861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4318000" y="2713038"/>
          <a:ext cx="1792288" cy="571500"/>
        </p:xfrm>
        <a:graphic>
          <a:graphicData uri="http://schemas.openxmlformats.org/presentationml/2006/ole">
            <mc:AlternateContent xmlns:mc="http://schemas.openxmlformats.org/markup-compatibility/2006">
              <mc:Choice xmlns:v="urn:schemas-microsoft-com:vml" Requires="v">
                <p:oleObj spid="_x0000_s146007" name="Equation" r:id="rId8" imgW="11887200" imgH="4267200" progId="Equation.DSMT4">
                  <p:embed/>
                </p:oleObj>
              </mc:Choice>
              <mc:Fallback>
                <p:oleObj name="Equation" r:id="rId8" imgW="11887200" imgH="4267200" progId="Equation.DSMT4">
                  <p:embed/>
                  <p:pic>
                    <p:nvPicPr>
                      <p:cNvPr id="0" name="Picture 6"/>
                      <p:cNvPicPr>
                        <a:picLocks noChangeAspect="1" noChangeArrowheads="1"/>
                      </p:cNvPicPr>
                      <p:nvPr/>
                    </p:nvPicPr>
                    <p:blipFill>
                      <a:blip r:embed="rId9"/>
                      <a:srcRect/>
                      <a:stretch>
                        <a:fillRect/>
                      </a:stretch>
                    </p:blipFill>
                    <p:spPr bwMode="auto">
                      <a:xfrm>
                        <a:off x="4318000" y="2713038"/>
                        <a:ext cx="17922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7"/>
          <p:cNvGraphicFramePr>
            <a:graphicFrameLocks noChangeAspect="1"/>
          </p:cNvGraphicFramePr>
          <p:nvPr/>
        </p:nvGraphicFramePr>
        <p:xfrm>
          <a:off x="1928794" y="3214686"/>
          <a:ext cx="821268" cy="571501"/>
        </p:xfrm>
        <a:graphic>
          <a:graphicData uri="http://schemas.openxmlformats.org/presentationml/2006/ole">
            <mc:AlternateContent xmlns:mc="http://schemas.openxmlformats.org/markup-compatibility/2006">
              <mc:Choice xmlns:v="urn:schemas-microsoft-com:vml" Requires="v">
                <p:oleObj spid="_x0000_s146008" name="公式" r:id="rId10" imgW="165100" imgH="203200" progId="Equation.3">
                  <p:embed/>
                </p:oleObj>
              </mc:Choice>
              <mc:Fallback>
                <p:oleObj name="公式" r:id="rId10" imgW="165100" imgH="2032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3214686"/>
                        <a:ext cx="821268" cy="57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nvGraphicFramePr>
        <p:xfrm>
          <a:off x="2857488" y="3286124"/>
          <a:ext cx="571504" cy="499060"/>
        </p:xfrm>
        <a:graphic>
          <a:graphicData uri="http://schemas.openxmlformats.org/presentationml/2006/ole">
            <mc:AlternateContent xmlns:mc="http://schemas.openxmlformats.org/markup-compatibility/2006">
              <mc:Choice xmlns:v="urn:schemas-microsoft-com:vml" Requires="v">
                <p:oleObj spid="_x0000_s146009" name="公式" r:id="rId11" imgW="139700" imgH="215900" progId="Equation.3">
                  <p:embed/>
                </p:oleObj>
              </mc:Choice>
              <mc:Fallback>
                <p:oleObj name="公式" r:id="rId11" imgW="139700" imgH="21590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488" y="3286124"/>
                        <a:ext cx="571504" cy="499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 name="Object 10"/>
          <p:cNvGraphicFramePr>
            <a:graphicFrameLocks noChangeAspect="1"/>
          </p:cNvGraphicFramePr>
          <p:nvPr/>
        </p:nvGraphicFramePr>
        <p:xfrm>
          <a:off x="6215074" y="3357561"/>
          <a:ext cx="571504" cy="451887"/>
        </p:xfrm>
        <a:graphic>
          <a:graphicData uri="http://schemas.openxmlformats.org/presentationml/2006/ole">
            <mc:AlternateContent xmlns:mc="http://schemas.openxmlformats.org/markup-compatibility/2006">
              <mc:Choice xmlns:v="urn:schemas-microsoft-com:vml" Requires="v">
                <p:oleObj spid="_x0000_s146010" name="公式" r:id="rId13" imgW="127000" imgH="177165" progId="Equation.3">
                  <p:embed/>
                </p:oleObj>
              </mc:Choice>
              <mc:Fallback>
                <p:oleObj name="公式" r:id="rId13" imgW="127000" imgH="177165"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5074" y="3357561"/>
                        <a:ext cx="571504" cy="45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11"/>
          <p:cNvGraphicFramePr>
            <a:graphicFrameLocks noChangeAspect="1"/>
          </p:cNvGraphicFramePr>
          <p:nvPr/>
        </p:nvGraphicFramePr>
        <p:xfrm>
          <a:off x="7858148" y="3143248"/>
          <a:ext cx="821268" cy="571501"/>
        </p:xfrm>
        <a:graphic>
          <a:graphicData uri="http://schemas.openxmlformats.org/presentationml/2006/ole">
            <mc:AlternateContent xmlns:mc="http://schemas.openxmlformats.org/markup-compatibility/2006">
              <mc:Choice xmlns:v="urn:schemas-microsoft-com:vml" Requires="v">
                <p:oleObj spid="_x0000_s146011" name="公式" r:id="rId15" imgW="165100" imgH="203200" progId="Equation.3">
                  <p:embed/>
                </p:oleObj>
              </mc:Choice>
              <mc:Fallback>
                <p:oleObj name="公式" r:id="rId15" imgW="165100" imgH="2032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48" y="3143248"/>
                        <a:ext cx="821268" cy="57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6" name="Object 12"/>
          <p:cNvGraphicFramePr>
            <a:graphicFrameLocks noChangeAspect="1"/>
          </p:cNvGraphicFramePr>
          <p:nvPr/>
        </p:nvGraphicFramePr>
        <p:xfrm>
          <a:off x="2903538" y="4222750"/>
          <a:ext cx="2574925" cy="500063"/>
        </p:xfrm>
        <a:graphic>
          <a:graphicData uri="http://schemas.openxmlformats.org/presentationml/2006/ole">
            <mc:AlternateContent xmlns:mc="http://schemas.openxmlformats.org/markup-compatibility/2006">
              <mc:Choice xmlns:v="urn:schemas-microsoft-com:vml" Requires="v">
                <p:oleObj spid="_x0000_s146012" name="Equation" r:id="rId16" imgW="19507200" imgH="4267200" progId="Equation.DSMT4">
                  <p:embed/>
                </p:oleObj>
              </mc:Choice>
              <mc:Fallback>
                <p:oleObj name="Equation" r:id="rId16" imgW="19507200" imgH="4267200" progId="Equation.DSMT4">
                  <p:embed/>
                  <p:pic>
                    <p:nvPicPr>
                      <p:cNvPr id="0" name="Picture 12"/>
                      <p:cNvPicPr>
                        <a:picLocks noChangeAspect="1" noChangeArrowheads="1"/>
                      </p:cNvPicPr>
                      <p:nvPr/>
                    </p:nvPicPr>
                    <p:blipFill>
                      <a:blip r:embed="rId17"/>
                      <a:srcRect/>
                      <a:stretch>
                        <a:fillRect/>
                      </a:stretch>
                    </p:blipFill>
                    <p:spPr bwMode="auto">
                      <a:xfrm>
                        <a:off x="2903538" y="4222750"/>
                        <a:ext cx="25749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7" name="Object 13"/>
          <p:cNvGraphicFramePr>
            <a:graphicFrameLocks noChangeAspect="1"/>
          </p:cNvGraphicFramePr>
          <p:nvPr/>
        </p:nvGraphicFramePr>
        <p:xfrm>
          <a:off x="2916238" y="4656138"/>
          <a:ext cx="1743075" cy="573087"/>
        </p:xfrm>
        <a:graphic>
          <a:graphicData uri="http://schemas.openxmlformats.org/presentationml/2006/ole">
            <mc:AlternateContent xmlns:mc="http://schemas.openxmlformats.org/markup-compatibility/2006">
              <mc:Choice xmlns:v="urn:schemas-microsoft-com:vml" Requires="v">
                <p:oleObj spid="_x0000_s146013" name="Equation" r:id="rId18" imgW="14020800" imgH="5181600" progId="Equation.DSMT4">
                  <p:embed/>
                </p:oleObj>
              </mc:Choice>
              <mc:Fallback>
                <p:oleObj name="Equation" r:id="rId18" imgW="14020800" imgH="5181600" progId="Equation.DSMT4">
                  <p:embed/>
                  <p:pic>
                    <p:nvPicPr>
                      <p:cNvPr id="0" name="Picture 13"/>
                      <p:cNvPicPr>
                        <a:picLocks noChangeAspect="1" noChangeArrowheads="1"/>
                      </p:cNvPicPr>
                      <p:nvPr/>
                    </p:nvPicPr>
                    <p:blipFill>
                      <a:blip r:embed="rId19"/>
                      <a:srcRect/>
                      <a:stretch>
                        <a:fillRect/>
                      </a:stretch>
                    </p:blipFill>
                    <p:spPr bwMode="auto">
                      <a:xfrm>
                        <a:off x="2916238" y="4656138"/>
                        <a:ext cx="174307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 name="直接连接符 17"/>
          <p:cNvCxnSpPr/>
          <p:nvPr/>
        </p:nvCxnSpPr>
        <p:spPr bwMode="auto">
          <a:xfrm>
            <a:off x="6228184" y="4651548"/>
            <a:ext cx="214314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矩形 19"/>
          <p:cNvSpPr/>
          <p:nvPr/>
        </p:nvSpPr>
        <p:spPr bwMode="auto">
          <a:xfrm>
            <a:off x="6871126" y="4294358"/>
            <a:ext cx="64294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2" name="直接箭头连接符 21"/>
          <p:cNvCxnSpPr/>
          <p:nvPr/>
        </p:nvCxnSpPr>
        <p:spPr bwMode="auto">
          <a:xfrm>
            <a:off x="7514068" y="4508672"/>
            <a:ext cx="78581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接箭头连接符 24"/>
          <p:cNvCxnSpPr/>
          <p:nvPr/>
        </p:nvCxnSpPr>
        <p:spPr bwMode="auto">
          <a:xfrm flipV="1">
            <a:off x="7514068" y="4008606"/>
            <a:ext cx="571504"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038" name="Object 14"/>
          <p:cNvGraphicFramePr>
            <a:graphicFrameLocks noChangeAspect="1"/>
          </p:cNvGraphicFramePr>
          <p:nvPr/>
        </p:nvGraphicFramePr>
        <p:xfrm>
          <a:off x="7442630" y="3794292"/>
          <a:ext cx="653878" cy="455018"/>
        </p:xfrm>
        <a:graphic>
          <a:graphicData uri="http://schemas.openxmlformats.org/presentationml/2006/ole">
            <mc:AlternateContent xmlns:mc="http://schemas.openxmlformats.org/markup-compatibility/2006">
              <mc:Choice xmlns:v="urn:schemas-microsoft-com:vml" Requires="v">
                <p:oleObj spid="_x0000_s146014" name="公式" r:id="rId20" imgW="165100" imgH="203200" progId="Equation.3">
                  <p:embed/>
                </p:oleObj>
              </mc:Choice>
              <mc:Fallback>
                <p:oleObj name="公式" r:id="rId20" imgW="165100" imgH="2032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2630" y="3794292"/>
                        <a:ext cx="653878" cy="4550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 name="Object 15"/>
          <p:cNvGraphicFramePr>
            <a:graphicFrameLocks noChangeAspect="1"/>
          </p:cNvGraphicFramePr>
          <p:nvPr/>
        </p:nvGraphicFramePr>
        <p:xfrm>
          <a:off x="8299886" y="4080044"/>
          <a:ext cx="572656" cy="500066"/>
        </p:xfrm>
        <a:graphic>
          <a:graphicData uri="http://schemas.openxmlformats.org/presentationml/2006/ole">
            <mc:AlternateContent xmlns:mc="http://schemas.openxmlformats.org/markup-compatibility/2006">
              <mc:Choice xmlns:v="urn:schemas-microsoft-com:vml" Requires="v">
                <p:oleObj spid="_x0000_s146015" name="公式" r:id="rId21" imgW="139700" imgH="215900" progId="Equation.3">
                  <p:embed/>
                </p:oleObj>
              </mc:Choice>
              <mc:Fallback>
                <p:oleObj name="公式" r:id="rId21" imgW="139700" imgH="2159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9886" y="4080044"/>
                        <a:ext cx="57265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0" name="Object 16"/>
          <p:cNvGraphicFramePr>
            <a:graphicFrameLocks noChangeAspect="1"/>
          </p:cNvGraphicFramePr>
          <p:nvPr/>
        </p:nvGraphicFramePr>
        <p:xfrm>
          <a:off x="7799820" y="4151482"/>
          <a:ext cx="409575" cy="323850"/>
        </p:xfrm>
        <a:graphic>
          <a:graphicData uri="http://schemas.openxmlformats.org/presentationml/2006/ole">
            <mc:AlternateContent xmlns:mc="http://schemas.openxmlformats.org/markup-compatibility/2006">
              <mc:Choice xmlns:v="urn:schemas-microsoft-com:vml" Requires="v">
                <p:oleObj spid="_x0000_s146016" name="公式" r:id="rId22" imgW="127000" imgH="177165" progId="Equation.3">
                  <p:embed/>
                </p:oleObj>
              </mc:Choice>
              <mc:Fallback>
                <p:oleObj name="公式" r:id="rId22" imgW="127000" imgH="177165" progId="Equation.3">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99820" y="4151482"/>
                        <a:ext cx="40957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8658" y="187159"/>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五、摩擦力所作的功</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2910" y="857232"/>
            <a:ext cx="7772400" cy="4810140"/>
          </a:xfrm>
        </p:spPr>
        <p:txBody>
          <a:bodyPr/>
          <a:lstStyle/>
          <a:p>
            <a:r>
              <a:rPr lang="zh-CN" altLang="en-US" sz="2800" dirty="0" smtClean="0"/>
              <a:t>若物体滑动            则摩擦力做功为：</a:t>
            </a:r>
            <a:endParaRPr lang="en-US" altLang="zh-CN" sz="2800" dirty="0" smtClean="0"/>
          </a:p>
          <a:p>
            <a:endParaRPr lang="en-US" altLang="zh-CN" sz="2800" dirty="0" smtClean="0"/>
          </a:p>
          <a:p>
            <a:endParaRPr lang="en-US" altLang="zh-CN" sz="2800" dirty="0" smtClean="0"/>
          </a:p>
          <a:p>
            <a:pPr>
              <a:buNone/>
            </a:pPr>
            <a:r>
              <a:rPr lang="zh-CN" altLang="en-US" sz="2800" dirty="0" smtClean="0"/>
              <a:t>向相反方向运动        ：</a:t>
            </a:r>
            <a:endParaRPr lang="en-US" altLang="zh-CN" sz="2800" dirty="0" smtClean="0"/>
          </a:p>
          <a:p>
            <a:pPr>
              <a:buNone/>
            </a:pPr>
            <a:endParaRPr lang="en-US" altLang="zh-CN" sz="2800" dirty="0" smtClean="0"/>
          </a:p>
          <a:p>
            <a:r>
              <a:rPr lang="zh-CN" altLang="en-US" sz="2800" dirty="0" smtClean="0"/>
              <a:t>闭合曲线一次往返</a:t>
            </a:r>
            <a:r>
              <a:rPr lang="en-US" altLang="zh-CN" sz="2800" dirty="0" smtClean="0"/>
              <a:t>f </a:t>
            </a:r>
            <a:r>
              <a:rPr lang="zh-CN" altLang="en-US" sz="2800" dirty="0" smtClean="0"/>
              <a:t>做功：</a:t>
            </a:r>
            <a:endParaRPr lang="en-US" altLang="zh-CN" sz="2800" dirty="0" smtClean="0"/>
          </a:p>
          <a:p>
            <a:r>
              <a:rPr lang="zh-CN" altLang="en-US" sz="2800" dirty="0" smtClean="0"/>
              <a:t>说明：</a:t>
            </a:r>
            <a:endParaRPr lang="en-US" altLang="zh-CN" sz="2800" dirty="0" smtClean="0"/>
          </a:p>
          <a:p>
            <a:r>
              <a:rPr lang="en-US" altLang="zh-CN" sz="2800" dirty="0" smtClean="0"/>
              <a:t>1</a:t>
            </a:r>
            <a:r>
              <a:rPr lang="zh-CN" altLang="en-US" sz="2800" dirty="0" smtClean="0"/>
              <a:t>）摩擦力是耗散力</a:t>
            </a:r>
            <a:endParaRPr lang="en-US" altLang="zh-CN" sz="2800" dirty="0" smtClean="0"/>
          </a:p>
          <a:p>
            <a:r>
              <a:rPr lang="en-US" altLang="zh-CN" sz="2800" dirty="0" smtClean="0"/>
              <a:t>2</a:t>
            </a:r>
            <a:r>
              <a:rPr lang="zh-CN" altLang="en-US" sz="2800" dirty="0" smtClean="0"/>
              <a:t>）摩擦力可以做正功</a:t>
            </a:r>
            <a:endParaRPr lang="en-US" altLang="zh-CN" sz="2800" dirty="0" smtClean="0"/>
          </a:p>
          <a:p>
            <a:r>
              <a:rPr lang="en-US" altLang="zh-CN" sz="2800" dirty="0" smtClean="0"/>
              <a:t>3</a:t>
            </a:r>
            <a:r>
              <a:rPr lang="zh-CN" altLang="en-US" sz="2800" dirty="0" smtClean="0"/>
              <a:t>）静摩擦力也可做功</a:t>
            </a:r>
            <a:endParaRPr lang="en-US" altLang="zh-CN" sz="28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aphicFrame>
        <p:nvGraphicFramePr>
          <p:cNvPr id="7170" name="Object 2"/>
          <p:cNvGraphicFramePr>
            <a:graphicFrameLocks noChangeAspect="1"/>
          </p:cNvGraphicFramePr>
          <p:nvPr/>
        </p:nvGraphicFramePr>
        <p:xfrm>
          <a:off x="2928926" y="857232"/>
          <a:ext cx="623354" cy="489214"/>
        </p:xfrm>
        <a:graphic>
          <a:graphicData uri="http://schemas.openxmlformats.org/presentationml/2006/ole">
            <mc:AlternateContent xmlns:mc="http://schemas.openxmlformats.org/markup-compatibility/2006">
              <mc:Choice xmlns:v="urn:schemas-microsoft-com:vml" Requires="v">
                <p:oleObj spid="_x0000_s147674" name="公式" r:id="rId1" imgW="215900" imgH="165100" progId="Equation.3">
                  <p:embed/>
                </p:oleObj>
              </mc:Choice>
              <mc:Fallback>
                <p:oleObj name="公式" r:id="rId1" imgW="215900" imgH="1651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26" y="857232"/>
                        <a:ext cx="623354" cy="489214"/>
                      </a:xfrm>
                      <a:prstGeom prst="rect">
                        <a:avLst/>
                      </a:prstGeom>
                      <a:solidFill>
                        <a:schemeClr val="bg1"/>
                      </a:solidFill>
                    </p:spPr>
                  </p:pic>
                </p:oleObj>
              </mc:Fallback>
            </mc:AlternateContent>
          </a:graphicData>
        </a:graphic>
      </p:graphicFrame>
      <p:graphicFrame>
        <p:nvGraphicFramePr>
          <p:cNvPr id="7171" name="Object 3"/>
          <p:cNvGraphicFramePr>
            <a:graphicFrameLocks noChangeAspect="1"/>
          </p:cNvGraphicFramePr>
          <p:nvPr/>
        </p:nvGraphicFramePr>
        <p:xfrm>
          <a:off x="1185863" y="1357313"/>
          <a:ext cx="4867275" cy="642937"/>
        </p:xfrm>
        <a:graphic>
          <a:graphicData uri="http://schemas.openxmlformats.org/presentationml/2006/ole">
            <mc:AlternateContent xmlns:mc="http://schemas.openxmlformats.org/markup-compatibility/2006">
              <mc:Choice xmlns:v="urn:schemas-microsoft-com:vml" Requires="v">
                <p:oleObj spid="_x0000_s147675" name="Equation" r:id="rId3" imgW="49682400" imgH="6400800" progId="Equation.DSMT4">
                  <p:embed/>
                </p:oleObj>
              </mc:Choice>
              <mc:Fallback>
                <p:oleObj name="Equation" r:id="rId3" imgW="49682400" imgH="6400800" progId="Equation.DSMT4">
                  <p:embed/>
                  <p:pic>
                    <p:nvPicPr>
                      <p:cNvPr id="0" name="Picture 3"/>
                      <p:cNvPicPr>
                        <a:picLocks noChangeAspect="1" noChangeArrowheads="1"/>
                      </p:cNvPicPr>
                      <p:nvPr/>
                    </p:nvPicPr>
                    <p:blipFill>
                      <a:blip r:embed="rId4"/>
                      <a:srcRect/>
                      <a:stretch>
                        <a:fillRect/>
                      </a:stretch>
                    </p:blipFill>
                    <p:spPr bwMode="auto">
                      <a:xfrm>
                        <a:off x="1185863" y="1357313"/>
                        <a:ext cx="4867275" cy="642937"/>
                      </a:xfrm>
                      <a:prstGeom prst="rect">
                        <a:avLst/>
                      </a:prstGeom>
                      <a:solidFill>
                        <a:schemeClr val="bg1"/>
                      </a:solidFill>
                    </p:spPr>
                  </p:pic>
                </p:oleObj>
              </mc:Fallback>
            </mc:AlternateContent>
          </a:graphicData>
        </a:graphic>
      </p:graphicFrame>
      <p:graphicFrame>
        <p:nvGraphicFramePr>
          <p:cNvPr id="7172" name="Object 4"/>
          <p:cNvGraphicFramePr>
            <a:graphicFrameLocks noChangeAspect="1"/>
          </p:cNvGraphicFramePr>
          <p:nvPr/>
        </p:nvGraphicFramePr>
        <p:xfrm>
          <a:off x="3214678" y="2428868"/>
          <a:ext cx="642942" cy="504587"/>
        </p:xfrm>
        <a:graphic>
          <a:graphicData uri="http://schemas.openxmlformats.org/presentationml/2006/ole">
            <mc:AlternateContent xmlns:mc="http://schemas.openxmlformats.org/markup-compatibility/2006">
              <mc:Choice xmlns:v="urn:schemas-microsoft-com:vml" Requires="v">
                <p:oleObj spid="_x0000_s147676" name="公式" r:id="rId5" imgW="215900" imgH="165100" progId="Equation.3">
                  <p:embed/>
                </p:oleObj>
              </mc:Choice>
              <mc:Fallback>
                <p:oleObj name="公式" r:id="rId5" imgW="215900" imgH="1651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78" y="2428868"/>
                        <a:ext cx="642942" cy="504587"/>
                      </a:xfrm>
                      <a:prstGeom prst="rect">
                        <a:avLst/>
                      </a:prstGeom>
                      <a:solidFill>
                        <a:schemeClr val="bg1"/>
                      </a:solidFill>
                    </p:spPr>
                  </p:pic>
                </p:oleObj>
              </mc:Fallback>
            </mc:AlternateContent>
          </a:graphicData>
        </a:graphic>
      </p:graphicFrame>
      <p:graphicFrame>
        <p:nvGraphicFramePr>
          <p:cNvPr id="7173" name="Object 5"/>
          <p:cNvGraphicFramePr>
            <a:graphicFrameLocks noChangeAspect="1"/>
          </p:cNvGraphicFramePr>
          <p:nvPr/>
        </p:nvGraphicFramePr>
        <p:xfrm>
          <a:off x="2205038" y="2855913"/>
          <a:ext cx="5270500" cy="717550"/>
        </p:xfrm>
        <a:graphic>
          <a:graphicData uri="http://schemas.openxmlformats.org/presentationml/2006/ole">
            <mc:AlternateContent xmlns:mc="http://schemas.openxmlformats.org/markup-compatibility/2006">
              <mc:Choice xmlns:v="urn:schemas-microsoft-com:vml" Requires="v">
                <p:oleObj spid="_x0000_s147677" name="Equation" r:id="rId7" imgW="50596800" imgH="6400800" progId="Equation.DSMT4">
                  <p:embed/>
                </p:oleObj>
              </mc:Choice>
              <mc:Fallback>
                <p:oleObj name="Equation" r:id="rId7" imgW="50596800" imgH="6400800" progId="Equation.DSMT4">
                  <p:embed/>
                  <p:pic>
                    <p:nvPicPr>
                      <p:cNvPr id="0" name="Picture 5"/>
                      <p:cNvPicPr>
                        <a:picLocks noChangeAspect="1" noChangeArrowheads="1"/>
                      </p:cNvPicPr>
                      <p:nvPr/>
                    </p:nvPicPr>
                    <p:blipFill>
                      <a:blip r:embed="rId8"/>
                      <a:srcRect/>
                      <a:stretch>
                        <a:fillRect/>
                      </a:stretch>
                    </p:blipFill>
                    <p:spPr bwMode="auto">
                      <a:xfrm>
                        <a:off x="2205038" y="2855913"/>
                        <a:ext cx="5270500" cy="717550"/>
                      </a:xfrm>
                      <a:prstGeom prst="rect">
                        <a:avLst/>
                      </a:prstGeom>
                      <a:noFill/>
                    </p:spPr>
                  </p:pic>
                </p:oleObj>
              </mc:Fallback>
            </mc:AlternateContent>
          </a:graphicData>
        </a:graphic>
      </p:graphicFrame>
      <p:graphicFrame>
        <p:nvGraphicFramePr>
          <p:cNvPr id="7174" name="Object 6"/>
          <p:cNvGraphicFramePr>
            <a:graphicFrameLocks noChangeAspect="1"/>
          </p:cNvGraphicFramePr>
          <p:nvPr/>
        </p:nvGraphicFramePr>
        <p:xfrm>
          <a:off x="5072066" y="3433560"/>
          <a:ext cx="1914167" cy="571504"/>
        </p:xfrm>
        <a:graphic>
          <a:graphicData uri="http://schemas.openxmlformats.org/presentationml/2006/ole">
            <mc:AlternateContent xmlns:mc="http://schemas.openxmlformats.org/markup-compatibility/2006">
              <mc:Choice xmlns:v="urn:schemas-microsoft-com:vml" Requires="v">
                <p:oleObj spid="_x0000_s147678" name="公式" r:id="rId9" imgW="698500" imgH="203200" progId="Equation.3">
                  <p:embed/>
                </p:oleObj>
              </mc:Choice>
              <mc:Fallback>
                <p:oleObj name="公式" r:id="rId9" imgW="698500" imgH="2032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2066" y="3433560"/>
                        <a:ext cx="1914167" cy="571504"/>
                      </a:xfrm>
                      <a:prstGeom prst="rect">
                        <a:avLst/>
                      </a:prstGeom>
                      <a:solidFill>
                        <a:schemeClr val="bg1"/>
                      </a:solidFill>
                    </p:spPr>
                  </p:pic>
                </p:oleObj>
              </mc:Fallback>
            </mc:AlternateContent>
          </a:graphicData>
        </a:graphic>
      </p:graphicFrame>
      <p:cxnSp>
        <p:nvCxnSpPr>
          <p:cNvPr id="11" name="直接箭头连接符 10"/>
          <p:cNvCxnSpPr/>
          <p:nvPr/>
        </p:nvCxnSpPr>
        <p:spPr bwMode="auto">
          <a:xfrm>
            <a:off x="6500794" y="2000240"/>
            <a:ext cx="264320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矩形 12"/>
          <p:cNvSpPr/>
          <p:nvPr/>
        </p:nvSpPr>
        <p:spPr bwMode="auto">
          <a:xfrm>
            <a:off x="7572364" y="1571612"/>
            <a:ext cx="571504"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15" name="直接箭头连接符 14"/>
          <p:cNvCxnSpPr>
            <a:stCxn id="13" idx="3"/>
          </p:cNvCxnSpPr>
          <p:nvPr/>
        </p:nvCxnSpPr>
        <p:spPr bwMode="auto">
          <a:xfrm>
            <a:off x="8143868" y="1785926"/>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rot="10800000">
            <a:off x="7012024" y="1824008"/>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7175" name="Object 7"/>
          <p:cNvGraphicFramePr>
            <a:graphicFrameLocks noChangeAspect="1"/>
          </p:cNvGraphicFramePr>
          <p:nvPr/>
        </p:nvGraphicFramePr>
        <p:xfrm>
          <a:off x="7000892" y="1124589"/>
          <a:ext cx="407988" cy="664509"/>
        </p:xfrm>
        <a:graphic>
          <a:graphicData uri="http://schemas.openxmlformats.org/presentationml/2006/ole">
            <mc:AlternateContent xmlns:mc="http://schemas.openxmlformats.org/markup-compatibility/2006">
              <mc:Choice xmlns:v="urn:schemas-microsoft-com:vml" Requires="v">
                <p:oleObj spid="_x0000_s147679" name="公式" r:id="rId11" imgW="152400" imgH="241300" progId="Equation.3">
                  <p:embed/>
                </p:oleObj>
              </mc:Choice>
              <mc:Fallback>
                <p:oleObj name="公式" r:id="rId11" imgW="152400" imgH="24130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0892" y="1124589"/>
                        <a:ext cx="407988" cy="664509"/>
                      </a:xfrm>
                      <a:prstGeom prst="rect">
                        <a:avLst/>
                      </a:prstGeom>
                      <a:solidFill>
                        <a:schemeClr val="bg1"/>
                      </a:solidFill>
                    </p:spPr>
                  </p:pic>
                </p:oleObj>
              </mc:Fallback>
            </mc:AlternateContent>
          </a:graphicData>
        </a:graphic>
      </p:graphicFrame>
      <p:graphicFrame>
        <p:nvGraphicFramePr>
          <p:cNvPr id="7176" name="Object 8"/>
          <p:cNvGraphicFramePr>
            <a:graphicFrameLocks noChangeAspect="1"/>
          </p:cNvGraphicFramePr>
          <p:nvPr/>
        </p:nvGraphicFramePr>
        <p:xfrm>
          <a:off x="8501090" y="1014711"/>
          <a:ext cx="501651" cy="634687"/>
        </p:xfrm>
        <a:graphic>
          <a:graphicData uri="http://schemas.openxmlformats.org/presentationml/2006/ole">
            <mc:AlternateContent xmlns:mc="http://schemas.openxmlformats.org/markup-compatibility/2006">
              <mc:Choice xmlns:v="urn:schemas-microsoft-com:vml" Requires="v">
                <p:oleObj spid="_x0000_s147680" name="公式" r:id="rId13" imgW="165100" imgH="203200" progId="Equation.3">
                  <p:embed/>
                </p:oleObj>
              </mc:Choice>
              <mc:Fallback>
                <p:oleObj name="公式" r:id="rId13" imgW="165100" imgH="20320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1090" y="1014711"/>
                        <a:ext cx="501651" cy="634687"/>
                      </a:xfrm>
                      <a:prstGeom prst="rect">
                        <a:avLst/>
                      </a:prstGeom>
                      <a:solidFill>
                        <a:schemeClr val="bg1"/>
                      </a:solidFill>
                    </p:spPr>
                  </p:pic>
                </p:oleObj>
              </mc:Fallback>
            </mc:AlternateContent>
          </a:graphicData>
        </a:graphic>
      </p:graphicFrame>
      <p:cxnSp>
        <p:nvCxnSpPr>
          <p:cNvPr id="22" name="直接箭头连接符 21"/>
          <p:cNvCxnSpPr/>
          <p:nvPr/>
        </p:nvCxnSpPr>
        <p:spPr bwMode="auto">
          <a:xfrm>
            <a:off x="5357818" y="5859175"/>
            <a:ext cx="3108172" cy="2184"/>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4" name="矩形 23"/>
          <p:cNvSpPr/>
          <p:nvPr/>
        </p:nvSpPr>
        <p:spPr bwMode="auto">
          <a:xfrm>
            <a:off x="5929322" y="5295081"/>
            <a:ext cx="1018942" cy="58219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7177" name="Object 9"/>
          <p:cNvGraphicFramePr>
            <a:graphicFrameLocks noChangeAspect="1"/>
          </p:cNvGraphicFramePr>
          <p:nvPr/>
        </p:nvGraphicFramePr>
        <p:xfrm>
          <a:off x="7744342" y="5151065"/>
          <a:ext cx="500066" cy="632682"/>
        </p:xfrm>
        <a:graphic>
          <a:graphicData uri="http://schemas.openxmlformats.org/presentationml/2006/ole">
            <mc:AlternateContent xmlns:mc="http://schemas.openxmlformats.org/markup-compatibility/2006">
              <mc:Choice xmlns:v="urn:schemas-microsoft-com:vml" Requires="v">
                <p:oleObj spid="_x0000_s147681" name="公式" r:id="rId15" imgW="165100" imgH="203200" progId="Equation.3">
                  <p:embed/>
                </p:oleObj>
              </mc:Choice>
              <mc:Fallback>
                <p:oleObj name="公式" r:id="rId15" imgW="165100" imgH="203200"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44342" y="5151065"/>
                        <a:ext cx="500066" cy="632682"/>
                      </a:xfrm>
                      <a:prstGeom prst="rect">
                        <a:avLst/>
                      </a:prstGeom>
                      <a:solidFill>
                        <a:schemeClr val="bg1"/>
                      </a:solidFill>
                    </p:spPr>
                  </p:pic>
                </p:oleObj>
              </mc:Fallback>
            </mc:AlternateContent>
          </a:graphicData>
        </a:graphic>
      </p:graphicFrame>
      <p:cxnSp>
        <p:nvCxnSpPr>
          <p:cNvPr id="19" name="直接箭头连接符 18"/>
          <p:cNvCxnSpPr/>
          <p:nvPr/>
        </p:nvCxnSpPr>
        <p:spPr bwMode="auto">
          <a:xfrm>
            <a:off x="6948264" y="5581525"/>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矩形 19"/>
          <p:cNvSpPr/>
          <p:nvPr/>
        </p:nvSpPr>
        <p:spPr bwMode="auto">
          <a:xfrm>
            <a:off x="6145346" y="4705480"/>
            <a:ext cx="658902" cy="5896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914400" y="855341"/>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例：一物体的质量为</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，被置于水平桌面上，在外力作用下沿半径为</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的圆从</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运动</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到</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，移动了半个圆周，设摩擦系数为    ，求此过程中，桌面对它的摩檫力作功。</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4" name="对象 13"/>
          <p:cNvGraphicFramePr>
            <a:graphicFrameLocks noChangeAspect="1"/>
          </p:cNvGraphicFramePr>
          <p:nvPr/>
        </p:nvGraphicFramePr>
        <p:xfrm>
          <a:off x="4644008" y="2008810"/>
          <a:ext cx="432296" cy="468321"/>
        </p:xfrm>
        <a:graphic>
          <a:graphicData uri="http://schemas.openxmlformats.org/presentationml/2006/ole">
            <mc:AlternateContent xmlns:mc="http://schemas.openxmlformats.org/markup-compatibility/2006">
              <mc:Choice xmlns:v="urn:schemas-microsoft-com:vml" Requires="v">
                <p:oleObj spid="_x0000_s139392" name="Equation" r:id="rId4" imgW="3657600" imgH="3962400" progId="Equation.DSMT4">
                  <p:embed/>
                </p:oleObj>
              </mc:Choice>
              <mc:Fallback>
                <p:oleObj name="Equation" r:id="rId4" imgW="3657600" imgH="3962400" progId="Equation.DSMT4">
                  <p:embed/>
                  <p:pic>
                    <p:nvPicPr>
                      <p:cNvPr id="0" name="图片 139391"/>
                      <p:cNvPicPr/>
                      <p:nvPr/>
                    </p:nvPicPr>
                    <p:blipFill>
                      <a:blip r:embed="rId5"/>
                      <a:stretch>
                        <a:fillRect/>
                      </a:stretch>
                    </p:blipFill>
                    <p:spPr>
                      <a:xfrm>
                        <a:off x="4644008" y="2008810"/>
                        <a:ext cx="432296" cy="468321"/>
                      </a:xfrm>
                      <a:prstGeom prst="rect">
                        <a:avLst/>
                      </a:prstGeom>
                    </p:spPr>
                  </p:pic>
                </p:oleObj>
              </mc:Fallback>
            </mc:AlternateContent>
          </a:graphicData>
        </a:graphic>
      </p:graphicFrame>
      <p:pic>
        <p:nvPicPr>
          <p:cNvPr id="17" name="图片 16"/>
          <p:cNvPicPr>
            <a:picLocks noChangeAspect="1"/>
          </p:cNvPicPr>
          <p:nvPr/>
        </p:nvPicPr>
        <p:blipFill>
          <a:blip r:embed="rId6"/>
          <a:stretch>
            <a:fillRect/>
          </a:stretch>
        </p:blipFill>
        <p:spPr>
          <a:xfrm>
            <a:off x="4139952" y="3593160"/>
            <a:ext cx="4561418" cy="1834307"/>
          </a:xfrm>
          <a:prstGeom prst="rect">
            <a:avLst/>
          </a:prstGeom>
        </p:spPr>
      </p:pic>
      <p:sp>
        <p:nvSpPr>
          <p:cNvPr id="18" name="矩形 17"/>
          <p:cNvSpPr/>
          <p:nvPr>
            <p:custDataLst>
              <p:tags r:id="rId7"/>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3" name="文本框 22"/>
          <p:cNvSpPr txBox="1"/>
          <p:nvPr>
            <p:custDataLst>
              <p:tags r:id="rId8"/>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24"/>
          <p:cNvSpPr txBox="1"/>
          <p:nvPr>
            <p:custDataLst>
              <p:tags r:id="rId9"/>
            </p:custDataLst>
          </p:nvPr>
        </p:nvSpPr>
        <p:spPr>
          <a:xfrm>
            <a:off x="9779000" y="1270000"/>
            <a:ext cx="3332480" cy="400110"/>
          </a:xfrm>
          <a:prstGeom prst="rect">
            <a:avLst/>
          </a:prstGeom>
          <a:noFill/>
        </p:spPr>
        <p:txBody>
          <a:bodyPr vert="horz" rtlCol="0" anchor="t" anchorCtr="0">
            <a:spAutoFit/>
          </a:bodyPr>
          <a:lstStyle/>
          <a:p>
            <a:pPr lvl="0" algn="l"/>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此处添加答案解析</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6" name="对象 25"/>
          <p:cNvGraphicFramePr>
            <a:graphicFrameLocks noChangeAspect="1"/>
          </p:cNvGraphicFramePr>
          <p:nvPr/>
        </p:nvGraphicFramePr>
        <p:xfrm>
          <a:off x="9964742" y="2020465"/>
          <a:ext cx="2960995" cy="1281366"/>
        </p:xfrm>
        <a:graphic>
          <a:graphicData uri="http://schemas.openxmlformats.org/presentationml/2006/ole">
            <mc:AlternateContent xmlns:mc="http://schemas.openxmlformats.org/markup-compatibility/2006">
              <mc:Choice xmlns:v="urn:schemas-microsoft-com:vml" Requires="v">
                <p:oleObj spid="_x0000_s139393" name="Equation" r:id="rId10" imgW="52120800" imgH="22555200" progId="Equation.DSMT4">
                  <p:embed/>
                </p:oleObj>
              </mc:Choice>
              <mc:Fallback>
                <p:oleObj name="Equation" r:id="rId10" imgW="52120800" imgH="22555200" progId="Equation.DSMT4">
                  <p:embed/>
                  <p:pic>
                    <p:nvPicPr>
                      <p:cNvPr id="0" name="图片 139392"/>
                      <p:cNvPicPr/>
                      <p:nvPr/>
                    </p:nvPicPr>
                    <p:blipFill>
                      <a:blip r:embed="rId11"/>
                      <a:stretch>
                        <a:fillRect/>
                      </a:stretch>
                    </p:blipFill>
                    <p:spPr>
                      <a:xfrm>
                        <a:off x="9964742" y="2020465"/>
                        <a:ext cx="2960995" cy="1281366"/>
                      </a:xfrm>
                      <a:prstGeom prst="rect">
                        <a:avLst/>
                      </a:prstGeom>
                    </p:spPr>
                  </p:pic>
                </p:oleObj>
              </mc:Fallback>
            </mc:AlternateContent>
          </a:graphicData>
        </a:graphic>
      </p:graphicFrame>
      <p:grpSp>
        <p:nvGrpSpPr>
          <p:cNvPr id="22" name="组合 21"/>
          <p:cNvGrpSpPr/>
          <p:nvPr>
            <p:custDataLst>
              <p:tags r:id="rId12"/>
            </p:custDataLst>
          </p:nvPr>
        </p:nvGrpSpPr>
        <p:grpSpPr>
          <a:xfrm>
            <a:off x="9537700" y="0"/>
            <a:ext cx="3815080" cy="647700"/>
            <a:chOff x="9537700" y="0"/>
            <a:chExt cx="3815080" cy="647700"/>
          </a:xfrm>
        </p:grpSpPr>
        <p:sp>
          <p:nvSpPr>
            <p:cNvPr id="19" name="RemarkBack"/>
            <p:cNvSpPr/>
            <p:nvPr>
              <p:custDataLst>
                <p:tags r:id="rId13"/>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0" name="RemarkBlock"/>
            <p:cNvSpPr/>
            <p:nvPr>
              <p:custDataLst>
                <p:tags r:id="rId14"/>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1" name="RemarkTitleText"/>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5"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custDataLst>
              <p:tags r:id="rId19"/>
            </p:custDataLst>
          </p:nvPr>
        </p:nvGrpSpPr>
        <p:grpSpPr>
          <a:xfrm>
            <a:off x="0" y="0"/>
            <a:ext cx="9144000" cy="635000"/>
            <a:chOff x="0" y="0"/>
            <a:chExt cx="9144000" cy="635000"/>
          </a:xfrm>
        </p:grpSpPr>
        <p:sp>
          <p:nvSpPr>
            <p:cNvPr id="8" name="TitleBackground"/>
            <p:cNvSpPr/>
            <p:nvPr>
              <p:custDataLst>
                <p:tags r:id="rId2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2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23"/>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4"/>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6"/>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fld>
            <a:endParaRPr lang="en-US" altLang="zh-CN"/>
          </a:p>
        </p:txBody>
      </p:sp>
      <p:sp>
        <p:nvSpPr>
          <p:cNvPr id="3" name="文本框 2"/>
          <p:cNvSpPr txBox="1"/>
          <p:nvPr/>
        </p:nvSpPr>
        <p:spPr>
          <a:xfrm>
            <a:off x="971600" y="1124744"/>
            <a:ext cx="800220" cy="461665"/>
          </a:xfrm>
          <a:prstGeom prst="rect">
            <a:avLst/>
          </a:prstGeom>
          <a:noFill/>
        </p:spPr>
        <p:txBody>
          <a:bodyPr wrap="none" rtlCol="0">
            <a:spAutoFit/>
          </a:bodyPr>
          <a:lstStyle/>
          <a:p>
            <a:r>
              <a:rPr lang="zh-CN" altLang="en-US" dirty="0" smtClean="0"/>
              <a:t>解：</a:t>
            </a:r>
            <a:endParaRPr lang="zh-CN" altLang="en-US" dirty="0"/>
          </a:p>
        </p:txBody>
      </p:sp>
      <p:graphicFrame>
        <p:nvGraphicFramePr>
          <p:cNvPr id="4" name="对象 3"/>
          <p:cNvGraphicFramePr>
            <a:graphicFrameLocks noChangeAspect="1"/>
          </p:cNvGraphicFramePr>
          <p:nvPr/>
        </p:nvGraphicFramePr>
        <p:xfrm>
          <a:off x="2231740" y="1583874"/>
          <a:ext cx="4431412" cy="1917687"/>
        </p:xfrm>
        <a:graphic>
          <a:graphicData uri="http://schemas.openxmlformats.org/presentationml/2006/ole">
            <mc:AlternateContent xmlns:mc="http://schemas.openxmlformats.org/markup-compatibility/2006">
              <mc:Choice xmlns:v="urn:schemas-microsoft-com:vml" Requires="v">
                <p:oleObj spid="_x0000_s140351" name="Equation" r:id="rId1" imgW="52120800" imgH="22555200" progId="Equation.DSMT4">
                  <p:embed/>
                </p:oleObj>
              </mc:Choice>
              <mc:Fallback>
                <p:oleObj name="Equation" r:id="rId1" imgW="52120800" imgH="22555200" progId="Equation.DSMT4">
                  <p:embed/>
                  <p:pic>
                    <p:nvPicPr>
                      <p:cNvPr id="0" name="图片 140350"/>
                      <p:cNvPicPr/>
                      <p:nvPr/>
                    </p:nvPicPr>
                    <p:blipFill>
                      <a:blip r:embed="rId2"/>
                      <a:stretch>
                        <a:fillRect/>
                      </a:stretch>
                    </p:blipFill>
                    <p:spPr>
                      <a:xfrm>
                        <a:off x="2231740" y="1583874"/>
                        <a:ext cx="4431412" cy="1917687"/>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791580" y="937260"/>
            <a:ext cx="7315200" cy="2143125"/>
          </a:xfrm>
          <a:prstGeom prst="rect">
            <a:avLst/>
          </a:prstGeom>
          <a:noFill/>
        </p:spPr>
        <p:txBody>
          <a:bodyPr vert="horz" wrap="square" rtlCol="0" anchor="ctr" anchorCtr="0">
            <a:noAutofit/>
          </a:bodyPr>
          <a:lstStyle/>
          <a:p>
            <a:pPr algn="l">
              <a:lnSpc>
                <a:spcPct val="123000"/>
              </a:lnSpc>
            </a:pPr>
            <a:r>
              <a:rPr lang="zh-CN" altLang="en-US" sz="2800" b="1" kern="0" dirty="0">
                <a:latin typeface="仿宋" panose="02010609060101010101" pitchFamily="49" charset="-122"/>
                <a:ea typeface="仿宋" panose="02010609060101010101" pitchFamily="49" charset="-122"/>
              </a:rPr>
              <a:t>补充例题：</a:t>
            </a:r>
            <a:endParaRPr lang="en-US" altLang="zh-CN" sz="2800" b="1" kern="0" dirty="0">
              <a:latin typeface="仿宋" panose="02010609060101010101" pitchFamily="49" charset="-122"/>
              <a:ea typeface="仿宋" panose="02010609060101010101" pitchFamily="49" charset="-122"/>
            </a:endParaRPr>
          </a:p>
          <a:p>
            <a:pPr algn="l">
              <a:lnSpc>
                <a:spcPct val="123000"/>
              </a:lnSpc>
            </a:pPr>
            <a:r>
              <a:rPr lang="zh-CN" altLang="en-US" sz="2800" kern="0" dirty="0" smtClean="0">
                <a:latin typeface="仿宋" panose="02010609060101010101" pitchFamily="49" charset="-122"/>
                <a:ea typeface="仿宋" panose="02010609060101010101" pitchFamily="49" charset="-122"/>
              </a:rPr>
              <a:t>例</a:t>
            </a:r>
            <a:r>
              <a:rPr lang="en-US" altLang="zh-CN" sz="2800" kern="0" dirty="0" smtClean="0">
                <a:latin typeface="仿宋" panose="02010609060101010101" pitchFamily="49" charset="-122"/>
                <a:ea typeface="仿宋" panose="02010609060101010101" pitchFamily="49" charset="-122"/>
              </a:rPr>
              <a:t>1</a:t>
            </a:r>
            <a:r>
              <a:rPr lang="zh-CN" altLang="en-US" sz="2800" kern="0" dirty="0" smtClean="0">
                <a:latin typeface="仿宋" panose="02010609060101010101" pitchFamily="49" charset="-122"/>
                <a:ea typeface="仿宋" panose="02010609060101010101" pitchFamily="49" charset="-122"/>
              </a:rPr>
              <a:t>：</a:t>
            </a:r>
            <a:r>
              <a:rPr lang="zh-CN" altLang="en-US" sz="2800" kern="0" dirty="0">
                <a:latin typeface="仿宋" panose="02010609060101010101" pitchFamily="49" charset="-122"/>
                <a:ea typeface="仿宋" panose="02010609060101010101" pitchFamily="49" charset="-122"/>
              </a:rPr>
              <a:t>准静态地提起一条长</a:t>
            </a:r>
            <a:r>
              <a:rPr lang="en-US" altLang="zh-CN" sz="2800" kern="0" dirty="0">
                <a:latin typeface="仿宋" panose="02010609060101010101" pitchFamily="49" charset="-122"/>
                <a:ea typeface="仿宋" panose="02010609060101010101" pitchFamily="49" charset="-122"/>
              </a:rPr>
              <a:t>L</a:t>
            </a:r>
            <a:r>
              <a:rPr lang="zh-CN" altLang="en-US" sz="2800" kern="0" dirty="0">
                <a:latin typeface="仿宋" panose="02010609060101010101" pitchFamily="49" charset="-122"/>
                <a:ea typeface="仿宋" panose="02010609060101010101" pitchFamily="49" charset="-122"/>
              </a:rPr>
              <a:t>，质量</a:t>
            </a:r>
            <a:r>
              <a:rPr lang="en-US" altLang="zh-CN" sz="2800" kern="0" dirty="0">
                <a:latin typeface="仿宋" panose="02010609060101010101" pitchFamily="49" charset="-122"/>
                <a:ea typeface="仿宋" panose="02010609060101010101" pitchFamily="49" charset="-122"/>
              </a:rPr>
              <a:t>M</a:t>
            </a:r>
            <a:r>
              <a:rPr lang="zh-CN" altLang="en-US" sz="2800" kern="0" dirty="0">
                <a:latin typeface="仿宋" panose="02010609060101010101" pitchFamily="49" charset="-122"/>
                <a:ea typeface="仿宋" panose="02010609060101010101" pitchFamily="49" charset="-122"/>
              </a:rPr>
              <a:t>的均匀柔绳</a:t>
            </a:r>
            <a:r>
              <a:rPr lang="zh-CN" altLang="en-US" sz="2800" kern="0" dirty="0" smtClean="0">
                <a:latin typeface="仿宋" panose="02010609060101010101" pitchFamily="49" charset="-122"/>
                <a:ea typeface="仿宋" panose="02010609060101010101" pitchFamily="49" charset="-122"/>
              </a:rPr>
              <a:t>，当提起高度为</a:t>
            </a:r>
            <a:r>
              <a:rPr lang="en-US" altLang="zh-CN" sz="2800" i="1" kern="0" dirty="0" smtClean="0">
                <a:latin typeface="+mj-lt"/>
                <a:ea typeface="MS UI Gothic" panose="020B0600070205080204" pitchFamily="34" charset="-128"/>
              </a:rPr>
              <a:t>x</a:t>
            </a:r>
            <a:r>
              <a:rPr lang="zh-CN" altLang="en-US" sz="2800" kern="0" dirty="0" smtClean="0">
                <a:latin typeface="仿宋" panose="02010609060101010101" pitchFamily="49" charset="-122"/>
                <a:ea typeface="仿宋" panose="02010609060101010101" pitchFamily="49" charset="-122"/>
              </a:rPr>
              <a:t>时，需要</a:t>
            </a:r>
            <a:r>
              <a:rPr lang="zh-CN" altLang="en-US" sz="2800" kern="0" dirty="0">
                <a:latin typeface="仿宋" panose="02010609060101010101" pitchFamily="49" charset="-122"/>
                <a:ea typeface="仿宋" panose="02010609060101010101" pitchFamily="49" charset="-122"/>
              </a:rPr>
              <a:t>作多少功？</a:t>
            </a:r>
            <a:endParaRPr lang="zh-CN" altLang="en-US" sz="2800" kern="0" dirty="0">
              <a:latin typeface="仿宋" panose="02010609060101010101" pitchFamily="49" charset="-122"/>
              <a:ea typeface="仿宋" panose="02010609060101010101" pitchFamily="49"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19" name="文本框 18"/>
          <p:cNvSpPr txBox="1"/>
          <p:nvPr>
            <p:custDataLst>
              <p:tags r:id="rId5"/>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19"/>
          <p:cNvSpPr txBox="1"/>
          <p:nvPr>
            <p:custDataLst>
              <p:tags r:id="rId6"/>
            </p:custDataLst>
          </p:nvPr>
        </p:nvSpPr>
        <p:spPr>
          <a:xfrm>
            <a:off x="9728200" y="635000"/>
            <a:ext cx="3548380" cy="400110"/>
          </a:xfrm>
          <a:prstGeom prst="rect">
            <a:avLst/>
          </a:prstGeom>
          <a:noFill/>
        </p:spPr>
        <p:txBody>
          <a:bodyPr vert="horz" wrap="square" rtlCol="0" anchor="t" anchorCtr="0">
            <a:spAutoFit/>
          </a:bodyPr>
          <a:lstStyle/>
          <a:p>
            <a:pPr lvl="0" algn="l"/>
            <a:r>
              <a:rPr lang="zh-CN" altLang="en-US" sz="2000">
                <a:solidFill>
                  <a:srgbClr val="000000"/>
                </a:solidFill>
                <a:latin typeface="仿宋" panose="02010609060101010101" pitchFamily="49" charset="-122"/>
                <a:ea typeface="仿宋" panose="02010609060101010101" pitchFamily="49" charset="-122"/>
              </a:rPr>
              <a:t>解：单位长度绳的质量：</a:t>
            </a:r>
            <a:r>
              <a:rPr lang="en-US" altLang="zh-CN" sz="2000">
                <a:solidFill>
                  <a:srgbClr val="000000"/>
                </a:solidFill>
                <a:latin typeface="仿宋" panose="02010609060101010101" pitchFamily="49" charset="-122"/>
                <a:ea typeface="仿宋" panose="02010609060101010101" pitchFamily="49" charset="-122"/>
              </a:rPr>
              <a:t>M/L</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9965813" y="1177040"/>
            <a:ext cx="1842991" cy="338554"/>
          </a:xfrm>
          <a:prstGeom prst="rect">
            <a:avLst/>
          </a:prstGeom>
        </p:spPr>
        <p:txBody>
          <a:bodyPr wrap="square">
            <a:spAutoFit/>
          </a:bodyPr>
          <a:lstStyle/>
          <a:p>
            <a:r>
              <a:rPr lang="en-US" altLang="zh-CN" sz="1600" dirty="0">
                <a:latin typeface="仿宋" panose="02010609060101010101" pitchFamily="49" charset="-122"/>
                <a:ea typeface="仿宋" panose="02010609060101010101" pitchFamily="49" charset="-122"/>
              </a:rPr>
              <a:t>x</a:t>
            </a:r>
            <a:r>
              <a:rPr lang="zh-CN" altLang="en-US" sz="1600" dirty="0">
                <a:latin typeface="仿宋" panose="02010609060101010101" pitchFamily="49" charset="-122"/>
                <a:ea typeface="仿宋" panose="02010609060101010101" pitchFamily="49" charset="-122"/>
              </a:rPr>
              <a:t>长度的绳子质量</a:t>
            </a:r>
            <a:endParaRPr lang="zh-CN" altLang="en-US" sz="1600" dirty="0">
              <a:latin typeface="仿宋" panose="02010609060101010101" pitchFamily="49" charset="-122"/>
              <a:ea typeface="仿宋" panose="02010609060101010101" pitchFamily="49" charset="-122"/>
            </a:endParaRPr>
          </a:p>
        </p:txBody>
      </p:sp>
      <p:pic>
        <p:nvPicPr>
          <p:cNvPr id="2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38769" y="1134753"/>
            <a:ext cx="483431" cy="60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80026" y="1719261"/>
            <a:ext cx="1628778" cy="62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79000" y="2308154"/>
            <a:ext cx="3502473" cy="6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custDataLst>
              <p:tags r:id="rId10"/>
            </p:custDataLst>
          </p:nvPr>
        </p:nvGrpSpPr>
        <p:grpSpPr>
          <a:xfrm>
            <a:off x="9537700" y="0"/>
            <a:ext cx="3815080" cy="647700"/>
            <a:chOff x="9537700" y="0"/>
            <a:chExt cx="3815080" cy="647700"/>
          </a:xfrm>
        </p:grpSpPr>
        <p:sp>
          <p:nvSpPr>
            <p:cNvPr id="15" name="RemarkBack"/>
            <p:cNvSpPr/>
            <p:nvPr>
              <p:custDataLst>
                <p:tags r:id="rId11"/>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6" name="RemarkBlock"/>
            <p:cNvSpPr/>
            <p:nvPr>
              <p:custDataLst>
                <p:tags r:id="rId12"/>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7" name="RemarkTitleText"/>
            <p:cNvSpPr txBox="1"/>
            <p:nvPr>
              <p:custDataLst>
                <p:tags r:id="rId13"/>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4"/>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5"/>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1" name="RemarkTitleText"/>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custDataLst>
              <p:tags r:id="rId17"/>
            </p:custDataLst>
          </p:nvPr>
        </p:nvGrpSpPr>
        <p:grpSpPr>
          <a:xfrm>
            <a:off x="0" y="0"/>
            <a:ext cx="9144000" cy="635000"/>
            <a:chOff x="0" y="0"/>
            <a:chExt cx="9144000" cy="635000"/>
          </a:xfrm>
        </p:grpSpPr>
        <p:sp>
          <p:nvSpPr>
            <p:cNvPr id="8" name="TitleBackground"/>
            <p:cNvSpPr/>
            <p:nvPr>
              <p:custDataLst>
                <p:tags r:id="rId1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1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2"/>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矩形 5"/>
          <p:cNvSpPr/>
          <p:nvPr/>
        </p:nvSpPr>
        <p:spPr>
          <a:xfrm>
            <a:off x="647564" y="908720"/>
            <a:ext cx="4424608" cy="461665"/>
          </a:xfrm>
          <a:prstGeom prst="rect">
            <a:avLst/>
          </a:prstGeom>
        </p:spPr>
        <p:txBody>
          <a:bodyPr wrap="none">
            <a:spAutoFit/>
          </a:bodyPr>
          <a:lstStyle/>
          <a:p>
            <a:r>
              <a:rPr lang="zh-CN" altLang="en-US" dirty="0">
                <a:latin typeface="仿宋" panose="02010609060101010101" pitchFamily="49" charset="-122"/>
                <a:ea typeface="仿宋" panose="02010609060101010101" pitchFamily="49" charset="-122"/>
              </a:rPr>
              <a:t>解：单位长度绳的质量：</a:t>
            </a:r>
            <a:r>
              <a:rPr lang="en-US" altLang="zh-CN" dirty="0">
                <a:latin typeface="仿宋" panose="02010609060101010101" pitchFamily="49" charset="-122"/>
                <a:ea typeface="仿宋" panose="02010609060101010101" pitchFamily="49" charset="-122"/>
              </a:rPr>
              <a:t>M/L</a:t>
            </a:r>
            <a:r>
              <a:rPr lang="zh-CN" altLang="en-US"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331640" y="1499592"/>
            <a:ext cx="2492990" cy="461665"/>
          </a:xfrm>
          <a:prstGeom prst="rect">
            <a:avLst/>
          </a:prstGeom>
        </p:spPr>
        <p:txBody>
          <a:bodyPr wrap="none">
            <a:spAutoFit/>
          </a:bodyPr>
          <a:lstStyle/>
          <a:p>
            <a:r>
              <a:rPr lang="en-US" altLang="zh-CN" dirty="0">
                <a:latin typeface="仿宋" panose="02010609060101010101" pitchFamily="49" charset="-122"/>
                <a:ea typeface="仿宋" panose="02010609060101010101" pitchFamily="49" charset="-122"/>
              </a:rPr>
              <a:t>x</a:t>
            </a:r>
            <a:r>
              <a:rPr lang="zh-CN" altLang="en-US" dirty="0">
                <a:latin typeface="仿宋" panose="02010609060101010101" pitchFamily="49" charset="-122"/>
                <a:ea typeface="仿宋" panose="02010609060101010101" pitchFamily="49" charset="-122"/>
              </a:rPr>
              <a:t>长度的绳子质量</a:t>
            </a:r>
            <a:endParaRPr lang="zh-CN" altLang="en-US" dirty="0">
              <a:latin typeface="仿宋" panose="02010609060101010101" pitchFamily="49" charset="-122"/>
              <a:ea typeface="仿宋" panose="02010609060101010101" pitchFamily="49" charset="-122"/>
            </a:endParaRPr>
          </a:p>
        </p:txBody>
      </p:sp>
      <p:pic>
        <p:nvPicPr>
          <p:cNvPr id="645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03948" y="1499592"/>
            <a:ext cx="483431" cy="60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9652" y="2204864"/>
            <a:ext cx="1628778" cy="62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9652" y="3071728"/>
            <a:ext cx="3502473" cy="6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pPr algn="l">
              <a:lnSpc>
                <a:spcPct val="123000"/>
              </a:lnSpc>
            </a:pPr>
            <a:r>
              <a:rPr lang="zh-CN" altLang="en-US" sz="2800" kern="0" dirty="0">
                <a:latin typeface="仿宋" panose="02010609060101010101" pitchFamily="49" charset="-122"/>
                <a:ea typeface="仿宋" panose="02010609060101010101" pitchFamily="49" charset="-122"/>
              </a:rPr>
              <a:t>例</a:t>
            </a:r>
            <a:r>
              <a:rPr lang="en-US" altLang="zh-CN" sz="2800" kern="0" dirty="0">
                <a:latin typeface="仿宋" panose="02010609060101010101" pitchFamily="49" charset="-122"/>
                <a:ea typeface="仿宋" panose="02010609060101010101" pitchFamily="49" charset="-122"/>
              </a:rPr>
              <a:t>2</a:t>
            </a:r>
            <a:r>
              <a:rPr lang="zh-CN" altLang="en-US" sz="2800" kern="0" dirty="0">
                <a:latin typeface="仿宋" panose="02010609060101010101" pitchFamily="49" charset="-122"/>
                <a:ea typeface="仿宋" panose="02010609060101010101" pitchFamily="49" charset="-122"/>
              </a:rPr>
              <a:t>（重点）</a:t>
            </a:r>
            <a:endParaRPr lang="en-US" altLang="zh-CN" sz="2800" kern="0" dirty="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蓄水池面积</a:t>
            </a:r>
            <a:r>
              <a:rPr lang="en-US" altLang="zh-CN" sz="2800" kern="0" dirty="0">
                <a:latin typeface="仿宋" panose="02010609060101010101" pitchFamily="49" charset="-122"/>
                <a:ea typeface="仿宋" panose="02010609060101010101" pitchFamily="49" charset="-122"/>
              </a:rPr>
              <a:t>S</a:t>
            </a:r>
            <a:r>
              <a:rPr lang="zh-CN" altLang="en-US" sz="2800" kern="0" dirty="0">
                <a:latin typeface="仿宋" panose="02010609060101010101" pitchFamily="49" charset="-122"/>
                <a:ea typeface="仿宋" panose="02010609060101010101" pitchFamily="49" charset="-122"/>
              </a:rPr>
              <a:t>，水深</a:t>
            </a:r>
            <a:r>
              <a:rPr lang="en-US" altLang="zh-CN" sz="2800" kern="0" dirty="0">
                <a:latin typeface="仿宋" panose="02010609060101010101" pitchFamily="49" charset="-122"/>
                <a:ea typeface="仿宋" panose="02010609060101010101" pitchFamily="49" charset="-122"/>
              </a:rPr>
              <a:t>h</a:t>
            </a:r>
            <a:r>
              <a:rPr lang="zh-CN" altLang="en-US" sz="2800" kern="0" dirty="0">
                <a:latin typeface="仿宋" panose="02010609060101010101" pitchFamily="49" charset="-122"/>
                <a:ea typeface="仿宋" panose="02010609060101010101" pitchFamily="49" charset="-122"/>
              </a:rPr>
              <a:t>，水面距地面</a:t>
            </a:r>
            <a:r>
              <a:rPr lang="en-US" altLang="zh-CN" sz="2800" kern="0" dirty="0">
                <a:latin typeface="仿宋" panose="02010609060101010101" pitchFamily="49" charset="-122"/>
                <a:ea typeface="仿宋" panose="02010609060101010101" pitchFamily="49" charset="-122"/>
              </a:rPr>
              <a:t>H</a:t>
            </a:r>
            <a:r>
              <a:rPr lang="zh-CN" altLang="en-US" sz="2800" kern="0" dirty="0">
                <a:latin typeface="仿宋" panose="02010609060101010101" pitchFamily="49" charset="-122"/>
                <a:ea typeface="仿宋" panose="02010609060101010101" pitchFamily="49" charset="-122"/>
              </a:rPr>
              <a:t>。</a:t>
            </a:r>
            <a:endParaRPr lang="en-US" altLang="zh-CN" sz="2800" kern="0" dirty="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求：抽出水需要作多少功？</a:t>
            </a:r>
            <a:endParaRPr lang="zh-CN" altLang="en-US" sz="2800" kern="0" dirty="0">
              <a:latin typeface="仿宋" panose="02010609060101010101" pitchFamily="49" charset="-122"/>
              <a:ea typeface="仿宋" panose="02010609060101010101" pitchFamily="49"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4" name="图片 13"/>
          <p:cNvPicPr>
            <a:picLocks noChangeAspect="1"/>
          </p:cNvPicPr>
          <p:nvPr/>
        </p:nvPicPr>
        <p:blipFill>
          <a:blip r:embed="rId4"/>
          <a:stretch>
            <a:fillRect/>
          </a:stretch>
        </p:blipFill>
        <p:spPr>
          <a:xfrm>
            <a:off x="6186487" y="2517775"/>
            <a:ext cx="2638425" cy="1790700"/>
          </a:xfrm>
          <a:prstGeom prst="rect">
            <a:avLst/>
          </a:prstGeom>
        </p:spPr>
      </p:pic>
      <p:sp>
        <p:nvSpPr>
          <p:cNvPr id="15" name="矩形 14"/>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0" name="文本框 19"/>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0"/>
          <p:cNvSpPr txBox="1"/>
          <p:nvPr>
            <p:custDataLst>
              <p:tags r:id="rId7"/>
            </p:custDataLst>
          </p:nvPr>
        </p:nvSpPr>
        <p:spPr>
          <a:xfrm>
            <a:off x="9779000" y="635000"/>
            <a:ext cx="3332480" cy="1323439"/>
          </a:xfrm>
          <a:prstGeom prst="rect">
            <a:avLst/>
          </a:prstGeom>
          <a:noFill/>
        </p:spPr>
        <p:txBody>
          <a:bodyPr vert="horz" rtlCol="0" anchor="t" anchorCtr="0">
            <a:spAutoFit/>
          </a:bodyPr>
          <a:lstStyle/>
          <a:p>
            <a:pPr algn="l"/>
            <a:r>
              <a:rPr lang="zh-CN" altLang="zh-CN" sz="2000" kern="100" dirty="0">
                <a:latin typeface="仿宋" panose="02010609060101010101" pitchFamily="49" charset="-122"/>
                <a:ea typeface="仿宋" panose="02010609060101010101" pitchFamily="49" charset="-122"/>
                <a:cs typeface="Times New Roman" panose="02020603050405020304" pitchFamily="18" charset="0"/>
              </a:rPr>
              <a:t>解：离地面</a:t>
            </a:r>
            <a:r>
              <a:rPr lang="en-US" altLang="zh-CN" sz="2000" kern="100" dirty="0">
                <a:latin typeface="仿宋" panose="02010609060101010101" pitchFamily="49" charset="-122"/>
                <a:ea typeface="仿宋" panose="02010609060101010101" pitchFamily="49" charset="-122"/>
              </a:rPr>
              <a:t>x</a:t>
            </a:r>
            <a:r>
              <a:rPr lang="zh-CN" altLang="zh-CN" sz="2000" kern="100" dirty="0">
                <a:latin typeface="仿宋" panose="02010609060101010101" pitchFamily="49" charset="-122"/>
                <a:ea typeface="仿宋" panose="02010609060101010101" pitchFamily="49" charset="-122"/>
                <a:cs typeface="Times New Roman" panose="02020603050405020304" pitchFamily="18" charset="0"/>
              </a:rPr>
              <a:t>处，深</a:t>
            </a:r>
            <a:r>
              <a:rPr lang="en-US" altLang="zh-CN" sz="2000" kern="100" dirty="0">
                <a:latin typeface="仿宋" panose="02010609060101010101" pitchFamily="49" charset="-122"/>
                <a:ea typeface="仿宋" panose="02010609060101010101" pitchFamily="49" charset="-122"/>
              </a:rPr>
              <a:t>dx</a:t>
            </a:r>
            <a:r>
              <a:rPr lang="zh-CN" altLang="zh-CN" sz="2000" kern="100" dirty="0">
                <a:latin typeface="仿宋" panose="02010609060101010101" pitchFamily="49" charset="-122"/>
                <a:ea typeface="仿宋" panose="02010609060101010101" pitchFamily="49" charset="-122"/>
                <a:cs typeface="Times New Roman" panose="02020603050405020304" pitchFamily="18" charset="0"/>
              </a:rPr>
              <a:t>的一层水</a:t>
            </a:r>
            <a:r>
              <a:rPr lang="zh-CN" altLang="zh-CN" sz="2000" kern="100" dirty="0" smtClean="0">
                <a:latin typeface="仿宋" panose="02010609060101010101" pitchFamily="49" charset="-122"/>
                <a:ea typeface="仿宋" panose="02010609060101010101" pitchFamily="49" charset="-122"/>
                <a:cs typeface="Times New Roman" panose="02020603050405020304" pitchFamily="18" charset="0"/>
              </a:rPr>
              <a:t>的</a:t>
            </a:r>
            <a:r>
              <a:rPr lang="zh-CN" altLang="zh-CN" sz="2000" kern="100" dirty="0">
                <a:ea typeface="仿宋" panose="02010609060101010101" pitchFamily="49" charset="-122"/>
                <a:cs typeface="Times New Roman" panose="02020603050405020304" pitchFamily="18" charset="0"/>
              </a:rPr>
              <a:t>质量</a:t>
            </a:r>
            <a:r>
              <a:rPr lang="en-US" altLang="zh-CN" sz="2000" kern="100" dirty="0" err="1">
                <a:ea typeface="仿宋" panose="02010609060101010101" pitchFamily="49" charset="-122"/>
              </a:rPr>
              <a:t>dm</a:t>
            </a:r>
            <a:r>
              <a:rPr lang="zh-CN" altLang="zh-CN" sz="2000" kern="100" dirty="0">
                <a:ea typeface="仿宋" panose="02010609060101010101" pitchFamily="49" charset="-122"/>
                <a:cs typeface="Times New Roman" panose="02020603050405020304" pitchFamily="18" charset="0"/>
              </a:rPr>
              <a:t>＝</a:t>
            </a:r>
            <a:r>
              <a:rPr lang="en-US" altLang="zh-CN" sz="2000" kern="100" dirty="0" err="1">
                <a:ea typeface="仿宋" panose="02010609060101010101" pitchFamily="49" charset="-122"/>
              </a:rPr>
              <a:t>ρSdx</a:t>
            </a:r>
            <a:r>
              <a:rPr lang="zh-CN" altLang="zh-CN" sz="2000" kern="100" dirty="0">
                <a:ea typeface="仿宋" panose="02010609060101010101" pitchFamily="49" charset="-122"/>
                <a:cs typeface="Times New Roman" panose="02020603050405020304" pitchFamily="18" charset="0"/>
              </a:rPr>
              <a:t>，将</a:t>
            </a:r>
            <a:r>
              <a:rPr lang="en-US" altLang="zh-CN" sz="2000" kern="100" dirty="0" err="1">
                <a:ea typeface="仿宋" panose="02010609060101010101" pitchFamily="49" charset="-122"/>
              </a:rPr>
              <a:t>dm</a:t>
            </a:r>
            <a:r>
              <a:rPr lang="zh-CN" altLang="zh-CN" sz="2000" kern="100" dirty="0">
                <a:ea typeface="仿宋" panose="02010609060101010101" pitchFamily="49" charset="-122"/>
                <a:cs typeface="Times New Roman" panose="02020603050405020304" pitchFamily="18" charset="0"/>
              </a:rPr>
              <a:t>水提到路面所需作的功：</a:t>
            </a:r>
            <a:endParaRPr lang="zh-CN" altLang="en-US" sz="2000" dirty="0">
              <a:ea typeface="仿宋" panose="02010609060101010101" pitchFamily="49" charset="-122"/>
            </a:endParaRPr>
          </a:p>
          <a:p>
            <a:pPr algn="l"/>
            <a:endParaRPr lang="zh-CN" altLang="en-US" sz="2000" dirty="0">
              <a:latin typeface="仿宋" panose="02010609060101010101" pitchFamily="49" charset="-122"/>
              <a:ea typeface="仿宋" panose="02010609060101010101" pitchFamily="49" charset="-122"/>
            </a:endParaRPr>
          </a:p>
        </p:txBody>
      </p:sp>
      <p:sp>
        <p:nvSpPr>
          <p:cNvPr id="24" name="矩形 23"/>
          <p:cNvSpPr/>
          <p:nvPr/>
        </p:nvSpPr>
        <p:spPr>
          <a:xfrm>
            <a:off x="9793324" y="1992821"/>
            <a:ext cx="3049233" cy="461665"/>
          </a:xfrm>
          <a:prstGeom prst="rect">
            <a:avLst/>
          </a:prstGeom>
        </p:spPr>
        <p:txBody>
          <a:bodyPr wrap="none">
            <a:spAutoFit/>
          </a:bodyPr>
          <a:lstStyle/>
          <a:p>
            <a:r>
              <a:rPr lang="en-US" altLang="zh-CN" kern="100" dirty="0" err="1"/>
              <a:t>dA</a:t>
            </a:r>
            <a:r>
              <a:rPr lang="zh-CN" altLang="zh-CN" kern="100" dirty="0">
                <a:cs typeface="Times New Roman" panose="02020603050405020304" pitchFamily="18" charset="0"/>
              </a:rPr>
              <a:t>＝</a:t>
            </a:r>
            <a:r>
              <a:rPr lang="en-US" altLang="zh-CN" kern="100" dirty="0" err="1"/>
              <a:t>dm</a:t>
            </a:r>
            <a:r>
              <a:rPr lang="en-US" altLang="zh-CN" kern="100" dirty="0"/>
              <a:t> g x </a:t>
            </a:r>
            <a:r>
              <a:rPr lang="zh-CN" altLang="zh-CN" kern="100" dirty="0">
                <a:cs typeface="Times New Roman" panose="02020603050405020304" pitchFamily="18" charset="0"/>
              </a:rPr>
              <a:t>＝</a:t>
            </a:r>
            <a:r>
              <a:rPr lang="en-US" altLang="zh-CN" kern="100" dirty="0" err="1"/>
              <a:t>ρSgxdx</a:t>
            </a:r>
            <a:endParaRPr lang="zh-CN" altLang="en-US" dirty="0"/>
          </a:p>
        </p:txBody>
      </p:sp>
      <p:pic>
        <p:nvPicPr>
          <p:cNvPr id="25"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77979" y="2725113"/>
            <a:ext cx="3091593" cy="58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p:cNvGrpSpPr/>
          <p:nvPr>
            <p:custDataLst>
              <p:tags r:id="rId9"/>
            </p:custDataLst>
          </p:nvPr>
        </p:nvGrpSpPr>
        <p:grpSpPr>
          <a:xfrm>
            <a:off x="9537700" y="0"/>
            <a:ext cx="3815080" cy="647700"/>
            <a:chOff x="9537700" y="0"/>
            <a:chExt cx="3815080" cy="647700"/>
          </a:xfrm>
        </p:grpSpPr>
        <p:sp>
          <p:nvSpPr>
            <p:cNvPr id="16" name="RemarkBack"/>
            <p:cNvSpPr/>
            <p:nvPr>
              <p:custDataLst>
                <p:tags r:id="rId10"/>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7" name="RemarkBlock"/>
            <p:cNvSpPr/>
            <p:nvPr>
              <p:custDataLst>
                <p:tags r:id="rId11"/>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8" name="RemarkTitleText"/>
            <p:cNvSpPr txBox="1"/>
            <p:nvPr>
              <p:custDataLst>
                <p:tags r:id="rId12"/>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3"/>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4"/>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2" name="RemarkTitleText"/>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custDataLst>
              <p:tags r:id="rId16"/>
            </p:custDataLst>
          </p:nvPr>
        </p:nvGrpSpPr>
        <p:grpSpPr>
          <a:xfrm>
            <a:off x="0" y="0"/>
            <a:ext cx="9144000" cy="635000"/>
            <a:chOff x="0" y="0"/>
            <a:chExt cx="9144000" cy="635000"/>
          </a:xfrm>
        </p:grpSpPr>
        <p:sp>
          <p:nvSpPr>
            <p:cNvPr id="8" name="TitleBackground"/>
            <p:cNvSpPr/>
            <p:nvPr>
              <p:custDataLst>
                <p:tags r:id="rId1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1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1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2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1"/>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矩形 5"/>
          <p:cNvSpPr/>
          <p:nvPr/>
        </p:nvSpPr>
        <p:spPr>
          <a:xfrm>
            <a:off x="107504" y="908720"/>
            <a:ext cx="5526360"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解：离地面</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处，深</a:t>
            </a:r>
            <a:r>
              <a:rPr lang="en-US" altLang="zh-CN" kern="100" dirty="0">
                <a:latin typeface="仿宋" panose="02010609060101010101" pitchFamily="49" charset="-122"/>
                <a:ea typeface="仿宋" panose="02010609060101010101" pitchFamily="49" charset="-122"/>
              </a:rPr>
              <a:t>dx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的一层水的</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187624" y="1370385"/>
            <a:ext cx="4572000" cy="968663"/>
          </a:xfrm>
          <a:prstGeom prst="rect">
            <a:avLst/>
          </a:prstGeom>
        </p:spPr>
        <p:txBody>
          <a:bodyPr>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质量</a:t>
            </a:r>
            <a:r>
              <a:rPr lang="en-US" altLang="zh-CN" kern="100" dirty="0" err="1">
                <a:ea typeface="仿宋" panose="02010609060101010101" pitchFamily="49" charset="-122"/>
              </a:rPr>
              <a:t>dm</a:t>
            </a:r>
            <a:r>
              <a:rPr lang="zh-CN" altLang="zh-CN" kern="100" dirty="0">
                <a:ea typeface="仿宋" panose="02010609060101010101" pitchFamily="49" charset="-122"/>
                <a:cs typeface="Times New Roman" panose="02020603050405020304" pitchFamily="18" charset="0"/>
              </a:rPr>
              <a:t>＝</a:t>
            </a:r>
            <a:r>
              <a:rPr lang="en-US" altLang="zh-CN" kern="100" dirty="0" err="1">
                <a:ea typeface="仿宋" panose="02010609060101010101" pitchFamily="49" charset="-122"/>
              </a:rPr>
              <a:t>ρSdx</a:t>
            </a:r>
            <a:r>
              <a:rPr lang="zh-CN" altLang="zh-CN" kern="100" dirty="0">
                <a:ea typeface="仿宋" panose="02010609060101010101" pitchFamily="49" charset="-122"/>
                <a:cs typeface="Times New Roman" panose="02020603050405020304" pitchFamily="18" charset="0"/>
              </a:rPr>
              <a:t>，将</a:t>
            </a:r>
            <a:r>
              <a:rPr lang="en-US" altLang="zh-CN" kern="100" dirty="0" err="1">
                <a:ea typeface="仿宋" panose="02010609060101010101" pitchFamily="49" charset="-122"/>
              </a:rPr>
              <a:t>dm</a:t>
            </a:r>
            <a:r>
              <a:rPr lang="zh-CN" altLang="zh-CN" kern="100" dirty="0">
                <a:ea typeface="仿宋" panose="02010609060101010101" pitchFamily="49" charset="-122"/>
                <a:cs typeface="Times New Roman" panose="02020603050405020304" pitchFamily="18" charset="0"/>
              </a:rPr>
              <a:t>水提到路面所需作的功：</a:t>
            </a:r>
            <a:endParaRPr lang="zh-CN" altLang="en-US" dirty="0">
              <a:ea typeface="仿宋" panose="02010609060101010101" pitchFamily="49" charset="-122"/>
            </a:endParaRPr>
          </a:p>
        </p:txBody>
      </p:sp>
      <p:pic>
        <p:nvPicPr>
          <p:cNvPr id="32" name="图片 31"/>
          <p:cNvPicPr>
            <a:picLocks noChangeAspect="1"/>
          </p:cNvPicPr>
          <p:nvPr/>
        </p:nvPicPr>
        <p:blipFill>
          <a:blip r:embed="rId1"/>
          <a:stretch>
            <a:fillRect/>
          </a:stretch>
        </p:blipFill>
        <p:spPr>
          <a:xfrm>
            <a:off x="6186487" y="1370385"/>
            <a:ext cx="2638425" cy="1790700"/>
          </a:xfrm>
          <a:prstGeom prst="rect">
            <a:avLst/>
          </a:prstGeom>
        </p:spPr>
      </p:pic>
      <p:sp>
        <p:nvSpPr>
          <p:cNvPr id="33" name="矩形 32"/>
          <p:cNvSpPr/>
          <p:nvPr/>
        </p:nvSpPr>
        <p:spPr>
          <a:xfrm>
            <a:off x="1376519" y="2591076"/>
            <a:ext cx="3049233" cy="461665"/>
          </a:xfrm>
          <a:prstGeom prst="rect">
            <a:avLst/>
          </a:prstGeom>
        </p:spPr>
        <p:txBody>
          <a:bodyPr wrap="none">
            <a:spAutoFit/>
          </a:bodyPr>
          <a:lstStyle/>
          <a:p>
            <a:r>
              <a:rPr lang="en-US" altLang="zh-CN" kern="100" dirty="0" err="1"/>
              <a:t>dA</a:t>
            </a:r>
            <a:r>
              <a:rPr lang="zh-CN" altLang="zh-CN" kern="100" dirty="0">
                <a:cs typeface="Times New Roman" panose="02020603050405020304" pitchFamily="18" charset="0"/>
              </a:rPr>
              <a:t>＝</a:t>
            </a:r>
            <a:r>
              <a:rPr lang="en-US" altLang="zh-CN" kern="100" dirty="0" err="1"/>
              <a:t>dm</a:t>
            </a:r>
            <a:r>
              <a:rPr lang="en-US" altLang="zh-CN" kern="100" dirty="0"/>
              <a:t> g x </a:t>
            </a:r>
            <a:r>
              <a:rPr lang="zh-CN" altLang="zh-CN" kern="100" dirty="0">
                <a:cs typeface="Times New Roman" panose="02020603050405020304" pitchFamily="18" charset="0"/>
              </a:rPr>
              <a:t>＝</a:t>
            </a:r>
            <a:r>
              <a:rPr lang="en-US" altLang="zh-CN" kern="100" dirty="0" err="1"/>
              <a:t>ρSgxdx</a:t>
            </a:r>
            <a:endParaRPr lang="zh-CN" altLang="en-US" dirty="0"/>
          </a:p>
        </p:txBody>
      </p:sp>
      <p:pic>
        <p:nvPicPr>
          <p:cNvPr id="65562"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0027" y="3392996"/>
            <a:ext cx="4329597" cy="82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647564" y="1232756"/>
            <a:ext cx="7315200" cy="2143125"/>
          </a:xfrm>
          <a:prstGeom prst="rect">
            <a:avLst/>
          </a:prstGeom>
          <a:noFill/>
        </p:spPr>
        <p:txBody>
          <a:bodyPr vert="horz" wrap="square" rtlCol="0" anchor="ctr" anchorCtr="0">
            <a:noAutofit/>
          </a:bodyPr>
          <a:lstStyle/>
          <a:p>
            <a:pPr algn="l">
              <a:lnSpc>
                <a:spcPct val="123000"/>
              </a:lnSpc>
            </a:pPr>
            <a:r>
              <a:rPr lang="zh-CN" altLang="en-US" sz="2800" kern="0" dirty="0">
                <a:latin typeface="仿宋" panose="02010609060101010101" pitchFamily="49" charset="-122"/>
                <a:ea typeface="仿宋" panose="02010609060101010101" pitchFamily="49" charset="-122"/>
              </a:rPr>
              <a:t>例</a:t>
            </a:r>
            <a:r>
              <a:rPr lang="en-US" altLang="zh-CN" sz="2800" kern="0" dirty="0">
                <a:latin typeface="仿宋" panose="02010609060101010101" pitchFamily="49" charset="-122"/>
                <a:ea typeface="仿宋" panose="02010609060101010101" pitchFamily="49" charset="-122"/>
              </a:rPr>
              <a:t>3</a:t>
            </a:r>
            <a:r>
              <a:rPr lang="zh-CN" altLang="en-US" sz="2800" kern="0" dirty="0">
                <a:latin typeface="仿宋" panose="02010609060101010101" pitchFamily="49" charset="-122"/>
                <a:ea typeface="仿宋" panose="02010609060101010101" pitchFamily="49" charset="-122"/>
              </a:rPr>
              <a:t>：风力</a:t>
            </a:r>
            <a:r>
              <a:rPr lang="en-US" altLang="zh-CN" sz="2800" kern="0" dirty="0">
                <a:latin typeface="仿宋" panose="02010609060101010101" pitchFamily="49" charset="-122"/>
                <a:ea typeface="仿宋" panose="02010609060101010101" pitchFamily="49" charset="-122"/>
              </a:rPr>
              <a:t>F</a:t>
            </a:r>
            <a:r>
              <a:rPr lang="zh-CN" altLang="en-US" sz="2800" kern="0" dirty="0">
                <a:latin typeface="仿宋" panose="02010609060101010101" pitchFamily="49" charset="-122"/>
                <a:ea typeface="仿宋" panose="02010609060101010101" pitchFamily="49" charset="-122"/>
              </a:rPr>
              <a:t>作用于向北运动的船，风力方向变化的规律是：</a:t>
            </a:r>
            <a:r>
              <a:rPr lang="en-US" altLang="zh-CN" sz="2800" kern="0" dirty="0">
                <a:latin typeface="仿宋" panose="02010609060101010101" pitchFamily="49" charset="-122"/>
                <a:ea typeface="仿宋" panose="02010609060101010101" pitchFamily="49" charset="-122"/>
              </a:rPr>
              <a:t>θ</a:t>
            </a:r>
            <a:r>
              <a:rPr lang="zh-CN" altLang="en-US" sz="2800" kern="0" dirty="0">
                <a:latin typeface="仿宋" panose="02010609060101010101" pitchFamily="49" charset="-122"/>
                <a:ea typeface="仿宋" panose="02010609060101010101" pitchFamily="49" charset="-122"/>
              </a:rPr>
              <a:t>＝</a:t>
            </a:r>
            <a:r>
              <a:rPr lang="en-US" altLang="zh-CN" sz="2800" kern="0" dirty="0">
                <a:latin typeface="仿宋" panose="02010609060101010101" pitchFamily="49" charset="-122"/>
                <a:ea typeface="仿宋" panose="02010609060101010101" pitchFamily="49" charset="-122"/>
              </a:rPr>
              <a:t>BS</a:t>
            </a:r>
            <a:r>
              <a:rPr lang="zh-CN" altLang="en-US" sz="2800" kern="0" dirty="0">
                <a:latin typeface="仿宋" panose="02010609060101010101" pitchFamily="49" charset="-122"/>
                <a:ea typeface="仿宋" panose="02010609060101010101" pitchFamily="49" charset="-122"/>
              </a:rPr>
              <a:t>，其中</a:t>
            </a:r>
            <a:r>
              <a:rPr lang="en-US" altLang="zh-CN" sz="2800" kern="0" dirty="0">
                <a:latin typeface="仿宋" panose="02010609060101010101" pitchFamily="49" charset="-122"/>
                <a:ea typeface="仿宋" panose="02010609060101010101" pitchFamily="49" charset="-122"/>
              </a:rPr>
              <a:t>S</a:t>
            </a:r>
            <a:r>
              <a:rPr lang="zh-CN" altLang="en-US" sz="2800" kern="0" dirty="0">
                <a:latin typeface="仿宋" panose="02010609060101010101" pitchFamily="49" charset="-122"/>
                <a:ea typeface="仿宋" panose="02010609060101010101" pitchFamily="49" charset="-122"/>
              </a:rPr>
              <a:t>为位移，</a:t>
            </a:r>
            <a:r>
              <a:rPr lang="en-US" altLang="zh-CN" sz="2800" kern="0" dirty="0">
                <a:latin typeface="仿宋" panose="02010609060101010101" pitchFamily="49" charset="-122"/>
                <a:ea typeface="仿宋" panose="02010609060101010101" pitchFamily="49" charset="-122"/>
              </a:rPr>
              <a:t>B</a:t>
            </a:r>
            <a:r>
              <a:rPr lang="zh-CN" altLang="en-US" sz="2800" kern="0" dirty="0">
                <a:latin typeface="仿宋" panose="02010609060101010101" pitchFamily="49" charset="-122"/>
                <a:ea typeface="仿宋" panose="02010609060101010101" pitchFamily="49" charset="-122"/>
              </a:rPr>
              <a:t>为常数，</a:t>
            </a:r>
            <a:r>
              <a:rPr lang="en-US" altLang="zh-CN" sz="2800" kern="0" dirty="0">
                <a:latin typeface="仿宋" panose="02010609060101010101" pitchFamily="49" charset="-122"/>
                <a:ea typeface="仿宋" panose="02010609060101010101" pitchFamily="49" charset="-122"/>
              </a:rPr>
              <a:t>θ</a:t>
            </a:r>
            <a:r>
              <a:rPr lang="zh-CN" altLang="en-US" sz="2800" kern="0" dirty="0">
                <a:latin typeface="仿宋" panose="02010609060101010101" pitchFamily="49" charset="-122"/>
                <a:ea typeface="仿宋" panose="02010609060101010101" pitchFamily="49" charset="-122"/>
              </a:rPr>
              <a:t>为</a:t>
            </a:r>
            <a:r>
              <a:rPr lang="en-US" altLang="zh-CN" sz="2800" kern="0" dirty="0">
                <a:latin typeface="仿宋" panose="02010609060101010101" pitchFamily="49" charset="-122"/>
                <a:ea typeface="仿宋" panose="02010609060101010101" pitchFamily="49" charset="-122"/>
              </a:rPr>
              <a:t>F</a:t>
            </a:r>
            <a:r>
              <a:rPr lang="zh-CN" altLang="en-US" sz="2800" kern="0" dirty="0">
                <a:latin typeface="仿宋" panose="02010609060101010101" pitchFamily="49" charset="-122"/>
                <a:ea typeface="仿宋" panose="02010609060101010101" pitchFamily="49" charset="-122"/>
              </a:rPr>
              <a:t>与</a:t>
            </a:r>
            <a:r>
              <a:rPr lang="en-US" altLang="zh-CN" sz="2800" kern="0" dirty="0">
                <a:latin typeface="仿宋" panose="02010609060101010101" pitchFamily="49" charset="-122"/>
                <a:ea typeface="仿宋" panose="02010609060101010101" pitchFamily="49" charset="-122"/>
              </a:rPr>
              <a:t>S</a:t>
            </a:r>
            <a:r>
              <a:rPr lang="zh-CN" altLang="en-US" sz="2800" kern="0" dirty="0">
                <a:latin typeface="仿宋" panose="02010609060101010101" pitchFamily="49" charset="-122"/>
                <a:ea typeface="仿宋" panose="02010609060101010101" pitchFamily="49" charset="-122"/>
              </a:rPr>
              <a:t>间的夹角。如果运动中，风的方向自南变到东，</a:t>
            </a:r>
            <a:endParaRPr lang="zh-CN" altLang="en-US" sz="2800" kern="0" dirty="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求：风力作的功。</a:t>
            </a:r>
            <a:endParaRPr lang="zh-CN" altLang="en-US" sz="2800" kern="0" dirty="0">
              <a:latin typeface="仿宋" panose="02010609060101010101" pitchFamily="49" charset="-122"/>
              <a:ea typeface="仿宋" panose="02010609060101010101" pitchFamily="49"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19" name="文本框 18"/>
          <p:cNvSpPr txBox="1"/>
          <p:nvPr>
            <p:custDataLst>
              <p:tags r:id="rId5"/>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19"/>
          <p:cNvSpPr txBox="1"/>
          <p:nvPr>
            <p:custDataLst>
              <p:tags r:id="rId6"/>
            </p:custDataLst>
          </p:nvPr>
        </p:nvSpPr>
        <p:spPr>
          <a:xfrm>
            <a:off x="9779000" y="1270000"/>
            <a:ext cx="3332480" cy="400110"/>
          </a:xfrm>
          <a:prstGeom prst="rect">
            <a:avLst/>
          </a:prstGeom>
          <a:noFill/>
        </p:spPr>
        <p:txBody>
          <a:bodyPr vert="horz" rtlCol="0" anchor="t" anchorCtr="0">
            <a:spAutoFit/>
          </a:bodyPr>
          <a:lstStyle/>
          <a:p>
            <a:pPr lvl="0" algn="l"/>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此处添加答案解析</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44608" y="1970505"/>
            <a:ext cx="2628292" cy="357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custDataLst>
              <p:tags r:id="rId8"/>
            </p:custDataLst>
          </p:nvPr>
        </p:nvGrpSpPr>
        <p:grpSpPr>
          <a:xfrm>
            <a:off x="9537700" y="0"/>
            <a:ext cx="3815080" cy="647700"/>
            <a:chOff x="9537700" y="0"/>
            <a:chExt cx="3815080" cy="647700"/>
          </a:xfrm>
        </p:grpSpPr>
        <p:sp>
          <p:nvSpPr>
            <p:cNvPr id="15"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6"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7"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2"/>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3"/>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2" name="RemarkTitleText"/>
          <p:cNvSpPr txBox="1"/>
          <p:nvPr>
            <p:custDataLst>
              <p:tags r:id="rId14"/>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custDataLst>
              <p:tags r:id="rId15"/>
            </p:custDataLst>
          </p:nvPr>
        </p:nvGrpSpPr>
        <p:grpSpPr>
          <a:xfrm>
            <a:off x="0" y="0"/>
            <a:ext cx="9144000" cy="635000"/>
            <a:chOff x="0" y="0"/>
            <a:chExt cx="9144000" cy="635000"/>
          </a:xfrm>
        </p:grpSpPr>
        <p:sp>
          <p:nvSpPr>
            <p:cNvPr id="8" name="TitleBackground"/>
            <p:cNvSpPr/>
            <p:nvPr>
              <p:custDataLst>
                <p:tags r:id="rId1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1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0"/>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矩形 4"/>
          <p:cNvSpPr/>
          <p:nvPr/>
        </p:nvSpPr>
        <p:spPr>
          <a:xfrm>
            <a:off x="791580" y="1052736"/>
            <a:ext cx="6084676" cy="461665"/>
          </a:xfrm>
          <a:prstGeom prst="rect">
            <a:avLst/>
          </a:prstGeom>
        </p:spPr>
        <p:txBody>
          <a:bodyPr wrap="square">
            <a:spAutoFit/>
          </a:bodyPr>
          <a:lstStyle/>
          <a:p>
            <a:pPr algn="l"/>
            <a:r>
              <a:rPr lang="zh-CN" altLang="zh-CN" kern="100" dirty="0">
                <a:cs typeface="Times New Roman" panose="02020603050405020304" pitchFamily="18" charset="0"/>
              </a:rPr>
              <a:t>解：元功：</a:t>
            </a:r>
            <a:r>
              <a:rPr lang="en-US" altLang="zh-CN" kern="100" dirty="0" err="1"/>
              <a:t>dA</a:t>
            </a:r>
            <a:r>
              <a:rPr lang="zh-CN" altLang="zh-CN" kern="100" dirty="0">
                <a:cs typeface="Times New Roman" panose="02020603050405020304" pitchFamily="18" charset="0"/>
              </a:rPr>
              <a:t>＝</a:t>
            </a:r>
            <a:r>
              <a:rPr lang="en-US" altLang="zh-CN" kern="100" dirty="0" err="1"/>
              <a:t>Fdscosθ</a:t>
            </a:r>
            <a:r>
              <a:rPr lang="zh-CN" altLang="zh-CN" kern="100" dirty="0">
                <a:cs typeface="Times New Roman" panose="02020603050405020304" pitchFamily="18" charset="0"/>
              </a:rPr>
              <a:t>；</a:t>
            </a:r>
            <a:r>
              <a:rPr lang="en-US" altLang="zh-CN" kern="100" dirty="0"/>
              <a:t>  </a:t>
            </a:r>
            <a:r>
              <a:rPr lang="zh-CN" altLang="zh-CN" kern="100" dirty="0">
                <a:cs typeface="Times New Roman" panose="02020603050405020304" pitchFamily="18" charset="0"/>
              </a:rPr>
              <a:t>其中</a:t>
            </a:r>
            <a:r>
              <a:rPr lang="zh-CN" altLang="zh-CN" kern="100" dirty="0">
                <a:ea typeface="Times New Roman" panose="02020603050405020304" pitchFamily="18" charset="0"/>
              </a:rPr>
              <a:t> </a:t>
            </a:r>
            <a:r>
              <a:rPr lang="en-US" altLang="zh-CN" kern="100" dirty="0">
                <a:ea typeface="Times New Roman" panose="02020603050405020304" pitchFamily="18" charset="0"/>
              </a:rPr>
              <a:t>θ</a:t>
            </a:r>
            <a:r>
              <a:rPr lang="zh-CN" altLang="zh-CN" kern="100" dirty="0">
                <a:cs typeface="Times New Roman" panose="02020603050405020304" pitchFamily="18" charset="0"/>
              </a:rPr>
              <a:t>＝</a:t>
            </a:r>
            <a:r>
              <a:rPr lang="en-US" altLang="zh-CN" kern="100" dirty="0"/>
              <a:t>BS</a:t>
            </a:r>
            <a:endParaRPr lang="zh-CN" altLang="en-US" dirty="0"/>
          </a:p>
        </p:txBody>
      </p:sp>
      <p:sp>
        <p:nvSpPr>
          <p:cNvPr id="6" name="矩形 5"/>
          <p:cNvSpPr/>
          <p:nvPr/>
        </p:nvSpPr>
        <p:spPr>
          <a:xfrm>
            <a:off x="791580" y="1808820"/>
            <a:ext cx="8100900" cy="461665"/>
          </a:xfrm>
          <a:prstGeom prst="rect">
            <a:avLst/>
          </a:prstGeom>
        </p:spPr>
        <p:txBody>
          <a:bodyPr wrap="square">
            <a:spAutoFit/>
          </a:bodyPr>
          <a:lstStyle/>
          <a:p>
            <a:pPr algn="l"/>
            <a:r>
              <a:rPr lang="zh-CN" altLang="zh-CN" kern="100" dirty="0">
                <a:cs typeface="Times New Roman" panose="02020603050405020304" pitchFamily="18" charset="0"/>
              </a:rPr>
              <a:t>积分限：风向由南变到东，则</a:t>
            </a:r>
            <a:r>
              <a:rPr lang="en-US" altLang="zh-CN" kern="100" dirty="0"/>
              <a:t>θ</a:t>
            </a:r>
            <a:r>
              <a:rPr lang="zh-CN" altLang="zh-CN" kern="100" dirty="0">
                <a:cs typeface="Times New Roman" panose="02020603050405020304" pitchFamily="18" charset="0"/>
              </a:rPr>
              <a:t>由</a:t>
            </a:r>
            <a:r>
              <a:rPr lang="en-US" altLang="zh-CN" kern="100" dirty="0"/>
              <a:t>0</a:t>
            </a:r>
            <a:r>
              <a:rPr lang="zh-CN" altLang="zh-CN" kern="100" dirty="0">
                <a:cs typeface="Times New Roman" panose="02020603050405020304" pitchFamily="18" charset="0"/>
              </a:rPr>
              <a:t>变到</a:t>
            </a:r>
            <a:r>
              <a:rPr lang="en-US" altLang="zh-CN" kern="100" dirty="0"/>
              <a:t>π/2</a:t>
            </a:r>
            <a:r>
              <a:rPr lang="zh-CN" altLang="zh-CN" kern="100" dirty="0">
                <a:cs typeface="Times New Roman" panose="02020603050405020304" pitchFamily="18" charset="0"/>
              </a:rPr>
              <a:t>；</a:t>
            </a:r>
            <a:r>
              <a:rPr lang="en-US" altLang="zh-CN" kern="100" dirty="0"/>
              <a:t>S</a:t>
            </a:r>
            <a:r>
              <a:rPr lang="zh-CN" altLang="zh-CN" kern="100" dirty="0">
                <a:cs typeface="Times New Roman" panose="02020603050405020304" pitchFamily="18" charset="0"/>
              </a:rPr>
              <a:t>由</a:t>
            </a:r>
            <a:r>
              <a:rPr lang="en-US" altLang="zh-CN" kern="100" dirty="0"/>
              <a:t>0</a:t>
            </a:r>
            <a:r>
              <a:rPr lang="zh-CN" altLang="zh-CN" kern="100" dirty="0">
                <a:cs typeface="Times New Roman" panose="02020603050405020304" pitchFamily="18" charset="0"/>
              </a:rPr>
              <a:t>变到</a:t>
            </a:r>
            <a:r>
              <a:rPr lang="en-US" altLang="zh-CN" kern="100" dirty="0"/>
              <a:t>π/2B</a:t>
            </a:r>
            <a:endParaRPr lang="zh-CN" altLang="en-US" dirty="0"/>
          </a:p>
        </p:txBody>
      </p:sp>
      <p:pic>
        <p:nvPicPr>
          <p:cNvPr id="6656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1720" y="2420888"/>
            <a:ext cx="2628292" cy="357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矩形 4"/>
          <p:cNvSpPr/>
          <p:nvPr/>
        </p:nvSpPr>
        <p:spPr>
          <a:xfrm>
            <a:off x="1259632" y="1016732"/>
            <a:ext cx="5886400" cy="1569660"/>
          </a:xfrm>
          <a:prstGeom prst="rect">
            <a:avLst/>
          </a:prstGeom>
        </p:spPr>
        <p:txBody>
          <a:bodyPr wrap="square">
            <a:spAutoFit/>
          </a:bodyPr>
          <a:lstStyle/>
          <a:p>
            <a:pPr algn="just">
              <a:spcAft>
                <a:spcPts val="0"/>
              </a:spcAft>
            </a:pPr>
            <a:r>
              <a:rPr lang="zh-CN" altLang="zh-CN" b="1" kern="100" dirty="0"/>
              <a:t>小结： </a:t>
            </a:r>
            <a:r>
              <a:rPr lang="en-US" altLang="zh-CN" b="1" kern="100" dirty="0"/>
              <a:t>       </a:t>
            </a:r>
            <a:endParaRPr lang="zh-CN" altLang="zh-CN" b="1" kern="100" dirty="0"/>
          </a:p>
          <a:p>
            <a:pPr indent="1066800" algn="just">
              <a:spcAft>
                <a:spcPts val="0"/>
              </a:spcAft>
            </a:pPr>
            <a:r>
              <a:rPr lang="en-US" altLang="zh-CN" kern="100" dirty="0"/>
              <a:t>A</a:t>
            </a:r>
            <a:r>
              <a:rPr lang="zh-CN" altLang="zh-CN" kern="100" dirty="0"/>
              <a:t>＝</a:t>
            </a:r>
            <a:r>
              <a:rPr lang="en-US" altLang="zh-CN" kern="100" dirty="0" err="1" smtClean="0"/>
              <a:t>Fscosθ</a:t>
            </a:r>
            <a:endParaRPr lang="en-US" altLang="zh-CN" kern="100" dirty="0" smtClean="0"/>
          </a:p>
          <a:p>
            <a:pPr indent="1066800" algn="just">
              <a:spcAft>
                <a:spcPts val="0"/>
              </a:spcAft>
            </a:pPr>
            <a:endParaRPr lang="zh-CN" altLang="zh-CN" kern="100" dirty="0"/>
          </a:p>
          <a:p>
            <a:pPr algn="l"/>
            <a:r>
              <a:rPr lang="zh-CN" altLang="zh-CN" kern="100" dirty="0">
                <a:cs typeface="Times New Roman" panose="02020603050405020304" pitchFamily="18" charset="0"/>
              </a:rPr>
              <a:t>例</a:t>
            </a:r>
            <a:r>
              <a:rPr lang="en-US" altLang="zh-CN" kern="100" dirty="0"/>
              <a:t>1</a:t>
            </a:r>
            <a:r>
              <a:rPr lang="zh-CN" altLang="zh-CN" kern="100" dirty="0">
                <a:cs typeface="Times New Roman" panose="02020603050405020304" pitchFamily="18" charset="0"/>
              </a:rPr>
              <a:t>：</a:t>
            </a:r>
            <a:r>
              <a:rPr lang="en-US" altLang="zh-CN" kern="100" dirty="0"/>
              <a:t>F</a:t>
            </a:r>
            <a:r>
              <a:rPr lang="zh-CN" altLang="zh-CN" kern="100" dirty="0">
                <a:cs typeface="Times New Roman" panose="02020603050405020304" pitchFamily="18" charset="0"/>
              </a:rPr>
              <a:t>变；</a:t>
            </a:r>
            <a:r>
              <a:rPr lang="zh-CN" altLang="zh-CN" kern="100" dirty="0">
                <a:ea typeface="Times New Roman" panose="02020603050405020304" pitchFamily="18" charset="0"/>
              </a:rPr>
              <a:t> </a:t>
            </a:r>
            <a:r>
              <a:rPr lang="zh-CN" altLang="zh-CN" kern="100" dirty="0">
                <a:cs typeface="Times New Roman" panose="02020603050405020304" pitchFamily="18" charset="0"/>
              </a:rPr>
              <a:t>例</a:t>
            </a:r>
            <a:r>
              <a:rPr lang="en-US" altLang="zh-CN" kern="100" dirty="0"/>
              <a:t>2</a:t>
            </a:r>
            <a:r>
              <a:rPr lang="zh-CN" altLang="zh-CN" kern="100" dirty="0">
                <a:cs typeface="Times New Roman" panose="02020603050405020304" pitchFamily="18" charset="0"/>
              </a:rPr>
              <a:t>：</a:t>
            </a:r>
            <a:r>
              <a:rPr lang="en-US" altLang="zh-CN" kern="100" dirty="0"/>
              <a:t>S</a:t>
            </a:r>
            <a:r>
              <a:rPr lang="zh-CN" altLang="zh-CN" kern="100" dirty="0">
                <a:cs typeface="Times New Roman" panose="02020603050405020304" pitchFamily="18" charset="0"/>
              </a:rPr>
              <a:t>变；</a:t>
            </a:r>
            <a:r>
              <a:rPr lang="en-US" altLang="zh-CN" kern="100" dirty="0"/>
              <a:t>  </a:t>
            </a:r>
            <a:r>
              <a:rPr lang="zh-CN" altLang="zh-CN" kern="100" dirty="0">
                <a:cs typeface="Times New Roman" panose="02020603050405020304" pitchFamily="18" charset="0"/>
              </a:rPr>
              <a:t>例</a:t>
            </a:r>
            <a:r>
              <a:rPr lang="en-US" altLang="zh-CN" kern="100" dirty="0"/>
              <a:t>3</a:t>
            </a:r>
            <a:r>
              <a:rPr lang="zh-CN" altLang="zh-CN" kern="100" dirty="0">
                <a:cs typeface="Times New Roman" panose="02020603050405020304" pitchFamily="18" charset="0"/>
              </a:rPr>
              <a:t>：</a:t>
            </a:r>
            <a:r>
              <a:rPr lang="en-US" altLang="zh-CN" kern="100" dirty="0"/>
              <a:t>θ</a:t>
            </a:r>
            <a:r>
              <a:rPr lang="zh-CN" altLang="zh-CN" kern="100" dirty="0">
                <a:cs typeface="Times New Roman" panose="02020603050405020304" pitchFamily="18" charset="0"/>
              </a:rPr>
              <a:t>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604822"/>
          </a:xfrm>
        </p:spPr>
        <p:txBody>
          <a:bodyPr/>
          <a:lstStyle/>
          <a:p>
            <a:pPr algn="l"/>
            <a:r>
              <a:rPr lang="zh-CN" altLang="en-US" sz="3200" dirty="0" smtClean="0"/>
              <a:t>说明：</a:t>
            </a:r>
            <a:endParaRPr lang="zh-CN" altLang="en-US" sz="3200" dirty="0"/>
          </a:p>
        </p:txBody>
      </p:sp>
      <p:sp>
        <p:nvSpPr>
          <p:cNvPr id="3" name="内容占位符 2"/>
          <p:cNvSpPr>
            <a:spLocks noGrp="1"/>
          </p:cNvSpPr>
          <p:nvPr>
            <p:ph idx="1"/>
          </p:nvPr>
        </p:nvSpPr>
        <p:spPr>
          <a:xfrm>
            <a:off x="685800" y="1214422"/>
            <a:ext cx="7772400" cy="5286412"/>
          </a:xfrm>
        </p:spPr>
        <p:txBody>
          <a:bodyPr/>
          <a:lstStyle/>
          <a:p>
            <a:pPr>
              <a:buNone/>
            </a:pPr>
            <a:r>
              <a:rPr lang="en-US" altLang="zh-CN" sz="2800" dirty="0" smtClean="0"/>
              <a:t>1</a:t>
            </a:r>
            <a:r>
              <a:rPr lang="zh-CN" altLang="en-US" sz="2800" dirty="0" smtClean="0"/>
              <a:t>）功是标量，没有方向但有正负</a:t>
            </a:r>
            <a:endParaRPr lang="en-US" altLang="zh-CN" sz="2800" dirty="0" smtClean="0"/>
          </a:p>
          <a:p>
            <a:r>
              <a:rPr lang="zh-CN" altLang="en-US" sz="2800" dirty="0" smtClean="0"/>
              <a:t>                                 功为正</a:t>
            </a:r>
            <a:endParaRPr lang="en-US" altLang="zh-CN" sz="2800" dirty="0" smtClean="0"/>
          </a:p>
          <a:p>
            <a:r>
              <a:rPr lang="zh-CN" altLang="en-US" sz="2800" dirty="0" smtClean="0"/>
              <a:t>                                 功为</a:t>
            </a:r>
            <a:r>
              <a:rPr lang="en-US" altLang="zh-CN" sz="2800" dirty="0" smtClean="0"/>
              <a:t>0</a:t>
            </a:r>
            <a:endParaRPr lang="en-US" altLang="zh-CN" sz="2800" dirty="0" smtClean="0"/>
          </a:p>
          <a:p>
            <a:r>
              <a:rPr lang="zh-CN" altLang="en-US" sz="2800" dirty="0" smtClean="0"/>
              <a:t>                                 功为负</a:t>
            </a:r>
            <a:endParaRPr lang="en-US" altLang="zh-CN" sz="2800" dirty="0" smtClean="0"/>
          </a:p>
          <a:p>
            <a:endParaRPr lang="en-US" altLang="zh-CN" sz="2800" dirty="0" smtClean="0"/>
          </a:p>
          <a:p>
            <a:pPr>
              <a:buNone/>
            </a:pPr>
            <a:r>
              <a:rPr lang="en-US" altLang="zh-CN" sz="2800" dirty="0" smtClean="0"/>
              <a:t>2</a:t>
            </a:r>
            <a:r>
              <a:rPr lang="zh-CN" altLang="en-US" sz="2800" dirty="0" smtClean="0"/>
              <a:t>）功的单位</a:t>
            </a:r>
            <a:r>
              <a:rPr lang="zh-CN" altLang="en-US" sz="2800" dirty="0"/>
              <a:t>：</a:t>
            </a:r>
            <a:endParaRPr lang="en-US" altLang="zh-CN" sz="2800" dirty="0" smtClean="0"/>
          </a:p>
          <a:p>
            <a:pPr>
              <a:buNone/>
            </a:pPr>
            <a:r>
              <a:rPr lang="en-US" altLang="zh-CN" sz="2800" dirty="0" smtClean="0"/>
              <a:t>                         SI</a:t>
            </a:r>
            <a:r>
              <a:rPr lang="zh-CN" altLang="en-US" sz="2800" dirty="0" smtClean="0"/>
              <a:t>中，        牛顿</a:t>
            </a:r>
            <a:r>
              <a:rPr lang="en-US" altLang="zh-CN" sz="2800" dirty="0" smtClean="0"/>
              <a:t>·</a:t>
            </a:r>
            <a:r>
              <a:rPr lang="zh-CN" altLang="en-US" sz="2800" dirty="0" smtClean="0"/>
              <a:t> 米</a:t>
            </a:r>
            <a:r>
              <a:rPr lang="en-US" altLang="zh-CN" sz="2800" dirty="0" smtClean="0"/>
              <a:t>=</a:t>
            </a:r>
            <a:r>
              <a:rPr lang="zh-CN" altLang="en-US" sz="2800" dirty="0" smtClean="0"/>
              <a:t>焦耳（</a:t>
            </a:r>
            <a:r>
              <a:rPr lang="en-US" altLang="zh-CN" sz="2800" dirty="0" smtClean="0"/>
              <a:t>J</a:t>
            </a:r>
            <a:r>
              <a:rPr lang="zh-CN" altLang="en-US" sz="2800" dirty="0" smtClean="0"/>
              <a:t>）</a:t>
            </a:r>
            <a:endParaRPr lang="en-US" altLang="zh-CN" sz="2800" dirty="0" smtClean="0"/>
          </a:p>
          <a:p>
            <a:pPr>
              <a:buNone/>
            </a:pPr>
            <a:r>
              <a:rPr lang="en-US" altLang="zh-CN" sz="2800" dirty="0" smtClean="0"/>
              <a:t>                       CGS</a:t>
            </a:r>
            <a:r>
              <a:rPr lang="zh-CN" altLang="en-US" sz="2800" dirty="0" smtClean="0"/>
              <a:t>中，    达因 </a:t>
            </a:r>
            <a:r>
              <a:rPr lang="en-US" altLang="zh-CN" sz="2800" dirty="0" smtClean="0"/>
              <a:t>·</a:t>
            </a:r>
            <a:r>
              <a:rPr lang="zh-CN" altLang="en-US" sz="2800" dirty="0" smtClean="0"/>
              <a:t>厘米</a:t>
            </a:r>
            <a:r>
              <a:rPr lang="en-US" altLang="zh-CN" sz="2800" dirty="0" smtClean="0"/>
              <a:t>=</a:t>
            </a:r>
            <a:r>
              <a:rPr lang="zh-CN" altLang="en-US" sz="2800" dirty="0" smtClean="0"/>
              <a:t>尔格（</a:t>
            </a:r>
            <a:r>
              <a:rPr lang="en-US" altLang="zh-CN" sz="2800" dirty="0" smtClean="0"/>
              <a:t>erg</a:t>
            </a:r>
            <a:r>
              <a:rPr lang="zh-CN" altLang="en-US" sz="2800" dirty="0" smtClean="0"/>
              <a:t>）</a:t>
            </a:r>
            <a:endParaRPr lang="en-US" altLang="zh-CN" sz="2800" dirty="0" smtClean="0"/>
          </a:p>
          <a:p>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a:xfrm>
            <a:off x="6786578" y="6400800"/>
            <a:ext cx="1905000" cy="457200"/>
          </a:xfrm>
        </p:spPr>
        <p:txBody>
          <a:bodyPr/>
          <a:lstStyle/>
          <a:p>
            <a:pPr>
              <a:defRPr/>
            </a:pPr>
            <a:fld id="{454B0B3A-C4C8-456E-88E0-D18BAB54D345}" type="slidenum">
              <a:rPr lang="en-US" altLang="zh-CN" smtClean="0"/>
            </a:fld>
            <a:endParaRPr lang="en-US" altLang="zh-CN" dirty="0"/>
          </a:p>
        </p:txBody>
      </p:sp>
      <p:graphicFrame>
        <p:nvGraphicFramePr>
          <p:cNvPr id="2050" name="Object 2"/>
          <p:cNvGraphicFramePr>
            <a:graphicFrameLocks noChangeAspect="1"/>
          </p:cNvGraphicFramePr>
          <p:nvPr/>
        </p:nvGraphicFramePr>
        <p:xfrm>
          <a:off x="1500166" y="1714488"/>
          <a:ext cx="1991713" cy="570419"/>
        </p:xfrm>
        <a:graphic>
          <a:graphicData uri="http://schemas.openxmlformats.org/presentationml/2006/ole">
            <mc:AlternateContent xmlns:mc="http://schemas.openxmlformats.org/markup-compatibility/2006">
              <mc:Choice xmlns:v="urn:schemas-microsoft-com:vml" Requires="v">
                <p:oleObj spid="_x0000_s136394" name="公式" r:id="rId1" imgW="469900" imgH="203200" progId="Equation.3">
                  <p:embed/>
                </p:oleObj>
              </mc:Choice>
              <mc:Fallback>
                <p:oleObj name="公式" r:id="rId1" imgW="469900" imgH="2032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66" y="1714488"/>
                        <a:ext cx="1991713" cy="570419"/>
                      </a:xfrm>
                      <a:prstGeom prst="rect">
                        <a:avLst/>
                      </a:prstGeom>
                      <a:noFill/>
                    </p:spPr>
                  </p:pic>
                </p:oleObj>
              </mc:Fallback>
            </mc:AlternateContent>
          </a:graphicData>
        </a:graphic>
      </p:graphicFrame>
      <p:graphicFrame>
        <p:nvGraphicFramePr>
          <p:cNvPr id="2051" name="Object 3"/>
          <p:cNvGraphicFramePr>
            <a:graphicFrameLocks noChangeAspect="1"/>
          </p:cNvGraphicFramePr>
          <p:nvPr/>
        </p:nvGraphicFramePr>
        <p:xfrm>
          <a:off x="1500167" y="2143116"/>
          <a:ext cx="1991714" cy="571504"/>
        </p:xfrm>
        <a:graphic>
          <a:graphicData uri="http://schemas.openxmlformats.org/presentationml/2006/ole">
            <mc:AlternateContent xmlns:mc="http://schemas.openxmlformats.org/markup-compatibility/2006">
              <mc:Choice xmlns:v="urn:schemas-microsoft-com:vml" Requires="v">
                <p:oleObj spid="_x0000_s136395" name="公式" r:id="rId3" imgW="469900" imgH="203200" progId="Equation.3">
                  <p:embed/>
                </p:oleObj>
              </mc:Choice>
              <mc:Fallback>
                <p:oleObj name="公式" r:id="rId3" imgW="469900" imgH="203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7" y="2143116"/>
                        <a:ext cx="1991714" cy="571504"/>
                      </a:xfrm>
                      <a:prstGeom prst="rect">
                        <a:avLst/>
                      </a:prstGeom>
                      <a:noFill/>
                    </p:spPr>
                  </p:pic>
                </p:oleObj>
              </mc:Fallback>
            </mc:AlternateContent>
          </a:graphicData>
        </a:graphic>
      </p:graphicFrame>
      <p:graphicFrame>
        <p:nvGraphicFramePr>
          <p:cNvPr id="2053" name="Object 5"/>
          <p:cNvGraphicFramePr>
            <a:graphicFrameLocks noChangeAspect="1"/>
          </p:cNvGraphicFramePr>
          <p:nvPr/>
        </p:nvGraphicFramePr>
        <p:xfrm>
          <a:off x="1428729" y="2714620"/>
          <a:ext cx="2063152" cy="571504"/>
        </p:xfrm>
        <a:graphic>
          <a:graphicData uri="http://schemas.openxmlformats.org/presentationml/2006/ole">
            <mc:AlternateContent xmlns:mc="http://schemas.openxmlformats.org/markup-compatibility/2006">
              <mc:Choice xmlns:v="urn:schemas-microsoft-com:vml" Requires="v">
                <p:oleObj spid="_x0000_s136396" name="Equation" r:id="rId5" imgW="469900" imgH="203200" progId="Equation.DSMT4">
                  <p:embed/>
                </p:oleObj>
              </mc:Choice>
              <mc:Fallback>
                <p:oleObj name="Equation" r:id="rId5" imgW="469900" imgH="2032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9" y="2714620"/>
                        <a:ext cx="2063152" cy="571504"/>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8610" y="1136860"/>
            <a:ext cx="8343904" cy="4524388"/>
          </a:xfrm>
        </p:spPr>
        <p:txBody>
          <a:bodyPr/>
          <a:lstStyle/>
          <a:p>
            <a:r>
              <a:rPr lang="zh-CN" altLang="en-US" sz="2600" dirty="0" smtClean="0"/>
              <a:t>设做功者在</a:t>
            </a:r>
            <a:r>
              <a:rPr lang="en-US" altLang="zh-CN" sz="2600" dirty="0" smtClean="0"/>
              <a:t>t  </a:t>
            </a:r>
            <a:r>
              <a:rPr lang="zh-CN" altLang="en-US" sz="2600" dirty="0" smtClean="0"/>
              <a:t>到  </a:t>
            </a:r>
            <a:r>
              <a:rPr lang="en-US" altLang="zh-CN" sz="2600" dirty="0" smtClean="0"/>
              <a:t>	</a:t>
            </a:r>
            <a:r>
              <a:rPr lang="zh-CN" altLang="en-US" sz="2600" dirty="0" smtClean="0"/>
              <a:t>时间内，完成的功为        ，则这段时间内的平均功率为：</a:t>
            </a:r>
            <a:endParaRPr lang="en-US" altLang="zh-CN" sz="2600" dirty="0" smtClean="0"/>
          </a:p>
          <a:p>
            <a:endParaRPr lang="en-US" altLang="zh-CN" sz="2600" dirty="0" smtClean="0"/>
          </a:p>
          <a:p>
            <a:endParaRPr lang="en-US" altLang="zh-CN" sz="2600" dirty="0" smtClean="0"/>
          </a:p>
          <a:p>
            <a:endParaRPr lang="en-US" altLang="zh-CN" sz="2600" dirty="0" smtClean="0"/>
          </a:p>
          <a:p>
            <a:pPr>
              <a:buNone/>
            </a:pPr>
            <a:r>
              <a:rPr lang="zh-CN" altLang="en-US" sz="2600" dirty="0" smtClean="0"/>
              <a:t>      在                时，瞬时功率：</a:t>
            </a:r>
            <a:endParaRPr lang="en-US" altLang="zh-CN" sz="2600"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aphicFrame>
        <p:nvGraphicFramePr>
          <p:cNvPr id="8194" name="Object 2"/>
          <p:cNvGraphicFramePr>
            <a:graphicFrameLocks noChangeAspect="1"/>
          </p:cNvGraphicFramePr>
          <p:nvPr/>
        </p:nvGraphicFramePr>
        <p:xfrm>
          <a:off x="3167844" y="1166150"/>
          <a:ext cx="928694" cy="445507"/>
        </p:xfrm>
        <a:graphic>
          <a:graphicData uri="http://schemas.openxmlformats.org/presentationml/2006/ole">
            <mc:AlternateContent xmlns:mc="http://schemas.openxmlformats.org/markup-compatibility/2006">
              <mc:Choice xmlns:v="urn:schemas-microsoft-com:vml" Requires="v">
                <p:oleObj spid="_x0000_s103006" name="公式" r:id="rId1" imgW="380365" imgH="177800" progId="Equation.3">
                  <p:embed/>
                </p:oleObj>
              </mc:Choice>
              <mc:Fallback>
                <p:oleObj name="公式" r:id="rId1" imgW="380365" imgH="1778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844" y="1166150"/>
                        <a:ext cx="928694" cy="445507"/>
                      </a:xfrm>
                      <a:prstGeom prst="rect">
                        <a:avLst/>
                      </a:prstGeom>
                      <a:solidFill>
                        <a:schemeClr val="bg1"/>
                      </a:solidFill>
                    </p:spPr>
                  </p:pic>
                </p:oleObj>
              </mc:Fallback>
            </mc:AlternateContent>
          </a:graphicData>
        </a:graphic>
      </p:graphicFrame>
      <p:graphicFrame>
        <p:nvGraphicFramePr>
          <p:cNvPr id="8195" name="Object 3"/>
          <p:cNvGraphicFramePr>
            <a:graphicFrameLocks noChangeAspect="1"/>
          </p:cNvGraphicFramePr>
          <p:nvPr/>
        </p:nvGraphicFramePr>
        <p:xfrm>
          <a:off x="7061347" y="1126417"/>
          <a:ext cx="642942" cy="485240"/>
        </p:xfrm>
        <a:graphic>
          <a:graphicData uri="http://schemas.openxmlformats.org/presentationml/2006/ole">
            <mc:AlternateContent xmlns:mc="http://schemas.openxmlformats.org/markup-compatibility/2006">
              <mc:Choice xmlns:v="urn:schemas-microsoft-com:vml" Requires="v">
                <p:oleObj spid="_x0000_s103007" name="公式" r:id="rId3" imgW="241300" imgH="177800" progId="Equation.3">
                  <p:embed/>
                </p:oleObj>
              </mc:Choice>
              <mc:Fallback>
                <p:oleObj name="公式" r:id="rId3" imgW="241300" imgH="1778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1347" y="1126417"/>
                        <a:ext cx="642942" cy="485240"/>
                      </a:xfrm>
                      <a:prstGeom prst="rect">
                        <a:avLst/>
                      </a:prstGeom>
                      <a:noFill/>
                    </p:spPr>
                  </p:pic>
                </p:oleObj>
              </mc:Fallback>
            </mc:AlternateContent>
          </a:graphicData>
        </a:graphic>
      </p:graphicFrame>
      <p:graphicFrame>
        <p:nvGraphicFramePr>
          <p:cNvPr id="8197" name="Object 5"/>
          <p:cNvGraphicFramePr>
            <a:graphicFrameLocks noChangeAspect="1"/>
          </p:cNvGraphicFramePr>
          <p:nvPr/>
        </p:nvGraphicFramePr>
        <p:xfrm>
          <a:off x="1295636" y="3479560"/>
          <a:ext cx="1214446" cy="425399"/>
        </p:xfrm>
        <a:graphic>
          <a:graphicData uri="http://schemas.openxmlformats.org/presentationml/2006/ole">
            <mc:AlternateContent xmlns:mc="http://schemas.openxmlformats.org/markup-compatibility/2006">
              <mc:Choice xmlns:v="urn:schemas-microsoft-com:vml" Requires="v">
                <p:oleObj spid="_x0000_s103008" name="公式" r:id="rId5" imgW="481965" imgH="177800" progId="Equation.3">
                  <p:embed/>
                </p:oleObj>
              </mc:Choice>
              <mc:Fallback>
                <p:oleObj name="公式" r:id="rId5" imgW="481965" imgH="1778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636" y="3479560"/>
                        <a:ext cx="1214446" cy="425399"/>
                      </a:xfrm>
                      <a:prstGeom prst="rect">
                        <a:avLst/>
                      </a:prstGeom>
                      <a:solidFill>
                        <a:schemeClr val="bg1"/>
                      </a:solidFill>
                    </p:spPr>
                  </p:pic>
                </p:oleObj>
              </mc:Fallback>
            </mc:AlternateContent>
          </a:graphicData>
        </a:graphic>
      </p:graphicFrame>
      <p:sp>
        <p:nvSpPr>
          <p:cNvPr id="12" name="标题 4"/>
          <p:cNvSpPr txBox="1"/>
          <p:nvPr/>
        </p:nvSpPr>
        <p:spPr bwMode="auto">
          <a:xfrm>
            <a:off x="210338" y="859725"/>
            <a:ext cx="7772400" cy="533384"/>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sz="3600" kern="0" dirty="0" smtClean="0">
                <a:latin typeface="宋体" panose="02010600030101010101" pitchFamily="2" charset="-122"/>
              </a:rPr>
              <a:t>§3. </a:t>
            </a:r>
            <a:r>
              <a:rPr lang="zh-CN" altLang="en-US" sz="3600" kern="0" dirty="0" smtClean="0">
                <a:latin typeface="仿宋" panose="02010609060101010101" pitchFamily="49" charset="-122"/>
                <a:ea typeface="仿宋" panose="02010609060101010101" pitchFamily="49" charset="-122"/>
              </a:rPr>
              <a:t>功率</a:t>
            </a:r>
            <a:br>
              <a:rPr lang="zh-CN" altLang="en-US" kern="0" dirty="0" smtClean="0">
                <a:latin typeface="仿宋" panose="02010609060101010101" pitchFamily="49" charset="-122"/>
                <a:ea typeface="仿宋" panose="02010609060101010101" pitchFamily="49" charset="-122"/>
              </a:rPr>
            </a:br>
            <a:endParaRPr lang="zh-CN" altLang="en-US" kern="0" dirty="0" smtClean="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6" name="矩形 5"/>
              <p:cNvSpPr/>
              <p:nvPr/>
            </p:nvSpPr>
            <p:spPr>
              <a:xfrm>
                <a:off x="3817039" y="2355854"/>
                <a:ext cx="1247777" cy="11237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smtClean="0">
                              <a:latin typeface="Cambria Math" panose="02040503050406030204" pitchFamily="18" charset="0"/>
                            </a:rPr>
                          </m:ctrlPr>
                        </m:mPr>
                        <m:m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𝛥</m:t>
                                </m:r>
                                <m:r>
                                  <a:rPr lang="zh-CN" altLang="en-US" i="1">
                                    <a:latin typeface="Cambria Math" panose="02040503050406030204" pitchFamily="18" charset="0"/>
                                  </a:rPr>
                                  <m:t>𝐴</m:t>
                                </m:r>
                              </m:num>
                              <m:den>
                                <m:r>
                                  <a:rPr lang="zh-CN" altLang="en-US" i="1">
                                    <a:latin typeface="Cambria Math" panose="02040503050406030204" pitchFamily="18" charset="0"/>
                                  </a:rPr>
                                  <m:t>𝛥</m:t>
                                </m:r>
                                <m:r>
                                  <a:rPr lang="zh-CN" altLang="en-US" i="1">
                                    <a:latin typeface="Cambria Math" panose="02040503050406030204" pitchFamily="18" charset="0"/>
                                  </a:rPr>
                                  <m:t>𝑡</m:t>
                                </m:r>
                              </m:den>
                            </m:f>
                          </m:e>
                        </m:mr>
                        <m:mr>
                          <m:e/>
                        </m:mr>
                      </m:m>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3817039" y="2355854"/>
                <a:ext cx="1247777" cy="1123706"/>
              </a:xfrm>
              <a:prstGeom prst="rect">
                <a:avLst/>
              </a:prstGeom>
              <a:blipFill rotWithShape="0">
                <a:blip r:embed="rId7"/>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矩形 6"/>
              <p:cNvSpPr/>
              <p:nvPr/>
            </p:nvSpPr>
            <p:spPr>
              <a:xfrm>
                <a:off x="742612" y="4439702"/>
                <a:ext cx="7715588" cy="8787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lim</m:t>
                          </m:r>
                        </m:e>
                        <m:lim>
                          <m:r>
                            <a:rPr lang="zh-CN" altLang="en-US" i="1">
                              <a:latin typeface="Cambria Math" panose="02040503050406030204" pitchFamily="18" charset="0"/>
                            </a:rPr>
                            <m:t>𝛥</m:t>
                          </m:r>
                          <m:r>
                            <a:rPr lang="zh-CN" altLang="en-US" i="1">
                              <a:latin typeface="Cambria Math" panose="02040503050406030204" pitchFamily="18" charset="0"/>
                            </a:rPr>
                            <m:t>𝑡</m:t>
                          </m:r>
                          <m:r>
                            <a:rPr lang="zh-CN" altLang="en-US">
                              <a:latin typeface="Cambria Math" panose="02040503050406030204" pitchFamily="18" charset="0"/>
                            </a:rPr>
                            <m:t>→0</m:t>
                          </m:r>
                        </m:lim>
                      </m:limLow>
                      <m:f>
                        <m:fPr>
                          <m:ctrlPr>
                            <a:rPr lang="zh-CN" altLang="en-US" i="1">
                              <a:latin typeface="Cambria Math" panose="02040503050406030204" pitchFamily="18" charset="0"/>
                            </a:rPr>
                          </m:ctrlPr>
                        </m:fPr>
                        <m:num>
                          <m:r>
                            <a:rPr lang="zh-CN" altLang="en-US" i="1">
                              <a:latin typeface="Cambria Math" panose="02040503050406030204" pitchFamily="18" charset="0"/>
                            </a:rPr>
                            <m:t>𝛥</m:t>
                          </m:r>
                          <m:r>
                            <a:rPr lang="zh-CN" altLang="en-US" i="1">
                              <a:latin typeface="Cambria Math" panose="02040503050406030204" pitchFamily="18" charset="0"/>
                            </a:rPr>
                            <m:t>𝐴</m:t>
                          </m:r>
                        </m:num>
                        <m:den>
                          <m:r>
                            <a:rPr lang="zh-CN" altLang="en-US" i="1">
                              <a:latin typeface="Cambria Math" panose="02040503050406030204" pitchFamily="18" charset="0"/>
                            </a:rPr>
                            <m:t>𝛥</m:t>
                          </m:r>
                          <m:r>
                            <a:rPr lang="zh-CN" altLang="en-US" i="1">
                              <a:latin typeface="Cambria Math" panose="02040503050406030204" pitchFamily="18" charset="0"/>
                            </a:rPr>
                            <m:t>𝑡</m:t>
                          </m:r>
                        </m:den>
                      </m:f>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𝑑𝐴</m:t>
                          </m:r>
                        </m:num>
                        <m:den>
                          <m:r>
                            <a:rPr lang="zh-CN" altLang="en-US" i="1">
                              <a:latin typeface="Cambria Math" panose="02040503050406030204" pitchFamily="18" charset="0"/>
                            </a:rPr>
                            <m:t>𝑑𝑡</m:t>
                          </m:r>
                        </m:den>
                      </m:f>
                      <m:r>
                        <a:rPr lang="zh-CN" altLang="en-US">
                          <a:latin typeface="Cambria Math" panose="02040503050406030204" pitchFamily="18" charset="0"/>
                        </a:rPr>
                        <m:t>=</m:t>
                      </m:r>
                      <m:f>
                        <m:fPr>
                          <m:ctrlPr>
                            <a:rPr lang="zh-CN" altLang="en-US" i="1">
                              <a:latin typeface="Cambria Math" panose="02040503050406030204" pitchFamily="18" charset="0"/>
                            </a:rPr>
                          </m:ctrlPr>
                        </m:fPr>
                        <m:num>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𝐹</m:t>
                              </m:r>
                            </m:e>
                          </m:groupChr>
                          <m:r>
                            <a:rPr lang="zh-CN" altLang="en-US">
                              <a:latin typeface="Cambria Math" panose="02040503050406030204" pitchFamily="18" charset="0"/>
                            </a:rPr>
                            <m:t>⋅</m:t>
                          </m:r>
                          <m:r>
                            <a:rPr lang="zh-CN" altLang="en-US" i="1">
                              <a:latin typeface="Cambria Math" panose="02040503050406030204" pitchFamily="18" charset="0"/>
                            </a:rPr>
                            <m:t>𝑑</m:t>
                          </m:r>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𝑟</m:t>
                              </m:r>
                            </m:e>
                          </m:groupChr>
                        </m:num>
                        <m:den>
                          <m:r>
                            <a:rPr lang="zh-CN" altLang="en-US" i="1">
                              <a:latin typeface="Cambria Math" panose="02040503050406030204" pitchFamily="18" charset="0"/>
                            </a:rPr>
                            <m:t>𝑑𝑡</m:t>
                          </m:r>
                        </m:den>
                      </m:f>
                      <m:r>
                        <a:rPr lang="zh-CN" altLang="en-US">
                          <a:latin typeface="Cambria Math" panose="02040503050406030204" pitchFamily="18" charset="0"/>
                        </a:rPr>
                        <m:t>=</m:t>
                      </m:r>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𝐹</m:t>
                          </m:r>
                        </m:e>
                      </m:groupChr>
                      <m:r>
                        <a:rPr lang="zh-CN" altLang="en-US">
                          <a:latin typeface="Cambria Math" panose="02040503050406030204" pitchFamily="18" charset="0"/>
                        </a:rPr>
                        <m:t>⋅</m:t>
                      </m:r>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𝑣</m:t>
                          </m:r>
                        </m:e>
                      </m:groupChr>
                      <m:r>
                        <a:rPr lang="zh-CN" altLang="en-US">
                          <a:latin typeface="Cambria Math" panose="02040503050406030204" pitchFamily="18" charset="0"/>
                        </a:rPr>
                        <m:t>=</m:t>
                      </m:r>
                      <m:r>
                        <a:rPr lang="zh-CN" altLang="en-US" i="1">
                          <a:latin typeface="Cambria Math" panose="02040503050406030204" pitchFamily="18" charset="0"/>
                        </a:rPr>
                        <m:t>𝐹𝑣</m:t>
                      </m:r>
                      <m:r>
                        <m:rPr>
                          <m:sty m:val="p"/>
                        </m:rPr>
                        <a:rPr lang="zh-CN" altLang="en-US">
                          <a:latin typeface="Cambria Math" panose="02040503050406030204" pitchFamily="18" charset="0"/>
                        </a:rPr>
                        <m:t>cos</m:t>
                      </m:r>
                      <m:r>
                        <a:rPr lang="zh-CN" altLang="en-US" i="1">
                          <a:latin typeface="Cambria Math" panose="02040503050406030204" pitchFamily="18" charset="0"/>
                        </a:rPr>
                        <m:t>𝜃</m:t>
                      </m:r>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742612" y="4439702"/>
                <a:ext cx="7715588" cy="878767"/>
              </a:xfrm>
              <a:prstGeom prst="rect">
                <a:avLst/>
              </a:prstGeom>
              <a:blipFill rotWithShape="0">
                <a:blip r:embed="rId8"/>
                <a:stretch>
                  <a:fillRect/>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664804"/>
            <a:ext cx="7772400" cy="5381644"/>
          </a:xfrm>
        </p:spPr>
        <p:txBody>
          <a:bodyPr/>
          <a:lstStyle/>
          <a:p>
            <a:r>
              <a:rPr lang="zh-CN" altLang="en-US" sz="2800" dirty="0" smtClean="0"/>
              <a:t>∴          到       这段时间内 做功为：</a:t>
            </a:r>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功率是标量，</a:t>
            </a:r>
            <a:r>
              <a:rPr lang="en-US" altLang="zh-CN" sz="2800" dirty="0" smtClean="0"/>
              <a:t>SI</a:t>
            </a:r>
            <a:r>
              <a:rPr lang="zh-CN" altLang="en-US" sz="2800" dirty="0" smtClean="0"/>
              <a:t>中，焦耳</a:t>
            </a:r>
            <a:r>
              <a:rPr lang="en-US" altLang="zh-CN" sz="2800" dirty="0" smtClean="0"/>
              <a:t>/</a:t>
            </a:r>
            <a:r>
              <a:rPr lang="zh-CN" altLang="en-US" sz="2800" dirty="0" smtClean="0"/>
              <a:t>秒</a:t>
            </a:r>
            <a:r>
              <a:rPr lang="en-US" altLang="zh-CN" sz="2800" dirty="0" smtClean="0"/>
              <a:t>=</a:t>
            </a:r>
            <a:r>
              <a:rPr lang="zh-CN" altLang="en-US" sz="2800" dirty="0" smtClean="0"/>
              <a:t>瓦（</a:t>
            </a:r>
            <a:r>
              <a:rPr lang="en-US" altLang="zh-CN" sz="2800" dirty="0" smtClean="0"/>
              <a:t>W</a:t>
            </a:r>
            <a:r>
              <a:rPr lang="zh-CN" altLang="en-US" sz="2800" dirty="0" smtClean="0"/>
              <a:t>）</a:t>
            </a:r>
            <a:endParaRPr lang="en-US" altLang="zh-CN" sz="2800" dirty="0" smtClean="0"/>
          </a:p>
          <a:p>
            <a:r>
              <a:rPr lang="zh-CN" altLang="en-US" sz="2800" dirty="0" smtClean="0"/>
              <a:t>在工程上：</a:t>
            </a:r>
            <a:endParaRPr lang="en-US" altLang="zh-CN" sz="2800" dirty="0" smtClean="0"/>
          </a:p>
          <a:p>
            <a:pPr lvl="1"/>
            <a:r>
              <a:rPr lang="en-US" altLang="zh-CN" dirty="0" smtClean="0"/>
              <a:t>1</a:t>
            </a:r>
            <a:r>
              <a:rPr lang="zh-CN" altLang="en-US" dirty="0" smtClean="0"/>
              <a:t>千瓦</a:t>
            </a:r>
            <a:r>
              <a:rPr lang="en-US" altLang="zh-CN" dirty="0" smtClean="0"/>
              <a:t>=1000</a:t>
            </a:r>
            <a:r>
              <a:rPr lang="zh-CN" altLang="en-US" dirty="0" smtClean="0"/>
              <a:t>瓦特</a:t>
            </a:r>
            <a:endParaRPr lang="en-US" altLang="zh-CN" dirty="0" smtClean="0"/>
          </a:p>
          <a:p>
            <a:pPr lvl="1"/>
            <a:r>
              <a:rPr lang="en-US" altLang="zh-CN" dirty="0" smtClean="0"/>
              <a:t>1hp(</a:t>
            </a:r>
            <a:r>
              <a:rPr lang="zh-CN" altLang="en-US" dirty="0" smtClean="0"/>
              <a:t>英 马力</a:t>
            </a:r>
            <a:r>
              <a:rPr lang="en-US" altLang="zh-CN" dirty="0" smtClean="0"/>
              <a:t>)=746w</a:t>
            </a:r>
            <a:endParaRPr lang="en-US" altLang="zh-CN" dirty="0" smtClean="0"/>
          </a:p>
          <a:p>
            <a:pPr lvl="1"/>
            <a:r>
              <a:rPr lang="en-US" altLang="zh-CN" dirty="0" smtClean="0"/>
              <a:t>1ps</a:t>
            </a:r>
            <a:r>
              <a:rPr lang="zh-CN" altLang="en-US" dirty="0" smtClean="0"/>
              <a:t>（德法 马力）</a:t>
            </a:r>
            <a:r>
              <a:rPr lang="en-US" altLang="zh-CN" dirty="0" smtClean="0"/>
              <a:t>=736w</a:t>
            </a:r>
            <a:endParaRPr lang="en-US" altLang="zh-CN"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aphicFrame>
        <p:nvGraphicFramePr>
          <p:cNvPr id="9219" name="Object 3"/>
          <p:cNvGraphicFramePr>
            <a:graphicFrameLocks noChangeAspect="1"/>
          </p:cNvGraphicFramePr>
          <p:nvPr/>
        </p:nvGraphicFramePr>
        <p:xfrm>
          <a:off x="1799692" y="1664804"/>
          <a:ext cx="357190" cy="622531"/>
        </p:xfrm>
        <a:graphic>
          <a:graphicData uri="http://schemas.openxmlformats.org/presentationml/2006/ole">
            <mc:AlternateContent xmlns:mc="http://schemas.openxmlformats.org/markup-compatibility/2006">
              <mc:Choice xmlns:v="urn:schemas-microsoft-com:vml" Requires="v">
                <p:oleObj spid="_x0000_s122381" name="公式" r:id="rId1" imgW="127000" imgH="215265" progId="Equation.3">
                  <p:embed/>
                </p:oleObj>
              </mc:Choice>
              <mc:Fallback>
                <p:oleObj name="公式" r:id="rId1" imgW="127000" imgH="215265" progId="Equation.3">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692" y="1664804"/>
                        <a:ext cx="357190" cy="622531"/>
                      </a:xfrm>
                      <a:prstGeom prst="rect">
                        <a:avLst/>
                      </a:prstGeom>
                      <a:solidFill>
                        <a:schemeClr val="bg1"/>
                      </a:solidFill>
                    </p:spPr>
                  </p:pic>
                </p:oleObj>
              </mc:Fallback>
            </mc:AlternateContent>
          </a:graphicData>
        </a:graphic>
      </p:graphicFrame>
      <p:graphicFrame>
        <p:nvGraphicFramePr>
          <p:cNvPr id="9220" name="Object 4"/>
          <p:cNvGraphicFramePr>
            <a:graphicFrameLocks noChangeAspect="1"/>
          </p:cNvGraphicFramePr>
          <p:nvPr/>
        </p:nvGraphicFramePr>
        <p:xfrm>
          <a:off x="2869369" y="1637899"/>
          <a:ext cx="409890" cy="649436"/>
        </p:xfrm>
        <a:graphic>
          <a:graphicData uri="http://schemas.openxmlformats.org/presentationml/2006/ole">
            <mc:AlternateContent xmlns:mc="http://schemas.openxmlformats.org/markup-compatibility/2006">
              <mc:Choice xmlns:v="urn:schemas-microsoft-com:vml" Requires="v">
                <p:oleObj spid="_x0000_s122382" name="公式" r:id="rId3" imgW="139700" imgH="215900" progId="Equation.3">
                  <p:embed/>
                </p:oleObj>
              </mc:Choice>
              <mc:Fallback>
                <p:oleObj name="公式" r:id="rId3" imgW="139700" imgH="2159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9369" y="1637899"/>
                        <a:ext cx="409890" cy="649436"/>
                      </a:xfrm>
                      <a:prstGeom prst="rect">
                        <a:avLst/>
                      </a:prstGeom>
                      <a:solidFill>
                        <a:schemeClr val="bg1"/>
                      </a:solidFill>
                    </p:spPr>
                  </p:pic>
                </p:oleObj>
              </mc:Fallback>
            </mc:AlternateContent>
          </a:graphicData>
        </a:graphic>
      </p:graphicFrame>
      <p:graphicFrame>
        <p:nvGraphicFramePr>
          <p:cNvPr id="9221" name="Object 5"/>
          <p:cNvGraphicFramePr>
            <a:graphicFrameLocks noChangeAspect="1"/>
          </p:cNvGraphicFramePr>
          <p:nvPr/>
        </p:nvGraphicFramePr>
        <p:xfrm>
          <a:off x="2300288" y="2600325"/>
          <a:ext cx="3463925" cy="1033463"/>
        </p:xfrm>
        <a:graphic>
          <a:graphicData uri="http://schemas.openxmlformats.org/presentationml/2006/ole">
            <mc:AlternateContent xmlns:mc="http://schemas.openxmlformats.org/markup-compatibility/2006">
              <mc:Choice xmlns:v="urn:schemas-microsoft-com:vml" Requires="v">
                <p:oleObj spid="_x0000_s122383" name="Equation" r:id="rId5" imgW="32918400" imgH="8534400" progId="Equation.DSMT4">
                  <p:embed/>
                </p:oleObj>
              </mc:Choice>
              <mc:Fallback>
                <p:oleObj name="Equation" r:id="rId5" imgW="32918400" imgH="8534400" progId="Equation.DSMT4">
                  <p:embed/>
                  <p:pic>
                    <p:nvPicPr>
                      <p:cNvPr id="0" name="Picture 5"/>
                      <p:cNvPicPr>
                        <a:picLocks noChangeAspect="1" noChangeArrowheads="1"/>
                      </p:cNvPicPr>
                      <p:nvPr/>
                    </p:nvPicPr>
                    <p:blipFill>
                      <a:blip r:embed="rId6"/>
                      <a:srcRect/>
                      <a:stretch>
                        <a:fillRect/>
                      </a:stretch>
                    </p:blipFill>
                    <p:spPr bwMode="auto">
                      <a:xfrm>
                        <a:off x="2300288" y="2600325"/>
                        <a:ext cx="3463925" cy="1033463"/>
                      </a:xfrm>
                      <a:prstGeom prst="rect">
                        <a:avLst/>
                      </a:prstGeom>
                      <a:solidFill>
                        <a:schemeClr val="bg1"/>
                      </a:solidFill>
                    </p:spPr>
                  </p:pic>
                </p:oleObj>
              </mc:Fallback>
            </mc:AlternateContent>
          </a:graphicData>
        </a:graphic>
      </p:graphicFrame>
      <p:sp>
        <p:nvSpPr>
          <p:cNvPr id="2" name="矩形 1"/>
          <p:cNvSpPr/>
          <p:nvPr/>
        </p:nvSpPr>
        <p:spPr>
          <a:xfrm>
            <a:off x="951316" y="973689"/>
            <a:ext cx="4536819" cy="523220"/>
          </a:xfrm>
          <a:prstGeom prst="rect">
            <a:avLst/>
          </a:prstGeom>
        </p:spPr>
        <p:txBody>
          <a:bodyPr wrap="none">
            <a:spAutoFit/>
          </a:bodyPr>
          <a:lstStyle/>
          <a:p>
            <a:pPr marL="342900" lvl="0" indent="-342900" algn="l" eaLnBrk="0" hangingPunct="0">
              <a:spcBef>
                <a:spcPct val="20000"/>
              </a:spcBef>
            </a:pPr>
            <a:r>
              <a:rPr lang="zh-CN" altLang="en-US" sz="2800" kern="0" dirty="0">
                <a:solidFill>
                  <a:srgbClr val="000000"/>
                </a:solidFill>
                <a:latin typeface="Times New Roman" panose="02020603050405020304"/>
                <a:ea typeface="宋体" panose="02010600030101010101" pitchFamily="2" charset="-122"/>
              </a:rPr>
              <a:t>由                    得到：</a:t>
            </a:r>
            <a:r>
              <a:rPr lang="en-US" altLang="zh-CN" sz="2800" kern="0" dirty="0" err="1" smtClean="0">
                <a:solidFill>
                  <a:srgbClr val="000000"/>
                </a:solidFill>
                <a:latin typeface="Times New Roman" panose="02020603050405020304"/>
                <a:ea typeface="宋体" panose="02010600030101010101" pitchFamily="2" charset="-122"/>
              </a:rPr>
              <a:t>dA</a:t>
            </a:r>
            <a:r>
              <a:rPr lang="en-US" altLang="zh-CN" sz="2800" kern="0" dirty="0" smtClean="0">
                <a:solidFill>
                  <a:srgbClr val="000000"/>
                </a:solidFill>
                <a:latin typeface="Times New Roman" panose="02020603050405020304"/>
                <a:ea typeface="宋体" panose="02010600030101010101" pitchFamily="2" charset="-122"/>
              </a:rPr>
              <a:t>=</a:t>
            </a:r>
            <a:r>
              <a:rPr lang="en-US" altLang="zh-CN" sz="2800" kern="0" dirty="0" err="1" smtClean="0">
                <a:solidFill>
                  <a:srgbClr val="000000"/>
                </a:solidFill>
                <a:latin typeface="Times New Roman" panose="02020603050405020304"/>
                <a:ea typeface="宋体" panose="02010600030101010101" pitchFamily="2" charset="-122"/>
              </a:rPr>
              <a:t>Pdt</a:t>
            </a:r>
            <a:endParaRPr lang="zh-CN" altLang="en-US" sz="2800" kern="0" dirty="0">
              <a:solidFill>
                <a:srgbClr val="000000"/>
              </a:solidFill>
              <a:latin typeface="Times New Roman" panose="02020603050405020304"/>
              <a:ea typeface="宋体" panose="02010600030101010101" pitchFamily="2" charset="-122"/>
            </a:endParaRPr>
          </a:p>
        </p:txBody>
      </p:sp>
      <p:graphicFrame>
        <p:nvGraphicFramePr>
          <p:cNvPr id="8" name="Object 8"/>
          <p:cNvGraphicFramePr>
            <a:graphicFrameLocks noChangeAspect="1"/>
          </p:cNvGraphicFramePr>
          <p:nvPr/>
        </p:nvGraphicFramePr>
        <p:xfrm>
          <a:off x="1790700" y="703263"/>
          <a:ext cx="1254125" cy="947737"/>
        </p:xfrm>
        <a:graphic>
          <a:graphicData uri="http://schemas.openxmlformats.org/presentationml/2006/ole">
            <mc:AlternateContent xmlns:mc="http://schemas.openxmlformats.org/markup-compatibility/2006">
              <mc:Choice xmlns:v="urn:schemas-microsoft-com:vml" Requires="v">
                <p:oleObj spid="_x0000_s122384" name="Equation" r:id="rId7" imgW="11887200" imgH="9448800" progId="Equation.DSMT4">
                  <p:embed/>
                </p:oleObj>
              </mc:Choice>
              <mc:Fallback>
                <p:oleObj name="Equation" r:id="rId7" imgW="11887200" imgH="9448800" progId="Equation.DSMT4">
                  <p:embed/>
                  <p:pic>
                    <p:nvPicPr>
                      <p:cNvPr id="0" name="图片 122383"/>
                      <p:cNvPicPr>
                        <a:picLocks noChangeAspect="1" noChangeArrowheads="1"/>
                      </p:cNvPicPr>
                      <p:nvPr/>
                    </p:nvPicPr>
                    <p:blipFill>
                      <a:blip r:embed="rId8"/>
                      <a:srcRect/>
                      <a:stretch>
                        <a:fillRect/>
                      </a:stretch>
                    </p:blipFill>
                    <p:spPr bwMode="auto">
                      <a:xfrm>
                        <a:off x="1790700" y="703263"/>
                        <a:ext cx="1254125" cy="947737"/>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4"/>
          <p:cNvSpPr txBox="1"/>
          <p:nvPr/>
        </p:nvSpPr>
        <p:spPr bwMode="auto">
          <a:xfrm>
            <a:off x="251520" y="590540"/>
            <a:ext cx="7772400" cy="533384"/>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sz="3600" kern="0" dirty="0" smtClean="0">
                <a:latin typeface="宋体" panose="02010600030101010101" pitchFamily="2" charset="-122"/>
              </a:rPr>
              <a:t>§4. </a:t>
            </a:r>
            <a:r>
              <a:rPr lang="zh-CN" altLang="en-US" sz="3600" dirty="0" smtClean="0">
                <a:latin typeface="仿宋" panose="02010609060101010101" pitchFamily="49" charset="-122"/>
                <a:ea typeface="仿宋" panose="02010609060101010101" pitchFamily="49" charset="-122"/>
              </a:rPr>
              <a:t>动能定理</a:t>
            </a:r>
            <a:br>
              <a:rPr lang="zh-CN" altLang="en-US" sz="3600" kern="0" dirty="0" smtClean="0">
                <a:latin typeface="仿宋" panose="02010609060101010101" pitchFamily="49" charset="-122"/>
                <a:ea typeface="仿宋" panose="02010609060101010101" pitchFamily="49" charset="-122"/>
              </a:rPr>
            </a:br>
            <a:endParaRPr lang="zh-CN" altLang="en-US" sz="3600" kern="0" dirty="0" smtClean="0">
              <a:latin typeface="仿宋" panose="02010609060101010101" pitchFamily="49" charset="-122"/>
              <a:ea typeface="仿宋" panose="02010609060101010101" pitchFamily="49" charset="-122"/>
            </a:endParaRPr>
          </a:p>
        </p:txBody>
      </p:sp>
      <p:sp>
        <p:nvSpPr>
          <p:cNvPr id="7" name="内容占位符 2"/>
          <p:cNvSpPr>
            <a:spLocks noGrp="1"/>
          </p:cNvSpPr>
          <p:nvPr>
            <p:ph idx="1"/>
          </p:nvPr>
        </p:nvSpPr>
        <p:spPr>
          <a:xfrm>
            <a:off x="357158" y="857232"/>
            <a:ext cx="8129590" cy="4595826"/>
          </a:xfrm>
        </p:spPr>
        <p:txBody>
          <a:bodyPr/>
          <a:lstStyle/>
          <a:p>
            <a:pPr>
              <a:lnSpc>
                <a:spcPct val="114000"/>
              </a:lnSpc>
            </a:pPr>
            <a:r>
              <a:rPr lang="zh-CN" altLang="en-US" sz="2600" dirty="0" smtClean="0">
                <a:latin typeface="仿宋" panose="02010609060101010101" pitchFamily="49" charset="-122"/>
                <a:ea typeface="仿宋" panose="02010609060101010101" pitchFamily="49" charset="-122"/>
              </a:rPr>
              <a:t>从力学的范围讲</a:t>
            </a:r>
            <a:r>
              <a:rPr lang="en-US" altLang="zh-CN"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457200" indent="-457200">
              <a:lnSpc>
                <a:spcPct val="114000"/>
              </a:lnSpc>
              <a:buFont typeface="+mj-ea"/>
              <a:buAutoNum type="circleNumDbPlain"/>
            </a:pPr>
            <a:r>
              <a:rPr lang="zh-CN" altLang="en-US" sz="2600" dirty="0" smtClean="0">
                <a:latin typeface="仿宋" panose="02010609060101010101" pitchFamily="49" charset="-122"/>
                <a:ea typeface="仿宋" panose="02010609060101010101" pitchFamily="49" charset="-122"/>
              </a:rPr>
              <a:t>具有速度的物体可以对其他物体做功，挥动的铁锤可以打桩，水流可以推进水轮机等，因为它们具有一种</a:t>
            </a:r>
            <a:r>
              <a:rPr lang="zh-CN" altLang="en-US" sz="2600" b="1" dirty="0" smtClean="0">
                <a:solidFill>
                  <a:schemeClr val="accent2"/>
                </a:solidFill>
                <a:latin typeface="仿宋" panose="02010609060101010101" pitchFamily="49" charset="-122"/>
                <a:ea typeface="仿宋" panose="02010609060101010101" pitchFamily="49" charset="-122"/>
              </a:rPr>
              <a:t>和速度相联系的能量</a:t>
            </a:r>
            <a:r>
              <a:rPr lang="zh-CN" altLang="en-US" sz="2600" dirty="0" smtClean="0">
                <a:latin typeface="仿宋" panose="02010609060101010101" pitchFamily="49" charset="-122"/>
                <a:ea typeface="仿宋" panose="02010609060101010101" pitchFamily="49" charset="-122"/>
              </a:rPr>
              <a:t>，叫</a:t>
            </a:r>
            <a:r>
              <a:rPr lang="zh-CN" altLang="en-US" sz="2600" b="1" dirty="0" smtClean="0">
                <a:solidFill>
                  <a:srgbClr val="FF0000"/>
                </a:solidFill>
                <a:latin typeface="仿宋" panose="02010609060101010101" pitchFamily="49" charset="-122"/>
                <a:ea typeface="仿宋" panose="02010609060101010101" pitchFamily="49" charset="-122"/>
              </a:rPr>
              <a:t>动能</a:t>
            </a:r>
            <a:r>
              <a:rPr lang="zh-CN" altLang="en-US"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457200" indent="-457200">
              <a:lnSpc>
                <a:spcPct val="114000"/>
              </a:lnSpc>
              <a:buFont typeface="+mj-ea"/>
              <a:buAutoNum type="circleNumDbPlain"/>
            </a:pPr>
            <a:r>
              <a:rPr lang="zh-CN" altLang="en-US" sz="2600" dirty="0" smtClean="0">
                <a:latin typeface="仿宋" panose="02010609060101010101" pitchFamily="49" charset="-122"/>
                <a:ea typeface="仿宋" panose="02010609060101010101" pitchFamily="49" charset="-122"/>
              </a:rPr>
              <a:t>具有位置优势的物体，如拉伸了的弹簧，高处的水流下时可以产生动能而做功。因为它们具有一种</a:t>
            </a:r>
            <a:r>
              <a:rPr lang="zh-CN" altLang="en-US" sz="2600" b="1" dirty="0" smtClean="0">
                <a:solidFill>
                  <a:schemeClr val="accent2"/>
                </a:solidFill>
                <a:latin typeface="仿宋" panose="02010609060101010101" pitchFamily="49" charset="-122"/>
                <a:ea typeface="仿宋" panose="02010609060101010101" pitchFamily="49" charset="-122"/>
              </a:rPr>
              <a:t>和物体间相</a:t>
            </a:r>
            <a:r>
              <a:rPr lang="zh-CN" altLang="en-US" sz="2600" b="1" dirty="0">
                <a:solidFill>
                  <a:schemeClr val="accent2"/>
                </a:solidFill>
                <a:latin typeface="仿宋" panose="02010609060101010101" pitchFamily="49" charset="-122"/>
                <a:ea typeface="仿宋" panose="02010609060101010101" pitchFamily="49" charset="-122"/>
              </a:rPr>
              <a:t>对</a:t>
            </a:r>
            <a:r>
              <a:rPr lang="zh-CN" altLang="en-US" sz="2600" b="1" dirty="0" smtClean="0">
                <a:solidFill>
                  <a:schemeClr val="accent2"/>
                </a:solidFill>
                <a:latin typeface="仿宋" panose="02010609060101010101" pitchFamily="49" charset="-122"/>
                <a:ea typeface="仿宋" panose="02010609060101010101" pitchFamily="49" charset="-122"/>
              </a:rPr>
              <a:t>位置相联系的能量</a:t>
            </a:r>
            <a:r>
              <a:rPr lang="en-US" altLang="zh-CN" sz="2600" dirty="0" smtClean="0">
                <a:latin typeface="仿宋" panose="02010609060101010101" pitchFamily="49" charset="-122"/>
                <a:ea typeface="仿宋" panose="02010609060101010101" pitchFamily="49" charset="-122"/>
              </a:rPr>
              <a:t>——</a:t>
            </a:r>
            <a:r>
              <a:rPr lang="zh-CN" altLang="en-US" sz="2600" dirty="0" smtClean="0">
                <a:solidFill>
                  <a:srgbClr val="FF0000"/>
                </a:solidFill>
                <a:latin typeface="仿宋" panose="02010609060101010101" pitchFamily="49" charset="-122"/>
                <a:ea typeface="仿宋" panose="02010609060101010101" pitchFamily="49" charset="-122"/>
              </a:rPr>
              <a:t>势能</a:t>
            </a:r>
            <a:r>
              <a:rPr lang="en-US" altLang="zh-CN"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457200" indent="-457200">
              <a:lnSpc>
                <a:spcPct val="114000"/>
              </a:lnSpc>
              <a:buFont typeface="Wingdings" panose="05000000000000000000" pitchFamily="2" charset="2"/>
              <a:buChar char="p"/>
            </a:pPr>
            <a:r>
              <a:rPr lang="zh-CN" altLang="en-US" sz="2600" b="1" dirty="0" smtClean="0">
                <a:solidFill>
                  <a:srgbClr val="FF0000"/>
                </a:solidFill>
                <a:latin typeface="仿宋" panose="02010609060101010101" pitchFamily="49" charset="-122"/>
                <a:ea typeface="仿宋" panose="02010609060101010101" pitchFamily="49" charset="-122"/>
              </a:rPr>
              <a:t>动能和势能统称机械能</a:t>
            </a:r>
            <a:endParaRPr lang="en-US" altLang="zh-CN" sz="2600" b="1" dirty="0" smtClean="0">
              <a:solidFill>
                <a:srgbClr val="FF0000"/>
              </a:solidFill>
              <a:latin typeface="仿宋" panose="02010609060101010101" pitchFamily="49" charset="-122"/>
              <a:ea typeface="仿宋" panose="02010609060101010101" pitchFamily="49" charset="-122"/>
            </a:endParaRPr>
          </a:p>
          <a:p>
            <a:pPr>
              <a:lnSpc>
                <a:spcPct val="114000"/>
              </a:lnSpc>
              <a:buFont typeface="Arial" panose="020B0604020202020204" pitchFamily="34" charset="0"/>
              <a:buChar char="•"/>
            </a:pPr>
            <a:r>
              <a:rPr lang="zh-CN" altLang="en-US" sz="2600" dirty="0" smtClean="0">
                <a:latin typeface="仿宋" panose="02010609060101010101" pitchFamily="49" charset="-122"/>
                <a:ea typeface="仿宋" panose="02010609060101010101" pitchFamily="49" charset="-122"/>
              </a:rPr>
              <a:t>首先讨论动能</a:t>
            </a:r>
            <a:endParaRPr lang="en-US" altLang="zh-CN" sz="2600" dirty="0" smtClean="0">
              <a:latin typeface="仿宋" panose="02010609060101010101" pitchFamily="49" charset="-122"/>
              <a:ea typeface="仿宋" panose="02010609060101010101" pitchFamily="49" charset="-122"/>
            </a:endParaRPr>
          </a:p>
          <a:p>
            <a:pPr>
              <a:lnSpc>
                <a:spcPct val="114000"/>
              </a:lnSpc>
              <a:buFont typeface="Wingdings" panose="05000000000000000000" pitchFamily="2" charset="2"/>
              <a:buChar char="Ø"/>
            </a:pPr>
            <a:r>
              <a:rPr lang="zh-CN" altLang="en-US" sz="2600" dirty="0" smtClean="0">
                <a:latin typeface="仿宋" panose="02010609060101010101" pitchFamily="49" charset="-122"/>
                <a:ea typeface="仿宋" panose="02010609060101010101" pitchFamily="49" charset="-122"/>
              </a:rPr>
              <a:t>外力对物体做功，物体的速度发生变化，与速度相联系的动能也发生了变化。即动能的变化是由外力引起的。</a:t>
            </a:r>
            <a:endParaRPr lang="zh-CN" altLang="en-US" sz="260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a:spLocks noGrp="1"/>
          </p:cNvSpPr>
          <p:nvPr>
            <p:ph type="title"/>
          </p:nvPr>
        </p:nvSpPr>
        <p:spPr>
          <a:xfrm>
            <a:off x="683433" y="584684"/>
            <a:ext cx="7772400" cy="676260"/>
          </a:xfrm>
        </p:spPr>
        <p:txBody>
          <a:bodyPr/>
          <a:lstStyle/>
          <a:p>
            <a:pPr algn="l"/>
            <a:r>
              <a:rPr lang="zh-CN" altLang="en-US" sz="3200" b="1" dirty="0" smtClean="0">
                <a:solidFill>
                  <a:srgbClr val="4848D1"/>
                </a:solidFill>
                <a:latin typeface="仿宋" panose="02010609060101010101" pitchFamily="49" charset="-122"/>
                <a:ea typeface="仿宋" panose="02010609060101010101" pitchFamily="49" charset="-122"/>
              </a:rPr>
              <a:t>一、质点动能定理</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内容占位符 2"/>
          <p:cNvSpPr>
            <a:spLocks noGrp="1"/>
          </p:cNvSpPr>
          <p:nvPr>
            <p:ph idx="1"/>
          </p:nvPr>
        </p:nvSpPr>
        <p:spPr>
          <a:xfrm>
            <a:off x="673392" y="1313148"/>
            <a:ext cx="7772400" cy="4935252"/>
          </a:xfrm>
        </p:spPr>
        <p:txBody>
          <a:bodyPr/>
          <a:lstStyle/>
          <a:p>
            <a:pPr marL="0" indent="0">
              <a:lnSpc>
                <a:spcPct val="125000"/>
              </a:lnSpc>
              <a:buNone/>
            </a:pPr>
            <a:r>
              <a:rPr lang="en-US" altLang="zh-CN" sz="2600" dirty="0">
                <a:latin typeface="仿宋" panose="02010609060101010101" pitchFamily="49" charset="-122"/>
                <a:ea typeface="仿宋" panose="02010609060101010101" pitchFamily="49" charset="-122"/>
              </a:rPr>
              <a:t> </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在笛卡尔提出动量守恒定理后</a:t>
            </a:r>
            <a:r>
              <a:rPr lang="en-US" altLang="zh-CN" sz="2600" dirty="0" smtClean="0">
                <a:latin typeface="仿宋" panose="02010609060101010101" pitchFamily="49" charset="-122"/>
                <a:ea typeface="仿宋" panose="02010609060101010101" pitchFamily="49" charset="-122"/>
              </a:rPr>
              <a:t>42</a:t>
            </a:r>
            <a:r>
              <a:rPr lang="zh-CN" altLang="en-US" sz="2600" dirty="0" smtClean="0">
                <a:latin typeface="仿宋" panose="02010609060101010101" pitchFamily="49" charset="-122"/>
                <a:ea typeface="仿宋" panose="02010609060101010101" pitchFamily="49" charset="-122"/>
              </a:rPr>
              <a:t>年，德国数学家、哲学家莱布尼兹（</a:t>
            </a:r>
            <a:r>
              <a:rPr lang="en-US" altLang="zh-CN" sz="2600" dirty="0" smtClean="0">
                <a:latin typeface="仿宋" panose="02010609060101010101" pitchFamily="49" charset="-122"/>
                <a:ea typeface="仿宋" panose="02010609060101010101" pitchFamily="49" charset="-122"/>
              </a:rPr>
              <a:t>Leibniz, 1646~1716</a:t>
            </a:r>
            <a:r>
              <a:rPr lang="zh-CN" altLang="en-US" sz="2600" dirty="0" smtClean="0">
                <a:latin typeface="仿宋" panose="02010609060101010101" pitchFamily="49" charset="-122"/>
                <a:ea typeface="仿宋" panose="02010609060101010101" pitchFamily="49" charset="-122"/>
              </a:rPr>
              <a:t>）提出了“活力”概念及“活力”守恒定理。和笛卡尔一样，莱布尼兹也相信宇宙中运动的总量必须保持不变，不过和笛卡尔不同，他认为应该用</a:t>
            </a:r>
            <a:r>
              <a:rPr lang="en-US" altLang="zh-CN" sz="2600" i="1" dirty="0" smtClean="0">
                <a:latin typeface="仿宋" panose="02010609060101010101" pitchFamily="49" charset="-122"/>
                <a:ea typeface="仿宋" panose="02010609060101010101" pitchFamily="49" charset="-122"/>
              </a:rPr>
              <a:t>mv</a:t>
            </a:r>
            <a:r>
              <a:rPr lang="en-US" altLang="zh-CN" sz="2600" baseline="30000" dirty="0" smtClean="0">
                <a:latin typeface="仿宋" panose="02010609060101010101" pitchFamily="49" charset="-122"/>
                <a:ea typeface="仿宋" panose="02010609060101010101" pitchFamily="49" charset="-122"/>
              </a:rPr>
              <a:t>2</a:t>
            </a:r>
            <a:r>
              <a:rPr lang="zh-CN" altLang="en-US" sz="2600" dirty="0" smtClean="0">
                <a:latin typeface="仿宋" panose="02010609060101010101" pitchFamily="49" charset="-122"/>
                <a:ea typeface="仿宋" panose="02010609060101010101" pitchFamily="49" charset="-122"/>
              </a:rPr>
              <a:t>表示这个量，而不是</a:t>
            </a:r>
            <a:r>
              <a:rPr lang="en-US" altLang="zh-CN" sz="2600" i="1" dirty="0" smtClean="0">
                <a:latin typeface="仿宋" panose="02010609060101010101" pitchFamily="49" charset="-122"/>
                <a:ea typeface="仿宋" panose="02010609060101010101" pitchFamily="49" charset="-122"/>
              </a:rPr>
              <a:t>mv</a:t>
            </a:r>
            <a:r>
              <a:rPr lang="zh-CN" altLang="en-US"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0" indent="0">
              <a:lnSpc>
                <a:spcPct val="125000"/>
              </a:lnSpc>
              <a:buNone/>
            </a:pPr>
            <a:r>
              <a:rPr lang="en-US" altLang="zh-CN" sz="2600" dirty="0">
                <a:latin typeface="仿宋" panose="02010609060101010101" pitchFamily="49" charset="-122"/>
                <a:ea typeface="仿宋" panose="02010609060101010101" pitchFamily="49" charset="-122"/>
              </a:rPr>
              <a:t> </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莱布尼兹与笛卡尔关于</a:t>
            </a:r>
            <a:r>
              <a:rPr lang="en-US" altLang="zh-CN" sz="2600" i="1" dirty="0">
                <a:latin typeface="仿宋" panose="02010609060101010101" pitchFamily="49" charset="-122"/>
                <a:ea typeface="仿宋" panose="02010609060101010101" pitchFamily="49" charset="-122"/>
              </a:rPr>
              <a:t>mv</a:t>
            </a:r>
            <a:r>
              <a:rPr lang="en-US" altLang="zh-CN" sz="2600" baseline="30000" dirty="0">
                <a:latin typeface="仿宋" panose="02010609060101010101" pitchFamily="49" charset="-122"/>
                <a:ea typeface="仿宋" panose="02010609060101010101" pitchFamily="49" charset="-122"/>
              </a:rPr>
              <a:t>2</a:t>
            </a:r>
            <a:r>
              <a:rPr lang="zh-CN" altLang="en-US" sz="2600" dirty="0" smtClean="0">
                <a:latin typeface="仿宋" panose="02010609060101010101" pitchFamily="49" charset="-122"/>
                <a:ea typeface="仿宋" panose="02010609060101010101" pitchFamily="49" charset="-122"/>
              </a:rPr>
              <a:t>和</a:t>
            </a:r>
            <a:r>
              <a:rPr lang="en-US" altLang="zh-CN" sz="2600" i="1" dirty="0">
                <a:latin typeface="仿宋" panose="02010609060101010101" pitchFamily="49" charset="-122"/>
                <a:ea typeface="仿宋" panose="02010609060101010101" pitchFamily="49" charset="-122"/>
              </a:rPr>
              <a:t>mv</a:t>
            </a:r>
            <a:r>
              <a:rPr lang="zh-CN" altLang="en-US" sz="2600" dirty="0" smtClean="0">
                <a:latin typeface="仿宋" panose="02010609060101010101" pitchFamily="49" charset="-122"/>
                <a:ea typeface="仿宋" panose="02010609060101010101" pitchFamily="49" charset="-122"/>
              </a:rPr>
              <a:t>之争，在历史上曾经历相当长时间的混乱，一百多年后，人们逐渐明白，这是两种不同的守恒规律，莱布尼兹的“活力”守恒应归结为机械能守恒。</a:t>
            </a:r>
            <a:endParaRPr lang="zh-CN" altLang="en-US" sz="260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7" name="矩形 6"/>
          <p:cNvSpPr/>
          <p:nvPr/>
        </p:nvSpPr>
        <p:spPr>
          <a:xfrm>
            <a:off x="891692" y="3546708"/>
            <a:ext cx="2031325" cy="461665"/>
          </a:xfrm>
          <a:prstGeom prst="rect">
            <a:avLst/>
          </a:prstGeom>
        </p:spPr>
        <p:txBody>
          <a:bodyPr wrap="none">
            <a:spAutoFit/>
          </a:bodyPr>
          <a:lstStyle/>
          <a:p>
            <a:r>
              <a:rPr lang="zh-CN" altLang="en-US" kern="100" dirty="0">
                <a:latin typeface="仿宋" panose="02010609060101010101" pitchFamily="49" charset="-122"/>
                <a:ea typeface="仿宋" panose="02010609060101010101" pitchFamily="49" charset="-122"/>
                <a:cs typeface="Times New Roman" panose="02020603050405020304" pitchFamily="18" charset="0"/>
              </a:rPr>
              <a:t>对</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任意矢量</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nvGraphicFramePr>
        <p:xfrm>
          <a:off x="2987824" y="1200439"/>
          <a:ext cx="1962150" cy="789956"/>
        </p:xfrm>
        <a:graphic>
          <a:graphicData uri="http://schemas.openxmlformats.org/presentationml/2006/ole">
            <mc:AlternateContent xmlns:mc="http://schemas.openxmlformats.org/markup-compatibility/2006">
              <mc:Choice xmlns:v="urn:schemas-microsoft-com:vml" Requires="v">
                <p:oleObj spid="_x0000_s73375" name="Equation" r:id="rId1" imgW="23469600" imgH="9448800" progId="Equation.DSMT4">
                  <p:embed/>
                </p:oleObj>
              </mc:Choice>
              <mc:Fallback>
                <p:oleObj name="Equation" r:id="rId1" imgW="23469600" imgH="9448800" progId="Equation.DSMT4">
                  <p:embed/>
                  <p:pic>
                    <p:nvPicPr>
                      <p:cNvPr id="0" name="图片 73374"/>
                      <p:cNvPicPr/>
                      <p:nvPr/>
                    </p:nvPicPr>
                    <p:blipFill>
                      <a:blip r:embed="rId2"/>
                      <a:stretch>
                        <a:fillRect/>
                      </a:stretch>
                    </p:blipFill>
                    <p:spPr>
                      <a:xfrm>
                        <a:off x="2987824" y="1200439"/>
                        <a:ext cx="1962150" cy="789956"/>
                      </a:xfrm>
                      <a:prstGeom prst="rect">
                        <a:avLst/>
                      </a:prstGeom>
                    </p:spPr>
                  </p:pic>
                </p:oleObj>
              </mc:Fallback>
            </mc:AlternateContent>
          </a:graphicData>
        </a:graphic>
      </p:graphicFrame>
      <p:sp>
        <p:nvSpPr>
          <p:cNvPr id="9" name="矩形 8"/>
          <p:cNvSpPr/>
          <p:nvPr/>
        </p:nvSpPr>
        <p:spPr>
          <a:xfrm>
            <a:off x="873944" y="2000469"/>
            <a:ext cx="387798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等式两边同时标乘</a:t>
            </a:r>
            <a:r>
              <a:rPr lang="en-US" altLang="zh-CN" kern="100" dirty="0" err="1">
                <a:latin typeface="仿宋" panose="02010609060101010101" pitchFamily="49" charset="-122"/>
                <a:ea typeface="仿宋" panose="02010609060101010101" pitchFamily="49" charset="-122"/>
              </a:rPr>
              <a:t>dr</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，则：</a:t>
            </a:r>
            <a:endParaRPr lang="zh-CN" altLang="en-US" dirty="0">
              <a:latin typeface="仿宋" panose="02010609060101010101" pitchFamily="49" charset="-122"/>
              <a:ea typeface="仿宋" panose="02010609060101010101" pitchFamily="49" charset="-122"/>
            </a:endParaRPr>
          </a:p>
        </p:txBody>
      </p:sp>
      <p:sp>
        <p:nvSpPr>
          <p:cNvPr id="12" name="矩形 11"/>
          <p:cNvSpPr/>
          <p:nvPr/>
        </p:nvSpPr>
        <p:spPr>
          <a:xfrm>
            <a:off x="1051992" y="881100"/>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由牛顿第二定律：</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nvGraphicFramePr>
        <p:xfrm>
          <a:off x="2584450" y="2709863"/>
          <a:ext cx="3468688" cy="820737"/>
        </p:xfrm>
        <a:graphic>
          <a:graphicData uri="http://schemas.openxmlformats.org/presentationml/2006/ole">
            <mc:AlternateContent xmlns:mc="http://schemas.openxmlformats.org/markup-compatibility/2006">
              <mc:Choice xmlns:v="urn:schemas-microsoft-com:vml" Requires="v">
                <p:oleObj spid="_x0000_s73376" name="Equation" r:id="rId3" imgW="39928800" imgH="9448800" progId="Equation.DSMT4">
                  <p:embed/>
                </p:oleObj>
              </mc:Choice>
              <mc:Fallback>
                <p:oleObj name="Equation" r:id="rId3" imgW="39928800" imgH="9448800" progId="Equation.DSMT4">
                  <p:embed/>
                  <p:pic>
                    <p:nvPicPr>
                      <p:cNvPr id="0" name="图片 73375"/>
                      <p:cNvPicPr/>
                      <p:nvPr/>
                    </p:nvPicPr>
                    <p:blipFill>
                      <a:blip r:embed="rId4"/>
                      <a:stretch>
                        <a:fillRect/>
                      </a:stretch>
                    </p:blipFill>
                    <p:spPr>
                      <a:xfrm>
                        <a:off x="2584450" y="2709863"/>
                        <a:ext cx="3468688" cy="820737"/>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729103" y="4286953"/>
          <a:ext cx="3175046" cy="2253258"/>
        </p:xfrm>
        <a:graphic>
          <a:graphicData uri="http://schemas.openxmlformats.org/presentationml/2006/ole">
            <mc:AlternateContent xmlns:mc="http://schemas.openxmlformats.org/markup-compatibility/2006">
              <mc:Choice xmlns:v="urn:schemas-microsoft-com:vml" Requires="v">
                <p:oleObj spid="_x0000_s73377" name="Equation" r:id="rId5" imgW="37795200" imgH="26822400" progId="Equation.DSMT4">
                  <p:embed/>
                </p:oleObj>
              </mc:Choice>
              <mc:Fallback>
                <p:oleObj name="Equation" r:id="rId5" imgW="37795200" imgH="26822400" progId="Equation.DSMT4">
                  <p:embed/>
                  <p:pic>
                    <p:nvPicPr>
                      <p:cNvPr id="0" name="图片 73376"/>
                      <p:cNvPicPr/>
                      <p:nvPr/>
                    </p:nvPicPr>
                    <p:blipFill>
                      <a:blip r:embed="rId6"/>
                      <a:stretch>
                        <a:fillRect/>
                      </a:stretch>
                    </p:blipFill>
                    <p:spPr>
                      <a:xfrm>
                        <a:off x="2729103" y="4286953"/>
                        <a:ext cx="3175046" cy="2253258"/>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矩形 4"/>
          <p:cNvSpPr/>
          <p:nvPr/>
        </p:nvSpPr>
        <p:spPr>
          <a:xfrm>
            <a:off x="1007604" y="2779415"/>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等式两边同时积分得：</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800193" y="4952781"/>
            <a:ext cx="7430756" cy="492443"/>
          </a:xfrm>
          <a:prstGeom prst="rect">
            <a:avLst/>
          </a:prstGeom>
        </p:spPr>
        <p:txBody>
          <a:bodyPr wrap="square">
            <a:spAutoFit/>
          </a:bodyPr>
          <a:lstStyle/>
          <a:p>
            <a:r>
              <a:rPr lang="zh-CN" altLang="zh-CN" sz="2600" kern="100" dirty="0">
                <a:latin typeface="仿宋" panose="02010609060101010101" pitchFamily="49" charset="-122"/>
                <a:ea typeface="仿宋" panose="02010609060101010101" pitchFamily="49" charset="-122"/>
                <a:cs typeface="Times New Roman" panose="02020603050405020304" pitchFamily="18" charset="0"/>
              </a:rPr>
              <a:t>力对质点作的功＝质点动能的增量——</a:t>
            </a:r>
            <a:r>
              <a:rPr lang="zh-CN" altLang="zh-CN" sz="2600"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动能定理</a:t>
            </a:r>
            <a:endParaRPr lang="zh-CN" altLang="en-US" sz="2600" dirty="0">
              <a:latin typeface="仿宋" panose="02010609060101010101" pitchFamily="49" charset="-122"/>
              <a:ea typeface="仿宋" panose="02010609060101010101" pitchFamily="49" charset="-122"/>
            </a:endParaRPr>
          </a:p>
        </p:txBody>
      </p:sp>
      <p:graphicFrame>
        <p:nvGraphicFramePr>
          <p:cNvPr id="8" name="Object 5"/>
          <p:cNvGraphicFramePr>
            <a:graphicFrameLocks noChangeAspect="1"/>
          </p:cNvGraphicFramePr>
          <p:nvPr/>
        </p:nvGraphicFramePr>
        <p:xfrm>
          <a:off x="7230041" y="4018248"/>
          <a:ext cx="1336171" cy="759823"/>
        </p:xfrm>
        <a:graphic>
          <a:graphicData uri="http://schemas.openxmlformats.org/presentationml/2006/ole">
            <mc:AlternateContent xmlns:mc="http://schemas.openxmlformats.org/markup-compatibility/2006">
              <mc:Choice xmlns:v="urn:schemas-microsoft-com:vml" Requires="v">
                <p:oleObj spid="_x0000_s138432" name="Equation" r:id="rId1" imgW="17068800" imgH="9448800" progId="Equation.DSMT4">
                  <p:embed/>
                </p:oleObj>
              </mc:Choice>
              <mc:Fallback>
                <p:oleObj name="Equation" r:id="rId1" imgW="17068800" imgH="9448800" progId="Equation.DSMT4">
                  <p:embed/>
                  <p:pic>
                    <p:nvPicPr>
                      <p:cNvPr id="0" name="图片 138431"/>
                      <p:cNvPicPr>
                        <a:picLocks noChangeAspect="1" noChangeArrowheads="1"/>
                      </p:cNvPicPr>
                      <p:nvPr/>
                    </p:nvPicPr>
                    <p:blipFill>
                      <a:blip r:embed="rId2"/>
                      <a:srcRect/>
                      <a:stretch>
                        <a:fillRect/>
                      </a:stretch>
                    </p:blipFill>
                    <p:spPr bwMode="auto">
                      <a:xfrm>
                        <a:off x="7230041" y="4018248"/>
                        <a:ext cx="1336171" cy="759823"/>
                      </a:xfrm>
                      <a:prstGeom prst="rect">
                        <a:avLst/>
                      </a:prstGeom>
                      <a:solidFill>
                        <a:schemeClr val="bg1"/>
                      </a:solidFill>
                    </p:spPr>
                  </p:pic>
                </p:oleObj>
              </mc:Fallback>
            </mc:AlternateContent>
          </a:graphicData>
        </a:graphic>
      </p:graphicFrame>
      <p:graphicFrame>
        <p:nvGraphicFramePr>
          <p:cNvPr id="9" name="对象 8"/>
          <p:cNvGraphicFramePr>
            <a:graphicFrameLocks noChangeAspect="1"/>
          </p:cNvGraphicFramePr>
          <p:nvPr/>
        </p:nvGraphicFramePr>
        <p:xfrm>
          <a:off x="1799692" y="1232756"/>
          <a:ext cx="4316412" cy="820737"/>
        </p:xfrm>
        <a:graphic>
          <a:graphicData uri="http://schemas.openxmlformats.org/presentationml/2006/ole">
            <mc:AlternateContent xmlns:mc="http://schemas.openxmlformats.org/markup-compatibility/2006">
              <mc:Choice xmlns:v="urn:schemas-microsoft-com:vml" Requires="v">
                <p:oleObj spid="_x0000_s138433" name="Equation" r:id="rId3" imgW="49682400" imgH="9448800" progId="Equation.DSMT4">
                  <p:embed/>
                </p:oleObj>
              </mc:Choice>
              <mc:Fallback>
                <p:oleObj name="Equation" r:id="rId3" imgW="49682400" imgH="9448800" progId="Equation.DSMT4">
                  <p:embed/>
                  <p:pic>
                    <p:nvPicPr>
                      <p:cNvPr id="0" name="图片 138432"/>
                      <p:cNvPicPr/>
                      <p:nvPr/>
                    </p:nvPicPr>
                    <p:blipFill>
                      <a:blip r:embed="rId4"/>
                      <a:stretch>
                        <a:fillRect/>
                      </a:stretch>
                    </p:blipFill>
                    <p:spPr>
                      <a:xfrm>
                        <a:off x="1799692" y="1232756"/>
                        <a:ext cx="4316412" cy="820737"/>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449388" y="3756025"/>
          <a:ext cx="5283200" cy="847725"/>
        </p:xfrm>
        <a:graphic>
          <a:graphicData uri="http://schemas.openxmlformats.org/presentationml/2006/ole">
            <mc:AlternateContent xmlns:mc="http://schemas.openxmlformats.org/markup-compatibility/2006">
              <mc:Choice xmlns:v="urn:schemas-microsoft-com:vml" Requires="v">
                <p:oleObj spid="_x0000_s138434" name="Equation" r:id="rId5" imgW="58826400" imgH="9448800" progId="Equation.DSMT4">
                  <p:embed/>
                </p:oleObj>
              </mc:Choice>
              <mc:Fallback>
                <p:oleObj name="Equation" r:id="rId5" imgW="58826400" imgH="9448800" progId="Equation.DSMT4">
                  <p:embed/>
                  <p:pic>
                    <p:nvPicPr>
                      <p:cNvPr id="0" name="图片 138433"/>
                      <p:cNvPicPr/>
                      <p:nvPr/>
                    </p:nvPicPr>
                    <p:blipFill>
                      <a:blip r:embed="rId6"/>
                      <a:stretch>
                        <a:fillRect/>
                      </a:stretch>
                    </p:blipFill>
                    <p:spPr>
                      <a:xfrm>
                        <a:off x="1449388" y="3756025"/>
                        <a:ext cx="5283200" cy="8477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矩形 4"/>
          <p:cNvSpPr/>
          <p:nvPr/>
        </p:nvSpPr>
        <p:spPr>
          <a:xfrm>
            <a:off x="719572" y="797511"/>
            <a:ext cx="7524836" cy="4985980"/>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注意：</a:t>
            </a:r>
            <a:endParaRPr lang="zh-CN" altLang="zh-CN" kern="100" dirty="0">
              <a:latin typeface="仿宋" panose="02010609060101010101" pitchFamily="49" charset="-122"/>
              <a:ea typeface="仿宋" panose="02010609060101010101" pitchFamily="49" charset="-122"/>
            </a:endParaRPr>
          </a:p>
          <a:p>
            <a:pPr algn="l">
              <a:lnSpc>
                <a:spcPct val="150000"/>
              </a:lnSpc>
              <a:spcAft>
                <a:spcPts val="0"/>
              </a:spcAft>
            </a:pP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．动能是标量，是</a:t>
            </a:r>
            <a:r>
              <a:rPr lang="zh-CN" altLang="zh-CN" kern="100" dirty="0" smtClean="0">
                <a:latin typeface="仿宋" panose="02010609060101010101" pitchFamily="49" charset="-122"/>
                <a:ea typeface="仿宋" panose="02010609060101010101" pitchFamily="49" charset="-122"/>
              </a:rPr>
              <a:t>能</a:t>
            </a:r>
            <a:r>
              <a:rPr lang="zh-CN" altLang="en-US" kern="100" dirty="0" smtClean="0">
                <a:latin typeface="仿宋" panose="02010609060101010101" pitchFamily="49" charset="-122"/>
                <a:ea typeface="仿宋" panose="02010609060101010101" pitchFamily="49" charset="-122"/>
              </a:rPr>
              <a:t>量</a:t>
            </a:r>
            <a:r>
              <a:rPr lang="zh-CN" altLang="zh-CN" kern="100" dirty="0" smtClean="0">
                <a:latin typeface="仿宋" panose="02010609060101010101" pitchFamily="49" charset="-122"/>
                <a:ea typeface="仿宋" panose="02010609060101010101" pitchFamily="49" charset="-122"/>
              </a:rPr>
              <a:t>的</a:t>
            </a:r>
            <a:r>
              <a:rPr lang="zh-CN" altLang="zh-CN" kern="100" dirty="0">
                <a:latin typeface="仿宋" panose="02010609060101010101" pitchFamily="49" charset="-122"/>
                <a:ea typeface="仿宋" panose="02010609060101010101" pitchFamily="49" charset="-122"/>
              </a:rPr>
              <a:t>一种表现形式。</a:t>
            </a:r>
            <a:endParaRPr lang="zh-CN" altLang="zh-CN" kern="100" dirty="0">
              <a:latin typeface="仿宋" panose="02010609060101010101" pitchFamily="49" charset="-122"/>
              <a:ea typeface="仿宋" panose="02010609060101010101" pitchFamily="49" charset="-122"/>
            </a:endParaRPr>
          </a:p>
          <a:p>
            <a:pPr algn="l">
              <a:lnSpc>
                <a:spcPct val="150000"/>
              </a:lnSpc>
              <a:spcAft>
                <a:spcPts val="0"/>
              </a:spcAft>
            </a:pP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rPr>
              <a:t>．动能定理说明了作功与动能的关系。</a:t>
            </a:r>
            <a:endParaRPr lang="zh-CN" altLang="zh-CN" kern="100" dirty="0">
              <a:latin typeface="仿宋" panose="02010609060101010101" pitchFamily="49" charset="-122"/>
              <a:ea typeface="仿宋" panose="02010609060101010101" pitchFamily="49" charset="-122"/>
            </a:endParaRPr>
          </a:p>
          <a:p>
            <a:pPr algn="l">
              <a:lnSpc>
                <a:spcPct val="150000"/>
              </a:lnSpc>
              <a:spcAft>
                <a:spcPts val="0"/>
              </a:spcAft>
            </a:pPr>
            <a:r>
              <a:rPr lang="zh-CN" altLang="zh-CN" kern="100" dirty="0">
                <a:latin typeface="仿宋" panose="02010609060101010101" pitchFamily="49" charset="-122"/>
                <a:ea typeface="仿宋" panose="02010609060101010101" pitchFamily="49" charset="-122"/>
              </a:rPr>
              <a:t>即：合力作正功时（</a:t>
            </a:r>
            <a:r>
              <a:rPr lang="en-US" altLang="zh-CN" kern="100" dirty="0">
                <a:latin typeface="仿宋" panose="02010609060101010101" pitchFamily="49" charset="-122"/>
                <a:ea typeface="仿宋" panose="02010609060101010101" pitchFamily="49" charset="-122"/>
              </a:rPr>
              <a:t>A&gt;0</a:t>
            </a:r>
            <a:r>
              <a:rPr lang="zh-CN" altLang="zh-CN" kern="100" dirty="0">
                <a:latin typeface="仿宋" panose="02010609060101010101" pitchFamily="49" charset="-122"/>
                <a:ea typeface="仿宋" panose="02010609060101010101" pitchFamily="49" charset="-122"/>
              </a:rPr>
              <a:t>），质点动能增加；【加速】</a:t>
            </a:r>
            <a:endParaRPr lang="zh-CN" altLang="zh-CN" kern="100" dirty="0">
              <a:latin typeface="仿宋" panose="02010609060101010101" pitchFamily="49" charset="-122"/>
              <a:ea typeface="仿宋" panose="02010609060101010101" pitchFamily="49" charset="-122"/>
            </a:endParaRPr>
          </a:p>
          <a:p>
            <a:pPr algn="l">
              <a:lnSpc>
                <a:spcPct val="150000"/>
              </a:lnSpc>
              <a:spcAft>
                <a:spcPts val="0"/>
              </a:spcAft>
            </a:pPr>
            <a:r>
              <a:rPr lang="en-US" altLang="zh-CN" kern="100" dirty="0" smtClean="0">
                <a:latin typeface="仿宋" panose="02010609060101010101" pitchFamily="49" charset="-122"/>
                <a:ea typeface="仿宋" panose="02010609060101010101" pitchFamily="49" charset="-122"/>
              </a:rPr>
              <a:t>    </a:t>
            </a:r>
            <a:r>
              <a:rPr lang="zh-CN" altLang="zh-CN" kern="100" dirty="0" smtClean="0">
                <a:latin typeface="仿宋" panose="02010609060101010101" pitchFamily="49" charset="-122"/>
                <a:ea typeface="仿宋" panose="02010609060101010101" pitchFamily="49" charset="-122"/>
              </a:rPr>
              <a:t>合力</a:t>
            </a:r>
            <a:r>
              <a:rPr lang="zh-CN" altLang="zh-CN" kern="100" dirty="0">
                <a:latin typeface="仿宋" panose="02010609060101010101" pitchFamily="49" charset="-122"/>
                <a:ea typeface="仿宋" panose="02010609060101010101" pitchFamily="49" charset="-122"/>
              </a:rPr>
              <a:t>作负功时（</a:t>
            </a:r>
            <a:r>
              <a:rPr lang="en-US" altLang="zh-CN" kern="100" dirty="0">
                <a:latin typeface="仿宋" panose="02010609060101010101" pitchFamily="49" charset="-122"/>
                <a:ea typeface="仿宋" panose="02010609060101010101" pitchFamily="49" charset="-122"/>
              </a:rPr>
              <a:t>A&lt;0</a:t>
            </a:r>
            <a:r>
              <a:rPr lang="zh-CN" altLang="zh-CN" kern="100" dirty="0">
                <a:latin typeface="仿宋" panose="02010609060101010101" pitchFamily="49" charset="-122"/>
                <a:ea typeface="仿宋" panose="02010609060101010101" pitchFamily="49" charset="-122"/>
              </a:rPr>
              <a:t>），质点动能减少。【减速】</a:t>
            </a:r>
            <a:endParaRPr lang="zh-CN" altLang="zh-CN" kern="100" dirty="0">
              <a:latin typeface="仿宋" panose="02010609060101010101" pitchFamily="49" charset="-122"/>
              <a:ea typeface="仿宋" panose="02010609060101010101" pitchFamily="49" charset="-122"/>
            </a:endParaRPr>
          </a:p>
          <a:p>
            <a:pPr algn="l">
              <a:lnSpc>
                <a:spcPct val="150000"/>
              </a:lnSpc>
              <a:spcAft>
                <a:spcPts val="0"/>
              </a:spcAft>
            </a:pP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rPr>
              <a:t>．方程左边的结果取决于</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的具体函数形式，与力对质点的作用过程相关</a:t>
            </a:r>
            <a:r>
              <a:rPr lang="zh-CN" altLang="zh-CN" kern="100" dirty="0" smtClean="0">
                <a:latin typeface="仿宋" panose="02010609060101010101" pitchFamily="49" charset="-122"/>
                <a:ea typeface="仿宋" panose="02010609060101010101" pitchFamily="49" charset="-122"/>
              </a:rPr>
              <a:t>。</a:t>
            </a:r>
            <a:r>
              <a:rPr lang="zh-CN" altLang="zh-CN" kern="100" dirty="0" smtClean="0">
                <a:highlight>
                  <a:srgbClr val="FFFF00"/>
                </a:highlight>
                <a:latin typeface="仿宋" panose="02010609060101010101" pitchFamily="49" charset="-122"/>
                <a:ea typeface="仿宋" panose="02010609060101010101" pitchFamily="49" charset="-122"/>
              </a:rPr>
              <a:t>功</a:t>
            </a:r>
            <a:r>
              <a:rPr lang="zh-CN" altLang="zh-CN" kern="100" dirty="0">
                <a:highlight>
                  <a:srgbClr val="FFFF00"/>
                </a:highlight>
                <a:latin typeface="仿宋" panose="02010609060101010101" pitchFamily="49" charset="-122"/>
                <a:ea typeface="仿宋" panose="02010609060101010101" pitchFamily="49" charset="-122"/>
              </a:rPr>
              <a:t>是过程</a:t>
            </a:r>
            <a:r>
              <a:rPr lang="zh-CN" altLang="zh-CN" kern="100" dirty="0" smtClean="0">
                <a:highlight>
                  <a:srgbClr val="FFFF00"/>
                </a:highlight>
                <a:latin typeface="仿宋" panose="02010609060101010101" pitchFamily="49" charset="-122"/>
                <a:ea typeface="仿宋" panose="02010609060101010101" pitchFamily="49" charset="-122"/>
              </a:rPr>
              <a:t>量</a:t>
            </a:r>
            <a:endParaRPr lang="zh-CN" altLang="zh-CN" kern="100" dirty="0">
              <a:latin typeface="仿宋" panose="02010609060101010101" pitchFamily="49" charset="-122"/>
              <a:ea typeface="仿宋" panose="02010609060101010101" pitchFamily="49" charset="-122"/>
            </a:endParaRPr>
          </a:p>
          <a:p>
            <a:pPr algn="l">
              <a:lnSpc>
                <a:spcPct val="150000"/>
              </a:lnSpc>
            </a:pP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方程</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右边与过程无关，只由始末运动状态确定</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smtClean="0">
                <a:highlight>
                  <a:srgbClr val="FFFF00"/>
                </a:highlight>
                <a:latin typeface="仿宋" panose="02010609060101010101" pitchFamily="49" charset="-122"/>
                <a:ea typeface="仿宋" panose="02010609060101010101" pitchFamily="49" charset="-122"/>
                <a:cs typeface="Times New Roman" panose="02020603050405020304" pitchFamily="18" charset="0"/>
              </a:rPr>
              <a:t>动能</a:t>
            </a: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是状态量</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动能定理的适用范围</a:t>
            </a:r>
            <a:r>
              <a:rPr lang="zh-CN" altLang="en-US"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正常使用填空题需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3.0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776751" y="848603"/>
            <a:ext cx="8100900" cy="2143125"/>
          </a:xfrm>
          <a:prstGeom prst="rect">
            <a:avLst/>
          </a:prstGeom>
          <a:noFill/>
        </p:spPr>
        <p:txBody>
          <a:bodyPr vert="horz" wrap="square" rtlCol="0" anchor="ctr" anchorCtr="0">
            <a:noAutofit/>
          </a:bodyPr>
          <a:lstStyle/>
          <a:p>
            <a:pPr algn="l">
              <a:lnSpc>
                <a:spcPct val="150000"/>
              </a:lnSpc>
            </a:pPr>
            <a:r>
              <a:rPr lang="zh-CN" altLang="zh-CN" b="1" kern="100" dirty="0">
                <a:latin typeface="仿宋" panose="02010609060101010101" pitchFamily="49" charset="-122"/>
                <a:ea typeface="仿宋" panose="02010609060101010101" pitchFamily="49" charset="-122"/>
                <a:cs typeface="Times New Roman" panose="02020603050405020304" pitchFamily="18" charset="0"/>
              </a:rPr>
              <a:t>例题（重点</a:t>
            </a:r>
            <a:r>
              <a:rPr lang="zh-CN" altLang="zh-CN" b="1"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b="1" kern="100" dirty="0" smtClean="0">
              <a:latin typeface="仿宋" panose="02010609060101010101" pitchFamily="49" charset="-122"/>
              <a:ea typeface="仿宋" panose="02010609060101010101" pitchFamily="49" charset="-122"/>
              <a:cs typeface="Times New Roman" panose="02020603050405020304" pitchFamily="18" charset="0"/>
            </a:endParaRPr>
          </a:p>
          <a:p>
            <a:pPr algn="l">
              <a:lnSpc>
                <a:spcPct val="150000"/>
              </a:lnSpc>
            </a:pPr>
            <a:r>
              <a:rPr lang="zh-CN" altLang="zh-CN" kern="100" dirty="0"/>
              <a:t>长为</a:t>
            </a:r>
            <a:r>
              <a:rPr lang="en-US" altLang="zh-CN" kern="100" dirty="0"/>
              <a:t>L</a:t>
            </a:r>
            <a:r>
              <a:rPr lang="zh-CN" altLang="zh-CN" kern="100" dirty="0"/>
              <a:t>的匀质链条，一部分在水平桌面上，另一部分自然下垂。链条与水平面间静摩擦因数为μ</a:t>
            </a:r>
            <a:r>
              <a:rPr lang="en-US" altLang="zh-CN" kern="100" baseline="-25000" dirty="0"/>
              <a:t>0</a:t>
            </a:r>
            <a:r>
              <a:rPr lang="zh-CN" altLang="zh-CN" kern="100" dirty="0"/>
              <a:t>，滑动摩擦因数为μ</a:t>
            </a:r>
            <a:r>
              <a:rPr lang="en-US" altLang="zh-CN" kern="100" dirty="0" smtClean="0"/>
              <a:t>.</a:t>
            </a:r>
            <a:endParaRPr lang="en-US" altLang="zh-CN" kern="100" dirty="0" smtClean="0"/>
          </a:p>
          <a:p>
            <a:pPr algn="l"/>
            <a:endParaRPr lang="zh-CN" altLang="en-US" b="1" dirty="0">
              <a:latin typeface="仿宋" panose="02010609060101010101" pitchFamily="49" charset="-122"/>
              <a:ea typeface="仿宋" panose="02010609060101010101" pitchFamily="49"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760693" y="2768816"/>
            <a:ext cx="6102424" cy="461665"/>
          </a:xfrm>
          <a:prstGeom prst="rect">
            <a:avLst/>
          </a:prstGeom>
        </p:spPr>
        <p:txBody>
          <a:bodyPr wrap="square">
            <a:spAutoFit/>
          </a:bodyPr>
          <a:lstStyle/>
          <a:p>
            <a:r>
              <a:rPr lang="zh-CN" altLang="zh-CN" kern="100" dirty="0" smtClean="0">
                <a:cs typeface="Times New Roman" panose="02020603050405020304" pitchFamily="18" charset="0"/>
              </a:rPr>
              <a:t>求：</a:t>
            </a:r>
            <a:r>
              <a:rPr lang="en-US" altLang="zh-CN" kern="100" dirty="0" smtClean="0"/>
              <a:t>1</a:t>
            </a:r>
            <a:r>
              <a:rPr lang="zh-CN" altLang="zh-CN" kern="100" dirty="0" smtClean="0">
                <a:cs typeface="Times New Roman" panose="02020603050405020304" pitchFamily="18" charset="0"/>
              </a:rPr>
              <a:t>）满足什么条件时，链条开始滑动？</a:t>
            </a:r>
            <a:endParaRPr lang="zh-CN" altLang="en-US" dirty="0"/>
          </a:p>
        </p:txBody>
      </p:sp>
      <p:sp>
        <p:nvSpPr>
          <p:cNvPr id="15" name="矩形 14"/>
          <p:cNvSpPr/>
          <p:nvPr/>
        </p:nvSpPr>
        <p:spPr>
          <a:xfrm>
            <a:off x="1533545" y="3469236"/>
            <a:ext cx="5948300" cy="830997"/>
          </a:xfrm>
          <a:prstGeom prst="rect">
            <a:avLst/>
          </a:prstGeom>
        </p:spPr>
        <p:txBody>
          <a:bodyPr wrap="square">
            <a:spAutoFit/>
          </a:bodyPr>
          <a:lstStyle/>
          <a:p>
            <a:pPr algn="just">
              <a:spcAft>
                <a:spcPts val="0"/>
              </a:spcAft>
            </a:pPr>
            <a:r>
              <a:rPr lang="en-US" altLang="zh-CN" kern="100" dirty="0"/>
              <a:t>2</a:t>
            </a:r>
            <a:r>
              <a:rPr lang="zh-CN" altLang="zh-CN" kern="100" dirty="0"/>
              <a:t>）若下垂部分长度为</a:t>
            </a:r>
            <a:r>
              <a:rPr lang="en-US" altLang="zh-CN" kern="100" dirty="0"/>
              <a:t>b</a:t>
            </a:r>
            <a:r>
              <a:rPr lang="zh-CN" altLang="zh-CN" kern="100" dirty="0"/>
              <a:t>时，链条开始滑动，</a:t>
            </a:r>
            <a:endParaRPr lang="zh-CN" altLang="zh-CN" kern="100" dirty="0"/>
          </a:p>
          <a:p>
            <a:r>
              <a:rPr lang="zh-CN" altLang="zh-CN" kern="100" dirty="0">
                <a:cs typeface="Times New Roman" panose="02020603050405020304" pitchFamily="18" charset="0"/>
              </a:rPr>
              <a:t>当链条末端刚刚离开桌面时的速度是多少？</a:t>
            </a:r>
            <a:endParaRPr lang="zh-CN" altLang="en-US" dirty="0"/>
          </a:p>
        </p:txBody>
      </p:sp>
      <p:grpSp>
        <p:nvGrpSpPr>
          <p:cNvPr id="16" name="Group 13"/>
          <p:cNvGrpSpPr/>
          <p:nvPr/>
        </p:nvGrpSpPr>
        <p:grpSpPr bwMode="auto">
          <a:xfrm>
            <a:off x="6336196" y="4513340"/>
            <a:ext cx="2985301" cy="1330892"/>
            <a:chOff x="7440" y="6837"/>
            <a:chExt cx="2679" cy="1140"/>
          </a:xfrm>
        </p:grpSpPr>
        <p:sp>
          <p:nvSpPr>
            <p:cNvPr id="17" name="Rectangle 14"/>
            <p:cNvSpPr>
              <a:spLocks noChangeArrowheads="1"/>
            </p:cNvSpPr>
            <p:nvPr/>
          </p:nvSpPr>
          <p:spPr bwMode="auto">
            <a:xfrm>
              <a:off x="7440" y="6894"/>
              <a:ext cx="1824" cy="171"/>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18" name="Rectangle 15"/>
            <p:cNvSpPr>
              <a:spLocks noChangeArrowheads="1"/>
            </p:cNvSpPr>
            <p:nvPr/>
          </p:nvSpPr>
          <p:spPr bwMode="auto">
            <a:xfrm>
              <a:off x="7611" y="7065"/>
              <a:ext cx="57" cy="912"/>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19" name="Rectangle 16"/>
            <p:cNvSpPr>
              <a:spLocks noChangeArrowheads="1"/>
            </p:cNvSpPr>
            <p:nvPr/>
          </p:nvSpPr>
          <p:spPr bwMode="auto">
            <a:xfrm>
              <a:off x="9036" y="7065"/>
              <a:ext cx="57" cy="912"/>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 name="Line 17"/>
            <p:cNvSpPr>
              <a:spLocks noChangeShapeType="1"/>
            </p:cNvSpPr>
            <p:nvPr/>
          </p:nvSpPr>
          <p:spPr bwMode="auto">
            <a:xfrm>
              <a:off x="8238" y="6837"/>
              <a:ext cx="1083" cy="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8"/>
            <p:cNvSpPr>
              <a:spLocks noChangeShapeType="1"/>
            </p:cNvSpPr>
            <p:nvPr/>
          </p:nvSpPr>
          <p:spPr bwMode="auto">
            <a:xfrm>
              <a:off x="9321" y="6837"/>
              <a:ext cx="0" cy="513"/>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Text Box 19"/>
            <p:cNvSpPr txBox="1">
              <a:spLocks noChangeArrowheads="1"/>
            </p:cNvSpPr>
            <p:nvPr/>
          </p:nvSpPr>
          <p:spPr bwMode="auto">
            <a:xfrm>
              <a:off x="9549" y="6894"/>
              <a:ext cx="57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y</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 name="矩形 1" hidden="1"/>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6" name="文本框 25" hidden="1"/>
          <p:cNvSpPr txBox="1"/>
          <p:nvPr>
            <p:custDataLst>
              <p:tags r:id="rId5"/>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27" hidden="1"/>
          <p:cNvSpPr txBox="1"/>
          <p:nvPr>
            <p:custDataLst>
              <p:tags r:id="rId6"/>
            </p:custDataLst>
          </p:nvPr>
        </p:nvSpPr>
        <p:spPr>
          <a:xfrm>
            <a:off x="9779000" y="1270000"/>
            <a:ext cx="3332480" cy="1905000"/>
          </a:xfrm>
          <a:prstGeom prst="rect">
            <a:avLst/>
          </a:prstGeom>
          <a:noFill/>
        </p:spPr>
        <p:txBody>
          <a:bodyPr vert="horz" rtlCol="0" anchor="t" anchorCtr="0">
            <a:spAutoFit/>
          </a:bodyPr>
          <a:lstStyle/>
          <a:p>
            <a:pPr algn="l"/>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此处添加答案解析</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组合 24" hidden="1"/>
          <p:cNvGrpSpPr/>
          <p:nvPr>
            <p:custDataLst>
              <p:tags r:id="rId7"/>
            </p:custDataLst>
          </p:nvPr>
        </p:nvGrpSpPr>
        <p:grpSpPr>
          <a:xfrm>
            <a:off x="9537700" y="0"/>
            <a:ext cx="3815080" cy="647700"/>
            <a:chOff x="9537700" y="0"/>
            <a:chExt cx="3815080" cy="647700"/>
          </a:xfrm>
        </p:grpSpPr>
        <p:sp>
          <p:nvSpPr>
            <p:cNvPr id="3" name="RemarkBack" hidden="1"/>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3" name="RemarkBlock" hidden="1"/>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4" name="RemarkTitleText" hidden="1"/>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 name="组合 11"/>
          <p:cNvGrpSpPr/>
          <p:nvPr>
            <p:custDataLst>
              <p:tags r:id="rId11"/>
            </p:custDataLst>
          </p:nvPr>
        </p:nvGrpSpPr>
        <p:grpSpPr>
          <a:xfrm>
            <a:off x="0" y="0"/>
            <a:ext cx="9144000" cy="635000"/>
            <a:chOff x="0" y="0"/>
            <a:chExt cx="9144000" cy="635000"/>
          </a:xfrm>
        </p:grpSpPr>
        <p:sp>
          <p:nvSpPr>
            <p:cNvPr id="8"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464188"/>
            <a:ext cx="1905000" cy="457200"/>
          </a:xfrm>
        </p:spPr>
        <p:txBody>
          <a:bodyPr/>
          <a:lstStyle/>
          <a:p>
            <a:pPr>
              <a:defRPr/>
            </a:pPr>
            <a:fld id="{454B0B3A-C4C8-456E-88E0-D18BAB54D345}" type="slidenum">
              <a:rPr lang="en-US" altLang="zh-CN" smtClean="0"/>
            </a:fld>
            <a:endParaRPr lang="en-US" altLang="zh-CN"/>
          </a:p>
        </p:txBody>
      </p:sp>
      <p:sp>
        <p:nvSpPr>
          <p:cNvPr id="6" name="矩形 5"/>
          <p:cNvSpPr/>
          <p:nvPr/>
        </p:nvSpPr>
        <p:spPr>
          <a:xfrm>
            <a:off x="683568" y="543454"/>
            <a:ext cx="2800768" cy="461665"/>
          </a:xfrm>
          <a:prstGeom prst="rect">
            <a:avLst/>
          </a:prstGeom>
        </p:spPr>
        <p:txBody>
          <a:bodyPr wrap="none">
            <a:spAutoFit/>
          </a:bodyPr>
          <a:lstStyle/>
          <a:p>
            <a:pPr algn="l"/>
            <a:r>
              <a:rPr lang="zh-CN" altLang="zh-CN" kern="100" dirty="0">
                <a:cs typeface="Times New Roman" panose="02020603050405020304" pitchFamily="18" charset="0"/>
              </a:rPr>
              <a:t>解</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1</a:t>
            </a:r>
            <a:r>
              <a:rPr lang="zh-CN" altLang="en-US" kern="100" dirty="0" smtClean="0">
                <a:cs typeface="Times New Roman" panose="02020603050405020304" pitchFamily="18" charset="0"/>
              </a:rPr>
              <a:t>）</a:t>
            </a:r>
            <a:r>
              <a:rPr lang="zh-CN" altLang="zh-CN" dirty="0"/>
              <a:t>最大拉力：</a:t>
            </a:r>
            <a:endParaRPr lang="zh-CN" altLang="en-US" dirty="0"/>
          </a:p>
        </p:txBody>
      </p:sp>
      <p:sp>
        <p:nvSpPr>
          <p:cNvPr id="9" name="Rectangle 4"/>
          <p:cNvSpPr>
            <a:spLocks noChangeArrowheads="1"/>
          </p:cNvSpPr>
          <p:nvPr/>
        </p:nvSpPr>
        <p:spPr bwMode="auto">
          <a:xfrm>
            <a:off x="3239852" y="512676"/>
            <a:ext cx="79462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600" b="0" i="0" u="none" strike="noStrike" cap="none" normalizeH="0" baseline="0" dirty="0" smtClean="0">
                <a:ln>
                  <a:noFill/>
                </a:ln>
                <a:solidFill>
                  <a:schemeClr val="tx1"/>
                </a:solidFill>
                <a:effectLst/>
                <a:cs typeface="Times New Roman" panose="02020603050405020304" pitchFamily="18" charset="0"/>
              </a:rPr>
              <a:t>ρb</a:t>
            </a:r>
            <a:r>
              <a:rPr kumimoji="0" lang="en-US" altLang="zh-CN" sz="2600" b="0" i="0" u="none" strike="noStrike" cap="none" normalizeH="0" baseline="-30000" dirty="0" smtClean="0">
                <a:ln>
                  <a:noFill/>
                </a:ln>
                <a:solidFill>
                  <a:schemeClr val="tx1"/>
                </a:solidFill>
                <a:effectLst/>
                <a:cs typeface="Times New Roman" panose="02020603050405020304" pitchFamily="18" charset="0"/>
              </a:rPr>
              <a:t>0</a:t>
            </a:r>
            <a:r>
              <a:rPr kumimoji="0" lang="en-US" altLang="zh-CN" sz="2600" b="0" i="0" u="none" strike="noStrike" cap="none" normalizeH="0" baseline="0" dirty="0" smtClean="0">
                <a:ln>
                  <a:noFill/>
                </a:ln>
                <a:solidFill>
                  <a:schemeClr val="tx1"/>
                </a:solidFill>
                <a:effectLst/>
                <a:cs typeface="Times New Roman" panose="02020603050405020304" pitchFamily="18" charset="0"/>
              </a:rPr>
              <a:t>g</a:t>
            </a:r>
            <a:r>
              <a:rPr kumimoji="0" lang="en-US" altLang="zh-CN" sz="2600" b="0" i="0" u="none" strike="noStrike" cap="none" normalizeH="0" baseline="0" dirty="0" smtClean="0">
                <a:ln>
                  <a:noFill/>
                </a:ln>
                <a:solidFill>
                  <a:schemeClr val="tx1"/>
                </a:solidFill>
                <a:effectLst/>
              </a:rPr>
              <a:t> </a:t>
            </a:r>
            <a:endParaRPr kumimoji="0" lang="en-US" altLang="zh-CN" sz="2600"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1763688" y="1035897"/>
            <a:ext cx="2794355" cy="461665"/>
          </a:xfrm>
          <a:prstGeom prst="rect">
            <a:avLst/>
          </a:prstGeom>
        </p:spPr>
        <p:txBody>
          <a:bodyPr wrap="none">
            <a:spAutoFit/>
          </a:bodyPr>
          <a:lstStyle/>
          <a:p>
            <a:r>
              <a:rPr lang="zh-CN" altLang="zh-CN" kern="100" dirty="0">
                <a:cs typeface="Times New Roman" panose="02020603050405020304" pitchFamily="18" charset="0"/>
              </a:rPr>
              <a:t>摩擦力：</a:t>
            </a:r>
            <a:r>
              <a:rPr lang="en-US" altLang="zh-CN" kern="100" dirty="0"/>
              <a:t>μ</a:t>
            </a:r>
            <a:r>
              <a:rPr lang="en-US" altLang="zh-CN" kern="100" baseline="-25000" dirty="0"/>
              <a:t>0</a:t>
            </a:r>
            <a:r>
              <a:rPr lang="en-US" altLang="zh-CN" kern="100" dirty="0"/>
              <a:t>ρ(L–b</a:t>
            </a:r>
            <a:r>
              <a:rPr lang="en-US" altLang="zh-CN" kern="100" baseline="-25000" dirty="0"/>
              <a:t>0</a:t>
            </a:r>
            <a:r>
              <a:rPr lang="en-US" altLang="zh-CN" kern="100" dirty="0"/>
              <a:t>)g</a:t>
            </a:r>
            <a:endParaRPr lang="zh-CN" altLang="en-US" dirty="0"/>
          </a:p>
        </p:txBody>
      </p:sp>
      <p:sp>
        <p:nvSpPr>
          <p:cNvPr id="11" name="Rectangle 5"/>
          <p:cNvSpPr>
            <a:spLocks noChangeArrowheads="1"/>
          </p:cNvSpPr>
          <p:nvPr/>
        </p:nvSpPr>
        <p:spPr bwMode="auto">
          <a:xfrm>
            <a:off x="1943708" y="1546021"/>
            <a:ext cx="28648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600" b="0" i="0" u="none" strike="noStrike" cap="none" normalizeH="0" baseline="0" smtClean="0">
                <a:ln>
                  <a:noFill/>
                </a:ln>
                <a:solidFill>
                  <a:schemeClr val="tx1"/>
                </a:solidFill>
                <a:effectLst/>
                <a:cs typeface="Times New Roman" panose="02020603050405020304" pitchFamily="18" charset="0"/>
              </a:rPr>
              <a:t> ρb</a:t>
            </a:r>
            <a:r>
              <a:rPr kumimoji="0" lang="en-US" altLang="zh-CN" sz="2600" b="0" i="0" u="none" strike="noStrike" cap="none" normalizeH="0" baseline="-30000" smtClean="0">
                <a:ln>
                  <a:noFill/>
                </a:ln>
                <a:solidFill>
                  <a:schemeClr val="tx1"/>
                </a:solidFill>
                <a:effectLst/>
                <a:cs typeface="Times New Roman" panose="02020603050405020304" pitchFamily="18" charset="0"/>
              </a:rPr>
              <a:t>0</a:t>
            </a:r>
            <a:r>
              <a:rPr kumimoji="0" lang="en-US" altLang="zh-CN" sz="2600" b="0" i="0" u="none" strike="noStrike" cap="none" normalizeH="0" baseline="0" smtClean="0">
                <a:ln>
                  <a:noFill/>
                </a:ln>
                <a:solidFill>
                  <a:schemeClr val="tx1"/>
                </a:solidFill>
                <a:effectLst/>
                <a:cs typeface="Times New Roman" panose="02020603050405020304" pitchFamily="18" charset="0"/>
              </a:rPr>
              <a:t>g = μ0ρ(L–b</a:t>
            </a:r>
            <a:r>
              <a:rPr kumimoji="0" lang="en-US" altLang="zh-CN" sz="2600" b="0" i="0" u="none" strike="noStrike" cap="none" normalizeH="0" baseline="-30000" smtClean="0">
                <a:ln>
                  <a:noFill/>
                </a:ln>
                <a:solidFill>
                  <a:schemeClr val="tx1"/>
                </a:solidFill>
                <a:effectLst/>
                <a:cs typeface="Times New Roman" panose="02020603050405020304" pitchFamily="18" charset="0"/>
              </a:rPr>
              <a:t>0</a:t>
            </a:r>
            <a:r>
              <a:rPr kumimoji="0" lang="en-US" altLang="zh-CN" sz="2600" b="0" i="0" u="none" strike="noStrike" cap="none" normalizeH="0" baseline="0" smtClean="0">
                <a:ln>
                  <a:noFill/>
                </a:ln>
                <a:solidFill>
                  <a:schemeClr val="tx1"/>
                </a:solidFill>
                <a:effectLst/>
                <a:cs typeface="Times New Roman" panose="02020603050405020304" pitchFamily="18" charset="0"/>
              </a:rPr>
              <a:t>)g</a:t>
            </a:r>
            <a:r>
              <a:rPr kumimoji="0" lang="en-US" altLang="zh-CN" sz="2600" b="0" i="0" u="none" strike="noStrike" cap="none" normalizeH="0" baseline="0" smtClean="0">
                <a:ln>
                  <a:noFill/>
                </a:ln>
                <a:solidFill>
                  <a:schemeClr val="tx1"/>
                </a:solidFill>
                <a:effectLst/>
              </a:rPr>
              <a:t> </a:t>
            </a:r>
            <a:endParaRPr kumimoji="0" lang="en-US" altLang="zh-CN" sz="2600" b="0" i="0" u="none" strike="noStrike" cap="none" normalizeH="0" baseline="0" smtClean="0">
              <a:ln>
                <a:noFill/>
              </a:ln>
              <a:solidFill>
                <a:schemeClr val="tx1"/>
              </a:solidFill>
              <a:effectLst/>
              <a:latin typeface="Arial" panose="020B0604020202020204" pitchFamily="34" charset="0"/>
            </a:endParaRPr>
          </a:p>
        </p:txBody>
      </p:sp>
      <p:graphicFrame>
        <p:nvGraphicFramePr>
          <p:cNvPr id="12" name="对象 11"/>
          <p:cNvGraphicFramePr>
            <a:graphicFrameLocks noChangeAspect="1"/>
          </p:cNvGraphicFramePr>
          <p:nvPr/>
        </p:nvGraphicFramePr>
        <p:xfrm>
          <a:off x="2499277" y="2086923"/>
          <a:ext cx="1753748" cy="792088"/>
        </p:xfrm>
        <a:graphic>
          <a:graphicData uri="http://schemas.openxmlformats.org/presentationml/2006/ole">
            <mc:AlternateContent xmlns:mc="http://schemas.openxmlformats.org/markup-compatibility/2006">
              <mc:Choice xmlns:v="urn:schemas-microsoft-com:vml" Requires="v">
                <p:oleObj spid="_x0000_s78788" name="Equation" r:id="rId1" imgW="812165" imgH="431800" progId="Equation.DSMT4">
                  <p:embed/>
                </p:oleObj>
              </mc:Choice>
              <mc:Fallback>
                <p:oleObj name="Equation" r:id="rId1" imgW="812165" imgH="4318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277" y="2086923"/>
                        <a:ext cx="1753748" cy="792088"/>
                      </a:xfrm>
                      <a:prstGeom prst="rect">
                        <a:avLst/>
                      </a:prstGeom>
                      <a:noFill/>
                    </p:spPr>
                  </p:pic>
                </p:oleObj>
              </mc:Fallback>
            </mc:AlternateContent>
          </a:graphicData>
        </a:graphic>
      </p:graphicFrame>
      <p:sp>
        <p:nvSpPr>
          <p:cNvPr id="13" name="矩形 12"/>
          <p:cNvSpPr/>
          <p:nvPr/>
        </p:nvSpPr>
        <p:spPr>
          <a:xfrm>
            <a:off x="1263214" y="2879011"/>
            <a:ext cx="4442243" cy="461665"/>
          </a:xfrm>
          <a:prstGeom prst="rect">
            <a:avLst/>
          </a:prstGeom>
        </p:spPr>
        <p:txBody>
          <a:bodyPr wrap="none">
            <a:spAutoFit/>
          </a:bodyPr>
          <a:lstStyle/>
          <a:p>
            <a:r>
              <a:rPr lang="en-US" altLang="zh-CN" kern="100" dirty="0"/>
              <a:t>2)</a:t>
            </a:r>
            <a:r>
              <a:rPr lang="zh-CN" altLang="zh-CN" kern="100" dirty="0">
                <a:cs typeface="Times New Roman" panose="02020603050405020304" pitchFamily="18" charset="0"/>
              </a:rPr>
              <a:t>重力和摩擦力做的功分别</a:t>
            </a:r>
            <a:r>
              <a:rPr lang="zh-CN" altLang="zh-CN" kern="100" dirty="0" smtClean="0">
                <a:cs typeface="Times New Roman" panose="02020603050405020304" pitchFamily="18" charset="0"/>
              </a:rPr>
              <a:t>为</a:t>
            </a:r>
            <a:r>
              <a:rPr lang="zh-CN" altLang="en-US" kern="100" dirty="0" smtClean="0">
                <a:cs typeface="Times New Roman" panose="02020603050405020304" pitchFamily="18" charset="0"/>
              </a:rPr>
              <a:t>：</a:t>
            </a:r>
            <a:endParaRPr lang="zh-CN" altLang="en-US" dirty="0"/>
          </a:p>
        </p:txBody>
      </p:sp>
      <p:graphicFrame>
        <p:nvGraphicFramePr>
          <p:cNvPr id="14" name="对象 13"/>
          <p:cNvGraphicFramePr>
            <a:graphicFrameLocks noChangeAspect="1"/>
          </p:cNvGraphicFramePr>
          <p:nvPr/>
        </p:nvGraphicFramePr>
        <p:xfrm>
          <a:off x="2195513" y="3392347"/>
          <a:ext cx="4391025" cy="1381125"/>
        </p:xfrm>
        <a:graphic>
          <a:graphicData uri="http://schemas.openxmlformats.org/presentationml/2006/ole">
            <mc:AlternateContent xmlns:mc="http://schemas.openxmlformats.org/markup-compatibility/2006">
              <mc:Choice xmlns:v="urn:schemas-microsoft-com:vml" Requires="v">
                <p:oleObj spid="_x0000_s78789" name="Equation" r:id="rId3" imgW="61874400" imgH="19507200" progId="Equation.DSMT4">
                  <p:embed/>
                </p:oleObj>
              </mc:Choice>
              <mc:Fallback>
                <p:oleObj name="Equation" r:id="rId3" imgW="61874400" imgH="19507200" progId="Equation.DSMT4">
                  <p:embed/>
                  <p:pic>
                    <p:nvPicPr>
                      <p:cNvPr id="0" name="Object 7"/>
                      <p:cNvPicPr>
                        <a:picLocks noChangeAspect="1" noChangeArrowheads="1"/>
                      </p:cNvPicPr>
                      <p:nvPr/>
                    </p:nvPicPr>
                    <p:blipFill>
                      <a:blip r:embed="rId4"/>
                      <a:srcRect/>
                      <a:stretch>
                        <a:fillRect/>
                      </a:stretch>
                    </p:blipFill>
                    <p:spPr bwMode="auto">
                      <a:xfrm>
                        <a:off x="2195513" y="3392347"/>
                        <a:ext cx="4391025" cy="1381125"/>
                      </a:xfrm>
                      <a:prstGeom prst="rect">
                        <a:avLst/>
                      </a:prstGeom>
                      <a:noFill/>
                    </p:spPr>
                  </p:pic>
                </p:oleObj>
              </mc:Fallback>
            </mc:AlternateContent>
          </a:graphicData>
        </a:graphic>
      </p:graphicFrame>
      <p:sp>
        <p:nvSpPr>
          <p:cNvPr id="15" name="矩形 14"/>
          <p:cNvSpPr/>
          <p:nvPr/>
        </p:nvSpPr>
        <p:spPr>
          <a:xfrm>
            <a:off x="989415" y="4893612"/>
            <a:ext cx="2339102" cy="461665"/>
          </a:xfrm>
          <a:prstGeom prst="rect">
            <a:avLst/>
          </a:prstGeom>
        </p:spPr>
        <p:txBody>
          <a:bodyPr wrap="none">
            <a:spAutoFit/>
          </a:bodyPr>
          <a:lstStyle/>
          <a:p>
            <a:r>
              <a:rPr lang="zh-CN" altLang="zh-CN" kern="100" dirty="0">
                <a:cs typeface="Times New Roman" panose="02020603050405020304" pitchFamily="18" charset="0"/>
              </a:rPr>
              <a:t>根据动能定理：</a:t>
            </a:r>
            <a:endParaRPr lang="zh-CN" altLang="en-US" dirty="0"/>
          </a:p>
        </p:txBody>
      </p:sp>
      <p:graphicFrame>
        <p:nvGraphicFramePr>
          <p:cNvPr id="16" name="对象 15"/>
          <p:cNvGraphicFramePr>
            <a:graphicFrameLocks noChangeAspect="1"/>
          </p:cNvGraphicFramePr>
          <p:nvPr/>
        </p:nvGraphicFramePr>
        <p:xfrm>
          <a:off x="4253024" y="5332268"/>
          <a:ext cx="4252957" cy="1315622"/>
        </p:xfrm>
        <a:graphic>
          <a:graphicData uri="http://schemas.openxmlformats.org/presentationml/2006/ole">
            <mc:AlternateContent xmlns:mc="http://schemas.openxmlformats.org/markup-compatibility/2006">
              <mc:Choice xmlns:v="urn:schemas-microsoft-com:vml" Requires="v">
                <p:oleObj spid="_x0000_s78790" name="Equation" r:id="rId5" imgW="2705100" imgH="838200" progId="Equation.DSMT4">
                  <p:embed/>
                </p:oleObj>
              </mc:Choice>
              <mc:Fallback>
                <p:oleObj name="Equation" r:id="rId5" imgW="2705100" imgH="838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3024" y="5332268"/>
                        <a:ext cx="4252957" cy="1315622"/>
                      </a:xfrm>
                      <a:prstGeom prst="rect">
                        <a:avLst/>
                      </a:prstGeom>
                      <a:noFill/>
                    </p:spPr>
                  </p:pic>
                </p:oleObj>
              </mc:Fallback>
            </mc:AlternateContent>
          </a:graphicData>
        </a:graphic>
      </p:graphicFrame>
      <p:graphicFrame>
        <p:nvGraphicFramePr>
          <p:cNvPr id="2" name="对象 1"/>
          <p:cNvGraphicFramePr>
            <a:graphicFrameLocks noChangeAspect="1"/>
          </p:cNvGraphicFramePr>
          <p:nvPr/>
        </p:nvGraphicFramePr>
        <p:xfrm>
          <a:off x="4223055" y="4893612"/>
          <a:ext cx="1177037" cy="504444"/>
        </p:xfrm>
        <a:graphic>
          <a:graphicData uri="http://schemas.openxmlformats.org/presentationml/2006/ole">
            <mc:AlternateContent xmlns:mc="http://schemas.openxmlformats.org/markup-compatibility/2006">
              <mc:Choice xmlns:v="urn:schemas-microsoft-com:vml" Requires="v">
                <p:oleObj spid="_x0000_s78791" name="Equation" r:id="rId7" imgW="12801600" imgH="5486400" progId="Equation.DSMT4">
                  <p:embed/>
                </p:oleObj>
              </mc:Choice>
              <mc:Fallback>
                <p:oleObj name="Equation" r:id="rId7" imgW="12801600" imgH="5486400" progId="Equation.DSMT4">
                  <p:embed/>
                  <p:pic>
                    <p:nvPicPr>
                      <p:cNvPr id="0" name="图片 78790"/>
                      <p:cNvPicPr/>
                      <p:nvPr/>
                    </p:nvPicPr>
                    <p:blipFill>
                      <a:blip r:embed="rId8"/>
                      <a:stretch>
                        <a:fillRect/>
                      </a:stretch>
                    </p:blipFill>
                    <p:spPr>
                      <a:xfrm>
                        <a:off x="4223055" y="4893612"/>
                        <a:ext cx="1177037" cy="504444"/>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lnSpc>
                <a:spcPct val="150000"/>
              </a:lnSpc>
              <a:buNone/>
            </a:pPr>
            <a:r>
              <a:rPr lang="en-US" altLang="zh-CN" sz="2800" dirty="0" smtClean="0">
                <a:latin typeface="+mn-ea"/>
              </a:rPr>
              <a:t>3)</a:t>
            </a:r>
            <a:r>
              <a:rPr lang="zh-CN" altLang="en-US" sz="2800" dirty="0" smtClean="0">
                <a:latin typeface="+mn-ea"/>
              </a:rPr>
              <a:t>功可看做力的分量与位移的乘积，也可看做是位移沿力的方向的分量与力的乘积。</a:t>
            </a:r>
            <a:endParaRPr lang="en-US" altLang="zh-CN" sz="2800" dirty="0" smtClean="0">
              <a:latin typeface="+mn-ea"/>
            </a:endParaRPr>
          </a:p>
          <a:p>
            <a:pPr>
              <a:lnSpc>
                <a:spcPct val="150000"/>
              </a:lnSpc>
              <a:buNone/>
            </a:pPr>
            <a:r>
              <a:rPr lang="zh-CN" altLang="en-US" sz="2800" dirty="0" smtClean="0">
                <a:latin typeface="+mn-ea"/>
              </a:rPr>
              <a:t>   即</a:t>
            </a:r>
            <a:endParaRPr lang="en-US" altLang="zh-CN" sz="2800" dirty="0" smtClean="0">
              <a:latin typeface="+mn-ea"/>
            </a:endParaRPr>
          </a:p>
          <a:p>
            <a:pPr>
              <a:lnSpc>
                <a:spcPct val="150000"/>
              </a:lnSpc>
              <a:buNone/>
            </a:pPr>
            <a:r>
              <a:rPr lang="en-US" altLang="zh-CN" sz="2800" dirty="0" smtClean="0">
                <a:latin typeface="+mn-ea"/>
              </a:rPr>
              <a:t>4</a:t>
            </a:r>
            <a:r>
              <a:rPr lang="zh-CN" altLang="en-US" sz="2800" dirty="0" smtClean="0">
                <a:latin typeface="+mn-ea"/>
              </a:rPr>
              <a:t>）提到功，必须指明是哪个力所作的功。</a:t>
            </a:r>
            <a:endParaRPr lang="en-US" altLang="zh-CN" sz="2800" dirty="0" smtClean="0">
              <a:latin typeface="+mn-ea"/>
            </a:endParaRPr>
          </a:p>
          <a:p>
            <a:pPr>
              <a:lnSpc>
                <a:spcPct val="150000"/>
              </a:lnSpc>
              <a:buNone/>
            </a:pPr>
            <a:r>
              <a:rPr lang="en-US" altLang="zh-CN" sz="2800" dirty="0" smtClean="0">
                <a:latin typeface="+mn-ea"/>
              </a:rPr>
              <a:t>5</a:t>
            </a:r>
            <a:r>
              <a:rPr lang="zh-CN" altLang="en-US" sz="2800" dirty="0" smtClean="0">
                <a:latin typeface="+mn-ea"/>
              </a:rPr>
              <a:t>）</a:t>
            </a:r>
            <a:r>
              <a:rPr lang="zh-CN" altLang="en-US" sz="2800" dirty="0">
                <a:latin typeface="+mn-ea"/>
              </a:rPr>
              <a:t>这里的位移有时需要看做作用点的位移（例如通过动滑轮拉一个物体）</a:t>
            </a:r>
            <a:r>
              <a:rPr lang="zh-CN" altLang="en-US" dirty="0"/>
              <a:t>。</a:t>
            </a:r>
            <a:endParaRPr lang="en-US" altLang="zh-CN" dirty="0"/>
          </a:p>
          <a:p>
            <a:pPr>
              <a:buNone/>
            </a:pPr>
            <a:endParaRPr lang="en-US" altLang="zh-CN"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aphicFrame>
        <p:nvGraphicFramePr>
          <p:cNvPr id="41986" name="Object 2"/>
          <p:cNvGraphicFramePr>
            <a:graphicFrameLocks noChangeAspect="1"/>
          </p:cNvGraphicFramePr>
          <p:nvPr/>
        </p:nvGraphicFramePr>
        <p:xfrm>
          <a:off x="1799692" y="2060848"/>
          <a:ext cx="6548438" cy="677862"/>
        </p:xfrm>
        <a:graphic>
          <a:graphicData uri="http://schemas.openxmlformats.org/presentationml/2006/ole">
            <mc:AlternateContent xmlns:mc="http://schemas.openxmlformats.org/markup-compatibility/2006">
              <mc:Choice xmlns:v="urn:schemas-microsoft-com:vml" Requires="v">
                <p:oleObj spid="_x0000_s42458" name="Equation" r:id="rId1" imgW="41757600" imgH="4876800" progId="Equation.DSMT4">
                  <p:embed/>
                </p:oleObj>
              </mc:Choice>
              <mc:Fallback>
                <p:oleObj name="Equation" r:id="rId1" imgW="41757600" imgH="4876800" progId="Equation.DSMT4">
                  <p:embed/>
                  <p:pic>
                    <p:nvPicPr>
                      <p:cNvPr id="0" name="Picture 2"/>
                      <p:cNvPicPr>
                        <a:picLocks noChangeAspect="1" noChangeArrowheads="1"/>
                      </p:cNvPicPr>
                      <p:nvPr/>
                    </p:nvPicPr>
                    <p:blipFill>
                      <a:blip r:embed="rId2"/>
                      <a:srcRect/>
                      <a:stretch>
                        <a:fillRect/>
                      </a:stretch>
                    </p:blipFill>
                    <p:spPr bwMode="auto">
                      <a:xfrm>
                        <a:off x="1799692" y="2060848"/>
                        <a:ext cx="6548438"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txBox="1"/>
          <p:nvPr/>
        </p:nvSpPr>
        <p:spPr bwMode="auto">
          <a:xfrm>
            <a:off x="395536" y="2780928"/>
            <a:ext cx="529258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3000"/>
              </a:lnSpc>
            </a:pPr>
            <a:r>
              <a:rPr lang="zh-CN" altLang="zh-CN" sz="2800" b="1" dirty="0" smtClean="0">
                <a:latin typeface="仿宋" panose="02010609060101010101" pitchFamily="49" charset="-122"/>
                <a:ea typeface="仿宋" panose="02010609060101010101" pitchFamily="49" charset="-122"/>
              </a:rPr>
              <a:t>例题</a:t>
            </a:r>
            <a:endParaRPr lang="en-US" altLang="zh-CN" sz="2800" b="1" kern="0" dirty="0" smtClean="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水平面内有一半径为</a:t>
            </a:r>
            <a:r>
              <a:rPr lang="en-US" altLang="zh-CN" sz="2800" kern="0" dirty="0">
                <a:latin typeface="仿宋" panose="02010609060101010101" pitchFamily="49" charset="-122"/>
                <a:ea typeface="仿宋" panose="02010609060101010101" pitchFamily="49" charset="-122"/>
              </a:rPr>
              <a:t>R</a:t>
            </a:r>
            <a:r>
              <a:rPr lang="zh-CN" altLang="en-US" sz="2800" kern="0" dirty="0">
                <a:latin typeface="仿宋" panose="02010609060101010101" pitchFamily="49" charset="-122"/>
                <a:ea typeface="仿宋" panose="02010609060101010101" pitchFamily="49" charset="-122"/>
              </a:rPr>
              <a:t>的圆，在圆内离圆心</a:t>
            </a:r>
            <a:r>
              <a:rPr lang="en-US" altLang="zh-CN" sz="2800" kern="0" dirty="0">
                <a:latin typeface="仿宋" panose="02010609060101010101" pitchFamily="49" charset="-122"/>
                <a:ea typeface="仿宋" panose="02010609060101010101" pitchFamily="49" charset="-122"/>
              </a:rPr>
              <a:t>O</a:t>
            </a:r>
            <a:r>
              <a:rPr lang="zh-CN" altLang="en-US" sz="2800" kern="0" dirty="0">
                <a:latin typeface="仿宋" panose="02010609060101010101" pitchFamily="49" charset="-122"/>
                <a:ea typeface="仿宋" panose="02010609060101010101" pitchFamily="49" charset="-122"/>
              </a:rPr>
              <a:t>距离为</a:t>
            </a:r>
            <a:r>
              <a:rPr lang="en-US" altLang="zh-CN" sz="2800" kern="0" dirty="0">
                <a:latin typeface="仿宋" panose="02010609060101010101" pitchFamily="49" charset="-122"/>
                <a:ea typeface="仿宋" panose="02010609060101010101" pitchFamily="49" charset="-122"/>
              </a:rPr>
              <a:t>S</a:t>
            </a:r>
            <a:r>
              <a:rPr lang="zh-CN" altLang="en-US" sz="2800" kern="0" dirty="0">
                <a:latin typeface="仿宋" panose="02010609060101010101" pitchFamily="49" charset="-122"/>
                <a:ea typeface="仿宋" panose="02010609060101010101" pitchFamily="49" charset="-122"/>
              </a:rPr>
              <a:t>处有一质量</a:t>
            </a:r>
            <a:r>
              <a:rPr lang="en-US" altLang="zh-CN" sz="2800" kern="0" dirty="0">
                <a:latin typeface="仿宋" panose="02010609060101010101" pitchFamily="49" charset="-122"/>
                <a:ea typeface="仿宋" panose="02010609060101010101" pitchFamily="49" charset="-122"/>
              </a:rPr>
              <a:t>M</a:t>
            </a:r>
            <a:r>
              <a:rPr lang="zh-CN" altLang="en-US" sz="2800" kern="0" dirty="0">
                <a:latin typeface="仿宋" panose="02010609060101010101" pitchFamily="49" charset="-122"/>
                <a:ea typeface="仿宋" panose="02010609060101010101" pitchFamily="49" charset="-122"/>
              </a:rPr>
              <a:t>很大</a:t>
            </a:r>
            <a:r>
              <a:rPr lang="zh-CN" altLang="en-US" sz="2800" kern="0" dirty="0" smtClean="0">
                <a:latin typeface="仿宋" panose="02010609060101010101" pitchFamily="49" charset="-122"/>
                <a:ea typeface="仿宋" panose="02010609060101010101" pitchFamily="49" charset="-122"/>
              </a:rPr>
              <a:t>，可视为</a:t>
            </a:r>
            <a:r>
              <a:rPr lang="zh-CN" altLang="en-US" sz="2800" kern="0" dirty="0">
                <a:latin typeface="仿宋" panose="02010609060101010101" pitchFamily="49" charset="-122"/>
                <a:ea typeface="仿宋" panose="02010609060101010101" pitchFamily="49" charset="-122"/>
              </a:rPr>
              <a:t>固定的力心</a:t>
            </a:r>
            <a:r>
              <a:rPr lang="en-US" altLang="zh-CN" sz="2800" kern="0" dirty="0">
                <a:latin typeface="仿宋" panose="02010609060101010101" pitchFamily="49" charset="-122"/>
                <a:ea typeface="仿宋" panose="02010609060101010101" pitchFamily="49" charset="-122"/>
              </a:rPr>
              <a:t>O’</a:t>
            </a:r>
            <a:r>
              <a:rPr lang="zh-CN" altLang="en-US" sz="2800" kern="0" dirty="0">
                <a:latin typeface="仿宋" panose="02010609060101010101" pitchFamily="49" charset="-122"/>
                <a:ea typeface="仿宋" panose="02010609060101010101" pitchFamily="49" charset="-122"/>
              </a:rPr>
              <a:t>，力心对单位质量的有心引力为</a:t>
            </a:r>
            <a:r>
              <a:rPr lang="en-US" altLang="zh-CN" sz="2800" kern="0" dirty="0" err="1">
                <a:latin typeface="仿宋" panose="02010609060101010101" pitchFamily="49" charset="-122"/>
                <a:ea typeface="仿宋" panose="02010609060101010101" pitchFamily="49" charset="-122"/>
              </a:rPr>
              <a:t>μr</a:t>
            </a:r>
            <a:r>
              <a:rPr lang="zh-CN" altLang="en-US" sz="2800" kern="0" dirty="0">
                <a:latin typeface="仿宋" panose="02010609060101010101" pitchFamily="49" charset="-122"/>
                <a:ea typeface="仿宋" panose="02010609060101010101" pitchFamily="49" charset="-122"/>
              </a:rPr>
              <a:t>，</a:t>
            </a:r>
            <a:r>
              <a:rPr lang="en-US" altLang="zh-CN" sz="2800" kern="0" dirty="0">
                <a:latin typeface="仿宋" panose="02010609060101010101" pitchFamily="49" charset="-122"/>
                <a:ea typeface="仿宋" panose="02010609060101010101" pitchFamily="49" charset="-122"/>
              </a:rPr>
              <a:t>r</a:t>
            </a:r>
            <a:r>
              <a:rPr lang="zh-CN" altLang="en-US" sz="2800" kern="0" dirty="0">
                <a:latin typeface="仿宋" panose="02010609060101010101" pitchFamily="49" charset="-122"/>
                <a:ea typeface="仿宋" panose="02010609060101010101" pitchFamily="49" charset="-122"/>
              </a:rPr>
              <a:t>为力心至质量为</a:t>
            </a:r>
            <a:r>
              <a:rPr lang="en-US" altLang="zh-CN" sz="2800" kern="0" dirty="0">
                <a:latin typeface="仿宋" panose="02010609060101010101" pitchFamily="49" charset="-122"/>
                <a:ea typeface="仿宋" panose="02010609060101010101" pitchFamily="49" charset="-122"/>
              </a:rPr>
              <a:t>m</a:t>
            </a:r>
            <a:r>
              <a:rPr lang="zh-CN" altLang="en-US" sz="2800" kern="0" dirty="0">
                <a:latin typeface="仿宋" panose="02010609060101010101" pitchFamily="49" charset="-122"/>
                <a:ea typeface="仿宋" panose="02010609060101010101" pitchFamily="49" charset="-122"/>
              </a:rPr>
              <a:t>的质点</a:t>
            </a:r>
            <a:r>
              <a:rPr lang="en-US" altLang="zh-CN" sz="2800" kern="0" dirty="0">
                <a:latin typeface="仿宋" panose="02010609060101010101" pitchFamily="49" charset="-122"/>
                <a:ea typeface="仿宋" panose="02010609060101010101" pitchFamily="49" charset="-122"/>
              </a:rPr>
              <a:t>Q</a:t>
            </a:r>
            <a:r>
              <a:rPr lang="zh-CN" altLang="en-US" sz="2800" kern="0" dirty="0">
                <a:latin typeface="仿宋" panose="02010609060101010101" pitchFamily="49" charset="-122"/>
                <a:ea typeface="仿宋" panose="02010609060101010101" pitchFamily="49" charset="-122"/>
              </a:rPr>
              <a:t>位矢的大小，质点</a:t>
            </a:r>
            <a:r>
              <a:rPr lang="en-US" altLang="zh-CN" sz="2800" kern="0" dirty="0">
                <a:latin typeface="仿宋" panose="02010609060101010101" pitchFamily="49" charset="-122"/>
                <a:ea typeface="仿宋" panose="02010609060101010101" pitchFamily="49" charset="-122"/>
              </a:rPr>
              <a:t>Q</a:t>
            </a:r>
            <a:r>
              <a:rPr lang="zh-CN" altLang="en-US" sz="2800" kern="0" dirty="0">
                <a:latin typeface="仿宋" panose="02010609060101010101" pitchFamily="49" charset="-122"/>
                <a:ea typeface="仿宋" panose="02010609060101010101" pitchFamily="49" charset="-122"/>
              </a:rPr>
              <a:t>被限制在圆周上运动</a:t>
            </a:r>
            <a:r>
              <a:rPr lang="zh-CN" altLang="en-US" sz="2800" kern="0" dirty="0" smtClean="0">
                <a:latin typeface="仿宋" panose="02010609060101010101" pitchFamily="49" charset="-122"/>
                <a:ea typeface="仿宋" panose="02010609060101010101" pitchFamily="49" charset="-122"/>
              </a:rPr>
              <a:t>。</a:t>
            </a:r>
            <a:endParaRPr lang="zh-CN" altLang="en-US" sz="2800" kern="0" dirty="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求：质点</a:t>
            </a:r>
            <a:r>
              <a:rPr lang="en-US" altLang="zh-CN" sz="2800" kern="0" dirty="0">
                <a:latin typeface="仿宋" panose="02010609060101010101" pitchFamily="49" charset="-122"/>
                <a:ea typeface="仿宋" panose="02010609060101010101" pitchFamily="49" charset="-122"/>
              </a:rPr>
              <a:t>Q</a:t>
            </a:r>
            <a:r>
              <a:rPr lang="zh-CN" altLang="en-US" sz="2800" kern="0" dirty="0">
                <a:latin typeface="仿宋" panose="02010609060101010101" pitchFamily="49" charset="-122"/>
                <a:ea typeface="仿宋" panose="02010609060101010101" pitchFamily="49" charset="-122"/>
              </a:rPr>
              <a:t>从</a:t>
            </a:r>
            <a:r>
              <a:rPr lang="en-US" altLang="zh-CN" sz="2800" kern="0" dirty="0">
                <a:latin typeface="仿宋" panose="02010609060101010101" pitchFamily="49" charset="-122"/>
                <a:ea typeface="仿宋" panose="02010609060101010101" pitchFamily="49" charset="-122"/>
              </a:rPr>
              <a:t>B</a:t>
            </a:r>
            <a:r>
              <a:rPr lang="zh-CN" altLang="en-US" sz="2800" kern="0" dirty="0">
                <a:latin typeface="仿宋" panose="02010609060101010101" pitchFamily="49" charset="-122"/>
                <a:ea typeface="仿宋" panose="02010609060101010101" pitchFamily="49" charset="-122"/>
              </a:rPr>
              <a:t>点由静止出发到</a:t>
            </a:r>
            <a:r>
              <a:rPr lang="en-US" altLang="zh-CN" sz="2800" kern="0" dirty="0">
                <a:latin typeface="仿宋" panose="02010609060101010101" pitchFamily="49" charset="-122"/>
                <a:ea typeface="仿宋" panose="02010609060101010101" pitchFamily="49" charset="-122"/>
              </a:rPr>
              <a:t>r</a:t>
            </a:r>
            <a:r>
              <a:rPr lang="zh-CN" altLang="en-US" sz="2800" kern="0" dirty="0">
                <a:latin typeface="仿宋" panose="02010609060101010101" pitchFamily="49" charset="-122"/>
                <a:ea typeface="仿宋" panose="02010609060101010101" pitchFamily="49" charset="-122"/>
              </a:rPr>
              <a:t>点有心力所做的功。</a:t>
            </a:r>
            <a:r>
              <a:rPr lang="zh-CN" altLang="en-US" sz="2800" kern="0" dirty="0">
                <a:solidFill>
                  <a:srgbClr val="0070C0"/>
                </a:solidFill>
                <a:latin typeface="仿宋" panose="02010609060101010101" pitchFamily="49" charset="-122"/>
                <a:ea typeface="仿宋" panose="02010609060101010101" pitchFamily="49" charset="-122"/>
              </a:rPr>
              <a:t>质点通过第二象限所经历的</a:t>
            </a:r>
            <a:r>
              <a:rPr lang="zh-CN" altLang="en-US" sz="2800" kern="0" dirty="0" smtClean="0">
                <a:solidFill>
                  <a:srgbClr val="0070C0"/>
                </a:solidFill>
                <a:latin typeface="仿宋" panose="02010609060101010101" pitchFamily="49" charset="-122"/>
                <a:ea typeface="仿宋" panose="02010609060101010101" pitchFamily="49" charset="-122"/>
              </a:rPr>
              <a:t>时间。</a:t>
            </a:r>
            <a:endParaRPr lang="zh-CN" altLang="en-US" sz="2800" kern="0" dirty="0">
              <a:solidFill>
                <a:srgbClr val="0070C0"/>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28084" y="1520788"/>
            <a:ext cx="3669303" cy="3348372"/>
          </a:xfrm>
          <a:prstGeom prst="rect">
            <a:avLst/>
          </a:prstGeom>
        </p:spPr>
      </p:pic>
      <p:graphicFrame>
        <p:nvGraphicFramePr>
          <p:cNvPr id="2" name="对象 1"/>
          <p:cNvGraphicFramePr>
            <a:graphicFrameLocks noChangeAspect="1"/>
          </p:cNvGraphicFramePr>
          <p:nvPr/>
        </p:nvGraphicFramePr>
        <p:xfrm>
          <a:off x="7992379" y="2283667"/>
          <a:ext cx="180020" cy="252028"/>
        </p:xfrm>
        <a:graphic>
          <a:graphicData uri="http://schemas.openxmlformats.org/presentationml/2006/ole">
            <mc:AlternateContent xmlns:mc="http://schemas.openxmlformats.org/markup-compatibility/2006">
              <mc:Choice xmlns:v="urn:schemas-microsoft-com:vml" Requires="v">
                <p:oleObj spid="_x0000_s133345" name="Equation" r:id="rId2" imgW="3048000" imgH="4267200" progId="Equation.DSMT4">
                  <p:embed/>
                </p:oleObj>
              </mc:Choice>
              <mc:Fallback>
                <p:oleObj name="Equation" r:id="rId2" imgW="3048000" imgH="4267200" progId="Equation.DSMT4">
                  <p:embed/>
                  <p:pic>
                    <p:nvPicPr>
                      <p:cNvPr id="0" name="图片 133344"/>
                      <p:cNvPicPr/>
                      <p:nvPr/>
                    </p:nvPicPr>
                    <p:blipFill>
                      <a:blip r:embed="rId3"/>
                      <a:stretch>
                        <a:fillRect/>
                      </a:stretch>
                    </p:blipFill>
                    <p:spPr>
                      <a:xfrm>
                        <a:off x="7992379" y="2283667"/>
                        <a:ext cx="180020" cy="252028"/>
                      </a:xfrm>
                      <a:prstGeom prst="rect">
                        <a:avLst/>
                      </a:prstGeom>
                    </p:spPr>
                  </p:pic>
                </p:oleObj>
              </mc:Fallback>
            </mc:AlternateContent>
          </a:graphicData>
        </a:graphic>
      </p:graphicFrame>
      <p:sp>
        <p:nvSpPr>
          <p:cNvPr id="3" name="弧形 2"/>
          <p:cNvSpPr/>
          <p:nvPr/>
        </p:nvSpPr>
        <p:spPr bwMode="auto">
          <a:xfrm flipH="1">
            <a:off x="8172399" y="2384884"/>
            <a:ext cx="216903" cy="288032"/>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弧形 6"/>
          <p:cNvSpPr/>
          <p:nvPr/>
        </p:nvSpPr>
        <p:spPr bwMode="auto">
          <a:xfrm>
            <a:off x="7308304" y="3104964"/>
            <a:ext cx="180020" cy="288032"/>
          </a:xfrm>
          <a:prstGeom prst="arc">
            <a:avLst/>
          </a:prstGeom>
          <a:noFill/>
          <a:ln w="28575" cap="flat" cmpd="sng" algn="ctr">
            <a:solidFill>
              <a:srgbClr val="4848D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8" name="对象 7"/>
          <p:cNvGraphicFramePr>
            <a:graphicFrameLocks noChangeAspect="1"/>
          </p:cNvGraphicFramePr>
          <p:nvPr/>
        </p:nvGraphicFramePr>
        <p:xfrm>
          <a:off x="7596336" y="2805235"/>
          <a:ext cx="311584" cy="498534"/>
        </p:xfrm>
        <a:graphic>
          <a:graphicData uri="http://schemas.openxmlformats.org/presentationml/2006/ole">
            <mc:AlternateContent xmlns:mc="http://schemas.openxmlformats.org/markup-compatibility/2006">
              <mc:Choice xmlns:v="urn:schemas-microsoft-com:vml" Requires="v">
                <p:oleObj spid="_x0000_s133346" name="Equation" r:id="rId4" imgW="3048000" imgH="4876800" progId="Equation.DSMT4">
                  <p:embed/>
                </p:oleObj>
              </mc:Choice>
              <mc:Fallback>
                <p:oleObj name="Equation" r:id="rId4" imgW="3048000" imgH="4876800" progId="Equation.DSMT4">
                  <p:embed/>
                  <p:pic>
                    <p:nvPicPr>
                      <p:cNvPr id="0" name="图片 133345"/>
                      <p:cNvPicPr/>
                      <p:nvPr/>
                    </p:nvPicPr>
                    <p:blipFill>
                      <a:blip r:embed="rId5"/>
                      <a:stretch>
                        <a:fillRect/>
                      </a:stretch>
                    </p:blipFill>
                    <p:spPr>
                      <a:xfrm>
                        <a:off x="7596336" y="2805235"/>
                        <a:ext cx="311584" cy="498534"/>
                      </a:xfrm>
                      <a:prstGeom prst="rect">
                        <a:avLst/>
                      </a:prstGeom>
                    </p:spPr>
                  </p:pic>
                </p:oleObj>
              </mc:Fallback>
            </mc:AlternateContent>
          </a:graphicData>
        </a:graphic>
      </p:graphicFrame>
      <p:sp>
        <p:nvSpPr>
          <p:cNvPr id="9" name="弧形 8"/>
          <p:cNvSpPr/>
          <p:nvPr/>
        </p:nvSpPr>
        <p:spPr bwMode="auto">
          <a:xfrm flipH="1">
            <a:off x="8087940" y="2535695"/>
            <a:ext cx="84458" cy="269539"/>
          </a:xfrm>
          <a:prstGeom prst="arc">
            <a:avLst/>
          </a:prstGeom>
          <a:noFill/>
          <a:ln w="28575"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0" name="对象 9"/>
          <p:cNvGraphicFramePr>
            <a:graphicFrameLocks noChangeAspect="1"/>
          </p:cNvGraphicFramePr>
          <p:nvPr/>
        </p:nvGraphicFramePr>
        <p:xfrm>
          <a:off x="8678920" y="3073326"/>
          <a:ext cx="249564" cy="270362"/>
        </p:xfrm>
        <a:graphic>
          <a:graphicData uri="http://schemas.openxmlformats.org/presentationml/2006/ole">
            <mc:AlternateContent xmlns:mc="http://schemas.openxmlformats.org/markup-compatibility/2006">
              <mc:Choice xmlns:v="urn:schemas-microsoft-com:vml" Requires="v">
                <p:oleObj spid="_x0000_s133347" name="Equation" r:id="rId6" imgW="3657600" imgH="3962400" progId="Equation.DSMT4">
                  <p:embed/>
                </p:oleObj>
              </mc:Choice>
              <mc:Fallback>
                <p:oleObj name="Equation" r:id="rId6" imgW="3657600" imgH="3962400" progId="Equation.DSMT4">
                  <p:embed/>
                  <p:pic>
                    <p:nvPicPr>
                      <p:cNvPr id="0" name="图片 133346"/>
                      <p:cNvPicPr/>
                      <p:nvPr/>
                    </p:nvPicPr>
                    <p:blipFill>
                      <a:blip r:embed="rId7"/>
                      <a:stretch>
                        <a:fillRect/>
                      </a:stretch>
                    </p:blipFill>
                    <p:spPr>
                      <a:xfrm>
                        <a:off x="8678920" y="3073326"/>
                        <a:ext cx="249564" cy="270362"/>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fld>
            <a:endParaRPr lang="en-US" altLang="zh-CN">
              <a:solidFill>
                <a:srgbClr val="000000"/>
              </a:solidFill>
            </a:endParaRPr>
          </a:p>
        </p:txBody>
      </p:sp>
      <p:graphicFrame>
        <p:nvGraphicFramePr>
          <p:cNvPr id="6" name="对象 5"/>
          <p:cNvGraphicFramePr>
            <a:graphicFrameLocks noChangeAspect="1"/>
          </p:cNvGraphicFramePr>
          <p:nvPr/>
        </p:nvGraphicFramePr>
        <p:xfrm>
          <a:off x="1598613" y="877888"/>
          <a:ext cx="5440362" cy="5364162"/>
        </p:xfrm>
        <a:graphic>
          <a:graphicData uri="http://schemas.openxmlformats.org/presentationml/2006/ole">
            <mc:AlternateContent xmlns:mc="http://schemas.openxmlformats.org/markup-compatibility/2006">
              <mc:Choice xmlns:v="urn:schemas-microsoft-com:vml" Requires="v">
                <p:oleObj spid="_x0000_s100559" name="Equation" r:id="rId1" imgW="56388000" imgH="56083200" progId="Equation.DSMT4">
                  <p:embed/>
                </p:oleObj>
              </mc:Choice>
              <mc:Fallback>
                <p:oleObj name="Equation" r:id="rId1" imgW="56388000" imgH="56083200" progId="Equation.DSMT4">
                  <p:embed/>
                  <p:pic>
                    <p:nvPicPr>
                      <p:cNvPr id="0" name="图片 100558"/>
                      <p:cNvPicPr>
                        <a:picLocks noChangeAspect="1" noChangeArrowheads="1"/>
                      </p:cNvPicPr>
                      <p:nvPr/>
                    </p:nvPicPr>
                    <p:blipFill>
                      <a:blip r:embed="rId2"/>
                      <a:srcRect/>
                      <a:stretch>
                        <a:fillRect/>
                      </a:stretch>
                    </p:blipFill>
                    <p:spPr bwMode="auto">
                      <a:xfrm>
                        <a:off x="1598613" y="877888"/>
                        <a:ext cx="5440362" cy="5364162"/>
                      </a:xfrm>
                      <a:prstGeom prst="rect">
                        <a:avLst/>
                      </a:prstGeom>
                      <a:noFill/>
                    </p:spPr>
                  </p:pic>
                </p:oleObj>
              </mc:Fallback>
            </mc:AlternateContent>
          </a:graphicData>
        </a:graphic>
      </p:graphicFrame>
      <p:sp>
        <p:nvSpPr>
          <p:cNvPr id="7" name="矩形 6"/>
          <p:cNvSpPr/>
          <p:nvPr/>
        </p:nvSpPr>
        <p:spPr>
          <a:xfrm>
            <a:off x="611413" y="427553"/>
            <a:ext cx="1800494" cy="523220"/>
          </a:xfrm>
          <a:prstGeom prst="rect">
            <a:avLst/>
          </a:prstGeom>
        </p:spPr>
        <p:txBody>
          <a:bodyPr wrap="none">
            <a:spAutoFit/>
          </a:bodyPr>
          <a:lstStyle/>
          <a:p>
            <a:r>
              <a:rPr lang="zh-CN" altLang="zh-CN"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解</a:t>
            </a:r>
            <a:r>
              <a:rPr lang="zh-CN" altLang="en-US"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a:t>
            </a:r>
            <a:r>
              <a:rPr lang="en-US" altLang="zh-CN"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1</a:t>
            </a:r>
            <a:r>
              <a:rPr lang="zh-CN" altLang="en-US"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a:t>
            </a:r>
            <a:endParaRPr lang="zh-CN" altLang="en-US" sz="2800" dirty="0">
              <a:solidFill>
                <a:srgbClr val="000000"/>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3"/>
          <a:stretch>
            <a:fillRect/>
          </a:stretch>
        </p:blipFill>
        <p:spPr>
          <a:xfrm>
            <a:off x="6192180" y="1052736"/>
            <a:ext cx="2819400" cy="2581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fld>
            <a:endParaRPr lang="en-US" altLang="zh-CN">
              <a:solidFill>
                <a:srgbClr val="000000"/>
              </a:solidFill>
            </a:endParaRPr>
          </a:p>
        </p:txBody>
      </p:sp>
      <p:sp>
        <p:nvSpPr>
          <p:cNvPr id="5" name="矩形 4"/>
          <p:cNvSpPr/>
          <p:nvPr/>
        </p:nvSpPr>
        <p:spPr>
          <a:xfrm>
            <a:off x="970486" y="427553"/>
            <a:ext cx="1082348" cy="523220"/>
          </a:xfrm>
          <a:prstGeom prst="rect">
            <a:avLst/>
          </a:prstGeom>
        </p:spPr>
        <p:txBody>
          <a:bodyPr wrap="none">
            <a:spAutoFit/>
          </a:bodyPr>
          <a:lstStyle/>
          <a:p>
            <a:r>
              <a:rPr lang="zh-CN" altLang="en-US"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a:t>
            </a:r>
            <a:r>
              <a:rPr lang="en-US" altLang="zh-CN"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2</a:t>
            </a:r>
            <a:r>
              <a:rPr lang="zh-CN" altLang="en-US"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a:t>
            </a:r>
            <a:endParaRPr lang="zh-CN" altLang="en-US" sz="2800" dirty="0">
              <a:solidFill>
                <a:srgbClr val="000000"/>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nvGraphicFramePr>
        <p:xfrm>
          <a:off x="791580" y="2498209"/>
          <a:ext cx="3506556" cy="1512632"/>
        </p:xfrm>
        <a:graphic>
          <a:graphicData uri="http://schemas.openxmlformats.org/presentationml/2006/ole">
            <mc:AlternateContent xmlns:mc="http://schemas.openxmlformats.org/markup-compatibility/2006">
              <mc:Choice xmlns:v="urn:schemas-microsoft-com:vml" Requires="v">
                <p:oleObj spid="_x0000_s101786" name="Equation" r:id="rId1" imgW="1701800" imgH="736600" progId="Equation.DSMT4">
                  <p:embed/>
                </p:oleObj>
              </mc:Choice>
              <mc:Fallback>
                <p:oleObj name="Equation" r:id="rId1" imgW="1701800" imgH="736600" progId="Equation.DSMT4">
                  <p:embed/>
                  <p:pic>
                    <p:nvPicPr>
                      <p:cNvPr id="0" name="图片 1017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2498209"/>
                        <a:ext cx="3506556" cy="1512632"/>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970486" y="4977172"/>
          <a:ext cx="3331955" cy="1271228"/>
        </p:xfrm>
        <a:graphic>
          <a:graphicData uri="http://schemas.openxmlformats.org/presentationml/2006/ole">
            <mc:AlternateContent xmlns:mc="http://schemas.openxmlformats.org/markup-compatibility/2006">
              <mc:Choice xmlns:v="urn:schemas-microsoft-com:vml" Requires="v">
                <p:oleObj spid="_x0000_s101787" name="Equation" r:id="rId3" imgW="1663700" imgH="635000" progId="Equation.DSMT4">
                  <p:embed/>
                </p:oleObj>
              </mc:Choice>
              <mc:Fallback>
                <p:oleObj name="Equation" r:id="rId3" imgW="1663700" imgH="635000" progId="Equation.DSMT4">
                  <p:embed/>
                  <p:pic>
                    <p:nvPicPr>
                      <p:cNvPr id="0" name="图片 1017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486" y="4977172"/>
                        <a:ext cx="3331955" cy="1271228"/>
                      </a:xfrm>
                      <a:prstGeom prst="rect">
                        <a:avLst/>
                      </a:prstGeom>
                      <a:noFill/>
                    </p:spPr>
                  </p:pic>
                </p:oleObj>
              </mc:Fallback>
            </mc:AlternateContent>
          </a:graphicData>
        </a:graphic>
      </p:graphicFrame>
      <p:sp>
        <p:nvSpPr>
          <p:cNvPr id="8" name="Rectangle 3"/>
          <p:cNvSpPr>
            <a:spLocks noChangeArrowheads="1"/>
          </p:cNvSpPr>
          <p:nvPr/>
        </p:nvSpPr>
        <p:spPr bwMode="auto">
          <a:xfrm>
            <a:off x="787489" y="1006924"/>
            <a:ext cx="8263801"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l" eaLnBrk="0" hangingPunct="0">
              <a:lnSpc>
                <a:spcPct val="125000"/>
              </a:lnSpc>
            </a:pPr>
            <a:r>
              <a:rPr kumimoji="0" lang="zh-CN" altLang="zh-CN"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如果采用极坐标，有心力只有</a:t>
            </a:r>
            <a:r>
              <a:rPr kumimoji="0" lang="en-US" altLang="zh-CN"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r</a:t>
            </a:r>
            <a:r>
              <a:rPr kumimoji="0" lang="zh-CN" altLang="en-US"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分量，没有</a:t>
            </a:r>
            <a:r>
              <a:rPr kumimoji="0" lang="en-US" altLang="zh-CN"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θ</a:t>
            </a:r>
            <a:r>
              <a:rPr kumimoji="0" lang="zh-CN" altLang="en-US"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分量，</a:t>
            </a:r>
            <a:endParaRPr kumimoji="0" lang="zh-CN" altLang="en-US" sz="1200" dirty="0" smtClean="0">
              <a:solidFill>
                <a:srgbClr val="000000"/>
              </a:solidFill>
              <a:latin typeface="仿宋" panose="02010609060101010101" pitchFamily="49" charset="-122"/>
              <a:ea typeface="仿宋" panose="02010609060101010101" pitchFamily="49" charset="-122"/>
            </a:endParaRPr>
          </a:p>
          <a:p>
            <a:pPr algn="l" eaLnBrk="0" hangingPunct="0">
              <a:lnSpc>
                <a:spcPct val="125000"/>
              </a:lnSpc>
            </a:pPr>
            <a:r>
              <a:rPr kumimoji="0" lang="en-US" altLang="zh-CN" sz="32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F=-</a:t>
            </a:r>
            <a:r>
              <a:rPr kumimoji="0" lang="en-US" altLang="zh-CN" sz="32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mμr</a:t>
            </a:r>
            <a:endParaRPr kumimoji="0" lang="en-US" altLang="zh-CN" sz="1200" dirty="0" smtClean="0">
              <a:solidFill>
                <a:srgbClr val="000000"/>
              </a:solidFill>
              <a:latin typeface="仿宋" panose="02010609060101010101" pitchFamily="49" charset="-122"/>
              <a:ea typeface="仿宋" panose="02010609060101010101" pitchFamily="49" charset="-122"/>
            </a:endParaRPr>
          </a:p>
          <a:p>
            <a:pPr algn="l" eaLnBrk="0" hangingPunct="0"/>
            <a:endParaRPr kumimoji="0" lang="en-US" altLang="zh-CN" sz="3600" dirty="0" smtClean="0">
              <a:solidFill>
                <a:srgbClr val="000000"/>
              </a:solidFill>
              <a:latin typeface="仿宋" panose="02010609060101010101" pitchFamily="49" charset="-122"/>
              <a:ea typeface="仿宋" panose="02010609060101010101" pitchFamily="49" charset="-122"/>
            </a:endParaRPr>
          </a:p>
        </p:txBody>
      </p:sp>
      <p:sp>
        <p:nvSpPr>
          <p:cNvPr id="9" name="Rectangle 4"/>
          <p:cNvSpPr>
            <a:spLocks noChangeArrowheads="1"/>
          </p:cNvSpPr>
          <p:nvPr/>
        </p:nvSpPr>
        <p:spPr bwMode="auto">
          <a:xfrm>
            <a:off x="791580" y="4020775"/>
            <a:ext cx="628890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l" eaLnBrk="0" hangingPunct="0"/>
            <a:r>
              <a:rPr kumimoji="0" lang="zh-CN" altLang="zh-CN"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如果将余弦定理带入，两个结果一样。</a:t>
            </a:r>
            <a:endParaRPr kumimoji="0" lang="zh-CN" altLang="zh-CN" sz="1200" dirty="0" smtClean="0">
              <a:solidFill>
                <a:srgbClr val="000000"/>
              </a:solidFill>
              <a:latin typeface="仿宋" panose="02010609060101010101" pitchFamily="49" charset="-122"/>
              <a:ea typeface="仿宋" panose="02010609060101010101" pitchFamily="49" charset="-122"/>
            </a:endParaRPr>
          </a:p>
          <a:p>
            <a:pPr algn="l" eaLnBrk="0" hangingPunct="0"/>
            <a:endParaRPr kumimoji="0" lang="zh-CN" altLang="zh-CN" sz="3600" dirty="0" smtClean="0">
              <a:solidFill>
                <a:srgbClr val="000000"/>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aphicFrame>
        <p:nvGraphicFramePr>
          <p:cNvPr id="6" name="对象 5"/>
          <p:cNvGraphicFramePr>
            <a:graphicFrameLocks noChangeAspect="1"/>
          </p:cNvGraphicFramePr>
          <p:nvPr/>
        </p:nvGraphicFramePr>
        <p:xfrm>
          <a:off x="1259632" y="872716"/>
          <a:ext cx="2952328" cy="463110"/>
        </p:xfrm>
        <a:graphic>
          <a:graphicData uri="http://schemas.openxmlformats.org/presentationml/2006/ole">
            <mc:AlternateContent xmlns:mc="http://schemas.openxmlformats.org/markup-compatibility/2006">
              <mc:Choice xmlns:v="urn:schemas-microsoft-com:vml" Requires="v">
                <p:oleObj spid="_x0000_s79439" name="Equation" r:id="rId1" imgW="31089600" imgH="4876800" progId="Equation.DSMT4">
                  <p:embed/>
                </p:oleObj>
              </mc:Choice>
              <mc:Fallback>
                <p:oleObj name="Equation" r:id="rId1" imgW="31089600" imgH="4876800" progId="Equation.DSMT4">
                  <p:embed/>
                  <p:pic>
                    <p:nvPicPr>
                      <p:cNvPr id="0" name="图片 79438"/>
                      <p:cNvPicPr/>
                      <p:nvPr/>
                    </p:nvPicPr>
                    <p:blipFill>
                      <a:blip r:embed="rId2"/>
                      <a:stretch>
                        <a:fillRect/>
                      </a:stretch>
                    </p:blipFill>
                    <p:spPr>
                      <a:xfrm>
                        <a:off x="1259632" y="872716"/>
                        <a:ext cx="2952328" cy="463110"/>
                      </a:xfrm>
                      <a:prstGeom prst="rect">
                        <a:avLst/>
                      </a:prstGeom>
                    </p:spPr>
                  </p:pic>
                </p:oleObj>
              </mc:Fallback>
            </mc:AlternateContent>
          </a:graphicData>
        </a:graphic>
      </p:graphicFrame>
      <p:sp>
        <p:nvSpPr>
          <p:cNvPr id="7" name="Rectangle 2"/>
          <p:cNvSpPr>
            <a:spLocks noChangeArrowheads="1"/>
          </p:cNvSpPr>
          <p:nvPr/>
        </p:nvSpPr>
        <p:spPr bwMode="auto">
          <a:xfrm>
            <a:off x="1261289" y="1468850"/>
            <a:ext cx="116660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1261290" y="1468851"/>
          <a:ext cx="5990989" cy="4763626"/>
        </p:xfrm>
        <a:graphic>
          <a:graphicData uri="http://schemas.openxmlformats.org/presentationml/2006/ole">
            <mc:AlternateContent xmlns:mc="http://schemas.openxmlformats.org/markup-compatibility/2006">
              <mc:Choice xmlns:v="urn:schemas-microsoft-com:vml" Requires="v">
                <p:oleObj spid="_x0000_s79440" name="Equation" r:id="rId3" imgW="3289300" imgH="2628900" progId="Equation.DSMT4">
                  <p:embed/>
                </p:oleObj>
              </mc:Choice>
              <mc:Fallback>
                <p:oleObj name="Equation" r:id="rId3" imgW="3289300" imgH="2628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290" y="1468851"/>
                        <a:ext cx="5990989" cy="4763626"/>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8358" y="1654460"/>
            <a:ext cx="7772400" cy="4114800"/>
          </a:xfrm>
        </p:spPr>
        <p:txBody>
          <a:bodyPr/>
          <a:lstStyle/>
          <a:p>
            <a:pPr>
              <a:lnSpc>
                <a:spcPct val="150000"/>
              </a:lnSpc>
            </a:pPr>
            <a:r>
              <a:rPr lang="zh-CN" altLang="en-US" sz="2400" dirty="0" smtClean="0">
                <a:latin typeface="仿宋" panose="02010609060101010101" pitchFamily="49" charset="-122"/>
                <a:ea typeface="仿宋" panose="02010609060101010101" pitchFamily="49" charset="-122"/>
              </a:rPr>
              <a:t>在前面的内容中，我们讨论的是单个质点的运动。在这一部分，我们要讨论由许多质点构成的体系的运动定律。这种问题，常称为</a:t>
            </a:r>
            <a:r>
              <a:rPr lang="zh-CN" altLang="en-US" sz="2400" dirty="0" smtClean="0">
                <a:solidFill>
                  <a:srgbClr val="C00000"/>
                </a:solidFill>
                <a:latin typeface="仿宋" panose="02010609060101010101" pitchFamily="49" charset="-122"/>
                <a:ea typeface="仿宋" panose="02010609060101010101" pitchFamily="49" charset="-122"/>
              </a:rPr>
              <a:t>质点系问题</a:t>
            </a:r>
            <a:r>
              <a:rPr lang="zh-CN" altLang="en-US" sz="2400" dirty="0" smtClean="0">
                <a:latin typeface="仿宋" panose="02010609060101010101" pitchFamily="49" charset="-122"/>
                <a:ea typeface="仿宋" panose="02010609060101010101" pitchFamily="49" charset="-122"/>
              </a:rPr>
              <a:t>，或</a:t>
            </a:r>
            <a:r>
              <a:rPr lang="zh-CN" altLang="en-US" sz="2400" dirty="0" smtClean="0">
                <a:solidFill>
                  <a:srgbClr val="C00000"/>
                </a:solidFill>
                <a:latin typeface="仿宋" panose="02010609060101010101" pitchFamily="49" charset="-122"/>
                <a:ea typeface="仿宋" panose="02010609060101010101" pitchFamily="49" charset="-122"/>
              </a:rPr>
              <a:t>多体问题</a:t>
            </a:r>
            <a:r>
              <a:rPr lang="zh-CN" altLang="en-US" sz="2400" dirty="0" smtClean="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a:spLocks noGrp="1"/>
          </p:cNvSpPr>
          <p:nvPr>
            <p:ph type="title"/>
          </p:nvPr>
        </p:nvSpPr>
        <p:spPr>
          <a:xfrm>
            <a:off x="685800" y="906192"/>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二</a:t>
            </a:r>
            <a:r>
              <a:rPr lang="zh-CN" altLang="en-US" sz="3200" b="1" dirty="0" smtClean="0">
                <a:solidFill>
                  <a:srgbClr val="4848D1"/>
                </a:solidFill>
                <a:latin typeface="仿宋" panose="02010609060101010101" pitchFamily="49" charset="-122"/>
                <a:ea typeface="仿宋" panose="02010609060101010101" pitchFamily="49" charset="-122"/>
              </a:rPr>
              <a:t>、质点系动能定理</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928195" y="4245748"/>
            <a:ext cx="7342956" cy="1667764"/>
          </a:xfrm>
          <a:prstGeom prst="rect">
            <a:avLst/>
          </a:prstGeom>
        </p:spPr>
        <p:txBody>
          <a:bodyPr wrap="square">
            <a:spAutoFit/>
          </a:bodyPr>
          <a:lstStyle/>
          <a:p>
            <a:pPr algn="just">
              <a:lnSpc>
                <a:spcPct val="150000"/>
              </a:lnSpc>
              <a:spcAft>
                <a:spcPts val="0"/>
              </a:spcAft>
            </a:pPr>
            <a:r>
              <a:rPr lang="zh-CN" altLang="zh-CN" kern="100" dirty="0" smtClean="0">
                <a:latin typeface="仿宋" panose="02010609060101010101" pitchFamily="49" charset="-122"/>
                <a:ea typeface="仿宋" panose="02010609060101010101" pitchFamily="49" charset="-122"/>
              </a:rPr>
              <a:t>内力</a:t>
            </a:r>
            <a:r>
              <a:rPr lang="zh-CN" altLang="zh-CN" kern="100" dirty="0">
                <a:latin typeface="仿宋" panose="02010609060101010101" pitchFamily="49" charset="-122"/>
                <a:ea typeface="仿宋" panose="02010609060101010101" pitchFamily="49" charset="-122"/>
              </a:rPr>
              <a:t>：系统内质点间的相互作用力。</a:t>
            </a:r>
            <a:endParaRPr lang="zh-CN" altLang="zh-CN" kern="100" dirty="0">
              <a:latin typeface="仿宋" panose="02010609060101010101" pitchFamily="49" charset="-122"/>
              <a:ea typeface="仿宋" panose="02010609060101010101" pitchFamily="49" charset="-122"/>
            </a:endParaRPr>
          </a:p>
          <a:p>
            <a:pPr algn="just">
              <a:lnSpc>
                <a:spcPct val="150000"/>
              </a:lnSpc>
              <a:spcAft>
                <a:spcPts val="0"/>
              </a:spcAft>
            </a:pPr>
            <a:r>
              <a:rPr lang="zh-CN" altLang="zh-CN" kern="100" dirty="0">
                <a:latin typeface="仿宋" panose="02010609060101010101" pitchFamily="49" charset="-122"/>
                <a:ea typeface="仿宋" panose="02010609060101010101" pitchFamily="49" charset="-122"/>
              </a:rPr>
              <a:t>外力：系统外的物体对系统内质点的作用力。</a:t>
            </a:r>
            <a:endParaRPr lang="zh-CN" altLang="zh-CN" kern="100" dirty="0">
              <a:latin typeface="仿宋" panose="02010609060101010101" pitchFamily="49" charset="-122"/>
              <a:ea typeface="仿宋" panose="02010609060101010101" pitchFamily="49" charset="-122"/>
            </a:endParaRPr>
          </a:p>
          <a:p>
            <a:pPr algn="just">
              <a:lnSpc>
                <a:spcPct val="150000"/>
              </a:lnSpc>
              <a:spcAft>
                <a:spcPts val="0"/>
              </a:spcAft>
            </a:pPr>
            <a:r>
              <a:rPr lang="zh-CN" altLang="zh-CN" kern="100" dirty="0">
                <a:latin typeface="仿宋" panose="02010609060101010101" pitchFamily="49" charset="-122"/>
                <a:ea typeface="仿宋" panose="02010609060101010101" pitchFamily="49" charset="-122"/>
              </a:rPr>
              <a:t>内力与外力的划分没有严格界线，根据研究对象而定</a:t>
            </a:r>
            <a:r>
              <a:rPr lang="zh-CN" altLang="zh-CN" kern="100" dirty="0" smtClean="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p:txBody>
      </p:sp>
      <p:sp>
        <p:nvSpPr>
          <p:cNvPr id="7" name="标题 1"/>
          <p:cNvSpPr txBox="1"/>
          <p:nvPr/>
        </p:nvSpPr>
        <p:spPr bwMode="auto">
          <a:xfrm>
            <a:off x="863588" y="3825044"/>
            <a:ext cx="7772400" cy="6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内力</a:t>
            </a:r>
            <a:r>
              <a:rPr lang="zh-CN" altLang="en-US" sz="2800" b="1" kern="0" dirty="0">
                <a:solidFill>
                  <a:srgbClr val="4848D1"/>
                </a:solidFill>
                <a:latin typeface="仿宋" panose="02010609060101010101" pitchFamily="49" charset="-122"/>
                <a:ea typeface="仿宋" panose="02010609060101010101" pitchFamily="49" charset="-122"/>
              </a:rPr>
              <a:t>与外力</a:t>
            </a:r>
            <a:endParaRPr lang="zh-CN" altLang="en-US" sz="2800" b="1" kern="0" dirty="0">
              <a:solidFill>
                <a:srgbClr val="4848D1"/>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Ø"/>
            </a:pPr>
            <a:endParaRPr lang="zh-CN" altLang="en-US" sz="3200" b="1" kern="0" dirty="0">
              <a:solidFill>
                <a:srgbClr val="4848D1"/>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1733" y="6303388"/>
            <a:ext cx="1905000" cy="457200"/>
          </a:xfrm>
        </p:spPr>
        <p:txBody>
          <a:bodyPr/>
          <a:lstStyle/>
          <a:p>
            <a:pPr>
              <a:defRPr/>
            </a:pPr>
            <a:fld id="{454B0B3A-C4C8-456E-88E0-D18BAB54D345}" type="slidenum">
              <a:rPr lang="en-US" altLang="zh-CN" smtClean="0"/>
            </a:fld>
            <a:endParaRPr lang="en-US" altLang="zh-CN"/>
          </a:p>
        </p:txBody>
      </p:sp>
      <p:sp>
        <p:nvSpPr>
          <p:cNvPr id="5" name="标题 1"/>
          <p:cNvSpPr>
            <a:spLocks noGrp="1"/>
          </p:cNvSpPr>
          <p:nvPr>
            <p:ph type="title"/>
          </p:nvPr>
        </p:nvSpPr>
        <p:spPr>
          <a:xfrm>
            <a:off x="683433" y="584684"/>
            <a:ext cx="7772400" cy="676260"/>
          </a:xfrm>
        </p:spPr>
        <p:txBody>
          <a:bodyPr/>
          <a:lstStyle/>
          <a:p>
            <a:pPr marL="457200" indent="-457200" algn="l">
              <a:buFont typeface="Wingdings" panose="05000000000000000000" pitchFamily="2" charset="2"/>
              <a:buChar char="Ø"/>
            </a:pPr>
            <a:r>
              <a:rPr lang="zh-CN" altLang="en-US" sz="3200" b="1" dirty="0">
                <a:solidFill>
                  <a:srgbClr val="4848D1"/>
                </a:solidFill>
                <a:latin typeface="仿宋" panose="02010609060101010101" pitchFamily="49" charset="-122"/>
                <a:ea typeface="仿宋" panose="02010609060101010101" pitchFamily="49" charset="-122"/>
              </a:rPr>
              <a:t> </a:t>
            </a:r>
            <a:r>
              <a:rPr lang="zh-CN" altLang="en-US" sz="3200" b="1" dirty="0" smtClean="0">
                <a:solidFill>
                  <a:srgbClr val="4848D1"/>
                </a:solidFill>
                <a:latin typeface="仿宋" panose="02010609060101010101" pitchFamily="49" charset="-122"/>
                <a:ea typeface="仿宋" panose="02010609060101010101" pitchFamily="49" charset="-122"/>
              </a:rPr>
              <a:t>质点系动能定理</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680931" y="1412776"/>
            <a:ext cx="8316924" cy="1754326"/>
          </a:xfrm>
          <a:prstGeom prst="rect">
            <a:avLst/>
          </a:prstGeom>
        </p:spPr>
        <p:txBody>
          <a:bodyPr wrap="square">
            <a:spAutoFit/>
          </a:bodyPr>
          <a:lstStyle/>
          <a:p>
            <a:pPr algn="l">
              <a:lnSpc>
                <a:spcPct val="150000"/>
              </a:lnSpc>
              <a:spcAft>
                <a:spcPts val="0"/>
              </a:spcAft>
            </a:pPr>
            <a:r>
              <a:rPr lang="zh-CN" altLang="zh-CN" kern="100" dirty="0"/>
              <a:t>由</a:t>
            </a:r>
            <a:r>
              <a:rPr lang="en-US" altLang="zh-CN" kern="100" dirty="0"/>
              <a:t>n</a:t>
            </a:r>
            <a:r>
              <a:rPr lang="zh-CN" altLang="zh-CN" kern="100" dirty="0"/>
              <a:t>个质点组成的系统中，第</a:t>
            </a:r>
            <a:r>
              <a:rPr lang="en-US" altLang="zh-CN" kern="100" dirty="0" err="1"/>
              <a:t>i</a:t>
            </a:r>
            <a:r>
              <a:rPr lang="zh-CN" altLang="zh-CN" kern="100" dirty="0"/>
              <a:t>个质点所受的力：</a:t>
            </a:r>
            <a:r>
              <a:rPr lang="en-US" altLang="zh-CN" i="1" kern="100" dirty="0"/>
              <a:t>F</a:t>
            </a:r>
            <a:r>
              <a:rPr lang="en-US" altLang="zh-CN" kern="100" baseline="-25000" dirty="0"/>
              <a:t>i</a:t>
            </a:r>
            <a:r>
              <a:rPr lang="zh-CN" altLang="zh-CN" kern="100" dirty="0"/>
              <a:t>＝</a:t>
            </a:r>
            <a:r>
              <a:rPr lang="en-US" altLang="zh-CN" i="1" kern="100" dirty="0"/>
              <a:t>F</a:t>
            </a:r>
            <a:r>
              <a:rPr lang="en-US" altLang="zh-CN" kern="100" baseline="-25000" dirty="0"/>
              <a:t>i</a:t>
            </a:r>
            <a:r>
              <a:rPr lang="zh-CN" altLang="zh-CN" kern="100" baseline="-25000" dirty="0"/>
              <a:t>内</a:t>
            </a:r>
            <a:r>
              <a:rPr lang="zh-CN" altLang="zh-CN" kern="100" dirty="0"/>
              <a:t>＋</a:t>
            </a:r>
            <a:r>
              <a:rPr lang="en-US" altLang="zh-CN" i="1" kern="100" dirty="0"/>
              <a:t>F</a:t>
            </a:r>
            <a:r>
              <a:rPr lang="en-US" altLang="zh-CN" kern="100" baseline="-25000" dirty="0"/>
              <a:t>i</a:t>
            </a:r>
            <a:r>
              <a:rPr lang="zh-CN" altLang="zh-CN" kern="100" baseline="-25000" dirty="0"/>
              <a:t>外</a:t>
            </a:r>
            <a:endParaRPr lang="zh-CN" altLang="zh-CN" kern="100" dirty="0"/>
          </a:p>
          <a:p>
            <a:pPr algn="l">
              <a:lnSpc>
                <a:spcPct val="150000"/>
              </a:lnSpc>
              <a:spcAft>
                <a:spcPts val="0"/>
              </a:spcAft>
            </a:pPr>
            <a:r>
              <a:rPr lang="en-US" altLang="zh-CN" i="1" kern="100" dirty="0"/>
              <a:t>F</a:t>
            </a:r>
            <a:r>
              <a:rPr lang="en-US" altLang="zh-CN" kern="100" baseline="-25000" dirty="0"/>
              <a:t>i</a:t>
            </a:r>
            <a:r>
              <a:rPr lang="zh-CN" altLang="zh-CN" kern="100" baseline="-25000" dirty="0"/>
              <a:t>内</a:t>
            </a:r>
            <a:r>
              <a:rPr lang="zh-CN" altLang="zh-CN" kern="100" dirty="0"/>
              <a:t>：内力，质点组内质点与质点之间的相互作用力。</a:t>
            </a:r>
            <a:endParaRPr lang="zh-CN" altLang="zh-CN" kern="100" dirty="0"/>
          </a:p>
          <a:p>
            <a:pPr algn="l">
              <a:lnSpc>
                <a:spcPct val="150000"/>
              </a:lnSpc>
              <a:spcAft>
                <a:spcPts val="0"/>
              </a:spcAft>
            </a:pPr>
            <a:r>
              <a:rPr lang="en-US" altLang="zh-CN" i="1" kern="100" dirty="0"/>
              <a:t>F</a:t>
            </a:r>
            <a:r>
              <a:rPr lang="en-US" altLang="zh-CN" kern="100" baseline="-25000" dirty="0"/>
              <a:t>i</a:t>
            </a:r>
            <a:r>
              <a:rPr lang="zh-CN" altLang="zh-CN" kern="100" baseline="-25000" dirty="0"/>
              <a:t>外</a:t>
            </a:r>
            <a:r>
              <a:rPr lang="zh-CN" altLang="zh-CN" kern="100" dirty="0"/>
              <a:t>：外力，质点组外的力对质点组内的质点的作用力</a:t>
            </a:r>
            <a:r>
              <a:rPr lang="zh-CN" altLang="zh-CN" kern="100" dirty="0" smtClean="0"/>
              <a:t>。</a:t>
            </a:r>
            <a:endParaRPr lang="zh-CN" altLang="zh-CN" kern="100" dirty="0"/>
          </a:p>
        </p:txBody>
      </p:sp>
      <p:graphicFrame>
        <p:nvGraphicFramePr>
          <p:cNvPr id="2" name="对象 1"/>
          <p:cNvGraphicFramePr>
            <a:graphicFrameLocks noChangeAspect="1"/>
          </p:cNvGraphicFramePr>
          <p:nvPr/>
        </p:nvGraphicFramePr>
        <p:xfrm>
          <a:off x="4622800" y="2781300"/>
          <a:ext cx="914400" cy="198438"/>
        </p:xfrm>
        <a:graphic>
          <a:graphicData uri="http://schemas.openxmlformats.org/presentationml/2006/ole">
            <mc:AlternateContent xmlns:mc="http://schemas.openxmlformats.org/markup-compatibility/2006">
              <mc:Choice xmlns:v="urn:schemas-microsoft-com:vml" Requires="v">
                <p:oleObj spid="_x0000_s128686" name="Equation" r:id="rId1" imgW="2743200" imgH="4267200" progId="Equation.DSMT4">
                  <p:embed/>
                </p:oleObj>
              </mc:Choice>
              <mc:Fallback>
                <p:oleObj name="Equation" r:id="rId1" imgW="2743200" imgH="4267200" progId="Equation.DSMT4">
                  <p:embed/>
                  <p:pic>
                    <p:nvPicPr>
                      <p:cNvPr id="0" name="图片 128685"/>
                      <p:cNvPicPr/>
                      <p:nvPr/>
                    </p:nvPicPr>
                    <p:blipFill>
                      <a:blip r:embed="rId2"/>
                      <a:stretch>
                        <a:fillRect/>
                      </a:stretch>
                    </p:blipFill>
                    <p:spPr>
                      <a:xfrm>
                        <a:off x="4622800" y="2781300"/>
                        <a:ext cx="914400" cy="198438"/>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550218" y="3359045"/>
          <a:ext cx="3349625" cy="1460500"/>
        </p:xfrm>
        <a:graphic>
          <a:graphicData uri="http://schemas.openxmlformats.org/presentationml/2006/ole">
            <mc:AlternateContent xmlns:mc="http://schemas.openxmlformats.org/markup-compatibility/2006">
              <mc:Choice xmlns:v="urn:schemas-microsoft-com:vml" Requires="v">
                <p:oleObj spid="_x0000_s128687" name="Equation" r:id="rId3" imgW="40538400" imgH="17678400" progId="Equation.DSMT4">
                  <p:embed/>
                </p:oleObj>
              </mc:Choice>
              <mc:Fallback>
                <p:oleObj name="Equation" r:id="rId3" imgW="40538400" imgH="17678400" progId="Equation.DSMT4">
                  <p:embed/>
                  <p:pic>
                    <p:nvPicPr>
                      <p:cNvPr id="0" name="图片 128686"/>
                      <p:cNvPicPr/>
                      <p:nvPr/>
                    </p:nvPicPr>
                    <p:blipFill>
                      <a:blip r:embed="rId4"/>
                      <a:stretch>
                        <a:fillRect/>
                      </a:stretch>
                    </p:blipFill>
                    <p:spPr>
                      <a:xfrm>
                        <a:off x="1550218" y="3359045"/>
                        <a:ext cx="3349625" cy="14605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67544" y="5078413"/>
          <a:ext cx="5640387" cy="1009650"/>
        </p:xfrm>
        <a:graphic>
          <a:graphicData uri="http://schemas.openxmlformats.org/presentationml/2006/ole">
            <mc:AlternateContent xmlns:mc="http://schemas.openxmlformats.org/markup-compatibility/2006">
              <mc:Choice xmlns:v="urn:schemas-microsoft-com:vml" Requires="v">
                <p:oleObj spid="_x0000_s128688" name="Equation" r:id="rId5" imgW="64617600" imgH="11582400" progId="Equation.DSMT4">
                  <p:embed/>
                </p:oleObj>
              </mc:Choice>
              <mc:Fallback>
                <p:oleObj name="Equation" r:id="rId5" imgW="64617600" imgH="11582400" progId="Equation.DSMT4">
                  <p:embed/>
                  <p:pic>
                    <p:nvPicPr>
                      <p:cNvPr id="0" name="图片 128687"/>
                      <p:cNvPicPr/>
                      <p:nvPr/>
                    </p:nvPicPr>
                    <p:blipFill>
                      <a:blip r:embed="rId6"/>
                      <a:stretch>
                        <a:fillRect/>
                      </a:stretch>
                    </p:blipFill>
                    <p:spPr>
                      <a:xfrm>
                        <a:off x="467544" y="5078413"/>
                        <a:ext cx="5640387" cy="1009650"/>
                      </a:xfrm>
                      <a:prstGeom prst="rect">
                        <a:avLst/>
                      </a:prstGeom>
                    </p:spPr>
                  </p:pic>
                </p:oleObj>
              </mc:Fallback>
            </mc:AlternateContent>
          </a:graphicData>
        </a:graphic>
      </p:graphicFrame>
      <p:grpSp>
        <p:nvGrpSpPr>
          <p:cNvPr id="29" name="组合 28"/>
          <p:cNvGrpSpPr/>
          <p:nvPr/>
        </p:nvGrpSpPr>
        <p:grpSpPr>
          <a:xfrm>
            <a:off x="5796136" y="3387709"/>
            <a:ext cx="2988332" cy="1265427"/>
            <a:chOff x="5796136" y="3387709"/>
            <a:chExt cx="2988332" cy="1265427"/>
          </a:xfrm>
        </p:grpSpPr>
        <p:sp>
          <p:nvSpPr>
            <p:cNvPr id="38" name="椭圆 37"/>
            <p:cNvSpPr/>
            <p:nvPr/>
          </p:nvSpPr>
          <p:spPr bwMode="auto">
            <a:xfrm>
              <a:off x="5796136" y="3501008"/>
              <a:ext cx="108012" cy="106198"/>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nvGrpSpPr>
            <p:cNvPr id="25" name="组合 24"/>
            <p:cNvGrpSpPr/>
            <p:nvPr/>
          </p:nvGrpSpPr>
          <p:grpSpPr>
            <a:xfrm>
              <a:off x="6264188" y="3387709"/>
              <a:ext cx="2520280" cy="1265427"/>
              <a:chOff x="6264188" y="3387709"/>
              <a:chExt cx="2520280" cy="1265427"/>
            </a:xfrm>
          </p:grpSpPr>
          <p:sp>
            <p:nvSpPr>
              <p:cNvPr id="7" name="椭圆 6"/>
              <p:cNvSpPr/>
              <p:nvPr/>
            </p:nvSpPr>
            <p:spPr bwMode="auto">
              <a:xfrm>
                <a:off x="6264188" y="3501008"/>
                <a:ext cx="2520280" cy="1152128"/>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p:cNvSpPr/>
              <p:nvPr/>
            </p:nvSpPr>
            <p:spPr bwMode="auto">
              <a:xfrm>
                <a:off x="7452320" y="36591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 name="椭圆 10"/>
              <p:cNvSpPr/>
              <p:nvPr/>
            </p:nvSpPr>
            <p:spPr bwMode="auto">
              <a:xfrm>
                <a:off x="7164288" y="38115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椭圆 11"/>
              <p:cNvSpPr/>
              <p:nvPr/>
            </p:nvSpPr>
            <p:spPr bwMode="auto">
              <a:xfrm>
                <a:off x="7704348" y="422108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3" name="椭圆 12"/>
              <p:cNvSpPr/>
              <p:nvPr/>
            </p:nvSpPr>
            <p:spPr bwMode="auto">
              <a:xfrm>
                <a:off x="7909520" y="386104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4" name="椭圆 13"/>
              <p:cNvSpPr/>
              <p:nvPr/>
            </p:nvSpPr>
            <p:spPr bwMode="auto">
              <a:xfrm>
                <a:off x="8061920" y="42687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5" name="椭圆 14"/>
              <p:cNvSpPr/>
              <p:nvPr/>
            </p:nvSpPr>
            <p:spPr bwMode="auto">
              <a:xfrm>
                <a:off x="7308304" y="44211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7" name="椭圆 16"/>
              <p:cNvSpPr/>
              <p:nvPr/>
            </p:nvSpPr>
            <p:spPr bwMode="auto">
              <a:xfrm>
                <a:off x="8366720" y="4257092"/>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8" name="椭圆 17"/>
              <p:cNvSpPr/>
              <p:nvPr/>
            </p:nvSpPr>
            <p:spPr bwMode="auto">
              <a:xfrm>
                <a:off x="7604720" y="38115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9" name="椭圆 18"/>
              <p:cNvSpPr/>
              <p:nvPr/>
            </p:nvSpPr>
            <p:spPr bwMode="auto">
              <a:xfrm>
                <a:off x="7416316" y="4031353"/>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0" name="椭圆 19"/>
              <p:cNvSpPr/>
              <p:nvPr/>
            </p:nvSpPr>
            <p:spPr bwMode="auto">
              <a:xfrm>
                <a:off x="6588224" y="39639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1" name="椭圆 20"/>
              <p:cNvSpPr/>
              <p:nvPr/>
            </p:nvSpPr>
            <p:spPr bwMode="auto">
              <a:xfrm>
                <a:off x="8352420" y="39639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2" name="椭圆 21"/>
              <p:cNvSpPr/>
              <p:nvPr/>
            </p:nvSpPr>
            <p:spPr bwMode="auto">
              <a:xfrm>
                <a:off x="6984268" y="4067357"/>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3" name="椭圆 22"/>
              <p:cNvSpPr/>
              <p:nvPr/>
            </p:nvSpPr>
            <p:spPr bwMode="auto">
              <a:xfrm>
                <a:off x="6660232" y="4355389"/>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9" name="对象 8"/>
              <p:cNvGraphicFramePr>
                <a:graphicFrameLocks noChangeAspect="1"/>
              </p:cNvGraphicFramePr>
              <p:nvPr/>
            </p:nvGraphicFramePr>
            <p:xfrm>
              <a:off x="7596274" y="3524656"/>
              <a:ext cx="88900" cy="165100"/>
            </p:xfrm>
            <a:graphic>
              <a:graphicData uri="http://schemas.openxmlformats.org/presentationml/2006/ole">
                <mc:AlternateContent xmlns:mc="http://schemas.openxmlformats.org/markup-compatibility/2006">
                  <mc:Choice xmlns:v="urn:schemas-microsoft-com:vml" Requires="v">
                    <p:oleObj spid="_x0000_s128689" name="Equation" r:id="rId7" imgW="2133600" imgH="3962400" progId="Equation.DSMT4">
                      <p:embed/>
                    </p:oleObj>
                  </mc:Choice>
                  <mc:Fallback>
                    <p:oleObj name="Equation" r:id="rId7" imgW="2133600" imgH="3962400" progId="Equation.DSMT4">
                      <p:embed/>
                      <p:pic>
                        <p:nvPicPr>
                          <p:cNvPr id="0" name="图片 128688"/>
                          <p:cNvPicPr/>
                          <p:nvPr/>
                        </p:nvPicPr>
                        <p:blipFill>
                          <a:blip r:embed="rId8"/>
                          <a:stretch>
                            <a:fillRect/>
                          </a:stretch>
                        </p:blipFill>
                        <p:spPr>
                          <a:xfrm>
                            <a:off x="7596274" y="3524656"/>
                            <a:ext cx="88900" cy="165100"/>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7325320" y="4113076"/>
              <a:ext cx="127000" cy="190500"/>
            </p:xfrm>
            <a:graphic>
              <a:graphicData uri="http://schemas.openxmlformats.org/presentationml/2006/ole">
                <mc:AlternateContent xmlns:mc="http://schemas.openxmlformats.org/markup-compatibility/2006">
                  <mc:Choice xmlns:v="urn:schemas-microsoft-com:vml" Requires="v">
                    <p:oleObj spid="_x0000_s128690" name="Equation" r:id="rId9" imgW="3048000" imgH="4572000" progId="Equation.DSMT4">
                      <p:embed/>
                    </p:oleObj>
                  </mc:Choice>
                  <mc:Fallback>
                    <p:oleObj name="Equation" r:id="rId9" imgW="3048000" imgH="4572000" progId="Equation.DSMT4">
                      <p:embed/>
                      <p:pic>
                        <p:nvPicPr>
                          <p:cNvPr id="0" name="图片 128689"/>
                          <p:cNvPicPr/>
                          <p:nvPr/>
                        </p:nvPicPr>
                        <p:blipFill>
                          <a:blip r:embed="rId10"/>
                          <a:stretch>
                            <a:fillRect/>
                          </a:stretch>
                        </p:blipFill>
                        <p:spPr>
                          <a:xfrm>
                            <a:off x="7325320" y="4113076"/>
                            <a:ext cx="127000" cy="190500"/>
                          </a:xfrm>
                          <a:prstGeom prst="rect">
                            <a:avLst/>
                          </a:prstGeom>
                        </p:spPr>
                      </p:pic>
                    </p:oleObj>
                  </mc:Fallback>
                </mc:AlternateContent>
              </a:graphicData>
            </a:graphic>
          </p:graphicFrame>
          <p:cxnSp>
            <p:nvCxnSpPr>
              <p:cNvPr id="26" name="直接箭头连接符 25"/>
              <p:cNvCxnSpPr>
                <a:stCxn id="8" idx="0"/>
              </p:cNvCxnSpPr>
              <p:nvPr/>
            </p:nvCxnSpPr>
            <p:spPr bwMode="auto">
              <a:xfrm flipH="1">
                <a:off x="7469088" y="3659118"/>
                <a:ext cx="19236" cy="196976"/>
              </a:xfrm>
              <a:prstGeom prst="straightConnector1">
                <a:avLst/>
              </a:prstGeom>
              <a:solidFill>
                <a:schemeClr val="accent1"/>
              </a:solidFill>
              <a:ln w="28575" cap="flat" cmpd="sng" algn="ctr">
                <a:solidFill>
                  <a:srgbClr val="0000FF"/>
                </a:solidFill>
                <a:prstDash val="solid"/>
                <a:round/>
                <a:headEnd type="none" w="med" len="med"/>
                <a:tailEnd type="arrow" w="med" len="med"/>
              </a:ln>
              <a:effectLst/>
            </p:spPr>
          </p:cxnSp>
          <p:cxnSp>
            <p:nvCxnSpPr>
              <p:cNvPr id="27" name="直接箭头连接符 26"/>
              <p:cNvCxnSpPr/>
              <p:nvPr/>
            </p:nvCxnSpPr>
            <p:spPr bwMode="auto">
              <a:xfrm flipV="1">
                <a:off x="7460704" y="3878953"/>
                <a:ext cx="9618" cy="162116"/>
              </a:xfrm>
              <a:prstGeom prst="straightConnector1">
                <a:avLst/>
              </a:prstGeom>
              <a:solidFill>
                <a:schemeClr val="accent1"/>
              </a:solidFill>
              <a:ln w="28575" cap="flat" cmpd="sng" algn="ctr">
                <a:solidFill>
                  <a:srgbClr val="0000FF"/>
                </a:solidFill>
                <a:prstDash val="solid"/>
                <a:round/>
                <a:headEnd type="none" w="med" len="med"/>
                <a:tailEnd type="arrow" w="med" len="med"/>
              </a:ln>
              <a:effectLst/>
            </p:spPr>
          </p:cxnSp>
          <p:graphicFrame>
            <p:nvGraphicFramePr>
              <p:cNvPr id="36" name="对象 35"/>
              <p:cNvGraphicFramePr>
                <a:graphicFrameLocks noChangeAspect="1"/>
              </p:cNvGraphicFramePr>
              <p:nvPr/>
            </p:nvGraphicFramePr>
            <p:xfrm>
              <a:off x="7081733" y="3387709"/>
              <a:ext cx="284065" cy="405807"/>
            </p:xfrm>
            <a:graphic>
              <a:graphicData uri="http://schemas.openxmlformats.org/presentationml/2006/ole">
                <mc:AlternateContent xmlns:mc="http://schemas.openxmlformats.org/markup-compatibility/2006">
                  <mc:Choice xmlns:v="urn:schemas-microsoft-com:vml" Requires="v">
                    <p:oleObj spid="_x0000_s128691" name="Equation" r:id="rId11" imgW="4267200" imgH="6096000" progId="Equation.DSMT4">
                      <p:embed/>
                    </p:oleObj>
                  </mc:Choice>
                  <mc:Fallback>
                    <p:oleObj name="Equation" r:id="rId11" imgW="4267200" imgH="6096000" progId="Equation.DSMT4">
                      <p:embed/>
                      <p:pic>
                        <p:nvPicPr>
                          <p:cNvPr id="0" name="图片 128690"/>
                          <p:cNvPicPr/>
                          <p:nvPr/>
                        </p:nvPicPr>
                        <p:blipFill>
                          <a:blip r:embed="rId12"/>
                          <a:stretch>
                            <a:fillRect/>
                          </a:stretch>
                        </p:blipFill>
                        <p:spPr>
                          <a:xfrm>
                            <a:off x="7081733" y="3387709"/>
                            <a:ext cx="284065" cy="405807"/>
                          </a:xfrm>
                          <a:prstGeom prst="rect">
                            <a:avLst/>
                          </a:prstGeom>
                        </p:spPr>
                      </p:pic>
                    </p:oleObj>
                  </mc:Fallback>
                </mc:AlternateContent>
              </a:graphicData>
            </a:graphic>
          </p:graphicFrame>
          <p:graphicFrame>
            <p:nvGraphicFramePr>
              <p:cNvPr id="37" name="对象 36"/>
              <p:cNvGraphicFramePr>
                <a:graphicFrameLocks noChangeAspect="1"/>
              </p:cNvGraphicFramePr>
              <p:nvPr/>
            </p:nvGraphicFramePr>
            <p:xfrm>
              <a:off x="7440054" y="4009637"/>
              <a:ext cx="336167" cy="448223"/>
            </p:xfrm>
            <a:graphic>
              <a:graphicData uri="http://schemas.openxmlformats.org/presentationml/2006/ole">
                <mc:AlternateContent xmlns:mc="http://schemas.openxmlformats.org/markup-compatibility/2006">
                  <mc:Choice xmlns:v="urn:schemas-microsoft-com:vml" Requires="v">
                    <p:oleObj spid="_x0000_s128692" name="Equation" r:id="rId13" imgW="4572000" imgH="6096000" progId="Equation.DSMT4">
                      <p:embed/>
                    </p:oleObj>
                  </mc:Choice>
                  <mc:Fallback>
                    <p:oleObj name="Equation" r:id="rId13" imgW="4572000" imgH="6096000" progId="Equation.DSMT4">
                      <p:embed/>
                      <p:pic>
                        <p:nvPicPr>
                          <p:cNvPr id="0" name="图片 128691"/>
                          <p:cNvPicPr/>
                          <p:nvPr/>
                        </p:nvPicPr>
                        <p:blipFill>
                          <a:blip r:embed="rId14"/>
                          <a:stretch>
                            <a:fillRect/>
                          </a:stretch>
                        </p:blipFill>
                        <p:spPr>
                          <a:xfrm>
                            <a:off x="7440054" y="4009637"/>
                            <a:ext cx="336167" cy="448223"/>
                          </a:xfrm>
                          <a:prstGeom prst="rect">
                            <a:avLst/>
                          </a:prstGeom>
                        </p:spPr>
                      </p:pic>
                    </p:oleObj>
                  </mc:Fallback>
                </mc:AlternateContent>
              </a:graphicData>
            </a:graphic>
          </p:graphicFrame>
          <p:cxnSp>
            <p:nvCxnSpPr>
              <p:cNvPr id="39" name="直接箭头连接符 38"/>
              <p:cNvCxnSpPr/>
              <p:nvPr/>
            </p:nvCxnSpPr>
            <p:spPr bwMode="auto">
              <a:xfrm flipH="1" flipV="1">
                <a:off x="6264188" y="3803183"/>
                <a:ext cx="350422" cy="164722"/>
              </a:xfrm>
              <a:prstGeom prst="straightConnector1">
                <a:avLst/>
              </a:prstGeom>
              <a:solidFill>
                <a:schemeClr val="accent1"/>
              </a:solidFill>
              <a:ln w="28575" cap="flat" cmpd="sng" algn="ctr">
                <a:solidFill>
                  <a:srgbClr val="7030A0"/>
                </a:solidFill>
                <a:prstDash val="solid"/>
                <a:round/>
                <a:headEnd type="none" w="med" len="med"/>
                <a:tailEnd type="arrow" w="med" len="med"/>
              </a:ln>
              <a:effectLst/>
            </p:spPr>
          </p:cxnSp>
          <p:graphicFrame>
            <p:nvGraphicFramePr>
              <p:cNvPr id="41" name="对象 40"/>
              <p:cNvGraphicFramePr>
                <a:graphicFrameLocks noChangeAspect="1"/>
              </p:cNvGraphicFramePr>
              <p:nvPr/>
            </p:nvGraphicFramePr>
            <p:xfrm>
              <a:off x="6403640" y="3479351"/>
              <a:ext cx="300980" cy="408473"/>
            </p:xfrm>
            <a:graphic>
              <a:graphicData uri="http://schemas.openxmlformats.org/presentationml/2006/ole">
                <mc:AlternateContent xmlns:mc="http://schemas.openxmlformats.org/markup-compatibility/2006">
                  <mc:Choice xmlns:v="urn:schemas-microsoft-com:vml" Requires="v">
                    <p:oleObj spid="_x0000_s128693" name="Equation" r:id="rId15" imgW="4267200" imgH="5791200" progId="Equation.DSMT4">
                      <p:embed/>
                    </p:oleObj>
                  </mc:Choice>
                  <mc:Fallback>
                    <p:oleObj name="Equation" r:id="rId15" imgW="4267200" imgH="5791200" progId="Equation.DSMT4">
                      <p:embed/>
                      <p:pic>
                        <p:nvPicPr>
                          <p:cNvPr id="0" name="图片 128692"/>
                          <p:cNvPicPr/>
                          <p:nvPr/>
                        </p:nvPicPr>
                        <p:blipFill>
                          <a:blip r:embed="rId16"/>
                          <a:stretch>
                            <a:fillRect/>
                          </a:stretch>
                        </p:blipFill>
                        <p:spPr>
                          <a:xfrm>
                            <a:off x="6403640" y="3479351"/>
                            <a:ext cx="300980" cy="408473"/>
                          </a:xfrm>
                          <a:prstGeom prst="rect">
                            <a:avLst/>
                          </a:prstGeom>
                        </p:spPr>
                      </p:pic>
                    </p:oleObj>
                  </mc:Fallback>
                </mc:AlternateContent>
              </a:graphicData>
            </a:graphic>
          </p:graphicFrame>
        </p:grpSp>
      </p:grpSp>
      <p:graphicFrame>
        <p:nvGraphicFramePr>
          <p:cNvPr id="3" name="对象 2"/>
          <p:cNvGraphicFramePr>
            <a:graphicFrameLocks noChangeAspect="1"/>
          </p:cNvGraphicFramePr>
          <p:nvPr/>
        </p:nvGraphicFramePr>
        <p:xfrm>
          <a:off x="4622800" y="2781300"/>
          <a:ext cx="914400" cy="198438"/>
        </p:xfrm>
        <a:graphic>
          <a:graphicData uri="http://schemas.openxmlformats.org/presentationml/2006/ole">
            <mc:AlternateContent xmlns:mc="http://schemas.openxmlformats.org/markup-compatibility/2006">
              <mc:Choice xmlns:v="urn:schemas-microsoft-com:vml" Requires="v">
                <p:oleObj spid="_x0000_s128694" name="Equation" r:id="rId17" imgW="2743200" imgH="4267200" progId="Equation.DSMT4">
                  <p:embed/>
                </p:oleObj>
              </mc:Choice>
              <mc:Fallback>
                <p:oleObj name="Equation" r:id="rId17" imgW="2743200" imgH="4267200" progId="Equation.DSMT4">
                  <p:embed/>
                  <p:pic>
                    <p:nvPicPr>
                      <p:cNvPr id="0" name="图片 128693"/>
                      <p:cNvPicPr/>
                      <p:nvPr/>
                    </p:nvPicPr>
                    <p:blipFill>
                      <a:blip r:embed="rId2"/>
                      <a:stretch>
                        <a:fillRect/>
                      </a:stretch>
                    </p:blipFill>
                    <p:spPr>
                      <a:xfrm>
                        <a:off x="4622800" y="2781300"/>
                        <a:ext cx="914400" cy="198438"/>
                      </a:xfrm>
                      <a:prstGeom prst="rect">
                        <a:avLst/>
                      </a:prstGeom>
                    </p:spPr>
                  </p:pic>
                </p:oleObj>
              </mc:Fallback>
            </mc:AlternateContent>
          </a:graphicData>
        </a:graphic>
      </p:graphicFrame>
      <p:cxnSp>
        <p:nvCxnSpPr>
          <p:cNvPr id="28" name="直接箭头连接符 27"/>
          <p:cNvCxnSpPr/>
          <p:nvPr/>
        </p:nvCxnSpPr>
        <p:spPr bwMode="auto">
          <a:xfrm>
            <a:off x="7164288" y="1592796"/>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接箭头连接符 33"/>
          <p:cNvCxnSpPr/>
          <p:nvPr/>
        </p:nvCxnSpPr>
        <p:spPr bwMode="auto">
          <a:xfrm>
            <a:off x="7693496" y="1592796"/>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直接箭头连接符 34"/>
          <p:cNvCxnSpPr/>
          <p:nvPr/>
        </p:nvCxnSpPr>
        <p:spPr bwMode="auto">
          <a:xfrm>
            <a:off x="8424428" y="1592796"/>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直接箭头连接符 39"/>
          <p:cNvCxnSpPr/>
          <p:nvPr/>
        </p:nvCxnSpPr>
        <p:spPr bwMode="auto">
          <a:xfrm>
            <a:off x="791580" y="2132856"/>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接箭头连接符 41"/>
          <p:cNvCxnSpPr/>
          <p:nvPr/>
        </p:nvCxnSpPr>
        <p:spPr bwMode="auto">
          <a:xfrm>
            <a:off x="791580" y="2708920"/>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矩形 4"/>
          <p:cNvSpPr/>
          <p:nvPr/>
        </p:nvSpPr>
        <p:spPr>
          <a:xfrm>
            <a:off x="1079612" y="872716"/>
            <a:ext cx="3962944" cy="646331"/>
          </a:xfrm>
          <a:prstGeom prst="rect">
            <a:avLst/>
          </a:prstGeom>
        </p:spPr>
        <p:txBody>
          <a:bodyPr wrap="none">
            <a:spAutoFit/>
          </a:bodyPr>
          <a:lstStyle/>
          <a:p>
            <a:pPr algn="l">
              <a:lnSpc>
                <a:spcPct val="150000"/>
              </a:lnSpc>
            </a:pPr>
            <a:r>
              <a:rPr lang="zh-CN" altLang="zh-CN" kern="100">
                <a:cs typeface="Times New Roman" panose="02020603050405020304" pitchFamily="18" charset="0"/>
              </a:rPr>
              <a:t>对第</a:t>
            </a:r>
            <a:r>
              <a:rPr lang="en-US" altLang="zh-CN" kern="100" dirty="0" err="1"/>
              <a:t>i</a:t>
            </a:r>
            <a:r>
              <a:rPr lang="zh-CN" altLang="zh-CN" kern="100" dirty="0">
                <a:cs typeface="Times New Roman" panose="02020603050405020304" pitchFamily="18" charset="0"/>
              </a:rPr>
              <a:t>个质点应用动能定理：</a:t>
            </a:r>
            <a:endParaRPr lang="zh-CN" altLang="en-US" dirty="0"/>
          </a:p>
        </p:txBody>
      </p:sp>
      <p:graphicFrame>
        <p:nvGraphicFramePr>
          <p:cNvPr id="3" name="对象 2"/>
          <p:cNvGraphicFramePr>
            <a:graphicFrameLocks noChangeAspect="1"/>
          </p:cNvGraphicFramePr>
          <p:nvPr/>
        </p:nvGraphicFramePr>
        <p:xfrm>
          <a:off x="2087724" y="1808820"/>
          <a:ext cx="4890882" cy="1003918"/>
        </p:xfrm>
        <a:graphic>
          <a:graphicData uri="http://schemas.openxmlformats.org/presentationml/2006/ole">
            <mc:AlternateContent xmlns:mc="http://schemas.openxmlformats.org/markup-compatibility/2006">
              <mc:Choice xmlns:v="urn:schemas-microsoft-com:vml" Requires="v">
                <p:oleObj spid="_x0000_s135334" name="Equation" r:id="rId1" imgW="57912000" imgH="11887200" progId="Equation.DSMT4">
                  <p:embed/>
                </p:oleObj>
              </mc:Choice>
              <mc:Fallback>
                <p:oleObj name="Equation" r:id="rId1" imgW="57912000" imgH="11887200" progId="Equation.DSMT4">
                  <p:embed/>
                  <p:pic>
                    <p:nvPicPr>
                      <p:cNvPr id="0" name="图片 135333"/>
                      <p:cNvPicPr/>
                      <p:nvPr/>
                    </p:nvPicPr>
                    <p:blipFill>
                      <a:blip r:embed="rId2"/>
                      <a:stretch>
                        <a:fillRect/>
                      </a:stretch>
                    </p:blipFill>
                    <p:spPr>
                      <a:xfrm>
                        <a:off x="2087724" y="1808820"/>
                        <a:ext cx="4890882" cy="1003918"/>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1223628" y="3176972"/>
          <a:ext cx="7466000" cy="1174427"/>
        </p:xfrm>
        <a:graphic>
          <a:graphicData uri="http://schemas.openxmlformats.org/presentationml/2006/ole">
            <mc:AlternateContent xmlns:mc="http://schemas.openxmlformats.org/markup-compatibility/2006">
              <mc:Choice xmlns:v="urn:schemas-microsoft-com:vml" Requires="v">
                <p:oleObj spid="_x0000_s135335" name="Equation" r:id="rId3" imgW="81381600" imgH="12801600" progId="Equation.DSMT4">
                  <p:embed/>
                </p:oleObj>
              </mc:Choice>
              <mc:Fallback>
                <p:oleObj name="Equation" r:id="rId3" imgW="81381600" imgH="12801600" progId="Equation.DSMT4">
                  <p:embed/>
                  <p:pic>
                    <p:nvPicPr>
                      <p:cNvPr id="0" name="图片 135334"/>
                      <p:cNvPicPr/>
                      <p:nvPr/>
                    </p:nvPicPr>
                    <p:blipFill>
                      <a:blip r:embed="rId4"/>
                      <a:stretch>
                        <a:fillRect/>
                      </a:stretch>
                    </p:blipFill>
                    <p:spPr>
                      <a:xfrm>
                        <a:off x="1223628" y="3176972"/>
                        <a:ext cx="7466000" cy="1174427"/>
                      </a:xfrm>
                      <a:prstGeom prst="rect">
                        <a:avLst/>
                      </a:prstGeom>
                    </p:spPr>
                  </p:pic>
                </p:oleObj>
              </mc:Fallback>
            </mc:AlternateContent>
          </a:graphicData>
        </a:graphic>
      </p:graphicFrame>
      <p:sp>
        <p:nvSpPr>
          <p:cNvPr id="16" name="文本框 15"/>
          <p:cNvSpPr txBox="1"/>
          <p:nvPr/>
        </p:nvSpPr>
        <p:spPr>
          <a:xfrm flipH="1">
            <a:off x="3341406" y="2277849"/>
            <a:ext cx="45719" cy="307777"/>
          </a:xfrm>
          <a:prstGeom prst="rect">
            <a:avLst/>
          </a:prstGeom>
          <a:noFill/>
        </p:spPr>
        <p:txBody>
          <a:bodyPr wrap="square" rtlCol="0">
            <a:spAutoFit/>
          </a:bodyPr>
          <a:lstStyle/>
          <a:p>
            <a:r>
              <a:rPr lang="zh-CN" altLang="en-US" sz="1400" dirty="0"/>
              <a:t>外</a:t>
            </a:r>
            <a:endParaRPr lang="zh-CN" altLang="en-US" sz="1400" dirty="0"/>
          </a:p>
        </p:txBody>
      </p:sp>
      <p:sp>
        <p:nvSpPr>
          <p:cNvPr id="19" name="文本框 18"/>
          <p:cNvSpPr txBox="1"/>
          <p:nvPr/>
        </p:nvSpPr>
        <p:spPr>
          <a:xfrm flipH="1">
            <a:off x="3887924" y="3715468"/>
            <a:ext cx="45719" cy="307777"/>
          </a:xfrm>
          <a:prstGeom prst="rect">
            <a:avLst/>
          </a:prstGeom>
          <a:noFill/>
        </p:spPr>
        <p:txBody>
          <a:bodyPr wrap="square" rtlCol="0">
            <a:spAutoFit/>
          </a:bodyPr>
          <a:lstStyle/>
          <a:p>
            <a:r>
              <a:rPr lang="zh-CN" altLang="en-US" sz="1400" dirty="0"/>
              <a:t>外</a:t>
            </a:r>
            <a:endParaRPr lang="zh-CN" altLang="en-US" sz="1400" dirty="0"/>
          </a:p>
        </p:txBody>
      </p:sp>
      <p:sp>
        <p:nvSpPr>
          <p:cNvPr id="20" name="文本框 19"/>
          <p:cNvSpPr txBox="1"/>
          <p:nvPr/>
        </p:nvSpPr>
        <p:spPr>
          <a:xfrm flipH="1">
            <a:off x="5328084" y="3715467"/>
            <a:ext cx="45719" cy="307777"/>
          </a:xfrm>
          <a:prstGeom prst="rect">
            <a:avLst/>
          </a:prstGeom>
          <a:noFill/>
        </p:spPr>
        <p:txBody>
          <a:bodyPr wrap="square" rtlCol="0">
            <a:spAutoFit/>
          </a:bodyPr>
          <a:lstStyle/>
          <a:p>
            <a:r>
              <a:rPr lang="zh-CN" altLang="en-US" sz="1400" dirty="0"/>
              <a:t>内</a:t>
            </a:r>
            <a:endParaRPr lang="zh-CN" altLang="en-US" sz="1400" dirty="0"/>
          </a:p>
        </p:txBody>
      </p:sp>
      <p:sp>
        <p:nvSpPr>
          <p:cNvPr id="21" name="文本框 20"/>
          <p:cNvSpPr txBox="1"/>
          <p:nvPr/>
        </p:nvSpPr>
        <p:spPr>
          <a:xfrm flipH="1">
            <a:off x="4058038" y="2265307"/>
            <a:ext cx="45719" cy="307777"/>
          </a:xfrm>
          <a:prstGeom prst="rect">
            <a:avLst/>
          </a:prstGeom>
          <a:noFill/>
        </p:spPr>
        <p:txBody>
          <a:bodyPr wrap="square" rtlCol="0">
            <a:spAutoFit/>
          </a:bodyPr>
          <a:lstStyle/>
          <a:p>
            <a:r>
              <a:rPr lang="zh-CN" altLang="en-US" sz="1400" dirty="0"/>
              <a:t>内</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fld>
            <a:endParaRPr lang="en-US" altLang="zh-CN">
              <a:solidFill>
                <a:srgbClr val="000000"/>
              </a:solidFill>
            </a:endParaRPr>
          </a:p>
        </p:txBody>
      </p:sp>
      <p:pic>
        <p:nvPicPr>
          <p:cNvPr id="10649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869" y="2216693"/>
            <a:ext cx="7904604" cy="1116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49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96" y="3668683"/>
            <a:ext cx="6984776" cy="245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827584" y="764704"/>
            <a:ext cx="2954655" cy="461665"/>
          </a:xfrm>
          <a:prstGeom prst="rect">
            <a:avLst/>
          </a:prstGeom>
          <a:noFill/>
        </p:spPr>
        <p:txBody>
          <a:bodyPr wrap="none" rtlCol="0">
            <a:spAutoFit/>
          </a:bodyPr>
          <a:lstStyle/>
          <a:p>
            <a:r>
              <a:rPr lang="zh-CN" altLang="en-US" dirty="0" smtClean="0"/>
              <a:t>内力做功是否为零？</a:t>
            </a:r>
            <a:endParaRPr lang="zh-CN" altLang="en-US" dirty="0"/>
          </a:p>
        </p:txBody>
      </p:sp>
      <p:sp>
        <p:nvSpPr>
          <p:cNvPr id="3" name="文本框 2"/>
          <p:cNvSpPr txBox="1"/>
          <p:nvPr/>
        </p:nvSpPr>
        <p:spPr>
          <a:xfrm>
            <a:off x="1280504" y="1419163"/>
            <a:ext cx="3262432" cy="461665"/>
          </a:xfrm>
          <a:prstGeom prst="rect">
            <a:avLst/>
          </a:prstGeom>
          <a:noFill/>
        </p:spPr>
        <p:txBody>
          <a:bodyPr wrap="none" rtlCol="0">
            <a:spAutoFit/>
          </a:bodyPr>
          <a:lstStyle/>
          <a:p>
            <a:r>
              <a:rPr lang="zh-CN" altLang="en-US" dirty="0" smtClean="0"/>
              <a:t>考虑一对内力做功情况</a:t>
            </a:r>
            <a:endParaRPr lang="zh-CN" altLang="en-US" dirty="0"/>
          </a:p>
        </p:txBody>
      </p:sp>
      <p:graphicFrame>
        <p:nvGraphicFramePr>
          <p:cNvPr id="5" name="对象 4"/>
          <p:cNvGraphicFramePr>
            <a:graphicFrameLocks noChangeAspect="1"/>
          </p:cNvGraphicFramePr>
          <p:nvPr/>
        </p:nvGraphicFramePr>
        <p:xfrm>
          <a:off x="5108151" y="1369832"/>
          <a:ext cx="1445049" cy="560325"/>
        </p:xfrm>
        <a:graphic>
          <a:graphicData uri="http://schemas.openxmlformats.org/presentationml/2006/ole">
            <mc:AlternateContent xmlns:mc="http://schemas.openxmlformats.org/markup-compatibility/2006">
              <mc:Choice xmlns:v="urn:schemas-microsoft-com:vml" Requires="v">
                <p:oleObj spid="_x0000_s144435" name="Equation" r:id="rId3" imgW="14935200" imgH="5791200" progId="Equation.DSMT4">
                  <p:embed/>
                </p:oleObj>
              </mc:Choice>
              <mc:Fallback>
                <p:oleObj name="Equation" r:id="rId3" imgW="14935200" imgH="5791200" progId="Equation.DSMT4">
                  <p:embed/>
                  <p:pic>
                    <p:nvPicPr>
                      <p:cNvPr id="0" name="图片 144434"/>
                      <p:cNvPicPr/>
                      <p:nvPr/>
                    </p:nvPicPr>
                    <p:blipFill>
                      <a:blip r:embed="rId4"/>
                      <a:stretch>
                        <a:fillRect/>
                      </a:stretch>
                    </p:blipFill>
                    <p:spPr>
                      <a:xfrm>
                        <a:off x="5108151" y="1369832"/>
                        <a:ext cx="1445049" cy="560325"/>
                      </a:xfrm>
                      <a:prstGeom prst="rect">
                        <a:avLst/>
                      </a:prstGeom>
                    </p:spPr>
                  </p:pic>
                </p:oleObj>
              </mc:Fallback>
            </mc:AlternateContent>
          </a:graphicData>
        </a:graphic>
      </p:graphicFrame>
      <p:cxnSp>
        <p:nvCxnSpPr>
          <p:cNvPr id="7" name="直接箭头连接符 6"/>
          <p:cNvCxnSpPr/>
          <p:nvPr/>
        </p:nvCxnSpPr>
        <p:spPr bwMode="auto">
          <a:xfrm flipV="1">
            <a:off x="5472100" y="4761148"/>
            <a:ext cx="252028" cy="1044116"/>
          </a:xfrm>
          <a:prstGeom prst="straightConnector1">
            <a:avLst/>
          </a:prstGeom>
          <a:solidFill>
            <a:schemeClr val="accent1"/>
          </a:solidFill>
          <a:ln w="28575" cap="flat" cmpd="sng" algn="ctr">
            <a:solidFill>
              <a:srgbClr val="33CC33"/>
            </a:solidFill>
            <a:prstDash val="dash"/>
            <a:round/>
            <a:headEnd type="none" w="med" len="med"/>
            <a:tailEnd type="triangle"/>
          </a:ln>
          <a:effectLst/>
        </p:spPr>
      </p:cxnSp>
      <p:cxnSp>
        <p:nvCxnSpPr>
          <p:cNvPr id="11" name="直接箭头连接符 10"/>
          <p:cNvCxnSpPr/>
          <p:nvPr/>
        </p:nvCxnSpPr>
        <p:spPr bwMode="auto">
          <a:xfrm flipV="1">
            <a:off x="5472100" y="4318012"/>
            <a:ext cx="1584176" cy="1500539"/>
          </a:xfrm>
          <a:prstGeom prst="straightConnector1">
            <a:avLst/>
          </a:prstGeom>
          <a:solidFill>
            <a:schemeClr val="accent1"/>
          </a:solidFill>
          <a:ln w="28575" cap="flat" cmpd="sng" algn="ctr">
            <a:solidFill>
              <a:srgbClr val="33CC33"/>
            </a:solidFill>
            <a:prstDash val="dash"/>
            <a:round/>
            <a:headEnd type="none" w="med" len="med"/>
            <a:tailEnd type="triangle"/>
          </a:ln>
          <a:effectLst/>
        </p:spPr>
      </p:cxnSp>
      <p:cxnSp>
        <p:nvCxnSpPr>
          <p:cNvPr id="14" name="直接箭头连接符 13"/>
          <p:cNvCxnSpPr/>
          <p:nvPr/>
        </p:nvCxnSpPr>
        <p:spPr bwMode="auto">
          <a:xfrm flipV="1">
            <a:off x="5733121" y="4318012"/>
            <a:ext cx="1323155" cy="472597"/>
          </a:xfrm>
          <a:prstGeom prst="straightConnector1">
            <a:avLst/>
          </a:prstGeom>
          <a:solidFill>
            <a:schemeClr val="accent1"/>
          </a:solidFill>
          <a:ln w="28575" cap="flat" cmpd="sng" algn="ctr">
            <a:solidFill>
              <a:srgbClr val="FF3300"/>
            </a:solidFill>
            <a:prstDash val="dash"/>
            <a:round/>
            <a:headEnd type="none" w="med" len="med"/>
            <a:tailEnd type="triangle"/>
          </a:ln>
          <a:effectLst/>
        </p:spPr>
      </p:cxnSp>
      <p:cxnSp>
        <p:nvCxnSpPr>
          <p:cNvPr id="22" name="直接箭头连接符 21"/>
          <p:cNvCxnSpPr/>
          <p:nvPr/>
        </p:nvCxnSpPr>
        <p:spPr bwMode="auto">
          <a:xfrm flipV="1">
            <a:off x="5746322" y="4581128"/>
            <a:ext cx="1453970" cy="236299"/>
          </a:xfrm>
          <a:prstGeom prst="straightConnector1">
            <a:avLst/>
          </a:prstGeom>
          <a:solidFill>
            <a:schemeClr val="accent1"/>
          </a:solidFill>
          <a:ln w="28575" cap="flat" cmpd="sng" algn="ctr">
            <a:solidFill>
              <a:srgbClr val="C7371F"/>
            </a:solidFill>
            <a:prstDash val="dash"/>
            <a:round/>
            <a:headEnd type="none" w="med" len="med"/>
            <a:tailEnd type="triangle"/>
          </a:ln>
          <a:effectLst/>
        </p:spPr>
      </p:cxnSp>
      <p:cxnSp>
        <p:nvCxnSpPr>
          <p:cNvPr id="25" name="直接箭头连接符 24"/>
          <p:cNvCxnSpPr/>
          <p:nvPr/>
        </p:nvCxnSpPr>
        <p:spPr bwMode="auto">
          <a:xfrm flipH="1" flipV="1">
            <a:off x="7056276" y="4318012"/>
            <a:ext cx="137112" cy="264715"/>
          </a:xfrm>
          <a:prstGeom prst="straightConnector1">
            <a:avLst/>
          </a:prstGeom>
          <a:solidFill>
            <a:schemeClr val="accent1"/>
          </a:solidFill>
          <a:ln w="28575" cap="flat" cmpd="sng" algn="ctr">
            <a:solidFill>
              <a:srgbClr val="7030A0"/>
            </a:solidFill>
            <a:prstDash val="sysDot"/>
            <a:round/>
            <a:headEnd type="none" w="med" len="med"/>
            <a:tailEnd type="triangle"/>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fld>
            <a:endParaRPr lang="en-US" altLang="zh-CN">
              <a:solidFill>
                <a:srgbClr val="000000"/>
              </a:solidFill>
            </a:endParaRPr>
          </a:p>
        </p:txBody>
      </p:sp>
      <p:pic>
        <p:nvPicPr>
          <p:cNvPr id="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2232" y="1132403"/>
            <a:ext cx="7774632"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8" y="1798129"/>
            <a:ext cx="5057956" cy="137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226" y="3557389"/>
            <a:ext cx="16668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605013"/>
            <a:ext cx="1552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226" y="4329100"/>
            <a:ext cx="7604645" cy="10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矩形 4"/>
          <p:cNvSpPr/>
          <p:nvPr/>
        </p:nvSpPr>
        <p:spPr>
          <a:xfrm>
            <a:off x="899592" y="656692"/>
            <a:ext cx="2954655" cy="461665"/>
          </a:xfrm>
          <a:prstGeom prst="rect">
            <a:avLst/>
          </a:prstGeom>
        </p:spPr>
        <p:txBody>
          <a:bodyPr wrap="none">
            <a:spAutoFit/>
          </a:bodyPr>
          <a:lstStyle/>
          <a:p>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质点</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系</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的</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动能定理：</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nvGraphicFramePr>
        <p:xfrm>
          <a:off x="1979712" y="1232756"/>
          <a:ext cx="4717504" cy="616667"/>
        </p:xfrm>
        <a:graphic>
          <a:graphicData uri="http://schemas.openxmlformats.org/presentationml/2006/ole">
            <mc:AlternateContent xmlns:mc="http://schemas.openxmlformats.org/markup-compatibility/2006">
              <mc:Choice xmlns:v="urn:schemas-microsoft-com:vml" Requires="v">
                <p:oleObj spid="_x0000_s82217" name="Equation" r:id="rId1" imgW="46634400" imgH="6096000" progId="Equation.DSMT4">
                  <p:embed/>
                </p:oleObj>
              </mc:Choice>
              <mc:Fallback>
                <p:oleObj name="Equation" r:id="rId1" imgW="46634400" imgH="6096000" progId="Equation.DSMT4">
                  <p:embed/>
                  <p:pic>
                    <p:nvPicPr>
                      <p:cNvPr id="0" name="图片 82216"/>
                      <p:cNvPicPr/>
                      <p:nvPr/>
                    </p:nvPicPr>
                    <p:blipFill>
                      <a:blip r:embed="rId2"/>
                      <a:stretch>
                        <a:fillRect/>
                      </a:stretch>
                    </p:blipFill>
                    <p:spPr>
                      <a:xfrm>
                        <a:off x="1979712" y="1232756"/>
                        <a:ext cx="4717504" cy="616667"/>
                      </a:xfrm>
                      <a:prstGeom prst="rect">
                        <a:avLst/>
                      </a:prstGeom>
                    </p:spPr>
                  </p:pic>
                </p:oleObj>
              </mc:Fallback>
            </mc:AlternateContent>
          </a:graphicData>
        </a:graphic>
      </p:graphicFrame>
      <p:sp>
        <p:nvSpPr>
          <p:cNvPr id="7" name="矩形 6"/>
          <p:cNvSpPr/>
          <p:nvPr/>
        </p:nvSpPr>
        <p:spPr>
          <a:xfrm>
            <a:off x="899592" y="4168676"/>
            <a:ext cx="7558608" cy="2308324"/>
          </a:xfrm>
          <a:prstGeom prst="rect">
            <a:avLst/>
          </a:prstGeom>
        </p:spPr>
        <p:txBody>
          <a:bodyPr wrap="square">
            <a:spAutoFit/>
          </a:bodyPr>
          <a:lstStyle/>
          <a:p>
            <a:pPr algn="l">
              <a:lnSpc>
                <a:spcPct val="150000"/>
              </a:lnSpc>
            </a:pPr>
            <a:r>
              <a:rPr lang="zh-CN" altLang="en-US" dirty="0">
                <a:latin typeface="仿宋" panose="02010609060101010101" pitchFamily="49" charset="-122"/>
                <a:ea typeface="仿宋" panose="02010609060101010101" pitchFamily="49" charset="-122"/>
              </a:rPr>
              <a:t>注意：</a:t>
            </a:r>
            <a:endParaRPr lang="zh-CN" altLang="en-US" dirty="0">
              <a:latin typeface="仿宋" panose="02010609060101010101" pitchFamily="49" charset="-122"/>
              <a:ea typeface="仿宋" panose="02010609060101010101" pitchFamily="49" charset="-122"/>
            </a:endParaRPr>
          </a:p>
          <a:p>
            <a:pPr algn="l">
              <a:lnSpc>
                <a:spcPct val="150000"/>
              </a:lnSpc>
            </a:pPr>
            <a:r>
              <a:rPr lang="zh-CN" altLang="en-US" dirty="0">
                <a:latin typeface="仿宋" panose="02010609060101010101" pitchFamily="49" charset="-122"/>
                <a:ea typeface="仿宋" panose="02010609060101010101" pitchFamily="49" charset="-122"/>
              </a:rPr>
              <a:t>内力总是成对出现的，按照牛顿第三定律，这一对力的矢量和为</a:t>
            </a:r>
            <a:r>
              <a:rPr lang="en-US" altLang="zh-CN" dirty="0">
                <a:latin typeface="仿宋" panose="02010609060101010101" pitchFamily="49" charset="-122"/>
                <a:ea typeface="仿宋" panose="02010609060101010101" pitchFamily="49" charset="-122"/>
              </a:rPr>
              <a:t>0</a:t>
            </a:r>
            <a:r>
              <a:rPr lang="zh-CN" altLang="en-US" dirty="0">
                <a:latin typeface="仿宋" panose="02010609060101010101" pitchFamily="49" charset="-122"/>
                <a:ea typeface="仿宋" panose="02010609060101010101" pitchFamily="49" charset="-122"/>
              </a:rPr>
              <a:t>，但这一对力所作的功的和不一定为</a:t>
            </a:r>
            <a:r>
              <a:rPr lang="en-US" altLang="zh-CN" dirty="0">
                <a:latin typeface="仿宋" panose="02010609060101010101" pitchFamily="49" charset="-122"/>
                <a:ea typeface="仿宋" panose="02010609060101010101" pitchFamily="49" charset="-122"/>
              </a:rPr>
              <a:t>0</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lnSpc>
                <a:spcPct val="150000"/>
              </a:lnSpc>
            </a:pPr>
            <a:r>
              <a:rPr lang="zh-CN" altLang="zh-CN" dirty="0">
                <a:latin typeface="仿宋" panose="02010609060101010101" pitchFamily="49" charset="-122"/>
                <a:ea typeface="仿宋" panose="02010609060101010101" pitchFamily="49" charset="-122"/>
              </a:rPr>
              <a:t>功是标量，其和为代数和。</a:t>
            </a:r>
            <a:endParaRPr lang="zh-CN" altLang="en-US" dirty="0">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3"/>
          <a:stretch>
            <a:fillRect/>
          </a:stretch>
        </p:blipFill>
        <p:spPr>
          <a:xfrm>
            <a:off x="2295351" y="1963822"/>
            <a:ext cx="4086225" cy="704850"/>
          </a:xfrm>
          <a:prstGeom prst="rect">
            <a:avLst/>
          </a:prstGeom>
        </p:spPr>
      </p:pic>
      <p:sp>
        <p:nvSpPr>
          <p:cNvPr id="8" name="矩形 7"/>
          <p:cNvSpPr/>
          <p:nvPr/>
        </p:nvSpPr>
        <p:spPr>
          <a:xfrm>
            <a:off x="1043608" y="2857681"/>
            <a:ext cx="7558608" cy="1200329"/>
          </a:xfrm>
          <a:prstGeom prst="rect">
            <a:avLst/>
          </a:prstGeom>
          <a:solidFill>
            <a:srgbClr val="FFFF00"/>
          </a:solidFill>
        </p:spPr>
        <p:txBody>
          <a:bodyPr wrap="square">
            <a:spAutoFit/>
          </a:bodyPr>
          <a:lstStyle/>
          <a:p>
            <a:pPr algn="l">
              <a:lnSpc>
                <a:spcPct val="150000"/>
              </a:lnSpc>
            </a:pPr>
            <a:r>
              <a:rPr lang="zh-CN" altLang="en-US" dirty="0" smtClean="0">
                <a:latin typeface="仿宋" panose="02010609060101010101" pitchFamily="49" charset="-122"/>
                <a:ea typeface="仿宋" panose="02010609060101010101" pitchFamily="49" charset="-122"/>
              </a:rPr>
              <a:t>    作用于质点系的所有外力所作之功与所有内力所作之功的总和等于质点系动能的增量</a:t>
            </a:r>
            <a:r>
              <a:rPr lang="zh-CN" altLang="zh-CN"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142984"/>
            <a:ext cx="7772400" cy="4953016"/>
          </a:xfrm>
        </p:spPr>
        <p:txBody>
          <a:bodyPr/>
          <a:lstStyle/>
          <a:p>
            <a:pPr>
              <a:buNone/>
            </a:pPr>
            <a:r>
              <a:rPr lang="zh-CN" altLang="en-US" sz="2800" b="1" dirty="0" smtClean="0">
                <a:solidFill>
                  <a:schemeClr val="accent2"/>
                </a:solidFill>
              </a:rPr>
              <a:t>二、变力所作的功</a:t>
            </a:r>
            <a:endParaRPr lang="en-US" altLang="zh-CN" sz="2800" b="1" dirty="0" smtClean="0">
              <a:solidFill>
                <a:schemeClr val="accent2"/>
              </a:solidFill>
            </a:endParaRPr>
          </a:p>
          <a:p>
            <a:r>
              <a:rPr lang="zh-CN" altLang="en-US" sz="2800" dirty="0" smtClean="0"/>
              <a:t>当      不恒定，即     是位置的函数时，即</a:t>
            </a:r>
            <a:endParaRPr lang="en-US" altLang="zh-CN" sz="2800" dirty="0" smtClean="0"/>
          </a:p>
          <a:p>
            <a:endParaRPr lang="en-US" altLang="zh-CN" sz="2800" dirty="0" smtClean="0"/>
          </a:p>
          <a:p>
            <a:endParaRPr lang="en-US" altLang="zh-CN" sz="2800" dirty="0" smtClean="0"/>
          </a:p>
          <a:p>
            <a:r>
              <a:rPr lang="zh-CN" altLang="en-US" sz="2800" dirty="0" smtClean="0"/>
              <a:t>可将轨道分成很多小段，每个小段内，          可近似看做恒力，每个小段可看做直线。</a:t>
            </a:r>
            <a:endParaRPr lang="en-US" altLang="zh-CN" sz="28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dirty="0"/>
          </a:p>
        </p:txBody>
      </p:sp>
      <p:graphicFrame>
        <p:nvGraphicFramePr>
          <p:cNvPr id="3074" name="Object 2"/>
          <p:cNvGraphicFramePr>
            <a:graphicFrameLocks noChangeAspect="1"/>
          </p:cNvGraphicFramePr>
          <p:nvPr/>
        </p:nvGraphicFramePr>
        <p:xfrm>
          <a:off x="1583668" y="1628800"/>
          <a:ext cx="430214" cy="544304"/>
        </p:xfrm>
        <a:graphic>
          <a:graphicData uri="http://schemas.openxmlformats.org/presentationml/2006/ole">
            <mc:AlternateContent xmlns:mc="http://schemas.openxmlformats.org/markup-compatibility/2006">
              <mc:Choice xmlns:v="urn:schemas-microsoft-com:vml" Requires="v">
                <p:oleObj spid="_x0000_s119387" name="公式" r:id="rId1" imgW="165100" imgH="203200" progId="Equation.3">
                  <p:embed/>
                </p:oleObj>
              </mc:Choice>
              <mc:Fallback>
                <p:oleObj name="公式" r:id="rId1" imgW="165100" imgH="2032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668" y="1628800"/>
                        <a:ext cx="430214" cy="544304"/>
                      </a:xfrm>
                      <a:prstGeom prst="rect">
                        <a:avLst/>
                      </a:prstGeom>
                      <a:solidFill>
                        <a:schemeClr val="bg1"/>
                      </a:solidFill>
                    </p:spPr>
                  </p:pic>
                </p:oleObj>
              </mc:Fallback>
            </mc:AlternateContent>
          </a:graphicData>
        </a:graphic>
      </p:graphicFrame>
      <p:graphicFrame>
        <p:nvGraphicFramePr>
          <p:cNvPr id="3076" name="Object 4"/>
          <p:cNvGraphicFramePr>
            <a:graphicFrameLocks noChangeAspect="1"/>
          </p:cNvGraphicFramePr>
          <p:nvPr/>
        </p:nvGraphicFramePr>
        <p:xfrm>
          <a:off x="3855906" y="1628800"/>
          <a:ext cx="430214" cy="544304"/>
        </p:xfrm>
        <a:graphic>
          <a:graphicData uri="http://schemas.openxmlformats.org/presentationml/2006/ole">
            <mc:AlternateContent xmlns:mc="http://schemas.openxmlformats.org/markup-compatibility/2006">
              <mc:Choice xmlns:v="urn:schemas-microsoft-com:vml" Requires="v">
                <p:oleObj spid="_x0000_s119388" name="公式" r:id="rId3" imgW="165100" imgH="203200" progId="Equation.3">
                  <p:embed/>
                </p:oleObj>
              </mc:Choice>
              <mc:Fallback>
                <p:oleObj name="公式" r:id="rId3" imgW="165100" imgH="203200" progId="Equation.3">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906" y="1628800"/>
                        <a:ext cx="430214" cy="544304"/>
                      </a:xfrm>
                      <a:prstGeom prst="rect">
                        <a:avLst/>
                      </a:prstGeom>
                      <a:solidFill>
                        <a:schemeClr val="bg1"/>
                      </a:solidFill>
                    </p:spPr>
                  </p:pic>
                </p:oleObj>
              </mc:Fallback>
            </mc:AlternateContent>
          </a:graphicData>
        </a:graphic>
      </p:graphicFrame>
      <p:graphicFrame>
        <p:nvGraphicFramePr>
          <p:cNvPr id="3077" name="Object 5"/>
          <p:cNvGraphicFramePr>
            <a:graphicFrameLocks noChangeAspect="1"/>
          </p:cNvGraphicFramePr>
          <p:nvPr/>
        </p:nvGraphicFramePr>
        <p:xfrm>
          <a:off x="3023828" y="2194573"/>
          <a:ext cx="2284177" cy="928694"/>
        </p:xfrm>
        <a:graphic>
          <a:graphicData uri="http://schemas.openxmlformats.org/presentationml/2006/ole">
            <mc:AlternateContent xmlns:mc="http://schemas.openxmlformats.org/markup-compatibility/2006">
              <mc:Choice xmlns:v="urn:schemas-microsoft-com:vml" Requires="v">
                <p:oleObj spid="_x0000_s119389" name="公式" r:id="rId4" imgW="609600" imgH="241300" progId="Equation.3">
                  <p:embed/>
                </p:oleObj>
              </mc:Choice>
              <mc:Fallback>
                <p:oleObj name="公式" r:id="rId4" imgW="609600" imgH="2413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828" y="2194573"/>
                        <a:ext cx="2284177" cy="928694"/>
                      </a:xfrm>
                      <a:prstGeom prst="rect">
                        <a:avLst/>
                      </a:prstGeom>
                      <a:solidFill>
                        <a:schemeClr val="bg1"/>
                      </a:solidFill>
                    </p:spPr>
                  </p:pic>
                </p:oleObj>
              </mc:Fallback>
            </mc:AlternateContent>
          </a:graphicData>
        </a:graphic>
      </p:graphicFrame>
      <p:graphicFrame>
        <p:nvGraphicFramePr>
          <p:cNvPr id="3078" name="Object 6"/>
          <p:cNvGraphicFramePr>
            <a:graphicFrameLocks noChangeAspect="1"/>
          </p:cNvGraphicFramePr>
          <p:nvPr/>
        </p:nvGraphicFramePr>
        <p:xfrm>
          <a:off x="7181686" y="3123267"/>
          <a:ext cx="928694" cy="671821"/>
        </p:xfrm>
        <a:graphic>
          <a:graphicData uri="http://schemas.openxmlformats.org/presentationml/2006/ole">
            <mc:AlternateContent xmlns:mc="http://schemas.openxmlformats.org/markup-compatibility/2006">
              <mc:Choice xmlns:v="urn:schemas-microsoft-com:vml" Requires="v">
                <p:oleObj spid="_x0000_s119390" name="公式" r:id="rId6" imgW="342900" imgH="241300" progId="Equation.3">
                  <p:embed/>
                </p:oleObj>
              </mc:Choice>
              <mc:Fallback>
                <p:oleObj name="公式" r:id="rId6" imgW="342900" imgH="2413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1686" y="3123267"/>
                        <a:ext cx="928694" cy="671821"/>
                      </a:xfrm>
                      <a:prstGeom prst="rect">
                        <a:avLst/>
                      </a:prstGeom>
                      <a:solidFill>
                        <a:schemeClr val="bg1"/>
                      </a:solid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pic>
        <p:nvPicPr>
          <p:cNvPr id="11059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944724"/>
            <a:ext cx="7877216" cy="478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pic>
        <p:nvPicPr>
          <p:cNvPr id="11161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5556" y="1448780"/>
            <a:ext cx="8075641"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2"/>
          <a:stretch>
            <a:fillRect/>
          </a:stretch>
        </p:blipFill>
        <p:spPr>
          <a:xfrm>
            <a:off x="3707904" y="4793929"/>
            <a:ext cx="2428875" cy="1533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txBox="1"/>
          <p:nvPr/>
        </p:nvSpPr>
        <p:spPr bwMode="auto">
          <a:xfrm>
            <a:off x="494609" y="152636"/>
            <a:ext cx="7772400" cy="785794"/>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sz="3600" kern="0" smtClean="0">
                <a:latin typeface="仿宋" panose="02010609060101010101" pitchFamily="49" charset="-122"/>
                <a:ea typeface="仿宋" panose="02010609060101010101" pitchFamily="49" charset="-122"/>
              </a:rPr>
              <a:t>§5.</a:t>
            </a:r>
            <a:r>
              <a:rPr lang="zh-CN" altLang="en-US" sz="3600" kern="0" smtClean="0">
                <a:latin typeface="仿宋" panose="02010609060101010101" pitchFamily="49" charset="-122"/>
                <a:ea typeface="仿宋" panose="02010609060101010101" pitchFamily="49" charset="-122"/>
              </a:rPr>
              <a:t> 势能</a:t>
            </a:r>
            <a:endParaRPr lang="zh-CN" altLang="en-US" sz="3600" kern="0" dirty="0">
              <a:latin typeface="仿宋" panose="02010609060101010101" pitchFamily="49" charset="-122"/>
              <a:ea typeface="仿宋" panose="02010609060101010101" pitchFamily="49" charset="-122"/>
            </a:endParaRPr>
          </a:p>
        </p:txBody>
      </p:sp>
      <p:sp>
        <p:nvSpPr>
          <p:cNvPr id="6" name="矩形 5"/>
          <p:cNvSpPr/>
          <p:nvPr/>
        </p:nvSpPr>
        <p:spPr>
          <a:xfrm>
            <a:off x="647564" y="6017567"/>
            <a:ext cx="7198568" cy="461665"/>
          </a:xfrm>
          <a:prstGeom prst="rect">
            <a:avLst/>
          </a:prstGeom>
        </p:spPr>
        <p:txBody>
          <a:bodyPr wrap="square">
            <a:spAutoFit/>
          </a:bodyPr>
          <a:lstStyle/>
          <a:p>
            <a:r>
              <a:rPr lang="zh-CN" altLang="zh-CN" kern="100" dirty="0">
                <a:latin typeface="黑体" panose="02010609060101010101" pitchFamily="49" charset="-122"/>
                <a:ea typeface="黑体" panose="02010609060101010101" pitchFamily="49" charset="-122"/>
                <a:cs typeface="Times New Roman" panose="02020603050405020304" pitchFamily="18" charset="0"/>
              </a:rPr>
              <a:t>特点</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万有引力</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做功</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仅与位置有关，与路径无关！</a:t>
            </a:r>
            <a:endParaRPr lang="zh-CN" altLang="en-US" dirty="0">
              <a:latin typeface="黑体" panose="02010609060101010101" pitchFamily="49" charset="-122"/>
              <a:ea typeface="黑体" panose="02010609060101010101" pitchFamily="49" charset="-122"/>
            </a:endParaRPr>
          </a:p>
        </p:txBody>
      </p:sp>
      <p:pic>
        <p:nvPicPr>
          <p:cNvPr id="112643" name="图片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26135" y="1085727"/>
            <a:ext cx="3593941" cy="298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47564" y="1415651"/>
            <a:ext cx="4572000" cy="1569660"/>
          </a:xfrm>
          <a:prstGeom prst="rect">
            <a:avLst/>
          </a:prstGeom>
        </p:spPr>
        <p:txBody>
          <a:bodyPr>
            <a:spAutoFit/>
          </a:bodyPr>
          <a:lstStyle/>
          <a:p>
            <a:pPr algn="l"/>
            <a:r>
              <a:rPr lang="zh-CN" altLang="zh-CN" kern="100" dirty="0">
                <a:solidFill>
                  <a:srgbClr val="000000"/>
                </a:solidFill>
                <a:ea typeface="黑体" panose="02010609060101010101" pitchFamily="49" charset="-122"/>
                <a:cs typeface="Times New Roman" panose="02020603050405020304" pitchFamily="18" charset="0"/>
              </a:rPr>
              <a:t>两个质量分别为</a:t>
            </a:r>
            <a:r>
              <a:rPr lang="en-US" altLang="zh-CN" kern="100" dirty="0">
                <a:solidFill>
                  <a:srgbClr val="000000"/>
                </a:solidFill>
                <a:ea typeface="黑体" panose="02010609060101010101" pitchFamily="49" charset="-122"/>
              </a:rPr>
              <a:t> M</a:t>
            </a:r>
            <a:r>
              <a:rPr lang="zh-CN" altLang="zh-CN" kern="100" dirty="0">
                <a:solidFill>
                  <a:srgbClr val="000000"/>
                </a:solidFill>
                <a:ea typeface="黑体" panose="02010609060101010101" pitchFamily="49" charset="-122"/>
                <a:cs typeface="Times New Roman" panose="02020603050405020304" pitchFamily="18" charset="0"/>
              </a:rPr>
              <a:t>和</a:t>
            </a:r>
            <a:r>
              <a:rPr lang="en-US" altLang="zh-CN" kern="100" dirty="0">
                <a:solidFill>
                  <a:srgbClr val="000000"/>
                </a:solidFill>
                <a:ea typeface="黑体" panose="02010609060101010101" pitchFamily="49" charset="-122"/>
              </a:rPr>
              <a:t>m</a:t>
            </a:r>
            <a:r>
              <a:rPr lang="zh-CN" altLang="zh-CN" kern="100" dirty="0">
                <a:solidFill>
                  <a:srgbClr val="000000"/>
                </a:solidFill>
                <a:ea typeface="黑体" panose="02010609060101010101" pitchFamily="49" charset="-122"/>
                <a:cs typeface="Times New Roman" panose="02020603050405020304" pitchFamily="18" charset="0"/>
              </a:rPr>
              <a:t>的质点，其中质点</a:t>
            </a:r>
            <a:r>
              <a:rPr lang="en-US" altLang="zh-CN" kern="100" dirty="0">
                <a:solidFill>
                  <a:srgbClr val="000000"/>
                </a:solidFill>
                <a:ea typeface="黑体" panose="02010609060101010101" pitchFamily="49" charset="-122"/>
              </a:rPr>
              <a:t>M</a:t>
            </a:r>
            <a:r>
              <a:rPr lang="zh-CN" altLang="zh-CN" kern="100" dirty="0">
                <a:solidFill>
                  <a:srgbClr val="000000"/>
                </a:solidFill>
                <a:ea typeface="黑体" panose="02010609060101010101" pitchFamily="49" charset="-122"/>
                <a:cs typeface="Times New Roman" panose="02020603050405020304" pitchFamily="18" charset="0"/>
              </a:rPr>
              <a:t>静止在坐标系原点，</a:t>
            </a:r>
            <a:r>
              <a:rPr lang="en-US" altLang="zh-CN" kern="100" dirty="0">
                <a:solidFill>
                  <a:srgbClr val="000000"/>
                </a:solidFill>
                <a:ea typeface="黑体" panose="02010609060101010101" pitchFamily="49" charset="-122"/>
              </a:rPr>
              <a:t>m</a:t>
            </a:r>
            <a:r>
              <a:rPr lang="zh-CN" altLang="zh-CN" kern="100" dirty="0">
                <a:solidFill>
                  <a:srgbClr val="000000"/>
                </a:solidFill>
                <a:ea typeface="黑体" panose="02010609060101010101" pitchFamily="49" charset="-122"/>
                <a:cs typeface="Times New Roman" panose="02020603050405020304" pitchFamily="18" charset="0"/>
              </a:rPr>
              <a:t>经过任一路径由</a:t>
            </a:r>
            <a:r>
              <a:rPr lang="en-US" altLang="zh-CN" kern="100" spc="15" dirty="0">
                <a:solidFill>
                  <a:srgbClr val="000000"/>
                </a:solidFill>
                <a:ea typeface="黑体" panose="02010609060101010101" pitchFamily="49" charset="-122"/>
              </a:rPr>
              <a:t>a</a:t>
            </a:r>
            <a:r>
              <a:rPr lang="zh-CN" altLang="zh-CN" kern="100" dirty="0">
                <a:solidFill>
                  <a:srgbClr val="000000"/>
                </a:solidFill>
                <a:ea typeface="黑体" panose="02010609060101010101" pitchFamily="49" charset="-122"/>
                <a:cs typeface="Times New Roman" panose="02020603050405020304" pitchFamily="18" charset="0"/>
              </a:rPr>
              <a:t>运动</a:t>
            </a:r>
            <a:r>
              <a:rPr lang="en-US" altLang="zh-CN" kern="100" dirty="0">
                <a:solidFill>
                  <a:srgbClr val="000000"/>
                </a:solidFill>
                <a:ea typeface="黑体" panose="02010609060101010101" pitchFamily="49" charset="-122"/>
              </a:rPr>
              <a:t>b, </a:t>
            </a:r>
            <a:r>
              <a:rPr lang="zh-CN" altLang="zh-CN" kern="100" dirty="0">
                <a:solidFill>
                  <a:srgbClr val="000000"/>
                </a:solidFill>
                <a:ea typeface="黑体" panose="02010609060101010101" pitchFamily="49" charset="-122"/>
                <a:cs typeface="Times New Roman" panose="02020603050405020304" pitchFamily="18" charset="0"/>
              </a:rPr>
              <a:t>万有引力做功为：</a:t>
            </a:r>
            <a:endParaRPr lang="zh-CN" altLang="en-US" dirty="0">
              <a:ea typeface="黑体" panose="02010609060101010101" pitchFamily="49" charset="-122"/>
            </a:endParaRPr>
          </a:p>
        </p:txBody>
      </p:sp>
      <p:sp>
        <p:nvSpPr>
          <p:cNvPr id="10" name="矩形 9"/>
          <p:cNvSpPr/>
          <p:nvPr/>
        </p:nvSpPr>
        <p:spPr>
          <a:xfrm>
            <a:off x="624372" y="943811"/>
            <a:ext cx="4572000" cy="461665"/>
          </a:xfrm>
          <a:prstGeom prst="rect">
            <a:avLst/>
          </a:prstGeom>
        </p:spPr>
        <p:txBody>
          <a:bodyPr>
            <a:spAutoFit/>
          </a:bodyPr>
          <a:lstStyle/>
          <a:p>
            <a:pPr algn="l"/>
            <a:r>
              <a:rPr lang="zh-CN" altLang="en-US" b="1"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万有引力做功：</a:t>
            </a:r>
            <a:endParaRPr lang="zh-CN" altLang="en-US" b="1" dirty="0">
              <a:solidFill>
                <a:srgbClr val="0000FF"/>
              </a:solidFill>
              <a:latin typeface="黑体" panose="02010609060101010101" pitchFamily="49" charset="-122"/>
              <a:ea typeface="黑体" panose="02010609060101010101" pitchFamily="49" charset="-122"/>
            </a:endParaRPr>
          </a:p>
        </p:txBody>
      </p:sp>
      <p:graphicFrame>
        <p:nvGraphicFramePr>
          <p:cNvPr id="8" name="对象 7"/>
          <p:cNvGraphicFramePr>
            <a:graphicFrameLocks noChangeAspect="1"/>
          </p:cNvGraphicFramePr>
          <p:nvPr/>
        </p:nvGraphicFramePr>
        <p:xfrm>
          <a:off x="1079612" y="3286794"/>
          <a:ext cx="4379913" cy="2301875"/>
        </p:xfrm>
        <a:graphic>
          <a:graphicData uri="http://schemas.openxmlformats.org/presentationml/2006/ole">
            <mc:AlternateContent xmlns:mc="http://schemas.openxmlformats.org/markup-compatibility/2006">
              <mc:Choice xmlns:v="urn:schemas-microsoft-com:vml" Requires="v">
                <p:oleObj spid="_x0000_s112817" name="Equation" r:id="rId2" imgW="59740800" imgH="31394400" progId="Equation.DSMT4">
                  <p:embed/>
                </p:oleObj>
              </mc:Choice>
              <mc:Fallback>
                <p:oleObj name="Equation" r:id="rId2" imgW="59740800" imgH="31394400" progId="Equation.DSMT4">
                  <p:embed/>
                  <p:pic>
                    <p:nvPicPr>
                      <p:cNvPr id="0" name="图片 112816"/>
                      <p:cNvPicPr/>
                      <p:nvPr/>
                    </p:nvPicPr>
                    <p:blipFill>
                      <a:blip r:embed="rId3"/>
                      <a:stretch>
                        <a:fillRect/>
                      </a:stretch>
                    </p:blipFill>
                    <p:spPr>
                      <a:xfrm>
                        <a:off x="1079612" y="3286794"/>
                        <a:ext cx="4379913" cy="23018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文本框 4"/>
          <p:cNvSpPr txBox="1"/>
          <p:nvPr/>
        </p:nvSpPr>
        <p:spPr>
          <a:xfrm>
            <a:off x="1078124" y="2341907"/>
            <a:ext cx="4356484" cy="3139321"/>
          </a:xfrm>
          <a:prstGeom prst="rect">
            <a:avLst/>
          </a:prstGeom>
          <a:noFill/>
        </p:spPr>
        <p:txBody>
          <a:bodyPr wrap="square" rtlCol="0">
            <a:spAutoFit/>
          </a:bodyPr>
          <a:lstStyle/>
          <a:p>
            <a:pPr marL="342900" indent="-342900" algn="l">
              <a:lnSpc>
                <a:spcPct val="150000"/>
              </a:lnSpc>
              <a:buClr>
                <a:srgbClr val="003A93"/>
              </a:buClr>
              <a:buFont typeface="Wingdings" panose="05000000000000000000" pitchFamily="2" charset="2"/>
              <a:buChar char="Ø"/>
            </a:pPr>
            <a:r>
              <a:rPr lang="zh-CN" altLang="en-US" sz="2800" dirty="0" smtClean="0">
                <a:latin typeface="仿宋" panose="02010609060101010101" pitchFamily="49" charset="-122"/>
                <a:ea typeface="仿宋" panose="02010609060101010101" pitchFamily="49" charset="-122"/>
              </a:rPr>
              <a:t>保守力：</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en-US" sz="2600" dirty="0" smtClean="0">
                <a:latin typeface="仿宋" panose="02010609060101010101" pitchFamily="49" charset="-122"/>
                <a:ea typeface="仿宋" panose="02010609060101010101" pitchFamily="49" charset="-122"/>
              </a:rPr>
              <a:t>重力</a:t>
            </a:r>
            <a:endParaRPr lang="en-US" altLang="zh-CN" sz="26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zh-CN" sz="2600" dirty="0" smtClean="0">
                <a:latin typeface="仿宋" panose="02010609060101010101" pitchFamily="49" charset="-122"/>
                <a:ea typeface="仿宋" panose="02010609060101010101" pitchFamily="49" charset="-122"/>
              </a:rPr>
              <a:t>弹簧</a:t>
            </a:r>
            <a:r>
              <a:rPr lang="zh-CN" altLang="zh-CN" sz="2600" dirty="0">
                <a:latin typeface="仿宋" panose="02010609060101010101" pitchFamily="49" charset="-122"/>
                <a:ea typeface="仿宋" panose="02010609060101010101" pitchFamily="49" charset="-122"/>
              </a:rPr>
              <a:t>的</a:t>
            </a:r>
            <a:r>
              <a:rPr lang="zh-CN" altLang="zh-CN" sz="2600" dirty="0" smtClean="0">
                <a:latin typeface="仿宋" panose="02010609060101010101" pitchFamily="49" charset="-122"/>
                <a:ea typeface="仿宋" panose="02010609060101010101" pitchFamily="49" charset="-122"/>
              </a:rPr>
              <a:t>弹性力</a:t>
            </a:r>
            <a:endParaRPr lang="en-US" altLang="zh-CN" sz="26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en-US" sz="2600" dirty="0" smtClean="0">
                <a:latin typeface="仿宋" panose="02010609060101010101" pitchFamily="49" charset="-122"/>
                <a:ea typeface="仿宋" panose="02010609060101010101" pitchFamily="49" charset="-122"/>
              </a:rPr>
              <a:t>万有引力</a:t>
            </a:r>
            <a:endParaRPr lang="en-US" altLang="zh-CN" sz="26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en-US" sz="2600" dirty="0">
                <a:latin typeface="仿宋" panose="02010609060101010101" pitchFamily="49" charset="-122"/>
                <a:ea typeface="仿宋" panose="02010609060101010101" pitchFamily="49" charset="-122"/>
              </a:rPr>
              <a:t>库伦力</a:t>
            </a:r>
            <a:endParaRPr lang="zh-CN" altLang="en-US" sz="2600" dirty="0">
              <a:latin typeface="仿宋" panose="02010609060101010101" pitchFamily="49" charset="-122"/>
              <a:ea typeface="仿宋" panose="02010609060101010101" pitchFamily="49" charset="-122"/>
            </a:endParaRPr>
          </a:p>
        </p:txBody>
      </p:sp>
      <p:sp>
        <p:nvSpPr>
          <p:cNvPr id="6" name="文本框 5"/>
          <p:cNvSpPr txBox="1"/>
          <p:nvPr/>
        </p:nvSpPr>
        <p:spPr>
          <a:xfrm>
            <a:off x="4482970" y="2341907"/>
            <a:ext cx="4356484" cy="1338828"/>
          </a:xfrm>
          <a:prstGeom prst="rect">
            <a:avLst/>
          </a:prstGeom>
          <a:noFill/>
        </p:spPr>
        <p:txBody>
          <a:bodyPr wrap="square" rtlCol="0">
            <a:spAutoFit/>
          </a:bodyPr>
          <a:lstStyle/>
          <a:p>
            <a:pPr marL="342900" indent="-342900" algn="l">
              <a:lnSpc>
                <a:spcPct val="150000"/>
              </a:lnSpc>
              <a:buClr>
                <a:srgbClr val="003A93"/>
              </a:buClr>
              <a:buFont typeface="Wingdings" panose="05000000000000000000" pitchFamily="2" charset="2"/>
              <a:buChar char="Ø"/>
            </a:pPr>
            <a:r>
              <a:rPr lang="zh-CN" altLang="en-US" sz="2800" dirty="0" smtClean="0">
                <a:latin typeface="仿宋" panose="02010609060101010101" pitchFamily="49" charset="-122"/>
                <a:ea typeface="仿宋" panose="02010609060101010101" pitchFamily="49" charset="-122"/>
              </a:rPr>
              <a:t>非保守力：</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en-US" sz="2600" dirty="0" smtClean="0">
                <a:latin typeface="仿宋" panose="02010609060101010101" pitchFamily="49" charset="-122"/>
                <a:ea typeface="仿宋" panose="02010609060101010101" pitchFamily="49" charset="-122"/>
              </a:rPr>
              <a:t>摩擦力</a:t>
            </a:r>
            <a:endParaRPr lang="zh-CN" altLang="en-US" sz="2600" dirty="0">
              <a:latin typeface="仿宋" panose="02010609060101010101" pitchFamily="49" charset="-122"/>
              <a:ea typeface="仿宋" panose="02010609060101010101" pitchFamily="49" charset="-122"/>
            </a:endParaRPr>
          </a:p>
        </p:txBody>
      </p:sp>
      <p:sp>
        <p:nvSpPr>
          <p:cNvPr id="7" name="矩形 6"/>
          <p:cNvSpPr/>
          <p:nvPr/>
        </p:nvSpPr>
        <p:spPr>
          <a:xfrm>
            <a:off x="4482970" y="4182657"/>
            <a:ext cx="4140460" cy="952184"/>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拉着箱子走不同路径时，摩擦力作功不相同。</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1079612" y="5481228"/>
            <a:ext cx="7378588" cy="1113766"/>
          </a:xfrm>
          <a:prstGeom prst="rect">
            <a:avLst/>
          </a:prstGeom>
        </p:spPr>
        <p:txBody>
          <a:bodyPr wrap="square">
            <a:spAutoFit/>
          </a:bodyPr>
          <a:lstStyle/>
          <a:p>
            <a:pPr algn="l">
              <a:lnSpc>
                <a:spcPct val="150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在一定空间内每一处的保守力的大小和方向都确定，这个空间就称为保守力场。</a:t>
            </a:r>
            <a:endParaRPr lang="zh-CN" altLang="en-US" dirty="0">
              <a:latin typeface="仿宋" panose="02010609060101010101" pitchFamily="49" charset="-122"/>
              <a:ea typeface="仿宋" panose="02010609060101010101" pitchFamily="49" charset="-122"/>
            </a:endParaRPr>
          </a:p>
        </p:txBody>
      </p:sp>
      <p:sp>
        <p:nvSpPr>
          <p:cNvPr id="9" name="标题 1"/>
          <p:cNvSpPr txBox="1"/>
          <p:nvPr/>
        </p:nvSpPr>
        <p:spPr bwMode="auto">
          <a:xfrm>
            <a:off x="596770" y="551881"/>
            <a:ext cx="7772400" cy="67626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3200" b="1" kern="0" dirty="0">
                <a:solidFill>
                  <a:srgbClr val="4848D1"/>
                </a:solidFill>
                <a:latin typeface="仿宋" panose="02010609060101010101" pitchFamily="49" charset="-122"/>
                <a:ea typeface="仿宋" panose="02010609060101010101" pitchFamily="49" charset="-122"/>
              </a:rPr>
              <a:t>一</a:t>
            </a:r>
            <a:r>
              <a:rPr lang="zh-CN" altLang="en-US" sz="3200" b="1" kern="0" dirty="0" smtClean="0">
                <a:solidFill>
                  <a:srgbClr val="4848D1"/>
                </a:solidFill>
                <a:latin typeface="仿宋" panose="02010609060101010101" pitchFamily="49" charset="-122"/>
                <a:ea typeface="仿宋" panose="02010609060101010101" pitchFamily="49" charset="-122"/>
              </a:rPr>
              <a:t>、保守力与非保守力</a:t>
            </a:r>
            <a:endParaRPr lang="zh-CN" altLang="en-US" sz="3200" b="1" kern="0" dirty="0">
              <a:solidFill>
                <a:srgbClr val="4848D1"/>
              </a:solidFill>
              <a:latin typeface="仿宋" panose="02010609060101010101" pitchFamily="49" charset="-122"/>
              <a:ea typeface="仿宋" panose="02010609060101010101" pitchFamily="49" charset="-122"/>
            </a:endParaRPr>
          </a:p>
        </p:txBody>
      </p:sp>
      <p:sp>
        <p:nvSpPr>
          <p:cNvPr id="10" name="矩形 9"/>
          <p:cNvSpPr/>
          <p:nvPr/>
        </p:nvSpPr>
        <p:spPr>
          <a:xfrm>
            <a:off x="916343" y="1277089"/>
            <a:ext cx="7133254" cy="1015663"/>
          </a:xfrm>
          <a:prstGeom prst="rect">
            <a:avLst/>
          </a:prstGeom>
        </p:spPr>
        <p:txBody>
          <a:bodyPr wrap="square">
            <a:spAutoFit/>
          </a:bodyPr>
          <a:lstStyle/>
          <a:p>
            <a:pPr algn="l">
              <a:lnSpc>
                <a:spcPct val="125000"/>
              </a:lnSpc>
              <a:spcAft>
                <a:spcPts val="0"/>
              </a:spcAft>
            </a:pPr>
            <a:r>
              <a:rPr lang="zh-CN" altLang="zh-CN" kern="100" dirty="0">
                <a:latin typeface="黑体" panose="02010609060101010101" pitchFamily="49" charset="-122"/>
                <a:ea typeface="黑体" panose="02010609060101010101" pitchFamily="49" charset="-122"/>
              </a:rPr>
              <a:t>力所作的功仅由质点的</a:t>
            </a:r>
            <a:r>
              <a:rPr lang="zh-CN" altLang="zh-CN" kern="100" dirty="0">
                <a:solidFill>
                  <a:srgbClr val="FF0000"/>
                </a:solidFill>
                <a:latin typeface="黑体" panose="02010609060101010101" pitchFamily="49" charset="-122"/>
                <a:ea typeface="黑体" panose="02010609060101010101" pitchFamily="49" charset="-122"/>
              </a:rPr>
              <a:t>始末位置</a:t>
            </a:r>
            <a:r>
              <a:rPr lang="zh-CN" altLang="zh-CN" kern="100" dirty="0">
                <a:latin typeface="黑体" panose="02010609060101010101" pitchFamily="49" charset="-122"/>
                <a:ea typeface="黑体" panose="02010609060101010101" pitchFamily="49" charset="-122"/>
              </a:rPr>
              <a:t>决定</a:t>
            </a:r>
            <a:r>
              <a:rPr lang="zh-CN" altLang="zh-CN" kern="100" dirty="0" smtClean="0">
                <a:latin typeface="黑体" panose="02010609060101010101" pitchFamily="49" charset="-122"/>
                <a:ea typeface="黑体" panose="02010609060101010101" pitchFamily="49" charset="-122"/>
              </a:rPr>
              <a:t>，</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与</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路径无关，这种力称为保守力。</a:t>
            </a:r>
            <a:endParaRPr lang="zh-CN" altLang="en-US"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txBox="1"/>
          <p:nvPr/>
        </p:nvSpPr>
        <p:spPr bwMode="auto">
          <a:xfrm>
            <a:off x="694184" y="584684"/>
            <a:ext cx="7772400" cy="67626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3200" b="1" kern="0" dirty="0" smtClean="0">
                <a:solidFill>
                  <a:srgbClr val="4848D1"/>
                </a:solidFill>
                <a:latin typeface="仿宋" panose="02010609060101010101" pitchFamily="49" charset="-122"/>
                <a:ea typeface="仿宋" panose="02010609060101010101" pitchFamily="49" charset="-122"/>
              </a:rPr>
              <a:t>二、势能</a:t>
            </a:r>
            <a:endParaRPr lang="zh-CN" altLang="en-US" sz="3200" b="1" kern="0" dirty="0">
              <a:solidFill>
                <a:srgbClr val="4848D1"/>
              </a:solidFill>
              <a:latin typeface="仿宋" panose="02010609060101010101" pitchFamily="49" charset="-122"/>
              <a:ea typeface="仿宋" panose="02010609060101010101" pitchFamily="49" charset="-122"/>
            </a:endParaRPr>
          </a:p>
        </p:txBody>
      </p:sp>
      <p:sp>
        <p:nvSpPr>
          <p:cNvPr id="2" name="矩形 1"/>
          <p:cNvSpPr/>
          <p:nvPr/>
        </p:nvSpPr>
        <p:spPr>
          <a:xfrm>
            <a:off x="880812" y="1448780"/>
            <a:ext cx="7399143" cy="3773341"/>
          </a:xfrm>
          <a:prstGeom prst="rect">
            <a:avLst/>
          </a:prstGeom>
        </p:spPr>
        <p:txBody>
          <a:bodyPr wrap="square">
            <a:spAutoFit/>
          </a:bodyPr>
          <a:lstStyle/>
          <a:p>
            <a:pPr marL="342900" indent="-342900" algn="l" eaLnBrk="0" hangingPunct="0">
              <a:lnSpc>
                <a:spcPct val="150000"/>
              </a:lnSpc>
              <a:spcBef>
                <a:spcPct val="20000"/>
              </a:spcBef>
              <a:buChar char="•"/>
            </a:pPr>
            <a:r>
              <a:rPr lang="zh-CN" altLang="zh-CN" sz="2600" dirty="0">
                <a:latin typeface="仿宋" panose="02010609060101010101" pitchFamily="49" charset="-122"/>
                <a:ea typeface="仿宋" panose="02010609060101010101" pitchFamily="49" charset="-122"/>
              </a:rPr>
              <a:t>具有位置优势的物体，如拉伸了的弹簧，高处的水流下时可以产生动能而做功。因为它们具有一种和物体间</a:t>
            </a:r>
            <a:r>
              <a:rPr lang="zh-CN" altLang="zh-CN" sz="2600" dirty="0">
                <a:solidFill>
                  <a:srgbClr val="FF0000"/>
                </a:solidFill>
                <a:latin typeface="仿宋" panose="02010609060101010101" pitchFamily="49" charset="-122"/>
                <a:ea typeface="仿宋" panose="02010609060101010101" pitchFamily="49" charset="-122"/>
              </a:rPr>
              <a:t>相对位置</a:t>
            </a:r>
            <a:r>
              <a:rPr lang="zh-CN" altLang="zh-CN" sz="2600" dirty="0">
                <a:latin typeface="仿宋" panose="02010609060101010101" pitchFamily="49" charset="-122"/>
                <a:ea typeface="仿宋" panose="02010609060101010101" pitchFamily="49" charset="-122"/>
              </a:rPr>
              <a:t>相联系的能量</a:t>
            </a:r>
            <a:r>
              <a:rPr lang="en-US" altLang="zh-CN" sz="2600" dirty="0">
                <a:latin typeface="仿宋" panose="02010609060101010101" pitchFamily="49" charset="-122"/>
                <a:ea typeface="仿宋" panose="02010609060101010101" pitchFamily="49" charset="-122"/>
              </a:rPr>
              <a:t>——</a:t>
            </a:r>
            <a:r>
              <a:rPr lang="zh-CN" altLang="zh-CN" sz="2600" dirty="0">
                <a:latin typeface="仿宋" panose="02010609060101010101" pitchFamily="49" charset="-122"/>
                <a:ea typeface="仿宋" panose="02010609060101010101" pitchFamily="49" charset="-122"/>
              </a:rPr>
              <a:t>势能。</a:t>
            </a:r>
            <a:endParaRPr lang="zh-CN" altLang="zh-CN" sz="2600" dirty="0">
              <a:latin typeface="仿宋" panose="02010609060101010101" pitchFamily="49" charset="-122"/>
              <a:ea typeface="仿宋" panose="02010609060101010101" pitchFamily="49" charset="-122"/>
            </a:endParaRPr>
          </a:p>
          <a:p>
            <a:pPr marL="342900" indent="-342900" algn="l" eaLnBrk="0" hangingPunct="0">
              <a:lnSpc>
                <a:spcPct val="150000"/>
              </a:lnSpc>
              <a:spcBef>
                <a:spcPct val="20000"/>
              </a:spcBef>
              <a:buChar char="•"/>
            </a:pPr>
            <a:r>
              <a:rPr lang="zh-CN" altLang="zh-CN" sz="2600" dirty="0">
                <a:latin typeface="仿宋" panose="02010609060101010101" pitchFamily="49" charset="-122"/>
                <a:ea typeface="仿宋" panose="02010609060101010101" pitchFamily="49" charset="-122"/>
              </a:rPr>
              <a:t>蕴藏在保守力场中的、与位置有关的能量称之为势能（位能）。</a:t>
            </a:r>
            <a:endParaRPr lang="zh-CN" altLang="en-US" sz="260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内容占位符 2"/>
          <p:cNvSpPr>
            <a:spLocks noGrp="1"/>
          </p:cNvSpPr>
          <p:nvPr>
            <p:ph idx="1"/>
          </p:nvPr>
        </p:nvSpPr>
        <p:spPr>
          <a:xfrm>
            <a:off x="791580" y="1232756"/>
            <a:ext cx="7884876" cy="4114800"/>
          </a:xfrm>
        </p:spPr>
        <p:txBody>
          <a:bodyPr/>
          <a:lstStyle/>
          <a:p>
            <a:pPr>
              <a:lnSpc>
                <a:spcPct val="150000"/>
              </a:lnSpc>
            </a:pPr>
            <a:r>
              <a:rPr lang="zh-CN" altLang="zh-CN" sz="2600" dirty="0">
                <a:latin typeface="仿宋" panose="02010609060101010101" pitchFamily="49" charset="-122"/>
                <a:ea typeface="仿宋" panose="02010609060101010101" pitchFamily="49" charset="-122"/>
              </a:rPr>
              <a:t>在保守力场中，质点的始末位置一定，</a:t>
            </a:r>
            <a:r>
              <a:rPr lang="zh-CN" altLang="zh-CN" sz="2600" dirty="0" smtClean="0">
                <a:latin typeface="仿宋" panose="02010609060101010101" pitchFamily="49" charset="-122"/>
                <a:ea typeface="仿宋" panose="02010609060101010101" pitchFamily="49" charset="-122"/>
              </a:rPr>
              <a:t>力</a:t>
            </a:r>
            <a:r>
              <a:rPr lang="zh-CN" altLang="en-US" sz="2600" dirty="0" smtClean="0">
                <a:latin typeface="仿宋" panose="02010609060101010101" pitchFamily="49" charset="-122"/>
                <a:ea typeface="仿宋" panose="02010609060101010101" pitchFamily="49" charset="-122"/>
              </a:rPr>
              <a:t>做</a:t>
            </a:r>
            <a:r>
              <a:rPr lang="zh-CN" altLang="zh-CN" sz="2600" dirty="0" smtClean="0">
                <a:latin typeface="仿宋" panose="02010609060101010101" pitchFamily="49" charset="-122"/>
                <a:ea typeface="仿宋" panose="02010609060101010101" pitchFamily="49" charset="-122"/>
              </a:rPr>
              <a:t>的</a:t>
            </a:r>
            <a:r>
              <a:rPr lang="zh-CN" altLang="zh-CN" sz="2600" dirty="0">
                <a:latin typeface="仿宋" panose="02010609060101010101" pitchFamily="49" charset="-122"/>
                <a:ea typeface="仿宋" panose="02010609060101010101" pitchFamily="49" charset="-122"/>
              </a:rPr>
              <a:t>功便确定。</a:t>
            </a:r>
            <a:endParaRPr lang="zh-CN" altLang="zh-CN" sz="2600" dirty="0">
              <a:latin typeface="仿宋" panose="02010609060101010101" pitchFamily="49" charset="-122"/>
              <a:ea typeface="仿宋" panose="02010609060101010101" pitchFamily="49" charset="-122"/>
            </a:endParaRPr>
          </a:p>
          <a:p>
            <a:pPr>
              <a:lnSpc>
                <a:spcPct val="150000"/>
              </a:lnSpc>
            </a:pPr>
            <a:r>
              <a:rPr lang="zh-CN" altLang="zh-CN" sz="2600" dirty="0">
                <a:latin typeface="仿宋" panose="02010609060101010101" pitchFamily="49" charset="-122"/>
                <a:ea typeface="仿宋" panose="02010609060101010101" pitchFamily="49" charset="-122"/>
              </a:rPr>
              <a:t>根据动能定理</a:t>
            </a:r>
            <a:r>
              <a:rPr lang="zh-CN" altLang="zh-CN" sz="2600"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做</a:t>
            </a:r>
            <a:r>
              <a:rPr lang="zh-CN" altLang="zh-CN" sz="2600" dirty="0" smtClean="0">
                <a:latin typeface="仿宋" panose="02010609060101010101" pitchFamily="49" charset="-122"/>
                <a:ea typeface="仿宋" panose="02010609060101010101" pitchFamily="49" charset="-122"/>
              </a:rPr>
              <a:t>功</a:t>
            </a:r>
            <a:r>
              <a:rPr lang="zh-CN" altLang="zh-CN" sz="2600" dirty="0">
                <a:latin typeface="仿宋" panose="02010609060101010101" pitchFamily="49" charset="-122"/>
                <a:ea typeface="仿宋" panose="02010609060101010101" pitchFamily="49" charset="-122"/>
              </a:rPr>
              <a:t>的结果是使质点的动能发生变化。这说明在保守场中，两点之间的能量不同，而且这一能量</a:t>
            </a:r>
            <a:r>
              <a:rPr lang="zh-CN" altLang="zh-CN" sz="2600" dirty="0">
                <a:solidFill>
                  <a:srgbClr val="C00000"/>
                </a:solidFill>
                <a:latin typeface="仿宋" panose="02010609060101010101" pitchFamily="49" charset="-122"/>
                <a:ea typeface="仿宋" panose="02010609060101010101" pitchFamily="49" charset="-122"/>
              </a:rPr>
              <a:t>只与位置有关</a:t>
            </a:r>
            <a:r>
              <a:rPr lang="zh-CN" altLang="zh-CN" sz="2600" dirty="0">
                <a:latin typeface="仿宋" panose="02010609060101010101" pitchFamily="49" charset="-122"/>
                <a:ea typeface="仿宋" panose="02010609060101010101" pitchFamily="49" charset="-122"/>
              </a:rPr>
              <a:t>。当质点的位置改变时，这一能量便释放出来，转变成质点的动能。——这就是保守场的势能。</a:t>
            </a:r>
            <a:endParaRPr lang="zh-CN" altLang="en-US" sz="260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txBox="1"/>
          <p:nvPr/>
        </p:nvSpPr>
        <p:spPr bwMode="auto">
          <a:xfrm>
            <a:off x="694184" y="584684"/>
            <a:ext cx="7772400" cy="67626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3200" b="1" kern="0" dirty="0">
                <a:solidFill>
                  <a:srgbClr val="4848D1"/>
                </a:solidFill>
                <a:latin typeface="仿宋" panose="02010609060101010101" pitchFamily="49" charset="-122"/>
                <a:ea typeface="仿宋" panose="02010609060101010101" pitchFamily="49" charset="-122"/>
              </a:rPr>
              <a:t>三</a:t>
            </a:r>
            <a:r>
              <a:rPr lang="zh-CN" altLang="en-US" sz="3200" b="1" kern="0" dirty="0" smtClean="0">
                <a:solidFill>
                  <a:srgbClr val="4848D1"/>
                </a:solidFill>
                <a:latin typeface="仿宋" panose="02010609060101010101" pitchFamily="49" charset="-122"/>
                <a:ea typeface="仿宋" panose="02010609060101010101" pitchFamily="49" charset="-122"/>
              </a:rPr>
              <a:t>、势能大小的确定</a:t>
            </a:r>
            <a:endParaRPr lang="zh-CN" altLang="en-US" sz="3200" b="1" kern="0"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889788" y="1412776"/>
            <a:ext cx="7381192" cy="1015663"/>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选空间上的一点</a:t>
            </a:r>
            <a:r>
              <a:rPr lang="en-US" altLang="zh-CN" kern="100" dirty="0">
                <a:latin typeface="仿宋" panose="02010609060101010101" pitchFamily="49" charset="-122"/>
                <a:ea typeface="仿宋" panose="02010609060101010101" pitchFamily="49" charset="-122"/>
              </a:rPr>
              <a:t>M</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为势能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点；由空间上</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点到势能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a:t>
            </a:r>
            <a:r>
              <a:rPr lang="en-US" altLang="zh-CN" kern="100" dirty="0">
                <a:latin typeface="仿宋" panose="02010609060101010101" pitchFamily="49" charset="-122"/>
                <a:ea typeface="仿宋" panose="02010609060101010101" pitchFamily="49" charset="-122"/>
              </a:rPr>
              <a:t>M</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过程中，保守力所作功的大小为该点的势能。</a:t>
            </a:r>
            <a:endParaRPr lang="zh-CN" altLang="en-US" dirty="0">
              <a:latin typeface="仿宋" panose="02010609060101010101" pitchFamily="49" charset="-122"/>
              <a:ea typeface="仿宋" panose="02010609060101010101" pitchFamily="49" charset="-122"/>
            </a:endParaRPr>
          </a:p>
        </p:txBody>
      </p:sp>
      <p:pic>
        <p:nvPicPr>
          <p:cNvPr id="870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91780" y="2470611"/>
            <a:ext cx="2232248" cy="7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89788" y="3684602"/>
            <a:ext cx="7381192" cy="1477328"/>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注意：势能的大小由相对位置决定，没有绝对大小；势能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点的选取是任意的。</a:t>
            </a:r>
            <a:endParaRPr lang="zh-CN" altLang="zh-CN" kern="100" dirty="0">
              <a:latin typeface="仿宋" panose="02010609060101010101" pitchFamily="49" charset="-122"/>
              <a:ea typeface="仿宋" panose="02010609060101010101" pitchFamily="49" charset="-122"/>
            </a:endParaRPr>
          </a:p>
          <a:p>
            <a:pPr algn="l">
              <a:lnSpc>
                <a:spcPct val="125000"/>
              </a:lnSpc>
            </a:pP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对于弹簧的弹性势能，势能</a:t>
            </a:r>
            <a:r>
              <a:rPr lang="en-US" altLang="zh-CN" kern="100" dirty="0">
                <a:highlight>
                  <a:srgbClr val="FFFF00"/>
                </a:highlight>
                <a:latin typeface="仿宋" panose="02010609060101010101" pitchFamily="49" charset="-122"/>
                <a:ea typeface="仿宋" panose="02010609060101010101" pitchFamily="49" charset="-122"/>
              </a:rPr>
              <a:t>0</a:t>
            </a: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点通常选弹簧的原长。</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txBox="1"/>
          <p:nvPr/>
        </p:nvSpPr>
        <p:spPr bwMode="auto">
          <a:xfrm>
            <a:off x="697497" y="512676"/>
            <a:ext cx="7772400" cy="67626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重力势能</a:t>
            </a:r>
            <a:endParaRPr lang="zh-CN" altLang="en-US" sz="2800" b="1" kern="0"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1079612" y="1190761"/>
            <a:ext cx="6030416"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选地面为势能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点，距地面高</a:t>
            </a:r>
            <a:r>
              <a:rPr lang="en-US" altLang="zh-CN" kern="100" dirty="0">
                <a:latin typeface="仿宋" panose="02010609060101010101" pitchFamily="49" charset="-122"/>
                <a:ea typeface="仿宋" panose="02010609060101010101" pitchFamily="49" charset="-122"/>
              </a:rPr>
              <a:t>h</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处的势能为：</a:t>
            </a:r>
            <a:endParaRPr lang="zh-CN" altLang="en-US" dirty="0">
              <a:latin typeface="仿宋" panose="02010609060101010101" pitchFamily="49" charset="-122"/>
              <a:ea typeface="仿宋" panose="02010609060101010101" pitchFamily="49" charset="-122"/>
            </a:endParaRPr>
          </a:p>
        </p:txBody>
      </p:sp>
      <p:pic>
        <p:nvPicPr>
          <p:cNvPr id="8806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23628" y="1844824"/>
            <a:ext cx="3355124" cy="75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079612" y="2789148"/>
            <a:ext cx="6426460" cy="461665"/>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其中负号表示重力</a:t>
            </a:r>
            <a:r>
              <a:rPr lang="en-US" altLang="zh-CN" kern="100" dirty="0">
                <a:latin typeface="仿宋" panose="02010609060101010101" pitchFamily="49" charset="-122"/>
                <a:ea typeface="仿宋" panose="02010609060101010101" pitchFamily="49" charset="-122"/>
              </a:rPr>
              <a:t>mg</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的方向与</a:t>
            </a:r>
            <a:r>
              <a:rPr lang="en-US" altLang="zh-CN" kern="100" dirty="0">
                <a:latin typeface="仿宋" panose="02010609060101010101" pitchFamily="49" charset="-122"/>
                <a:ea typeface="仿宋" panose="02010609060101010101" pitchFamily="49" charset="-122"/>
              </a:rPr>
              <a:t>z</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轴的方向相反。</a:t>
            </a:r>
            <a:endParaRPr lang="zh-CN" altLang="en-US" dirty="0">
              <a:latin typeface="仿宋" panose="02010609060101010101" pitchFamily="49" charset="-122"/>
              <a:ea typeface="仿宋" panose="02010609060101010101" pitchFamily="49" charset="-122"/>
            </a:endParaRPr>
          </a:p>
        </p:txBody>
      </p:sp>
      <p:cxnSp>
        <p:nvCxnSpPr>
          <p:cNvPr id="3" name="直接箭头连接符 2"/>
          <p:cNvCxnSpPr/>
          <p:nvPr/>
        </p:nvCxnSpPr>
        <p:spPr bwMode="auto">
          <a:xfrm>
            <a:off x="4824028" y="4941168"/>
            <a:ext cx="349238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V="1">
            <a:off x="6553200" y="3861048"/>
            <a:ext cx="0" cy="21962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连接符 12"/>
          <p:cNvCxnSpPr/>
          <p:nvPr/>
        </p:nvCxnSpPr>
        <p:spPr bwMode="auto">
          <a:xfrm flipV="1">
            <a:off x="5112060" y="4221088"/>
            <a:ext cx="2880320" cy="1440160"/>
          </a:xfrm>
          <a:prstGeom prst="line">
            <a:avLst/>
          </a:prstGeom>
          <a:solidFill>
            <a:schemeClr val="accent1"/>
          </a:solidFill>
          <a:ln w="28575" cap="flat" cmpd="sng" algn="ctr">
            <a:solidFill>
              <a:srgbClr val="C91DB0"/>
            </a:solidFill>
            <a:prstDash val="solid"/>
            <a:round/>
            <a:headEnd type="none" w="med" len="med"/>
            <a:tailEnd type="none" w="med" len="med"/>
          </a:ln>
          <a:effectLst/>
        </p:spPr>
      </p:cxnSp>
      <p:graphicFrame>
        <p:nvGraphicFramePr>
          <p:cNvPr id="15" name="对象 14"/>
          <p:cNvGraphicFramePr>
            <a:graphicFrameLocks noChangeAspect="1"/>
          </p:cNvGraphicFramePr>
          <p:nvPr/>
        </p:nvGraphicFramePr>
        <p:xfrm>
          <a:off x="8065064" y="4555356"/>
          <a:ext cx="275580" cy="385812"/>
        </p:xfrm>
        <a:graphic>
          <a:graphicData uri="http://schemas.openxmlformats.org/presentationml/2006/ole">
            <mc:AlternateContent xmlns:mc="http://schemas.openxmlformats.org/markup-compatibility/2006">
              <mc:Choice xmlns:v="urn:schemas-microsoft-com:vml" Requires="v">
                <p:oleObj spid="_x0000_s143542" name="Equation" r:id="rId2" imgW="3048000" imgH="4267200" progId="Equation.DSMT4">
                  <p:embed/>
                </p:oleObj>
              </mc:Choice>
              <mc:Fallback>
                <p:oleObj name="Equation" r:id="rId2" imgW="3048000" imgH="4267200" progId="Equation.DSMT4">
                  <p:embed/>
                  <p:pic>
                    <p:nvPicPr>
                      <p:cNvPr id="0" name="图片 143541"/>
                      <p:cNvPicPr/>
                      <p:nvPr/>
                    </p:nvPicPr>
                    <p:blipFill>
                      <a:blip r:embed="rId3"/>
                      <a:stretch>
                        <a:fillRect/>
                      </a:stretch>
                    </p:blipFill>
                    <p:spPr>
                      <a:xfrm>
                        <a:off x="8065064" y="4555356"/>
                        <a:ext cx="275580" cy="385812"/>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6012160" y="3567914"/>
          <a:ext cx="493700" cy="586269"/>
        </p:xfrm>
        <a:graphic>
          <a:graphicData uri="http://schemas.openxmlformats.org/presentationml/2006/ole">
            <mc:AlternateContent xmlns:mc="http://schemas.openxmlformats.org/markup-compatibility/2006">
              <mc:Choice xmlns:v="urn:schemas-microsoft-com:vml" Requires="v">
                <p:oleObj spid="_x0000_s143543" name="Equation" r:id="rId4" imgW="4876800" imgH="5791200" progId="Equation.DSMT4">
                  <p:embed/>
                </p:oleObj>
              </mc:Choice>
              <mc:Fallback>
                <p:oleObj name="Equation" r:id="rId4" imgW="4876800" imgH="5791200" progId="Equation.DSMT4">
                  <p:embed/>
                  <p:pic>
                    <p:nvPicPr>
                      <p:cNvPr id="0" name="图片 143542"/>
                      <p:cNvPicPr/>
                      <p:nvPr/>
                    </p:nvPicPr>
                    <p:blipFill>
                      <a:blip r:embed="rId5"/>
                      <a:stretch>
                        <a:fillRect/>
                      </a:stretch>
                    </p:blipFill>
                    <p:spPr>
                      <a:xfrm>
                        <a:off x="6012160" y="3567914"/>
                        <a:ext cx="493700" cy="586269"/>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6210970" y="4601040"/>
          <a:ext cx="252382" cy="294445"/>
        </p:xfrm>
        <a:graphic>
          <a:graphicData uri="http://schemas.openxmlformats.org/presentationml/2006/ole">
            <mc:AlternateContent xmlns:mc="http://schemas.openxmlformats.org/markup-compatibility/2006">
              <mc:Choice xmlns:v="urn:schemas-microsoft-com:vml" Requires="v">
                <p:oleObj spid="_x0000_s143544" name="Equation" r:id="rId6" imgW="3657600" imgH="4267200" progId="Equation.DSMT4">
                  <p:embed/>
                </p:oleObj>
              </mc:Choice>
              <mc:Fallback>
                <p:oleObj name="Equation" r:id="rId6" imgW="3657600" imgH="4267200" progId="Equation.DSMT4">
                  <p:embed/>
                  <p:pic>
                    <p:nvPicPr>
                      <p:cNvPr id="0" name="图片 143543"/>
                      <p:cNvPicPr/>
                      <p:nvPr/>
                    </p:nvPicPr>
                    <p:blipFill>
                      <a:blip r:embed="rId7"/>
                      <a:stretch>
                        <a:fillRect/>
                      </a:stretch>
                    </p:blipFill>
                    <p:spPr>
                      <a:xfrm>
                        <a:off x="6210970" y="4601040"/>
                        <a:ext cx="252382" cy="29444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6700" y="3524242"/>
            <a:ext cx="4333069" cy="3217807"/>
          </a:xfrm>
          <a:prstGeom prst="rect">
            <a:avLst/>
          </a:prstGeom>
        </p:spPr>
      </p:pic>
      <p:sp>
        <p:nvSpPr>
          <p:cNvPr id="6" name="标题 1"/>
          <p:cNvSpPr txBox="1"/>
          <p:nvPr/>
        </p:nvSpPr>
        <p:spPr bwMode="auto">
          <a:xfrm>
            <a:off x="685800" y="728700"/>
            <a:ext cx="7772400" cy="67626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457200" indent="-457200" algn="l">
              <a:buFont typeface="Wingdings" panose="05000000000000000000" pitchFamily="2" charset="2"/>
              <a:buChar char="Ø"/>
            </a:pPr>
            <a:r>
              <a:rPr lang="zh-CN" altLang="en-US" sz="2800" b="1" kern="0" dirty="0">
                <a:solidFill>
                  <a:srgbClr val="4848D1"/>
                </a:solidFill>
                <a:latin typeface="仿宋" panose="02010609060101010101" pitchFamily="49" charset="-122"/>
                <a:ea typeface="仿宋" panose="02010609060101010101" pitchFamily="49" charset="-122"/>
              </a:rPr>
              <a:t>弹性</a:t>
            </a:r>
            <a:r>
              <a:rPr lang="zh-CN" altLang="en-US" sz="2800" b="1" kern="0" dirty="0" smtClean="0">
                <a:solidFill>
                  <a:srgbClr val="4848D1"/>
                </a:solidFill>
                <a:latin typeface="仿宋" panose="02010609060101010101" pitchFamily="49" charset="-122"/>
                <a:ea typeface="仿宋" panose="02010609060101010101" pitchFamily="49" charset="-122"/>
              </a:rPr>
              <a:t>势能</a:t>
            </a:r>
            <a:endParaRPr lang="zh-CN" altLang="en-US" sz="2800" b="1" kern="0" dirty="0">
              <a:solidFill>
                <a:srgbClr val="4848D1"/>
              </a:solidFill>
              <a:latin typeface="仿宋" panose="02010609060101010101" pitchFamily="49" charset="-122"/>
              <a:ea typeface="仿宋" panose="02010609060101010101" pitchFamily="49" charset="-122"/>
            </a:endParaRPr>
          </a:p>
        </p:txBody>
      </p:sp>
      <p:sp>
        <p:nvSpPr>
          <p:cNvPr id="7" name="矩形 6"/>
          <p:cNvSpPr/>
          <p:nvPr/>
        </p:nvSpPr>
        <p:spPr>
          <a:xfrm>
            <a:off x="865820" y="1510255"/>
            <a:ext cx="7093633"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选弹簧的原长位置为坐标原点，原长位置为势能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点，弹簧由原点拉至</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处的势能：</a:t>
            </a:r>
            <a:endParaRPr lang="zh-CN" altLang="en-US" dirty="0">
              <a:latin typeface="仿宋" panose="02010609060101010101" pitchFamily="49" charset="-122"/>
              <a:ea typeface="仿宋" panose="02010609060101010101" pitchFamily="49" charset="-122"/>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7848" y="2446547"/>
            <a:ext cx="3681014" cy="97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txBox="1"/>
          <p:nvPr/>
        </p:nvSpPr>
        <p:spPr bwMode="auto">
          <a:xfrm>
            <a:off x="935596" y="836712"/>
            <a:ext cx="7772400" cy="67626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万有引力势能</a:t>
            </a:r>
            <a:endParaRPr lang="zh-CN" altLang="en-US" sz="2800" b="1" kern="0"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1007604" y="1664804"/>
            <a:ext cx="7093633" cy="830997"/>
          </a:xfrm>
          <a:prstGeom prst="rect">
            <a:avLst/>
          </a:prstGeom>
        </p:spPr>
        <p:txBody>
          <a:bodyPr wrap="square">
            <a:spAutoFit/>
          </a:bodyPr>
          <a:lstStyle/>
          <a:p>
            <a:pPr algn="l"/>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选</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无穷远处</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为</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万有引力势能零点，质点在万有引力场中任意位置的</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势能</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nvGraphicFramePr>
        <p:xfrm>
          <a:off x="2195736" y="2744924"/>
          <a:ext cx="3960440" cy="846886"/>
        </p:xfrm>
        <a:graphic>
          <a:graphicData uri="http://schemas.openxmlformats.org/presentationml/2006/ole">
            <mc:AlternateContent xmlns:mc="http://schemas.openxmlformats.org/markup-compatibility/2006">
              <mc:Choice xmlns:v="urn:schemas-microsoft-com:vml" Requires="v">
                <p:oleObj spid="_x0000_s99753" name="Equation" r:id="rId1" imgW="48463200" imgH="10363200" progId="Equation.DSMT4">
                  <p:embed/>
                </p:oleObj>
              </mc:Choice>
              <mc:Fallback>
                <p:oleObj name="Equation" r:id="rId1" imgW="48463200" imgH="10363200" progId="Equation.DSMT4">
                  <p:embed/>
                  <p:pic>
                    <p:nvPicPr>
                      <p:cNvPr id="0" name="图片 99752"/>
                      <p:cNvPicPr/>
                      <p:nvPr/>
                    </p:nvPicPr>
                    <p:blipFill>
                      <a:blip r:embed="rId2"/>
                      <a:stretch>
                        <a:fillRect/>
                      </a:stretch>
                    </p:blipFill>
                    <p:spPr>
                      <a:xfrm>
                        <a:off x="2195736" y="2744924"/>
                        <a:ext cx="3960440" cy="846886"/>
                      </a:xfrm>
                      <a:prstGeom prst="rect">
                        <a:avLst/>
                      </a:prstGeom>
                    </p:spPr>
                  </p:pic>
                </p:oleObj>
              </mc:Fallback>
            </mc:AlternateContent>
          </a:graphicData>
        </a:graphic>
      </p:graphicFrame>
      <p:grpSp>
        <p:nvGrpSpPr>
          <p:cNvPr id="21" name="组合 20"/>
          <p:cNvGrpSpPr/>
          <p:nvPr/>
        </p:nvGrpSpPr>
        <p:grpSpPr>
          <a:xfrm>
            <a:off x="5004048" y="3717032"/>
            <a:ext cx="5599897" cy="4121083"/>
            <a:chOff x="4175956" y="3708720"/>
            <a:chExt cx="5599897" cy="4121083"/>
          </a:xfrm>
        </p:grpSpPr>
        <p:cxnSp>
          <p:nvCxnSpPr>
            <p:cNvPr id="8" name="直接箭头连接符 7"/>
            <p:cNvCxnSpPr/>
            <p:nvPr/>
          </p:nvCxnSpPr>
          <p:spPr bwMode="auto">
            <a:xfrm flipV="1">
              <a:off x="4175956" y="4545124"/>
              <a:ext cx="378271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flipV="1">
              <a:off x="4644008" y="3933056"/>
              <a:ext cx="0" cy="25439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弧形 12"/>
            <p:cNvSpPr/>
            <p:nvPr/>
          </p:nvSpPr>
          <p:spPr bwMode="auto">
            <a:xfrm flipH="1">
              <a:off x="4861307" y="4666996"/>
              <a:ext cx="4914546" cy="3162807"/>
            </a:xfrm>
            <a:prstGeom prst="arc">
              <a:avLst/>
            </a:prstGeom>
            <a:noFill/>
            <a:ln w="38100" cap="flat" cmpd="sng" algn="ctr">
              <a:solidFill>
                <a:srgbClr val="C91DB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7" name="对象 16"/>
            <p:cNvGraphicFramePr>
              <a:graphicFrameLocks noChangeAspect="1"/>
            </p:cNvGraphicFramePr>
            <p:nvPr/>
          </p:nvGraphicFramePr>
          <p:xfrm>
            <a:off x="7518855" y="4077205"/>
            <a:ext cx="366286" cy="406984"/>
          </p:xfrm>
          <a:graphic>
            <a:graphicData uri="http://schemas.openxmlformats.org/presentationml/2006/ole">
              <mc:AlternateContent xmlns:mc="http://schemas.openxmlformats.org/markup-compatibility/2006">
                <mc:Choice xmlns:v="urn:schemas-microsoft-com:vml" Requires="v">
                  <p:oleObj spid="_x0000_s99754" name="Equation" r:id="rId3" imgW="2743200" imgH="3048000" progId="Equation.DSMT4">
                    <p:embed/>
                  </p:oleObj>
                </mc:Choice>
                <mc:Fallback>
                  <p:oleObj name="Equation" r:id="rId3" imgW="2743200" imgH="3048000" progId="Equation.DSMT4">
                    <p:embed/>
                    <p:pic>
                      <p:nvPicPr>
                        <p:cNvPr id="0" name="图片 99753"/>
                        <p:cNvPicPr/>
                        <p:nvPr/>
                      </p:nvPicPr>
                      <p:blipFill>
                        <a:blip r:embed="rId4"/>
                        <a:stretch>
                          <a:fillRect/>
                        </a:stretch>
                      </p:blipFill>
                      <p:spPr>
                        <a:xfrm>
                          <a:off x="7518855" y="4077205"/>
                          <a:ext cx="366286" cy="406984"/>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4175956" y="3708720"/>
            <a:ext cx="427235" cy="507342"/>
          </p:xfrm>
          <a:graphic>
            <a:graphicData uri="http://schemas.openxmlformats.org/presentationml/2006/ole">
              <mc:AlternateContent xmlns:mc="http://schemas.openxmlformats.org/markup-compatibility/2006">
                <mc:Choice xmlns:v="urn:schemas-microsoft-com:vml" Requires="v">
                  <p:oleObj spid="_x0000_s99755" name="Equation" r:id="rId5" imgW="4876800" imgH="5791200" progId="Equation.DSMT4">
                    <p:embed/>
                  </p:oleObj>
                </mc:Choice>
                <mc:Fallback>
                  <p:oleObj name="Equation" r:id="rId5" imgW="4876800" imgH="5791200" progId="Equation.DSMT4">
                    <p:embed/>
                    <p:pic>
                      <p:nvPicPr>
                        <p:cNvPr id="0" name="图片 99754"/>
                        <p:cNvPicPr/>
                        <p:nvPr/>
                      </p:nvPicPr>
                      <p:blipFill>
                        <a:blip r:embed="rId6"/>
                        <a:stretch>
                          <a:fillRect/>
                        </a:stretch>
                      </p:blipFill>
                      <p:spPr>
                        <a:xfrm>
                          <a:off x="4175956" y="3708720"/>
                          <a:ext cx="427235" cy="507342"/>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4274309" y="4606060"/>
            <a:ext cx="229823" cy="268127"/>
          </p:xfrm>
          <a:graphic>
            <a:graphicData uri="http://schemas.openxmlformats.org/presentationml/2006/ole">
              <mc:AlternateContent xmlns:mc="http://schemas.openxmlformats.org/markup-compatibility/2006">
                <mc:Choice xmlns:v="urn:schemas-microsoft-com:vml" Requires="v">
                  <p:oleObj spid="_x0000_s99756" name="Equation" r:id="rId7" imgW="3657600" imgH="4267200" progId="Equation.DSMT4">
                    <p:embed/>
                  </p:oleObj>
                </mc:Choice>
                <mc:Fallback>
                  <p:oleObj name="Equation" r:id="rId7" imgW="3657600" imgH="4267200" progId="Equation.DSMT4">
                    <p:embed/>
                    <p:pic>
                      <p:nvPicPr>
                        <p:cNvPr id="0" name="图片 99755"/>
                        <p:cNvPicPr/>
                        <p:nvPr/>
                      </p:nvPicPr>
                      <p:blipFill>
                        <a:blip r:embed="rId8"/>
                        <a:stretch>
                          <a:fillRect/>
                        </a:stretch>
                      </p:blipFill>
                      <p:spPr>
                        <a:xfrm>
                          <a:off x="4274309" y="4606060"/>
                          <a:ext cx="229823" cy="268127"/>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714356"/>
            <a:ext cx="7772400" cy="4114800"/>
          </a:xfrm>
        </p:spPr>
        <p:txBody>
          <a:bodyPr/>
          <a:lstStyle/>
          <a:p>
            <a:r>
              <a:rPr lang="zh-CN" altLang="en-US" dirty="0" smtClean="0"/>
              <a:t>则</a:t>
            </a:r>
            <a:endParaRPr lang="en-US" altLang="zh-CN" dirty="0" smtClean="0"/>
          </a:p>
          <a:p>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aphicFrame>
        <p:nvGraphicFramePr>
          <p:cNvPr id="2" name="对象 1"/>
          <p:cNvGraphicFramePr>
            <a:graphicFrameLocks noChangeAspect="1"/>
          </p:cNvGraphicFramePr>
          <p:nvPr/>
        </p:nvGraphicFramePr>
        <p:xfrm>
          <a:off x="2843808" y="872716"/>
          <a:ext cx="2771212" cy="622744"/>
        </p:xfrm>
        <a:graphic>
          <a:graphicData uri="http://schemas.openxmlformats.org/presentationml/2006/ole">
            <mc:AlternateContent xmlns:mc="http://schemas.openxmlformats.org/markup-compatibility/2006">
              <mc:Choice xmlns:v="urn:schemas-microsoft-com:vml" Requires="v">
                <p:oleObj spid="_x0000_s131329" name="Equation" r:id="rId1" imgW="27127200" imgH="6096000" progId="Equation.DSMT4">
                  <p:embed/>
                </p:oleObj>
              </mc:Choice>
              <mc:Fallback>
                <p:oleObj name="Equation" r:id="rId1" imgW="27127200" imgH="6096000" progId="Equation.DSMT4">
                  <p:embed/>
                  <p:pic>
                    <p:nvPicPr>
                      <p:cNvPr id="0" name="图片 131328"/>
                      <p:cNvPicPr/>
                      <p:nvPr/>
                    </p:nvPicPr>
                    <p:blipFill>
                      <a:blip r:embed="rId2"/>
                      <a:stretch>
                        <a:fillRect/>
                      </a:stretch>
                    </p:blipFill>
                    <p:spPr>
                      <a:xfrm>
                        <a:off x="2843808" y="872716"/>
                        <a:ext cx="2771212" cy="622744"/>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951820" y="1662238"/>
          <a:ext cx="2496364" cy="1109495"/>
        </p:xfrm>
        <a:graphic>
          <a:graphicData uri="http://schemas.openxmlformats.org/presentationml/2006/ole">
            <mc:AlternateContent xmlns:mc="http://schemas.openxmlformats.org/markup-compatibility/2006">
              <mc:Choice xmlns:v="urn:schemas-microsoft-com:vml" Requires="v">
                <p:oleObj spid="_x0000_s131330" name="Equation" r:id="rId3" imgW="24688800" imgH="10972800" progId="Equation.DSMT4">
                  <p:embed/>
                </p:oleObj>
              </mc:Choice>
              <mc:Fallback>
                <p:oleObj name="Equation" r:id="rId3" imgW="24688800" imgH="10972800" progId="Equation.DSMT4">
                  <p:embed/>
                  <p:pic>
                    <p:nvPicPr>
                      <p:cNvPr id="0" name="图片 131329"/>
                      <p:cNvPicPr/>
                      <p:nvPr/>
                    </p:nvPicPr>
                    <p:blipFill>
                      <a:blip r:embed="rId4"/>
                      <a:stretch>
                        <a:fillRect/>
                      </a:stretch>
                    </p:blipFill>
                    <p:spPr>
                      <a:xfrm>
                        <a:off x="2951820" y="1662238"/>
                        <a:ext cx="2496364" cy="110949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972695" y="3146744"/>
          <a:ext cx="2513438" cy="2711124"/>
        </p:xfrm>
        <a:graphic>
          <a:graphicData uri="http://schemas.openxmlformats.org/presentationml/2006/ole">
            <mc:AlternateContent xmlns:mc="http://schemas.openxmlformats.org/markup-compatibility/2006">
              <mc:Choice xmlns:v="urn:schemas-microsoft-com:vml" Requires="v">
                <p:oleObj spid="_x0000_s131331" name="Equation" r:id="rId5" imgW="27127200" imgH="29260800" progId="Equation.DSMT4">
                  <p:embed/>
                </p:oleObj>
              </mc:Choice>
              <mc:Fallback>
                <p:oleObj name="Equation" r:id="rId5" imgW="27127200" imgH="29260800" progId="Equation.DSMT4">
                  <p:embed/>
                  <p:pic>
                    <p:nvPicPr>
                      <p:cNvPr id="0" name="图片 131330"/>
                      <p:cNvPicPr/>
                      <p:nvPr/>
                    </p:nvPicPr>
                    <p:blipFill>
                      <a:blip r:embed="rId6"/>
                      <a:stretch>
                        <a:fillRect/>
                      </a:stretch>
                    </p:blipFill>
                    <p:spPr>
                      <a:xfrm>
                        <a:off x="2972695" y="3146744"/>
                        <a:ext cx="2513438" cy="2711124"/>
                      </a:xfrm>
                      <a:prstGeom prst="rect">
                        <a:avLst/>
                      </a:prstGeom>
                    </p:spPr>
                  </p:pic>
                </p:oleObj>
              </mc:Fallback>
            </mc:AlternateContent>
          </a:graphicData>
        </a:graphic>
      </p:graphicFrame>
      <p:sp>
        <p:nvSpPr>
          <p:cNvPr id="7" name="文本框 6"/>
          <p:cNvSpPr txBox="1"/>
          <p:nvPr/>
        </p:nvSpPr>
        <p:spPr>
          <a:xfrm>
            <a:off x="935596" y="1662238"/>
            <a:ext cx="800219" cy="461665"/>
          </a:xfrm>
          <a:prstGeom prst="rect">
            <a:avLst/>
          </a:prstGeom>
          <a:noFill/>
        </p:spPr>
        <p:txBody>
          <a:bodyPr wrap="none" rtlCol="0">
            <a:spAutoFit/>
          </a:bodyPr>
          <a:lstStyle/>
          <a:p>
            <a:r>
              <a:rPr lang="zh-CN" altLang="en-US" dirty="0" smtClean="0"/>
              <a:t>元功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pic>
        <p:nvPicPr>
          <p:cNvPr id="5" name="图片 4"/>
          <p:cNvPicPr>
            <a:picLocks noChangeAspect="1"/>
          </p:cNvPicPr>
          <p:nvPr/>
        </p:nvPicPr>
        <p:blipFill>
          <a:blip r:embed="rId1"/>
          <a:stretch>
            <a:fillRect/>
          </a:stretch>
        </p:blipFill>
        <p:spPr>
          <a:xfrm>
            <a:off x="1957387" y="1647825"/>
            <a:ext cx="5229225" cy="3562350"/>
          </a:xfrm>
          <a:prstGeom prst="rect">
            <a:avLst/>
          </a:prstGeom>
        </p:spPr>
      </p:pic>
      <p:sp>
        <p:nvSpPr>
          <p:cNvPr id="6" name="矩形 5"/>
          <p:cNvSpPr/>
          <p:nvPr/>
        </p:nvSpPr>
        <p:spPr>
          <a:xfrm>
            <a:off x="899592" y="706410"/>
            <a:ext cx="7093633" cy="461665"/>
          </a:xfrm>
          <a:prstGeom prst="rect">
            <a:avLst/>
          </a:prstGeom>
        </p:spPr>
        <p:txBody>
          <a:bodyPr wrap="square">
            <a:spAutoFit/>
          </a:bodyPr>
          <a:lstStyle/>
          <a:p>
            <a:pPr algn="l"/>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关于无穷远点的理解</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txBox="1"/>
          <p:nvPr/>
        </p:nvSpPr>
        <p:spPr bwMode="auto">
          <a:xfrm>
            <a:off x="685800" y="3068960"/>
            <a:ext cx="7772400" cy="67626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457200" indent="-457200" algn="l">
              <a:lnSpc>
                <a:spcPct val="125000"/>
              </a:lnSpc>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注意</a:t>
            </a:r>
            <a:endParaRPr lang="en-US" altLang="zh-CN" sz="2800" b="1" kern="0" dirty="0" smtClean="0">
              <a:solidFill>
                <a:srgbClr val="4848D1"/>
              </a:solidFill>
              <a:latin typeface="仿宋" panose="02010609060101010101" pitchFamily="49" charset="-122"/>
              <a:ea typeface="仿宋" panose="02010609060101010101" pitchFamily="49" charset="-122"/>
            </a:endParaRPr>
          </a:p>
          <a:p>
            <a:pPr marL="457200" indent="-457200" algn="l">
              <a:lnSpc>
                <a:spcPct val="125000"/>
              </a:lnSpc>
              <a:buFont typeface="Arial" panose="020B0604020202020204" pitchFamily="34" charset="0"/>
              <a:buChar char="•"/>
            </a:pPr>
            <a:r>
              <a:rPr lang="zh-CN" altLang="zh-CN" sz="2600" dirty="0">
                <a:latin typeface="仿宋" panose="02010609060101010101" pitchFamily="49" charset="-122"/>
                <a:ea typeface="仿宋" panose="02010609060101010101" pitchFamily="49" charset="-122"/>
              </a:rPr>
              <a:t>因为弹性势能与</a:t>
            </a:r>
            <a:r>
              <a:rPr lang="en-US" altLang="zh-CN" sz="2600" dirty="0">
                <a:latin typeface="仿宋" panose="02010609060101010101" pitchFamily="49" charset="-122"/>
                <a:ea typeface="仿宋" panose="02010609060101010101" pitchFamily="49" charset="-122"/>
              </a:rPr>
              <a:t>x</a:t>
            </a:r>
            <a:r>
              <a:rPr lang="en-US" altLang="zh-CN" sz="2600" baseline="30000" dirty="0">
                <a:latin typeface="仿宋" panose="02010609060101010101" pitchFamily="49" charset="-122"/>
                <a:ea typeface="仿宋" panose="02010609060101010101" pitchFamily="49" charset="-122"/>
              </a:rPr>
              <a:t>2</a:t>
            </a:r>
            <a:r>
              <a:rPr lang="zh-CN" altLang="zh-CN" sz="2600" dirty="0">
                <a:latin typeface="仿宋" panose="02010609060101010101" pitchFamily="49" charset="-122"/>
                <a:ea typeface="仿宋" panose="02010609060101010101" pitchFamily="49" charset="-122"/>
              </a:rPr>
              <a:t>成正比，（</a:t>
            </a:r>
            <a:r>
              <a:rPr lang="en-US" altLang="zh-CN" sz="2600" dirty="0">
                <a:latin typeface="仿宋" panose="02010609060101010101" pitchFamily="49" charset="-122"/>
                <a:ea typeface="仿宋" panose="02010609060101010101" pitchFamily="49" charset="-122"/>
              </a:rPr>
              <a:t>x+</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x</a:t>
            </a:r>
            <a:r>
              <a:rPr lang="zh-CN" altLang="zh-CN" sz="2600" dirty="0">
                <a:latin typeface="仿宋" panose="02010609060101010101" pitchFamily="49" charset="-122"/>
                <a:ea typeface="仿宋" panose="02010609060101010101" pitchFamily="49" charset="-122"/>
              </a:rPr>
              <a:t>）</a:t>
            </a:r>
            <a:r>
              <a:rPr lang="en-US" altLang="zh-CN" sz="2600" baseline="30000" dirty="0">
                <a:latin typeface="仿宋" panose="02010609060101010101" pitchFamily="49" charset="-122"/>
                <a:ea typeface="仿宋" panose="02010609060101010101" pitchFamily="49" charset="-122"/>
              </a:rPr>
              <a:t>2</a:t>
            </a:r>
            <a:r>
              <a:rPr lang="zh-CN" altLang="zh-CN" sz="2600" dirty="0">
                <a:latin typeface="仿宋" panose="02010609060101010101" pitchFamily="49" charset="-122"/>
                <a:ea typeface="仿宋" panose="02010609060101010101" pitchFamily="49" charset="-122"/>
              </a:rPr>
              <a:t>与</a:t>
            </a:r>
            <a:r>
              <a:rPr lang="en-US" altLang="zh-CN" sz="2600" dirty="0">
                <a:latin typeface="仿宋" panose="02010609060101010101" pitchFamily="49" charset="-122"/>
                <a:ea typeface="仿宋" panose="02010609060101010101" pitchFamily="49" charset="-122"/>
              </a:rPr>
              <a:t>x</a:t>
            </a:r>
            <a:r>
              <a:rPr lang="en-US" altLang="zh-CN" sz="2600" baseline="30000" dirty="0">
                <a:latin typeface="仿宋" panose="02010609060101010101" pitchFamily="49" charset="-122"/>
                <a:ea typeface="仿宋" panose="02010609060101010101" pitchFamily="49" charset="-122"/>
              </a:rPr>
              <a:t>2</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x</a:t>
            </a:r>
            <a:r>
              <a:rPr lang="en-US" altLang="zh-CN" sz="2600" baseline="30000" dirty="0">
                <a:latin typeface="仿宋" panose="02010609060101010101" pitchFamily="49" charset="-122"/>
                <a:ea typeface="仿宋" panose="02010609060101010101" pitchFamily="49" charset="-122"/>
              </a:rPr>
              <a:t>2</a:t>
            </a:r>
            <a:r>
              <a:rPr lang="zh-CN" altLang="zh-CN" sz="2600" dirty="0">
                <a:latin typeface="仿宋" panose="02010609060101010101" pitchFamily="49" charset="-122"/>
                <a:ea typeface="仿宋" panose="02010609060101010101" pitchFamily="49" charset="-122"/>
              </a:rPr>
              <a:t>不同，弹簧的势能</a:t>
            </a:r>
            <a:r>
              <a:rPr lang="en-US" altLang="zh-CN" sz="2600" dirty="0">
                <a:latin typeface="仿宋" panose="02010609060101010101" pitchFamily="49" charset="-122"/>
                <a:ea typeface="仿宋" panose="02010609060101010101" pitchFamily="49" charset="-122"/>
              </a:rPr>
              <a:t>0</a:t>
            </a:r>
            <a:r>
              <a:rPr lang="zh-CN" altLang="zh-CN" sz="2600" dirty="0">
                <a:latin typeface="仿宋" panose="02010609060101010101" pitchFamily="49" charset="-122"/>
                <a:ea typeface="仿宋" panose="02010609060101010101" pitchFamily="49" charset="-122"/>
              </a:rPr>
              <a:t>点要选原长位置时，才有这么简捷的表达式。而重力势能与</a:t>
            </a:r>
            <a:r>
              <a:rPr lang="en-US" altLang="zh-CN" sz="2600" dirty="0">
                <a:latin typeface="仿宋" panose="02010609060101010101" pitchFamily="49" charset="-122"/>
                <a:ea typeface="仿宋" panose="02010609060101010101" pitchFamily="49" charset="-122"/>
              </a:rPr>
              <a:t>x</a:t>
            </a:r>
            <a:r>
              <a:rPr lang="zh-CN" altLang="zh-CN" sz="2600" dirty="0">
                <a:latin typeface="仿宋" panose="02010609060101010101" pitchFamily="49" charset="-122"/>
                <a:ea typeface="仿宋" panose="02010609060101010101" pitchFamily="49" charset="-122"/>
              </a:rPr>
              <a:t>成正比，重力势能</a:t>
            </a:r>
            <a:r>
              <a:rPr lang="en-US" altLang="zh-CN" sz="2600" dirty="0">
                <a:latin typeface="仿宋" panose="02010609060101010101" pitchFamily="49" charset="-122"/>
                <a:ea typeface="仿宋" panose="02010609060101010101" pitchFamily="49" charset="-122"/>
              </a:rPr>
              <a:t>0</a:t>
            </a:r>
            <a:r>
              <a:rPr lang="zh-CN" altLang="zh-CN" sz="2600" dirty="0">
                <a:latin typeface="仿宋" panose="02010609060101010101" pitchFamily="49" charset="-122"/>
                <a:ea typeface="仿宋" panose="02010609060101010101" pitchFamily="49" charset="-122"/>
              </a:rPr>
              <a:t>点的选择可以是任意的</a:t>
            </a:r>
            <a:r>
              <a:rPr lang="zh-CN" altLang="zh-CN"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25000"/>
              </a:lnSpc>
              <a:buFont typeface="Arial" panose="020B0604020202020204" pitchFamily="34" charset="0"/>
              <a:buChar char="•"/>
            </a:pPr>
            <a:r>
              <a:rPr lang="zh-CN" altLang="en-US" sz="2600" dirty="0">
                <a:latin typeface="仿宋" panose="02010609060101010101" pitchFamily="49" charset="-122"/>
                <a:ea typeface="仿宋" panose="02010609060101010101" pitchFamily="49" charset="-122"/>
              </a:rPr>
              <a:t>当保守力作正功时，质点动能增加，势能减少；</a:t>
            </a:r>
            <a:r>
              <a:rPr lang="en-US" altLang="zh-CN" sz="2600" dirty="0">
                <a:latin typeface="仿宋" panose="02010609060101010101" pitchFamily="49" charset="-122"/>
                <a:ea typeface="仿宋" panose="02010609060101010101" pitchFamily="49" charset="-122"/>
              </a:rPr>
              <a:t>【</a:t>
            </a:r>
            <a:r>
              <a:rPr lang="zh-CN" altLang="en-US" sz="2600" dirty="0">
                <a:latin typeface="仿宋" panose="02010609060101010101" pitchFamily="49" charset="-122"/>
                <a:ea typeface="仿宋" panose="02010609060101010101" pitchFamily="49" charset="-122"/>
              </a:rPr>
              <a:t>势能→动能</a:t>
            </a:r>
            <a:r>
              <a:rPr lang="en-US" altLang="zh-CN" sz="2600" dirty="0">
                <a:latin typeface="仿宋" panose="02010609060101010101" pitchFamily="49" charset="-122"/>
                <a:ea typeface="仿宋" panose="02010609060101010101" pitchFamily="49" charset="-122"/>
              </a:rPr>
              <a:t>】</a:t>
            </a:r>
            <a:endParaRPr lang="zh-CN" altLang="zh-CN" sz="2600" dirty="0">
              <a:latin typeface="仿宋" panose="02010609060101010101" pitchFamily="49" charset="-122"/>
              <a:ea typeface="仿宋" panose="02010609060101010101" pitchFamily="49" charset="-122"/>
            </a:endParaRPr>
          </a:p>
          <a:p>
            <a:pPr marL="457200" indent="-457200" algn="l">
              <a:buFont typeface="Arial" panose="020B0604020202020204" pitchFamily="34" charset="0"/>
              <a:buChar char="•"/>
            </a:pPr>
            <a:r>
              <a:rPr lang="zh-CN" altLang="en-US" sz="2600" kern="0" dirty="0">
                <a:solidFill>
                  <a:schemeClr val="tx1"/>
                </a:solidFill>
                <a:latin typeface="仿宋" panose="02010609060101010101" pitchFamily="49" charset="-122"/>
                <a:ea typeface="仿宋" panose="02010609060101010101" pitchFamily="49" charset="-122"/>
              </a:rPr>
              <a:t>当保守力作负功时，质点动能减少，势能增加；</a:t>
            </a:r>
            <a:r>
              <a:rPr lang="en-US" altLang="zh-CN" sz="2600" kern="0" dirty="0">
                <a:solidFill>
                  <a:schemeClr val="tx1"/>
                </a:solidFill>
                <a:latin typeface="仿宋" panose="02010609060101010101" pitchFamily="49" charset="-122"/>
                <a:ea typeface="仿宋" panose="02010609060101010101" pitchFamily="49" charset="-122"/>
              </a:rPr>
              <a:t>【</a:t>
            </a:r>
            <a:r>
              <a:rPr lang="zh-CN" altLang="en-US" sz="2600" kern="0" dirty="0">
                <a:solidFill>
                  <a:schemeClr val="tx1"/>
                </a:solidFill>
                <a:latin typeface="仿宋" panose="02010609060101010101" pitchFamily="49" charset="-122"/>
                <a:ea typeface="仿宋" panose="02010609060101010101" pitchFamily="49" charset="-122"/>
              </a:rPr>
              <a:t>动能→势能</a:t>
            </a:r>
            <a:r>
              <a:rPr lang="en-US" altLang="zh-CN" sz="2600" kern="0" dirty="0" smtClean="0">
                <a:solidFill>
                  <a:schemeClr val="tx1"/>
                </a:solidFill>
                <a:latin typeface="仿宋" panose="02010609060101010101" pitchFamily="49" charset="-122"/>
                <a:ea typeface="仿宋" panose="02010609060101010101" pitchFamily="49" charset="-122"/>
              </a:rPr>
              <a:t>】</a:t>
            </a:r>
            <a:endParaRPr lang="en-US" altLang="zh-CN" sz="2600" kern="0" dirty="0" smtClean="0">
              <a:solidFill>
                <a:schemeClr val="tx1"/>
              </a:solidFill>
              <a:latin typeface="仿宋" panose="02010609060101010101" pitchFamily="49" charset="-122"/>
              <a:ea typeface="仿宋" panose="02010609060101010101" pitchFamily="49" charset="-122"/>
            </a:endParaRPr>
          </a:p>
          <a:p>
            <a:pPr marL="457200" indent="-457200" algn="l">
              <a:buFont typeface="Arial" panose="020B0604020202020204" pitchFamily="34" charset="0"/>
              <a:buChar char="•"/>
            </a:pPr>
            <a:endParaRPr lang="zh-CN" altLang="en-US" sz="2600" kern="0" dirty="0">
              <a:solidFill>
                <a:schemeClr val="tx1"/>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522" y="1171863"/>
            <a:ext cx="8352928" cy="5954434"/>
          </a:xfrm>
        </p:spPr>
        <p:txBody>
          <a:bodyPr/>
          <a:lstStyle/>
          <a:p>
            <a:endParaRPr lang="en-US" altLang="zh-CN" sz="2600" dirty="0" smtClean="0"/>
          </a:p>
          <a:p>
            <a:pPr>
              <a:lnSpc>
                <a:spcPct val="125000"/>
              </a:lnSpc>
            </a:pPr>
            <a:r>
              <a:rPr lang="zh-CN" altLang="en-US" sz="2600" dirty="0" smtClean="0">
                <a:latin typeface="仿宋" panose="02010609060101010101" pitchFamily="49" charset="-122"/>
                <a:ea typeface="仿宋" panose="02010609060101010101" pitchFamily="49" charset="-122"/>
              </a:rPr>
              <a:t>设          分别保守物体系中物体在初位置</a:t>
            </a:r>
            <a:r>
              <a:rPr lang="en-US" altLang="zh-CN" sz="2600" dirty="0" smtClean="0">
                <a:latin typeface="仿宋" panose="02010609060101010101" pitchFamily="49" charset="-122"/>
                <a:ea typeface="仿宋" panose="02010609060101010101" pitchFamily="49" charset="-122"/>
              </a:rPr>
              <a:t>1</a:t>
            </a:r>
            <a:r>
              <a:rPr lang="zh-CN" altLang="en-US" sz="2600" dirty="0" smtClean="0">
                <a:latin typeface="仿宋" panose="02010609060101010101" pitchFamily="49" charset="-122"/>
                <a:ea typeface="仿宋" panose="02010609060101010101" pitchFamily="49" charset="-122"/>
              </a:rPr>
              <a:t>和终位置</a:t>
            </a:r>
            <a:r>
              <a:rPr lang="en-US" altLang="zh-CN" sz="2600" dirty="0" smtClean="0">
                <a:latin typeface="仿宋" panose="02010609060101010101" pitchFamily="49" charset="-122"/>
                <a:ea typeface="仿宋" panose="02010609060101010101" pitchFamily="49" charset="-122"/>
              </a:rPr>
              <a:t>2</a:t>
            </a:r>
            <a:r>
              <a:rPr lang="zh-CN" altLang="en-US" sz="2600" dirty="0" smtClean="0">
                <a:latin typeface="仿宋" panose="02010609060101010101" pitchFamily="49" charset="-122"/>
                <a:ea typeface="仿宋" panose="02010609060101010101" pitchFamily="49" charset="-122"/>
              </a:rPr>
              <a:t>的势能，则势能可由下式定义：</a:t>
            </a:r>
            <a:endParaRPr lang="en-US" altLang="zh-CN" sz="2600" dirty="0" smtClean="0">
              <a:latin typeface="仿宋" panose="02010609060101010101" pitchFamily="49" charset="-122"/>
              <a:ea typeface="仿宋" panose="02010609060101010101" pitchFamily="49" charset="-122"/>
            </a:endParaRPr>
          </a:p>
          <a:p>
            <a:pPr marL="0" indent="0" algn="ctr">
              <a:lnSpc>
                <a:spcPct val="125000"/>
              </a:lnSpc>
              <a:buNone/>
            </a:pPr>
            <a:endParaRPr lang="en-US" altLang="zh-CN" sz="2600" dirty="0">
              <a:latin typeface="仿宋" panose="02010609060101010101" pitchFamily="49" charset="-122"/>
              <a:ea typeface="仿宋" panose="02010609060101010101" pitchFamily="49" charset="-122"/>
            </a:endParaRPr>
          </a:p>
          <a:p>
            <a:pPr>
              <a:lnSpc>
                <a:spcPct val="125000"/>
              </a:lnSpc>
              <a:buFont typeface="Arial" panose="020B0604020202020204" pitchFamily="34" charset="0"/>
              <a:buChar char="•"/>
            </a:pPr>
            <a:r>
              <a:rPr lang="zh-CN" altLang="en-US" sz="2600" b="1" dirty="0" smtClean="0">
                <a:solidFill>
                  <a:schemeClr val="accent2"/>
                </a:solidFill>
                <a:latin typeface="仿宋" panose="02010609060101010101" pitchFamily="49" charset="-122"/>
                <a:ea typeface="仿宋" panose="02010609060101010101" pitchFamily="49" charset="-122"/>
              </a:rPr>
              <a:t>保守力所做的功</a:t>
            </a:r>
            <a:r>
              <a:rPr lang="en-US" altLang="zh-CN" sz="2600" b="1" dirty="0" smtClean="0">
                <a:solidFill>
                  <a:schemeClr val="accent2"/>
                </a:solidFill>
                <a:latin typeface="仿宋" panose="02010609060101010101" pitchFamily="49" charset="-122"/>
                <a:ea typeface="仿宋" panose="02010609060101010101" pitchFamily="49" charset="-122"/>
              </a:rPr>
              <a:t>=</a:t>
            </a:r>
            <a:r>
              <a:rPr lang="zh-CN" altLang="en-US" sz="2600" b="1" dirty="0" smtClean="0">
                <a:solidFill>
                  <a:schemeClr val="accent2"/>
                </a:solidFill>
                <a:latin typeface="仿宋" panose="02010609060101010101" pitchFamily="49" charset="-122"/>
                <a:ea typeface="仿宋" panose="02010609060101010101" pitchFamily="49" charset="-122"/>
              </a:rPr>
              <a:t>势能的减少（增量的负值）。</a:t>
            </a:r>
            <a:endParaRPr lang="en-US" altLang="zh-CN" sz="2600" b="1" dirty="0" smtClean="0">
              <a:solidFill>
                <a:schemeClr val="accent2"/>
              </a:solidFill>
              <a:latin typeface="仿宋" panose="02010609060101010101" pitchFamily="49" charset="-122"/>
              <a:ea typeface="仿宋" panose="02010609060101010101" pitchFamily="49" charset="-122"/>
            </a:endParaRPr>
          </a:p>
          <a:p>
            <a:pPr>
              <a:lnSpc>
                <a:spcPct val="125000"/>
              </a:lnSpc>
            </a:pPr>
            <a:r>
              <a:rPr lang="zh-CN" altLang="en-US" sz="2600" dirty="0" smtClean="0">
                <a:latin typeface="仿宋" panose="02010609060101010101" pitchFamily="49" charset="-122"/>
                <a:ea typeface="仿宋" panose="02010609060101010101" pitchFamily="49" charset="-122"/>
              </a:rPr>
              <a:t>这里的减少是广义的，保守变化量的负值，当保守力作负功时，势能是增加的。</a:t>
            </a:r>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dirty="0"/>
          </a:p>
        </p:txBody>
      </p:sp>
      <p:graphicFrame>
        <p:nvGraphicFramePr>
          <p:cNvPr id="12291" name="Object 3"/>
          <p:cNvGraphicFramePr>
            <a:graphicFrameLocks noChangeAspect="1"/>
          </p:cNvGraphicFramePr>
          <p:nvPr/>
        </p:nvGraphicFramePr>
        <p:xfrm>
          <a:off x="1583668" y="1700808"/>
          <a:ext cx="1260140" cy="558472"/>
        </p:xfrm>
        <a:graphic>
          <a:graphicData uri="http://schemas.openxmlformats.org/presentationml/2006/ole">
            <mc:AlternateContent xmlns:mc="http://schemas.openxmlformats.org/markup-compatibility/2006">
              <mc:Choice xmlns:v="urn:schemas-microsoft-com:vml" Requires="v">
                <p:oleObj spid="_x0000_s13259" name="公式" r:id="rId1" imgW="558800" imgH="241300" progId="Equation.3">
                  <p:embed/>
                </p:oleObj>
              </mc:Choice>
              <mc:Fallback>
                <p:oleObj name="公式" r:id="rId1" imgW="558800" imgH="241300" progId="Equation.3">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668" y="1700808"/>
                        <a:ext cx="1260140" cy="558472"/>
                      </a:xfrm>
                      <a:prstGeom prst="rect">
                        <a:avLst/>
                      </a:prstGeom>
                      <a:noFill/>
                    </p:spPr>
                  </p:pic>
                </p:oleObj>
              </mc:Fallback>
            </mc:AlternateContent>
          </a:graphicData>
        </a:graphic>
      </p:graphicFrame>
      <p:graphicFrame>
        <p:nvGraphicFramePr>
          <p:cNvPr id="12293" name="Object 5"/>
          <p:cNvGraphicFramePr>
            <a:graphicFrameLocks noChangeAspect="1"/>
          </p:cNvGraphicFramePr>
          <p:nvPr/>
        </p:nvGraphicFramePr>
        <p:xfrm>
          <a:off x="2012950" y="2705100"/>
          <a:ext cx="5076825" cy="669925"/>
        </p:xfrm>
        <a:graphic>
          <a:graphicData uri="http://schemas.openxmlformats.org/presentationml/2006/ole">
            <mc:AlternateContent xmlns:mc="http://schemas.openxmlformats.org/markup-compatibility/2006">
              <mc:Choice xmlns:v="urn:schemas-microsoft-com:vml" Requires="v">
                <p:oleObj spid="_x0000_s13260" name="Equation" r:id="rId3" imgW="45110400" imgH="5791200" progId="Equation.DSMT4">
                  <p:embed/>
                </p:oleObj>
              </mc:Choice>
              <mc:Fallback>
                <p:oleObj name="Equation" r:id="rId3" imgW="45110400" imgH="5791200" progId="Equation.DSMT4">
                  <p:embed/>
                  <p:pic>
                    <p:nvPicPr>
                      <p:cNvPr id="0" name="Picture 5"/>
                      <p:cNvPicPr>
                        <a:picLocks noChangeAspect="1" noChangeArrowheads="1"/>
                      </p:cNvPicPr>
                      <p:nvPr/>
                    </p:nvPicPr>
                    <p:blipFill>
                      <a:blip r:embed="rId4"/>
                      <a:srcRect/>
                      <a:stretch>
                        <a:fillRect/>
                      </a:stretch>
                    </p:blipFill>
                    <p:spPr bwMode="auto">
                      <a:xfrm>
                        <a:off x="2012950" y="2705100"/>
                        <a:ext cx="5076825" cy="669925"/>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683568" y="1880828"/>
            <a:ext cx="7315200" cy="2143125"/>
          </a:xfrm>
          <a:prstGeom prst="rect">
            <a:avLst/>
          </a:prstGeom>
          <a:noFill/>
        </p:spPr>
        <p:txBody>
          <a:bodyPr vert="horz" wrap="square" rtlCol="0" anchor="ctr" anchorCtr="0">
            <a:noAutofit/>
          </a:bodyPr>
          <a:lstStyle/>
          <a:p>
            <a:pPr algn="just">
              <a:spcAft>
                <a:spcPts val="0"/>
              </a:spcAft>
            </a:pPr>
            <a:r>
              <a:rPr lang="zh-CN" altLang="zh-CN" sz="2800" b="1" kern="100" dirty="0" smtClean="0">
                <a:latin typeface="仿宋" panose="02010609060101010101" pitchFamily="49" charset="-122"/>
                <a:ea typeface="仿宋" panose="02010609060101010101" pitchFamily="49" charset="-122"/>
              </a:rPr>
              <a:t>例题</a:t>
            </a:r>
            <a:endParaRPr lang="en-US" altLang="zh-CN" sz="2800" b="1" kern="100" dirty="0" smtClean="0">
              <a:latin typeface="仿宋" panose="02010609060101010101" pitchFamily="49" charset="-122"/>
              <a:ea typeface="仿宋" panose="02010609060101010101" pitchFamily="49" charset="-122"/>
            </a:endParaRPr>
          </a:p>
          <a:p>
            <a:pPr algn="just">
              <a:spcAft>
                <a:spcPts val="0"/>
              </a:spcAft>
            </a:pPr>
            <a:r>
              <a:rPr lang="zh-CN" altLang="zh-CN" sz="2800" kern="100" dirty="0">
                <a:cs typeface="Times New Roman" panose="02020603050405020304" pitchFamily="18" charset="0"/>
              </a:rPr>
              <a:t>物体质量</a:t>
            </a:r>
            <a:r>
              <a:rPr lang="en-US" altLang="zh-CN" sz="2800" kern="100" dirty="0"/>
              <a:t>m</a:t>
            </a:r>
            <a:r>
              <a:rPr lang="zh-CN" altLang="zh-CN" sz="2800" kern="100" dirty="0">
                <a:cs typeface="Times New Roman" panose="02020603050405020304" pitchFamily="18" charset="0"/>
              </a:rPr>
              <a:t>，弹簧的劲度系数为</a:t>
            </a:r>
            <a:r>
              <a:rPr lang="en-US" altLang="zh-CN" sz="2800" kern="100" dirty="0"/>
              <a:t>k</a:t>
            </a:r>
            <a:r>
              <a:rPr lang="zh-CN" altLang="zh-CN" sz="2800" kern="100" dirty="0">
                <a:cs typeface="Times New Roman" panose="02020603050405020304" pitchFamily="18" charset="0"/>
              </a:rPr>
              <a:t>，自弹簧原长，无初速度加上物体</a:t>
            </a:r>
            <a:r>
              <a:rPr lang="en-US" altLang="zh-CN" sz="2800" kern="100" dirty="0" smtClean="0">
                <a:cs typeface="Times New Roman" panose="02020603050405020304" pitchFamily="18" charset="0"/>
              </a:rPr>
              <a:t>.</a:t>
            </a:r>
            <a:endParaRPr lang="en-US" altLang="zh-CN" sz="2800" kern="100" dirty="0" smtClean="0">
              <a:cs typeface="Times New Roman" panose="02020603050405020304" pitchFamily="18" charset="0"/>
            </a:endParaRPr>
          </a:p>
          <a:p>
            <a:pPr algn="just">
              <a:spcAft>
                <a:spcPts val="0"/>
              </a:spcAft>
            </a:pPr>
            <a:r>
              <a:rPr lang="zh-CN" altLang="zh-CN" sz="2800" kern="100" dirty="0">
                <a:cs typeface="Times New Roman" panose="02020603050405020304" pitchFamily="18" charset="0"/>
              </a:rPr>
              <a:t>求：弹簧的最大压缩量</a:t>
            </a:r>
            <a:r>
              <a:rPr lang="en-US" altLang="zh-CN" sz="2800" kern="100" dirty="0" err="1"/>
              <a:t>y</a:t>
            </a:r>
            <a:r>
              <a:rPr lang="en-US" altLang="zh-CN" sz="2800" kern="100" baseline="-25000" dirty="0" err="1"/>
              <a:t>max</a:t>
            </a:r>
            <a:r>
              <a:rPr lang="zh-CN" altLang="zh-CN" sz="2800" kern="100" dirty="0">
                <a:cs typeface="Times New Roman" panose="02020603050405020304" pitchFamily="18" charset="0"/>
              </a:rPr>
              <a:t>。</a:t>
            </a:r>
            <a:endParaRPr lang="zh-CN" altLang="en-US" sz="2800" dirty="0"/>
          </a:p>
          <a:p>
            <a:pPr algn="just">
              <a:spcAft>
                <a:spcPts val="0"/>
              </a:spcAft>
            </a:pPr>
            <a:endParaRPr lang="zh-CN" altLang="en-US" sz="2800" dirty="0"/>
          </a:p>
          <a:p>
            <a:pPr algn="just">
              <a:spcAft>
                <a:spcPts val="0"/>
              </a:spcAft>
            </a:pPr>
            <a:endParaRPr lang="en-US" altLang="zh-CN" sz="2800" b="1" kern="100" dirty="0" smtClean="0">
              <a:latin typeface="仿宋" panose="02010609060101010101" pitchFamily="49" charset="-122"/>
              <a:ea typeface="仿宋" panose="02010609060101010101" pitchFamily="49" charset="-122"/>
            </a:endParaRPr>
          </a:p>
          <a:p>
            <a:pPr algn="just">
              <a:spcAft>
                <a:spcPts val="0"/>
              </a:spcAft>
            </a:pPr>
            <a:endParaRPr lang="zh-CN" altLang="zh-CN" sz="2800" b="1" kern="100" dirty="0">
              <a:latin typeface="仿宋" panose="02010609060101010101" pitchFamily="49" charset="-122"/>
              <a:ea typeface="仿宋" panose="02010609060101010101" pitchFamily="49"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1" name="文本框 20"/>
          <p:cNvSpPr txBox="1"/>
          <p:nvPr>
            <p:custDataLst>
              <p:tags r:id="rId5"/>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custDataLst>
              <p:tags r:id="rId6"/>
            </p:custDataLst>
          </p:nvPr>
        </p:nvSpPr>
        <p:spPr>
          <a:xfrm>
            <a:off x="9791700" y="635000"/>
            <a:ext cx="3332480" cy="400110"/>
          </a:xfrm>
          <a:prstGeom prst="rect">
            <a:avLst/>
          </a:prstGeom>
          <a:noFill/>
        </p:spPr>
        <p:txBody>
          <a:bodyPr vert="horz" rtlCol="0" anchor="t" anchorCtr="0">
            <a:spAutoFit/>
          </a:bodyPr>
          <a:lstStyle/>
          <a:p>
            <a:pPr lvl="0" algn="l"/>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此处添加答案解析</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nvSpPr>
        <p:spPr>
          <a:xfrm>
            <a:off x="9949296" y="1735130"/>
            <a:ext cx="2627642" cy="461665"/>
          </a:xfrm>
          <a:prstGeom prst="rect">
            <a:avLst/>
          </a:prstGeom>
        </p:spPr>
        <p:txBody>
          <a:bodyPr wrap="none">
            <a:spAutoFit/>
          </a:bodyPr>
          <a:lstStyle/>
          <a:p>
            <a:r>
              <a:rPr lang="en-US" altLang="zh-CN" kern="100" dirty="0" err="1"/>
              <a:t>mgy</a:t>
            </a:r>
            <a:r>
              <a:rPr lang="en-US" altLang="zh-CN" kern="100" baseline="-25000" dirty="0" err="1"/>
              <a:t>max</a:t>
            </a:r>
            <a:r>
              <a:rPr lang="zh-CN" altLang="zh-CN" kern="100" dirty="0">
                <a:cs typeface="Times New Roman" panose="02020603050405020304" pitchFamily="18" charset="0"/>
              </a:rPr>
              <a:t>＝</a:t>
            </a:r>
            <a:r>
              <a:rPr lang="en-US" altLang="zh-CN" kern="100" dirty="0"/>
              <a:t>1/2 ky</a:t>
            </a:r>
            <a:r>
              <a:rPr lang="en-US" altLang="zh-CN" kern="100" baseline="-25000" dirty="0"/>
              <a:t>max</a:t>
            </a:r>
            <a:r>
              <a:rPr lang="en-US" altLang="zh-CN" kern="100" baseline="30000" dirty="0"/>
              <a:t>2</a:t>
            </a:r>
            <a:endParaRPr lang="zh-CN" altLang="en-US" dirty="0"/>
          </a:p>
        </p:txBody>
      </p:sp>
      <p:sp>
        <p:nvSpPr>
          <p:cNvPr id="24" name="矩形 23"/>
          <p:cNvSpPr/>
          <p:nvPr/>
        </p:nvSpPr>
        <p:spPr>
          <a:xfrm>
            <a:off x="10370084" y="2329762"/>
            <a:ext cx="1786066" cy="461665"/>
          </a:xfrm>
          <a:prstGeom prst="rect">
            <a:avLst/>
          </a:prstGeom>
        </p:spPr>
        <p:txBody>
          <a:bodyPr wrap="none">
            <a:spAutoFit/>
          </a:bodyPr>
          <a:lstStyle/>
          <a:p>
            <a:r>
              <a:rPr lang="en-US" altLang="zh-CN" kern="100" dirty="0" err="1"/>
              <a:t>y</a:t>
            </a:r>
            <a:r>
              <a:rPr lang="en-US" altLang="zh-CN" kern="100" baseline="-25000" dirty="0" err="1"/>
              <a:t>max</a:t>
            </a:r>
            <a:r>
              <a:rPr lang="zh-CN" altLang="zh-CN" kern="100" dirty="0">
                <a:cs typeface="Times New Roman" panose="02020603050405020304" pitchFamily="18" charset="0"/>
              </a:rPr>
              <a:t>＝</a:t>
            </a:r>
            <a:r>
              <a:rPr lang="en-US" altLang="zh-CN" kern="100" dirty="0"/>
              <a:t>2mg/k</a:t>
            </a:r>
            <a:endParaRPr lang="zh-CN" altLang="en-US" dirty="0"/>
          </a:p>
        </p:txBody>
      </p:sp>
      <p:grpSp>
        <p:nvGrpSpPr>
          <p:cNvPr id="20" name="组合 19"/>
          <p:cNvGrpSpPr/>
          <p:nvPr>
            <p:custDataLst>
              <p:tags r:id="rId7"/>
            </p:custDataLst>
          </p:nvPr>
        </p:nvGrpSpPr>
        <p:grpSpPr>
          <a:xfrm>
            <a:off x="9537700" y="0"/>
            <a:ext cx="3815080" cy="647700"/>
            <a:chOff x="9537700" y="0"/>
            <a:chExt cx="3815080" cy="647700"/>
          </a:xfrm>
        </p:grpSpPr>
        <p:sp>
          <p:nvSpPr>
            <p:cNvPr id="17" name="RemarkBack"/>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8" name="RemarkBlock"/>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9" name="RemarkTitleText"/>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1"/>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2"/>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4" name="RemarkTitleText"/>
          <p:cNvSpPr txBox="1"/>
          <p:nvPr>
            <p:custDataLst>
              <p:tags r:id="rId13"/>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custDataLst>
              <p:tags r:id="rId14"/>
            </p:custDataLst>
          </p:nvPr>
        </p:nvGrpSpPr>
        <p:grpSpPr>
          <a:xfrm>
            <a:off x="0" y="0"/>
            <a:ext cx="9144000" cy="635000"/>
            <a:chOff x="0" y="0"/>
            <a:chExt cx="9144000" cy="635000"/>
          </a:xfrm>
        </p:grpSpPr>
        <p:sp>
          <p:nvSpPr>
            <p:cNvPr id="8" name="TitleBackground"/>
            <p:cNvSpPr/>
            <p:nvPr>
              <p:custDataLst>
                <p:tags r:id="rId1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1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pSp>
        <p:nvGrpSpPr>
          <p:cNvPr id="8" name="Group 2"/>
          <p:cNvGrpSpPr/>
          <p:nvPr/>
        </p:nvGrpSpPr>
        <p:grpSpPr bwMode="auto">
          <a:xfrm>
            <a:off x="7380312" y="3143297"/>
            <a:ext cx="1643171" cy="2650611"/>
            <a:chOff x="6984" y="3093"/>
            <a:chExt cx="1254" cy="2109"/>
          </a:xfrm>
        </p:grpSpPr>
        <p:sp>
          <p:nvSpPr>
            <p:cNvPr id="9" name="Rectangle 3"/>
            <p:cNvSpPr>
              <a:spLocks noChangeArrowheads="1"/>
            </p:cNvSpPr>
            <p:nvPr/>
          </p:nvSpPr>
          <p:spPr bwMode="auto">
            <a:xfrm>
              <a:off x="6984" y="3777"/>
              <a:ext cx="798" cy="513"/>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10" name="Line 4"/>
            <p:cNvSpPr>
              <a:spLocks noChangeShapeType="1"/>
            </p:cNvSpPr>
            <p:nvPr/>
          </p:nvSpPr>
          <p:spPr bwMode="auto">
            <a:xfrm>
              <a:off x="7383" y="4119"/>
              <a:ext cx="0" cy="79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5"/>
            <p:cNvSpPr>
              <a:spLocks noChangeShapeType="1"/>
            </p:cNvSpPr>
            <p:nvPr/>
          </p:nvSpPr>
          <p:spPr bwMode="auto">
            <a:xfrm flipV="1">
              <a:off x="7383" y="3378"/>
              <a:ext cx="0" cy="62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Text Box 6"/>
            <p:cNvSpPr txBox="1">
              <a:spLocks noChangeArrowheads="1"/>
            </p:cNvSpPr>
            <p:nvPr/>
          </p:nvSpPr>
          <p:spPr bwMode="auto">
            <a:xfrm>
              <a:off x="7440" y="4461"/>
              <a:ext cx="79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mg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13" name="矩形 12"/>
          <p:cNvSpPr/>
          <p:nvPr/>
        </p:nvSpPr>
        <p:spPr>
          <a:xfrm>
            <a:off x="645078" y="1052736"/>
            <a:ext cx="5580620" cy="461665"/>
          </a:xfrm>
          <a:prstGeom prst="rect">
            <a:avLst/>
          </a:prstGeom>
        </p:spPr>
        <p:txBody>
          <a:bodyPr wrap="square">
            <a:spAutoFit/>
          </a:bodyPr>
          <a:lstStyle/>
          <a:p>
            <a:r>
              <a:rPr lang="zh-CN" altLang="zh-CN" kern="100" dirty="0">
                <a:cs typeface="Times New Roman" panose="02020603050405020304" pitchFamily="18" charset="0"/>
              </a:rPr>
              <a:t>解：重力和弹簧的弹性力都是保守力。</a:t>
            </a:r>
            <a:endParaRPr lang="zh-CN" altLang="en-US" dirty="0"/>
          </a:p>
        </p:txBody>
      </p:sp>
      <p:sp>
        <p:nvSpPr>
          <p:cNvPr id="14" name="矩形 13"/>
          <p:cNvSpPr/>
          <p:nvPr/>
        </p:nvSpPr>
        <p:spPr>
          <a:xfrm>
            <a:off x="1329154" y="1644479"/>
            <a:ext cx="6566911" cy="461665"/>
          </a:xfrm>
          <a:prstGeom prst="rect">
            <a:avLst/>
          </a:prstGeom>
        </p:spPr>
        <p:txBody>
          <a:bodyPr wrap="square">
            <a:spAutoFit/>
          </a:bodyPr>
          <a:lstStyle/>
          <a:p>
            <a:r>
              <a:rPr lang="zh-CN" altLang="zh-CN" kern="100" dirty="0">
                <a:cs typeface="Times New Roman" panose="02020603050405020304" pitchFamily="18" charset="0"/>
              </a:rPr>
              <a:t>初：动能＝</a:t>
            </a:r>
            <a:r>
              <a:rPr lang="en-US" altLang="zh-CN" kern="100" dirty="0"/>
              <a:t>0</a:t>
            </a:r>
            <a:r>
              <a:rPr lang="zh-CN" altLang="zh-CN" kern="100" dirty="0">
                <a:cs typeface="Times New Roman" panose="02020603050405020304" pitchFamily="18" charset="0"/>
              </a:rPr>
              <a:t>；重力势能＝</a:t>
            </a:r>
            <a:r>
              <a:rPr lang="en-US" altLang="zh-CN" kern="100" dirty="0" err="1"/>
              <a:t>mgy</a:t>
            </a:r>
            <a:r>
              <a:rPr lang="en-US" altLang="zh-CN" kern="100" baseline="-25000" dirty="0" err="1"/>
              <a:t>max</a:t>
            </a:r>
            <a:r>
              <a:rPr lang="zh-CN" altLang="zh-CN" kern="100" dirty="0">
                <a:cs typeface="Times New Roman" panose="02020603050405020304" pitchFamily="18" charset="0"/>
              </a:rPr>
              <a:t>，弹性势能＝</a:t>
            </a:r>
            <a:r>
              <a:rPr lang="en-US" altLang="zh-CN" kern="100" dirty="0"/>
              <a:t>0</a:t>
            </a:r>
            <a:endParaRPr lang="zh-CN" altLang="en-US" dirty="0"/>
          </a:p>
        </p:txBody>
      </p:sp>
      <p:sp>
        <p:nvSpPr>
          <p:cNvPr id="15" name="矩形 14"/>
          <p:cNvSpPr/>
          <p:nvPr/>
        </p:nvSpPr>
        <p:spPr>
          <a:xfrm>
            <a:off x="1125481" y="2323442"/>
            <a:ext cx="7321867" cy="461665"/>
          </a:xfrm>
          <a:prstGeom prst="rect">
            <a:avLst/>
          </a:prstGeom>
        </p:spPr>
        <p:txBody>
          <a:bodyPr wrap="square">
            <a:spAutoFit/>
          </a:bodyPr>
          <a:lstStyle/>
          <a:p>
            <a:r>
              <a:rPr lang="zh-CN" altLang="zh-CN" kern="100" dirty="0">
                <a:cs typeface="Times New Roman" panose="02020603050405020304" pitchFamily="18" charset="0"/>
              </a:rPr>
              <a:t>末：动能＝</a:t>
            </a:r>
            <a:r>
              <a:rPr lang="en-US" altLang="zh-CN" kern="100" dirty="0"/>
              <a:t>0</a:t>
            </a:r>
            <a:r>
              <a:rPr lang="zh-CN" altLang="zh-CN" kern="100" dirty="0">
                <a:cs typeface="Times New Roman" panose="02020603050405020304" pitchFamily="18" charset="0"/>
              </a:rPr>
              <a:t>；重力势能＝</a:t>
            </a:r>
            <a:r>
              <a:rPr lang="en-US" altLang="zh-CN" kern="100" dirty="0"/>
              <a:t>0</a:t>
            </a:r>
            <a:r>
              <a:rPr lang="zh-CN" altLang="zh-CN" kern="100" dirty="0">
                <a:cs typeface="Times New Roman" panose="02020603050405020304" pitchFamily="18" charset="0"/>
              </a:rPr>
              <a:t>，弹性势能＝</a:t>
            </a:r>
            <a:r>
              <a:rPr lang="en-US" altLang="zh-CN" kern="100" dirty="0"/>
              <a:t>1/2 ky</a:t>
            </a:r>
            <a:r>
              <a:rPr lang="en-US" altLang="zh-CN" kern="100" baseline="-25000" dirty="0"/>
              <a:t>max</a:t>
            </a:r>
            <a:r>
              <a:rPr lang="en-US" altLang="zh-CN" kern="100" baseline="30000" dirty="0"/>
              <a:t>2</a:t>
            </a:r>
            <a:endParaRPr lang="zh-CN" altLang="en-US" dirty="0"/>
          </a:p>
        </p:txBody>
      </p:sp>
      <p:sp>
        <p:nvSpPr>
          <p:cNvPr id="16" name="矩形 15"/>
          <p:cNvSpPr/>
          <p:nvPr/>
        </p:nvSpPr>
        <p:spPr>
          <a:xfrm>
            <a:off x="1329154" y="2912465"/>
            <a:ext cx="3570208" cy="461665"/>
          </a:xfrm>
          <a:prstGeom prst="rect">
            <a:avLst/>
          </a:prstGeom>
        </p:spPr>
        <p:txBody>
          <a:bodyPr wrap="none">
            <a:spAutoFit/>
          </a:bodyPr>
          <a:lstStyle/>
          <a:p>
            <a:r>
              <a:rPr lang="zh-CN" altLang="zh-CN" kern="100" dirty="0">
                <a:cs typeface="Times New Roman" panose="02020603050405020304" pitchFamily="18" charset="0"/>
              </a:rPr>
              <a:t>重力势能转换成弹性势能</a:t>
            </a:r>
            <a:endParaRPr lang="zh-CN" altLang="en-US" dirty="0"/>
          </a:p>
        </p:txBody>
      </p:sp>
      <p:sp>
        <p:nvSpPr>
          <p:cNvPr id="17" name="矩形 16"/>
          <p:cNvSpPr/>
          <p:nvPr/>
        </p:nvSpPr>
        <p:spPr>
          <a:xfrm>
            <a:off x="1452587" y="3507097"/>
            <a:ext cx="2627642" cy="461665"/>
          </a:xfrm>
          <a:prstGeom prst="rect">
            <a:avLst/>
          </a:prstGeom>
        </p:spPr>
        <p:txBody>
          <a:bodyPr wrap="none">
            <a:spAutoFit/>
          </a:bodyPr>
          <a:lstStyle/>
          <a:p>
            <a:r>
              <a:rPr lang="en-US" altLang="zh-CN" kern="100" dirty="0" err="1"/>
              <a:t>mgy</a:t>
            </a:r>
            <a:r>
              <a:rPr lang="en-US" altLang="zh-CN" kern="100" baseline="-25000" dirty="0" err="1"/>
              <a:t>max</a:t>
            </a:r>
            <a:r>
              <a:rPr lang="zh-CN" altLang="zh-CN" kern="100" dirty="0">
                <a:cs typeface="Times New Roman" panose="02020603050405020304" pitchFamily="18" charset="0"/>
              </a:rPr>
              <a:t>＝</a:t>
            </a:r>
            <a:r>
              <a:rPr lang="en-US" altLang="zh-CN" kern="100" dirty="0"/>
              <a:t>1/2 ky</a:t>
            </a:r>
            <a:r>
              <a:rPr lang="en-US" altLang="zh-CN" kern="100" baseline="-25000" dirty="0"/>
              <a:t>max</a:t>
            </a:r>
            <a:r>
              <a:rPr lang="en-US" altLang="zh-CN" kern="100" baseline="30000" dirty="0"/>
              <a:t>2</a:t>
            </a:r>
            <a:endParaRPr lang="zh-CN" altLang="en-US" dirty="0"/>
          </a:p>
        </p:txBody>
      </p:sp>
      <p:sp>
        <p:nvSpPr>
          <p:cNvPr id="18" name="矩形 17"/>
          <p:cNvSpPr/>
          <p:nvPr/>
        </p:nvSpPr>
        <p:spPr>
          <a:xfrm>
            <a:off x="1873375" y="4101729"/>
            <a:ext cx="1786066" cy="461665"/>
          </a:xfrm>
          <a:prstGeom prst="rect">
            <a:avLst/>
          </a:prstGeom>
        </p:spPr>
        <p:txBody>
          <a:bodyPr wrap="none">
            <a:spAutoFit/>
          </a:bodyPr>
          <a:lstStyle/>
          <a:p>
            <a:r>
              <a:rPr lang="en-US" altLang="zh-CN" kern="100" dirty="0" err="1"/>
              <a:t>y</a:t>
            </a:r>
            <a:r>
              <a:rPr lang="en-US" altLang="zh-CN" kern="100" baseline="-25000" dirty="0" err="1"/>
              <a:t>max</a:t>
            </a:r>
            <a:r>
              <a:rPr lang="zh-CN" altLang="zh-CN" kern="100" dirty="0">
                <a:cs typeface="Times New Roman" panose="02020603050405020304" pitchFamily="18" charset="0"/>
              </a:rPr>
              <a:t>＝</a:t>
            </a:r>
            <a:r>
              <a:rPr lang="en-US" altLang="zh-CN" kern="100" dirty="0"/>
              <a:t>2mg/k</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矩形 4"/>
          <p:cNvSpPr/>
          <p:nvPr/>
        </p:nvSpPr>
        <p:spPr>
          <a:xfrm>
            <a:off x="719572" y="1016732"/>
            <a:ext cx="7812868" cy="3346237"/>
          </a:xfrm>
          <a:prstGeom prst="rect">
            <a:avLst/>
          </a:prstGeom>
        </p:spPr>
        <p:txBody>
          <a:bodyPr wrap="square">
            <a:spAutoFit/>
          </a:bodyPr>
          <a:lstStyle/>
          <a:p>
            <a:pPr algn="just">
              <a:lnSpc>
                <a:spcPct val="150000"/>
              </a:lnSpc>
              <a:spcAft>
                <a:spcPts val="0"/>
              </a:spcAft>
            </a:pPr>
            <a:r>
              <a:rPr lang="zh-CN" altLang="zh-CN" kern="100" dirty="0"/>
              <a:t>在整个运动过程中，重力势能减小，动能增加，弹性势能增加；当</a:t>
            </a:r>
            <a:r>
              <a:rPr lang="en-US" altLang="zh-CN" kern="100" dirty="0"/>
              <a:t>N</a:t>
            </a:r>
            <a:r>
              <a:rPr lang="zh-CN" altLang="zh-CN" kern="100" dirty="0"/>
              <a:t>＝</a:t>
            </a:r>
            <a:r>
              <a:rPr lang="en-US" altLang="zh-CN" kern="100" dirty="0"/>
              <a:t>mg</a:t>
            </a:r>
            <a:r>
              <a:rPr lang="zh-CN" altLang="zh-CN" kern="100" dirty="0"/>
              <a:t>时，物体受力为</a:t>
            </a:r>
            <a:r>
              <a:rPr lang="en-US" altLang="zh-CN" kern="100" dirty="0"/>
              <a:t>0</a:t>
            </a:r>
            <a:r>
              <a:rPr lang="zh-CN" altLang="zh-CN" kern="100" dirty="0"/>
              <a:t>，但这时物体具有动能，所以要继续压缩弹簧，直到动能为</a:t>
            </a:r>
            <a:r>
              <a:rPr lang="en-US" altLang="zh-CN" kern="100" dirty="0"/>
              <a:t>0</a:t>
            </a:r>
            <a:r>
              <a:rPr lang="zh-CN" altLang="zh-CN" kern="100" dirty="0"/>
              <a:t>，这时</a:t>
            </a:r>
            <a:r>
              <a:rPr lang="en-US" altLang="zh-CN" kern="100" dirty="0"/>
              <a:t>N&gt;mg</a:t>
            </a:r>
            <a:r>
              <a:rPr lang="zh-CN" altLang="zh-CN" kern="100" dirty="0"/>
              <a:t>，物体在</a:t>
            </a:r>
            <a:r>
              <a:rPr lang="en-US" altLang="zh-CN" kern="100" dirty="0"/>
              <a:t>N</a:t>
            </a:r>
            <a:r>
              <a:rPr lang="zh-CN" altLang="zh-CN" kern="100" dirty="0"/>
              <a:t>的作用下往回运动，直到所有的弹性势能转换成重力势能才停下来（动能为</a:t>
            </a:r>
            <a:r>
              <a:rPr lang="en-US" altLang="zh-CN" kern="100" dirty="0"/>
              <a:t>0</a:t>
            </a:r>
            <a:r>
              <a:rPr lang="zh-CN" altLang="zh-CN" kern="100" dirty="0"/>
              <a:t>）。物体在力的平衡点处（</a:t>
            </a:r>
            <a:r>
              <a:rPr lang="en-US" altLang="zh-CN" kern="100" dirty="0"/>
              <a:t>N</a:t>
            </a:r>
            <a:r>
              <a:rPr lang="zh-CN" altLang="zh-CN" kern="100" dirty="0"/>
              <a:t>＝</a:t>
            </a:r>
            <a:r>
              <a:rPr lang="en-US" altLang="zh-CN" kern="100" dirty="0"/>
              <a:t>mg</a:t>
            </a:r>
            <a:r>
              <a:rPr lang="zh-CN" altLang="zh-CN" kern="100" dirty="0"/>
              <a:t>）上下振动。</a:t>
            </a:r>
            <a:endParaRPr lang="zh-CN" altLang="zh-CN" kern="1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pPr>
              <a:buFont typeface="Wingdings" panose="05000000000000000000" pitchFamily="2" charset="2"/>
              <a:buChar char="u"/>
            </a:pPr>
            <a:r>
              <a:rPr lang="zh-CN" altLang="en-US" sz="2800" dirty="0" smtClean="0">
                <a:latin typeface="仿宋" panose="02010609060101010101" pitchFamily="49" charset="-122"/>
                <a:ea typeface="仿宋" panose="02010609060101010101" pitchFamily="49" charset="-122"/>
              </a:rPr>
              <a:t>关于势能强调几点：</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势能</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物体系的势能（∵势能是相对位置）如物体和地球；</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势能是一个相对值，只有选定参考点，规定势能为零，才能谈势能的具体数值；</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保守力作正功，势能减少，保守力作负功，势能增加；</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势能的单位与动能、功的单位相同；</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某一点势能等于物体从该点运动到参考点过程中保守力作的功。</a:t>
            </a:r>
            <a:endParaRPr lang="zh-CN" altLang="en-US" sz="2800" dirty="0" smtClean="0">
              <a:latin typeface="仿宋" panose="02010609060101010101" pitchFamily="49" charset="-122"/>
              <a:ea typeface="仿宋" panose="02010609060101010101" pitchFamily="49" charset="-122"/>
            </a:endParaRPr>
          </a:p>
          <a:p>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4150" y="2872334"/>
            <a:ext cx="7772400" cy="1143000"/>
          </a:xfrm>
        </p:spPr>
        <p:txBody>
          <a:bodyPr/>
          <a:lstStyle/>
          <a:p>
            <a:pPr algn="l"/>
            <a:r>
              <a:rPr lang="zh-CN" altLang="en-US" sz="2800" dirty="0" smtClean="0">
                <a:latin typeface="仿宋" panose="02010609060101010101" pitchFamily="49" charset="-122"/>
                <a:ea typeface="仿宋" panose="02010609060101010101" pitchFamily="49" charset="-122"/>
              </a:rPr>
              <a:t>设保守力</a:t>
            </a:r>
            <a:r>
              <a:rPr lang="en-US" altLang="zh-CN" sz="2800" dirty="0" smtClean="0">
                <a:latin typeface="仿宋" panose="02010609060101010101" pitchFamily="49" charset="-122"/>
                <a:ea typeface="仿宋" panose="02010609060101010101" pitchFamily="49" charset="-122"/>
              </a:rPr>
              <a:t>F</a:t>
            </a:r>
            <a:r>
              <a:rPr lang="zh-CN" altLang="en-US" sz="2800" dirty="0" smtClean="0">
                <a:latin typeface="仿宋" panose="02010609060101010101" pitchFamily="49" charset="-122"/>
                <a:ea typeface="仿宋" panose="02010609060101010101" pitchFamily="49" charset="-122"/>
              </a:rPr>
              <a:t>沿</a:t>
            </a:r>
            <a:r>
              <a:rPr lang="en-US" altLang="zh-CN" sz="2800" dirty="0" smtClean="0">
                <a:latin typeface="仿宋" panose="02010609060101010101" pitchFamily="49" charset="-122"/>
                <a:ea typeface="仿宋" panose="02010609060101010101" pitchFamily="49" charset="-122"/>
              </a:rPr>
              <a:t>x</a:t>
            </a:r>
            <a:r>
              <a:rPr lang="zh-CN" altLang="en-US" sz="2800" dirty="0" smtClean="0">
                <a:latin typeface="仿宋" panose="02010609060101010101" pitchFamily="49" charset="-122"/>
                <a:ea typeface="仿宋" panose="02010609060101010101" pitchFamily="49" charset="-122"/>
              </a:rPr>
              <a:t>轴方向，如物体在</a:t>
            </a:r>
            <a:r>
              <a:rPr lang="en-US" altLang="zh-CN" sz="2800" dirty="0" smtClean="0">
                <a:latin typeface="仿宋" panose="02010609060101010101" pitchFamily="49" charset="-122"/>
                <a:ea typeface="仿宋" panose="02010609060101010101" pitchFamily="49" charset="-122"/>
              </a:rPr>
              <a:t>F</a:t>
            </a:r>
            <a:r>
              <a:rPr lang="zh-CN" altLang="en-US" sz="2800" dirty="0" smtClean="0">
                <a:latin typeface="仿宋" panose="02010609060101010101" pitchFamily="49" charset="-122"/>
                <a:ea typeface="仿宋" panose="02010609060101010101" pitchFamily="49" charset="-122"/>
              </a:rPr>
              <a:t>的作用下，作一微小的位移   ，则保守力做功为</a:t>
            </a:r>
            <a:r>
              <a:rPr lang="zh-CN" altLang="en-US" sz="2800" dirty="0" smtClean="0"/>
              <a:t>：</a:t>
            </a:r>
            <a:endParaRPr lang="zh-CN" altLang="en-US" sz="2800" dirty="0"/>
          </a:p>
        </p:txBody>
      </p:sp>
      <p:sp>
        <p:nvSpPr>
          <p:cNvPr id="3" name="内容占位符 2"/>
          <p:cNvSpPr>
            <a:spLocks noGrp="1"/>
          </p:cNvSpPr>
          <p:nvPr>
            <p:ph idx="1"/>
          </p:nvPr>
        </p:nvSpPr>
        <p:spPr>
          <a:xfrm>
            <a:off x="539552" y="1059259"/>
            <a:ext cx="7772400" cy="1152128"/>
          </a:xfrm>
        </p:spPr>
        <p:txBody>
          <a:bodyPr/>
          <a:lstStyle/>
          <a:p>
            <a:r>
              <a:rPr lang="zh-CN" altLang="zh-CN" sz="2600" dirty="0">
                <a:latin typeface="仿宋" panose="02010609060101010101" pitchFamily="49" charset="-122"/>
                <a:ea typeface="仿宋" panose="02010609060101010101" pitchFamily="49" charset="-122"/>
              </a:rPr>
              <a:t>由保守力可以求出势能函数；同样如果知道势能函数也可以求出</a:t>
            </a:r>
            <a:r>
              <a:rPr lang="zh-CN" altLang="zh-CN" sz="2600" dirty="0" smtClean="0">
                <a:latin typeface="仿宋" panose="02010609060101010101" pitchFamily="49" charset="-122"/>
                <a:ea typeface="仿宋" panose="02010609060101010101" pitchFamily="49" charset="-122"/>
              </a:rPr>
              <a:t>保守力</a:t>
            </a:r>
            <a:r>
              <a:rPr lang="zh-CN" altLang="en-US" sz="2600" dirty="0" smtClean="0">
                <a:latin typeface="仿宋" panose="02010609060101010101" pitchFamily="49" charset="-122"/>
                <a:ea typeface="仿宋" panose="02010609060101010101" pitchFamily="49" charset="-122"/>
              </a:rPr>
              <a:t>：</a:t>
            </a:r>
            <a:endParaRPr lang="en-US" altLang="zh-CN" sz="2600" b="1" dirty="0" smtClean="0">
              <a:solidFill>
                <a:srgbClr val="FF0000"/>
              </a:solidFill>
              <a:latin typeface="仿宋" panose="02010609060101010101" pitchFamily="49" charset="-122"/>
              <a:ea typeface="仿宋" panose="02010609060101010101" pitchFamily="49" charset="-122"/>
            </a:endParaRPr>
          </a:p>
          <a:p>
            <a:pPr marL="0" indent="0">
              <a:buNone/>
            </a:pPr>
            <a:endParaRPr lang="en-US" altLang="zh-CN" sz="1100" dirty="0" smtClean="0"/>
          </a:p>
          <a:p>
            <a:pPr marL="0" indent="0">
              <a:buNone/>
            </a:pPr>
            <a:r>
              <a:rPr lang="en-US" altLang="zh-CN" sz="2800" dirty="0"/>
              <a:t> </a:t>
            </a:r>
            <a:r>
              <a:rPr lang="zh-CN" altLang="en-US" sz="2800" b="1" dirty="0" smtClean="0">
                <a:solidFill>
                  <a:schemeClr val="accent2"/>
                </a:solidFill>
                <a:latin typeface="仿宋" panose="02010609060101010101" pitchFamily="49" charset="-122"/>
                <a:ea typeface="仿宋" panose="02010609060101010101" pitchFamily="49" charset="-122"/>
              </a:rPr>
              <a:t>一维情况</a:t>
            </a:r>
            <a:r>
              <a:rPr lang="zh-CN" altLang="en-US" sz="2800" b="1" dirty="0">
                <a:solidFill>
                  <a:schemeClr val="accent2"/>
                </a:solidFill>
                <a:latin typeface="仿宋" panose="02010609060101010101" pitchFamily="49" charset="-122"/>
                <a:ea typeface="仿宋" panose="02010609060101010101" pitchFamily="49" charset="-122"/>
              </a:rPr>
              <a:t>：</a:t>
            </a:r>
            <a:endParaRPr lang="en-US" altLang="zh-CN" sz="2800" b="1" dirty="0" smtClean="0">
              <a:solidFill>
                <a:schemeClr val="accent2"/>
              </a:solidFill>
              <a:latin typeface="仿宋" panose="02010609060101010101" pitchFamily="49" charset="-122"/>
              <a:ea typeface="仿宋" panose="02010609060101010101" pitchFamily="49" charset="-122"/>
            </a:endParaRPr>
          </a:p>
          <a:p>
            <a:endParaRPr lang="en-US" altLang="zh-CN" sz="2800" dirty="0" smtClean="0"/>
          </a:p>
        </p:txBody>
      </p:sp>
      <p:sp>
        <p:nvSpPr>
          <p:cNvPr id="4" name="灯片编号占位符 3"/>
          <p:cNvSpPr>
            <a:spLocks noGrp="1"/>
          </p:cNvSpPr>
          <p:nvPr>
            <p:ph type="sldNum" sz="quarter" idx="12"/>
          </p:nvPr>
        </p:nvSpPr>
        <p:spPr>
          <a:xfrm>
            <a:off x="6553200" y="6428184"/>
            <a:ext cx="1905000" cy="457200"/>
          </a:xfrm>
        </p:spPr>
        <p:txBody>
          <a:bodyPr/>
          <a:lstStyle/>
          <a:p>
            <a:pPr>
              <a:defRPr/>
            </a:pPr>
            <a:fld id="{454B0B3A-C4C8-456E-88E0-D18BAB54D345}" type="slidenum">
              <a:rPr lang="en-US" altLang="zh-CN" smtClean="0"/>
            </a:fld>
            <a:endParaRPr lang="en-US" altLang="zh-CN"/>
          </a:p>
        </p:txBody>
      </p:sp>
      <p:graphicFrame>
        <p:nvGraphicFramePr>
          <p:cNvPr id="15362" name="Object 2"/>
          <p:cNvGraphicFramePr>
            <a:graphicFrameLocks noChangeAspect="1"/>
          </p:cNvGraphicFramePr>
          <p:nvPr/>
        </p:nvGraphicFramePr>
        <p:xfrm>
          <a:off x="2987824" y="3443834"/>
          <a:ext cx="494014" cy="417214"/>
        </p:xfrm>
        <a:graphic>
          <a:graphicData uri="http://schemas.openxmlformats.org/presentationml/2006/ole">
            <mc:AlternateContent xmlns:mc="http://schemas.openxmlformats.org/markup-compatibility/2006">
              <mc:Choice xmlns:v="urn:schemas-microsoft-com:vml" Requires="v">
                <p:oleObj spid="_x0000_s142513" name="公式" r:id="rId1" imgW="215900" imgH="177800" progId="Equation.3">
                  <p:embed/>
                </p:oleObj>
              </mc:Choice>
              <mc:Fallback>
                <p:oleObj name="公式" r:id="rId1" imgW="215900" imgH="1778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443834"/>
                        <a:ext cx="494014" cy="417214"/>
                      </a:xfrm>
                      <a:prstGeom prst="rect">
                        <a:avLst/>
                      </a:prstGeom>
                      <a:solidFill>
                        <a:schemeClr val="bg1"/>
                      </a:solidFill>
                    </p:spPr>
                  </p:pic>
                </p:oleObj>
              </mc:Fallback>
            </mc:AlternateContent>
          </a:graphicData>
        </a:graphic>
      </p:graphicFrame>
      <p:graphicFrame>
        <p:nvGraphicFramePr>
          <p:cNvPr id="15363" name="Object 3"/>
          <p:cNvGraphicFramePr>
            <a:graphicFrameLocks noChangeAspect="1"/>
          </p:cNvGraphicFramePr>
          <p:nvPr/>
        </p:nvGraphicFramePr>
        <p:xfrm>
          <a:off x="1619672" y="5451673"/>
          <a:ext cx="4608512" cy="891650"/>
        </p:xfrm>
        <a:graphic>
          <a:graphicData uri="http://schemas.openxmlformats.org/presentationml/2006/ole">
            <mc:AlternateContent xmlns:mc="http://schemas.openxmlformats.org/markup-compatibility/2006">
              <mc:Choice xmlns:v="urn:schemas-microsoft-com:vml" Requires="v">
                <p:oleObj spid="_x0000_s142514" name="Equation" r:id="rId3" imgW="53340000" imgH="10058400" progId="Equation.DSMT4">
                  <p:embed/>
                </p:oleObj>
              </mc:Choice>
              <mc:Fallback>
                <p:oleObj name="Equation" r:id="rId3" imgW="53340000" imgH="10058400" progId="Equation.DSMT4">
                  <p:embed/>
                  <p:pic>
                    <p:nvPicPr>
                      <p:cNvPr id="0" name="Picture 3"/>
                      <p:cNvPicPr>
                        <a:picLocks noChangeAspect="1" noChangeArrowheads="1"/>
                      </p:cNvPicPr>
                      <p:nvPr/>
                    </p:nvPicPr>
                    <p:blipFill>
                      <a:blip r:embed="rId4"/>
                      <a:srcRect/>
                      <a:stretch>
                        <a:fillRect/>
                      </a:stretch>
                    </p:blipFill>
                    <p:spPr bwMode="auto">
                      <a:xfrm>
                        <a:off x="1619672" y="5451673"/>
                        <a:ext cx="4608512" cy="891650"/>
                      </a:xfrm>
                      <a:prstGeom prst="rect">
                        <a:avLst/>
                      </a:prstGeom>
                      <a:solidFill>
                        <a:schemeClr val="bg1"/>
                      </a:solidFill>
                    </p:spPr>
                  </p:pic>
                </p:oleObj>
              </mc:Fallback>
            </mc:AlternateContent>
          </a:graphicData>
        </a:graphic>
      </p:graphicFrame>
      <p:graphicFrame>
        <p:nvGraphicFramePr>
          <p:cNvPr id="5" name="对象 4"/>
          <p:cNvGraphicFramePr>
            <a:graphicFrameLocks noChangeAspect="1"/>
          </p:cNvGraphicFramePr>
          <p:nvPr/>
        </p:nvGraphicFramePr>
        <p:xfrm>
          <a:off x="2692751" y="4149080"/>
          <a:ext cx="1578173" cy="1315338"/>
        </p:xfrm>
        <a:graphic>
          <a:graphicData uri="http://schemas.openxmlformats.org/presentationml/2006/ole">
            <mc:AlternateContent xmlns:mc="http://schemas.openxmlformats.org/markup-compatibility/2006">
              <mc:Choice xmlns:v="urn:schemas-microsoft-com:vml" Requires="v">
                <p:oleObj spid="_x0000_s142515" name="Equation" r:id="rId5" imgW="19507200" imgH="15849600" progId="Equation.DSMT4">
                  <p:embed/>
                </p:oleObj>
              </mc:Choice>
              <mc:Fallback>
                <p:oleObj name="Equation" r:id="rId5" imgW="19507200" imgH="15849600" progId="Equation.DSMT4">
                  <p:embed/>
                  <p:pic>
                    <p:nvPicPr>
                      <p:cNvPr id="0" name="Object 3"/>
                      <p:cNvPicPr>
                        <a:picLocks noChangeAspect="1" noChangeArrowheads="1"/>
                      </p:cNvPicPr>
                      <p:nvPr/>
                    </p:nvPicPr>
                    <p:blipFill>
                      <a:blip r:embed="rId6"/>
                      <a:srcRect/>
                      <a:stretch>
                        <a:fillRect/>
                      </a:stretch>
                    </p:blipFill>
                    <p:spPr bwMode="auto">
                      <a:xfrm>
                        <a:off x="2692751" y="4149080"/>
                        <a:ext cx="1578173" cy="1315338"/>
                      </a:xfrm>
                      <a:prstGeom prst="rect">
                        <a:avLst/>
                      </a:prstGeom>
                      <a:solidFill>
                        <a:schemeClr val="bg1"/>
                      </a:solidFill>
                      <a:ln>
                        <a:noFill/>
                      </a:ln>
                    </p:spPr>
                  </p:pic>
                </p:oleObj>
              </mc:Fallback>
            </mc:AlternateContent>
          </a:graphicData>
        </a:graphic>
      </p:graphicFrame>
      <p:sp>
        <p:nvSpPr>
          <p:cNvPr id="8" name="标题 1"/>
          <p:cNvSpPr txBox="1"/>
          <p:nvPr/>
        </p:nvSpPr>
        <p:spPr bwMode="auto">
          <a:xfrm>
            <a:off x="395536" y="398312"/>
            <a:ext cx="7772400" cy="67626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3200" b="1" kern="0" dirty="0" smtClean="0">
                <a:solidFill>
                  <a:srgbClr val="4848D1"/>
                </a:solidFill>
                <a:latin typeface="仿宋" panose="02010609060101010101" pitchFamily="49" charset="-122"/>
                <a:ea typeface="仿宋" panose="02010609060101010101" pitchFamily="49" charset="-122"/>
              </a:rPr>
              <a:t>四、势能曲线与平衡稳定态</a:t>
            </a:r>
            <a:endParaRPr lang="zh-CN" altLang="en-US" sz="3200" b="1" kern="0" dirty="0">
              <a:solidFill>
                <a:srgbClr val="4848D1"/>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pic>
        <p:nvPicPr>
          <p:cNvPr id="901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51820" y="728700"/>
            <a:ext cx="1800200" cy="83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27584" y="1429816"/>
            <a:ext cx="172355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由此可</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得</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6" name="矩形 5"/>
          <p:cNvSpPr/>
          <p:nvPr/>
        </p:nvSpPr>
        <p:spPr>
          <a:xfrm>
            <a:off x="539552" y="1997322"/>
            <a:ext cx="6246440"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质点在平衡位置处：</a:t>
            </a:r>
            <a:r>
              <a:rPr lang="en-US" altLang="zh-CN" kern="100" dirty="0" err="1">
                <a:latin typeface="仿宋" panose="02010609060101010101" pitchFamily="49" charset="-122"/>
                <a:ea typeface="仿宋" panose="02010609060101010101" pitchFamily="49" charset="-122"/>
              </a:rPr>
              <a:t>Fx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，则</a:t>
            </a:r>
            <a:r>
              <a:rPr lang="en-US" altLang="zh-CN" kern="100" dirty="0" err="1">
                <a:latin typeface="仿宋" panose="02010609060101010101" pitchFamily="49" charset="-122"/>
                <a:ea typeface="仿宋" panose="02010609060101010101" pitchFamily="49" charset="-122"/>
              </a:rPr>
              <a:t>dE</a:t>
            </a:r>
            <a:r>
              <a:rPr lang="en-US" altLang="zh-CN" kern="100" dirty="0">
                <a:latin typeface="仿宋" panose="02010609060101010101" pitchFamily="49" charset="-122"/>
                <a:ea typeface="仿宋" panose="02010609060101010101" pitchFamily="49" charset="-122"/>
              </a:rPr>
              <a:t>/dx </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endParaRPr lang="zh-CN" altLang="en-US"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2"/>
          <a:stretch>
            <a:fillRect/>
          </a:stretch>
        </p:blipFill>
        <p:spPr>
          <a:xfrm>
            <a:off x="1511660" y="2672916"/>
            <a:ext cx="5852583" cy="3692174"/>
          </a:xfrm>
          <a:prstGeom prst="rect">
            <a:avLst/>
          </a:prstGeom>
        </p:spPr>
      </p:pic>
      <p:cxnSp>
        <p:nvCxnSpPr>
          <p:cNvPr id="3" name="直接连接符 2"/>
          <p:cNvCxnSpPr/>
          <p:nvPr/>
        </p:nvCxnSpPr>
        <p:spPr bwMode="auto">
          <a:xfrm flipH="1">
            <a:off x="2411760" y="3176972"/>
            <a:ext cx="540060" cy="936104"/>
          </a:xfrm>
          <a:prstGeom prst="line">
            <a:avLst/>
          </a:prstGeom>
          <a:solidFill>
            <a:schemeClr val="accent1"/>
          </a:solidFill>
          <a:ln w="9525" cap="flat" cmpd="sng" algn="ctr">
            <a:solidFill>
              <a:srgbClr val="FF3300"/>
            </a:solidFill>
            <a:prstDash val="dash"/>
            <a:round/>
            <a:headEnd type="none" w="med" len="med"/>
            <a:tailEnd type="none" w="med" len="med"/>
          </a:ln>
          <a:effectLst/>
        </p:spPr>
      </p:cxnSp>
      <p:cxnSp>
        <p:nvCxnSpPr>
          <p:cNvPr id="9" name="直接连接符 8"/>
          <p:cNvCxnSpPr/>
          <p:nvPr/>
        </p:nvCxnSpPr>
        <p:spPr bwMode="auto">
          <a:xfrm>
            <a:off x="2119536" y="3276600"/>
            <a:ext cx="584448" cy="836476"/>
          </a:xfrm>
          <a:prstGeom prst="line">
            <a:avLst/>
          </a:prstGeom>
          <a:solidFill>
            <a:schemeClr val="accent1"/>
          </a:solidFill>
          <a:ln w="9525" cap="flat" cmpd="sng" algn="ctr">
            <a:solidFill>
              <a:srgbClr val="0000FF"/>
            </a:solidFill>
            <a:prstDash val="dash"/>
            <a:round/>
            <a:headEnd type="none" w="med" len="me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solidFill>
                  <a:srgbClr val="000000"/>
                </a:solidFill>
              </a:rPr>
            </a:fld>
            <a:endParaRPr lang="en-US" altLang="zh-CN">
              <a:solidFill>
                <a:srgbClr val="000000"/>
              </a:solidFill>
            </a:endParaRPr>
          </a:p>
        </p:txBody>
      </p:sp>
      <p:graphicFrame>
        <p:nvGraphicFramePr>
          <p:cNvPr id="3" name="Object 2"/>
          <p:cNvGraphicFramePr>
            <a:graphicFrameLocks noChangeAspect="1"/>
          </p:cNvGraphicFramePr>
          <p:nvPr/>
        </p:nvGraphicFramePr>
        <p:xfrm>
          <a:off x="4499992" y="2564904"/>
          <a:ext cx="1970233" cy="718806"/>
        </p:xfrm>
        <a:graphic>
          <a:graphicData uri="http://schemas.openxmlformats.org/presentationml/2006/ole">
            <mc:AlternateContent xmlns:mc="http://schemas.openxmlformats.org/markup-compatibility/2006">
              <mc:Choice xmlns:v="urn:schemas-microsoft-com:vml" Requires="v">
                <p:oleObj spid="_x0000_s132965" name="公式" r:id="rId1" imgW="761365" imgH="241300" progId="Equation.3">
                  <p:embed/>
                </p:oleObj>
              </mc:Choice>
              <mc:Fallback>
                <p:oleObj name="公式" r:id="rId1" imgW="761365" imgH="241300" progId="Equation.3">
                  <p:embed/>
                  <p:pic>
                    <p:nvPicPr>
                      <p:cNvPr id="0" name="图片 1329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564904"/>
                        <a:ext cx="1970233" cy="718806"/>
                      </a:xfrm>
                      <a:prstGeom prst="rect">
                        <a:avLst/>
                      </a:prstGeom>
                      <a:solidFill>
                        <a:schemeClr val="bg1"/>
                      </a:solidFill>
                    </p:spPr>
                  </p:pic>
                </p:oleObj>
              </mc:Fallback>
            </mc:AlternateContent>
          </a:graphicData>
        </a:graphic>
      </p:graphicFrame>
      <p:cxnSp>
        <p:nvCxnSpPr>
          <p:cNvPr id="4" name="直接箭头连接符 3"/>
          <p:cNvCxnSpPr/>
          <p:nvPr/>
        </p:nvCxnSpPr>
        <p:spPr bwMode="auto">
          <a:xfrm>
            <a:off x="1259632" y="3487321"/>
            <a:ext cx="200026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直接箭头连接符 4"/>
          <p:cNvCxnSpPr/>
          <p:nvPr/>
        </p:nvCxnSpPr>
        <p:spPr bwMode="auto">
          <a:xfrm rot="16200000" flipV="1">
            <a:off x="490939" y="2718626"/>
            <a:ext cx="1498481" cy="389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连接符 6"/>
          <p:cNvCxnSpPr/>
          <p:nvPr/>
        </p:nvCxnSpPr>
        <p:spPr bwMode="auto">
          <a:xfrm>
            <a:off x="1276162" y="2987255"/>
            <a:ext cx="171451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9" name="Object 4"/>
          <p:cNvGraphicFramePr>
            <a:graphicFrameLocks noChangeAspect="1"/>
          </p:cNvGraphicFramePr>
          <p:nvPr/>
        </p:nvGraphicFramePr>
        <p:xfrm>
          <a:off x="3077318" y="2701504"/>
          <a:ext cx="341484" cy="427366"/>
        </p:xfrm>
        <a:graphic>
          <a:graphicData uri="http://schemas.openxmlformats.org/presentationml/2006/ole">
            <mc:AlternateContent xmlns:mc="http://schemas.openxmlformats.org/markup-compatibility/2006">
              <mc:Choice xmlns:v="urn:schemas-microsoft-com:vml" Requires="v">
                <p:oleObj spid="_x0000_s132966" name="公式" r:id="rId3" imgW="152400" imgH="165100" progId="Equation.3">
                  <p:embed/>
                </p:oleObj>
              </mc:Choice>
              <mc:Fallback>
                <p:oleObj name="公式" r:id="rId3" imgW="152400" imgH="165100" progId="Equation.3">
                  <p:embed/>
                  <p:pic>
                    <p:nvPicPr>
                      <p:cNvPr id="0" name="图片 1329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7318" y="2701504"/>
                        <a:ext cx="341484" cy="427366"/>
                      </a:xfrm>
                      <a:prstGeom prst="rect">
                        <a:avLst/>
                      </a:prstGeom>
                      <a:solidFill>
                        <a:schemeClr val="bg1"/>
                      </a:solidFill>
                    </p:spPr>
                  </p:pic>
                </p:oleObj>
              </mc:Fallback>
            </mc:AlternateContent>
          </a:graphicData>
        </a:graphic>
      </p:graphicFrame>
      <p:graphicFrame>
        <p:nvGraphicFramePr>
          <p:cNvPr id="10" name="Object 5"/>
          <p:cNvGraphicFramePr>
            <a:graphicFrameLocks noChangeAspect="1"/>
          </p:cNvGraphicFramePr>
          <p:nvPr/>
        </p:nvGraphicFramePr>
        <p:xfrm>
          <a:off x="1402508" y="2084776"/>
          <a:ext cx="378280" cy="519073"/>
        </p:xfrm>
        <a:graphic>
          <a:graphicData uri="http://schemas.openxmlformats.org/presentationml/2006/ole">
            <mc:AlternateContent xmlns:mc="http://schemas.openxmlformats.org/markup-compatibility/2006">
              <mc:Choice xmlns:v="urn:schemas-microsoft-com:vml" Requires="v">
                <p:oleObj spid="_x0000_s132967" name="公式" r:id="rId5" imgW="203200" imgH="241300" progId="Equation.3">
                  <p:embed/>
                </p:oleObj>
              </mc:Choice>
              <mc:Fallback>
                <p:oleObj name="公式" r:id="rId5" imgW="203200" imgH="241300" progId="Equation.3">
                  <p:embed/>
                  <p:pic>
                    <p:nvPicPr>
                      <p:cNvPr id="0" name="图片 1329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2508" y="2084776"/>
                        <a:ext cx="378280" cy="519073"/>
                      </a:xfrm>
                      <a:prstGeom prst="rect">
                        <a:avLst/>
                      </a:prstGeom>
                      <a:solidFill>
                        <a:schemeClr val="bg1"/>
                      </a:solidFill>
                    </p:spPr>
                  </p:pic>
                </p:oleObj>
              </mc:Fallback>
            </mc:AlternateContent>
          </a:graphicData>
        </a:graphic>
      </p:graphicFrame>
      <p:cxnSp>
        <p:nvCxnSpPr>
          <p:cNvPr id="11" name="直接连接符 10"/>
          <p:cNvCxnSpPr/>
          <p:nvPr/>
        </p:nvCxnSpPr>
        <p:spPr bwMode="auto">
          <a:xfrm rot="5400000">
            <a:off x="1223913" y="3237288"/>
            <a:ext cx="500066"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2" name="直接连接符 11"/>
          <p:cNvCxnSpPr/>
          <p:nvPr/>
        </p:nvCxnSpPr>
        <p:spPr bwMode="auto">
          <a:xfrm rot="5400000">
            <a:off x="1653335" y="3236494"/>
            <a:ext cx="500066"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3" name="直接连接符 12"/>
          <p:cNvCxnSpPr/>
          <p:nvPr/>
        </p:nvCxnSpPr>
        <p:spPr bwMode="auto">
          <a:xfrm rot="5400000">
            <a:off x="1724773" y="3093618"/>
            <a:ext cx="785818"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5" name="直接连接符 14"/>
          <p:cNvCxnSpPr/>
          <p:nvPr/>
        </p:nvCxnSpPr>
        <p:spPr bwMode="auto">
          <a:xfrm rot="5400000">
            <a:off x="2153401" y="3236494"/>
            <a:ext cx="500066"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graphicFrame>
        <p:nvGraphicFramePr>
          <p:cNvPr id="16" name="对象 15"/>
          <p:cNvGraphicFramePr>
            <a:graphicFrameLocks noChangeAspect="1"/>
          </p:cNvGraphicFramePr>
          <p:nvPr/>
        </p:nvGraphicFramePr>
        <p:xfrm>
          <a:off x="3220378" y="3344893"/>
          <a:ext cx="339725" cy="357187"/>
        </p:xfrm>
        <a:graphic>
          <a:graphicData uri="http://schemas.openxmlformats.org/presentationml/2006/ole">
            <mc:AlternateContent xmlns:mc="http://schemas.openxmlformats.org/markup-compatibility/2006">
              <mc:Choice xmlns:v="urn:schemas-microsoft-com:vml" Requires="v">
                <p:oleObj spid="_x0000_s132968" name="公式" r:id="rId7" imgW="3352800" imgH="3048000" progId="Equation.3">
                  <p:embed/>
                </p:oleObj>
              </mc:Choice>
              <mc:Fallback>
                <p:oleObj name="公式" r:id="rId7" imgW="3352800" imgH="3048000" progId="Equation.3">
                  <p:embed/>
                  <p:pic>
                    <p:nvPicPr>
                      <p:cNvPr id="0" name="图片 132967"/>
                      <p:cNvPicPr>
                        <a:picLocks noChangeAspect="1" noChangeArrowheads="1"/>
                      </p:cNvPicPr>
                      <p:nvPr/>
                    </p:nvPicPr>
                    <p:blipFill>
                      <a:blip r:embed="rId8"/>
                      <a:srcRect/>
                      <a:stretch>
                        <a:fillRect/>
                      </a:stretch>
                    </p:blipFill>
                    <p:spPr bwMode="auto">
                      <a:xfrm>
                        <a:off x="3220378" y="3344893"/>
                        <a:ext cx="339725" cy="357187"/>
                      </a:xfrm>
                      <a:prstGeom prst="rect">
                        <a:avLst/>
                      </a:prstGeom>
                      <a:noFill/>
                      <a:ln>
                        <a:noFill/>
                      </a:ln>
                    </p:spPr>
                  </p:pic>
                </p:oleObj>
              </mc:Fallback>
            </mc:AlternateContent>
          </a:graphicData>
        </a:graphic>
      </p:graphicFrame>
      <p:sp>
        <p:nvSpPr>
          <p:cNvPr id="18" name="内容占位符 2"/>
          <p:cNvSpPr txBox="1"/>
          <p:nvPr/>
        </p:nvSpPr>
        <p:spPr>
          <a:xfrm>
            <a:off x="683568" y="764704"/>
            <a:ext cx="7772400" cy="1152128"/>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b="1" kern="0" dirty="0">
                <a:solidFill>
                  <a:srgbClr val="FF0000"/>
                </a:solidFill>
              </a:rPr>
              <a:t>势能曲线</a:t>
            </a:r>
            <a:r>
              <a:rPr lang="zh-CN" altLang="en-US" b="1" kern="0" dirty="0" smtClean="0">
                <a:solidFill>
                  <a:srgbClr val="FF0000"/>
                </a:solidFill>
              </a:rPr>
              <a:t>：</a:t>
            </a:r>
            <a:endParaRPr lang="en-US" altLang="zh-CN" sz="1100" kern="0" dirty="0" smtClean="0">
              <a:solidFill>
                <a:srgbClr val="000000"/>
              </a:solidFill>
            </a:endParaRPr>
          </a:p>
          <a:p>
            <a:pPr marL="0" indent="0">
              <a:buFontTx/>
              <a:buNone/>
            </a:pPr>
            <a:r>
              <a:rPr lang="en-US" altLang="zh-CN" sz="2800" b="1" kern="0" dirty="0">
                <a:solidFill>
                  <a:srgbClr val="3333CC"/>
                </a:solidFill>
              </a:rPr>
              <a:t>——</a:t>
            </a:r>
            <a:r>
              <a:rPr lang="zh-CN" altLang="en-US" sz="2800" b="1" kern="0" dirty="0" smtClean="0">
                <a:solidFill>
                  <a:srgbClr val="3333CC"/>
                </a:solidFill>
              </a:rPr>
              <a:t>物体</a:t>
            </a:r>
            <a:r>
              <a:rPr lang="zh-CN" altLang="en-US" sz="2800" b="1" kern="0" dirty="0">
                <a:solidFill>
                  <a:srgbClr val="3333CC"/>
                </a:solidFill>
              </a:rPr>
              <a:t>势能随位置变化的曲线</a:t>
            </a:r>
            <a:r>
              <a:rPr lang="zh-CN" altLang="en-US" sz="2800" b="1" kern="0" dirty="0" smtClean="0">
                <a:solidFill>
                  <a:srgbClr val="3333CC"/>
                </a:solidFill>
              </a:rPr>
              <a:t>。</a:t>
            </a:r>
            <a:endParaRPr lang="zh-CN" altLang="en-US" sz="2800" b="1" kern="0" dirty="0">
              <a:solidFill>
                <a:srgbClr val="3333CC"/>
              </a:solidFill>
            </a:endParaRPr>
          </a:p>
        </p:txBody>
      </p:sp>
      <p:graphicFrame>
        <p:nvGraphicFramePr>
          <p:cNvPr id="19" name="对象 18"/>
          <p:cNvGraphicFramePr>
            <a:graphicFrameLocks noChangeAspect="1"/>
          </p:cNvGraphicFramePr>
          <p:nvPr/>
        </p:nvGraphicFramePr>
        <p:xfrm>
          <a:off x="1259632" y="3279084"/>
          <a:ext cx="385763" cy="612775"/>
        </p:xfrm>
        <a:graphic>
          <a:graphicData uri="http://schemas.openxmlformats.org/presentationml/2006/ole">
            <mc:AlternateContent xmlns:mc="http://schemas.openxmlformats.org/markup-compatibility/2006">
              <mc:Choice xmlns:v="urn:schemas-microsoft-com:vml" Requires="v">
                <p:oleObj spid="_x0000_s132969" name="公式" r:id="rId9" imgW="3962400" imgH="5486400" progId="Equation.3">
                  <p:embed/>
                </p:oleObj>
              </mc:Choice>
              <mc:Fallback>
                <p:oleObj name="公式" r:id="rId9" imgW="3962400" imgH="5486400" progId="Equation.3">
                  <p:embed/>
                  <p:pic>
                    <p:nvPicPr>
                      <p:cNvPr id="0" name="图片 132968"/>
                      <p:cNvPicPr>
                        <a:picLocks noChangeAspect="1" noChangeArrowheads="1"/>
                      </p:cNvPicPr>
                      <p:nvPr/>
                    </p:nvPicPr>
                    <p:blipFill>
                      <a:blip r:embed="rId10"/>
                      <a:srcRect/>
                      <a:stretch>
                        <a:fillRect/>
                      </a:stretch>
                    </p:blipFill>
                    <p:spPr bwMode="auto">
                      <a:xfrm>
                        <a:off x="1259632" y="3279084"/>
                        <a:ext cx="385763" cy="612775"/>
                      </a:xfrm>
                      <a:prstGeom prst="rect">
                        <a:avLst/>
                      </a:prstGeom>
                      <a:noFill/>
                      <a:ln>
                        <a:noFill/>
                      </a:ln>
                    </p:spPr>
                  </p:pic>
                </p:oleObj>
              </mc:Fallback>
            </mc:AlternateContent>
          </a:graphicData>
        </a:graphic>
      </p:graphicFrame>
      <p:graphicFrame>
        <p:nvGraphicFramePr>
          <p:cNvPr id="20" name="对象 19"/>
          <p:cNvGraphicFramePr>
            <a:graphicFrameLocks noChangeAspect="1"/>
          </p:cNvGraphicFramePr>
          <p:nvPr/>
        </p:nvGraphicFramePr>
        <p:xfrm>
          <a:off x="1677988" y="3279084"/>
          <a:ext cx="415925" cy="612775"/>
        </p:xfrm>
        <a:graphic>
          <a:graphicData uri="http://schemas.openxmlformats.org/presentationml/2006/ole">
            <mc:AlternateContent xmlns:mc="http://schemas.openxmlformats.org/markup-compatibility/2006">
              <mc:Choice xmlns:v="urn:schemas-microsoft-com:vml" Requires="v">
                <p:oleObj spid="_x0000_s132970" name="公式" r:id="rId11" imgW="4267200" imgH="5486400" progId="Equation.3">
                  <p:embed/>
                </p:oleObj>
              </mc:Choice>
              <mc:Fallback>
                <p:oleObj name="公式" r:id="rId11" imgW="4267200" imgH="5486400" progId="Equation.3">
                  <p:embed/>
                  <p:pic>
                    <p:nvPicPr>
                      <p:cNvPr id="0" name="图片 132969"/>
                      <p:cNvPicPr>
                        <a:picLocks noChangeAspect="1" noChangeArrowheads="1"/>
                      </p:cNvPicPr>
                      <p:nvPr/>
                    </p:nvPicPr>
                    <p:blipFill>
                      <a:blip r:embed="rId12"/>
                      <a:srcRect/>
                      <a:stretch>
                        <a:fillRect/>
                      </a:stretch>
                    </p:blipFill>
                    <p:spPr bwMode="auto">
                      <a:xfrm>
                        <a:off x="1677988" y="3279084"/>
                        <a:ext cx="4159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nvGraphicFramePr>
        <p:xfrm>
          <a:off x="2195736" y="3279084"/>
          <a:ext cx="415925" cy="612775"/>
        </p:xfrm>
        <a:graphic>
          <a:graphicData uri="http://schemas.openxmlformats.org/presentationml/2006/ole">
            <mc:AlternateContent xmlns:mc="http://schemas.openxmlformats.org/markup-compatibility/2006">
              <mc:Choice xmlns:v="urn:schemas-microsoft-com:vml" Requires="v">
                <p:oleObj spid="_x0000_s132971" name="公式" r:id="rId13" imgW="4267200" imgH="5486400" progId="Equation.3">
                  <p:embed/>
                </p:oleObj>
              </mc:Choice>
              <mc:Fallback>
                <p:oleObj name="公式" r:id="rId13" imgW="4267200" imgH="5486400" progId="Equation.3">
                  <p:embed/>
                  <p:pic>
                    <p:nvPicPr>
                      <p:cNvPr id="0" name="图片 132970"/>
                      <p:cNvPicPr>
                        <a:picLocks noChangeAspect="1" noChangeArrowheads="1"/>
                      </p:cNvPicPr>
                      <p:nvPr/>
                    </p:nvPicPr>
                    <p:blipFill>
                      <a:blip r:embed="rId14"/>
                      <a:srcRect/>
                      <a:stretch>
                        <a:fillRect/>
                      </a:stretch>
                    </p:blipFill>
                    <p:spPr bwMode="auto">
                      <a:xfrm>
                        <a:off x="2195736" y="3279084"/>
                        <a:ext cx="4159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标题 1"/>
          <p:cNvSpPr txBox="1"/>
          <p:nvPr/>
        </p:nvSpPr>
        <p:spPr>
          <a:xfrm>
            <a:off x="899592" y="4005064"/>
            <a:ext cx="7848872" cy="1944216"/>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10000"/>
              </a:lnSpc>
            </a:pPr>
            <a:r>
              <a:rPr lang="zh-CN" altLang="en-US" sz="2800" kern="0" dirty="0" smtClean="0">
                <a:solidFill>
                  <a:srgbClr val="000000"/>
                </a:solidFill>
              </a:rPr>
              <a:t>由势能曲线的的信息：</a:t>
            </a:r>
            <a:br>
              <a:rPr lang="en-US" altLang="zh-CN" sz="2800" kern="0" dirty="0" smtClean="0">
                <a:solidFill>
                  <a:srgbClr val="000000"/>
                </a:solidFill>
              </a:rPr>
            </a:br>
            <a:r>
              <a:rPr lang="en-US" altLang="zh-CN" sz="2800" kern="0" dirty="0" smtClean="0">
                <a:solidFill>
                  <a:srgbClr val="000000"/>
                </a:solidFill>
              </a:rPr>
              <a:t>1</a:t>
            </a:r>
            <a:r>
              <a:rPr lang="zh-CN" altLang="en-US" sz="2800" kern="0" dirty="0" smtClean="0">
                <a:solidFill>
                  <a:srgbClr val="000000"/>
                </a:solidFill>
              </a:rPr>
              <a:t>）质点运动范围：</a:t>
            </a:r>
            <a:br>
              <a:rPr lang="en-US" altLang="zh-CN" sz="2800" kern="0" dirty="0" smtClean="0">
                <a:solidFill>
                  <a:srgbClr val="000000"/>
                </a:solidFill>
              </a:rPr>
            </a:br>
            <a:r>
              <a:rPr lang="en-US" altLang="zh-CN" sz="2800" kern="0" dirty="0" smtClean="0">
                <a:solidFill>
                  <a:srgbClr val="000000"/>
                </a:solidFill>
              </a:rPr>
              <a:t>2</a:t>
            </a:r>
            <a:r>
              <a:rPr lang="zh-CN" altLang="en-US" sz="2800" kern="0" dirty="0" smtClean="0">
                <a:solidFill>
                  <a:srgbClr val="000000"/>
                </a:solidFill>
              </a:rPr>
              <a:t>）极小值点是稳定平衡点；</a:t>
            </a:r>
            <a:br>
              <a:rPr lang="en-US" altLang="zh-CN" sz="2800" kern="0" dirty="0" smtClean="0">
                <a:solidFill>
                  <a:srgbClr val="000000"/>
                </a:solidFill>
              </a:rPr>
            </a:br>
            <a:r>
              <a:rPr lang="en-US" altLang="zh-CN" sz="2800" kern="0" dirty="0" smtClean="0">
                <a:solidFill>
                  <a:srgbClr val="000000"/>
                </a:solidFill>
              </a:rPr>
              <a:t>      </a:t>
            </a:r>
            <a:r>
              <a:rPr lang="zh-CN" altLang="en-US" sz="2800" kern="0" dirty="0" smtClean="0">
                <a:solidFill>
                  <a:srgbClr val="000000"/>
                </a:solidFill>
              </a:rPr>
              <a:t>极大值点是不稳定平衡点。</a:t>
            </a:r>
            <a:endParaRPr lang="zh-CN" altLang="en-US" sz="2800" kern="0" dirty="0">
              <a:solidFill>
                <a:srgbClr val="000000"/>
              </a:solidFill>
            </a:endParaRPr>
          </a:p>
        </p:txBody>
      </p:sp>
      <p:graphicFrame>
        <p:nvGraphicFramePr>
          <p:cNvPr id="23" name="Object 2"/>
          <p:cNvGraphicFramePr>
            <a:graphicFrameLocks noChangeAspect="1"/>
          </p:cNvGraphicFramePr>
          <p:nvPr/>
        </p:nvGraphicFramePr>
        <p:xfrm>
          <a:off x="3851920" y="4437682"/>
          <a:ext cx="1214446" cy="578196"/>
        </p:xfrm>
        <a:graphic>
          <a:graphicData uri="http://schemas.openxmlformats.org/presentationml/2006/ole">
            <mc:AlternateContent xmlns:mc="http://schemas.openxmlformats.org/markup-compatibility/2006">
              <mc:Choice xmlns:v="urn:schemas-microsoft-com:vml" Requires="v">
                <p:oleObj spid="_x0000_s132972" name="公式" r:id="rId15" imgW="520700" imgH="215900" progId="Equation.3">
                  <p:embed/>
                </p:oleObj>
              </mc:Choice>
              <mc:Fallback>
                <p:oleObj name="公式" r:id="rId15" imgW="520700" imgH="215900" progId="Equation.3">
                  <p:embed/>
                  <p:pic>
                    <p:nvPicPr>
                      <p:cNvPr id="0" name="图片 1329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1920" y="4437682"/>
                        <a:ext cx="1214446" cy="578196"/>
                      </a:xfrm>
                      <a:prstGeom prst="rect">
                        <a:avLst/>
                      </a:prstGeom>
                      <a:noFill/>
                    </p:spPr>
                  </p:pic>
                </p:oleObj>
              </mc:Fallback>
            </mc:AlternateContent>
          </a:graphicData>
        </a:graphic>
      </p:graphicFrame>
      <p:graphicFrame>
        <p:nvGraphicFramePr>
          <p:cNvPr id="24" name="Object 3"/>
          <p:cNvGraphicFramePr>
            <a:graphicFrameLocks noChangeAspect="1"/>
          </p:cNvGraphicFramePr>
          <p:nvPr/>
        </p:nvGraphicFramePr>
        <p:xfrm>
          <a:off x="5280680" y="4437112"/>
          <a:ext cx="1071570" cy="554695"/>
        </p:xfrm>
        <a:graphic>
          <a:graphicData uri="http://schemas.openxmlformats.org/presentationml/2006/ole">
            <mc:AlternateContent xmlns:mc="http://schemas.openxmlformats.org/markup-compatibility/2006">
              <mc:Choice xmlns:v="urn:schemas-microsoft-com:vml" Requires="v">
                <p:oleObj spid="_x0000_s132973" name="公式" r:id="rId17" imgW="508000" imgH="228600" progId="Equation.3">
                  <p:embed/>
                </p:oleObj>
              </mc:Choice>
              <mc:Fallback>
                <p:oleObj name="公式" r:id="rId17" imgW="508000" imgH="228600" progId="Equation.3">
                  <p:embed/>
                  <p:pic>
                    <p:nvPicPr>
                      <p:cNvPr id="0" name="图片 1329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80680" y="4437112"/>
                        <a:ext cx="1071570" cy="554695"/>
                      </a:xfrm>
                      <a:prstGeom prst="rect">
                        <a:avLst/>
                      </a:prstGeom>
                      <a:solidFill>
                        <a:schemeClr val="bg1"/>
                      </a:solidFill>
                    </p:spPr>
                  </p:pic>
                </p:oleObj>
              </mc:Fallback>
            </mc:AlternateContent>
          </a:graphicData>
        </a:graphic>
      </p:graphicFrame>
      <p:graphicFrame>
        <p:nvGraphicFramePr>
          <p:cNvPr id="25" name="Object 4"/>
          <p:cNvGraphicFramePr>
            <a:graphicFrameLocks noChangeAspect="1"/>
          </p:cNvGraphicFramePr>
          <p:nvPr/>
        </p:nvGraphicFramePr>
        <p:xfrm>
          <a:off x="5940152" y="5069670"/>
          <a:ext cx="2000264" cy="1167642"/>
        </p:xfrm>
        <a:graphic>
          <a:graphicData uri="http://schemas.openxmlformats.org/presentationml/2006/ole">
            <mc:AlternateContent xmlns:mc="http://schemas.openxmlformats.org/markup-compatibility/2006">
              <mc:Choice xmlns:v="urn:schemas-microsoft-com:vml" Requires="v">
                <p:oleObj spid="_x0000_s132974" name="公式" r:id="rId19" imgW="736600" imgH="419100" progId="Equation.3">
                  <p:embed/>
                </p:oleObj>
              </mc:Choice>
              <mc:Fallback>
                <p:oleObj name="公式" r:id="rId19" imgW="736600" imgH="419100" progId="Equation.3">
                  <p:embed/>
                  <p:pic>
                    <p:nvPicPr>
                      <p:cNvPr id="0" name="图片 13297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0152" y="5069670"/>
                        <a:ext cx="2000264" cy="1167642"/>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877824" y="1775321"/>
          <a:ext cx="342900" cy="427038"/>
        </p:xfrm>
        <a:graphic>
          <a:graphicData uri="http://schemas.openxmlformats.org/presentationml/2006/ole">
            <mc:AlternateContent xmlns:mc="http://schemas.openxmlformats.org/markup-compatibility/2006">
              <mc:Choice xmlns:v="urn:schemas-microsoft-com:vml" Requires="v">
                <p:oleObj spid="_x0000_s132975" name="公式" r:id="rId21" imgW="152400" imgH="165100" progId="Equation.3">
                  <p:embed/>
                </p:oleObj>
              </mc:Choice>
              <mc:Fallback>
                <p:oleObj name="公式" r:id="rId21" imgW="152400" imgH="165100" progId="Equation.3">
                  <p:embed/>
                  <p:pic>
                    <p:nvPicPr>
                      <p:cNvPr id="0" name="图片 1329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24" y="1775321"/>
                        <a:ext cx="342900" cy="427038"/>
                      </a:xfrm>
                      <a:prstGeom prst="rect">
                        <a:avLst/>
                      </a:prstGeom>
                      <a:noFill/>
                      <a:ln>
                        <a:noFill/>
                      </a:ln>
                    </p:spPr>
                  </p:pic>
                </p:oleObj>
              </mc:Fallback>
            </mc:AlternateContent>
          </a:graphicData>
        </a:graphic>
      </p:graphicFrame>
      <p:sp>
        <p:nvSpPr>
          <p:cNvPr id="29" name="任意多边形 28"/>
          <p:cNvSpPr/>
          <p:nvPr/>
        </p:nvSpPr>
        <p:spPr bwMode="auto">
          <a:xfrm>
            <a:off x="1275907" y="2211572"/>
            <a:ext cx="1903228" cy="1201479"/>
          </a:xfrm>
          <a:custGeom>
            <a:avLst/>
            <a:gdLst>
              <a:gd name="connsiteX0" fmla="*/ 0 w 1903228"/>
              <a:gd name="connsiteY0" fmla="*/ 0 h 1201479"/>
              <a:gd name="connsiteX1" fmla="*/ 202019 w 1903228"/>
              <a:gd name="connsiteY1" fmla="*/ 776177 h 1201479"/>
              <a:gd name="connsiteX2" fmla="*/ 425302 w 1903228"/>
              <a:gd name="connsiteY2" fmla="*/ 1010093 h 1201479"/>
              <a:gd name="connsiteX3" fmla="*/ 616688 w 1903228"/>
              <a:gd name="connsiteY3" fmla="*/ 776177 h 1201479"/>
              <a:gd name="connsiteX4" fmla="*/ 839972 w 1903228"/>
              <a:gd name="connsiteY4" fmla="*/ 489098 h 1201479"/>
              <a:gd name="connsiteX5" fmla="*/ 1127051 w 1903228"/>
              <a:gd name="connsiteY5" fmla="*/ 786809 h 1201479"/>
              <a:gd name="connsiteX6" fmla="*/ 1446028 w 1903228"/>
              <a:gd name="connsiteY6" fmla="*/ 1105786 h 1201479"/>
              <a:gd name="connsiteX7" fmla="*/ 1903228 w 1903228"/>
              <a:gd name="connsiteY7" fmla="*/ 1201479 h 1201479"/>
              <a:gd name="connsiteX8" fmla="*/ 1903228 w 1903228"/>
              <a:gd name="connsiteY8" fmla="*/ 1201479 h 1201479"/>
              <a:gd name="connsiteX9" fmla="*/ 1903228 w 1903228"/>
              <a:gd name="connsiteY9" fmla="*/ 1201479 h 120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3228" h="1201479">
                <a:moveTo>
                  <a:pt x="0" y="0"/>
                </a:moveTo>
                <a:cubicBezTo>
                  <a:pt x="65567" y="303914"/>
                  <a:pt x="131135" y="607828"/>
                  <a:pt x="202019" y="776177"/>
                </a:cubicBezTo>
                <a:cubicBezTo>
                  <a:pt x="272903" y="944526"/>
                  <a:pt x="356191" y="1010093"/>
                  <a:pt x="425302" y="1010093"/>
                </a:cubicBezTo>
                <a:cubicBezTo>
                  <a:pt x="494413" y="1010093"/>
                  <a:pt x="547576" y="863010"/>
                  <a:pt x="616688" y="776177"/>
                </a:cubicBezTo>
                <a:cubicBezTo>
                  <a:pt x="685800" y="689344"/>
                  <a:pt x="754912" y="487326"/>
                  <a:pt x="839972" y="489098"/>
                </a:cubicBezTo>
                <a:cubicBezTo>
                  <a:pt x="925032" y="490870"/>
                  <a:pt x="1026042" y="684028"/>
                  <a:pt x="1127051" y="786809"/>
                </a:cubicBezTo>
                <a:cubicBezTo>
                  <a:pt x="1228060" y="889590"/>
                  <a:pt x="1316665" y="1036674"/>
                  <a:pt x="1446028" y="1105786"/>
                </a:cubicBezTo>
                <a:cubicBezTo>
                  <a:pt x="1575391" y="1174898"/>
                  <a:pt x="1903228" y="1201479"/>
                  <a:pt x="1903228" y="1201479"/>
                </a:cubicBezTo>
                <a:lnTo>
                  <a:pt x="1903228" y="1201479"/>
                </a:lnTo>
                <a:lnTo>
                  <a:pt x="1903228" y="1201479"/>
                </a:ln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l"/>
            <a:endParaRPr lang="zh-CN" altLang="en-US"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文本框 4"/>
          <p:cNvSpPr txBox="1"/>
          <p:nvPr/>
        </p:nvSpPr>
        <p:spPr>
          <a:xfrm>
            <a:off x="611560" y="800708"/>
            <a:ext cx="2646879" cy="461665"/>
          </a:xfrm>
          <a:prstGeom prst="rect">
            <a:avLst/>
          </a:prstGeom>
          <a:noFill/>
        </p:spPr>
        <p:txBody>
          <a:bodyPr wrap="none" rtlCol="0">
            <a:spAutoFit/>
          </a:bodyPr>
          <a:lstStyle/>
          <a:p>
            <a:r>
              <a:rPr lang="zh-CN" altLang="en-US" dirty="0" smtClean="0"/>
              <a:t>在直角坐标系中：</a:t>
            </a:r>
            <a:endParaRPr lang="zh-CN" altLang="en-US" dirty="0"/>
          </a:p>
        </p:txBody>
      </p:sp>
      <p:graphicFrame>
        <p:nvGraphicFramePr>
          <p:cNvPr id="6" name="对象 5"/>
          <p:cNvGraphicFramePr>
            <a:graphicFrameLocks noChangeAspect="1"/>
          </p:cNvGraphicFramePr>
          <p:nvPr/>
        </p:nvGraphicFramePr>
        <p:xfrm>
          <a:off x="3114158" y="1274104"/>
          <a:ext cx="3988429" cy="2658952"/>
        </p:xfrm>
        <a:graphic>
          <a:graphicData uri="http://schemas.openxmlformats.org/presentationml/2006/ole">
            <mc:AlternateContent xmlns:mc="http://schemas.openxmlformats.org/markup-compatibility/2006">
              <mc:Choice xmlns:v="urn:schemas-microsoft-com:vml" Requires="v">
                <p:oleObj spid="_x0000_s57981" name="Equation" r:id="rId1" imgW="40233600" imgH="26822400" progId="Equation.DSMT4">
                  <p:embed/>
                </p:oleObj>
              </mc:Choice>
              <mc:Fallback>
                <p:oleObj name="Equation" r:id="rId1" imgW="40233600" imgH="26822400" progId="Equation.DSMT4">
                  <p:embed/>
                  <p:pic>
                    <p:nvPicPr>
                      <p:cNvPr id="0" name="图片 57980"/>
                      <p:cNvPicPr/>
                      <p:nvPr/>
                    </p:nvPicPr>
                    <p:blipFill>
                      <a:blip r:embed="rId2"/>
                      <a:stretch>
                        <a:fillRect/>
                      </a:stretch>
                    </p:blipFill>
                    <p:spPr>
                      <a:xfrm>
                        <a:off x="3114158" y="1274104"/>
                        <a:ext cx="3988429" cy="2658952"/>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857232"/>
            <a:ext cx="8058152" cy="4114800"/>
          </a:xfrm>
        </p:spPr>
        <p:txBody>
          <a:bodyPr/>
          <a:lstStyle/>
          <a:p>
            <a:pPr marL="0" indent="0">
              <a:buNone/>
            </a:pPr>
            <a:r>
              <a:rPr lang="zh-CN" altLang="en-US" sz="2800" b="1" dirty="0" smtClean="0">
                <a:solidFill>
                  <a:schemeClr val="accent2"/>
                </a:solidFill>
              </a:rPr>
              <a:t>三维情况：</a:t>
            </a:r>
            <a:endParaRPr lang="en-US" altLang="zh-CN" sz="2800" b="1" dirty="0" smtClean="0">
              <a:solidFill>
                <a:schemeClr val="accent2"/>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sz="2800" dirty="0" smtClean="0"/>
          </a:p>
          <a:p>
            <a:r>
              <a:rPr lang="zh-CN" altLang="en-US" sz="2800" dirty="0" smtClean="0"/>
              <a:t>而另一方面微分计算：</a:t>
            </a:r>
            <a:endParaRPr lang="zh-CN" altLang="en-US" dirty="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aphicFrame>
        <p:nvGraphicFramePr>
          <p:cNvPr id="48130" name="Object 2"/>
          <p:cNvGraphicFramePr>
            <a:graphicFrameLocks noChangeAspect="1"/>
          </p:cNvGraphicFramePr>
          <p:nvPr/>
        </p:nvGraphicFramePr>
        <p:xfrm>
          <a:off x="2360811" y="742751"/>
          <a:ext cx="6243637" cy="3262313"/>
        </p:xfrm>
        <a:graphic>
          <a:graphicData uri="http://schemas.openxmlformats.org/presentationml/2006/ole">
            <mc:AlternateContent xmlns:mc="http://schemas.openxmlformats.org/markup-compatibility/2006">
              <mc:Choice xmlns:v="urn:schemas-microsoft-com:vml" Requires="v">
                <p:oleObj spid="_x0000_s134358" name="公式" r:id="rId1" imgW="49072800" imgH="24993600" progId="Equation.3">
                  <p:embed/>
                </p:oleObj>
              </mc:Choice>
              <mc:Fallback>
                <p:oleObj name="公式" r:id="rId1" imgW="49072800" imgH="24993600" progId="Equation.3">
                  <p:embed/>
                  <p:pic>
                    <p:nvPicPr>
                      <p:cNvPr id="0" name="Picture 2"/>
                      <p:cNvPicPr>
                        <a:picLocks noChangeAspect="1" noChangeArrowheads="1"/>
                      </p:cNvPicPr>
                      <p:nvPr/>
                    </p:nvPicPr>
                    <p:blipFill>
                      <a:blip r:embed="rId2"/>
                      <a:srcRect/>
                      <a:stretch>
                        <a:fillRect/>
                      </a:stretch>
                    </p:blipFill>
                    <p:spPr bwMode="auto">
                      <a:xfrm>
                        <a:off x="2360811" y="742751"/>
                        <a:ext cx="6243637" cy="3262313"/>
                      </a:xfrm>
                      <a:prstGeom prst="rect">
                        <a:avLst/>
                      </a:prstGeom>
                      <a:noFill/>
                    </p:spPr>
                  </p:pic>
                </p:oleObj>
              </mc:Fallback>
            </mc:AlternateContent>
          </a:graphicData>
        </a:graphic>
      </p:graphicFrame>
      <p:graphicFrame>
        <p:nvGraphicFramePr>
          <p:cNvPr id="48131" name="Object 3"/>
          <p:cNvGraphicFramePr>
            <a:graphicFrameLocks noChangeAspect="1"/>
          </p:cNvGraphicFramePr>
          <p:nvPr/>
        </p:nvGraphicFramePr>
        <p:xfrm>
          <a:off x="1132780" y="4653136"/>
          <a:ext cx="3151188" cy="714375"/>
        </p:xfrm>
        <a:graphic>
          <a:graphicData uri="http://schemas.openxmlformats.org/presentationml/2006/ole">
            <mc:AlternateContent xmlns:mc="http://schemas.openxmlformats.org/markup-compatibility/2006">
              <mc:Choice xmlns:v="urn:schemas-microsoft-com:vml" Requires="v">
                <p:oleObj spid="_x0000_s134359" name="公式" r:id="rId3" imgW="26212800" imgH="5791200" progId="Equation.3">
                  <p:embed/>
                </p:oleObj>
              </mc:Choice>
              <mc:Fallback>
                <p:oleObj name="公式" r:id="rId3" imgW="26212800" imgH="5791200" progId="Equation.3">
                  <p:embed/>
                  <p:pic>
                    <p:nvPicPr>
                      <p:cNvPr id="0" name="Picture 3"/>
                      <p:cNvPicPr>
                        <a:picLocks noChangeAspect="1" noChangeArrowheads="1"/>
                      </p:cNvPicPr>
                      <p:nvPr/>
                    </p:nvPicPr>
                    <p:blipFill>
                      <a:blip r:embed="rId4"/>
                      <a:srcRect/>
                      <a:stretch>
                        <a:fillRect/>
                      </a:stretch>
                    </p:blipFill>
                    <p:spPr bwMode="auto">
                      <a:xfrm>
                        <a:off x="1132780" y="4653136"/>
                        <a:ext cx="3151188" cy="714375"/>
                      </a:xfrm>
                      <a:prstGeom prst="rect">
                        <a:avLst/>
                      </a:prstGeom>
                      <a:solidFill>
                        <a:schemeClr val="bg1"/>
                      </a:solidFill>
                    </p:spPr>
                  </p:pic>
                </p:oleObj>
              </mc:Fallback>
            </mc:AlternateContent>
          </a:graphicData>
        </a:graphic>
      </p:graphicFrame>
      <p:graphicFrame>
        <p:nvGraphicFramePr>
          <p:cNvPr id="48132" name="Object 4"/>
          <p:cNvGraphicFramePr>
            <a:graphicFrameLocks noChangeAspect="1"/>
          </p:cNvGraphicFramePr>
          <p:nvPr/>
        </p:nvGraphicFramePr>
        <p:xfrm>
          <a:off x="1027113" y="5343673"/>
          <a:ext cx="5661025" cy="1109663"/>
        </p:xfrm>
        <a:graphic>
          <a:graphicData uri="http://schemas.openxmlformats.org/presentationml/2006/ole">
            <mc:AlternateContent xmlns:mc="http://schemas.openxmlformats.org/markup-compatibility/2006">
              <mc:Choice xmlns:v="urn:schemas-microsoft-com:vml" Requires="v">
                <p:oleObj spid="_x0000_s134360" name="公式" r:id="rId5" imgW="54254400" imgH="10363200" progId="Equation.3">
                  <p:embed/>
                </p:oleObj>
              </mc:Choice>
              <mc:Fallback>
                <p:oleObj name="公式" r:id="rId5" imgW="54254400" imgH="10363200" progId="Equation.3">
                  <p:embed/>
                  <p:pic>
                    <p:nvPicPr>
                      <p:cNvPr id="0" name="Picture 4"/>
                      <p:cNvPicPr>
                        <a:picLocks noChangeAspect="1" noChangeArrowheads="1"/>
                      </p:cNvPicPr>
                      <p:nvPr/>
                    </p:nvPicPr>
                    <p:blipFill>
                      <a:blip r:embed="rId6"/>
                      <a:srcRect/>
                      <a:stretch>
                        <a:fillRect/>
                      </a:stretch>
                    </p:blipFill>
                    <p:spPr bwMode="auto">
                      <a:xfrm>
                        <a:off x="1027113" y="5343673"/>
                        <a:ext cx="5661025" cy="1109663"/>
                      </a:xfrm>
                      <a:prstGeom prst="rect">
                        <a:avLst/>
                      </a:prstGeom>
                      <a:solidFill>
                        <a:schemeClr val="bg1"/>
                      </a:solid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571480"/>
            <a:ext cx="7772400" cy="1143000"/>
          </a:xfrm>
        </p:spPr>
        <p:txBody>
          <a:bodyPr/>
          <a:lstStyle/>
          <a:p>
            <a:pPr algn="l"/>
            <a:r>
              <a:rPr lang="zh-CN" altLang="en-US" sz="2800" dirty="0" smtClean="0"/>
              <a:t>比较两式得：</a:t>
            </a:r>
            <a:endParaRPr lang="zh-CN" altLang="en-US" sz="2800" dirty="0"/>
          </a:p>
        </p:txBody>
      </p:sp>
      <p:sp>
        <p:nvSpPr>
          <p:cNvPr id="3" name="内容占位符 2"/>
          <p:cNvSpPr>
            <a:spLocks noGrp="1"/>
          </p:cNvSpPr>
          <p:nvPr>
            <p:ph idx="1"/>
          </p:nvPr>
        </p:nvSpPr>
        <p:spPr>
          <a:xfrm>
            <a:off x="323528" y="1500174"/>
            <a:ext cx="8134672" cy="4595826"/>
          </a:xfrm>
        </p:spPr>
        <p:txBody>
          <a:bodyPr/>
          <a:lstStyle/>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1600" dirty="0" smtClean="0"/>
          </a:p>
          <a:p>
            <a:endParaRPr lang="en-US" altLang="zh-CN" sz="1000" dirty="0" smtClean="0"/>
          </a:p>
          <a:p>
            <a:pPr>
              <a:spcBef>
                <a:spcPts val="1200"/>
              </a:spcBef>
            </a:pPr>
            <a:r>
              <a:rPr lang="zh-CN" altLang="en-US" sz="2800" dirty="0" smtClean="0"/>
              <a:t>其中  </a:t>
            </a:r>
            <a:r>
              <a:rPr lang="en-US" altLang="zh-CN" sz="2800" dirty="0" smtClean="0"/>
              <a:t>				           ——</a:t>
            </a:r>
            <a:r>
              <a:rPr lang="zh-CN" altLang="en-US" sz="2800" dirty="0" smtClean="0"/>
              <a:t>梯度符号</a:t>
            </a:r>
            <a:endParaRPr lang="en-US" altLang="zh-CN" sz="2800" dirty="0" smtClean="0"/>
          </a:p>
          <a:p>
            <a:pPr>
              <a:spcBef>
                <a:spcPts val="1200"/>
              </a:spcBef>
            </a:pPr>
            <a:r>
              <a:rPr lang="zh-CN" altLang="en-US" sz="2800" dirty="0" smtClean="0"/>
              <a:t>也就是说：保守力等于势能梯度的负值。</a:t>
            </a:r>
            <a:endParaRPr lang="en-US" altLang="zh-CN" sz="2800" dirty="0" smtClean="0"/>
          </a:p>
          <a:p>
            <a:pPr>
              <a:spcBef>
                <a:spcPts val="1200"/>
              </a:spcBef>
            </a:pPr>
            <a:r>
              <a:rPr lang="zh-CN" altLang="en-US" sz="2800" dirty="0" smtClean="0"/>
              <a:t>这一点在电磁学中也是非常有用的。</a:t>
            </a:r>
            <a:endParaRPr lang="en-US" altLang="zh-CN" sz="28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dirty="0"/>
          </a:p>
        </p:txBody>
      </p:sp>
      <p:graphicFrame>
        <p:nvGraphicFramePr>
          <p:cNvPr id="16386" name="Object 2"/>
          <p:cNvGraphicFramePr>
            <a:graphicFrameLocks noChangeAspect="1"/>
          </p:cNvGraphicFramePr>
          <p:nvPr/>
        </p:nvGraphicFramePr>
        <p:xfrm>
          <a:off x="2955925" y="727075"/>
          <a:ext cx="4395788" cy="2701925"/>
        </p:xfrm>
        <a:graphic>
          <a:graphicData uri="http://schemas.openxmlformats.org/presentationml/2006/ole">
            <mc:AlternateContent xmlns:mc="http://schemas.openxmlformats.org/markup-compatibility/2006">
              <mc:Choice xmlns:v="urn:schemas-microsoft-com:vml" Requires="v">
                <p:oleObj spid="_x0000_s141484" name="Equation" r:id="rId1" imgW="53949600" imgH="32308800" progId="Equation.DSMT4">
                  <p:embed/>
                </p:oleObj>
              </mc:Choice>
              <mc:Fallback>
                <p:oleObj name="Equation" r:id="rId1" imgW="53949600" imgH="32308800" progId="Equation.DSMT4">
                  <p:embed/>
                  <p:pic>
                    <p:nvPicPr>
                      <p:cNvPr id="0" name="Picture 2"/>
                      <p:cNvPicPr>
                        <a:picLocks noChangeAspect="1" noChangeArrowheads="1"/>
                      </p:cNvPicPr>
                      <p:nvPr/>
                    </p:nvPicPr>
                    <p:blipFill>
                      <a:blip r:embed="rId2"/>
                      <a:srcRect/>
                      <a:stretch>
                        <a:fillRect/>
                      </a:stretch>
                    </p:blipFill>
                    <p:spPr bwMode="auto">
                      <a:xfrm>
                        <a:off x="2955925" y="727075"/>
                        <a:ext cx="4395788" cy="2701925"/>
                      </a:xfrm>
                      <a:prstGeom prst="rect">
                        <a:avLst/>
                      </a:prstGeom>
                      <a:noFill/>
                    </p:spPr>
                  </p:pic>
                </p:oleObj>
              </mc:Fallback>
            </mc:AlternateContent>
          </a:graphicData>
        </a:graphic>
      </p:graphicFrame>
      <p:graphicFrame>
        <p:nvGraphicFramePr>
          <p:cNvPr id="16388" name="Object 4"/>
          <p:cNvGraphicFramePr>
            <a:graphicFrameLocks noChangeAspect="1"/>
          </p:cNvGraphicFramePr>
          <p:nvPr/>
        </p:nvGraphicFramePr>
        <p:xfrm>
          <a:off x="1487785" y="4438178"/>
          <a:ext cx="4524375" cy="935038"/>
        </p:xfrm>
        <a:graphic>
          <a:graphicData uri="http://schemas.openxmlformats.org/presentationml/2006/ole">
            <mc:AlternateContent xmlns:mc="http://schemas.openxmlformats.org/markup-compatibility/2006">
              <mc:Choice xmlns:v="urn:schemas-microsoft-com:vml" Requires="v">
                <p:oleObj spid="_x0000_s141485" name="Equation" r:id="rId3" imgW="49987200" imgH="10058400" progId="Equation.DSMT4">
                  <p:embed/>
                </p:oleObj>
              </mc:Choice>
              <mc:Fallback>
                <p:oleObj name="Equation" r:id="rId3" imgW="49987200" imgH="10058400" progId="Equation.DSMT4">
                  <p:embed/>
                  <p:pic>
                    <p:nvPicPr>
                      <p:cNvPr id="0" name="Picture 4"/>
                      <p:cNvPicPr>
                        <a:picLocks noChangeAspect="1" noChangeArrowheads="1"/>
                      </p:cNvPicPr>
                      <p:nvPr/>
                    </p:nvPicPr>
                    <p:blipFill>
                      <a:blip r:embed="rId4"/>
                      <a:srcRect/>
                      <a:stretch>
                        <a:fillRect/>
                      </a:stretch>
                    </p:blipFill>
                    <p:spPr bwMode="auto">
                      <a:xfrm>
                        <a:off x="1487785" y="4438178"/>
                        <a:ext cx="4524375" cy="935038"/>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2130847" y="3665538"/>
          <a:ext cx="4097337" cy="536575"/>
        </p:xfrm>
        <a:graphic>
          <a:graphicData uri="http://schemas.openxmlformats.org/presentationml/2006/ole">
            <mc:AlternateContent xmlns:mc="http://schemas.openxmlformats.org/markup-compatibility/2006">
              <mc:Choice xmlns:v="urn:schemas-microsoft-com:vml" Requires="v">
                <p:oleObj spid="_x0000_s141486" name="Equation" r:id="rId5" imgW="50292000" imgH="6400800" progId="Equation.DSMT4">
                  <p:embed/>
                </p:oleObj>
              </mc:Choice>
              <mc:Fallback>
                <p:oleObj name="Equation" r:id="rId5" imgW="50292000" imgH="6400800" progId="Equation.DSMT4">
                  <p:embed/>
                  <p:pic>
                    <p:nvPicPr>
                      <p:cNvPr id="0" name="Object 2"/>
                      <p:cNvPicPr>
                        <a:picLocks noChangeAspect="1" noChangeArrowheads="1"/>
                      </p:cNvPicPr>
                      <p:nvPr/>
                    </p:nvPicPr>
                    <p:blipFill>
                      <a:blip r:embed="rId6"/>
                      <a:srcRect/>
                      <a:stretch>
                        <a:fillRect/>
                      </a:stretch>
                    </p:blipFill>
                    <p:spPr bwMode="auto">
                      <a:xfrm>
                        <a:off x="2130847" y="3665538"/>
                        <a:ext cx="40973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556" y="148375"/>
            <a:ext cx="7772400" cy="1143000"/>
          </a:xfrm>
        </p:spPr>
        <p:txBody>
          <a:bodyPr/>
          <a:lstStyle/>
          <a:p>
            <a:r>
              <a:rPr lang="en-US" altLang="zh-CN" sz="3200" dirty="0" smtClean="0">
                <a:latin typeface="仿宋" panose="02010609060101010101" pitchFamily="49" charset="-122"/>
                <a:ea typeface="仿宋" panose="02010609060101010101" pitchFamily="49" charset="-122"/>
              </a:rPr>
              <a:t>§5.</a:t>
            </a:r>
            <a:r>
              <a:rPr lang="zh-CN" altLang="en-US" sz="3200" dirty="0" smtClean="0">
                <a:latin typeface="仿宋" panose="02010609060101010101" pitchFamily="49" charset="-122"/>
                <a:ea typeface="仿宋" panose="02010609060101010101" pitchFamily="49" charset="-122"/>
              </a:rPr>
              <a:t>机械能守恒定律</a:t>
            </a:r>
            <a:endParaRPr lang="zh-CN" altLang="en-US" sz="32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395536" y="1249487"/>
            <a:ext cx="8568952" cy="5452088"/>
          </a:xfrm>
        </p:spPr>
        <p:txBody>
          <a:bodyPr/>
          <a:lstStyle/>
          <a:p>
            <a:pPr>
              <a:lnSpc>
                <a:spcPct val="125000"/>
              </a:lnSpc>
              <a:buFont typeface="Arial" panose="020B0604020202020204" pitchFamily="34" charset="0"/>
              <a:buChar char="•"/>
            </a:pPr>
            <a:r>
              <a:rPr lang="zh-CN" altLang="en-US" sz="2600" dirty="0">
                <a:latin typeface="仿宋" panose="02010609060101010101" pitchFamily="49" charset="-122"/>
                <a:ea typeface="仿宋" panose="02010609060101010101" pitchFamily="49" charset="-122"/>
              </a:rPr>
              <a:t>在保守力场中，质点由</a:t>
            </a:r>
            <a:r>
              <a:rPr lang="en-US" altLang="zh-CN" sz="2600" dirty="0">
                <a:latin typeface="仿宋" panose="02010609060101010101" pitchFamily="49" charset="-122"/>
                <a:ea typeface="仿宋" panose="02010609060101010101" pitchFamily="49" charset="-122"/>
              </a:rPr>
              <a:t>M1</a:t>
            </a:r>
            <a:r>
              <a:rPr lang="zh-CN" altLang="en-US" sz="2600" dirty="0">
                <a:latin typeface="仿宋" panose="02010609060101010101" pitchFamily="49" charset="-122"/>
                <a:ea typeface="仿宋" panose="02010609060101010101" pitchFamily="49" charset="-122"/>
              </a:rPr>
              <a:t>点运动到</a:t>
            </a:r>
            <a:r>
              <a:rPr lang="en-US" altLang="zh-CN" sz="2600" dirty="0">
                <a:latin typeface="仿宋" panose="02010609060101010101" pitchFamily="49" charset="-122"/>
                <a:ea typeface="仿宋" panose="02010609060101010101" pitchFamily="49" charset="-122"/>
              </a:rPr>
              <a:t>M2</a:t>
            </a:r>
            <a:r>
              <a:rPr lang="zh-CN" altLang="en-US" sz="2600" dirty="0">
                <a:latin typeface="仿宋" panose="02010609060101010101" pitchFamily="49" charset="-122"/>
                <a:ea typeface="仿宋" panose="02010609060101010101" pitchFamily="49" charset="-122"/>
              </a:rPr>
              <a:t>点保守力所作的功就是这两点之间的势能</a:t>
            </a:r>
            <a:r>
              <a:rPr lang="zh-CN" altLang="en-US" sz="2600" dirty="0" smtClean="0">
                <a:latin typeface="仿宋" panose="02010609060101010101" pitchFamily="49" charset="-122"/>
                <a:ea typeface="仿宋" panose="02010609060101010101" pitchFamily="49" charset="-122"/>
              </a:rPr>
              <a:t>差：</a:t>
            </a:r>
            <a:endParaRPr lang="en-US" altLang="zh-CN" sz="2600" dirty="0" smtClean="0">
              <a:latin typeface="仿宋" panose="02010609060101010101" pitchFamily="49" charset="-122"/>
              <a:ea typeface="仿宋" panose="02010609060101010101" pitchFamily="49" charset="-122"/>
            </a:endParaRPr>
          </a:p>
          <a:p>
            <a:pPr>
              <a:lnSpc>
                <a:spcPct val="125000"/>
              </a:lnSpc>
              <a:buFont typeface="Arial" panose="020B0604020202020204" pitchFamily="34" charset="0"/>
              <a:buChar char="•"/>
            </a:pPr>
            <a:endParaRPr lang="en-US" altLang="zh-CN" sz="2800" dirty="0" smtClean="0">
              <a:latin typeface="仿宋" panose="02010609060101010101" pitchFamily="49" charset="-122"/>
              <a:ea typeface="仿宋" panose="02010609060101010101" pitchFamily="49" charset="-122"/>
            </a:endParaRPr>
          </a:p>
          <a:p>
            <a:pPr>
              <a:buFont typeface="Arial" panose="020B0604020202020204" pitchFamily="34" charset="0"/>
              <a:buChar char="•"/>
            </a:pPr>
            <a:r>
              <a:rPr lang="zh-CN" altLang="en-US" sz="2600" dirty="0">
                <a:latin typeface="仿宋" panose="02010609060101010101" pitchFamily="49" charset="-122"/>
                <a:ea typeface="仿宋" panose="02010609060101010101" pitchFamily="49" charset="-122"/>
              </a:rPr>
              <a:t>根据动能定理，保守力作功的结果是使质点的动能发生变化</a:t>
            </a:r>
            <a:r>
              <a:rPr lang="zh-CN" altLang="en-US"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a:buFont typeface="Arial" panose="020B0604020202020204" pitchFamily="34" charset="0"/>
              <a:buChar char="•"/>
            </a:pPr>
            <a:endParaRPr lang="en-US" altLang="zh-CN" sz="2600" dirty="0">
              <a:latin typeface="仿宋" panose="02010609060101010101" pitchFamily="49" charset="-122"/>
              <a:ea typeface="仿宋" panose="02010609060101010101" pitchFamily="49" charset="-122"/>
            </a:endParaRPr>
          </a:p>
          <a:p>
            <a:pPr marL="0" indent="0">
              <a:buNone/>
            </a:pP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由此可得：</a:t>
            </a:r>
            <a:endParaRPr lang="en-US" altLang="zh-CN" sz="2600" dirty="0" smtClean="0">
              <a:latin typeface="仿宋" panose="02010609060101010101" pitchFamily="49" charset="-122"/>
              <a:ea typeface="仿宋" panose="02010609060101010101" pitchFamily="49" charset="-122"/>
            </a:endParaRPr>
          </a:p>
          <a:p>
            <a:pPr marL="0" indent="0">
              <a:buNone/>
            </a:pPr>
            <a:endParaRPr lang="en-US" altLang="zh-CN" sz="2600" dirty="0">
              <a:latin typeface="仿宋" panose="02010609060101010101" pitchFamily="49" charset="-122"/>
              <a:ea typeface="仿宋" panose="02010609060101010101" pitchFamily="49" charset="-122"/>
            </a:endParaRPr>
          </a:p>
          <a:p>
            <a:pPr>
              <a:buFont typeface="Arial" panose="020B0604020202020204" pitchFamily="34" charset="0"/>
              <a:buChar char="•"/>
            </a:pPr>
            <a:r>
              <a:rPr lang="zh-CN" altLang="zh-CN" sz="2600" dirty="0" smtClean="0">
                <a:latin typeface="仿宋" panose="02010609060101010101" pitchFamily="49" charset="-122"/>
                <a:ea typeface="仿宋" panose="02010609060101010101" pitchFamily="49" charset="-122"/>
              </a:rPr>
              <a:t>此</a:t>
            </a:r>
            <a:r>
              <a:rPr lang="zh-CN" altLang="zh-CN" sz="2600" dirty="0">
                <a:latin typeface="仿宋" panose="02010609060101010101" pitchFamily="49" charset="-122"/>
                <a:ea typeface="仿宋" panose="02010609060101010101" pitchFamily="49" charset="-122"/>
              </a:rPr>
              <a:t>式说明，在只有保守力作用时，质点的动能和势能可以互相转换，但动能和势能之</a:t>
            </a:r>
            <a:r>
              <a:rPr lang="zh-CN" altLang="zh-CN" sz="2600" dirty="0" smtClean="0">
                <a:latin typeface="仿宋" panose="02010609060101010101" pitchFamily="49" charset="-122"/>
                <a:ea typeface="仿宋" panose="02010609060101010101" pitchFamily="49" charset="-122"/>
              </a:rPr>
              <a:t>和</a:t>
            </a:r>
            <a:r>
              <a:rPr lang="zh-CN" altLang="en-US" sz="2600" dirty="0">
                <a:latin typeface="仿宋" panose="02010609060101010101" pitchFamily="49" charset="-122"/>
                <a:ea typeface="仿宋" panose="02010609060101010101" pitchFamily="49" charset="-122"/>
              </a:rPr>
              <a:t>保持</a:t>
            </a:r>
            <a:r>
              <a:rPr lang="zh-CN" altLang="zh-CN" sz="2600" dirty="0" smtClean="0">
                <a:latin typeface="仿宋" panose="02010609060101010101" pitchFamily="49" charset="-122"/>
                <a:ea typeface="仿宋" panose="02010609060101010101" pitchFamily="49" charset="-122"/>
              </a:rPr>
              <a:t>不变</a:t>
            </a:r>
            <a:r>
              <a:rPr lang="zh-CN" altLang="zh-CN" sz="2600" dirty="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0" indent="0">
              <a:buNone/>
            </a:pPr>
            <a:endParaRPr lang="en-US" altLang="zh-CN" sz="2600" dirty="0" smtClean="0">
              <a:latin typeface="仿宋" panose="02010609060101010101" pitchFamily="49" charset="-122"/>
              <a:ea typeface="仿宋" panose="02010609060101010101" pitchFamily="49" charset="-122"/>
            </a:endParaRPr>
          </a:p>
          <a:p>
            <a:pPr>
              <a:buFont typeface="Arial" panose="020B0604020202020204" pitchFamily="34" charset="0"/>
              <a:buChar char="•"/>
            </a:pPr>
            <a:endParaRPr lang="en-US" altLang="zh-CN"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dirty="0"/>
          </a:p>
        </p:txBody>
      </p:sp>
      <p:sp>
        <p:nvSpPr>
          <p:cNvPr id="5" name="矩形 4"/>
          <p:cNvSpPr/>
          <p:nvPr/>
        </p:nvSpPr>
        <p:spPr>
          <a:xfrm>
            <a:off x="3167844" y="2405063"/>
            <a:ext cx="1911100" cy="461665"/>
          </a:xfrm>
          <a:prstGeom prst="rect">
            <a:avLst/>
          </a:prstGeom>
        </p:spPr>
        <p:txBody>
          <a:bodyPr wrap="none">
            <a:spAutoFit/>
          </a:bodyPr>
          <a:lstStyle/>
          <a:p>
            <a:r>
              <a:rPr lang="en-US" altLang="zh-CN" kern="100" dirty="0"/>
              <a:t>A</a:t>
            </a:r>
            <a:r>
              <a:rPr lang="zh-CN" altLang="zh-CN" kern="100" dirty="0">
                <a:cs typeface="Times New Roman" panose="02020603050405020304" pitchFamily="18" charset="0"/>
              </a:rPr>
              <a:t>＝</a:t>
            </a:r>
            <a:r>
              <a:rPr lang="en-US" altLang="zh-CN" kern="100" dirty="0"/>
              <a:t>Ep</a:t>
            </a:r>
            <a:r>
              <a:rPr lang="en-US" altLang="zh-CN" kern="100" baseline="-25000" dirty="0"/>
              <a:t>1</a:t>
            </a:r>
            <a:r>
              <a:rPr lang="zh-CN" altLang="zh-CN" kern="100" dirty="0">
                <a:cs typeface="Times New Roman" panose="02020603050405020304" pitchFamily="18" charset="0"/>
              </a:rPr>
              <a:t>－</a:t>
            </a:r>
            <a:r>
              <a:rPr lang="en-US" altLang="zh-CN" kern="100" dirty="0"/>
              <a:t>Ep</a:t>
            </a:r>
            <a:r>
              <a:rPr lang="en-US" altLang="zh-CN" kern="100" baseline="-25000" dirty="0"/>
              <a:t>2</a:t>
            </a:r>
            <a:endParaRPr lang="zh-CN" altLang="en-US" dirty="0"/>
          </a:p>
        </p:txBody>
      </p:sp>
      <p:graphicFrame>
        <p:nvGraphicFramePr>
          <p:cNvPr id="6" name="对象 5"/>
          <p:cNvGraphicFramePr>
            <a:graphicFrameLocks noChangeAspect="1"/>
          </p:cNvGraphicFramePr>
          <p:nvPr/>
        </p:nvGraphicFramePr>
        <p:xfrm>
          <a:off x="2879812" y="3429000"/>
          <a:ext cx="3487782" cy="725646"/>
        </p:xfrm>
        <a:graphic>
          <a:graphicData uri="http://schemas.openxmlformats.org/presentationml/2006/ole">
            <mc:AlternateContent xmlns:mc="http://schemas.openxmlformats.org/markup-compatibility/2006">
              <mc:Choice xmlns:v="urn:schemas-microsoft-com:vml" Requires="v">
                <p:oleObj spid="_x0000_s146494" name="Equation" r:id="rId1" imgW="45415200" imgH="9448800" progId="Equation.DSMT4">
                  <p:embed/>
                </p:oleObj>
              </mc:Choice>
              <mc:Fallback>
                <p:oleObj name="Equation" r:id="rId1" imgW="45415200" imgH="9448800" progId="Equation.DSMT4">
                  <p:embed/>
                  <p:pic>
                    <p:nvPicPr>
                      <p:cNvPr id="0" name="图片 146493"/>
                      <p:cNvPicPr/>
                      <p:nvPr/>
                    </p:nvPicPr>
                    <p:blipFill>
                      <a:blip r:embed="rId2"/>
                      <a:stretch>
                        <a:fillRect/>
                      </a:stretch>
                    </p:blipFill>
                    <p:spPr>
                      <a:xfrm>
                        <a:off x="2879812" y="3429000"/>
                        <a:ext cx="3487782" cy="725646"/>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167844" y="4609974"/>
          <a:ext cx="3385356" cy="630605"/>
        </p:xfrm>
        <a:graphic>
          <a:graphicData uri="http://schemas.openxmlformats.org/presentationml/2006/ole">
            <mc:AlternateContent xmlns:mc="http://schemas.openxmlformats.org/markup-compatibility/2006">
              <mc:Choice xmlns:v="urn:schemas-microsoft-com:vml" Requires="v">
                <p:oleObj spid="_x0000_s146495" name="Equation" r:id="rId3" imgW="31089600" imgH="5791200" progId="Equation.DSMT4">
                  <p:embed/>
                </p:oleObj>
              </mc:Choice>
              <mc:Fallback>
                <p:oleObj name="Equation" r:id="rId3" imgW="31089600" imgH="5791200" progId="Equation.DSMT4">
                  <p:embed/>
                  <p:pic>
                    <p:nvPicPr>
                      <p:cNvPr id="0" name="图片 146494"/>
                      <p:cNvPicPr/>
                      <p:nvPr/>
                    </p:nvPicPr>
                    <p:blipFill>
                      <a:blip r:embed="rId4"/>
                      <a:stretch>
                        <a:fillRect/>
                      </a:stretch>
                    </p:blipFill>
                    <p:spPr>
                      <a:xfrm>
                        <a:off x="3167844" y="4609974"/>
                        <a:ext cx="3385356" cy="63060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5556" y="368660"/>
            <a:ext cx="8100900" cy="5452088"/>
          </a:xfrm>
        </p:spPr>
        <p:txBody>
          <a:bodyPr/>
          <a:lstStyle/>
          <a:p>
            <a:pPr>
              <a:buFont typeface="Arial" panose="020B0604020202020204" pitchFamily="34" charset="0"/>
              <a:buChar char="•"/>
            </a:pPr>
            <a:endParaRPr lang="en-US" altLang="zh-CN" sz="2600" dirty="0">
              <a:latin typeface="仿宋" panose="02010609060101010101" pitchFamily="49" charset="-122"/>
              <a:ea typeface="仿宋" panose="02010609060101010101" pitchFamily="49" charset="-122"/>
            </a:endParaRPr>
          </a:p>
          <a:p>
            <a:pPr>
              <a:lnSpc>
                <a:spcPct val="150000"/>
              </a:lnSpc>
              <a:buFont typeface="Arial" panose="020B0604020202020204" pitchFamily="34" charset="0"/>
              <a:buChar char="•"/>
            </a:pPr>
            <a:r>
              <a:rPr lang="zh-CN" altLang="en-US" sz="2800" b="1" dirty="0">
                <a:solidFill>
                  <a:schemeClr val="accent2"/>
                </a:solidFill>
                <a:latin typeface="仿宋" panose="02010609060101010101" pitchFamily="49" charset="-122"/>
                <a:ea typeface="仿宋" panose="02010609060101010101" pitchFamily="49" charset="-122"/>
              </a:rPr>
              <a:t>在没有外力和耗散力做功的情况下，一个具有保守力的物体系的动能和势能之和是恒定的，动能和势能可以相互转换。</a:t>
            </a:r>
            <a:endParaRPr lang="en-US" altLang="zh-CN" sz="2800" b="1" dirty="0">
              <a:solidFill>
                <a:schemeClr val="accent2"/>
              </a:solidFill>
              <a:latin typeface="仿宋" panose="02010609060101010101" pitchFamily="49" charset="-122"/>
              <a:ea typeface="仿宋" panose="02010609060101010101" pitchFamily="49" charset="-122"/>
            </a:endParaRPr>
          </a:p>
          <a:p>
            <a:pPr>
              <a:lnSpc>
                <a:spcPct val="150000"/>
              </a:lnSpc>
              <a:buFont typeface="Arial" panose="020B0604020202020204" pitchFamily="34" charset="0"/>
              <a:buChar char="•"/>
            </a:pPr>
            <a:r>
              <a:rPr lang="zh-CN" altLang="en-US" sz="2800" dirty="0">
                <a:latin typeface="仿宋" panose="02010609060101010101" pitchFamily="49" charset="-122"/>
                <a:ea typeface="仿宋" panose="02010609060101010101" pitchFamily="49" charset="-122"/>
              </a:rPr>
              <a:t>另外，没有耗散力，只有保守力的物体系称为</a:t>
            </a:r>
            <a:r>
              <a:rPr lang="zh-CN" altLang="en-US" sz="2800" b="1" dirty="0">
                <a:solidFill>
                  <a:schemeClr val="accent2"/>
                </a:solidFill>
                <a:latin typeface="仿宋" panose="02010609060101010101" pitchFamily="49" charset="-122"/>
                <a:ea typeface="仿宋" panose="02010609060101010101" pitchFamily="49" charset="-122"/>
              </a:rPr>
              <a:t>保守系统</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a:lnSpc>
                <a:spcPct val="150000"/>
              </a:lnSpc>
              <a:buFont typeface="Arial" panose="020B0604020202020204" pitchFamily="34" charset="0"/>
              <a:buChar char="•"/>
            </a:pPr>
            <a:r>
              <a:rPr lang="zh-CN" altLang="en-US" sz="2800" dirty="0">
                <a:latin typeface="仿宋" panose="02010609060101010101" pitchFamily="49" charset="-122"/>
                <a:ea typeface="仿宋" panose="02010609060101010101" pitchFamily="49" charset="-122"/>
              </a:rPr>
              <a:t>没有外力做功</a:t>
            </a:r>
            <a:r>
              <a:rPr lang="zh-CN" altLang="en-US" sz="2800" dirty="0" smtClean="0">
                <a:latin typeface="仿宋" panose="02010609060101010101" pitchFamily="49" charset="-122"/>
                <a:ea typeface="仿宋" panose="02010609060101010101" pitchFamily="49" charset="-122"/>
              </a:rPr>
              <a:t>的保守系</a:t>
            </a:r>
            <a:r>
              <a:rPr lang="zh-CN" altLang="en-US" sz="2800" dirty="0">
                <a:latin typeface="仿宋" panose="02010609060101010101" pitchFamily="49" charset="-122"/>
                <a:ea typeface="仿宋" panose="02010609060101010101" pitchFamily="49" charset="-122"/>
              </a:rPr>
              <a:t>统称为</a:t>
            </a:r>
            <a:r>
              <a:rPr lang="zh-CN" altLang="en-US" sz="2800" b="1" dirty="0">
                <a:solidFill>
                  <a:schemeClr val="accent2"/>
                </a:solidFill>
                <a:latin typeface="仿宋" panose="02010609060101010101" pitchFamily="49" charset="-122"/>
                <a:ea typeface="仿宋" panose="02010609060101010101" pitchFamily="49" charset="-122"/>
              </a:rPr>
              <a:t>封闭的保守</a:t>
            </a:r>
            <a:r>
              <a:rPr lang="zh-CN" altLang="en-US" sz="2800" b="1" dirty="0" smtClean="0">
                <a:solidFill>
                  <a:schemeClr val="accent2"/>
                </a:solidFill>
                <a:latin typeface="仿宋" panose="02010609060101010101" pitchFamily="49" charset="-122"/>
                <a:ea typeface="仿宋" panose="02010609060101010101" pitchFamily="49" charset="-122"/>
              </a:rPr>
              <a:t>系统</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p"/>
            </a:pPr>
            <a:r>
              <a:rPr lang="zh-CN" altLang="en-US" sz="2800" dirty="0" smtClean="0">
                <a:latin typeface="仿宋" panose="02010609060101010101" pitchFamily="49" charset="-122"/>
                <a:ea typeface="仿宋" panose="02010609060101010101" pitchFamily="49" charset="-122"/>
              </a:rPr>
              <a:t>机械能守恒定律也可表述为：</a:t>
            </a:r>
            <a:endParaRPr lang="en-US" altLang="zh-CN" sz="2800" dirty="0" smtClean="0">
              <a:latin typeface="仿宋" panose="02010609060101010101" pitchFamily="49" charset="-122"/>
              <a:ea typeface="仿宋" panose="02010609060101010101" pitchFamily="49" charset="-122"/>
            </a:endParaRPr>
          </a:p>
          <a:p>
            <a:pPr>
              <a:lnSpc>
                <a:spcPct val="150000"/>
              </a:lnSpc>
              <a:buNone/>
            </a:pPr>
            <a:r>
              <a:rPr lang="zh-CN" altLang="en-US" sz="2800" b="1" dirty="0" smtClean="0">
                <a:solidFill>
                  <a:srgbClr val="FF0000"/>
                </a:solidFill>
                <a:latin typeface="仿宋" panose="02010609060101010101" pitchFamily="49" charset="-122"/>
                <a:ea typeface="仿宋" panose="02010609060101010101" pitchFamily="49" charset="-122"/>
              </a:rPr>
              <a:t>封闭的保守系统的机械能守恒。</a:t>
            </a:r>
            <a:endParaRPr lang="zh-CN" altLang="en-US" sz="20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fld>
            <a:endParaRPr lang="en-US" altLang="zh-CN"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lgn="l">
              <a:buClr>
                <a:srgbClr val="0000FF"/>
              </a:buClr>
              <a:buFont typeface="Wingdings" panose="05000000000000000000" pitchFamily="2" charset="2"/>
              <a:buChar char="Ø"/>
            </a:pPr>
            <a:r>
              <a:rPr lang="zh-CN" altLang="en-US" sz="3200" dirty="0" smtClean="0">
                <a:solidFill>
                  <a:srgbClr val="0000FF"/>
                </a:solidFill>
                <a:latin typeface="仿宋" panose="02010609060101010101" pitchFamily="49" charset="-122"/>
                <a:ea typeface="仿宋" panose="02010609060101010101" pitchFamily="49" charset="-122"/>
              </a:rPr>
              <a:t>相互作用种类</a:t>
            </a:r>
            <a:endParaRPr lang="zh-CN" altLang="en-US" sz="3200" dirty="0">
              <a:solidFill>
                <a:srgbClr val="0000FF"/>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520788"/>
            <a:ext cx="7772400" cy="4575212"/>
          </a:xfrm>
        </p:spPr>
        <p:txBody>
          <a:bodyPr/>
          <a:lstStyle/>
          <a:p>
            <a:pPr>
              <a:lnSpc>
                <a:spcPct val="125000"/>
              </a:lnSpc>
            </a:pPr>
            <a:r>
              <a:rPr lang="zh-CN" altLang="en-US" sz="2600" dirty="0" smtClean="0">
                <a:latin typeface="仿宋" panose="02010609060101010101" pitchFamily="49" charset="-122"/>
                <a:ea typeface="仿宋" panose="02010609060101010101" pitchFamily="49" charset="-122"/>
              </a:rPr>
              <a:t>作用力</a:t>
            </a:r>
            <a:endParaRPr lang="en-US" altLang="zh-CN" sz="2600" dirty="0" smtClean="0">
              <a:latin typeface="仿宋" panose="02010609060101010101" pitchFamily="49" charset="-122"/>
              <a:ea typeface="仿宋" panose="02010609060101010101" pitchFamily="49" charset="-122"/>
            </a:endParaRPr>
          </a:p>
          <a:p>
            <a:pPr>
              <a:lnSpc>
                <a:spcPct val="125000"/>
              </a:lnSpc>
            </a:pPr>
            <a:r>
              <a:rPr lang="zh-CN" altLang="en-US" sz="2600" dirty="0" smtClean="0">
                <a:latin typeface="仿宋" panose="02010609060101010101" pitchFamily="49" charset="-122"/>
                <a:ea typeface="仿宋" panose="02010609060101010101" pitchFamily="49" charset="-122"/>
              </a:rPr>
              <a:t>加热</a:t>
            </a:r>
            <a:endParaRPr lang="en-US" altLang="zh-CN" sz="2600" dirty="0" smtClean="0">
              <a:latin typeface="仿宋" panose="02010609060101010101" pitchFamily="49" charset="-122"/>
              <a:ea typeface="仿宋" panose="02010609060101010101" pitchFamily="49" charset="-122"/>
            </a:endParaRPr>
          </a:p>
          <a:p>
            <a:pPr>
              <a:lnSpc>
                <a:spcPct val="125000"/>
              </a:lnSpc>
            </a:pPr>
            <a:r>
              <a:rPr lang="zh-CN" altLang="en-US" sz="2600" dirty="0" smtClean="0">
                <a:latin typeface="仿宋" panose="02010609060101010101" pitchFamily="49" charset="-122"/>
                <a:ea typeface="仿宋" panose="02010609060101010101" pitchFamily="49" charset="-122"/>
              </a:rPr>
              <a:t>交换</a:t>
            </a:r>
            <a:r>
              <a:rPr lang="zh-CN" altLang="en-US" sz="2600" dirty="0">
                <a:latin typeface="仿宋" panose="02010609060101010101" pitchFamily="49" charset="-122"/>
                <a:ea typeface="仿宋" panose="02010609060101010101" pitchFamily="49" charset="-122"/>
              </a:rPr>
              <a:t>粒子</a:t>
            </a:r>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标题 1"/>
          <p:cNvSpPr txBox="1"/>
          <p:nvPr/>
        </p:nvSpPr>
        <p:spPr bwMode="auto">
          <a:xfrm>
            <a:off x="689180" y="3162300"/>
            <a:ext cx="84582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571500" indent="-571500" algn="l">
              <a:buClr>
                <a:srgbClr val="0000FF"/>
              </a:buClr>
              <a:buFont typeface="Wingdings" panose="05000000000000000000" pitchFamily="2" charset="2"/>
              <a:buChar char="Ø"/>
            </a:pPr>
            <a:r>
              <a:rPr lang="zh-CN" altLang="en-US" sz="2800" kern="0" dirty="0" smtClean="0">
                <a:solidFill>
                  <a:srgbClr val="0000FF"/>
                </a:solidFill>
                <a:latin typeface="仿宋" panose="02010609060101010101" pitchFamily="49" charset="-122"/>
                <a:ea typeface="仿宋" panose="02010609060101010101" pitchFamily="49" charset="-122"/>
              </a:rPr>
              <a:t>孤立体系：</a:t>
            </a:r>
            <a:r>
              <a:rPr lang="zh-CN" altLang="en-US" sz="2800" kern="0" dirty="0" smtClean="0">
                <a:solidFill>
                  <a:schemeClr val="tx1"/>
                </a:solidFill>
                <a:latin typeface="仿宋" panose="02010609060101010101" pitchFamily="49" charset="-122"/>
                <a:ea typeface="仿宋" panose="02010609060101010101" pitchFamily="49" charset="-122"/>
              </a:rPr>
              <a:t>体系与外界无相互作用，无粒子交换</a:t>
            </a:r>
            <a:endParaRPr lang="zh-CN" altLang="en-US" sz="2800" kern="0" dirty="0">
              <a:solidFill>
                <a:schemeClr val="tx1"/>
              </a:solidFill>
              <a:latin typeface="仿宋" panose="02010609060101010101" pitchFamily="49" charset="-122"/>
              <a:ea typeface="仿宋" panose="02010609060101010101" pitchFamily="49" charset="-122"/>
            </a:endParaRPr>
          </a:p>
        </p:txBody>
      </p:sp>
      <p:sp>
        <p:nvSpPr>
          <p:cNvPr id="7" name="标题 1"/>
          <p:cNvSpPr txBox="1"/>
          <p:nvPr/>
        </p:nvSpPr>
        <p:spPr bwMode="auto">
          <a:xfrm>
            <a:off x="685800" y="4032412"/>
            <a:ext cx="8454819"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571500" indent="-571500" algn="l">
              <a:buClr>
                <a:srgbClr val="0000FF"/>
              </a:buClr>
              <a:buFont typeface="Wingdings" panose="05000000000000000000" pitchFamily="2" charset="2"/>
              <a:buChar char="Ø"/>
            </a:pPr>
            <a:r>
              <a:rPr lang="zh-CN" altLang="en-US" sz="2800" kern="0" dirty="0">
                <a:solidFill>
                  <a:srgbClr val="0000FF"/>
                </a:solidFill>
                <a:latin typeface="仿宋" panose="02010609060101010101" pitchFamily="49" charset="-122"/>
                <a:ea typeface="仿宋" panose="02010609060101010101" pitchFamily="49" charset="-122"/>
              </a:rPr>
              <a:t>封闭</a:t>
            </a:r>
            <a:r>
              <a:rPr lang="zh-CN" altLang="en-US" sz="2800" kern="0" dirty="0" smtClean="0">
                <a:solidFill>
                  <a:srgbClr val="0000FF"/>
                </a:solidFill>
                <a:latin typeface="仿宋" panose="02010609060101010101" pitchFamily="49" charset="-122"/>
                <a:ea typeface="仿宋" panose="02010609060101010101" pitchFamily="49" charset="-122"/>
              </a:rPr>
              <a:t>体系：</a:t>
            </a:r>
            <a:r>
              <a:rPr lang="zh-CN" altLang="en-US" sz="2800" kern="0" dirty="0" smtClean="0">
                <a:solidFill>
                  <a:schemeClr val="tx1"/>
                </a:solidFill>
                <a:latin typeface="仿宋" panose="02010609060101010101" pitchFamily="49" charset="-122"/>
                <a:ea typeface="仿宋" panose="02010609060101010101" pitchFamily="49" charset="-122"/>
              </a:rPr>
              <a:t>体系与外界有相互作用，无粒子交换</a:t>
            </a:r>
            <a:endParaRPr lang="zh-CN" altLang="en-US" sz="2800" kern="0" dirty="0">
              <a:solidFill>
                <a:schemeClr val="tx1"/>
              </a:solidFill>
              <a:latin typeface="仿宋" panose="02010609060101010101" pitchFamily="49" charset="-122"/>
              <a:ea typeface="仿宋" panose="02010609060101010101" pitchFamily="49" charset="-122"/>
            </a:endParaRPr>
          </a:p>
        </p:txBody>
      </p:sp>
      <p:sp>
        <p:nvSpPr>
          <p:cNvPr id="8" name="标题 1"/>
          <p:cNvSpPr txBox="1"/>
          <p:nvPr/>
        </p:nvSpPr>
        <p:spPr bwMode="auto">
          <a:xfrm>
            <a:off x="680020" y="4953000"/>
            <a:ext cx="8451438"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571500" indent="-571500" algn="l">
              <a:buClr>
                <a:srgbClr val="0000FF"/>
              </a:buClr>
              <a:buFont typeface="Wingdings" panose="05000000000000000000" pitchFamily="2" charset="2"/>
              <a:buChar char="Ø"/>
            </a:pPr>
            <a:r>
              <a:rPr lang="zh-CN" altLang="en-US" sz="2800" kern="0" dirty="0" smtClean="0">
                <a:solidFill>
                  <a:srgbClr val="0000FF"/>
                </a:solidFill>
                <a:latin typeface="仿宋" panose="02010609060101010101" pitchFamily="49" charset="-122"/>
                <a:ea typeface="仿宋" panose="02010609060101010101" pitchFamily="49" charset="-122"/>
              </a:rPr>
              <a:t>开放体系：</a:t>
            </a:r>
            <a:r>
              <a:rPr lang="zh-CN" altLang="en-US" sz="2800" kern="0" dirty="0" smtClean="0">
                <a:solidFill>
                  <a:schemeClr val="tx1"/>
                </a:solidFill>
                <a:latin typeface="仿宋" panose="02010609060101010101" pitchFamily="49" charset="-122"/>
                <a:ea typeface="仿宋" panose="02010609060101010101" pitchFamily="49" charset="-122"/>
              </a:rPr>
              <a:t>体系与外界有相互作用，有粒子交换</a:t>
            </a:r>
            <a:endParaRPr lang="zh-CN" altLang="en-US" sz="2800" kern="0" dirty="0">
              <a:solidFill>
                <a:schemeClr val="tx1"/>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1580" y="1340768"/>
            <a:ext cx="7772400" cy="3528392"/>
          </a:xfrm>
        </p:spPr>
        <p:txBody>
          <a:bodyPr/>
          <a:lstStyle/>
          <a:p>
            <a:r>
              <a:rPr lang="zh-CN" altLang="zh-CN" sz="2800" dirty="0">
                <a:latin typeface="仿宋" panose="02010609060101010101" pitchFamily="49" charset="-122"/>
                <a:ea typeface="仿宋" panose="02010609060101010101" pitchFamily="49" charset="-122"/>
              </a:rPr>
              <a:t>在有非保守力存在时，机械能就不守恒了。末状态与初状态机械能之差，就是非保守力作的</a:t>
            </a:r>
            <a:r>
              <a:rPr lang="zh-CN" altLang="zh-CN" sz="2800" dirty="0" smtClean="0">
                <a:latin typeface="仿宋" panose="02010609060101010101" pitchFamily="49" charset="-122"/>
                <a:ea typeface="仿宋" panose="02010609060101010101" pitchFamily="49" charset="-122"/>
              </a:rPr>
              <a:t>功</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0" indent="0">
              <a:buNone/>
            </a:pPr>
            <a:r>
              <a:rPr lang="en-US" altLang="zh-CN" sz="2800" dirty="0" smtClean="0"/>
              <a:t>           </a:t>
            </a:r>
            <a:r>
              <a:rPr lang="zh-CN" altLang="zh-CN" sz="2800" dirty="0" smtClean="0"/>
              <a:t>（</a:t>
            </a:r>
            <a:r>
              <a:rPr lang="en-US" altLang="zh-CN" sz="2800" dirty="0"/>
              <a:t>E</a:t>
            </a:r>
            <a:r>
              <a:rPr lang="en-US" altLang="zh-CN" sz="2800" baseline="-25000" dirty="0"/>
              <a:t>k2</a:t>
            </a:r>
            <a:r>
              <a:rPr lang="zh-CN" altLang="zh-CN" sz="2800" dirty="0"/>
              <a:t>＋</a:t>
            </a:r>
            <a:r>
              <a:rPr lang="en-US" altLang="zh-CN" sz="2800" dirty="0"/>
              <a:t>E</a:t>
            </a:r>
            <a:r>
              <a:rPr lang="en-US" altLang="zh-CN" sz="2800" baseline="-25000" dirty="0"/>
              <a:t>p2</a:t>
            </a:r>
            <a:r>
              <a:rPr lang="zh-CN" altLang="zh-CN" sz="2800" dirty="0"/>
              <a:t>）－（</a:t>
            </a:r>
            <a:r>
              <a:rPr lang="en-US" altLang="zh-CN" sz="2800" dirty="0"/>
              <a:t>E</a:t>
            </a:r>
            <a:r>
              <a:rPr lang="en-US" altLang="zh-CN" sz="2800" baseline="-25000" dirty="0"/>
              <a:t>k1</a:t>
            </a:r>
            <a:r>
              <a:rPr lang="zh-CN" altLang="zh-CN" sz="2800" dirty="0"/>
              <a:t>＋</a:t>
            </a:r>
            <a:r>
              <a:rPr lang="en-US" altLang="zh-CN" sz="2800" dirty="0"/>
              <a:t>E</a:t>
            </a:r>
            <a:r>
              <a:rPr lang="en-US" altLang="zh-CN" sz="2800" baseline="-25000" dirty="0"/>
              <a:t>p1</a:t>
            </a:r>
            <a:r>
              <a:rPr lang="zh-CN" altLang="zh-CN" sz="2800" dirty="0"/>
              <a:t>）＝</a:t>
            </a:r>
            <a:r>
              <a:rPr lang="en-US" altLang="zh-CN" sz="2800" dirty="0"/>
              <a:t>A</a:t>
            </a:r>
            <a:r>
              <a:rPr lang="zh-CN" altLang="zh-CN" sz="2800" baseline="-25000" dirty="0" smtClean="0"/>
              <a:t>非</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2" name="矩形 1"/>
          <p:cNvSpPr/>
          <p:nvPr/>
        </p:nvSpPr>
        <p:spPr>
          <a:xfrm>
            <a:off x="1223628" y="3645024"/>
            <a:ext cx="4493539"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以上结论对</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质点</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系</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也</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依然</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适用</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124744"/>
            <a:ext cx="7772400" cy="4971256"/>
          </a:xfrm>
        </p:spPr>
        <p:txBody>
          <a:bodyPr/>
          <a:lstStyle/>
          <a:p>
            <a:pPr marL="0" indent="0">
              <a:lnSpc>
                <a:spcPct val="125000"/>
              </a:lnSpc>
              <a:buNone/>
            </a:pPr>
            <a:r>
              <a:rPr lang="zh-CN" altLang="en-US" dirty="0">
                <a:solidFill>
                  <a:srgbClr val="0000FF"/>
                </a:solidFill>
                <a:latin typeface="仿宋" panose="02010609060101010101" pitchFamily="49" charset="-122"/>
                <a:ea typeface="仿宋" panose="02010609060101010101" pitchFamily="49" charset="-122"/>
              </a:rPr>
              <a:t>几点</a:t>
            </a:r>
            <a:r>
              <a:rPr lang="zh-CN" altLang="en-US" dirty="0" smtClean="0">
                <a:solidFill>
                  <a:srgbClr val="0000FF"/>
                </a:solidFill>
                <a:latin typeface="仿宋" panose="02010609060101010101" pitchFamily="49" charset="-122"/>
                <a:ea typeface="仿宋" panose="02010609060101010101" pitchFamily="49" charset="-122"/>
              </a:rPr>
              <a:t>说明：</a:t>
            </a:r>
            <a:endParaRPr lang="en-US" altLang="zh-CN" dirty="0" smtClean="0">
              <a:solidFill>
                <a:srgbClr val="0000FF"/>
              </a:solidFill>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en-US" altLang="zh-CN" dirty="0" smtClean="0">
                <a:solidFill>
                  <a:srgbClr val="0000FF"/>
                </a:solidFill>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内力所作的总功虽与参考系无关（此结论即使对非惯性系也成立），但外力的功一般与参考系有关。</a:t>
            </a:r>
            <a:endParaRPr lang="en-US" altLang="zh-CN" sz="2600" dirty="0" smtClean="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zh-CN" altLang="en-US" dirty="0" smtClean="0">
                <a:solidFill>
                  <a:srgbClr val="0000FF"/>
                </a:solidFill>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物体</a:t>
            </a:r>
            <a:r>
              <a:rPr lang="zh-CN" altLang="en-US" sz="2600" dirty="0">
                <a:latin typeface="仿宋" panose="02010609060101010101" pitchFamily="49" charset="-122"/>
                <a:ea typeface="仿宋" panose="02010609060101010101" pitchFamily="49" charset="-122"/>
              </a:rPr>
              <a:t>的速度与参考系有关，因而物体的动能也与参考系有关</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zh-CN" altLang="en-US" dirty="0" smtClean="0">
                <a:solidFill>
                  <a:srgbClr val="0000FF"/>
                </a:solidFill>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物</a:t>
            </a:r>
            <a:r>
              <a:rPr lang="zh-CN" altLang="en-US" sz="2600" dirty="0">
                <a:latin typeface="仿宋" panose="02010609060101010101" pitchFamily="49" charset="-122"/>
                <a:ea typeface="仿宋" panose="02010609060101010101" pitchFamily="49" charset="-122"/>
              </a:rPr>
              <a:t>体系的势能总是与物体系的相对位置相关联，因而物体系的势能与参考系无关。</a:t>
            </a:r>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内容占位符 2"/>
          <p:cNvSpPr>
            <a:spLocks noGrp="1"/>
          </p:cNvSpPr>
          <p:nvPr>
            <p:ph idx="1"/>
          </p:nvPr>
        </p:nvSpPr>
        <p:spPr>
          <a:xfrm>
            <a:off x="685800" y="944724"/>
            <a:ext cx="7772400" cy="4971256"/>
          </a:xfrm>
        </p:spPr>
        <p:txBody>
          <a:bodyPr/>
          <a:lstStyle/>
          <a:p>
            <a:pPr marL="0" indent="0">
              <a:lnSpc>
                <a:spcPct val="125000"/>
              </a:lnSpc>
              <a:buNone/>
            </a:pPr>
            <a:r>
              <a:rPr lang="zh-CN" altLang="en-US" dirty="0">
                <a:solidFill>
                  <a:srgbClr val="0000FF"/>
                </a:solidFill>
                <a:latin typeface="仿宋" panose="02010609060101010101" pitchFamily="49" charset="-122"/>
                <a:ea typeface="仿宋" panose="02010609060101010101" pitchFamily="49" charset="-122"/>
              </a:rPr>
              <a:t>几点</a:t>
            </a:r>
            <a:r>
              <a:rPr lang="zh-CN" altLang="en-US" dirty="0" smtClean="0">
                <a:solidFill>
                  <a:srgbClr val="0000FF"/>
                </a:solidFill>
                <a:latin typeface="仿宋" panose="02010609060101010101" pitchFamily="49" charset="-122"/>
                <a:ea typeface="仿宋" panose="02010609060101010101" pitchFamily="49" charset="-122"/>
              </a:rPr>
              <a:t>说明：</a:t>
            </a:r>
            <a:endParaRPr lang="en-US" altLang="zh-CN" dirty="0" smtClean="0">
              <a:solidFill>
                <a:srgbClr val="0000FF"/>
              </a:solidFill>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en-US" altLang="zh-CN" dirty="0" smtClean="0">
                <a:solidFill>
                  <a:srgbClr val="0000FF"/>
                </a:solidFill>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尽管在任何惯性系内动能定理、功能原理和机械能守恒定律都可应用，但力的功，体系的动能，机械能的数值在不同参考系中并不相同。</a:t>
            </a:r>
            <a:endParaRPr lang="en-US" altLang="zh-CN" sz="2600" dirty="0" smtClean="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en-US" altLang="zh-CN" dirty="0">
                <a:solidFill>
                  <a:srgbClr val="0000FF"/>
                </a:solidFill>
                <a:latin typeface="仿宋" panose="02010609060101010101" pitchFamily="49" charset="-122"/>
                <a:ea typeface="仿宋" panose="02010609060101010101" pitchFamily="49" charset="-122"/>
              </a:rPr>
              <a:t> </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功总是与一个过程相联系，而能量（动能和势能）总是与物体或物体系的状态，即（相对）位置和速度相联系。因而</a:t>
            </a:r>
            <a:r>
              <a:rPr lang="zh-CN" altLang="en-US" sz="2600" dirty="0" smtClean="0">
                <a:solidFill>
                  <a:srgbClr val="C00000"/>
                </a:solidFill>
                <a:latin typeface="仿宋" panose="02010609060101010101" pitchFamily="49" charset="-122"/>
                <a:ea typeface="仿宋" panose="02010609060101010101" pitchFamily="49" charset="-122"/>
              </a:rPr>
              <a:t>功是过程量，能量是状态量</a:t>
            </a:r>
            <a:r>
              <a:rPr lang="zh-CN" altLang="en-US" sz="2600" dirty="0" smtClean="0">
                <a:latin typeface="仿宋" panose="02010609060101010101" pitchFamily="49" charset="-122"/>
                <a:ea typeface="仿宋" panose="02010609060101010101" pitchFamily="49" charset="-122"/>
              </a:rPr>
              <a:t>。在力学范围内，做功的过程总是与体系能量的改变相联系。</a:t>
            </a:r>
            <a:endParaRPr lang="zh-CN" altLang="en-US" sz="260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914400" y="680720"/>
            <a:ext cx="7315200" cy="2143125"/>
          </a:xfrm>
          <a:prstGeom prst="rect">
            <a:avLst/>
          </a:prstGeom>
          <a:noFill/>
        </p:spPr>
        <p:txBody>
          <a:bodyPr vert="horz" wrap="square" rtlCol="0" anchor="ctr" anchorCtr="0">
            <a:noAutofit/>
          </a:bodyPr>
          <a:lstStyle/>
          <a:p>
            <a:pPr algn="l"/>
            <a:r>
              <a:rPr lang="zh-CN" altLang="zh-CN" sz="2800" b="1" kern="100" dirty="0" smtClean="0">
                <a:latin typeface="仿宋" panose="02010609060101010101" pitchFamily="49" charset="-122"/>
                <a:ea typeface="仿宋" panose="02010609060101010101" pitchFamily="49" charset="-122"/>
                <a:cs typeface="Times New Roman" panose="02020603050405020304" pitchFamily="18" charset="0"/>
              </a:rPr>
              <a:t>例题</a:t>
            </a:r>
            <a:endParaRPr lang="en-US" altLang="zh-CN" sz="2800" b="1" kern="100" dirty="0" smtClean="0">
              <a:latin typeface="仿宋" panose="02010609060101010101" pitchFamily="49" charset="-122"/>
              <a:ea typeface="仿宋" panose="02010609060101010101" pitchFamily="49" charset="-122"/>
              <a:cs typeface="Times New Roman" panose="02020603050405020304" pitchFamily="18" charset="0"/>
            </a:endParaRPr>
          </a:p>
          <a:p>
            <a:pPr algn="l"/>
            <a:endParaRPr lang="zh-CN" altLang="en-US" sz="2800" b="1" dirty="0">
              <a:latin typeface="仿宋" panose="02010609060101010101" pitchFamily="49" charset="-122"/>
              <a:ea typeface="仿宋" panose="02010609060101010101" pitchFamily="49"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852049" y="1858161"/>
            <a:ext cx="6606480" cy="1015663"/>
          </a:xfrm>
          <a:prstGeom prst="rect">
            <a:avLst/>
          </a:prstGeom>
        </p:spPr>
        <p:txBody>
          <a:bodyPr wrap="square">
            <a:spAutoFit/>
          </a:bodyPr>
          <a:lstStyle/>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物体</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rPr>
              <a:t>悬于弹簧上，弹簧的弹性系数</a:t>
            </a:r>
            <a:endParaRPr lang="zh-CN" altLang="zh-CN" kern="100" dirty="0">
              <a:latin typeface="仿宋" panose="02010609060101010101" pitchFamily="49" charset="-122"/>
              <a:ea typeface="仿宋" panose="02010609060101010101" pitchFamily="49" charset="-122"/>
            </a:endParaRP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为</a:t>
            </a:r>
            <a:r>
              <a:rPr lang="en-US" altLang="zh-CN" kern="100" dirty="0">
                <a:latin typeface="仿宋" panose="02010609060101010101" pitchFamily="49" charset="-122"/>
                <a:ea typeface="仿宋" panose="02010609060101010101" pitchFamily="49" charset="-122"/>
              </a:rPr>
              <a:t>k</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，弹簧的原长与圆环的半径相等。</a:t>
            </a:r>
            <a:endParaRPr lang="zh-CN" altLang="en-US" dirty="0">
              <a:latin typeface="仿宋" panose="02010609060101010101" pitchFamily="49" charset="-122"/>
              <a:ea typeface="仿宋" panose="02010609060101010101" pitchFamily="49" charset="-122"/>
            </a:endParaRPr>
          </a:p>
        </p:txBody>
      </p:sp>
      <p:sp>
        <p:nvSpPr>
          <p:cNvPr id="15" name="矩形 14"/>
          <p:cNvSpPr/>
          <p:nvPr/>
        </p:nvSpPr>
        <p:spPr>
          <a:xfrm>
            <a:off x="886998" y="3570914"/>
            <a:ext cx="5403068" cy="952184"/>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求：物体自弹簧的</a:t>
            </a:r>
            <a:r>
              <a:rPr lang="zh-CN" altLang="zh-CN" kern="100" dirty="0" smtClean="0">
                <a:latin typeface="仿宋" panose="02010609060101010101" pitchFamily="49" charset="-122"/>
                <a:ea typeface="仿宋" panose="02010609060101010101" pitchFamily="49" charset="-122"/>
              </a:rPr>
              <a:t>原长</a:t>
            </a:r>
            <a:r>
              <a:rPr lang="en-US" altLang="zh-CN" kern="100" dirty="0" smtClean="0">
                <a:latin typeface="仿宋" panose="02010609060101010101" pitchFamily="49" charset="-122"/>
                <a:ea typeface="仿宋" panose="02010609060101010101" pitchFamily="49" charset="-122"/>
              </a:rPr>
              <a:t>C</a:t>
            </a:r>
            <a:r>
              <a:rPr lang="zh-CN" altLang="en-US" kern="100" dirty="0" smtClean="0">
                <a:latin typeface="仿宋" panose="02010609060101010101" pitchFamily="49" charset="-122"/>
                <a:ea typeface="仿宋" panose="02010609060101010101" pitchFamily="49" charset="-122"/>
              </a:rPr>
              <a:t>点</a:t>
            </a:r>
            <a:r>
              <a:rPr lang="zh-CN" altLang="zh-CN" kern="100" dirty="0" smtClean="0">
                <a:latin typeface="仿宋" panose="02010609060101010101" pitchFamily="49" charset="-122"/>
                <a:ea typeface="仿宋" panose="02010609060101010101" pitchFamily="49" charset="-122"/>
              </a:rPr>
              <a:t>无</a:t>
            </a:r>
            <a:r>
              <a:rPr lang="zh-CN" altLang="zh-CN" kern="100" dirty="0">
                <a:latin typeface="仿宋" panose="02010609060101010101" pitchFamily="49" charset="-122"/>
                <a:ea typeface="仿宋" panose="02010609060101010101" pitchFamily="49" charset="-122"/>
              </a:rPr>
              <a:t>初速度</a:t>
            </a:r>
            <a:r>
              <a:rPr lang="zh-CN" altLang="zh-CN" kern="100" dirty="0" smtClean="0">
                <a:latin typeface="仿宋" panose="02010609060101010101" pitchFamily="49" charset="-122"/>
                <a:ea typeface="仿宋" panose="02010609060101010101" pitchFamily="49" charset="-122"/>
              </a:rPr>
              <a:t>的沿圆</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环</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滑至最低点</a:t>
            </a:r>
            <a:r>
              <a:rPr lang="en-US" altLang="zh-CN" kern="100" dirty="0">
                <a:latin typeface="仿宋" panose="02010609060101010101" pitchFamily="49" charset="-122"/>
                <a:ea typeface="仿宋" panose="02010609060101010101" pitchFamily="49" charset="-122"/>
              </a:rPr>
              <a:t>B</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时所获得的动能。</a:t>
            </a:r>
            <a:endParaRPr lang="zh-CN" altLang="en-US" dirty="0">
              <a:latin typeface="仿宋" panose="02010609060101010101" pitchFamily="49" charset="-122"/>
              <a:ea typeface="仿宋" panose="02010609060101010101" pitchFamily="49" charset="-122"/>
            </a:endParaRPr>
          </a:p>
        </p:txBody>
      </p:sp>
      <p:pic>
        <p:nvPicPr>
          <p:cNvPr id="16" name="图片 15"/>
          <p:cNvPicPr>
            <a:picLocks noChangeAspect="1"/>
          </p:cNvPicPr>
          <p:nvPr/>
        </p:nvPicPr>
        <p:blipFill>
          <a:blip r:embed="rId4"/>
          <a:stretch>
            <a:fillRect/>
          </a:stretch>
        </p:blipFill>
        <p:spPr>
          <a:xfrm>
            <a:off x="6129791" y="1628000"/>
            <a:ext cx="2657475" cy="2838450"/>
          </a:xfrm>
          <a:prstGeom prst="rect">
            <a:avLst/>
          </a:prstGeom>
        </p:spPr>
      </p:pic>
      <p:sp>
        <p:nvSpPr>
          <p:cNvPr id="17" name="矩形 16"/>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2" name="文本框 21"/>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矩形 23"/>
          <p:cNvSpPr/>
          <p:nvPr/>
        </p:nvSpPr>
        <p:spPr>
          <a:xfrm>
            <a:off x="917119" y="2897255"/>
            <a:ext cx="203132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不计</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摩擦力</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25" name="对象 24"/>
          <p:cNvGraphicFramePr>
            <a:graphicFrameLocks noChangeAspect="1"/>
          </p:cNvGraphicFramePr>
          <p:nvPr/>
        </p:nvGraphicFramePr>
        <p:xfrm>
          <a:off x="9792177" y="960824"/>
          <a:ext cx="2881743" cy="1867526"/>
        </p:xfrm>
        <a:graphic>
          <a:graphicData uri="http://schemas.openxmlformats.org/presentationml/2006/ole">
            <mc:AlternateContent xmlns:mc="http://schemas.openxmlformats.org/markup-compatibility/2006">
              <mc:Choice xmlns:v="urn:schemas-microsoft-com:vml" Requires="v">
                <p:oleObj spid="_x0000_s129134" name="Equation" r:id="rId7" imgW="74676000" imgH="38404800" progId="Equation.DSMT4">
                  <p:embed/>
                </p:oleObj>
              </mc:Choice>
              <mc:Fallback>
                <p:oleObj name="Equation" r:id="rId7" imgW="74676000" imgH="38404800" progId="Equation.DSMT4">
                  <p:embed/>
                  <p:pic>
                    <p:nvPicPr>
                      <p:cNvPr id="0" name="图片 129133"/>
                      <p:cNvPicPr/>
                      <p:nvPr/>
                    </p:nvPicPr>
                    <p:blipFill>
                      <a:blip r:embed="rId8"/>
                      <a:stretch>
                        <a:fillRect/>
                      </a:stretch>
                    </p:blipFill>
                    <p:spPr>
                      <a:xfrm>
                        <a:off x="9792177" y="960824"/>
                        <a:ext cx="2881743" cy="1867526"/>
                      </a:xfrm>
                      <a:prstGeom prst="rect">
                        <a:avLst/>
                      </a:prstGeom>
                    </p:spPr>
                  </p:pic>
                </p:oleObj>
              </mc:Fallback>
            </mc:AlternateContent>
          </a:graphicData>
        </a:graphic>
      </p:graphicFrame>
      <p:grpSp>
        <p:nvGrpSpPr>
          <p:cNvPr id="21" name="组合 20"/>
          <p:cNvGrpSpPr/>
          <p:nvPr>
            <p:custDataLst>
              <p:tags r:id="rId9"/>
            </p:custDataLst>
          </p:nvPr>
        </p:nvGrpSpPr>
        <p:grpSpPr>
          <a:xfrm>
            <a:off x="9537700" y="0"/>
            <a:ext cx="3815080" cy="647700"/>
            <a:chOff x="9537700" y="0"/>
            <a:chExt cx="3815080" cy="647700"/>
          </a:xfrm>
        </p:grpSpPr>
        <p:sp>
          <p:nvSpPr>
            <p:cNvPr id="18" name="RemarkBack"/>
            <p:cNvSpPr/>
            <p:nvPr>
              <p:custDataLst>
                <p:tags r:id="rId10"/>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9" name="RemarkBlock"/>
            <p:cNvSpPr/>
            <p:nvPr>
              <p:custDataLst>
                <p:tags r:id="rId11"/>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0" name="RemarkTitleText"/>
            <p:cNvSpPr txBox="1"/>
            <p:nvPr>
              <p:custDataLst>
                <p:tags r:id="rId12"/>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3"/>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4"/>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3" name="RemarkTitleText"/>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custDataLst>
              <p:tags r:id="rId16"/>
            </p:custDataLst>
          </p:nvPr>
        </p:nvGrpSpPr>
        <p:grpSpPr>
          <a:xfrm>
            <a:off x="0" y="0"/>
            <a:ext cx="9144000" cy="635000"/>
            <a:chOff x="0" y="0"/>
            <a:chExt cx="9144000" cy="635000"/>
          </a:xfrm>
        </p:grpSpPr>
        <p:sp>
          <p:nvSpPr>
            <p:cNvPr id="8" name="TitleBackground"/>
            <p:cNvSpPr/>
            <p:nvPr>
              <p:custDataLst>
                <p:tags r:id="rId1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1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1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2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1"/>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pic>
        <p:nvPicPr>
          <p:cNvPr id="10" name="图片 9"/>
          <p:cNvPicPr>
            <a:picLocks noChangeAspect="1"/>
          </p:cNvPicPr>
          <p:nvPr/>
        </p:nvPicPr>
        <p:blipFill>
          <a:blip r:embed="rId1"/>
          <a:stretch>
            <a:fillRect/>
          </a:stretch>
        </p:blipFill>
        <p:spPr>
          <a:xfrm>
            <a:off x="5904148" y="1194523"/>
            <a:ext cx="2657475" cy="2838450"/>
          </a:xfrm>
          <a:prstGeom prst="rect">
            <a:avLst/>
          </a:prstGeom>
        </p:spPr>
      </p:pic>
      <p:sp>
        <p:nvSpPr>
          <p:cNvPr id="11" name="矩形 10"/>
          <p:cNvSpPr/>
          <p:nvPr/>
        </p:nvSpPr>
        <p:spPr>
          <a:xfrm>
            <a:off x="633635" y="1088740"/>
            <a:ext cx="5403068" cy="490519"/>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解</a:t>
            </a:r>
            <a:r>
              <a:rPr lang="zh-CN" altLang="zh-CN" kern="100" dirty="0" smtClean="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p:txBody>
      </p:sp>
      <p:graphicFrame>
        <p:nvGraphicFramePr>
          <p:cNvPr id="12" name="对象 11"/>
          <p:cNvGraphicFramePr>
            <a:graphicFrameLocks noChangeAspect="1"/>
          </p:cNvGraphicFramePr>
          <p:nvPr/>
        </p:nvGraphicFramePr>
        <p:xfrm>
          <a:off x="1536789" y="1151713"/>
          <a:ext cx="5004950" cy="2573974"/>
        </p:xfrm>
        <a:graphic>
          <a:graphicData uri="http://schemas.openxmlformats.org/presentationml/2006/ole">
            <mc:AlternateContent xmlns:mc="http://schemas.openxmlformats.org/markup-compatibility/2006">
              <mc:Choice xmlns:v="urn:schemas-microsoft-com:vml" Requires="v">
                <p:oleObj spid="_x0000_s95484" name="Equation" r:id="rId2" imgW="74676000" imgH="38404800" progId="Equation.DSMT4">
                  <p:embed/>
                </p:oleObj>
              </mc:Choice>
              <mc:Fallback>
                <p:oleObj name="Equation" r:id="rId2" imgW="74676000" imgH="38404800" progId="Equation.DSMT4">
                  <p:embed/>
                  <p:pic>
                    <p:nvPicPr>
                      <p:cNvPr id="0" name="图片 95483"/>
                      <p:cNvPicPr/>
                      <p:nvPr/>
                    </p:nvPicPr>
                    <p:blipFill>
                      <a:blip r:embed="rId3"/>
                      <a:stretch>
                        <a:fillRect/>
                      </a:stretch>
                    </p:blipFill>
                    <p:spPr>
                      <a:xfrm>
                        <a:off x="1536789" y="1151713"/>
                        <a:ext cx="5004950" cy="2573974"/>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文本框 4"/>
          <p:cNvSpPr txBox="1"/>
          <p:nvPr/>
        </p:nvSpPr>
        <p:spPr>
          <a:xfrm>
            <a:off x="575556" y="620688"/>
            <a:ext cx="2646878" cy="461665"/>
          </a:xfrm>
          <a:prstGeom prst="rect">
            <a:avLst/>
          </a:prstGeom>
          <a:noFill/>
        </p:spPr>
        <p:txBody>
          <a:bodyPr wrap="none" rtlCol="0">
            <a:spAutoFit/>
          </a:bodyPr>
          <a:lstStyle/>
          <a:p>
            <a:r>
              <a:rPr lang="zh-CN" altLang="en-US" dirty="0" smtClean="0"/>
              <a:t>在自然坐标系中：</a:t>
            </a:r>
            <a:endParaRPr lang="zh-CN" altLang="en-US" dirty="0"/>
          </a:p>
        </p:txBody>
      </p:sp>
      <p:graphicFrame>
        <p:nvGraphicFramePr>
          <p:cNvPr id="6" name="对象 5"/>
          <p:cNvGraphicFramePr>
            <a:graphicFrameLocks noChangeAspect="1"/>
          </p:cNvGraphicFramePr>
          <p:nvPr/>
        </p:nvGraphicFramePr>
        <p:xfrm>
          <a:off x="2885091" y="2024844"/>
          <a:ext cx="3843337" cy="752475"/>
        </p:xfrm>
        <a:graphic>
          <a:graphicData uri="http://schemas.openxmlformats.org/presentationml/2006/ole">
            <mc:AlternateContent xmlns:mc="http://schemas.openxmlformats.org/markup-compatibility/2006">
              <mc:Choice xmlns:v="urn:schemas-microsoft-com:vml" Requires="v">
                <p:oleObj spid="_x0000_s137413" name="Equation" r:id="rId1" imgW="43586400" imgH="8534400" progId="Equation.DSMT4">
                  <p:embed/>
                </p:oleObj>
              </mc:Choice>
              <mc:Fallback>
                <p:oleObj name="Equation" r:id="rId1" imgW="43586400" imgH="8534400" progId="Equation.DSMT4">
                  <p:embed/>
                  <p:pic>
                    <p:nvPicPr>
                      <p:cNvPr id="0" name="图片 137412"/>
                      <p:cNvPicPr/>
                      <p:nvPr/>
                    </p:nvPicPr>
                    <p:blipFill>
                      <a:blip r:embed="rId2"/>
                      <a:stretch>
                        <a:fillRect/>
                      </a:stretch>
                    </p:blipFill>
                    <p:spPr>
                      <a:xfrm>
                        <a:off x="2885091" y="2024844"/>
                        <a:ext cx="3843337" cy="75247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916238" y="1387475"/>
          <a:ext cx="3813175" cy="522288"/>
        </p:xfrm>
        <a:graphic>
          <a:graphicData uri="http://schemas.openxmlformats.org/presentationml/2006/ole">
            <mc:AlternateContent xmlns:mc="http://schemas.openxmlformats.org/markup-compatibility/2006">
              <mc:Choice xmlns:v="urn:schemas-microsoft-com:vml" Requires="v">
                <p:oleObj spid="_x0000_s137414" name="Equation" r:id="rId3" imgW="44500800" imgH="6096000" progId="Equation.DSMT4">
                  <p:embed/>
                </p:oleObj>
              </mc:Choice>
              <mc:Fallback>
                <p:oleObj name="Equation" r:id="rId3" imgW="44500800" imgH="6096000" progId="Equation.DSMT4">
                  <p:embed/>
                  <p:pic>
                    <p:nvPicPr>
                      <p:cNvPr id="0" name="图片 137413"/>
                      <p:cNvPicPr/>
                      <p:nvPr/>
                    </p:nvPicPr>
                    <p:blipFill>
                      <a:blip r:embed="rId4"/>
                      <a:stretch>
                        <a:fillRect/>
                      </a:stretch>
                    </p:blipFill>
                    <p:spPr>
                      <a:xfrm>
                        <a:off x="2916238" y="1387475"/>
                        <a:ext cx="3813175" cy="522288"/>
                      </a:xfrm>
                      <a:prstGeom prst="rect">
                        <a:avLst/>
                      </a:prstGeom>
                    </p:spPr>
                  </p:pic>
                </p:oleObj>
              </mc:Fallback>
            </mc:AlternateContent>
          </a:graphicData>
        </a:graphic>
      </p:graphicFrame>
      <p:sp>
        <p:nvSpPr>
          <p:cNvPr id="8" name="文本框 7"/>
          <p:cNvSpPr txBox="1"/>
          <p:nvPr/>
        </p:nvSpPr>
        <p:spPr>
          <a:xfrm>
            <a:off x="587490" y="3032956"/>
            <a:ext cx="2031325" cy="461665"/>
          </a:xfrm>
          <a:prstGeom prst="rect">
            <a:avLst/>
          </a:prstGeom>
          <a:noFill/>
        </p:spPr>
        <p:txBody>
          <a:bodyPr wrap="none" rtlCol="0">
            <a:spAutoFit/>
          </a:bodyPr>
          <a:lstStyle/>
          <a:p>
            <a:r>
              <a:rPr lang="zh-CN" altLang="en-US" dirty="0"/>
              <a:t>平面极坐标</a:t>
            </a:r>
            <a:r>
              <a:rPr lang="zh-CN" altLang="en-US" dirty="0" smtClean="0"/>
              <a:t>：</a:t>
            </a:r>
            <a:endParaRPr lang="zh-CN" altLang="en-US" dirty="0"/>
          </a:p>
        </p:txBody>
      </p:sp>
      <p:graphicFrame>
        <p:nvGraphicFramePr>
          <p:cNvPr id="9" name="对象 8"/>
          <p:cNvGraphicFramePr>
            <a:graphicFrameLocks noChangeAspect="1"/>
          </p:cNvGraphicFramePr>
          <p:nvPr/>
        </p:nvGraphicFramePr>
        <p:xfrm>
          <a:off x="2885091" y="3707200"/>
          <a:ext cx="4309087" cy="1582930"/>
        </p:xfrm>
        <a:graphic>
          <a:graphicData uri="http://schemas.openxmlformats.org/presentationml/2006/ole">
            <mc:AlternateContent xmlns:mc="http://schemas.openxmlformats.org/markup-compatibility/2006">
              <mc:Choice xmlns:v="urn:schemas-microsoft-com:vml" Requires="v">
                <p:oleObj spid="_x0000_s137415" name="Equation" r:id="rId5" imgW="44805600" imgH="16459200" progId="Equation.DSMT4">
                  <p:embed/>
                </p:oleObj>
              </mc:Choice>
              <mc:Fallback>
                <p:oleObj name="Equation" r:id="rId5" imgW="44805600" imgH="16459200" progId="Equation.DSMT4">
                  <p:embed/>
                  <p:pic>
                    <p:nvPicPr>
                      <p:cNvPr id="0" name="图片 137414"/>
                      <p:cNvPicPr/>
                      <p:nvPr/>
                    </p:nvPicPr>
                    <p:blipFill>
                      <a:blip r:embed="rId6"/>
                      <a:stretch>
                        <a:fillRect/>
                      </a:stretch>
                    </p:blipFill>
                    <p:spPr>
                      <a:xfrm>
                        <a:off x="2885091" y="3707200"/>
                        <a:ext cx="4309087" cy="15829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a:spLocks noGrp="1"/>
          </p:cNvSpPr>
          <p:nvPr>
            <p:ph type="title"/>
          </p:nvPr>
        </p:nvSpPr>
        <p:spPr>
          <a:xfrm>
            <a:off x="685800" y="735789"/>
            <a:ext cx="7772400" cy="1143000"/>
          </a:xfrm>
        </p:spPr>
        <p:txBody>
          <a:bodyPr/>
          <a:lstStyle/>
          <a:p>
            <a:r>
              <a:rPr lang="en-US" altLang="zh-CN" sz="3200" dirty="0" smtClean="0">
                <a:latin typeface="仿宋" panose="02010609060101010101" pitchFamily="49" charset="-122"/>
                <a:ea typeface="仿宋" panose="02010609060101010101" pitchFamily="49" charset="-122"/>
              </a:rPr>
              <a:t>§6.</a:t>
            </a:r>
            <a:r>
              <a:rPr lang="zh-CN" altLang="en-US" sz="3200" dirty="0" smtClean="0">
                <a:latin typeface="仿宋" panose="02010609060101010101" pitchFamily="49" charset="-122"/>
                <a:ea typeface="仿宋" panose="02010609060101010101" pitchFamily="49" charset="-122"/>
              </a:rPr>
              <a:t>保守系与时间反演不变性（补充）</a:t>
            </a:r>
            <a:endParaRPr lang="zh-CN" altLang="en-US" sz="3200" dirty="0">
              <a:latin typeface="仿宋" panose="02010609060101010101" pitchFamily="49" charset="-122"/>
              <a:ea typeface="仿宋" panose="02010609060101010101" pitchFamily="49" charset="-122"/>
            </a:endParaRPr>
          </a:p>
        </p:txBody>
      </p:sp>
      <p:grpSp>
        <p:nvGrpSpPr>
          <p:cNvPr id="6" name="组合 5"/>
          <p:cNvGrpSpPr/>
          <p:nvPr/>
        </p:nvGrpSpPr>
        <p:grpSpPr>
          <a:xfrm>
            <a:off x="1043608" y="2240868"/>
            <a:ext cx="7772400" cy="4971256"/>
            <a:chOff x="1043608" y="2240868"/>
            <a:chExt cx="7772400" cy="4971256"/>
          </a:xfrm>
        </p:grpSpPr>
        <p:sp>
          <p:nvSpPr>
            <p:cNvPr id="7" name="内容占位符 2"/>
            <p:cNvSpPr txBox="1"/>
            <p:nvPr/>
          </p:nvSpPr>
          <p:spPr bwMode="auto">
            <a:xfrm>
              <a:off x="1043608" y="2240868"/>
              <a:ext cx="7772400" cy="49712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FontTx/>
                <a:buNone/>
              </a:pPr>
              <a:r>
                <a:rPr lang="zh-CN" altLang="en-US" sz="2800" kern="0" dirty="0" smtClean="0">
                  <a:latin typeface="仿宋" panose="02010609060101010101" pitchFamily="49" charset="-122"/>
                  <a:ea typeface="仿宋" panose="02010609060101010101" pitchFamily="49" charset="-122"/>
                </a:rPr>
                <a:t>    从对称性的角度看，保守力与非保守力的区别反映在时间反演变换上。</a:t>
              </a:r>
              <a:endParaRPr lang="en-US" altLang="zh-CN" sz="2800" kern="0" dirty="0" smtClean="0">
                <a:latin typeface="仿宋" panose="02010609060101010101" pitchFamily="49" charset="-122"/>
                <a:ea typeface="仿宋" panose="02010609060101010101" pitchFamily="49" charset="-122"/>
              </a:endParaRPr>
            </a:p>
            <a:p>
              <a:pPr marL="0" indent="0">
                <a:lnSpc>
                  <a:spcPct val="125000"/>
                </a:lnSpc>
                <a:buFontTx/>
                <a:buNone/>
              </a:pPr>
              <a:endParaRPr lang="en-US" altLang="zh-CN" sz="2800" kern="0" dirty="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时间</a:t>
              </a:r>
              <a:r>
                <a:rPr lang="en-US" altLang="zh-CN" sz="2800" kern="0" dirty="0">
                  <a:latin typeface="仿宋" panose="02010609060101010101" pitchFamily="49" charset="-122"/>
                  <a:ea typeface="仿宋" panose="02010609060101010101" pitchFamily="49" charset="-122"/>
                </a:rPr>
                <a:t> </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的变换，叫做</a:t>
              </a:r>
              <a:r>
                <a:rPr lang="zh-CN" altLang="en-US" sz="2800" kern="0" dirty="0" smtClean="0">
                  <a:solidFill>
                    <a:srgbClr val="C00000"/>
                  </a:solidFill>
                  <a:latin typeface="仿宋" panose="02010609060101010101" pitchFamily="49" charset="-122"/>
                  <a:ea typeface="仿宋" panose="02010609060101010101" pitchFamily="49" charset="-122"/>
                </a:rPr>
                <a:t>时间反演变换</a:t>
              </a:r>
              <a:r>
                <a:rPr lang="zh-CN" altLang="en-US" sz="2800" kern="0" dirty="0" smtClean="0">
                  <a:latin typeface="仿宋" panose="02010609060101010101" pitchFamily="49" charset="-122"/>
                  <a:ea typeface="仿宋" panose="02010609060101010101" pitchFamily="49" charset="-122"/>
                </a:rPr>
                <a:t>，这相当于时间倒流。</a:t>
              </a:r>
              <a:endParaRPr lang="zh-CN" altLang="en-US" sz="2800" kern="0"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nvGraphicFramePr>
          <p:xfrm>
            <a:off x="2735796" y="4131893"/>
            <a:ext cx="1180197" cy="404639"/>
          </p:xfrm>
          <a:graphic>
            <a:graphicData uri="http://schemas.openxmlformats.org/presentationml/2006/ole">
              <mc:AlternateContent xmlns:mc="http://schemas.openxmlformats.org/markup-compatibility/2006">
                <mc:Choice xmlns:v="urn:schemas-microsoft-com:vml" Requires="v">
                  <p:oleObj spid="_x0000_s97529" name="Equation" r:id="rId1" imgW="10668000" imgH="3657600" progId="Equation.DSMT4">
                    <p:embed/>
                  </p:oleObj>
                </mc:Choice>
                <mc:Fallback>
                  <p:oleObj name="Equation" r:id="rId1" imgW="10668000" imgH="3657600" progId="Equation.DSMT4">
                    <p:embed/>
                    <p:pic>
                      <p:nvPicPr>
                        <p:cNvPr id="0" name="图片 97528"/>
                        <p:cNvPicPr/>
                        <p:nvPr/>
                      </p:nvPicPr>
                      <p:blipFill>
                        <a:blip r:embed="rId2"/>
                        <a:stretch>
                          <a:fillRect/>
                        </a:stretch>
                      </p:blipFill>
                      <p:spPr>
                        <a:xfrm>
                          <a:off x="2735796" y="4131893"/>
                          <a:ext cx="1180197" cy="404639"/>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grpSp>
        <p:nvGrpSpPr>
          <p:cNvPr id="5" name="组合 4"/>
          <p:cNvGrpSpPr/>
          <p:nvPr/>
        </p:nvGrpSpPr>
        <p:grpSpPr>
          <a:xfrm>
            <a:off x="701030" y="1264990"/>
            <a:ext cx="7772400" cy="4971256"/>
            <a:chOff x="1058838" y="2741154"/>
            <a:chExt cx="7772400" cy="4971256"/>
          </a:xfrm>
        </p:grpSpPr>
        <p:sp>
          <p:nvSpPr>
            <p:cNvPr id="6" name="内容占位符 2"/>
            <p:cNvSpPr txBox="1"/>
            <p:nvPr/>
          </p:nvSpPr>
          <p:spPr bwMode="auto">
            <a:xfrm>
              <a:off x="1058838" y="2741154"/>
              <a:ext cx="7772400" cy="49712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FontTx/>
                <a:buNone/>
              </a:pPr>
              <a:r>
                <a:rPr lang="zh-CN" altLang="en-US" sz="2800" kern="0" dirty="0" smtClean="0">
                  <a:solidFill>
                    <a:srgbClr val="C00000"/>
                  </a:solidFill>
                  <a:latin typeface="仿宋" panose="02010609060101010101" pitchFamily="49" charset="-122"/>
                  <a:ea typeface="仿宋" panose="02010609060101010101" pitchFamily="49" charset="-122"/>
                </a:rPr>
                <a:t>保守系的运动规律具有时间反演不变性</a:t>
              </a:r>
              <a:endParaRPr lang="en-US" altLang="zh-CN" sz="2800" kern="0" dirty="0" smtClean="0">
                <a:solidFill>
                  <a:srgbClr val="C00000"/>
                </a:solidFill>
                <a:latin typeface="仿宋" panose="02010609060101010101" pitchFamily="49" charset="-122"/>
                <a:ea typeface="仿宋" panose="02010609060101010101" pitchFamily="49" charset="-122"/>
              </a:endParaRPr>
            </a:p>
            <a:p>
              <a:pPr marL="0" indent="0">
                <a:lnSpc>
                  <a:spcPct val="125000"/>
                </a:lnSpc>
                <a:buFontTx/>
                <a:buNone/>
              </a:pPr>
              <a:endParaRPr lang="en-US" altLang="zh-CN" sz="2800" kern="0" dirty="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smtClean="0">
                  <a:latin typeface="仿宋" panose="02010609060101010101" pitchFamily="49" charset="-122"/>
                  <a:ea typeface="仿宋" panose="02010609060101010101" pitchFamily="49" charset="-122"/>
                </a:rPr>
                <a:t>    </a:t>
              </a:r>
              <a:endParaRPr lang="en-US" altLang="zh-CN" sz="2800" kern="0" dirty="0" smtClean="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a:latin typeface="仿宋" panose="02010609060101010101" pitchFamily="49" charset="-122"/>
                  <a:ea typeface="仿宋" panose="02010609060101010101" pitchFamily="49" charset="-122"/>
                </a:rPr>
                <a:t> </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作时间反演变换</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时，      ，上式右端不变。因保守力只与质点的相对位置有关，它是时间反演不变的，故上式左端也不变，即该式对正、反过程同样成立。</a:t>
              </a:r>
              <a:endParaRPr lang="zh-CN" altLang="en-US" sz="2800" kern="0"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nvGraphicFramePr>
          <p:xfrm>
            <a:off x="4526496" y="4703393"/>
            <a:ext cx="1180197" cy="404639"/>
          </p:xfrm>
          <a:graphic>
            <a:graphicData uri="http://schemas.openxmlformats.org/presentationml/2006/ole">
              <mc:AlternateContent xmlns:mc="http://schemas.openxmlformats.org/markup-compatibility/2006">
                <mc:Choice xmlns:v="urn:schemas-microsoft-com:vml" Requires="v">
                  <p:oleObj spid="_x0000_s99039" name="Equation" r:id="rId1" imgW="10668000" imgH="3657600" progId="Equation.DSMT4">
                    <p:embed/>
                  </p:oleObj>
                </mc:Choice>
                <mc:Fallback>
                  <p:oleObj name="Equation" r:id="rId1" imgW="10668000" imgH="3657600" progId="Equation.DSMT4">
                    <p:embed/>
                    <p:pic>
                      <p:nvPicPr>
                        <p:cNvPr id="0" name="图片 99038"/>
                        <p:cNvPicPr/>
                        <p:nvPr/>
                      </p:nvPicPr>
                      <p:blipFill>
                        <a:blip r:embed="rId2"/>
                        <a:stretch>
                          <a:fillRect/>
                        </a:stretch>
                      </p:blipFill>
                      <p:spPr>
                        <a:xfrm>
                          <a:off x="4526496" y="4703393"/>
                          <a:ext cx="1180197" cy="404639"/>
                        </a:xfrm>
                        <a:prstGeom prst="rect">
                          <a:avLst/>
                        </a:prstGeom>
                      </p:spPr>
                    </p:pic>
                  </p:oleObj>
                </mc:Fallback>
              </mc:AlternateContent>
            </a:graphicData>
          </a:graphic>
        </p:graphicFrame>
      </p:grpSp>
      <p:graphicFrame>
        <p:nvGraphicFramePr>
          <p:cNvPr id="8" name="对象 7"/>
          <p:cNvGraphicFramePr>
            <a:graphicFrameLocks noChangeAspect="1"/>
          </p:cNvGraphicFramePr>
          <p:nvPr/>
        </p:nvGraphicFramePr>
        <p:xfrm>
          <a:off x="3894251" y="1988840"/>
          <a:ext cx="1729069" cy="974566"/>
        </p:xfrm>
        <a:graphic>
          <a:graphicData uri="http://schemas.openxmlformats.org/presentationml/2006/ole">
            <mc:AlternateContent xmlns:mc="http://schemas.openxmlformats.org/markup-compatibility/2006">
              <mc:Choice xmlns:v="urn:schemas-microsoft-com:vml" Requires="v">
                <p:oleObj spid="_x0000_s99040" name="Equation" r:id="rId3" imgW="16764000" imgH="9448800" progId="Equation.DSMT4">
                  <p:embed/>
                </p:oleObj>
              </mc:Choice>
              <mc:Fallback>
                <p:oleObj name="Equation" r:id="rId3" imgW="16764000" imgH="9448800" progId="Equation.DSMT4">
                  <p:embed/>
                  <p:pic>
                    <p:nvPicPr>
                      <p:cNvPr id="0" name="图片 99039"/>
                      <p:cNvPicPr/>
                      <p:nvPr/>
                    </p:nvPicPr>
                    <p:blipFill>
                      <a:blip r:embed="rId4"/>
                      <a:stretch>
                        <a:fillRect/>
                      </a:stretch>
                    </p:blipFill>
                    <p:spPr>
                      <a:xfrm>
                        <a:off x="3894251" y="1988840"/>
                        <a:ext cx="1729069" cy="974566"/>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941132" y="3170764"/>
          <a:ext cx="1224136" cy="579854"/>
        </p:xfrm>
        <a:graphic>
          <a:graphicData uri="http://schemas.openxmlformats.org/presentationml/2006/ole">
            <mc:AlternateContent xmlns:mc="http://schemas.openxmlformats.org/markup-compatibility/2006">
              <mc:Choice xmlns:v="urn:schemas-microsoft-com:vml" Requires="v">
                <p:oleObj spid="_x0000_s99041" name="Equation" r:id="rId5" imgW="11582400" imgH="5486400" progId="Equation.DSMT4">
                  <p:embed/>
                </p:oleObj>
              </mc:Choice>
              <mc:Fallback>
                <p:oleObj name="Equation" r:id="rId5" imgW="11582400" imgH="5486400" progId="Equation.DSMT4">
                  <p:embed/>
                  <p:pic>
                    <p:nvPicPr>
                      <p:cNvPr id="0" name="图片 99040"/>
                      <p:cNvPicPr/>
                      <p:nvPr/>
                    </p:nvPicPr>
                    <p:blipFill>
                      <a:blip r:embed="rId6"/>
                      <a:stretch>
                        <a:fillRect/>
                      </a:stretch>
                    </p:blipFill>
                    <p:spPr>
                      <a:xfrm>
                        <a:off x="5941132" y="3170764"/>
                        <a:ext cx="1224136" cy="579854"/>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内容占位符 2"/>
          <p:cNvSpPr txBox="1"/>
          <p:nvPr/>
        </p:nvSpPr>
        <p:spPr bwMode="auto">
          <a:xfrm>
            <a:off x="685800" y="836712"/>
            <a:ext cx="7772400" cy="49712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FontTx/>
              <a:buNone/>
            </a:pPr>
            <a:endParaRPr lang="en-US" altLang="zh-CN" sz="2800" kern="0" dirty="0" smtClean="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a:latin typeface="仿宋" panose="02010609060101010101" pitchFamily="49" charset="-122"/>
                <a:ea typeface="仿宋" panose="02010609060101010101" pitchFamily="49" charset="-122"/>
              </a:rPr>
              <a:t> </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“耗散”是宏观的概念，微观过程几乎都是时间反演不变的，不存在非保守力，这是因为事实上自然界所有已知的基本力都是保守力。所以，</a:t>
            </a:r>
            <a:r>
              <a:rPr lang="zh-CN" altLang="en-US" sz="2800" kern="0" dirty="0" smtClean="0">
                <a:solidFill>
                  <a:srgbClr val="C00000"/>
                </a:solidFill>
                <a:latin typeface="仿宋" panose="02010609060101010101" pitchFamily="49" charset="-122"/>
                <a:ea typeface="仿宋" panose="02010609060101010101" pitchFamily="49" charset="-122"/>
              </a:rPr>
              <a:t>几乎所有的微观过程都是可逆的</a:t>
            </a:r>
            <a:r>
              <a:rPr lang="zh-CN" altLang="en-US" sz="2800" kern="0" dirty="0" smtClean="0">
                <a:latin typeface="仿宋" panose="02010609060101010101" pitchFamily="49" charset="-122"/>
                <a:ea typeface="仿宋" panose="02010609060101010101" pitchFamily="49" charset="-122"/>
              </a:rPr>
              <a:t>。为什么从微观过渡到宏观，过程就可能变为不可逆？</a:t>
            </a:r>
            <a:endParaRPr lang="en-US" altLang="zh-CN" sz="2800" kern="0" dirty="0" smtClean="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a:latin typeface="仿宋" panose="02010609060101010101" pitchFamily="49" charset="-122"/>
                <a:ea typeface="仿宋" panose="02010609060101010101" pitchFamily="49" charset="-122"/>
              </a:rPr>
              <a:t> </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宏观的不可逆性来自概率统计性，并非源于微观动力学，这问题深刻而复杂，属于统计物理学的范畴，我们不在此处讨论。</a:t>
            </a:r>
            <a:endParaRPr lang="zh-CN" altLang="en-US" sz="2800" kern="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5" name="标题 1"/>
          <p:cNvSpPr>
            <a:spLocks noGrp="1"/>
          </p:cNvSpPr>
          <p:nvPr>
            <p:ph type="title"/>
          </p:nvPr>
        </p:nvSpPr>
        <p:spPr>
          <a:xfrm>
            <a:off x="359532" y="476672"/>
            <a:ext cx="7772400" cy="1143000"/>
          </a:xfrm>
        </p:spPr>
        <p:txBody>
          <a:bodyPr/>
          <a:lstStyle/>
          <a:p>
            <a:r>
              <a:rPr lang="en-US" altLang="zh-CN" sz="3200" dirty="0" smtClean="0">
                <a:latin typeface="仿宋" panose="02010609060101010101" pitchFamily="49" charset="-122"/>
                <a:ea typeface="仿宋" panose="02010609060101010101" pitchFamily="49" charset="-122"/>
              </a:rPr>
              <a:t>§7.</a:t>
            </a:r>
            <a:r>
              <a:rPr lang="zh-CN" altLang="en-US" sz="3200" dirty="0" smtClean="0">
                <a:latin typeface="仿宋" panose="02010609060101010101" pitchFamily="49" charset="-122"/>
                <a:ea typeface="仿宋" panose="02010609060101010101" pitchFamily="49" charset="-122"/>
              </a:rPr>
              <a:t>能量守恒定律</a:t>
            </a:r>
            <a:endParaRPr lang="zh-CN" altLang="en-US" sz="3200" dirty="0">
              <a:latin typeface="仿宋" panose="02010609060101010101" pitchFamily="49" charset="-122"/>
              <a:ea typeface="仿宋" panose="02010609060101010101" pitchFamily="49" charset="-122"/>
            </a:endParaRPr>
          </a:p>
        </p:txBody>
      </p:sp>
      <p:sp>
        <p:nvSpPr>
          <p:cNvPr id="8" name="内容占位符 2"/>
          <p:cNvSpPr txBox="1"/>
          <p:nvPr/>
        </p:nvSpPr>
        <p:spPr bwMode="auto">
          <a:xfrm>
            <a:off x="685800" y="1014028"/>
            <a:ext cx="7772400" cy="49712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FontTx/>
              <a:buNone/>
            </a:pPr>
            <a:endParaRPr lang="en-US" altLang="zh-CN" sz="2800" kern="0" dirty="0" smtClean="0">
              <a:latin typeface="仿宋" panose="02010609060101010101" pitchFamily="49" charset="-122"/>
              <a:ea typeface="仿宋" panose="02010609060101010101" pitchFamily="49" charset="-122"/>
            </a:endParaRPr>
          </a:p>
          <a:p>
            <a:pPr>
              <a:lnSpc>
                <a:spcPct val="125000"/>
              </a:lnSpc>
              <a:buClr>
                <a:srgbClr val="0000FF"/>
              </a:buClr>
              <a:buFont typeface="Wingdings" panose="05000000000000000000" pitchFamily="2" charset="2"/>
              <a:buChar char="Ø"/>
            </a:pPr>
            <a:r>
              <a:rPr lang="zh-CN" altLang="en-US" sz="2600" kern="0" dirty="0" smtClean="0">
                <a:latin typeface="仿宋" panose="02010609060101010101" pitchFamily="49" charset="-122"/>
                <a:ea typeface="仿宋" panose="02010609060101010101" pitchFamily="49" charset="-122"/>
              </a:rPr>
              <a:t>能量</a:t>
            </a:r>
            <a:r>
              <a:rPr lang="zh-CN" altLang="en-US" sz="2600" kern="0" dirty="0">
                <a:latin typeface="仿宋" panose="02010609060101010101" pitchFamily="49" charset="-122"/>
                <a:ea typeface="仿宋" panose="02010609060101010101" pitchFamily="49" charset="-122"/>
              </a:rPr>
              <a:t>除了机械能以外还有很多种形式，如热能，化学能，电能，核能等等。能量不能消失，也不能创造，只能从一种形式转换成另一种形式</a:t>
            </a:r>
            <a:r>
              <a:rPr lang="zh-CN" altLang="en-US" sz="2600" kern="0" dirty="0" smtClean="0">
                <a:latin typeface="仿宋" panose="02010609060101010101" pitchFamily="49" charset="-122"/>
                <a:ea typeface="仿宋" panose="02010609060101010101" pitchFamily="49" charset="-122"/>
              </a:rPr>
              <a:t>。</a:t>
            </a:r>
            <a:endParaRPr lang="en-US" altLang="zh-CN" sz="2600" kern="0" dirty="0" smtClean="0">
              <a:latin typeface="仿宋" panose="02010609060101010101" pitchFamily="49" charset="-122"/>
              <a:ea typeface="仿宋" panose="02010609060101010101" pitchFamily="49" charset="-122"/>
            </a:endParaRPr>
          </a:p>
          <a:p>
            <a:pPr>
              <a:lnSpc>
                <a:spcPct val="125000"/>
              </a:lnSpc>
              <a:buClr>
                <a:srgbClr val="0000FF"/>
              </a:buClr>
              <a:buFont typeface="Wingdings" panose="05000000000000000000" pitchFamily="2" charset="2"/>
              <a:buChar char="Ø"/>
            </a:pPr>
            <a:r>
              <a:rPr lang="zh-CN" altLang="en-US" sz="2600" kern="0" dirty="0">
                <a:latin typeface="仿宋" panose="02010609060101010101" pitchFamily="49" charset="-122"/>
                <a:ea typeface="仿宋" panose="02010609060101010101" pitchFamily="49" charset="-122"/>
              </a:rPr>
              <a:t>质量可以转换成能量</a:t>
            </a:r>
            <a:r>
              <a:rPr lang="en-US" altLang="zh-CN" sz="2600" kern="0" dirty="0">
                <a:latin typeface="仿宋" panose="02010609060101010101" pitchFamily="49" charset="-122"/>
                <a:ea typeface="仿宋" panose="02010609060101010101" pitchFamily="49" charset="-122"/>
              </a:rPr>
              <a:t>——</a:t>
            </a:r>
            <a:r>
              <a:rPr lang="zh-CN" altLang="en-US" sz="2600" kern="0" dirty="0">
                <a:latin typeface="仿宋" panose="02010609060101010101" pitchFamily="49" charset="-122"/>
                <a:ea typeface="仿宋" panose="02010609060101010101" pitchFamily="49" charset="-122"/>
              </a:rPr>
              <a:t>质能关系式：</a:t>
            </a:r>
            <a:r>
              <a:rPr lang="en-US" altLang="zh-CN" sz="2600" kern="0" dirty="0">
                <a:latin typeface="仿宋" panose="02010609060101010101" pitchFamily="49" charset="-122"/>
                <a:ea typeface="仿宋" panose="02010609060101010101" pitchFamily="49" charset="-122"/>
              </a:rPr>
              <a:t>E</a:t>
            </a:r>
            <a:r>
              <a:rPr lang="zh-CN" altLang="en-US" sz="2600" kern="0" dirty="0">
                <a:latin typeface="仿宋" panose="02010609060101010101" pitchFamily="49" charset="-122"/>
                <a:ea typeface="仿宋" panose="02010609060101010101" pitchFamily="49" charset="-122"/>
              </a:rPr>
              <a:t>＝</a:t>
            </a:r>
            <a:r>
              <a:rPr lang="en-US" altLang="zh-CN" sz="2600" kern="0" dirty="0" smtClean="0">
                <a:latin typeface="仿宋" panose="02010609060101010101" pitchFamily="49" charset="-122"/>
                <a:ea typeface="仿宋" panose="02010609060101010101" pitchFamily="49" charset="-122"/>
              </a:rPr>
              <a:t>mc</a:t>
            </a:r>
            <a:r>
              <a:rPr lang="en-US" altLang="zh-CN" sz="2600" kern="0" baseline="30000" dirty="0" smtClean="0">
                <a:latin typeface="仿宋" panose="02010609060101010101" pitchFamily="49" charset="-122"/>
                <a:ea typeface="仿宋" panose="02010609060101010101" pitchFamily="49" charset="-122"/>
              </a:rPr>
              <a:t>2</a:t>
            </a:r>
            <a:endParaRPr lang="en-US" altLang="zh-CN" sz="2600" kern="0" baseline="30000" dirty="0" smtClean="0">
              <a:latin typeface="仿宋" panose="02010609060101010101" pitchFamily="49" charset="-122"/>
              <a:ea typeface="仿宋" panose="02010609060101010101" pitchFamily="49" charset="-122"/>
            </a:endParaRPr>
          </a:p>
          <a:p>
            <a:pPr>
              <a:lnSpc>
                <a:spcPct val="125000"/>
              </a:lnSpc>
              <a:buClr>
                <a:srgbClr val="0000FF"/>
              </a:buClr>
              <a:buFont typeface="Wingdings" panose="05000000000000000000" pitchFamily="2" charset="2"/>
              <a:buChar char="Ø"/>
            </a:pPr>
            <a:r>
              <a:rPr lang="zh-CN" altLang="en-US" sz="2600" kern="0" dirty="0">
                <a:latin typeface="仿宋" panose="02010609060101010101" pitchFamily="49" charset="-122"/>
                <a:ea typeface="仿宋" panose="02010609060101010101" pitchFamily="49" charset="-122"/>
              </a:rPr>
              <a:t>在核裂变时，裂变前后的质量不相等，有一部分质量转换成能量</a:t>
            </a:r>
            <a:r>
              <a:rPr lang="zh-CN" altLang="en-US" sz="2600" kern="0" dirty="0" smtClean="0">
                <a:latin typeface="仿宋" panose="02010609060101010101" pitchFamily="49" charset="-122"/>
                <a:ea typeface="仿宋" panose="02010609060101010101" pitchFamily="49" charset="-122"/>
              </a:rPr>
              <a:t>。</a:t>
            </a:r>
            <a:endParaRPr lang="en-US" altLang="zh-CN" sz="2600" kern="0" dirty="0" smtClean="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fld>
            <a:endParaRPr lang="en-US" altLang="zh-CN"/>
          </a:p>
        </p:txBody>
      </p:sp>
      <p:sp>
        <p:nvSpPr>
          <p:cNvPr id="6" name="文本框 5"/>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pPr algn="l"/>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例：</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1"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1655676" y="1478091"/>
            <a:ext cx="4607352" cy="461665"/>
          </a:xfrm>
          <a:prstGeom prst="rect">
            <a:avLst/>
          </a:prstGeom>
        </p:spPr>
        <p:txBody>
          <a:bodyPr wrap="none">
            <a:spAutoFit/>
          </a:bodyPr>
          <a:lstStyle/>
          <a:p>
            <a:r>
              <a:rPr lang="zh-CN" altLang="zh-CN" kern="100" dirty="0">
                <a:cs typeface="Times New Roman" panose="02020603050405020304" pitchFamily="18" charset="0"/>
              </a:rPr>
              <a:t>已知：</a:t>
            </a:r>
            <a:r>
              <a:rPr lang="en-US" altLang="zh-CN" kern="100" dirty="0"/>
              <a:t>F</a:t>
            </a:r>
            <a:r>
              <a:rPr lang="zh-CN" altLang="zh-CN" kern="100" dirty="0">
                <a:cs typeface="Times New Roman" panose="02020603050405020304" pitchFamily="18" charset="0"/>
              </a:rPr>
              <a:t>＝</a:t>
            </a:r>
            <a:r>
              <a:rPr lang="en-US" altLang="zh-CN" kern="100" dirty="0"/>
              <a:t>6x</a:t>
            </a:r>
            <a:r>
              <a:rPr lang="zh-CN" altLang="zh-CN" kern="100" dirty="0">
                <a:cs typeface="Times New Roman" panose="02020603050405020304" pitchFamily="18" charset="0"/>
              </a:rPr>
              <a:t>；</a:t>
            </a:r>
            <a:r>
              <a:rPr lang="en-US" altLang="zh-CN" kern="100" dirty="0" err="1"/>
              <a:t>cosθ</a:t>
            </a:r>
            <a:r>
              <a:rPr lang="zh-CN" altLang="zh-CN" kern="100" dirty="0">
                <a:cs typeface="Times New Roman" panose="02020603050405020304" pitchFamily="18" charset="0"/>
              </a:rPr>
              <a:t>＝</a:t>
            </a:r>
            <a:r>
              <a:rPr lang="en-US" altLang="zh-CN" kern="100" dirty="0"/>
              <a:t>0.70</a:t>
            </a:r>
            <a:r>
              <a:rPr lang="zh-CN" altLang="zh-CN" kern="100" dirty="0">
                <a:cs typeface="Times New Roman" panose="02020603050405020304" pitchFamily="18" charset="0"/>
              </a:rPr>
              <a:t>－</a:t>
            </a:r>
            <a:r>
              <a:rPr lang="en-US" altLang="zh-CN" kern="100" dirty="0"/>
              <a:t>0.02x</a:t>
            </a:r>
            <a:endParaRPr lang="zh-CN" altLang="en-US" dirty="0"/>
          </a:p>
        </p:txBody>
      </p:sp>
      <p:sp>
        <p:nvSpPr>
          <p:cNvPr id="15" name="Rectangle 4"/>
          <p:cNvSpPr>
            <a:spLocks noChangeArrowheads="1"/>
          </p:cNvSpPr>
          <p:nvPr/>
        </p:nvSpPr>
        <p:spPr bwMode="auto">
          <a:xfrm>
            <a:off x="914400" y="2074683"/>
            <a:ext cx="69637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dirty="0"/>
              <a:t>求：质点从</a:t>
            </a:r>
            <a:r>
              <a:rPr lang="en-US" altLang="zh-CN" dirty="0"/>
              <a:t>x</a:t>
            </a:r>
            <a:r>
              <a:rPr lang="en-US" altLang="zh-CN" baseline="-25000" dirty="0"/>
              <a:t>1</a:t>
            </a:r>
            <a:r>
              <a:rPr lang="zh-CN" altLang="en-US" dirty="0"/>
              <a:t>＝</a:t>
            </a:r>
            <a:r>
              <a:rPr lang="en-US" altLang="zh-CN" dirty="0"/>
              <a:t>10m</a:t>
            </a:r>
            <a:r>
              <a:rPr lang="zh-CN" altLang="en-US" dirty="0"/>
              <a:t>到</a:t>
            </a:r>
            <a:r>
              <a:rPr lang="en-US" altLang="zh-CN" dirty="0"/>
              <a:t>x</a:t>
            </a:r>
            <a:r>
              <a:rPr lang="en-US" altLang="zh-CN" baseline="-25000" dirty="0"/>
              <a:t>2</a:t>
            </a:r>
            <a:r>
              <a:rPr lang="zh-CN" altLang="en-US" dirty="0"/>
              <a:t>＝</a:t>
            </a:r>
            <a:r>
              <a:rPr lang="en-US" altLang="zh-CN" dirty="0"/>
              <a:t>20m</a:t>
            </a:r>
            <a:r>
              <a:rPr lang="zh-CN" altLang="en-US" dirty="0"/>
              <a:t>过程中</a:t>
            </a:r>
            <a:r>
              <a:rPr lang="en-US" altLang="zh-CN" dirty="0"/>
              <a:t>F</a:t>
            </a:r>
            <a:r>
              <a:rPr lang="zh-CN" altLang="en-US" dirty="0"/>
              <a:t>所作的</a:t>
            </a:r>
            <a:r>
              <a:rPr lang="zh-CN" altLang="en-US" dirty="0" smtClean="0"/>
              <a:t>功。 </a:t>
            </a:r>
            <a:endParaRPr lang="zh-CN" altLang="en-US" dirty="0"/>
          </a:p>
        </p:txBody>
      </p:sp>
      <p:sp>
        <p:nvSpPr>
          <p:cNvPr id="16" name="矩形 15"/>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1" name="文本框 20"/>
          <p:cNvSpPr txBox="1"/>
          <p:nvPr>
            <p:custDataLst>
              <p:tags r:id="rId5"/>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custDataLst>
              <p:tags r:id="rId6"/>
            </p:custDataLst>
          </p:nvPr>
        </p:nvGrpSpPr>
        <p:grpSpPr>
          <a:xfrm>
            <a:off x="9537700" y="0"/>
            <a:ext cx="3815080" cy="647700"/>
            <a:chOff x="9537700" y="0"/>
            <a:chExt cx="3815080" cy="647700"/>
          </a:xfrm>
        </p:grpSpPr>
        <p:sp>
          <p:nvSpPr>
            <p:cNvPr id="17" name="RemarkBack"/>
            <p:cNvSpPr/>
            <p:nvPr>
              <p:custDataLst>
                <p:tags r:id="rId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8" name="RemarkBlock"/>
            <p:cNvSpPr/>
            <p:nvPr>
              <p:custDataLst>
                <p:tags r:id="rId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9" name="RemarkTitleText"/>
            <p:cNvSpPr txBox="1"/>
            <p:nvPr>
              <p:custDataLst>
                <p:tags r:id="rId9"/>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0"/>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RemarkBlock"/>
          <p:cNvSpPr/>
          <p:nvPr>
            <p:custDataLst>
              <p:tags r:id="rId11"/>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3" name="RemarkTitleText"/>
          <p:cNvSpPr txBox="1"/>
          <p:nvPr>
            <p:custDataLst>
              <p:tags r:id="rId12"/>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4" name="对象 23"/>
          <p:cNvGraphicFramePr>
            <a:graphicFrameLocks noChangeAspect="1"/>
          </p:cNvGraphicFramePr>
          <p:nvPr/>
        </p:nvGraphicFramePr>
        <p:xfrm>
          <a:off x="9972600" y="868644"/>
          <a:ext cx="2652764" cy="777311"/>
        </p:xfrm>
        <a:graphic>
          <a:graphicData uri="http://schemas.openxmlformats.org/presentationml/2006/ole">
            <mc:AlternateContent xmlns:mc="http://schemas.openxmlformats.org/markup-compatibility/2006">
              <mc:Choice xmlns:v="urn:schemas-microsoft-com:vml" Requires="v">
                <p:oleObj spid="_x0000_s120971" name="Equation" r:id="rId13" imgW="37490400" imgH="10972800" progId="Equation.DSMT4">
                  <p:embed/>
                </p:oleObj>
              </mc:Choice>
              <mc:Fallback>
                <p:oleObj name="Equation" r:id="rId13" imgW="37490400" imgH="10972800" progId="Equation.DSMT4">
                  <p:embed/>
                  <p:pic>
                    <p:nvPicPr>
                      <p:cNvPr id="0" name="图片 120970"/>
                      <p:cNvPicPr/>
                      <p:nvPr/>
                    </p:nvPicPr>
                    <p:blipFill>
                      <a:blip r:embed="rId14"/>
                      <a:stretch>
                        <a:fillRect/>
                      </a:stretch>
                    </p:blipFill>
                    <p:spPr>
                      <a:xfrm>
                        <a:off x="9972600" y="868644"/>
                        <a:ext cx="2652764" cy="777311"/>
                      </a:xfrm>
                      <a:prstGeom prst="rect">
                        <a:avLst/>
                      </a:prstGeom>
                    </p:spPr>
                  </p:pic>
                </p:oleObj>
              </mc:Fallback>
            </mc:AlternateContent>
          </a:graphicData>
        </a:graphic>
      </p:graphicFrame>
      <p:pic>
        <p:nvPicPr>
          <p:cNvPr id="27"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687916" y="2365778"/>
            <a:ext cx="3564396" cy="178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9881592" y="1879640"/>
            <a:ext cx="1210589" cy="400110"/>
          </a:xfrm>
          <a:prstGeom prst="rect">
            <a:avLst/>
          </a:prstGeom>
        </p:spPr>
        <p:txBody>
          <a:bodyPr wrap="none">
            <a:spAutoFit/>
          </a:bodyPr>
          <a:lstStyle/>
          <a:p>
            <a:r>
              <a:rPr lang="zh-CN" altLang="zh-CN" sz="2000" kern="100" dirty="0">
                <a:cs typeface="Times New Roman" panose="02020603050405020304" pitchFamily="18" charset="0"/>
              </a:rPr>
              <a:t>积分得：</a:t>
            </a:r>
            <a:endParaRPr lang="zh-CN" altLang="en-US" sz="2000" dirty="0"/>
          </a:p>
        </p:txBody>
      </p:sp>
      <p:grpSp>
        <p:nvGrpSpPr>
          <p:cNvPr id="12" name="组合 11"/>
          <p:cNvGrpSpPr/>
          <p:nvPr>
            <p:custDataLst>
              <p:tags r:id="rId16"/>
            </p:custDataLst>
          </p:nvPr>
        </p:nvGrpSpPr>
        <p:grpSpPr>
          <a:xfrm>
            <a:off x="0" y="0"/>
            <a:ext cx="9144000" cy="635000"/>
            <a:chOff x="0" y="0"/>
            <a:chExt cx="9144000" cy="635000"/>
          </a:xfrm>
        </p:grpSpPr>
        <p:sp>
          <p:nvSpPr>
            <p:cNvPr id="8" name="TitleBackground"/>
            <p:cNvSpPr/>
            <p:nvPr>
              <p:custDataLst>
                <p:tags r:id="rId1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1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1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2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1"/>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PROBLEMREMARKTITLE" val="ProblemRemarkBoardTitle"/>
</p:tagLst>
</file>

<file path=ppt/tags/tag100.xml><?xml version="1.0" encoding="utf-8"?>
<p:tagLst xmlns:p="http://schemas.openxmlformats.org/presentationml/2006/main">
  <p:tag name="PRODUCTVERSIONTIP" val="PRODUCTVERSIONTIP"/>
</p:tagLst>
</file>

<file path=ppt/tags/tag101.xml><?xml version="1.0" encoding="utf-8"?>
<p:tagLst xmlns:p="http://schemas.openxmlformats.org/presentationml/2006/main">
  <p:tag name="RAINPROBLEM" val="ProblemRemarkBoard"/>
</p:tagLst>
</file>

<file path=ppt/tags/tag102.xml><?xml version="1.0" encoding="utf-8"?>
<p:tagLst xmlns:p="http://schemas.openxmlformats.org/presentationml/2006/main">
  <p:tag name="PROBLEMREMARKTITLE" val="ProblemRemarkBoardTip"/>
</p:tagLst>
</file>

<file path=ppt/tags/tag103.xml><?xml version="1.0" encoding="utf-8"?>
<p:tagLst xmlns:p="http://schemas.openxmlformats.org/presentationml/2006/main">
  <p:tag name="RAINPROBLEM" val="ProblemRemark"/>
</p:tagLst>
</file>

<file path=ppt/tags/tag104.xml><?xml version="1.0" encoding="utf-8"?>
<p:tagLst xmlns:p="http://schemas.openxmlformats.org/presentationml/2006/main">
  <p:tag name="PROBLEMREMARKTITLE" val="ProblemRemarkBoardTitle"/>
</p:tagLst>
</file>

<file path=ppt/tags/tag105.xml><?xml version="1.0" encoding="utf-8"?>
<p:tagLst xmlns:p="http://schemas.openxmlformats.org/presentationml/2006/main">
  <p:tag name="PROBLEMREMARKTITLE" val="ProblemRemarkBoardTitle"/>
</p:tagLst>
</file>

<file path=ppt/tags/tag106.xml><?xml version="1.0" encoding="utf-8"?>
<p:tagLst xmlns:p="http://schemas.openxmlformats.org/presentationml/2006/main">
  <p:tag name="PROBLEMREMARKTITLE" val="ProblemRemarkBoardTitle"/>
</p:tagLst>
</file>

<file path=ppt/tags/tag107.xml><?xml version="1.0" encoding="utf-8"?>
<p:tagLst xmlns:p="http://schemas.openxmlformats.org/presentationml/2006/main">
  <p:tag name="PROBLEMREMARKTITLE" val="ProblemRemarkBoardTitle"/>
</p:tagLst>
</file>

<file path=ppt/tags/tag108.xml><?xml version="1.0" encoding="utf-8"?>
<p:tagLst xmlns:p="http://schemas.openxmlformats.org/presentationml/2006/main">
  <p:tag name="PROBLEMREMARKTITLE" val="ProblemRemarkBoardTitle"/>
</p:tagLst>
</file>

<file path=ppt/tags/tag109.xml><?xml version="1.0" encoding="utf-8"?>
<p:tagLst xmlns:p="http://schemas.openxmlformats.org/presentationml/2006/main">
  <p:tag name="PROBLEMREMARKTITLE" val="ProblemRemarkBoardTitle"/>
</p:tagLst>
</file>

<file path=ppt/tags/tag11.xml><?xml version="1.0" encoding="utf-8"?>
<p:tagLst xmlns:p="http://schemas.openxmlformats.org/presentationml/2006/main">
  <p:tag name="PROBLEMREMARKTITLE" val="ProblemRemarkBoardTitle"/>
</p:tagLst>
</file>

<file path=ppt/tags/tag110.xml><?xml version="1.0" encoding="utf-8"?>
<p:tagLst xmlns:p="http://schemas.openxmlformats.org/presentationml/2006/main">
  <p:tag name="PROBLEMREMARKTITLE" val="ProblemRemarkBoardTitle"/>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 val="ProblemSetting"/>
  <p:tag name="RAINPROBLEMTYPE" val="ShortAnswer"/>
</p:tagLst>
</file>

<file path=ppt/tags/tag117.xml><?xml version="1.0" encoding="utf-8"?>
<p:tagLst xmlns:p="http://schemas.openxmlformats.org/presentationml/2006/main">
  <p:tag name="RAINPROBLEM" val="ShortAnswer"/>
  <p:tag name="PROBLEMSCORE" val="5.0"/>
  <p:tag name="PROBLEMHASREMARK" val="True"/>
  <p:tag name="PROBLEMREMARK" val="解：单位长度绳的质量：M/L"/>
  <p:tag name="PROBLEMVOICEALLOWED" val="False"/>
</p:tagLst>
</file>

<file path=ppt/tags/tag118.xml><?xml version="1.0" encoding="utf-8"?>
<p:tagLst xmlns:p="http://schemas.openxmlformats.org/presentationml/2006/main">
  <p:tag name="RAINPROBLEM" val="ProblemBody"/>
</p:tagLst>
</file>

<file path=ppt/tags/tag119.xml><?xml version="1.0" encoding="utf-8"?>
<p:tagLst xmlns:p="http://schemas.openxmlformats.org/presentationml/2006/main">
  <p:tag name="RAINPROBLEM" val="ProblemSubmit"/>
  <p:tag name="RAINPROBLEMTYPE" val="ShortAnswer"/>
</p:tagLst>
</file>

<file path=ppt/tags/tag12.xml><?xml version="1.0" encoding="utf-8"?>
<p:tagLst xmlns:p="http://schemas.openxmlformats.org/presentationml/2006/main">
  <p:tag name="PROBLEMREMARKTITLE" val="ProblemRemarkBoardTitle"/>
</p:tagLst>
</file>

<file path=ppt/tags/tag120.xml><?xml version="1.0" encoding="utf-8"?>
<p:tagLst xmlns:p="http://schemas.openxmlformats.org/presentationml/2006/main">
  <p:tag name="PRODUCTVERSIONTIP" val="PRODUCTVERSIONTIP"/>
</p:tagLst>
</file>

<file path=ppt/tags/tag121.xml><?xml version="1.0" encoding="utf-8"?>
<p:tagLst xmlns:p="http://schemas.openxmlformats.org/presentationml/2006/main">
  <p:tag name="RAINPROBLEM" val="ProblemRemarkBoard"/>
</p:tagLst>
</file>

<file path=ppt/tags/tag122.xml><?xml version="1.0" encoding="utf-8"?>
<p:tagLst xmlns:p="http://schemas.openxmlformats.org/presentationml/2006/main">
  <p:tag name="PROBLEMREMARKTITLE" val="ProblemRemarkBoardTip"/>
</p:tagLst>
</file>

<file path=ppt/tags/tag123.xml><?xml version="1.0" encoding="utf-8"?>
<p:tagLst xmlns:p="http://schemas.openxmlformats.org/presentationml/2006/main">
  <p:tag name="RAINPROBLEM" val="ProblemRemark"/>
</p:tagLst>
</file>

<file path=ppt/tags/tag124.xml><?xml version="1.0" encoding="utf-8"?>
<p:tagLst xmlns:p="http://schemas.openxmlformats.org/presentationml/2006/main">
  <p:tag name="PROBLEMREMARKTITLE" val="ProblemRemarkBoardTitle"/>
</p:tagLst>
</file>

<file path=ppt/tags/tag125.xml><?xml version="1.0" encoding="utf-8"?>
<p:tagLst xmlns:p="http://schemas.openxmlformats.org/presentationml/2006/main">
  <p:tag name="PROBLEMREMARKTITLE" val="ProblemRemarkBoardTitle"/>
</p:tagLst>
</file>

<file path=ppt/tags/tag126.xml><?xml version="1.0" encoding="utf-8"?>
<p:tagLst xmlns:p="http://schemas.openxmlformats.org/presentationml/2006/main">
  <p:tag name="PROBLEMREMARKTITLE" val="ProblemRemarkBoardTitle"/>
</p:tagLst>
</file>

<file path=ppt/tags/tag127.xml><?xml version="1.0" encoding="utf-8"?>
<p:tagLst xmlns:p="http://schemas.openxmlformats.org/presentationml/2006/main">
  <p:tag name="PROBLEMREMARKTITLE" val="ProblemRemarkBoardTitle"/>
</p:tagLst>
</file>

<file path=ppt/tags/tag128.xml><?xml version="1.0" encoding="utf-8"?>
<p:tagLst xmlns:p="http://schemas.openxmlformats.org/presentationml/2006/main">
  <p:tag name="PROBLEMREMARKTITLE" val="ProblemRemarkBoardTitle"/>
</p:tagLst>
</file>

<file path=ppt/tags/tag129.xml><?xml version="1.0" encoding="utf-8"?>
<p:tagLst xmlns:p="http://schemas.openxmlformats.org/presentationml/2006/main">
  <p:tag name="PROBLEMREMARKTITLE" val="ProblemRemarkBoardTitle"/>
</p:tagLst>
</file>

<file path=ppt/tags/tag13.xml><?xml version="1.0" encoding="utf-8"?>
<p:tagLst xmlns:p="http://schemas.openxmlformats.org/presentationml/2006/main">
  <p:tag name="RAINPROBLEMTYPE" val="ProblemTypeMarker"/>
</p:tagLst>
</file>

<file path=ppt/tags/tag130.xml><?xml version="1.0" encoding="utf-8"?>
<p:tagLst xmlns:p="http://schemas.openxmlformats.org/presentationml/2006/main">
  <p:tag name="PROBLEMREMARKTITLE" val="ProblemRemarkBoardTitle"/>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 val="ProblemSetting"/>
  <p:tag name="RAINPROBLEMTYPE" val="ShortAnswer"/>
</p:tagLst>
</file>

<file path=ppt/tags/tag137.xml><?xml version="1.0" encoding="utf-8"?>
<p:tagLst xmlns:p="http://schemas.openxmlformats.org/presentationml/2006/main">
  <p:tag name="RAINPROBLEM" val="ShortAnswer"/>
  <p:tag name="PROBLEMSCORE" val="5.0"/>
  <p:tag name="PROBLEMHASREMARK" val="True"/>
  <p:tag name="PROBLEMVOICEALLOWED" val="False"/>
  <p:tag name="PROBLEMREMARK" val="解：离地面x处，深dx的一层水的质量dm＝ρSdx，将dm水提到路面所需作的功：&#10;"/>
</p:tagLst>
</file>

<file path=ppt/tags/tag138.xml><?xml version="1.0" encoding="utf-8"?>
<p:tagLst xmlns:p="http://schemas.openxmlformats.org/presentationml/2006/main">
  <p:tag name="RAINPROBLEM" val="ProblemBody"/>
</p:tagLst>
</file>

<file path=ppt/tags/tag139.xml><?xml version="1.0" encoding="utf-8"?>
<p:tagLst xmlns:p="http://schemas.openxmlformats.org/presentationml/2006/main">
  <p:tag name="RAINPROBLEM" val="ProblemSubmit"/>
  <p:tag name="RAINPROBLEMTYPE" val="ShortAnswer"/>
</p:tagLst>
</file>

<file path=ppt/tags/tag14.xml><?xml version="1.0" encoding="utf-8"?>
<p:tagLst xmlns:p="http://schemas.openxmlformats.org/presentationml/2006/main">
  <p:tag name="RAINPROBLEMTYPE" val="ProblemTypeMarker"/>
</p:tagLst>
</file>

<file path=ppt/tags/tag140.xml><?xml version="1.0" encoding="utf-8"?>
<p:tagLst xmlns:p="http://schemas.openxmlformats.org/presentationml/2006/main">
  <p:tag name="PRODUCTVERSIONTIP" val="PRODUCTVERSIONTIP"/>
</p:tagLst>
</file>

<file path=ppt/tags/tag141.xml><?xml version="1.0" encoding="utf-8"?>
<p:tagLst xmlns:p="http://schemas.openxmlformats.org/presentationml/2006/main">
  <p:tag name="RAINPROBLEM" val="ProblemRemarkBoard"/>
</p:tagLst>
</file>

<file path=ppt/tags/tag142.xml><?xml version="1.0" encoding="utf-8"?>
<p:tagLst xmlns:p="http://schemas.openxmlformats.org/presentationml/2006/main">
  <p:tag name="PROBLEMREMARKTITLE" val="ProblemRemarkBoardTip"/>
</p:tagLst>
</file>

<file path=ppt/tags/tag143.xml><?xml version="1.0" encoding="utf-8"?>
<p:tagLst xmlns:p="http://schemas.openxmlformats.org/presentationml/2006/main">
  <p:tag name="RAINPROBLEM" val="ProblemRemark"/>
</p:tagLst>
</file>

<file path=ppt/tags/tag144.xml><?xml version="1.0" encoding="utf-8"?>
<p:tagLst xmlns:p="http://schemas.openxmlformats.org/presentationml/2006/main">
  <p:tag name="PROBLEMREMARKTITLE" val="ProblemRemarkBoardTitle"/>
</p:tagLst>
</file>

<file path=ppt/tags/tag145.xml><?xml version="1.0" encoding="utf-8"?>
<p:tagLst xmlns:p="http://schemas.openxmlformats.org/presentationml/2006/main">
  <p:tag name="PROBLEMREMARKTITLE" val="ProblemRemarkBoardTitle"/>
</p:tagLst>
</file>

<file path=ppt/tags/tag146.xml><?xml version="1.0" encoding="utf-8"?>
<p:tagLst xmlns:p="http://schemas.openxmlformats.org/presentationml/2006/main">
  <p:tag name="PROBLEMREMARKTITLE" val="ProblemRemarkBoardTitle"/>
</p:tagLst>
</file>

<file path=ppt/tags/tag147.xml><?xml version="1.0" encoding="utf-8"?>
<p:tagLst xmlns:p="http://schemas.openxmlformats.org/presentationml/2006/main">
  <p:tag name="PROBLEMREMARKTITLE" val="ProblemRemarkBoardTitle"/>
</p:tagLst>
</file>

<file path=ppt/tags/tag148.xml><?xml version="1.0" encoding="utf-8"?>
<p:tagLst xmlns:p="http://schemas.openxmlformats.org/presentationml/2006/main">
  <p:tag name="PROBLEMREMARKTITLE" val="ProblemRemarkBoardTitle"/>
</p:tagLst>
</file>

<file path=ppt/tags/tag149.xml><?xml version="1.0" encoding="utf-8"?>
<p:tagLst xmlns:p="http://schemas.openxmlformats.org/presentationml/2006/main">
  <p:tag name="PROBLEMREMARKTITLE" val="ProblemRemarkBoardTitle"/>
</p:tagLst>
</file>

<file path=ppt/tags/tag15.xml><?xml version="1.0" encoding="utf-8"?>
<p:tagLst xmlns:p="http://schemas.openxmlformats.org/presentationml/2006/main">
  <p:tag name="RAINPROBLEMTYPE" val="ProblemTypeMarker"/>
</p:tagLst>
</file>

<file path=ppt/tags/tag150.xml><?xml version="1.0" encoding="utf-8"?>
<p:tagLst xmlns:p="http://schemas.openxmlformats.org/presentationml/2006/main">
  <p:tag name="PROBLEMREMARKTITLE" val="ProblemRemarkBoardTitle"/>
</p:tagLst>
</file>

<file path=ppt/tags/tag151.xml><?xml version="1.0" encoding="utf-8"?>
<p:tagLst xmlns:p="http://schemas.openxmlformats.org/presentationml/2006/main">
  <p:tag name="RAINPROBLEMTYPE" val="ProblemTypeMarker"/>
</p:tagLst>
</file>

<file path=ppt/tags/tag152.xml><?xml version="1.0" encoding="utf-8"?>
<p:tagLst xmlns:p="http://schemas.openxmlformats.org/presentationml/2006/main">
  <p:tag name="RAINPROBLEMTYPE" val="ProblemTypeMarker"/>
</p:tagLst>
</file>

<file path=ppt/tags/tag153.xml><?xml version="1.0" encoding="utf-8"?>
<p:tagLst xmlns:p="http://schemas.openxmlformats.org/presentationml/2006/main">
  <p:tag name="RAINPROBLEMTYPE" val="ProblemTypeMarker"/>
</p:tagLst>
</file>

<file path=ppt/tags/tag154.xml><?xml version="1.0" encoding="utf-8"?>
<p:tagLst xmlns:p="http://schemas.openxmlformats.org/presentationml/2006/main">
  <p:tag name="RAINPROBLEMTYPE" val="ProblemTypeMarker"/>
</p:tagLst>
</file>

<file path=ppt/tags/tag155.xml><?xml version="1.0" encoding="utf-8"?>
<p:tagLst xmlns:p="http://schemas.openxmlformats.org/presentationml/2006/main">
  <p:tag name="RAINPROBLEMTYPE" val="ProblemTypeMarker"/>
</p:tagLst>
</file>

<file path=ppt/tags/tag156.xml><?xml version="1.0" encoding="utf-8"?>
<p:tagLst xmlns:p="http://schemas.openxmlformats.org/presentationml/2006/main">
  <p:tag name="RAINPROBLEM" val="ProblemSetting"/>
  <p:tag name="RAINPROBLEMTYPE" val="ShortAnswer"/>
</p:tagLst>
</file>

<file path=ppt/tags/tag157.xml><?xml version="1.0" encoding="utf-8"?>
<p:tagLst xmlns:p="http://schemas.openxmlformats.org/presentationml/2006/main">
  <p:tag name="RAINPROBLEM" val="ShortAnswer"/>
  <p:tag name="PROBLEMSCORE" val="5.0"/>
  <p:tag name="PROBLEMHASREMARK" val="True"/>
  <p:tag name="PROBLEMVOICEALLOWED" val="False"/>
</p:tagLst>
</file>

<file path=ppt/tags/tag158.xml><?xml version="1.0" encoding="utf-8"?>
<p:tagLst xmlns:p="http://schemas.openxmlformats.org/presentationml/2006/main">
  <p:tag name="RAINPROBLEM" val="ProblemBody"/>
</p:tagLst>
</file>

<file path=ppt/tags/tag159.xml><?xml version="1.0" encoding="utf-8"?>
<p:tagLst xmlns:p="http://schemas.openxmlformats.org/presentationml/2006/main">
  <p:tag name="RAINPROBLEM" val="ProblemSubmit"/>
  <p:tag name="RAINPROBLEMTYPE" val="FillBlank"/>
</p:tagLst>
</file>

<file path=ppt/tags/tag16.xml><?xml version="1.0" encoding="utf-8"?>
<p:tagLst xmlns:p="http://schemas.openxmlformats.org/presentationml/2006/main">
  <p:tag name="RAINPROBLEMTYPE" val="ProblemTypeMarker"/>
</p:tagLst>
</file>

<file path=ppt/tags/tag160.xml><?xml version="1.0" encoding="utf-8"?>
<p:tagLst xmlns:p="http://schemas.openxmlformats.org/presentationml/2006/main">
  <p:tag name="PRODUCTVERSIONTIP3" val="PRODUCTVERSIONTIP3"/>
</p:tagLst>
</file>

<file path=ppt/tags/tag161.xml><?xml version="1.0" encoding="utf-8"?>
<p:tagLst xmlns:p="http://schemas.openxmlformats.org/presentationml/2006/main">
  <p:tag name="RAINPROBLEMTYPE" val="ProblemTypeMarker"/>
</p:tagLst>
</file>

<file path=ppt/tags/tag162.xml><?xml version="1.0" encoding="utf-8"?>
<p:tagLst xmlns:p="http://schemas.openxmlformats.org/presentationml/2006/main">
  <p:tag name="RAINPROBLEMTYPE" val="ProblemTypeMarker"/>
</p:tagLst>
</file>

<file path=ppt/tags/tag163.xml><?xml version="1.0" encoding="utf-8"?>
<p:tagLst xmlns:p="http://schemas.openxmlformats.org/presentationml/2006/main">
  <p:tag name="RAINPROBLEMTYPE" val="ProblemTypeMarker"/>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 val="ProblemSetting"/>
  <p:tag name="RAINPROBLEMTYPE" val="FillBlank"/>
</p:tagLst>
</file>

<file path=ppt/tags/tag167.xml><?xml version="1.0" encoding="utf-8"?>
<p:tagLst xmlns:p="http://schemas.openxmlformats.org/presentationml/2006/main">
  <p:tag name="RAINPROBLEM" val="FillBlank"/>
  <p:tag name="PROBLEMBLANKKEYWORD" val="填空"/>
  <p:tag name="PROBLEMSCORE" val="5.0"/>
  <p:tag name="PROBLEMBLANK" val="[{&quot;Num&quot;:1,&quot;Score&quot;:5.0,&quot;Answers&quot;:[&quot;惯性系&quot;],&quot;CaseSensitive&quot;:false,&quot;FuzzyMatch&quot;:false}]"/>
</p:tagLst>
</file>

<file path=ppt/tags/tag168.xml><?xml version="1.0" encoding="utf-8"?>
<p:tagLst xmlns:p="http://schemas.openxmlformats.org/presentationml/2006/main">
  <p:tag name="RAINPROBLEM" val="ProblemBody"/>
</p:tagLst>
</file>

<file path=ppt/tags/tag169.xml><?xml version="1.0" encoding="utf-8"?>
<p:tagLst xmlns:p="http://schemas.openxmlformats.org/presentationml/2006/main">
  <p:tag name="RAINPROBLEM" val="ProblemSubmit"/>
  <p:tag name="RAINPROBLEMTYPE" val="ShortAnswer"/>
</p:tagLst>
</file>

<file path=ppt/tags/tag17.xml><?xml version="1.0" encoding="utf-8"?>
<p:tagLst xmlns:p="http://schemas.openxmlformats.org/presentationml/2006/main">
  <p:tag name="RAINPROBLEMTYPE" val="ProblemTypeMarker"/>
</p:tagLst>
</file>

<file path=ppt/tags/tag170.xml><?xml version="1.0" encoding="utf-8"?>
<p:tagLst xmlns:p="http://schemas.openxmlformats.org/presentationml/2006/main">
  <p:tag name="PRODUCTVERSIONTIP" val="PRODUCTVERSIONTIP"/>
</p:tagLst>
</file>

<file path=ppt/tags/tag171.xml><?xml version="1.0" encoding="utf-8"?>
<p:tagLst xmlns:p="http://schemas.openxmlformats.org/presentationml/2006/main">
  <p:tag name="RAINPROBLEM" val="ProblemRemarkBoard"/>
</p:tagLst>
</file>

<file path=ppt/tags/tag172.xml><?xml version="1.0" encoding="utf-8"?>
<p:tagLst xmlns:p="http://schemas.openxmlformats.org/presentationml/2006/main">
  <p:tag name="PROBLEMREMARKTITLE" val="ProblemRemarkBoardTip"/>
</p:tagLst>
</file>

<file path=ppt/tags/tag173.xml><?xml version="1.0" encoding="utf-8"?>
<p:tagLst xmlns:p="http://schemas.openxmlformats.org/presentationml/2006/main">
  <p:tag name="RAINPROBLEM" val="ProblemRemark"/>
</p:tagLst>
</file>

<file path=ppt/tags/tag174.xml><?xml version="1.0" encoding="utf-8"?>
<p:tagLst xmlns:p="http://schemas.openxmlformats.org/presentationml/2006/main">
  <p:tag name="PROBLEMREMARKTITLE" val="ProblemRemarkBoardTitle"/>
</p:tagLst>
</file>

<file path=ppt/tags/tag175.xml><?xml version="1.0" encoding="utf-8"?>
<p:tagLst xmlns:p="http://schemas.openxmlformats.org/presentationml/2006/main">
  <p:tag name="PROBLEMREMARKTITLE" val="ProblemRemarkBoardTitle"/>
</p:tagLst>
</file>

<file path=ppt/tags/tag176.xml><?xml version="1.0" encoding="utf-8"?>
<p:tagLst xmlns:p="http://schemas.openxmlformats.org/presentationml/2006/main">
  <p:tag name="PROBLEMREMARKTITLE" val="ProblemRemarkBoardTitle"/>
</p:tagLst>
</file>

<file path=ppt/tags/tag177.xml><?xml version="1.0" encoding="utf-8"?>
<p:tagLst xmlns:p="http://schemas.openxmlformats.org/presentationml/2006/main">
  <p:tag name="PROBLEMREMARKTITLE" val="ProblemRemarkBoardTitle"/>
</p:tagLst>
</file>

<file path=ppt/tags/tag178.xml><?xml version="1.0" encoding="utf-8"?>
<p:tagLst xmlns:p="http://schemas.openxmlformats.org/presentationml/2006/main">
  <p:tag name="RAINPROBLEMTYPE" val="ProblemTypeMarker"/>
</p:tagLst>
</file>

<file path=ppt/tags/tag179.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 val="ProblemSetting"/>
  <p:tag name="RAINPROBLEMTYPE" val="ShortAnswer"/>
</p:tagLst>
</file>

<file path=ppt/tags/tag180.xml><?xml version="1.0" encoding="utf-8"?>
<p:tagLst xmlns:p="http://schemas.openxmlformats.org/presentationml/2006/main">
  <p:tag name="RAINPROBLEMTYPE" val="ProblemTypeMarker"/>
</p:tagLst>
</file>

<file path=ppt/tags/tag181.xml><?xml version="1.0" encoding="utf-8"?>
<p:tagLst xmlns:p="http://schemas.openxmlformats.org/presentationml/2006/main">
  <p:tag name="RAINPROBLEMTYPE" val="ProblemTypeMarker"/>
</p:tagLst>
</file>

<file path=ppt/tags/tag182.xml><?xml version="1.0" encoding="utf-8"?>
<p:tagLst xmlns:p="http://schemas.openxmlformats.org/presentationml/2006/main">
  <p:tag name="RAINPROBLEMTYPE" val="ProblemTypeMarker"/>
</p:tagLst>
</file>

<file path=ppt/tags/tag183.xml><?xml version="1.0" encoding="utf-8"?>
<p:tagLst xmlns:p="http://schemas.openxmlformats.org/presentationml/2006/main">
  <p:tag name="RAINPROBLEM" val="ProblemSetting"/>
  <p:tag name="RAINPROBLEMTYPE" val="ShortAnswer"/>
</p:tagLst>
</file>

<file path=ppt/tags/tag184.xml><?xml version="1.0" encoding="utf-8"?>
<p:tagLst xmlns:p="http://schemas.openxmlformats.org/presentationml/2006/main">
  <p:tag name="RAINPROBLEM" val="ShortAnswer"/>
  <p:tag name="PROBLEMSCORE" val="10.0"/>
  <p:tag name="PROBLEMHASREMARK" val="False"/>
  <p:tag name="PROBLEMVOICEALLOWED" val="False"/>
</p:tagLst>
</file>

<file path=ppt/tags/tag185.xml><?xml version="1.0" encoding="utf-8"?>
<p:tagLst xmlns:p="http://schemas.openxmlformats.org/presentationml/2006/main">
  <p:tag name="RAINPROBLEM" val="ProblemBody"/>
</p:tagLst>
</file>

<file path=ppt/tags/tag186.xml><?xml version="1.0" encoding="utf-8"?>
<p:tagLst xmlns:p="http://schemas.openxmlformats.org/presentationml/2006/main">
  <p:tag name="RAINPROBLEM" val="ProblemSubmit"/>
  <p:tag name="RAINPROBLEMTYPE" val="ShortAnswer"/>
</p:tagLst>
</file>

<file path=ppt/tags/tag187.xml><?xml version="1.0" encoding="utf-8"?>
<p:tagLst xmlns:p="http://schemas.openxmlformats.org/presentationml/2006/main">
  <p:tag name="PRODUCTVERSIONTIP" val="PRODUCTVERSIONTIP"/>
</p:tagLst>
</file>

<file path=ppt/tags/tag188.xml><?xml version="1.0" encoding="utf-8"?>
<p:tagLst xmlns:p="http://schemas.openxmlformats.org/presentationml/2006/main">
  <p:tag name="RAINPROBLEM" val="ProblemRemarkBoard"/>
</p:tagLst>
</file>

<file path=ppt/tags/tag189.xml><?xml version="1.0" encoding="utf-8"?>
<p:tagLst xmlns:p="http://schemas.openxmlformats.org/presentationml/2006/main">
  <p:tag name="PROBLEMREMARKTITLE" val="ProblemRemarkBoardTip"/>
</p:tagLst>
</file>

<file path=ppt/tags/tag19.xml><?xml version="1.0" encoding="utf-8"?>
<p:tagLst xmlns:p="http://schemas.openxmlformats.org/presentationml/2006/main">
  <p:tag name="RAINPROBLEM" val="ShortAnswer"/>
  <p:tag name="PROBLEMSCORE" val="5.0"/>
  <p:tag name="PROBLEMHASREMARK" val="True"/>
  <p:tag name="PROBLEMVOICEALLOWED" val="False"/>
</p:tagLst>
</file>

<file path=ppt/tags/tag190.xml><?xml version="1.0" encoding="utf-8"?>
<p:tagLst xmlns:p="http://schemas.openxmlformats.org/presentationml/2006/main">
  <p:tag name="RAINPROBLEM" val="ProblemRemark"/>
</p:tagLst>
</file>

<file path=ppt/tags/tag191.xml><?xml version="1.0" encoding="utf-8"?>
<p:tagLst xmlns:p="http://schemas.openxmlformats.org/presentationml/2006/main">
  <p:tag name="PROBLEMREMARKTITLE" val="ProblemRemarkBoardTitle"/>
</p:tagLst>
</file>

<file path=ppt/tags/tag192.xml><?xml version="1.0" encoding="utf-8"?>
<p:tagLst xmlns:p="http://schemas.openxmlformats.org/presentationml/2006/main">
  <p:tag name="PROBLEMREMARKTITLE" val="ProblemRemarkBoardTitle"/>
</p:tagLst>
</file>

<file path=ppt/tags/tag193.xml><?xml version="1.0" encoding="utf-8"?>
<p:tagLst xmlns:p="http://schemas.openxmlformats.org/presentationml/2006/main">
  <p:tag name="PROBLEMREMARKTITLE" val="ProblemRemarkBoardTitle"/>
</p:tagLst>
</file>

<file path=ppt/tags/tag194.xml><?xml version="1.0" encoding="utf-8"?>
<p:tagLst xmlns:p="http://schemas.openxmlformats.org/presentationml/2006/main">
  <p:tag name="PROBLEMREMARKTITLE" val="ProblemRemarkBoardTitle"/>
</p:tagLst>
</file>

<file path=ppt/tags/tag195.xml><?xml version="1.0" encoding="utf-8"?>
<p:tagLst xmlns:p="http://schemas.openxmlformats.org/presentationml/2006/main">
  <p:tag name="PROBLEMREMARKTITLE" val="ProblemRemarkBoardTitle"/>
</p:tagLst>
</file>

<file path=ppt/tags/tag196.xml><?xml version="1.0" encoding="utf-8"?>
<p:tagLst xmlns:p="http://schemas.openxmlformats.org/presentationml/2006/main">
  <p:tag name="PROBLEMREMARKTITLE" val="ProblemRemarkBoardTitle"/>
</p:tagLst>
</file>

<file path=ppt/tags/tag197.xml><?xml version="1.0" encoding="utf-8"?>
<p:tagLst xmlns:p="http://schemas.openxmlformats.org/presentationml/2006/main">
  <p:tag name="PROBLEMREMARKTITLE" val="ProblemRemarkBoardTitle"/>
</p:tagLst>
</file>

<file path=ppt/tags/tag198.xml><?xml version="1.0" encoding="utf-8"?>
<p:tagLst xmlns:p="http://schemas.openxmlformats.org/presentationml/2006/main">
  <p:tag name="RAINPROBLEMTYPE" val="ProblemTypeMarker"/>
</p:tagLst>
</file>

<file path=ppt/tags/tag19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Submit"/>
  <p:tag name="RAINPROBLEMTYPE" val="ShortAnswer"/>
</p:tagLst>
</file>

<file path=ppt/tags/tag20.xml><?xml version="1.0" encoding="utf-8"?>
<p:tagLst xmlns:p="http://schemas.openxmlformats.org/presentationml/2006/main">
  <p:tag name="RAINPROBLEM" val="ProblemBody"/>
</p:tagLst>
</file>

<file path=ppt/tags/tag200.xml><?xml version="1.0" encoding="utf-8"?>
<p:tagLst xmlns:p="http://schemas.openxmlformats.org/presentationml/2006/main">
  <p:tag name="RAINPROBLEMTYPE" val="ProblemTypeMarker"/>
</p:tagLst>
</file>

<file path=ppt/tags/tag201.xml><?xml version="1.0" encoding="utf-8"?>
<p:tagLst xmlns:p="http://schemas.openxmlformats.org/presentationml/2006/main">
  <p:tag name="RAINPROBLEMTYPE" val="ProblemTypeMarker"/>
</p:tagLst>
</file>

<file path=ppt/tags/tag202.xml><?xml version="1.0" encoding="utf-8"?>
<p:tagLst xmlns:p="http://schemas.openxmlformats.org/presentationml/2006/main">
  <p:tag name="RAINPROBLEMTYPE" val="ProblemTypeMarker"/>
</p:tagLst>
</file>

<file path=ppt/tags/tag203.xml><?xml version="1.0" encoding="utf-8"?>
<p:tagLst xmlns:p="http://schemas.openxmlformats.org/presentationml/2006/main">
  <p:tag name="RAINPROBLEM" val="ProblemSetting"/>
  <p:tag name="RAINPROBLEMTYPE" val="ShortAnswer"/>
</p:tagLst>
</file>

<file path=ppt/tags/tag204.xml><?xml version="1.0" encoding="utf-8"?>
<p:tagLst xmlns:p="http://schemas.openxmlformats.org/presentationml/2006/main">
  <p:tag name="RAINPROBLEM" val="ShortAnswer"/>
  <p:tag name="PROBLEMSCORE" val="5.0"/>
  <p:tag name="PROBLEMHASREMARK" val="True"/>
  <p:tag name="PROBLEMVOICEALLOWED" val="False"/>
</p:tagLst>
</file>

<file path=ppt/tags/tag205.xml><?xml version="1.0" encoding="utf-8"?>
<p:tagLst xmlns:p="http://schemas.openxmlformats.org/presentationml/2006/main">
  <p:tag name="RAINPROBLEM" val="ProblemBody"/>
</p:tagLst>
</file>

<file path=ppt/tags/tag206.xml><?xml version="1.0" encoding="utf-8"?>
<p:tagLst xmlns:p="http://schemas.openxmlformats.org/presentationml/2006/main">
  <p:tag name="RAINPROBLEM" val="ProblemSubmit"/>
  <p:tag name="RAINPROBLEMTYPE" val="ShortAnswer"/>
</p:tagLst>
</file>

<file path=ppt/tags/tag207.xml><?xml version="1.0" encoding="utf-8"?>
<p:tagLst xmlns:p="http://schemas.openxmlformats.org/presentationml/2006/main">
  <p:tag name="PRODUCTVERSIONTIP" val="PRODUCTVERSIONTIP"/>
</p:tagLst>
</file>

<file path=ppt/tags/tag208.xml><?xml version="1.0" encoding="utf-8"?>
<p:tagLst xmlns:p="http://schemas.openxmlformats.org/presentationml/2006/main">
  <p:tag name="RAINPROBLEM" val="ProblemRemarkBoard"/>
</p:tagLst>
</file>

<file path=ppt/tags/tag209.xml><?xml version="1.0" encoding="utf-8"?>
<p:tagLst xmlns:p="http://schemas.openxmlformats.org/presentationml/2006/main">
  <p:tag name="PROBLEMREMARKTITLE" val="ProblemRemarkBoardTip"/>
</p:tagLst>
</file>

<file path=ppt/tags/tag21.xml><?xml version="1.0" encoding="utf-8"?>
<p:tagLst xmlns:p="http://schemas.openxmlformats.org/presentationml/2006/main">
  <p:tag name="RAINPROBLEM" val="ProblemSubmit"/>
  <p:tag name="RAINPROBLEMTYPE" val="ShortAnswer"/>
</p:tagLst>
</file>

<file path=ppt/tags/tag210.xml><?xml version="1.0" encoding="utf-8"?>
<p:tagLst xmlns:p="http://schemas.openxmlformats.org/presentationml/2006/main">
  <p:tag name="PROBLEMREMARKTITLE" val="ProblemRemarkBoardTitle"/>
</p:tagLst>
</file>

<file path=ppt/tags/tag211.xml><?xml version="1.0" encoding="utf-8"?>
<p:tagLst xmlns:p="http://schemas.openxmlformats.org/presentationml/2006/main">
  <p:tag name="PROBLEMREMARKTITLE" val="ProblemRemarkBoardTitle"/>
</p:tagLst>
</file>

<file path=ppt/tags/tag212.xml><?xml version="1.0" encoding="utf-8"?>
<p:tagLst xmlns:p="http://schemas.openxmlformats.org/presentationml/2006/main">
  <p:tag name="PROBLEMREMARKTITLE" val="ProblemRemarkBoardTitle"/>
</p:tagLst>
</file>

<file path=ppt/tags/tag213.xml><?xml version="1.0" encoding="utf-8"?>
<p:tagLst xmlns:p="http://schemas.openxmlformats.org/presentationml/2006/main">
  <p:tag name="PROBLEMREMARKTITLE" val="ProblemRemarkBoardTitle"/>
</p:tagLst>
</file>

<file path=ppt/tags/tag214.xml><?xml version="1.0" encoding="utf-8"?>
<p:tagLst xmlns:p="http://schemas.openxmlformats.org/presentationml/2006/main">
  <p:tag name="PROBLEMREMARKTITLE" val="ProblemRemarkBoardTitle"/>
</p:tagLst>
</file>

<file path=ppt/tags/tag215.xml><?xml version="1.0" encoding="utf-8"?>
<p:tagLst xmlns:p="http://schemas.openxmlformats.org/presentationml/2006/main">
  <p:tag name="PROBLEMREMARKTITLE" val="ProblemRemarkBoardTitle"/>
</p:tagLst>
</file>

<file path=ppt/tags/tag216.xml><?xml version="1.0" encoding="utf-8"?>
<p:tagLst xmlns:p="http://schemas.openxmlformats.org/presentationml/2006/main">
  <p:tag name="PROBLEMREMARKTITLE" val="ProblemRemarkBoardTitle"/>
</p:tagLst>
</file>

<file path=ppt/tags/tag217.xml><?xml version="1.0" encoding="utf-8"?>
<p:tagLst xmlns:p="http://schemas.openxmlformats.org/presentationml/2006/main">
  <p:tag name="RAINPROBLEMTYPE" val="ProblemTypeMarker"/>
</p:tagLst>
</file>

<file path=ppt/tags/tag218.xml><?xml version="1.0" encoding="utf-8"?>
<p:tagLst xmlns:p="http://schemas.openxmlformats.org/presentationml/2006/main">
  <p:tag name="RAINPROBLEMTYPE" val="ProblemTypeMarker"/>
</p:tagLst>
</file>

<file path=ppt/tags/tag219.xml><?xml version="1.0" encoding="utf-8"?>
<p:tagLst xmlns:p="http://schemas.openxmlformats.org/presentationml/2006/main">
  <p:tag name="RAINPROBLEMTYPE" val="ProblemTypeMarker"/>
</p:tagLst>
</file>

<file path=ppt/tags/tag22.xml><?xml version="1.0" encoding="utf-8"?>
<p:tagLst xmlns:p="http://schemas.openxmlformats.org/presentationml/2006/main">
  <p:tag name="PRODUCTVERSIONTIP" val="PRODUCTVERSIONTIP"/>
</p:tagLst>
</file>

<file path=ppt/tags/tag220.xml><?xml version="1.0" encoding="utf-8"?>
<p:tagLst xmlns:p="http://schemas.openxmlformats.org/presentationml/2006/main">
  <p:tag name="RAINPROBLEMTYPE" val="ProblemTypeMarker"/>
</p:tagLst>
</file>

<file path=ppt/tags/tag221.xml><?xml version="1.0" encoding="utf-8"?>
<p:tagLst xmlns:p="http://schemas.openxmlformats.org/presentationml/2006/main">
  <p:tag name="RAINPROBLEMTYPE" val="ProblemTypeMarker"/>
</p:tagLst>
</file>

<file path=ppt/tags/tag222.xml><?xml version="1.0" encoding="utf-8"?>
<p:tagLst xmlns:p="http://schemas.openxmlformats.org/presentationml/2006/main">
  <p:tag name="RAINPROBLEM" val="ProblemSetting"/>
  <p:tag name="RAINPROBLEMTYPE" val="ShortAnswer"/>
</p:tagLst>
</file>

<file path=ppt/tags/tag223.xml><?xml version="1.0" encoding="utf-8"?>
<p:tagLst xmlns:p="http://schemas.openxmlformats.org/presentationml/2006/main">
  <p:tag name="RAINPROBLEM" val="ShortAnswer"/>
  <p:tag name="PROBLEMSCORE" val="5.0"/>
  <p:tag name="PROBLEMHASREMARK" val="True"/>
  <p:tag name="PROBLEMVOICEALLOWED" val="False"/>
</p:tagLst>
</file>

<file path=ppt/tags/tag23.xml><?xml version="1.0" encoding="utf-8"?>
<p:tagLst xmlns:p="http://schemas.openxmlformats.org/presentationml/2006/main">
  <p:tag name="RAINPROBLEM" val="ProblemRemarkBoard"/>
</p:tagLst>
</file>

<file path=ppt/tags/tag24.xml><?xml version="1.0" encoding="utf-8"?>
<p:tagLst xmlns:p="http://schemas.openxmlformats.org/presentationml/2006/main">
  <p:tag name="PROBLEMREMARKTITLE" val="ProblemRemarkBoardTip"/>
</p:tagLst>
</file>

<file path=ppt/tags/tag25.xml><?xml version="1.0" encoding="utf-8"?>
<p:tagLst xmlns:p="http://schemas.openxmlformats.org/presentationml/2006/main">
  <p:tag name="RAINPROBLEM" val="ProblemRemark"/>
</p:tagLst>
</file>

<file path=ppt/tags/tag26.xml><?xml version="1.0" encoding="utf-8"?>
<p:tagLst xmlns:p="http://schemas.openxmlformats.org/presentationml/2006/main">
  <p:tag name="PROBLEMREMARKTITLE" val="ProblemRemarkBoardTitle"/>
</p:tagLst>
</file>

<file path=ppt/tags/tag27.xml><?xml version="1.0" encoding="utf-8"?>
<p:tagLst xmlns:p="http://schemas.openxmlformats.org/presentationml/2006/main">
  <p:tag name="PROBLEMREMARKTITLE" val="ProblemRemarkBoardTitle"/>
</p:tagLst>
</file>

<file path=ppt/tags/tag28.xml><?xml version="1.0" encoding="utf-8"?>
<p:tagLst xmlns:p="http://schemas.openxmlformats.org/presentationml/2006/main">
  <p:tag name="PROBLEMREMARKTITLE" val="ProblemRemarkBoardTitle"/>
</p:tagLst>
</file>

<file path=ppt/tags/tag29.xml><?xml version="1.0" encoding="utf-8"?>
<p:tagLst xmlns:p="http://schemas.openxmlformats.org/presentationml/2006/main">
  <p:tag name="PROBLEMREMARKTITLE" val="ProblemRemarkBoardTitle"/>
</p:tagLst>
</file>

<file path=ppt/tags/tag3.xml><?xml version="1.0" encoding="utf-8"?>
<p:tagLst xmlns:p="http://schemas.openxmlformats.org/presentationml/2006/main">
  <p:tag name="PRODUCTVERSIONTIP" val="PRODUCTVERSIONTIP"/>
</p:tagLst>
</file>

<file path=ppt/tags/tag30.xml><?xml version="1.0" encoding="utf-8"?>
<p:tagLst xmlns:p="http://schemas.openxmlformats.org/presentationml/2006/main">
  <p:tag name="PROBLEMREMARKTITLE" val="ProblemRemarkBoardTitle"/>
</p:tagLst>
</file>

<file path=ppt/tags/tag31.xml><?xml version="1.0" encoding="utf-8"?>
<p:tagLst xmlns:p="http://schemas.openxmlformats.org/presentationml/2006/main">
  <p:tag name="PROBLEMREMARKTITLE" val="ProblemRemarkBoardTitle"/>
</p:tagLst>
</file>

<file path=ppt/tags/tag32.xml><?xml version="1.0" encoding="utf-8"?>
<p:tagLst xmlns:p="http://schemas.openxmlformats.org/presentationml/2006/main">
  <p:tag name="PROBLEMREMARKTITLE" val="ProblemRemarkBoardTitle"/>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 val="ProblemSetting"/>
  <p:tag name="RAINPROBLEMTYPE" val="ShortAnswer"/>
</p:tagLst>
</file>

<file path=ppt/tags/tag39.xml><?xml version="1.0" encoding="utf-8"?>
<p:tagLst xmlns:p="http://schemas.openxmlformats.org/presentationml/2006/main">
  <p:tag name="RAINPROBLEM" val="ShortAnswer"/>
  <p:tag name="PROBLEMHASREMARK" val="True"/>
  <p:tag name="PROBLEMSCORE" val="5.0"/>
  <p:tag name="PROBLEMVOICEALLOWED" val="False"/>
</p:tagLst>
</file>

<file path=ppt/tags/tag4.xml><?xml version="1.0" encoding="utf-8"?>
<p:tagLst xmlns:p="http://schemas.openxmlformats.org/presentationml/2006/main">
  <p:tag name="RAINPROBLEM" val="ProblemRemarkBoard"/>
</p:tagLst>
</file>

<file path=ppt/tags/tag40.xml><?xml version="1.0" encoding="utf-8"?>
<p:tagLst xmlns:p="http://schemas.openxmlformats.org/presentationml/2006/main">
  <p:tag name="RAINPROBLEM" val="ProblemBody"/>
</p:tagLst>
</file>

<file path=ppt/tags/tag41.xml><?xml version="1.0" encoding="utf-8"?>
<p:tagLst xmlns:p="http://schemas.openxmlformats.org/presentationml/2006/main">
  <p:tag name="RAINPROBLEM" val="ProblemSubmit"/>
  <p:tag name="RAINPROBLEMTYPE" val="ShortAnswer"/>
</p:tagLst>
</file>

<file path=ppt/tags/tag42.xml><?xml version="1.0" encoding="utf-8"?>
<p:tagLst xmlns:p="http://schemas.openxmlformats.org/presentationml/2006/main">
  <p:tag name="PRODUCTVERSIONTIP" val="PRODUCTVERSIONTIP"/>
</p:tagLst>
</file>

<file path=ppt/tags/tag43.xml><?xml version="1.0" encoding="utf-8"?>
<p:tagLst xmlns:p="http://schemas.openxmlformats.org/presentationml/2006/main">
  <p:tag name="RAINPROBLEM" val="ProblemRemarkBoard"/>
</p:tagLst>
</file>

<file path=ppt/tags/tag44.xml><?xml version="1.0" encoding="utf-8"?>
<p:tagLst xmlns:p="http://schemas.openxmlformats.org/presentationml/2006/main">
  <p:tag name="PROBLEMREMARKTITLE" val="ProblemRemarkBoardTip"/>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PROBLEMREMARKTITLE" val="ProblemRemarkBoardTitle"/>
</p:tagLst>
</file>

<file path=ppt/tags/tag5.xml><?xml version="1.0" encoding="utf-8"?>
<p:tagLst xmlns:p="http://schemas.openxmlformats.org/presentationml/2006/main">
  <p:tag name="PROBLEMREMARKTITLE" val="ProblemRemarkBoardTip"/>
</p:tagLst>
</file>

<file path=ppt/tags/tag50.xml><?xml version="1.0" encoding="utf-8"?>
<p:tagLst xmlns:p="http://schemas.openxmlformats.org/presentationml/2006/main">
  <p:tag name="PROBLEMREMARKTITLE" val="ProblemRemarkBoardTitle"/>
</p:tagLst>
</file>

<file path=ppt/tags/tag51.xml><?xml version="1.0" encoding="utf-8"?>
<p:tagLst xmlns:p="http://schemas.openxmlformats.org/presentationml/2006/main">
  <p:tag name="PROBLEMREMARKTITLE" val="ProblemRemarkBoardTitle"/>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 val="ProblemSetting"/>
  <p:tag name="RAINPROBLEMTYPE" val="ShortAnswer"/>
</p:tagLst>
</file>

<file path=ppt/tags/tag58.xml><?xml version="1.0" encoding="utf-8"?>
<p:tagLst xmlns:p="http://schemas.openxmlformats.org/presentationml/2006/main">
  <p:tag name="RAINPROBLEM" val="ShortAnswer"/>
  <p:tag name="PROBLEMSCORE" val="5.0"/>
  <p:tag name="PROBLEMHASREMARK" val="True"/>
  <p:tag name="PROBLEMVOICEALLOWED" val="False"/>
</p:tagLst>
</file>

<file path=ppt/tags/tag59.xml><?xml version="1.0" encoding="utf-8"?>
<p:tagLst xmlns:p="http://schemas.openxmlformats.org/presentationml/2006/main">
  <p:tag name="RAINPROBLEM" val="ProblemBody"/>
</p:tagLst>
</file>

<file path=ppt/tags/tag6.xml><?xml version="1.0" encoding="utf-8"?>
<p:tagLst xmlns:p="http://schemas.openxmlformats.org/presentationml/2006/main">
  <p:tag name="PROBLEMREMARKTITLE" val="ProblemRemarkBoardTitle"/>
</p:tagLst>
</file>

<file path=ppt/tags/tag60.xml><?xml version="1.0" encoding="utf-8"?>
<p:tagLst xmlns:p="http://schemas.openxmlformats.org/presentationml/2006/main">
  <p:tag name="RAINPROBLEM" val="ProblemSubmit"/>
  <p:tag name="RAINPROBLEMTYPE" val="ShortAnswer"/>
</p:tagLst>
</file>

<file path=ppt/tags/tag61.xml><?xml version="1.0" encoding="utf-8"?>
<p:tagLst xmlns:p="http://schemas.openxmlformats.org/presentationml/2006/main">
  <p:tag name="PRODUCTVERSIONTIP" val="PRODUCTVERSIONTIP"/>
</p:tagLst>
</file>

<file path=ppt/tags/tag62.xml><?xml version="1.0" encoding="utf-8"?>
<p:tagLst xmlns:p="http://schemas.openxmlformats.org/presentationml/2006/main">
  <p:tag name="RAINPROBLEM" val="ProblemRemarkBoard"/>
</p:tagLst>
</file>

<file path=ppt/tags/tag63.xml><?xml version="1.0" encoding="utf-8"?>
<p:tagLst xmlns:p="http://schemas.openxmlformats.org/presentationml/2006/main">
  <p:tag name="PROBLEMREMARKTITLE" val="ProblemRemarkBoardTip"/>
</p:tagLst>
</file>

<file path=ppt/tags/tag64.xml><?xml version="1.0" encoding="utf-8"?>
<p:tagLst xmlns:p="http://schemas.openxmlformats.org/presentationml/2006/main">
  <p:tag name="PROBLEMREMARKTITLE" val="ProblemRemarkBoardTitle"/>
</p:tagLst>
</file>

<file path=ppt/tags/tag65.xml><?xml version="1.0" encoding="utf-8"?>
<p:tagLst xmlns:p="http://schemas.openxmlformats.org/presentationml/2006/main">
  <p:tag name="PROBLEMREMARKTITLE" val="ProblemRemarkBoardTitle"/>
</p:tagLst>
</file>

<file path=ppt/tags/tag66.xml><?xml version="1.0" encoding="utf-8"?>
<p:tagLst xmlns:p="http://schemas.openxmlformats.org/presentationml/2006/main">
  <p:tag name="PROBLEMREMARKTITLE" val="ProblemRemarkBoardTitle"/>
</p:tagLst>
</file>

<file path=ppt/tags/tag67.xml><?xml version="1.0" encoding="utf-8"?>
<p:tagLst xmlns:p="http://schemas.openxmlformats.org/presentationml/2006/main">
  <p:tag name="PROBLEMREMARKTITLE" val="ProblemRemarkBoardTitle"/>
</p:tagLst>
</file>

<file path=ppt/tags/tag68.xml><?xml version="1.0" encoding="utf-8"?>
<p:tagLst xmlns:p="http://schemas.openxmlformats.org/presentationml/2006/main">
  <p:tag name="PROBLEMREMARKTITLE" val="ProblemRemarkBoardTitle"/>
</p:tagLst>
</file>

<file path=ppt/tags/tag69.xml><?xml version="1.0" encoding="utf-8"?>
<p:tagLst xmlns:p="http://schemas.openxmlformats.org/presentationml/2006/main">
  <p:tag name="PROBLEMREMARKTITLE" val="ProblemRemarkBoardTitle"/>
</p:tagLst>
</file>

<file path=ppt/tags/tag7.xml><?xml version="1.0" encoding="utf-8"?>
<p:tagLst xmlns:p="http://schemas.openxmlformats.org/presentationml/2006/main">
  <p:tag name="PROBLEMREMARKTITLE" val="ProblemRemarkBoardTitle"/>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 val="ProblemSetting"/>
  <p:tag name="RAINPROBLEMTYPE" val="ShortAnswer"/>
</p:tagLst>
</file>

<file path=ppt/tags/tag77.xml><?xml version="1.0" encoding="utf-8"?>
<p:tagLst xmlns:p="http://schemas.openxmlformats.org/presentationml/2006/main">
  <p:tag name="RAINPROBLEM" val="ShortAnswer"/>
  <p:tag name="PROBLEMHASREMARK" val="True"/>
  <p:tag name="PROBLEMSCORE" val="5.0"/>
  <p:tag name="PROBLEMVOICEALLOWED" val="False"/>
</p:tagLst>
</file>

<file path=ppt/tags/tag78.xml><?xml version="1.0" encoding="utf-8"?>
<p:tagLst xmlns:p="http://schemas.openxmlformats.org/presentationml/2006/main">
  <p:tag name="RAINPROBLEM" val="ProblemBody"/>
</p:tagLst>
</file>

<file path=ppt/tags/tag79.xml><?xml version="1.0" encoding="utf-8"?>
<p:tagLst xmlns:p="http://schemas.openxmlformats.org/presentationml/2006/main">
  <p:tag name="RAINPROBLEM" val="ProblemSubmit"/>
  <p:tag name="RAINPROBLEMTYPE" val="ShortAnswer"/>
</p:tagLst>
</file>

<file path=ppt/tags/tag8.xml><?xml version="1.0" encoding="utf-8"?>
<p:tagLst xmlns:p="http://schemas.openxmlformats.org/presentationml/2006/main">
  <p:tag name="PROBLEMREMARKTITLE" val="ProblemRemarkBoardTitle"/>
</p:tagLst>
</file>

<file path=ppt/tags/tag80.xml><?xml version="1.0" encoding="utf-8"?>
<p:tagLst xmlns:p="http://schemas.openxmlformats.org/presentationml/2006/main">
  <p:tag name="PRODUCTVERSIONTIP" val="PRODUCTVERSIONTIP"/>
</p:tagLst>
</file>

<file path=ppt/tags/tag81.xml><?xml version="1.0" encoding="utf-8"?>
<p:tagLst xmlns:p="http://schemas.openxmlformats.org/presentationml/2006/main">
  <p:tag name="RAINPROBLEM" val="ProblemRemarkBoard"/>
</p:tagLst>
</file>

<file path=ppt/tags/tag82.xml><?xml version="1.0" encoding="utf-8"?>
<p:tagLst xmlns:p="http://schemas.openxmlformats.org/presentationml/2006/main">
  <p:tag name="PROBLEMREMARKTITLE" val="ProblemRemarkBoardTip"/>
</p:tagLst>
</file>

<file path=ppt/tags/tag83.xml><?xml version="1.0" encoding="utf-8"?>
<p:tagLst xmlns:p="http://schemas.openxmlformats.org/presentationml/2006/main">
  <p:tag name="RAINPROBLEM" val="ProblemRemark"/>
</p:tagLst>
</file>

<file path=ppt/tags/tag84.xml><?xml version="1.0" encoding="utf-8"?>
<p:tagLst xmlns:p="http://schemas.openxmlformats.org/presentationml/2006/main">
  <p:tag name="PROBLEMREMARKTITLE" val="ProblemRemarkBoardTitle"/>
</p:tagLst>
</file>

<file path=ppt/tags/tag85.xml><?xml version="1.0" encoding="utf-8"?>
<p:tagLst xmlns:p="http://schemas.openxmlformats.org/presentationml/2006/main">
  <p:tag name="PROBLEMREMARKTITLE" val="ProblemRemarkBoardTitle"/>
</p:tagLst>
</file>

<file path=ppt/tags/tag86.xml><?xml version="1.0" encoding="utf-8"?>
<p:tagLst xmlns:p="http://schemas.openxmlformats.org/presentationml/2006/main">
  <p:tag name="PROBLEMREMARKTITLE" val="ProblemRemarkBoardTitle"/>
</p:tagLst>
</file>

<file path=ppt/tags/tag87.xml><?xml version="1.0" encoding="utf-8"?>
<p:tagLst xmlns:p="http://schemas.openxmlformats.org/presentationml/2006/main">
  <p:tag name="PROBLEMREMARKTITLE" val="ProblemRemarkBoardTitle"/>
</p:tagLst>
</file>

<file path=ppt/tags/tag88.xml><?xml version="1.0" encoding="utf-8"?>
<p:tagLst xmlns:p="http://schemas.openxmlformats.org/presentationml/2006/main">
  <p:tag name="PROBLEMREMARKTITLE" val="ProblemRemarkBoardTitle"/>
</p:tagLst>
</file>

<file path=ppt/tags/tag89.xml><?xml version="1.0" encoding="utf-8"?>
<p:tagLst xmlns:p="http://schemas.openxmlformats.org/presentationml/2006/main">
  <p:tag name="PROBLEMREMARKTITLE" val="ProblemRemarkBoardTitle"/>
</p:tagLst>
</file>

<file path=ppt/tags/tag9.xml><?xml version="1.0" encoding="utf-8"?>
<p:tagLst xmlns:p="http://schemas.openxmlformats.org/presentationml/2006/main">
  <p:tag name="PROBLEMREMARKTITLE" val="ProblemRemarkBoardTitle"/>
</p:tagLst>
</file>

<file path=ppt/tags/tag90.xml><?xml version="1.0" encoding="utf-8"?>
<p:tagLst xmlns:p="http://schemas.openxmlformats.org/presentationml/2006/main">
  <p:tag name="PROBLEMREMARKTITLE" val="ProblemRemarkBoardTitle"/>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 val="ProblemSetting"/>
  <p:tag name="RAINPROBLEMTYPE" val="ShortAnswer"/>
</p:tagLst>
</file>

<file path=ppt/tags/tag97.xml><?xml version="1.0" encoding="utf-8"?>
<p:tagLst xmlns:p="http://schemas.openxmlformats.org/presentationml/2006/main">
  <p:tag name="RAINPROBLEM" val="ShortAnswer"/>
  <p:tag name="PROBLEMSCORE" val="10.0"/>
  <p:tag name="PROBLEMHASREMARK" val="True"/>
  <p:tag name="PROBLEMVOICEALLOWED" val="False"/>
</p:tagLst>
</file>

<file path=ppt/tags/tag98.xml><?xml version="1.0" encoding="utf-8"?>
<p:tagLst xmlns:p="http://schemas.openxmlformats.org/presentationml/2006/main">
  <p:tag name="RAINPROBLEM" val="ProblemBody"/>
</p:tagLst>
</file>

<file path=ppt/tags/tag99.xml><?xml version="1.0" encoding="utf-8"?>
<p:tagLst xmlns:p="http://schemas.openxmlformats.org/presentationml/2006/main">
  <p:tag name="RAINPROBLEM" val="ProblemSubmit"/>
  <p:tag name="RAINPROBLEMTYPE" val="ShortAnswer"/>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7353</Words>
  <Application>WPS 演示</Application>
  <PresentationFormat>全屏显示(4:3)</PresentationFormat>
  <Paragraphs>884</Paragraphs>
  <Slides>83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149</vt:i4>
      </vt:variant>
      <vt:variant>
        <vt:lpstr>幻灯片标题</vt:lpstr>
      </vt:variant>
      <vt:variant>
        <vt:i4>83</vt:i4>
      </vt:variant>
    </vt:vector>
  </HeadingPairs>
  <TitlesOfParts>
    <vt:vector size="244" baseType="lpstr">
      <vt:lpstr>Arial</vt:lpstr>
      <vt:lpstr>宋体</vt:lpstr>
      <vt:lpstr>Wingdings</vt:lpstr>
      <vt:lpstr>Times New Roman</vt:lpstr>
      <vt:lpstr>仿宋</vt:lpstr>
      <vt:lpstr>微软雅黑</vt:lpstr>
      <vt:lpstr>Arial Unicode MS</vt:lpstr>
      <vt:lpstr>MS UI Gothic</vt:lpstr>
      <vt:lpstr>Times New Roman</vt:lpstr>
      <vt:lpstr>Calibri</vt:lpstr>
      <vt:lpstr>黑体</vt:lpstr>
      <vt:lpstr>nankai膜版</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Equation.DSMT4</vt:lpstr>
      <vt:lpstr>Equation.DSMT4</vt:lpstr>
      <vt:lpstr>Equation.DSMT4</vt:lpstr>
      <vt:lpstr>Equation.DSMT4</vt:lpstr>
      <vt:lpstr>Equation.3</vt:lpstr>
      <vt:lpstr>Equation.3</vt:lpstr>
      <vt:lpstr>Equation.DSMT4</vt:lpstr>
      <vt:lpstr>Equation.3</vt:lpstr>
      <vt:lpstr>Equation.DSMT4</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Equation.DSMT4</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第三章  功和能</vt:lpstr>
      <vt:lpstr>§1. 功 </vt:lpstr>
      <vt:lpstr>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一、重力所作的功</vt:lpstr>
      <vt:lpstr>PowerPoint 演示文稿</vt:lpstr>
      <vt:lpstr>PowerPoint 演示文稿</vt:lpstr>
      <vt:lpstr>二、弹性力做功</vt:lpstr>
      <vt:lpstr>PowerPoint 演示文稿</vt:lpstr>
      <vt:lpstr>PowerPoint 演示文稿</vt:lpstr>
      <vt:lpstr>五、摩擦力所作的功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一、质点动能定理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二、质点系动能定理</vt:lpstr>
      <vt:lpstr> 质点系动能定理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设保守力F沿x轴方向，如物体在F的作用下，作一微小的位移   ，则保守力做功为：</vt:lpstr>
      <vt:lpstr>PowerPoint 演示文稿</vt:lpstr>
      <vt:lpstr>PowerPoint 演示文稿</vt:lpstr>
      <vt:lpstr>PowerPoint 演示文稿</vt:lpstr>
      <vt:lpstr>比较两式得：</vt:lpstr>
      <vt:lpstr>§5.机械能守恒定律</vt:lpstr>
      <vt:lpstr>PowerPoint 演示文稿</vt:lpstr>
      <vt:lpstr>相互作用种类</vt:lpstr>
      <vt:lpstr>PowerPoint 演示文稿</vt:lpstr>
      <vt:lpstr>PowerPoint 演示文稿</vt:lpstr>
      <vt:lpstr>PowerPoint 演示文稿</vt:lpstr>
      <vt:lpstr>PowerPoint 演示文稿</vt:lpstr>
      <vt:lpstr>PowerPoint 演示文稿</vt:lpstr>
      <vt:lpstr>§6.保守系与时间反演不变性（补充）</vt:lpstr>
      <vt:lpstr>PowerPoint 演示文稿</vt:lpstr>
      <vt:lpstr>PowerPoint 演示文稿</vt:lpstr>
      <vt:lpstr>§7.能量守恒定律</vt:lpstr>
    </vt:vector>
  </TitlesOfParts>
  <Company>nankai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sl</cp:lastModifiedBy>
  <cp:revision>1127</cp:revision>
  <dcterms:created xsi:type="dcterms:W3CDTF">2005-08-22T22:11:00Z</dcterms:created>
  <dcterms:modified xsi:type="dcterms:W3CDTF">2022-03-02T02:29:44Z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