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media/image96.jpg" ContentType="image/gif"/>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 id="2147484381" r:id="rId2"/>
  </p:sldMasterIdLst>
  <p:notesMasterIdLst>
    <p:notesMasterId r:id="rId103"/>
  </p:notesMasterIdLst>
  <p:sldIdLst>
    <p:sldId id="489" r:id="rId3"/>
    <p:sldId id="543" r:id="rId4"/>
    <p:sldId id="576" r:id="rId5"/>
    <p:sldId id="577" r:id="rId6"/>
    <p:sldId id="578" r:id="rId7"/>
    <p:sldId id="661" r:id="rId8"/>
    <p:sldId id="660" r:id="rId9"/>
    <p:sldId id="581" r:id="rId10"/>
    <p:sldId id="582" r:id="rId11"/>
    <p:sldId id="583" r:id="rId12"/>
    <p:sldId id="662" r:id="rId13"/>
    <p:sldId id="584" r:id="rId14"/>
    <p:sldId id="663" r:id="rId15"/>
    <p:sldId id="585" r:id="rId16"/>
    <p:sldId id="659" r:id="rId17"/>
    <p:sldId id="586" r:id="rId18"/>
    <p:sldId id="589" r:id="rId19"/>
    <p:sldId id="590" r:id="rId20"/>
    <p:sldId id="591" r:id="rId21"/>
    <p:sldId id="553" r:id="rId22"/>
    <p:sldId id="555" r:id="rId23"/>
    <p:sldId id="593" r:id="rId24"/>
    <p:sldId id="556" r:id="rId25"/>
    <p:sldId id="664" r:id="rId26"/>
    <p:sldId id="594" r:id="rId27"/>
    <p:sldId id="665" r:id="rId28"/>
    <p:sldId id="596" r:id="rId29"/>
    <p:sldId id="565" r:id="rId30"/>
    <p:sldId id="681" r:id="rId31"/>
    <p:sldId id="566" r:id="rId32"/>
    <p:sldId id="604" r:id="rId33"/>
    <p:sldId id="567" r:id="rId34"/>
    <p:sldId id="568" r:id="rId35"/>
    <p:sldId id="569" r:id="rId36"/>
    <p:sldId id="571" r:id="rId37"/>
    <p:sldId id="572" r:id="rId38"/>
    <p:sldId id="573" r:id="rId39"/>
    <p:sldId id="574" r:id="rId40"/>
    <p:sldId id="575" r:id="rId41"/>
    <p:sldId id="666" r:id="rId42"/>
    <p:sldId id="605" r:id="rId43"/>
    <p:sldId id="606" r:id="rId44"/>
    <p:sldId id="607" r:id="rId45"/>
    <p:sldId id="608" r:id="rId46"/>
    <p:sldId id="621" r:id="rId47"/>
    <p:sldId id="682" r:id="rId48"/>
    <p:sldId id="623" r:id="rId49"/>
    <p:sldId id="624" r:id="rId50"/>
    <p:sldId id="683" r:id="rId51"/>
    <p:sldId id="625" r:id="rId52"/>
    <p:sldId id="626" r:id="rId53"/>
    <p:sldId id="627" r:id="rId54"/>
    <p:sldId id="628" r:id="rId55"/>
    <p:sldId id="643" r:id="rId56"/>
    <p:sldId id="685" r:id="rId57"/>
    <p:sldId id="657" r:id="rId58"/>
    <p:sldId id="609" r:id="rId59"/>
    <p:sldId id="610" r:id="rId60"/>
    <p:sldId id="684" r:id="rId61"/>
    <p:sldId id="667" r:id="rId62"/>
    <p:sldId id="611" r:id="rId63"/>
    <p:sldId id="612" r:id="rId64"/>
    <p:sldId id="668" r:id="rId65"/>
    <p:sldId id="613" r:id="rId66"/>
    <p:sldId id="669" r:id="rId67"/>
    <p:sldId id="644" r:id="rId68"/>
    <p:sldId id="614" r:id="rId69"/>
    <p:sldId id="670" r:id="rId70"/>
    <p:sldId id="616" r:id="rId71"/>
    <p:sldId id="617" r:id="rId72"/>
    <p:sldId id="645" r:id="rId73"/>
    <p:sldId id="646" r:id="rId74"/>
    <p:sldId id="647" r:id="rId75"/>
    <p:sldId id="671" r:id="rId76"/>
    <p:sldId id="653" r:id="rId77"/>
    <p:sldId id="635" r:id="rId78"/>
    <p:sldId id="672" r:id="rId79"/>
    <p:sldId id="673" r:id="rId80"/>
    <p:sldId id="637" r:id="rId81"/>
    <p:sldId id="674" r:id="rId82"/>
    <p:sldId id="686" r:id="rId83"/>
    <p:sldId id="638" r:id="rId84"/>
    <p:sldId id="639" r:id="rId85"/>
    <p:sldId id="687" r:id="rId86"/>
    <p:sldId id="675" r:id="rId87"/>
    <p:sldId id="641" r:id="rId88"/>
    <p:sldId id="640" r:id="rId89"/>
    <p:sldId id="642" r:id="rId90"/>
    <p:sldId id="658" r:id="rId91"/>
    <p:sldId id="676" r:id="rId92"/>
    <p:sldId id="677" r:id="rId93"/>
    <p:sldId id="650" r:id="rId94"/>
    <p:sldId id="678" r:id="rId95"/>
    <p:sldId id="656" r:id="rId96"/>
    <p:sldId id="679" r:id="rId97"/>
    <p:sldId id="629" r:id="rId98"/>
    <p:sldId id="630" r:id="rId99"/>
    <p:sldId id="680" r:id="rId100"/>
    <p:sldId id="632" r:id="rId101"/>
    <p:sldId id="633" r:id="rId102"/>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CC"/>
    <a:srgbClr val="07C5DF"/>
    <a:srgbClr val="003A93"/>
    <a:srgbClr val="C7371F"/>
    <a:srgbClr val="C91DB0"/>
    <a:srgbClr val="006633"/>
    <a:srgbClr val="00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8358" autoAdjust="0"/>
  </p:normalViewPr>
  <p:slideViewPr>
    <p:cSldViewPr>
      <p:cViewPr varScale="1">
        <p:scale>
          <a:sx n="92" d="100"/>
          <a:sy n="92" d="100"/>
        </p:scale>
        <p:origin x="792" y="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ableStyles" Target="tableStyle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9"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95.wmf"/><Relationship Id="rId3" Type="http://schemas.openxmlformats.org/officeDocument/2006/relationships/image" Target="../media/image85.wmf"/><Relationship Id="rId7" Type="http://schemas.openxmlformats.org/officeDocument/2006/relationships/image" Target="../media/image89.wmf"/><Relationship Id="rId12" Type="http://schemas.openxmlformats.org/officeDocument/2006/relationships/image" Target="../media/image94.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3.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7.wmf"/><Relationship Id="rId7" Type="http://schemas.openxmlformats.org/officeDocument/2006/relationships/image" Target="../media/image110.wmf"/><Relationship Id="rId2" Type="http://schemas.openxmlformats.org/officeDocument/2006/relationships/image" Target="../media/image106.wmf"/><Relationship Id="rId1" Type="http://schemas.openxmlformats.org/officeDocument/2006/relationships/image" Target="../media/image71.wmf"/><Relationship Id="rId6" Type="http://schemas.openxmlformats.org/officeDocument/2006/relationships/image" Target="../media/image109.wmf"/><Relationship Id="rId5" Type="http://schemas.openxmlformats.org/officeDocument/2006/relationships/image" Target="../media/image108.wmf"/><Relationship Id="rId10" Type="http://schemas.openxmlformats.org/officeDocument/2006/relationships/image" Target="../media/image112.wmf"/><Relationship Id="rId4" Type="http://schemas.openxmlformats.org/officeDocument/2006/relationships/image" Target="../media/image70.wmf"/><Relationship Id="rId9"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11" Type="http://schemas.openxmlformats.org/officeDocument/2006/relationships/image" Target="../media/image129.wmf"/><Relationship Id="rId5" Type="http://schemas.openxmlformats.org/officeDocument/2006/relationships/image" Target="../media/image123.wmf"/><Relationship Id="rId10" Type="http://schemas.openxmlformats.org/officeDocument/2006/relationships/image" Target="../media/image128.wmf"/><Relationship Id="rId4" Type="http://schemas.openxmlformats.org/officeDocument/2006/relationships/image" Target="../media/image122.wmf"/><Relationship Id="rId9"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wmf"/><Relationship Id="rId1" Type="http://schemas.openxmlformats.org/officeDocument/2006/relationships/image" Target="../media/image156.wmf"/><Relationship Id="rId4" Type="http://schemas.openxmlformats.org/officeDocument/2006/relationships/image" Target="../media/image15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 Id="rId4" Type="http://schemas.openxmlformats.org/officeDocument/2006/relationships/image" Target="../media/image17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5" Type="http://schemas.openxmlformats.org/officeDocument/2006/relationships/image" Target="../media/image185.wmf"/><Relationship Id="rId4" Type="http://schemas.openxmlformats.org/officeDocument/2006/relationships/image" Target="../media/image18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image" Target="../media/image207.wmf"/><Relationship Id="rId3" Type="http://schemas.openxmlformats.org/officeDocument/2006/relationships/image" Target="../media/image197.wmf"/><Relationship Id="rId7" Type="http://schemas.openxmlformats.org/officeDocument/2006/relationships/image" Target="../media/image201.wmf"/><Relationship Id="rId12" Type="http://schemas.openxmlformats.org/officeDocument/2006/relationships/image" Target="../media/image206.wmf"/><Relationship Id="rId2" Type="http://schemas.openxmlformats.org/officeDocument/2006/relationships/image" Target="../media/image196.wmf"/><Relationship Id="rId1" Type="http://schemas.openxmlformats.org/officeDocument/2006/relationships/image" Target="../media/image195.wmf"/><Relationship Id="rId6" Type="http://schemas.openxmlformats.org/officeDocument/2006/relationships/image" Target="../media/image200.wmf"/><Relationship Id="rId11" Type="http://schemas.openxmlformats.org/officeDocument/2006/relationships/image" Target="../media/image205.wmf"/><Relationship Id="rId5" Type="http://schemas.openxmlformats.org/officeDocument/2006/relationships/image" Target="../media/image199.wmf"/><Relationship Id="rId15" Type="http://schemas.openxmlformats.org/officeDocument/2006/relationships/image" Target="../media/image209.wmf"/><Relationship Id="rId10" Type="http://schemas.openxmlformats.org/officeDocument/2006/relationships/image" Target="../media/image204.wmf"/><Relationship Id="rId4" Type="http://schemas.openxmlformats.org/officeDocument/2006/relationships/image" Target="../media/image198.wmf"/><Relationship Id="rId9" Type="http://schemas.openxmlformats.org/officeDocument/2006/relationships/image" Target="../media/image203.wmf"/><Relationship Id="rId14" Type="http://schemas.openxmlformats.org/officeDocument/2006/relationships/image" Target="../media/image20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2.wmf"/><Relationship Id="rId7" Type="http://schemas.openxmlformats.org/officeDocument/2006/relationships/image" Target="../media/image194.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image" Target="../media/image202.wmf"/><Relationship Id="rId7" Type="http://schemas.openxmlformats.org/officeDocument/2006/relationships/image" Target="../media/image207.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6.wmf"/><Relationship Id="rId5" Type="http://schemas.openxmlformats.org/officeDocument/2006/relationships/image" Target="../media/image204.wmf"/><Relationship Id="rId4" Type="http://schemas.openxmlformats.org/officeDocument/2006/relationships/image" Target="../media/image20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23.wmf"/><Relationship Id="rId1" Type="http://schemas.openxmlformats.org/officeDocument/2006/relationships/image" Target="../media/image22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24.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image" Target="../media/image206.wmf"/><Relationship Id="rId3" Type="http://schemas.openxmlformats.org/officeDocument/2006/relationships/image" Target="../media/image196.wmf"/><Relationship Id="rId7" Type="http://schemas.openxmlformats.org/officeDocument/2006/relationships/image" Target="../media/image200.wmf"/><Relationship Id="rId12" Type="http://schemas.openxmlformats.org/officeDocument/2006/relationships/image" Target="../media/image205.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199.wmf"/><Relationship Id="rId11" Type="http://schemas.openxmlformats.org/officeDocument/2006/relationships/image" Target="../media/image204.wmf"/><Relationship Id="rId5" Type="http://schemas.openxmlformats.org/officeDocument/2006/relationships/image" Target="../media/image198.wmf"/><Relationship Id="rId10" Type="http://schemas.openxmlformats.org/officeDocument/2006/relationships/image" Target="../media/image203.wmf"/><Relationship Id="rId4" Type="http://schemas.openxmlformats.org/officeDocument/2006/relationships/image" Target="../media/image197.wmf"/><Relationship Id="rId9" Type="http://schemas.openxmlformats.org/officeDocument/2006/relationships/image" Target="../media/image202.wmf"/><Relationship Id="rId14" Type="http://schemas.openxmlformats.org/officeDocument/2006/relationships/image" Target="../media/image20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3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34.wmf"/><Relationship Id="rId1" Type="http://schemas.openxmlformats.org/officeDocument/2006/relationships/image" Target="../media/image233.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37.wmf"/><Relationship Id="rId1" Type="http://schemas.openxmlformats.org/officeDocument/2006/relationships/image" Target="../media/image23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3E497876-2387-4C6B-B4A9-90CE24128686}" type="slidenum">
              <a:rPr lang="en-US" altLang="zh-CN"/>
              <a:pPr>
                <a:defRPr/>
              </a:pPr>
              <a:t>‹#›</a:t>
            </a:fld>
            <a:endParaRPr lang="en-US" altLang="zh-CN"/>
          </a:p>
        </p:txBody>
      </p:sp>
    </p:spTree>
    <p:extLst>
      <p:ext uri="{BB962C8B-B14F-4D97-AF65-F5344CB8AC3E}">
        <p14:creationId xmlns:p14="http://schemas.microsoft.com/office/powerpoint/2010/main" val="26688766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497876-2387-4C6B-B4A9-90CE24128686}" type="slidenum">
              <a:rPr lang="en-US" altLang="zh-CN" smtClean="0"/>
              <a:pPr>
                <a:defRPr/>
              </a:pPr>
              <a:t>12</a:t>
            </a:fld>
            <a:endParaRPr lang="en-US" altLang="zh-CN"/>
          </a:p>
        </p:txBody>
      </p:sp>
    </p:spTree>
    <p:extLst>
      <p:ext uri="{BB962C8B-B14F-4D97-AF65-F5344CB8AC3E}">
        <p14:creationId xmlns:p14="http://schemas.microsoft.com/office/powerpoint/2010/main" val="1003244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861C58F-C823-4568-8398-2A66AD21A4DE}" type="slidenum">
              <a:rPr lang="en-US" altLang="zh-CN"/>
              <a:pPr>
                <a:defRPr/>
              </a:pPr>
              <a:t>‹#›</a:t>
            </a:fld>
            <a:endParaRPr lang="en-US" altLang="zh-CN"/>
          </a:p>
        </p:txBody>
      </p:sp>
    </p:spTree>
    <p:extLst>
      <p:ext uri="{BB962C8B-B14F-4D97-AF65-F5344CB8AC3E}">
        <p14:creationId xmlns:p14="http://schemas.microsoft.com/office/powerpoint/2010/main" val="307887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E614E8-A7F6-4D08-9BE8-A5CBC57BB69F}" type="slidenum">
              <a:rPr lang="en-US" altLang="zh-CN"/>
              <a:pPr>
                <a:defRPr/>
              </a:pPr>
              <a:t>‹#›</a:t>
            </a:fld>
            <a:endParaRPr lang="en-US" altLang="zh-CN"/>
          </a:p>
        </p:txBody>
      </p:sp>
    </p:spTree>
    <p:extLst>
      <p:ext uri="{BB962C8B-B14F-4D97-AF65-F5344CB8AC3E}">
        <p14:creationId xmlns:p14="http://schemas.microsoft.com/office/powerpoint/2010/main" val="1656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BA0932-1827-4FA1-AA60-F10C5005D6CD}" type="slidenum">
              <a:rPr lang="en-US" altLang="zh-CN"/>
              <a:pPr>
                <a:defRPr/>
              </a:pPr>
              <a:t>‹#›</a:t>
            </a:fld>
            <a:endParaRPr lang="en-US" altLang="zh-CN"/>
          </a:p>
        </p:txBody>
      </p:sp>
    </p:spTree>
    <p:extLst>
      <p:ext uri="{BB962C8B-B14F-4D97-AF65-F5344CB8AC3E}">
        <p14:creationId xmlns:p14="http://schemas.microsoft.com/office/powerpoint/2010/main" val="236584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2788BE5-0E6E-4638-B75D-55C31892A2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78972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54B0B3A-C4C8-456E-88E0-D18BAB54D3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21067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76E62A-B10D-456F-8022-5494D8EF93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43558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8D47D0D-29C5-43C1-8F76-6A3B0284A22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30544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413D567-32C7-421D-9C25-B62B3E1D17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30029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DCECE46-80F7-4D8E-AA6F-D19DBB51F6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3255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3DF5CE9-36B4-4111-AB72-EA3E0B662AD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7515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6EEAC80-30A0-4855-8423-166D241418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5317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9B2047C-0D02-4BCC-9DDA-D5FDDA93CD5E}" type="slidenum">
              <a:rPr lang="en-US" altLang="zh-CN"/>
              <a:pPr>
                <a:defRPr/>
              </a:pPr>
              <a:t>‹#›</a:t>
            </a:fld>
            <a:endParaRPr lang="en-US" altLang="zh-CN"/>
          </a:p>
        </p:txBody>
      </p:sp>
    </p:spTree>
    <p:extLst>
      <p:ext uri="{BB962C8B-B14F-4D97-AF65-F5344CB8AC3E}">
        <p14:creationId xmlns:p14="http://schemas.microsoft.com/office/powerpoint/2010/main" val="149848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D93F067-118F-47EA-A5DA-11918FD57E1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1517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7D02E4F-0DC7-4C34-891F-3A5FC876AF3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0474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DCD87BC-931E-4923-B3AA-A4CF77326BC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0469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7870FE-A04A-48B0-8012-6DA40CA4422A}" type="slidenum">
              <a:rPr lang="en-US" altLang="zh-CN"/>
              <a:pPr>
                <a:defRPr/>
              </a:pPr>
              <a:t>‹#›</a:t>
            </a:fld>
            <a:endParaRPr lang="en-US" altLang="zh-CN"/>
          </a:p>
        </p:txBody>
      </p:sp>
    </p:spTree>
    <p:extLst>
      <p:ext uri="{BB962C8B-B14F-4D97-AF65-F5344CB8AC3E}">
        <p14:creationId xmlns:p14="http://schemas.microsoft.com/office/powerpoint/2010/main" val="246485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9354050-FB61-4E13-9210-10503100BFBD}" type="slidenum">
              <a:rPr lang="en-US" altLang="zh-CN"/>
              <a:pPr>
                <a:defRPr/>
              </a:pPr>
              <a:t>‹#›</a:t>
            </a:fld>
            <a:endParaRPr lang="en-US" altLang="zh-CN"/>
          </a:p>
        </p:txBody>
      </p:sp>
    </p:spTree>
    <p:extLst>
      <p:ext uri="{BB962C8B-B14F-4D97-AF65-F5344CB8AC3E}">
        <p14:creationId xmlns:p14="http://schemas.microsoft.com/office/powerpoint/2010/main" val="100990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D56EB79-D653-4ED0-B82D-ED756466399F}" type="slidenum">
              <a:rPr lang="en-US" altLang="zh-CN"/>
              <a:pPr>
                <a:defRPr/>
              </a:pPr>
              <a:t>‹#›</a:t>
            </a:fld>
            <a:endParaRPr lang="en-US" altLang="zh-CN"/>
          </a:p>
        </p:txBody>
      </p:sp>
    </p:spTree>
    <p:extLst>
      <p:ext uri="{BB962C8B-B14F-4D97-AF65-F5344CB8AC3E}">
        <p14:creationId xmlns:p14="http://schemas.microsoft.com/office/powerpoint/2010/main" val="320487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7C2C6D4-138C-43F0-846B-5431081E3A3C}" type="slidenum">
              <a:rPr lang="en-US" altLang="zh-CN"/>
              <a:pPr>
                <a:defRPr/>
              </a:pPr>
              <a:t>‹#›</a:t>
            </a:fld>
            <a:endParaRPr lang="en-US" altLang="zh-CN"/>
          </a:p>
        </p:txBody>
      </p:sp>
    </p:spTree>
    <p:extLst>
      <p:ext uri="{BB962C8B-B14F-4D97-AF65-F5344CB8AC3E}">
        <p14:creationId xmlns:p14="http://schemas.microsoft.com/office/powerpoint/2010/main" val="384744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6C5E7C0-B8DF-44BF-81C0-2969BC2CD8A6}" type="slidenum">
              <a:rPr lang="en-US" altLang="zh-CN"/>
              <a:pPr>
                <a:defRPr/>
              </a:pPr>
              <a:t>‹#›</a:t>
            </a:fld>
            <a:endParaRPr lang="en-US" altLang="zh-CN"/>
          </a:p>
        </p:txBody>
      </p:sp>
    </p:spTree>
    <p:extLst>
      <p:ext uri="{BB962C8B-B14F-4D97-AF65-F5344CB8AC3E}">
        <p14:creationId xmlns:p14="http://schemas.microsoft.com/office/powerpoint/2010/main" val="374646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B948D3F-A3C7-4C76-BD32-E27FD3C88356}" type="slidenum">
              <a:rPr lang="en-US" altLang="zh-CN"/>
              <a:pPr>
                <a:defRPr/>
              </a:pPr>
              <a:t>‹#›</a:t>
            </a:fld>
            <a:endParaRPr lang="en-US" altLang="zh-CN"/>
          </a:p>
        </p:txBody>
      </p:sp>
    </p:spTree>
    <p:extLst>
      <p:ext uri="{BB962C8B-B14F-4D97-AF65-F5344CB8AC3E}">
        <p14:creationId xmlns:p14="http://schemas.microsoft.com/office/powerpoint/2010/main" val="189968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64CE2B-AB7F-4CBF-89C4-1B897FC4DC65}" type="slidenum">
              <a:rPr lang="en-US" altLang="zh-CN"/>
              <a:pPr>
                <a:defRPr/>
              </a:pPr>
              <a:t>‹#›</a:t>
            </a:fld>
            <a:endParaRPr lang="en-US" altLang="zh-CN"/>
          </a:p>
        </p:txBody>
      </p:sp>
    </p:spTree>
    <p:extLst>
      <p:ext uri="{BB962C8B-B14F-4D97-AF65-F5344CB8AC3E}">
        <p14:creationId xmlns:p14="http://schemas.microsoft.com/office/powerpoint/2010/main" val="211105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95CE3DC4-489A-4475-A960-7BBAAD914D77}" type="slidenum">
              <a:rPr lang="en-US" altLang="zh-CN"/>
              <a:pPr>
                <a:defRPr/>
              </a:pPr>
              <a:t>‹#›</a:t>
            </a:fld>
            <a:endParaRPr lang="en-US" altLang="zh-CN"/>
          </a:p>
        </p:txBody>
      </p:sp>
      <p:pic>
        <p:nvPicPr>
          <p:cNvPr id="1031" name="Picture 7" descr="view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236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nklogo"/>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7696200" y="0"/>
            <a:ext cx="14478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80"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solidFill>
                <a:srgbClr val="000000"/>
              </a:solidFill>
            </a:endParaRPr>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solidFill>
                <a:srgbClr val="000000"/>
              </a:solidFill>
            </a:endParaRPr>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3D3DED34-EC99-4E31-B122-88ABEA51FC16}" type="slidenum">
              <a:rPr lang="en-US" altLang="zh-CN">
                <a:solidFill>
                  <a:srgbClr val="000000"/>
                </a:solidFill>
              </a:rPr>
              <a:pPr>
                <a:defRPr/>
              </a:pPr>
              <a:t>‹#›</a:t>
            </a:fld>
            <a:endParaRPr lang="en-US" altLang="zh-CN">
              <a:solidFill>
                <a:srgbClr val="000000"/>
              </a:solidFill>
            </a:endParaRPr>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extLst>
      <p:ext uri="{BB962C8B-B14F-4D97-AF65-F5344CB8AC3E}">
        <p14:creationId xmlns:p14="http://schemas.microsoft.com/office/powerpoint/2010/main" val="1223726540"/>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3" Type="http://schemas.openxmlformats.org/officeDocument/2006/relationships/tags" Target="../tags/tag13.xml"/><Relationship Id="rId21" Type="http://schemas.openxmlformats.org/officeDocument/2006/relationships/image" Target="../media/image21.wmf"/><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14.tmp"/><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image" Target="../media/image23.wmf"/><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14.tmp"/><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slideLayout" Target="../slideLayouts/slideLayout7.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1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5.wmf"/><Relationship Id="rId3" Type="http://schemas.openxmlformats.org/officeDocument/2006/relationships/image" Target="../media/image37.wmf"/><Relationship Id="rId7" Type="http://schemas.openxmlformats.org/officeDocument/2006/relationships/image" Target="../media/image32.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3.wmf"/><Relationship Id="rId1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9.wmf"/><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43.wmf"/><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4.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14.tmp"/><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50.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7.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54.wmf"/><Relationship Id="rId3" Type="http://schemas.openxmlformats.org/officeDocument/2006/relationships/oleObject" Target="../embeddings/oleObject29.bin"/><Relationship Id="rId7" Type="http://schemas.openxmlformats.org/officeDocument/2006/relationships/image" Target="../media/image50.png"/><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7.wmf"/><Relationship Id="rId11" Type="http://schemas.openxmlformats.org/officeDocument/2006/relationships/image" Target="../media/image53.wmf"/><Relationship Id="rId5" Type="http://schemas.openxmlformats.org/officeDocument/2006/relationships/image" Target="../media/image56.wmf"/><Relationship Id="rId15" Type="http://schemas.openxmlformats.org/officeDocument/2006/relationships/image" Target="../media/image55.wmf"/><Relationship Id="rId10" Type="http://schemas.openxmlformats.org/officeDocument/2006/relationships/oleObject" Target="../embeddings/oleObject31.bin"/><Relationship Id="rId4" Type="http://schemas.openxmlformats.org/officeDocument/2006/relationships/image" Target="../media/image51.wmf"/><Relationship Id="rId9" Type="http://schemas.openxmlformats.org/officeDocument/2006/relationships/image" Target="../media/image52.wmf"/><Relationship Id="rId14"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14.tmp"/><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slideLayout" Target="../slideLayouts/slideLayout7.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s/_rels/slide27.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9.wmf"/><Relationship Id="rId5" Type="http://schemas.openxmlformats.org/officeDocument/2006/relationships/oleObject" Target="../embeddings/oleObject35.bin"/><Relationship Id="rId10" Type="http://schemas.openxmlformats.org/officeDocument/2006/relationships/image" Target="../media/image62.wmf"/><Relationship Id="rId4" Type="http://schemas.openxmlformats.org/officeDocument/2006/relationships/image" Target="../media/image58.wmf"/><Relationship Id="rId9" Type="http://schemas.openxmlformats.org/officeDocument/2006/relationships/image" Target="../media/image6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3.xml"/><Relationship Id="rId1" Type="http://schemas.openxmlformats.org/officeDocument/2006/relationships/vmlDrawing" Target="../drawings/vmlDrawing17.vml"/><Relationship Id="rId4" Type="http://schemas.openxmlformats.org/officeDocument/2006/relationships/image" Target="../media/image63.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68.wmf"/><Relationship Id="rId3" Type="http://schemas.openxmlformats.org/officeDocument/2006/relationships/image" Target="../media/image69.jpeg"/><Relationship Id="rId7" Type="http://schemas.openxmlformats.org/officeDocument/2006/relationships/image" Target="../media/image65.wmf"/><Relationship Id="rId12"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39.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66.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10.png"/><Relationship Id="rId4" Type="http://schemas.openxmlformats.org/officeDocument/2006/relationships/image" Target="../media/image6.wmf"/><Relationship Id="rId9" Type="http://schemas.openxmlformats.org/officeDocument/2006/relationships/image" Target="../media/image8.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48.bin"/><Relationship Id="rId18" Type="http://schemas.openxmlformats.org/officeDocument/2006/relationships/image" Target="../media/image77.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74.wmf"/><Relationship Id="rId17" Type="http://schemas.openxmlformats.org/officeDocument/2006/relationships/oleObject" Target="../embeddings/oleObject50.bin"/><Relationship Id="rId2" Type="http://schemas.openxmlformats.org/officeDocument/2006/relationships/slideLayout" Target="../slideLayouts/slideLayout13.xml"/><Relationship Id="rId16" Type="http://schemas.openxmlformats.org/officeDocument/2006/relationships/image" Target="../media/image76.wmf"/><Relationship Id="rId20" Type="http://schemas.openxmlformats.org/officeDocument/2006/relationships/image" Target="../media/image78.wmf"/><Relationship Id="rId1" Type="http://schemas.openxmlformats.org/officeDocument/2006/relationships/vmlDrawing" Target="../drawings/vmlDrawing19.vml"/><Relationship Id="rId6" Type="http://schemas.openxmlformats.org/officeDocument/2006/relationships/image" Target="../media/image71.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73.wmf"/><Relationship Id="rId19" Type="http://schemas.openxmlformats.org/officeDocument/2006/relationships/oleObject" Target="../embeddings/oleObject51.bin"/><Relationship Id="rId4" Type="http://schemas.openxmlformats.org/officeDocument/2006/relationships/image" Target="../media/image70.wmf"/><Relationship Id="rId9" Type="http://schemas.openxmlformats.org/officeDocument/2006/relationships/oleObject" Target="../embeddings/oleObject46.bin"/><Relationship Id="rId14" Type="http://schemas.openxmlformats.org/officeDocument/2006/relationships/image" Target="../media/image75.wmf"/></Relationships>
</file>

<file path=ppt/slides/_rels/slide33.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image" Target="../media/image80.wmf"/><Relationship Id="rId5" Type="http://schemas.openxmlformats.org/officeDocument/2006/relationships/oleObject" Target="../embeddings/oleObject53.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5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61.bin"/><Relationship Id="rId18" Type="http://schemas.openxmlformats.org/officeDocument/2006/relationships/image" Target="../media/image90.wmf"/><Relationship Id="rId26" Type="http://schemas.openxmlformats.org/officeDocument/2006/relationships/image" Target="../media/image94.wmf"/><Relationship Id="rId3" Type="http://schemas.openxmlformats.org/officeDocument/2006/relationships/oleObject" Target="../embeddings/oleObject56.bin"/><Relationship Id="rId21" Type="http://schemas.openxmlformats.org/officeDocument/2006/relationships/oleObject" Target="../embeddings/oleObject65.bin"/><Relationship Id="rId7" Type="http://schemas.openxmlformats.org/officeDocument/2006/relationships/oleObject" Target="../embeddings/oleObject58.bin"/><Relationship Id="rId12" Type="http://schemas.openxmlformats.org/officeDocument/2006/relationships/image" Target="../media/image87.wmf"/><Relationship Id="rId17" Type="http://schemas.openxmlformats.org/officeDocument/2006/relationships/oleObject" Target="../embeddings/oleObject63.bin"/><Relationship Id="rId25" Type="http://schemas.openxmlformats.org/officeDocument/2006/relationships/oleObject" Target="../embeddings/oleObject67.bin"/><Relationship Id="rId2" Type="http://schemas.openxmlformats.org/officeDocument/2006/relationships/slideLayout" Target="../slideLayouts/slideLayout13.xml"/><Relationship Id="rId16" Type="http://schemas.openxmlformats.org/officeDocument/2006/relationships/image" Target="../media/image89.wmf"/><Relationship Id="rId20" Type="http://schemas.openxmlformats.org/officeDocument/2006/relationships/image" Target="../media/image91.wmf"/><Relationship Id="rId29" Type="http://schemas.openxmlformats.org/officeDocument/2006/relationships/image" Target="../media/image96.jpg"/><Relationship Id="rId1" Type="http://schemas.openxmlformats.org/officeDocument/2006/relationships/vmlDrawing" Target="../drawings/vmlDrawing21.vml"/><Relationship Id="rId6" Type="http://schemas.openxmlformats.org/officeDocument/2006/relationships/image" Target="../media/image84.wmf"/><Relationship Id="rId11" Type="http://schemas.openxmlformats.org/officeDocument/2006/relationships/oleObject" Target="../embeddings/oleObject60.bin"/><Relationship Id="rId24" Type="http://schemas.openxmlformats.org/officeDocument/2006/relationships/image" Target="../media/image93.wmf"/><Relationship Id="rId5" Type="http://schemas.openxmlformats.org/officeDocument/2006/relationships/oleObject" Target="../embeddings/oleObject57.bin"/><Relationship Id="rId15" Type="http://schemas.openxmlformats.org/officeDocument/2006/relationships/oleObject" Target="../embeddings/oleObject62.bin"/><Relationship Id="rId23" Type="http://schemas.openxmlformats.org/officeDocument/2006/relationships/oleObject" Target="../embeddings/oleObject66.bin"/><Relationship Id="rId28" Type="http://schemas.openxmlformats.org/officeDocument/2006/relationships/image" Target="../media/image95.wmf"/><Relationship Id="rId10" Type="http://schemas.openxmlformats.org/officeDocument/2006/relationships/image" Target="../media/image86.wmf"/><Relationship Id="rId19" Type="http://schemas.openxmlformats.org/officeDocument/2006/relationships/oleObject" Target="../embeddings/oleObject64.bin"/><Relationship Id="rId4" Type="http://schemas.openxmlformats.org/officeDocument/2006/relationships/image" Target="../media/image83.wmf"/><Relationship Id="rId9" Type="http://schemas.openxmlformats.org/officeDocument/2006/relationships/oleObject" Target="../embeddings/oleObject59.bin"/><Relationship Id="rId14" Type="http://schemas.openxmlformats.org/officeDocument/2006/relationships/image" Target="../media/image88.wmf"/><Relationship Id="rId22" Type="http://schemas.openxmlformats.org/officeDocument/2006/relationships/image" Target="../media/image92.wmf"/><Relationship Id="rId27" Type="http://schemas.openxmlformats.org/officeDocument/2006/relationships/oleObject" Target="../embeddings/oleObject68.bin"/><Relationship Id="rId30" Type="http://schemas.openxmlformats.org/officeDocument/2006/relationships/image" Target="../media/image97.jpg"/></Relationships>
</file>

<file path=ppt/slides/_rels/slide36.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99.wmf"/><Relationship Id="rId5" Type="http://schemas.openxmlformats.org/officeDocument/2006/relationships/oleObject" Target="../embeddings/oleObject70.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72.bin"/></Relationships>
</file>

<file path=ppt/slides/_rels/slide37.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103.wmf"/><Relationship Id="rId5" Type="http://schemas.openxmlformats.org/officeDocument/2006/relationships/oleObject" Target="../embeddings/oleObject74.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76.bin"/></Relationships>
</file>

<file path=ppt/slides/_rels/slide38.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83.bin"/><Relationship Id="rId18" Type="http://schemas.openxmlformats.org/officeDocument/2006/relationships/image" Target="../media/image110.wmf"/><Relationship Id="rId3" Type="http://schemas.openxmlformats.org/officeDocument/2006/relationships/oleObject" Target="../embeddings/oleObject77.bin"/><Relationship Id="rId21" Type="http://schemas.openxmlformats.org/officeDocument/2006/relationships/oleObject" Target="../embeddings/oleObject87.bin"/><Relationship Id="rId7" Type="http://schemas.openxmlformats.org/officeDocument/2006/relationships/oleObject" Target="../embeddings/oleObject79.bin"/><Relationship Id="rId12" Type="http://schemas.openxmlformats.org/officeDocument/2006/relationships/oleObject" Target="../embeddings/oleObject82.bin"/><Relationship Id="rId17" Type="http://schemas.openxmlformats.org/officeDocument/2006/relationships/oleObject" Target="../embeddings/oleObject85.bin"/><Relationship Id="rId2" Type="http://schemas.openxmlformats.org/officeDocument/2006/relationships/slideLayout" Target="../slideLayouts/slideLayout13.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vmlDrawing" Target="../drawings/vmlDrawing24.vml"/><Relationship Id="rId6" Type="http://schemas.openxmlformats.org/officeDocument/2006/relationships/image" Target="../media/image106.wmf"/><Relationship Id="rId11" Type="http://schemas.openxmlformats.org/officeDocument/2006/relationships/oleObject" Target="../embeddings/oleObject81.bin"/><Relationship Id="rId24" Type="http://schemas.openxmlformats.org/officeDocument/2006/relationships/image" Target="../media/image112.wmf"/><Relationship Id="rId5" Type="http://schemas.openxmlformats.org/officeDocument/2006/relationships/oleObject" Target="../embeddings/oleObject78.bin"/><Relationship Id="rId15" Type="http://schemas.openxmlformats.org/officeDocument/2006/relationships/oleObject" Target="../embeddings/oleObject84.bin"/><Relationship Id="rId23" Type="http://schemas.openxmlformats.org/officeDocument/2006/relationships/oleObject" Target="../embeddings/oleObject88.bin"/><Relationship Id="rId10" Type="http://schemas.openxmlformats.org/officeDocument/2006/relationships/image" Target="../media/image70.wmf"/><Relationship Id="rId19" Type="http://schemas.openxmlformats.org/officeDocument/2006/relationships/oleObject" Target="../embeddings/oleObject86.bin"/><Relationship Id="rId4" Type="http://schemas.openxmlformats.org/officeDocument/2006/relationships/image" Target="../media/image71.wmf"/><Relationship Id="rId9" Type="http://schemas.openxmlformats.org/officeDocument/2006/relationships/oleObject" Target="../embeddings/oleObject80.bin"/><Relationship Id="rId14" Type="http://schemas.openxmlformats.org/officeDocument/2006/relationships/image" Target="../media/image108.wmf"/><Relationship Id="rId22" Type="http://schemas.openxmlformats.org/officeDocument/2006/relationships/image" Target="../media/image86.wmf"/></Relationships>
</file>

<file path=ppt/slides/_rels/slide39.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114.wmf"/><Relationship Id="rId5" Type="http://schemas.openxmlformats.org/officeDocument/2006/relationships/oleObject" Target="../embeddings/oleObject90.bin"/><Relationship Id="rId4" Type="http://schemas.openxmlformats.org/officeDocument/2006/relationships/image" Target="../media/image11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3" Type="http://schemas.openxmlformats.org/officeDocument/2006/relationships/tags" Target="../tags/tag62.xml"/><Relationship Id="rId21" Type="http://schemas.openxmlformats.org/officeDocument/2006/relationships/image" Target="../media/image116.wmf"/><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slideLayout" Target="../slideLayouts/slideLayout18.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image" Target="../media/image14.tmp"/><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image" Target="../media/image118.wmf"/><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image" Target="../media/image117.wmf"/></Relationships>
</file>

<file path=ppt/slides/_rels/slide41.x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8.w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23.wmf"/><Relationship Id="rId18" Type="http://schemas.openxmlformats.org/officeDocument/2006/relationships/oleObject" Target="../embeddings/oleObject99.bin"/><Relationship Id="rId26" Type="http://schemas.openxmlformats.org/officeDocument/2006/relationships/image" Target="../media/image129.wmf"/><Relationship Id="rId3" Type="http://schemas.openxmlformats.org/officeDocument/2006/relationships/image" Target="../media/image130.jpeg"/><Relationship Id="rId21" Type="http://schemas.openxmlformats.org/officeDocument/2006/relationships/oleObject" Target="../embeddings/oleObject101.bin"/><Relationship Id="rId7" Type="http://schemas.openxmlformats.org/officeDocument/2006/relationships/image" Target="../media/image120.wmf"/><Relationship Id="rId12" Type="http://schemas.openxmlformats.org/officeDocument/2006/relationships/oleObject" Target="../embeddings/oleObject96.bin"/><Relationship Id="rId17" Type="http://schemas.openxmlformats.org/officeDocument/2006/relationships/image" Target="../media/image125.wmf"/><Relationship Id="rId25" Type="http://schemas.openxmlformats.org/officeDocument/2006/relationships/oleObject" Target="../embeddings/oleObject103.bin"/><Relationship Id="rId2" Type="http://schemas.openxmlformats.org/officeDocument/2006/relationships/slideLayout" Target="../slideLayouts/slideLayout2.xml"/><Relationship Id="rId16" Type="http://schemas.openxmlformats.org/officeDocument/2006/relationships/oleObject" Target="../embeddings/oleObject98.bin"/><Relationship Id="rId20" Type="http://schemas.openxmlformats.org/officeDocument/2006/relationships/oleObject" Target="../embeddings/oleObject100.bin"/><Relationship Id="rId1" Type="http://schemas.openxmlformats.org/officeDocument/2006/relationships/vmlDrawing" Target="../drawings/vmlDrawing26.vml"/><Relationship Id="rId6" Type="http://schemas.openxmlformats.org/officeDocument/2006/relationships/oleObject" Target="../embeddings/oleObject93.bin"/><Relationship Id="rId11" Type="http://schemas.openxmlformats.org/officeDocument/2006/relationships/image" Target="../media/image122.wmf"/><Relationship Id="rId24" Type="http://schemas.openxmlformats.org/officeDocument/2006/relationships/image" Target="../media/image128.wmf"/><Relationship Id="rId5" Type="http://schemas.openxmlformats.org/officeDocument/2006/relationships/image" Target="../media/image119.wmf"/><Relationship Id="rId15" Type="http://schemas.openxmlformats.org/officeDocument/2006/relationships/image" Target="../media/image124.wmf"/><Relationship Id="rId23" Type="http://schemas.openxmlformats.org/officeDocument/2006/relationships/oleObject" Target="../embeddings/oleObject102.bin"/><Relationship Id="rId10" Type="http://schemas.openxmlformats.org/officeDocument/2006/relationships/oleObject" Target="../embeddings/oleObject95.bin"/><Relationship Id="rId19" Type="http://schemas.openxmlformats.org/officeDocument/2006/relationships/image" Target="../media/image126.wmf"/><Relationship Id="rId4" Type="http://schemas.openxmlformats.org/officeDocument/2006/relationships/oleObject" Target="../embeddings/oleObject92.bin"/><Relationship Id="rId9" Type="http://schemas.openxmlformats.org/officeDocument/2006/relationships/image" Target="../media/image121.wmf"/><Relationship Id="rId14" Type="http://schemas.openxmlformats.org/officeDocument/2006/relationships/oleObject" Target="../embeddings/oleObject97.bin"/><Relationship Id="rId22" Type="http://schemas.openxmlformats.org/officeDocument/2006/relationships/image" Target="../media/image127.wmf"/></Relationships>
</file>

<file path=ppt/slides/_rels/slide47.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35.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32.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07.bin"/></Relationships>
</file>

<file path=ppt/slides/_rels/slide4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37.wmf"/><Relationship Id="rId11" Type="http://schemas.openxmlformats.org/officeDocument/2006/relationships/oleObject" Target="../embeddings/oleObject113.bin"/><Relationship Id="rId5" Type="http://schemas.openxmlformats.org/officeDocument/2006/relationships/oleObject" Target="../embeddings/oleObject110.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12.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42.wmf"/><Relationship Id="rId5" Type="http://schemas.openxmlformats.org/officeDocument/2006/relationships/oleObject" Target="../embeddings/oleObject115.bin"/><Relationship Id="rId4" Type="http://schemas.openxmlformats.org/officeDocument/2006/relationships/image" Target="../media/image14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13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4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44.jpeg"/><Relationship Id="rId4" Type="http://schemas.openxmlformats.org/officeDocument/2006/relationships/image" Target="../media/image13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6.jpg"/><Relationship Id="rId2" Type="http://schemas.openxmlformats.org/officeDocument/2006/relationships/image" Target="../media/image14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50.wmf"/><Relationship Id="rId5" Type="http://schemas.openxmlformats.org/officeDocument/2006/relationships/oleObject" Target="../embeddings/oleObject120.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22.bin"/></Relationships>
</file>

<file path=ppt/slides/_rels/slide57.xml.rels><?xml version="1.0" encoding="UTF-8" standalone="yes"?>
<Relationships xmlns="http://schemas.openxmlformats.org/package/2006/relationships"><Relationship Id="rId2" Type="http://schemas.openxmlformats.org/officeDocument/2006/relationships/image" Target="../media/image153.gif"/><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3.xml"/><Relationship Id="rId1" Type="http://schemas.openxmlformats.org/officeDocument/2006/relationships/vmlDrawing" Target="../drawings/vmlDrawing34.vml"/><Relationship Id="rId5" Type="http://schemas.openxmlformats.org/officeDocument/2006/relationships/image" Target="../media/image155.wmf"/><Relationship Id="rId4" Type="http://schemas.openxmlformats.org/officeDocument/2006/relationships/image" Target="../media/image154.wmf"/></Relationships>
</file>

<file path=ppt/slides/_rels/slide59.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image" Target="../media/image162.jpeg"/><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61.jpeg"/><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image" Target="../media/image157.wmf"/><Relationship Id="rId11" Type="http://schemas.openxmlformats.org/officeDocument/2006/relationships/image" Target="../media/image160.jpg"/><Relationship Id="rId5" Type="http://schemas.openxmlformats.org/officeDocument/2006/relationships/oleObject" Target="../embeddings/oleObject125.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2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60.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21" Type="http://schemas.openxmlformats.org/officeDocument/2006/relationships/image" Target="../media/image163.wmf"/><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slideLayout" Target="../slideLayouts/slideLayout18.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tags" Target="../tags/tag9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image" Target="../media/image14.tmp"/></Relationships>
</file>

<file path=ppt/slides/_rels/slide61.x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image" Target="../media/image14.tmp"/><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164.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Layout" Target="../slideLayouts/slideLayout18.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s/_rels/slide64.x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image" Target="../media/image169.png"/><Relationship Id="rId18" Type="http://schemas.openxmlformats.org/officeDocument/2006/relationships/oleObject" Target="../embeddings/oleObject130.bin"/><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slideLayout" Target="../slideLayouts/slideLayout18.xml"/><Relationship Id="rId17" Type="http://schemas.openxmlformats.org/officeDocument/2006/relationships/image" Target="../media/image167.wmf"/><Relationship Id="rId2" Type="http://schemas.openxmlformats.org/officeDocument/2006/relationships/tags" Target="../tags/tag108.xml"/><Relationship Id="rId16" Type="http://schemas.openxmlformats.org/officeDocument/2006/relationships/oleObject" Target="../embeddings/oleObject129.bin"/><Relationship Id="rId20" Type="http://schemas.openxmlformats.org/officeDocument/2006/relationships/image" Target="../media/image14.tmp"/><Relationship Id="rId1" Type="http://schemas.openxmlformats.org/officeDocument/2006/relationships/vmlDrawing" Target="../drawings/vmlDrawing36.v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image" Target="../media/image166.wmf"/><Relationship Id="rId10" Type="http://schemas.openxmlformats.org/officeDocument/2006/relationships/tags" Target="../tags/tag116.xml"/><Relationship Id="rId19" Type="http://schemas.openxmlformats.org/officeDocument/2006/relationships/image" Target="../media/image168.wmf"/><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oleObject" Target="../embeddings/oleObject128.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3.xml"/><Relationship Id="rId1" Type="http://schemas.openxmlformats.org/officeDocument/2006/relationships/vmlDrawing" Target="../drawings/vmlDrawing37.vml"/><Relationship Id="rId4" Type="http://schemas.openxmlformats.org/officeDocument/2006/relationships/image" Target="../media/image170.wmf"/></Relationships>
</file>

<file path=ppt/slides/_rels/slide67.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image" Target="../media/image172.wmf"/><Relationship Id="rId5" Type="http://schemas.openxmlformats.org/officeDocument/2006/relationships/oleObject" Target="../embeddings/oleObject133.bin"/><Relationship Id="rId4" Type="http://schemas.openxmlformats.org/officeDocument/2006/relationships/image" Target="../media/image171.wmf"/></Relationships>
</file>

<file path=ppt/slides/_rels/slide68.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39.bin"/><Relationship Id="rId3" Type="http://schemas.openxmlformats.org/officeDocument/2006/relationships/image" Target="../media/image178.wmf"/><Relationship Id="rId7" Type="http://schemas.openxmlformats.org/officeDocument/2006/relationships/oleObject" Target="../embeddings/oleObject136.bin"/><Relationship Id="rId12" Type="http://schemas.openxmlformats.org/officeDocument/2006/relationships/image" Target="../media/image180.wmf"/><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image" Target="../media/image174.w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76.wmf"/><Relationship Id="rId4" Type="http://schemas.openxmlformats.org/officeDocument/2006/relationships/image" Target="../media/image179.wmf"/><Relationship Id="rId9" Type="http://schemas.openxmlformats.org/officeDocument/2006/relationships/oleObject" Target="../embeddings/oleObject137.bin"/><Relationship Id="rId14" Type="http://schemas.openxmlformats.org/officeDocument/2006/relationships/image" Target="../media/image177.wmf"/></Relationships>
</file>

<file path=ppt/slides/_rels/slide69.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140.bin"/><Relationship Id="rId7" Type="http://schemas.openxmlformats.org/officeDocument/2006/relationships/oleObject" Target="../embeddings/oleObject142.bin"/><Relationship Id="rId12" Type="http://schemas.openxmlformats.org/officeDocument/2006/relationships/image" Target="../media/image185.wmf"/><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image" Target="../media/image182.w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143.bin"/></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4.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image" Target="../media/image14.tmp"/><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media/image190.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slideLayout" Target="../slideLayouts/slideLayout1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s/_rels/slide7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192.jp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image" Target="../media/image14.tmp"/><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image" Target="../media/image193.jpg"/><Relationship Id="rId2" Type="http://schemas.openxmlformats.org/officeDocument/2006/relationships/tags" Target="../tags/tag129.xml"/><Relationship Id="rId16" Type="http://schemas.openxmlformats.org/officeDocument/2006/relationships/slideLayout" Target="../slideLayouts/slideLayout18.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18.xml"/><Relationship Id="rId1" Type="http://schemas.openxmlformats.org/officeDocument/2006/relationships/vmlDrawing" Target="../drawings/vmlDrawing41.vml"/><Relationship Id="rId4" Type="http://schemas.openxmlformats.org/officeDocument/2006/relationships/image" Target="../media/image194.wmf"/></Relationships>
</file>

<file path=ppt/slides/_rels/slide79.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151.bin"/><Relationship Id="rId18" Type="http://schemas.openxmlformats.org/officeDocument/2006/relationships/image" Target="../media/image202.wmf"/><Relationship Id="rId26" Type="http://schemas.openxmlformats.org/officeDocument/2006/relationships/image" Target="../media/image206.wmf"/><Relationship Id="rId3" Type="http://schemas.openxmlformats.org/officeDocument/2006/relationships/oleObject" Target="../embeddings/oleObject146.bin"/><Relationship Id="rId21" Type="http://schemas.openxmlformats.org/officeDocument/2006/relationships/oleObject" Target="../embeddings/oleObject155.bin"/><Relationship Id="rId7" Type="http://schemas.openxmlformats.org/officeDocument/2006/relationships/oleObject" Target="../embeddings/oleObject148.bin"/><Relationship Id="rId12" Type="http://schemas.openxmlformats.org/officeDocument/2006/relationships/image" Target="../media/image199.wmf"/><Relationship Id="rId17" Type="http://schemas.openxmlformats.org/officeDocument/2006/relationships/oleObject" Target="../embeddings/oleObject153.bin"/><Relationship Id="rId25" Type="http://schemas.openxmlformats.org/officeDocument/2006/relationships/oleObject" Target="../embeddings/oleObject157.bin"/><Relationship Id="rId2" Type="http://schemas.openxmlformats.org/officeDocument/2006/relationships/slideLayout" Target="../slideLayouts/slideLayout13.xml"/><Relationship Id="rId16" Type="http://schemas.openxmlformats.org/officeDocument/2006/relationships/image" Target="../media/image201.wmf"/><Relationship Id="rId20" Type="http://schemas.openxmlformats.org/officeDocument/2006/relationships/image" Target="../media/image203.wmf"/><Relationship Id="rId29" Type="http://schemas.openxmlformats.org/officeDocument/2006/relationships/oleObject" Target="../embeddings/oleObject159.bin"/><Relationship Id="rId1" Type="http://schemas.openxmlformats.org/officeDocument/2006/relationships/vmlDrawing" Target="../drawings/vmlDrawing42.vml"/><Relationship Id="rId6" Type="http://schemas.openxmlformats.org/officeDocument/2006/relationships/image" Target="../media/image196.wmf"/><Relationship Id="rId11" Type="http://schemas.openxmlformats.org/officeDocument/2006/relationships/oleObject" Target="../embeddings/oleObject150.bin"/><Relationship Id="rId24" Type="http://schemas.openxmlformats.org/officeDocument/2006/relationships/image" Target="../media/image205.wmf"/><Relationship Id="rId32" Type="http://schemas.openxmlformats.org/officeDocument/2006/relationships/image" Target="../media/image209.wmf"/><Relationship Id="rId5" Type="http://schemas.openxmlformats.org/officeDocument/2006/relationships/oleObject" Target="../embeddings/oleObject147.bin"/><Relationship Id="rId15" Type="http://schemas.openxmlformats.org/officeDocument/2006/relationships/oleObject" Target="../embeddings/oleObject152.bin"/><Relationship Id="rId23" Type="http://schemas.openxmlformats.org/officeDocument/2006/relationships/oleObject" Target="../embeddings/oleObject156.bin"/><Relationship Id="rId28" Type="http://schemas.openxmlformats.org/officeDocument/2006/relationships/image" Target="../media/image207.wmf"/><Relationship Id="rId10" Type="http://schemas.openxmlformats.org/officeDocument/2006/relationships/image" Target="../media/image198.wmf"/><Relationship Id="rId19" Type="http://schemas.openxmlformats.org/officeDocument/2006/relationships/oleObject" Target="../embeddings/oleObject154.bin"/><Relationship Id="rId31" Type="http://schemas.openxmlformats.org/officeDocument/2006/relationships/oleObject" Target="../embeddings/oleObject160.bin"/><Relationship Id="rId4" Type="http://schemas.openxmlformats.org/officeDocument/2006/relationships/image" Target="../media/image195.wmf"/><Relationship Id="rId9" Type="http://schemas.openxmlformats.org/officeDocument/2006/relationships/oleObject" Target="../embeddings/oleObject149.bin"/><Relationship Id="rId14" Type="http://schemas.openxmlformats.org/officeDocument/2006/relationships/image" Target="../media/image200.wmf"/><Relationship Id="rId22" Type="http://schemas.openxmlformats.org/officeDocument/2006/relationships/image" Target="../media/image204.wmf"/><Relationship Id="rId27" Type="http://schemas.openxmlformats.org/officeDocument/2006/relationships/oleObject" Target="../embeddings/oleObject158.bin"/><Relationship Id="rId30" Type="http://schemas.openxmlformats.org/officeDocument/2006/relationships/image" Target="../media/image208.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 Id="rId9" Type="http://schemas.openxmlformats.org/officeDocument/2006/relationships/image" Target="../media/image17.wmf"/></Relationships>
</file>

<file path=ppt/slides/_rels/slide80.x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214.wmf"/><Relationship Id="rId17" Type="http://schemas.openxmlformats.org/officeDocument/2006/relationships/image" Target="../media/image194.wmf"/><Relationship Id="rId2" Type="http://schemas.openxmlformats.org/officeDocument/2006/relationships/slideLayout" Target="../slideLayouts/slideLayout13.xml"/><Relationship Id="rId16" Type="http://schemas.openxmlformats.org/officeDocument/2006/relationships/oleObject" Target="../embeddings/oleObject168.bin"/><Relationship Id="rId1" Type="http://schemas.openxmlformats.org/officeDocument/2006/relationships/vmlDrawing" Target="../drawings/vmlDrawing43.vml"/><Relationship Id="rId6" Type="http://schemas.openxmlformats.org/officeDocument/2006/relationships/image" Target="../media/image211.wmf"/><Relationship Id="rId11" Type="http://schemas.openxmlformats.org/officeDocument/2006/relationships/oleObject" Target="../embeddings/oleObject165.bin"/><Relationship Id="rId5" Type="http://schemas.openxmlformats.org/officeDocument/2006/relationships/oleObject" Target="../embeddings/oleObject162.bin"/><Relationship Id="rId15" Type="http://schemas.openxmlformats.org/officeDocument/2006/relationships/image" Target="../media/image215.wmf"/><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164.bin"/><Relationship Id="rId14" Type="http://schemas.openxmlformats.org/officeDocument/2006/relationships/oleObject" Target="../embeddings/oleObject167.bin"/></Relationships>
</file>

<file path=ppt/slides/_rels/slide81.x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oleObject" Target="../embeddings/oleObject174.bin"/><Relationship Id="rId18" Type="http://schemas.openxmlformats.org/officeDocument/2006/relationships/image" Target="../media/image216.wmf"/><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204.wmf"/><Relationship Id="rId17" Type="http://schemas.openxmlformats.org/officeDocument/2006/relationships/oleObject" Target="../embeddings/oleObject176.bin"/><Relationship Id="rId2" Type="http://schemas.openxmlformats.org/officeDocument/2006/relationships/slideLayout" Target="../slideLayouts/slideLayout13.xml"/><Relationship Id="rId16" Type="http://schemas.openxmlformats.org/officeDocument/2006/relationships/image" Target="../media/image207.wmf"/><Relationship Id="rId1" Type="http://schemas.openxmlformats.org/officeDocument/2006/relationships/vmlDrawing" Target="../drawings/vmlDrawing44.vml"/><Relationship Id="rId6" Type="http://schemas.openxmlformats.org/officeDocument/2006/relationships/image" Target="../media/image201.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203.wmf"/><Relationship Id="rId4" Type="http://schemas.openxmlformats.org/officeDocument/2006/relationships/image" Target="../media/image200.wmf"/><Relationship Id="rId9" Type="http://schemas.openxmlformats.org/officeDocument/2006/relationships/oleObject" Target="../embeddings/oleObject172.bin"/><Relationship Id="rId14" Type="http://schemas.openxmlformats.org/officeDocument/2006/relationships/image" Target="../media/image206.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217.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oleObject" Target="../embeddings/oleObject178.bin"/><Relationship Id="rId18" Type="http://schemas.openxmlformats.org/officeDocument/2006/relationships/image" Target="../media/image219.wmf"/><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slideLayout" Target="../slideLayouts/slideLayout18.xml"/><Relationship Id="rId17" Type="http://schemas.openxmlformats.org/officeDocument/2006/relationships/oleObject" Target="../embeddings/oleObject179.bin"/><Relationship Id="rId2" Type="http://schemas.openxmlformats.org/officeDocument/2006/relationships/tags" Target="../tags/tag143.xml"/><Relationship Id="rId16" Type="http://schemas.openxmlformats.org/officeDocument/2006/relationships/image" Target="../media/image221.jpeg"/><Relationship Id="rId1" Type="http://schemas.openxmlformats.org/officeDocument/2006/relationships/vmlDrawing" Target="../drawings/vmlDrawing46.v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image" Target="../media/image220.jpeg"/><Relationship Id="rId10" Type="http://schemas.openxmlformats.org/officeDocument/2006/relationships/tags" Target="../tags/tag151.xml"/><Relationship Id="rId19" Type="http://schemas.openxmlformats.org/officeDocument/2006/relationships/image" Target="../media/image14.tmp"/><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image" Target="../media/image218.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80.bin"/><Relationship Id="rId7" Type="http://schemas.openxmlformats.org/officeDocument/2006/relationships/image" Target="../media/image193.jpg"/><Relationship Id="rId2" Type="http://schemas.openxmlformats.org/officeDocument/2006/relationships/slideLayout" Target="../slideLayouts/slideLayout13.xml"/><Relationship Id="rId1" Type="http://schemas.openxmlformats.org/officeDocument/2006/relationships/vmlDrawing" Target="../drawings/vmlDrawing47.vml"/><Relationship Id="rId6" Type="http://schemas.openxmlformats.org/officeDocument/2006/relationships/image" Target="../media/image223.wmf"/><Relationship Id="rId5" Type="http://schemas.openxmlformats.org/officeDocument/2006/relationships/oleObject" Target="../embeddings/oleObject181.bin"/><Relationship Id="rId4" Type="http://schemas.openxmlformats.org/officeDocument/2006/relationships/image" Target="../media/image222.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13.xml"/><Relationship Id="rId1" Type="http://schemas.openxmlformats.org/officeDocument/2006/relationships/vmlDrawing" Target="../drawings/vmlDrawing48.vml"/><Relationship Id="rId4" Type="http://schemas.openxmlformats.org/officeDocument/2006/relationships/image" Target="../media/image224.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oleObject" Target="../embeddings/oleObject188.bin"/><Relationship Id="rId18" Type="http://schemas.openxmlformats.org/officeDocument/2006/relationships/image" Target="../media/image201.wmf"/><Relationship Id="rId26" Type="http://schemas.openxmlformats.org/officeDocument/2006/relationships/image" Target="../media/image205.wmf"/><Relationship Id="rId3" Type="http://schemas.openxmlformats.org/officeDocument/2006/relationships/oleObject" Target="../embeddings/oleObject183.bin"/><Relationship Id="rId21" Type="http://schemas.openxmlformats.org/officeDocument/2006/relationships/oleObject" Target="../embeddings/oleObject192.bin"/><Relationship Id="rId7" Type="http://schemas.openxmlformats.org/officeDocument/2006/relationships/oleObject" Target="../embeddings/oleObject185.bin"/><Relationship Id="rId12" Type="http://schemas.openxmlformats.org/officeDocument/2006/relationships/image" Target="../media/image198.wmf"/><Relationship Id="rId17" Type="http://schemas.openxmlformats.org/officeDocument/2006/relationships/oleObject" Target="../embeddings/oleObject190.bin"/><Relationship Id="rId25" Type="http://schemas.openxmlformats.org/officeDocument/2006/relationships/oleObject" Target="../embeddings/oleObject194.bin"/><Relationship Id="rId2" Type="http://schemas.openxmlformats.org/officeDocument/2006/relationships/slideLayout" Target="../slideLayouts/slideLayout13.xml"/><Relationship Id="rId16" Type="http://schemas.openxmlformats.org/officeDocument/2006/relationships/image" Target="../media/image200.wmf"/><Relationship Id="rId20" Type="http://schemas.openxmlformats.org/officeDocument/2006/relationships/image" Target="../media/image202.wmf"/><Relationship Id="rId29" Type="http://schemas.openxmlformats.org/officeDocument/2006/relationships/oleObject" Target="../embeddings/oleObject196.bin"/><Relationship Id="rId1" Type="http://schemas.openxmlformats.org/officeDocument/2006/relationships/vmlDrawing" Target="../drawings/vmlDrawing49.vml"/><Relationship Id="rId6" Type="http://schemas.openxmlformats.org/officeDocument/2006/relationships/image" Target="../media/image226.wmf"/><Relationship Id="rId11" Type="http://schemas.openxmlformats.org/officeDocument/2006/relationships/oleObject" Target="../embeddings/oleObject187.bin"/><Relationship Id="rId24" Type="http://schemas.openxmlformats.org/officeDocument/2006/relationships/image" Target="../media/image204.wmf"/><Relationship Id="rId5" Type="http://schemas.openxmlformats.org/officeDocument/2006/relationships/oleObject" Target="../embeddings/oleObject184.bin"/><Relationship Id="rId15" Type="http://schemas.openxmlformats.org/officeDocument/2006/relationships/oleObject" Target="../embeddings/oleObject189.bin"/><Relationship Id="rId23" Type="http://schemas.openxmlformats.org/officeDocument/2006/relationships/oleObject" Target="../embeddings/oleObject193.bin"/><Relationship Id="rId28" Type="http://schemas.openxmlformats.org/officeDocument/2006/relationships/image" Target="../media/image206.wmf"/><Relationship Id="rId10" Type="http://schemas.openxmlformats.org/officeDocument/2006/relationships/image" Target="../media/image197.wmf"/><Relationship Id="rId19" Type="http://schemas.openxmlformats.org/officeDocument/2006/relationships/oleObject" Target="../embeddings/oleObject191.bin"/><Relationship Id="rId4" Type="http://schemas.openxmlformats.org/officeDocument/2006/relationships/image" Target="../media/image225.wmf"/><Relationship Id="rId9" Type="http://schemas.openxmlformats.org/officeDocument/2006/relationships/oleObject" Target="../embeddings/oleObject186.bin"/><Relationship Id="rId14" Type="http://schemas.openxmlformats.org/officeDocument/2006/relationships/image" Target="../media/image199.wmf"/><Relationship Id="rId22" Type="http://schemas.openxmlformats.org/officeDocument/2006/relationships/image" Target="../media/image203.wmf"/><Relationship Id="rId27" Type="http://schemas.openxmlformats.org/officeDocument/2006/relationships/oleObject" Target="../embeddings/oleObject195.bin"/><Relationship Id="rId30" Type="http://schemas.openxmlformats.org/officeDocument/2006/relationships/image" Target="../media/image207.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90.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image" Target="../media/image230.png"/><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image" Target="../media/image229.png"/><Relationship Id="rId2" Type="http://schemas.openxmlformats.org/officeDocument/2006/relationships/tags" Target="../tags/tag154.xml"/><Relationship Id="rId16" Type="http://schemas.openxmlformats.org/officeDocument/2006/relationships/image" Target="../media/image228.png"/><Relationship Id="rId20" Type="http://schemas.openxmlformats.org/officeDocument/2006/relationships/image" Target="../media/image14.tmp"/><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5" Type="http://schemas.openxmlformats.org/officeDocument/2006/relationships/tags" Target="../tags/tag157.xml"/><Relationship Id="rId15" Type="http://schemas.openxmlformats.org/officeDocument/2006/relationships/image" Target="../media/image227.png"/><Relationship Id="rId10" Type="http://schemas.openxmlformats.org/officeDocument/2006/relationships/tags" Target="../tags/tag162.xml"/><Relationship Id="rId19" Type="http://schemas.openxmlformats.org/officeDocument/2006/relationships/image" Target="../media/image231.png"/><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oleObject" Target="../embeddings/oleObject197.bin"/><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slideLayout" Target="../slideLayouts/slideLayout18.xml"/><Relationship Id="rId2" Type="http://schemas.openxmlformats.org/officeDocument/2006/relationships/tags" Target="../tags/tag166.xml"/><Relationship Id="rId1" Type="http://schemas.openxmlformats.org/officeDocument/2006/relationships/vmlDrawing" Target="../drawings/vmlDrawing50.vml"/><Relationship Id="rId6" Type="http://schemas.openxmlformats.org/officeDocument/2006/relationships/tags" Target="../tags/tag170.xml"/><Relationship Id="rId11" Type="http://schemas.openxmlformats.org/officeDocument/2006/relationships/tags" Target="../tags/tag175.xml"/><Relationship Id="rId5" Type="http://schemas.openxmlformats.org/officeDocument/2006/relationships/tags" Target="../tags/tag169.xml"/><Relationship Id="rId15" Type="http://schemas.openxmlformats.org/officeDocument/2006/relationships/image" Target="../media/image14.tmp"/><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image" Target="../media/image232.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98.bin"/><Relationship Id="rId2" Type="http://schemas.openxmlformats.org/officeDocument/2006/relationships/slideLayout" Target="../slideLayouts/slideLayout13.xml"/><Relationship Id="rId1" Type="http://schemas.openxmlformats.org/officeDocument/2006/relationships/vmlDrawing" Target="../drawings/vmlDrawing51.vml"/><Relationship Id="rId6" Type="http://schemas.openxmlformats.org/officeDocument/2006/relationships/image" Target="../media/image234.wmf"/><Relationship Id="rId5" Type="http://schemas.openxmlformats.org/officeDocument/2006/relationships/oleObject" Target="../embeddings/oleObject199.bin"/><Relationship Id="rId4" Type="http://schemas.openxmlformats.org/officeDocument/2006/relationships/image" Target="../media/image233.wmf"/></Relationships>
</file>

<file path=ppt/slides/_rels/slide93.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image" Target="../media/image14.tmp"/><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image" Target="../media/image235.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slideLayout" Target="../slideLayouts/slideLayout18.xml"/><Relationship Id="rId5" Type="http://schemas.openxmlformats.org/officeDocument/2006/relationships/tags" Target="../tags/tag18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13.xml"/><Relationship Id="rId1" Type="http://schemas.openxmlformats.org/officeDocument/2006/relationships/vmlDrawing" Target="../drawings/vmlDrawing52.vml"/><Relationship Id="rId6" Type="http://schemas.openxmlformats.org/officeDocument/2006/relationships/image" Target="../media/image237.wmf"/><Relationship Id="rId5" Type="http://schemas.openxmlformats.org/officeDocument/2006/relationships/oleObject" Target="../embeddings/oleObject201.bin"/><Relationship Id="rId4" Type="http://schemas.openxmlformats.org/officeDocument/2006/relationships/image" Target="../media/image236.wmf"/></Relationships>
</file>

<file path=ppt/slides/_rels/slide95.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14.tmp"/><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slideLayout" Target="../slideLayouts/slideLayout18.xml"/><Relationship Id="rId5" Type="http://schemas.openxmlformats.org/officeDocument/2006/relationships/tags" Target="../tags/tag190.xml"/><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s>
</file>

<file path=ppt/slides/_rels/slide96.xml.rels><?xml version="1.0" encoding="UTF-8" standalone="yes"?>
<Relationships xmlns="http://schemas.openxmlformats.org/package/2006/relationships"><Relationship Id="rId2" Type="http://schemas.openxmlformats.org/officeDocument/2006/relationships/image" Target="../media/image238.wmf"/><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239.wmf"/><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oleObject" Target="../embeddings/oleObject202.bin"/><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slideLayout" Target="../slideLayouts/slideLayout18.xml"/><Relationship Id="rId2" Type="http://schemas.openxmlformats.org/officeDocument/2006/relationships/tags" Target="../tags/tag196.xml"/><Relationship Id="rId1" Type="http://schemas.openxmlformats.org/officeDocument/2006/relationships/vmlDrawing" Target="../drawings/vmlDrawing53.v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image" Target="../media/image14.tmp"/><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image" Target="../media/image240.wmf"/></Relationships>
</file>

<file path=ppt/slides/_rels/slide99.xml.rels><?xml version="1.0" encoding="UTF-8" standalone="yes"?>
<Relationships xmlns="http://schemas.openxmlformats.org/package/2006/relationships"><Relationship Id="rId3" Type="http://schemas.openxmlformats.org/officeDocument/2006/relationships/image" Target="../media/image242.wmf"/><Relationship Id="rId2" Type="http://schemas.openxmlformats.org/officeDocument/2006/relationships/image" Target="../media/image241.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85800" y="620688"/>
            <a:ext cx="7772400" cy="1143000"/>
          </a:xfrm>
        </p:spPr>
        <p:txBody>
          <a:bodyPr/>
          <a:lstStyle/>
          <a:p>
            <a:r>
              <a:rPr lang="zh-CN" altLang="en-US" sz="3600" dirty="0" smtClean="0">
                <a:latin typeface="仿宋" panose="02010609060101010101" pitchFamily="49" charset="-122"/>
                <a:ea typeface="仿宋" panose="02010609060101010101" pitchFamily="49" charset="-122"/>
              </a:rPr>
              <a:t>第四章 </a:t>
            </a:r>
          </a:p>
        </p:txBody>
      </p:sp>
      <p:sp>
        <p:nvSpPr>
          <p:cNvPr id="3075" name="内容占位符 3"/>
          <p:cNvSpPr>
            <a:spLocks noGrp="1"/>
          </p:cNvSpPr>
          <p:nvPr>
            <p:ph idx="1"/>
          </p:nvPr>
        </p:nvSpPr>
        <p:spPr>
          <a:xfrm>
            <a:off x="745453" y="1916832"/>
            <a:ext cx="7772400" cy="3746500"/>
          </a:xfrm>
        </p:spPr>
        <p:txBody>
          <a:bodyPr/>
          <a:lstStyle/>
          <a:p>
            <a:pPr marL="0" indent="0" algn="ctr">
              <a:buFontTx/>
              <a:buNone/>
            </a:pPr>
            <a:r>
              <a:rPr lang="zh-CN" altLang="en-US" sz="4000" dirty="0" smtClean="0">
                <a:latin typeface="华文行楷" pitchFamily="2" charset="-122"/>
                <a:ea typeface="华文行楷" pitchFamily="2" charset="-122"/>
              </a:rPr>
              <a:t>动量和冲量</a:t>
            </a:r>
          </a:p>
        </p:txBody>
      </p:sp>
      <p:sp>
        <p:nvSpPr>
          <p:cNvPr id="30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84310FC-9F70-4A05-B715-8634FBB0983D}" type="slidenum">
              <a:rPr kumimoji="0" lang="en-US" altLang="zh-CN" sz="1400" smtClean="0"/>
              <a:pPr eaLnBrk="1" hangingPunct="1"/>
              <a:t>1</a:t>
            </a:fld>
            <a:endParaRPr kumimoji="0" lang="en-US" altLang="zh-CN" sz="1400" smtClean="0"/>
          </a:p>
        </p:txBody>
      </p:sp>
      <p:sp>
        <p:nvSpPr>
          <p:cNvPr id="3" name="Rectangle 2"/>
          <p:cNvSpPr txBox="1">
            <a:spLocks noChangeArrowheads="1"/>
          </p:cNvSpPr>
          <p:nvPr/>
        </p:nvSpPr>
        <p:spPr bwMode="auto">
          <a:xfrm>
            <a:off x="2214563" y="4786313"/>
            <a:ext cx="4286250" cy="1071562"/>
          </a:xfrm>
          <a:prstGeom prst="rect">
            <a:avLst/>
          </a:prstGeom>
          <a:noFill/>
          <a:ln w="9525">
            <a:noFill/>
            <a:miter lim="800000"/>
            <a:headEnd/>
            <a:tailEnd/>
          </a:ln>
        </p:spPr>
        <p:txBody>
          <a:bodyPr anchor="ctr"/>
          <a:lstStyle/>
          <a:p>
            <a:pPr eaLnBrk="0" hangingPunct="0">
              <a:defRPr/>
            </a:pPr>
            <a:endParaRPr lang="zh-CN" altLang="en-US" sz="4000" b="1" kern="0" dirty="0">
              <a:solidFill>
                <a:srgbClr val="7030A0"/>
              </a:solidFill>
              <a:effectLst>
                <a:outerShdw blurRad="38100" dist="38100" dir="2700000" algn="tl">
                  <a:srgbClr val="000000">
                    <a:alpha val="43137"/>
                  </a:srgbClr>
                </a:outerShdw>
              </a:effectLst>
              <a:latin typeface="宋体" pitchFamily="2" charset="-122"/>
              <a:ea typeface="+mj-ea"/>
              <a:cs typeface="+mj-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2948" y="3174239"/>
            <a:ext cx="3566375" cy="322414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514806"/>
            <a:ext cx="3820223" cy="25430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advTm="13121"/>
    </mc:Choice>
    <mc:Fallback xmlns="">
      <p:transition spd="slow" advTm="131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10</a:t>
            </a:fld>
            <a:endParaRPr lang="en-US" altLang="zh-CN"/>
          </a:p>
        </p:txBody>
      </p:sp>
      <p:sp>
        <p:nvSpPr>
          <p:cNvPr id="5" name="内容占位符 2"/>
          <p:cNvSpPr txBox="1">
            <a:spLocks/>
          </p:cNvSpPr>
          <p:nvPr/>
        </p:nvSpPr>
        <p:spPr bwMode="auto">
          <a:xfrm>
            <a:off x="467544" y="692696"/>
            <a:ext cx="7990656" cy="545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25000"/>
              </a:lnSpc>
            </a:pPr>
            <a:r>
              <a:rPr lang="zh-CN" altLang="zh-CN" sz="2400" dirty="0">
                <a:latin typeface="仿宋" panose="02010609060101010101" pitchFamily="49" charset="-122"/>
                <a:ea typeface="仿宋" panose="02010609060101010101" pitchFamily="49" charset="-122"/>
              </a:rPr>
              <a:t>反过来看，要使质点由一种运动状态变到另一种运动状态，可以有无穷多种过程来实现</a:t>
            </a:r>
            <a:r>
              <a:rPr lang="zh-CN" altLang="zh-CN"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zh-CN" altLang="zh-CN" sz="2400" dirty="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ü"/>
            </a:pPr>
            <a:r>
              <a:rPr lang="zh-CN" altLang="zh-CN" sz="2400" dirty="0">
                <a:latin typeface="仿宋" panose="02010609060101010101" pitchFamily="49" charset="-122"/>
                <a:ea typeface="仿宋" panose="02010609060101010101" pitchFamily="49" charset="-122"/>
              </a:rPr>
              <a:t>使质点由</a:t>
            </a:r>
            <a:r>
              <a:rPr lang="en-US" altLang="zh-CN" sz="2400" dirty="0">
                <a:latin typeface="仿宋" panose="02010609060101010101" pitchFamily="49" charset="-122"/>
                <a:ea typeface="仿宋" panose="02010609060101010101" pitchFamily="49" charset="-122"/>
              </a:rPr>
              <a:t>P</a:t>
            </a:r>
            <a:r>
              <a:rPr lang="zh-CN" altLang="zh-CN" sz="2400" dirty="0">
                <a:latin typeface="仿宋" panose="02010609060101010101" pitchFamily="49" charset="-122"/>
                <a:ea typeface="仿宋" panose="02010609060101010101" pitchFamily="49" charset="-122"/>
              </a:rPr>
              <a:t>变到－</a:t>
            </a:r>
            <a:r>
              <a:rPr lang="en-US" altLang="zh-CN" sz="2400" dirty="0">
                <a:latin typeface="仿宋" panose="02010609060101010101" pitchFamily="49" charset="-122"/>
                <a:ea typeface="仿宋" panose="02010609060101010101" pitchFamily="49" charset="-122"/>
              </a:rPr>
              <a:t>P</a:t>
            </a:r>
            <a:r>
              <a:rPr lang="zh-CN" altLang="zh-CN"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F</a:t>
            </a:r>
            <a:r>
              <a:rPr lang="zh-CN" altLang="zh-CN" sz="2400" dirty="0">
                <a:latin typeface="仿宋" panose="02010609060101010101" pitchFamily="49" charset="-122"/>
                <a:ea typeface="仿宋" panose="02010609060101010101" pitchFamily="49" charset="-122"/>
              </a:rPr>
              <a:t>大，则△</a:t>
            </a:r>
            <a:r>
              <a:rPr lang="en-US" altLang="zh-CN" sz="2400" dirty="0">
                <a:latin typeface="仿宋" panose="02010609060101010101" pitchFamily="49" charset="-122"/>
                <a:ea typeface="仿宋" panose="02010609060101010101" pitchFamily="49" charset="-122"/>
              </a:rPr>
              <a:t>t</a:t>
            </a:r>
            <a:r>
              <a:rPr lang="zh-CN" altLang="zh-CN" sz="2400" dirty="0">
                <a:latin typeface="仿宋" panose="02010609060101010101" pitchFamily="49" charset="-122"/>
                <a:ea typeface="仿宋" panose="02010609060101010101" pitchFamily="49" charset="-122"/>
              </a:rPr>
              <a:t>小；</a:t>
            </a:r>
            <a:r>
              <a:rPr lang="en-US" altLang="zh-CN" sz="2400" dirty="0">
                <a:latin typeface="仿宋" panose="02010609060101010101" pitchFamily="49" charset="-122"/>
                <a:ea typeface="仿宋" panose="02010609060101010101" pitchFamily="49" charset="-122"/>
              </a:rPr>
              <a:t>F</a:t>
            </a:r>
            <a:r>
              <a:rPr lang="zh-CN" altLang="zh-CN" sz="2400" dirty="0">
                <a:latin typeface="仿宋" panose="02010609060101010101" pitchFamily="49" charset="-122"/>
                <a:ea typeface="仿宋" panose="02010609060101010101" pitchFamily="49" charset="-122"/>
              </a:rPr>
              <a:t>小，则△</a:t>
            </a:r>
            <a:r>
              <a:rPr lang="en-US" altLang="zh-CN" sz="2400" dirty="0">
                <a:latin typeface="仿宋" panose="02010609060101010101" pitchFamily="49" charset="-122"/>
                <a:ea typeface="仿宋" panose="02010609060101010101" pitchFamily="49" charset="-122"/>
              </a:rPr>
              <a:t>t</a:t>
            </a:r>
            <a:r>
              <a:rPr lang="zh-CN" altLang="zh-CN" sz="2400" dirty="0">
                <a:latin typeface="仿宋" panose="02010609060101010101" pitchFamily="49" charset="-122"/>
                <a:ea typeface="仿宋" panose="02010609060101010101" pitchFamily="49" charset="-122"/>
              </a:rPr>
              <a:t>大</a:t>
            </a:r>
            <a:r>
              <a:rPr lang="zh-CN" altLang="zh-CN" sz="2400" dirty="0" smtClean="0">
                <a:latin typeface="仿宋" panose="02010609060101010101" pitchFamily="49" charset="-122"/>
                <a:ea typeface="仿宋" panose="02010609060101010101" pitchFamily="49" charset="-122"/>
              </a:rPr>
              <a:t>；</a:t>
            </a:r>
            <a:endParaRPr lang="en-US" altLang="zh-CN" sz="2400" dirty="0" smtClean="0">
              <a:latin typeface="仿宋" panose="02010609060101010101" pitchFamily="49" charset="-122"/>
              <a:ea typeface="仿宋" panose="02010609060101010101" pitchFamily="49" charset="-122"/>
            </a:endParaRPr>
          </a:p>
          <a:p>
            <a:pPr marL="0" indent="0">
              <a:lnSpc>
                <a:spcPct val="125000"/>
              </a:lnSpc>
              <a:buNone/>
            </a:pPr>
            <a:r>
              <a:rPr lang="en-US" altLang="zh-CN" sz="2400" dirty="0">
                <a:latin typeface="仿宋" panose="02010609060101010101" pitchFamily="49" charset="-122"/>
                <a:ea typeface="仿宋" panose="02010609060101010101" pitchFamily="49" charset="-122"/>
              </a:rPr>
              <a:t> </a:t>
            </a: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乒乓球</a:t>
            </a:r>
            <a:r>
              <a:rPr lang="zh-CN" altLang="zh-CN"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m</a:t>
            </a:r>
            <a:r>
              <a:rPr lang="zh-CN" altLang="zh-CN" sz="2400" dirty="0">
                <a:latin typeface="仿宋" panose="02010609060101010101" pitchFamily="49" charset="-122"/>
                <a:ea typeface="仿宋" panose="02010609060101010101" pitchFamily="49" charset="-122"/>
              </a:rPr>
              <a:t>小）；</a:t>
            </a:r>
            <a:r>
              <a:rPr lang="en-US" altLang="zh-CN" sz="2400" dirty="0">
                <a:latin typeface="仿宋" panose="02010609060101010101" pitchFamily="49" charset="-122"/>
                <a:ea typeface="仿宋" panose="02010609060101010101" pitchFamily="49" charset="-122"/>
              </a:rPr>
              <a:t>  </a:t>
            </a:r>
            <a:r>
              <a:rPr lang="zh-CN" altLang="zh-CN" sz="2400" dirty="0">
                <a:latin typeface="仿宋" panose="02010609060101010101" pitchFamily="49" charset="-122"/>
                <a:ea typeface="仿宋" panose="02010609060101010101" pitchFamily="49" charset="-122"/>
              </a:rPr>
              <a:t>篮球（</a:t>
            </a:r>
            <a:r>
              <a:rPr lang="en-US" altLang="zh-CN" sz="2400" dirty="0">
                <a:latin typeface="仿宋" panose="02010609060101010101" pitchFamily="49" charset="-122"/>
                <a:ea typeface="仿宋" panose="02010609060101010101" pitchFamily="49" charset="-122"/>
              </a:rPr>
              <a:t>m</a:t>
            </a:r>
            <a:r>
              <a:rPr lang="zh-CN" altLang="zh-CN" sz="2400" dirty="0">
                <a:latin typeface="仿宋" panose="02010609060101010101" pitchFamily="49" charset="-122"/>
                <a:ea typeface="仿宋" panose="02010609060101010101" pitchFamily="49" charset="-122"/>
              </a:rPr>
              <a:t>中）；</a:t>
            </a:r>
            <a:r>
              <a:rPr lang="en-US" altLang="zh-CN" sz="2400" dirty="0">
                <a:latin typeface="仿宋" panose="02010609060101010101" pitchFamily="49" charset="-122"/>
                <a:ea typeface="仿宋" panose="02010609060101010101" pitchFamily="49" charset="-122"/>
              </a:rPr>
              <a:t>  </a:t>
            </a:r>
            <a:r>
              <a:rPr lang="zh-CN" altLang="zh-CN" sz="2400" dirty="0">
                <a:latin typeface="仿宋" panose="02010609060101010101" pitchFamily="49" charset="-122"/>
                <a:ea typeface="仿宋" panose="02010609060101010101" pitchFamily="49" charset="-122"/>
              </a:rPr>
              <a:t>铅球（</a:t>
            </a:r>
            <a:r>
              <a:rPr lang="en-US" altLang="zh-CN" sz="2400" dirty="0">
                <a:latin typeface="仿宋" panose="02010609060101010101" pitchFamily="49" charset="-122"/>
                <a:ea typeface="仿宋" panose="02010609060101010101" pitchFamily="49" charset="-122"/>
              </a:rPr>
              <a:t>m</a:t>
            </a:r>
            <a:r>
              <a:rPr lang="zh-CN" altLang="zh-CN" sz="2400" dirty="0">
                <a:latin typeface="仿宋" panose="02010609060101010101" pitchFamily="49" charset="-122"/>
                <a:ea typeface="仿宋" panose="02010609060101010101" pitchFamily="49" charset="-122"/>
              </a:rPr>
              <a:t>大）</a:t>
            </a:r>
          </a:p>
          <a:p>
            <a:pPr marL="0" indent="0">
              <a:lnSpc>
                <a:spcPct val="125000"/>
              </a:lnSpc>
              <a:buNone/>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用</a:t>
            </a:r>
            <a:r>
              <a:rPr lang="zh-CN" altLang="zh-CN" sz="2400" dirty="0">
                <a:latin typeface="仿宋" panose="02010609060101010101" pitchFamily="49" charset="-122"/>
                <a:ea typeface="仿宋" panose="02010609060101010101" pitchFamily="49" charset="-122"/>
              </a:rPr>
              <a:t>拍打△</a:t>
            </a:r>
            <a:r>
              <a:rPr lang="en-US" altLang="zh-CN" sz="2400" dirty="0">
                <a:latin typeface="仿宋" panose="02010609060101010101" pitchFamily="49" charset="-122"/>
                <a:ea typeface="仿宋" panose="02010609060101010101" pitchFamily="49" charset="-122"/>
              </a:rPr>
              <a:t>t</a:t>
            </a:r>
            <a:r>
              <a:rPr lang="zh-CN" altLang="zh-CN" sz="2400" dirty="0" smtClean="0">
                <a:latin typeface="仿宋" panose="02010609060101010101" pitchFamily="49" charset="-122"/>
                <a:ea typeface="仿宋" panose="02010609060101010101" pitchFamily="49" charset="-122"/>
              </a:rPr>
              <a:t>小</a:t>
            </a:r>
            <a:r>
              <a:rPr lang="en-US" altLang="zh-CN" sz="2400" dirty="0">
                <a:latin typeface="仿宋" panose="02010609060101010101" pitchFamily="49" charset="-122"/>
                <a:ea typeface="仿宋" panose="02010609060101010101" pitchFamily="49" charset="-122"/>
              </a:rPr>
              <a:t> </a:t>
            </a: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先</a:t>
            </a:r>
            <a:r>
              <a:rPr lang="zh-CN" altLang="zh-CN" sz="2400" dirty="0">
                <a:latin typeface="仿宋" panose="02010609060101010101" pitchFamily="49" charset="-122"/>
                <a:ea typeface="仿宋" panose="02010609060101010101" pitchFamily="49" charset="-122"/>
              </a:rPr>
              <a:t>接后传△</a:t>
            </a:r>
            <a:r>
              <a:rPr lang="en-US" altLang="zh-CN" sz="2400" dirty="0">
                <a:latin typeface="仿宋" panose="02010609060101010101" pitchFamily="49" charset="-122"/>
                <a:ea typeface="仿宋" panose="02010609060101010101" pitchFamily="49" charset="-122"/>
              </a:rPr>
              <a:t>t</a:t>
            </a:r>
            <a:r>
              <a:rPr lang="zh-CN" altLang="zh-CN" sz="2400" dirty="0" smtClean="0">
                <a:latin typeface="仿宋" panose="02010609060101010101" pitchFamily="49" charset="-122"/>
                <a:ea typeface="仿宋" panose="02010609060101010101" pitchFamily="49" charset="-122"/>
              </a:rPr>
              <a:t>大</a:t>
            </a:r>
            <a:r>
              <a:rPr lang="en-US" altLang="zh-CN" sz="2400" dirty="0">
                <a:latin typeface="仿宋" panose="02010609060101010101" pitchFamily="49" charset="-122"/>
                <a:ea typeface="仿宋" panose="02010609060101010101" pitchFamily="49" charset="-122"/>
              </a:rPr>
              <a:t> </a:t>
            </a: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落地</a:t>
            </a:r>
            <a:endParaRPr lang="en-US" altLang="zh-CN" sz="2400" kern="0" dirty="0" smtClean="0">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4095491"/>
            <a:ext cx="5715000" cy="2381250"/>
          </a:xfrm>
          <a:prstGeom prst="rect">
            <a:avLst/>
          </a:prstGeom>
        </p:spPr>
      </p:pic>
    </p:spTree>
    <p:extLst>
      <p:ext uri="{BB962C8B-B14F-4D97-AF65-F5344CB8AC3E}">
        <p14:creationId xmlns:p14="http://schemas.microsoft.com/office/powerpoint/2010/main" val="306332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100</a:t>
            </a:fld>
            <a:endParaRPr lang="en-US" altLang="zh-CN">
              <a:solidFill>
                <a:srgbClr val="000000"/>
              </a:solidFill>
            </a:endParaRPr>
          </a:p>
        </p:txBody>
      </p:sp>
      <p:sp>
        <p:nvSpPr>
          <p:cNvPr id="5" name="矩形 4"/>
          <p:cNvSpPr/>
          <p:nvPr/>
        </p:nvSpPr>
        <p:spPr>
          <a:xfrm>
            <a:off x="755576" y="692696"/>
            <a:ext cx="7200800" cy="3260508"/>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）行李受到摩擦力，由静止到与传送带一起以速度</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运动，行李运行的距离为</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；行李所受摩擦力的反作用力是传送带受到的摩擦力，在该力作用期间，传送带运行的距离为</a:t>
            </a:r>
            <a:r>
              <a:rPr lang="en-US" altLang="zh-CN" kern="100" dirty="0" err="1">
                <a:latin typeface="仿宋" panose="02010609060101010101" pitchFamily="49" charset="-122"/>
                <a:ea typeface="仿宋" panose="02010609060101010101" pitchFamily="49" charset="-122"/>
              </a:rPr>
              <a:t>vt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，它所做的功为</a:t>
            </a:r>
            <a:r>
              <a:rPr lang="en-US" altLang="zh-CN" kern="100" dirty="0" err="1">
                <a:latin typeface="仿宋" panose="02010609060101010101" pitchFamily="49" charset="-122"/>
                <a:ea typeface="仿宋" panose="02010609060101010101" pitchFamily="49" charset="-122"/>
              </a:rPr>
              <a:t>umgvt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，这些功有一部分转换成行李的动能，另一部分被消耗掉了。消耗掉的能量就是传送带摩擦力所做的功减去转换成行李动能那一部分的能量。</a:t>
            </a:r>
            <a:endParaRPr lang="zh-CN" altLang="en-US" dirty="0">
              <a:latin typeface="仿宋" panose="02010609060101010101" pitchFamily="49" charset="-122"/>
              <a:ea typeface="仿宋" panose="02010609060101010101" pitchFamily="49" charset="-122"/>
            </a:endParaRPr>
          </a:p>
        </p:txBody>
      </p:sp>
      <p:pic>
        <p:nvPicPr>
          <p:cNvPr id="1761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3953204"/>
            <a:ext cx="2588238" cy="80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99592" y="4763596"/>
            <a:ext cx="2674129" cy="461665"/>
          </a:xfrm>
          <a:prstGeom prst="rect">
            <a:avLst/>
          </a:prstGeom>
        </p:spPr>
        <p:txBody>
          <a:bodyPr wrap="none">
            <a:spAutoFit/>
          </a:bodyPr>
          <a:lstStyle/>
          <a:p>
            <a:r>
              <a:rPr lang="zh-CN" altLang="zh-CN" kern="100" dirty="0">
                <a:ea typeface="仿宋" panose="02010609060101010101" pitchFamily="49" charset="-122"/>
                <a:cs typeface="Times New Roman" panose="02020603050405020304" pitchFamily="18" charset="0"/>
              </a:rPr>
              <a:t>将</a:t>
            </a:r>
            <a:r>
              <a:rPr lang="en-US" altLang="zh-CN" kern="100" dirty="0">
                <a:ea typeface="仿宋" panose="02010609060101010101" pitchFamily="49" charset="-122"/>
              </a:rPr>
              <a:t>t</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v/</a:t>
            </a:r>
            <a:r>
              <a:rPr lang="zh-CN" altLang="zh-CN" kern="100" dirty="0">
                <a:ea typeface="仿宋" panose="02010609060101010101" pitchFamily="49" charset="-122"/>
                <a:cs typeface="Times New Roman" panose="02020603050405020304" pitchFamily="18" charset="0"/>
              </a:rPr>
              <a:t>μ</a:t>
            </a:r>
            <a:r>
              <a:rPr lang="en-US" altLang="zh-CN" kern="100" dirty="0">
                <a:ea typeface="仿宋" panose="02010609060101010101" pitchFamily="49" charset="-122"/>
              </a:rPr>
              <a:t>g</a:t>
            </a:r>
            <a:r>
              <a:rPr lang="zh-CN" altLang="zh-CN" kern="100" dirty="0">
                <a:ea typeface="仿宋" panose="02010609060101010101" pitchFamily="49" charset="-122"/>
                <a:cs typeface="Times New Roman" panose="02020603050405020304" pitchFamily="18" charset="0"/>
              </a:rPr>
              <a:t>代入得：</a:t>
            </a:r>
            <a:endParaRPr lang="zh-CN" altLang="en-US" dirty="0">
              <a:ea typeface="仿宋" panose="02010609060101010101" pitchFamily="49" charset="-122"/>
            </a:endParaRPr>
          </a:p>
        </p:txBody>
      </p:sp>
      <p:pic>
        <p:nvPicPr>
          <p:cNvPr id="17613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6525" y="5284548"/>
            <a:ext cx="3918901" cy="844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3619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11</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zh-CN" sz="2800" dirty="0">
                <a:latin typeface="仿宋" panose="02010609060101010101" pitchFamily="49" charset="-122"/>
                <a:ea typeface="仿宋" panose="02010609060101010101" pitchFamily="49" charset="-122"/>
                <a:cs typeface="Times New Roman" panose="02020603050405020304" pitchFamily="18" charset="0"/>
              </a:rPr>
              <a:t>已知：</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10kg</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F</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大小如图，摩擦系数</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μ</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0.2</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v</a:t>
            </a:r>
            <a:r>
              <a:rPr kumimoji="0" lang="en-US" altLang="zh-CN" sz="2800" baseline="-30000" dirty="0">
                <a:latin typeface="仿宋" panose="02010609060101010101" pitchFamily="49" charset="-122"/>
                <a:ea typeface="仿宋" panose="02010609060101010101" pitchFamily="49" charset="-122"/>
                <a:cs typeface="Times New Roman" panose="02020603050405020304" pitchFamily="18" charset="0"/>
              </a:rPr>
              <a:t>0</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=0</a:t>
            </a:r>
            <a:endParaRPr kumimoji="0" lang="en-US" altLang="zh-CN" sz="2800" dirty="0">
              <a:latin typeface="仿宋" panose="02010609060101010101" pitchFamily="49" charset="-122"/>
              <a:ea typeface="仿宋" panose="02010609060101010101" pitchFamily="49" charset="-122"/>
            </a:endParaRP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14400" y="2084428"/>
            <a:ext cx="3877985" cy="461665"/>
          </a:xfrm>
          <a:prstGeom prst="rect">
            <a:avLst/>
          </a:prstGeom>
        </p:spPr>
        <p:txBody>
          <a:bodyPr wrap="none">
            <a:spAutoFit/>
          </a:bodyPr>
          <a:lstStyle/>
          <a:p>
            <a:pPr lvl="0" algn="l" eaLnBrk="0" hangingPunct="0"/>
            <a:r>
              <a:rPr kumimoji="0" lang="zh-CN" altLang="zh-CN" dirty="0">
                <a:latin typeface="仿宋" panose="02010609060101010101" pitchFamily="49" charset="-122"/>
                <a:ea typeface="仿宋" panose="02010609060101010101" pitchFamily="49" charset="-122"/>
                <a:cs typeface="Times New Roman" panose="02020603050405020304" pitchFamily="18" charset="0"/>
              </a:rPr>
              <a:t>求：</a:t>
            </a:r>
            <a:r>
              <a:rPr kumimoji="0" lang="zh-CN" altLang="en-US" dirty="0">
                <a:latin typeface="仿宋" panose="02010609060101010101" pitchFamily="49" charset="-122"/>
                <a:ea typeface="仿宋" panose="02010609060101010101" pitchFamily="49" charset="-122"/>
                <a:cs typeface="Times New Roman" panose="02020603050405020304" pitchFamily="18" charset="0"/>
              </a:rPr>
              <a:t> </a:t>
            </a:r>
            <a:r>
              <a:rPr kumimoji="0" lang="en-US" altLang="zh-CN" dirty="0">
                <a:latin typeface="仿宋" panose="02010609060101010101" pitchFamily="49" charset="-122"/>
                <a:ea typeface="仿宋" panose="02010609060101010101" pitchFamily="49" charset="-122"/>
                <a:cs typeface="Times New Roman" panose="02020603050405020304" pitchFamily="18" charset="0"/>
              </a:rPr>
              <a:t>t</a:t>
            </a:r>
            <a:r>
              <a:rPr kumimoji="0" lang="zh-CN" altLang="en-US"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a:latin typeface="仿宋" panose="02010609060101010101" pitchFamily="49" charset="-122"/>
                <a:ea typeface="仿宋" panose="02010609060101010101" pitchFamily="49" charset="-122"/>
                <a:cs typeface="Times New Roman" panose="02020603050405020304" pitchFamily="18" charset="0"/>
              </a:rPr>
              <a:t>6s</a:t>
            </a:r>
            <a:r>
              <a:rPr kumimoji="0" lang="zh-CN" altLang="en-US" dirty="0">
                <a:latin typeface="仿宋" panose="02010609060101010101" pitchFamily="49" charset="-122"/>
                <a:ea typeface="仿宋" panose="02010609060101010101" pitchFamily="49" charset="-122"/>
                <a:cs typeface="Times New Roman" panose="02020603050405020304" pitchFamily="18" charset="0"/>
              </a:rPr>
              <a:t>时木箱的速度。</a:t>
            </a:r>
            <a:endParaRPr kumimoji="0" lang="zh-CN" altLang="en-US" dirty="0">
              <a:latin typeface="仿宋" panose="02010609060101010101" pitchFamily="49" charset="-122"/>
              <a:ea typeface="仿宋" panose="02010609060101010101" pitchFamily="49" charset="-122"/>
            </a:endParaRPr>
          </a:p>
        </p:txBody>
      </p:sp>
      <p:grpSp>
        <p:nvGrpSpPr>
          <p:cNvPr id="15" name="Group 4"/>
          <p:cNvGrpSpPr>
            <a:grpSpLocks/>
          </p:cNvGrpSpPr>
          <p:nvPr/>
        </p:nvGrpSpPr>
        <p:grpSpPr bwMode="auto">
          <a:xfrm>
            <a:off x="5682804" y="2353345"/>
            <a:ext cx="3003996" cy="1844353"/>
            <a:chOff x="5445" y="2751"/>
            <a:chExt cx="3819" cy="2337"/>
          </a:xfrm>
        </p:grpSpPr>
        <p:sp>
          <p:nvSpPr>
            <p:cNvPr id="16" name="Line 14"/>
            <p:cNvSpPr>
              <a:spLocks noChangeShapeType="1"/>
            </p:cNvSpPr>
            <p:nvPr/>
          </p:nvSpPr>
          <p:spPr bwMode="auto">
            <a:xfrm>
              <a:off x="5958" y="4575"/>
              <a:ext cx="273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3"/>
            <p:cNvSpPr>
              <a:spLocks noChangeShapeType="1"/>
            </p:cNvSpPr>
            <p:nvPr/>
          </p:nvSpPr>
          <p:spPr bwMode="auto">
            <a:xfrm flipV="1">
              <a:off x="5958" y="2979"/>
              <a:ext cx="0" cy="1596"/>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2"/>
            <p:cNvSpPr>
              <a:spLocks noChangeShapeType="1"/>
            </p:cNvSpPr>
            <p:nvPr/>
          </p:nvSpPr>
          <p:spPr bwMode="auto">
            <a:xfrm>
              <a:off x="5958" y="3606"/>
              <a:ext cx="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1"/>
            <p:cNvSpPr>
              <a:spLocks noChangeShapeType="1"/>
            </p:cNvSpPr>
            <p:nvPr/>
          </p:nvSpPr>
          <p:spPr bwMode="auto">
            <a:xfrm>
              <a:off x="7383" y="3606"/>
              <a:ext cx="912" cy="9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0"/>
            <p:cNvSpPr>
              <a:spLocks noChangeShapeType="1"/>
            </p:cNvSpPr>
            <p:nvPr/>
          </p:nvSpPr>
          <p:spPr bwMode="auto">
            <a:xfrm>
              <a:off x="7383" y="3606"/>
              <a:ext cx="0" cy="96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Text Box 9"/>
            <p:cNvSpPr txBox="1">
              <a:spLocks noChangeArrowheads="1"/>
            </p:cNvSpPr>
            <p:nvPr/>
          </p:nvSpPr>
          <p:spPr bwMode="auto">
            <a:xfrm>
              <a:off x="5559" y="275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Text Box 8"/>
            <p:cNvSpPr txBox="1">
              <a:spLocks noChangeArrowheads="1"/>
            </p:cNvSpPr>
            <p:nvPr/>
          </p:nvSpPr>
          <p:spPr bwMode="auto">
            <a:xfrm>
              <a:off x="5445" y="3207"/>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Text Box 7"/>
            <p:cNvSpPr txBox="1">
              <a:spLocks noChangeArrowheads="1"/>
            </p:cNvSpPr>
            <p:nvPr/>
          </p:nvSpPr>
          <p:spPr bwMode="auto">
            <a:xfrm>
              <a:off x="7155"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Text Box 6"/>
            <p:cNvSpPr txBox="1">
              <a:spLocks noChangeArrowheads="1"/>
            </p:cNvSpPr>
            <p:nvPr/>
          </p:nvSpPr>
          <p:spPr bwMode="auto">
            <a:xfrm>
              <a:off x="8466"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5" name="Text Box 5"/>
            <p:cNvSpPr txBox="1">
              <a:spLocks noChangeArrowheads="1"/>
            </p:cNvSpPr>
            <p:nvPr/>
          </p:nvSpPr>
          <p:spPr bwMode="auto">
            <a:xfrm>
              <a:off x="8067"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6" name="矩形 25"/>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31" name="文本框 30"/>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3" name="矩形 32"/>
          <p:cNvSpPr/>
          <p:nvPr/>
        </p:nvSpPr>
        <p:spPr>
          <a:xfrm>
            <a:off x="9610660" y="877639"/>
            <a:ext cx="4572000" cy="1413849"/>
          </a:xfrm>
          <a:prstGeom prst="rect">
            <a:avLst/>
          </a:prstGeom>
        </p:spPr>
        <p:txBody>
          <a:bodyPr>
            <a:spAutoFit/>
          </a:bodyPr>
          <a:lstStyle/>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30N</a:t>
            </a:r>
            <a:r>
              <a:rPr lang="zh-CN" altLang="zh-CN" kern="100" dirty="0">
                <a:latin typeface="仿宋" panose="02010609060101010101" pitchFamily="49" charset="-122"/>
                <a:ea typeface="仿宋" panose="02010609060101010101" pitchFamily="49" charset="-122"/>
              </a:rPr>
              <a:t>，</a:t>
            </a:r>
          </a:p>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7s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70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10t</a:t>
            </a:r>
            <a:r>
              <a:rPr lang="zh-CN" altLang="zh-CN" kern="100" dirty="0">
                <a:latin typeface="仿宋" panose="02010609060101010101" pitchFamily="49" charset="-122"/>
                <a:ea typeface="仿宋" panose="02010609060101010101" pitchFamily="49" charset="-122"/>
              </a:rPr>
              <a:t>。</a:t>
            </a:r>
          </a:p>
          <a:p>
            <a:pPr algn="l">
              <a:lnSpc>
                <a:spcPct val="125000"/>
              </a:lnSpc>
            </a:pPr>
            <a:r>
              <a:rPr lang="en-US" altLang="zh-CN" kern="100" dirty="0">
                <a:latin typeface="仿宋" panose="02010609060101010101" pitchFamily="49" charset="-122"/>
                <a:ea typeface="仿宋" panose="02010609060101010101" pitchFamily="49" charset="-122"/>
              </a:rPr>
              <a:t>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6s</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时，木箱的速度为</a:t>
            </a:r>
            <a:r>
              <a:rPr lang="en-US" altLang="zh-CN" kern="100" dirty="0">
                <a:latin typeface="仿宋" panose="02010609060101010101" pitchFamily="49" charset="-122"/>
                <a:ea typeface="仿宋" panose="02010609060101010101" pitchFamily="49" charset="-122"/>
              </a:rPr>
              <a:t>v</a:t>
            </a:r>
            <a:endParaRPr lang="zh-CN" altLang="en-US" dirty="0">
              <a:latin typeface="仿宋" panose="02010609060101010101" pitchFamily="49" charset="-122"/>
              <a:ea typeface="仿宋" panose="02010609060101010101" pitchFamily="49" charset="-122"/>
            </a:endParaRPr>
          </a:p>
        </p:txBody>
      </p:sp>
      <p:pic>
        <p:nvPicPr>
          <p:cNvPr id="34" name="Picture 22"/>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55996" y="2416424"/>
            <a:ext cx="3625715" cy="3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23"/>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645555" y="2844048"/>
            <a:ext cx="3588845" cy="23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4"/>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610660" y="3357606"/>
            <a:ext cx="3618211" cy="43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36"/>
          <p:cNvSpPr/>
          <p:nvPr/>
        </p:nvSpPr>
        <p:spPr>
          <a:xfrm>
            <a:off x="12118692" y="3914136"/>
            <a:ext cx="1261885"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m/s</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pSp>
        <p:nvGrpSpPr>
          <p:cNvPr id="30" name="组合 29"/>
          <p:cNvGrpSpPr/>
          <p:nvPr>
            <p:custDataLst>
              <p:tags r:id="rId7"/>
            </p:custDataLst>
          </p:nvPr>
        </p:nvGrpSpPr>
        <p:grpSpPr>
          <a:xfrm>
            <a:off x="9537700" y="0"/>
            <a:ext cx="3815080" cy="647700"/>
            <a:chOff x="9537700" y="0"/>
            <a:chExt cx="3815080" cy="647700"/>
          </a:xfrm>
        </p:grpSpPr>
        <p:sp>
          <p:nvSpPr>
            <p:cNvPr id="27"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RemarkTitleText"/>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2"/>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7653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918104" y="6367663"/>
            <a:ext cx="1905000" cy="457200"/>
          </a:xfrm>
        </p:spPr>
        <p:txBody>
          <a:bodyPr/>
          <a:lstStyle/>
          <a:p>
            <a:pPr>
              <a:defRPr/>
            </a:pPr>
            <a:fld id="{29B2047C-0D02-4BCC-9DDA-D5FDDA93CD5E}" type="slidenum">
              <a:rPr lang="en-US" altLang="zh-CN" smtClean="0"/>
              <a:pPr>
                <a:defRPr/>
              </a:pPr>
              <a:t>12</a:t>
            </a:fld>
            <a:endParaRPr lang="en-US" altLang="zh-CN"/>
          </a:p>
        </p:txBody>
      </p:sp>
      <p:sp>
        <p:nvSpPr>
          <p:cNvPr id="5" name="内容占位符 2"/>
          <p:cNvSpPr txBox="1">
            <a:spLocks/>
          </p:cNvSpPr>
          <p:nvPr/>
        </p:nvSpPr>
        <p:spPr bwMode="auto">
          <a:xfrm>
            <a:off x="721380" y="456382"/>
            <a:ext cx="7990656" cy="545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nSpc>
                <a:spcPct val="125000"/>
              </a:lnSpc>
              <a:buNone/>
            </a:pPr>
            <a:endParaRPr lang="en-US" altLang="zh-CN" sz="2400" dirty="0">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ü"/>
            </a:pPr>
            <a:endParaRPr lang="en-US" altLang="zh-CN" sz="2400" dirty="0" smtClean="0">
              <a:latin typeface="仿宋" panose="02010609060101010101" pitchFamily="49" charset="-122"/>
              <a:ea typeface="仿宋" panose="02010609060101010101" pitchFamily="49" charset="-122"/>
            </a:endParaRPr>
          </a:p>
        </p:txBody>
      </p:sp>
      <p:grpSp>
        <p:nvGrpSpPr>
          <p:cNvPr id="10" name="Group 4"/>
          <p:cNvGrpSpPr>
            <a:grpSpLocks/>
          </p:cNvGrpSpPr>
          <p:nvPr/>
        </p:nvGrpSpPr>
        <p:grpSpPr bwMode="auto">
          <a:xfrm>
            <a:off x="5725234" y="1000859"/>
            <a:ext cx="3003996" cy="1844353"/>
            <a:chOff x="5445" y="2751"/>
            <a:chExt cx="3819" cy="2337"/>
          </a:xfrm>
        </p:grpSpPr>
        <p:sp>
          <p:nvSpPr>
            <p:cNvPr id="11" name="Line 14"/>
            <p:cNvSpPr>
              <a:spLocks noChangeShapeType="1"/>
            </p:cNvSpPr>
            <p:nvPr/>
          </p:nvSpPr>
          <p:spPr bwMode="auto">
            <a:xfrm>
              <a:off x="5958" y="4575"/>
              <a:ext cx="273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3"/>
            <p:cNvSpPr>
              <a:spLocks noChangeShapeType="1"/>
            </p:cNvSpPr>
            <p:nvPr/>
          </p:nvSpPr>
          <p:spPr bwMode="auto">
            <a:xfrm flipV="1">
              <a:off x="5958" y="2979"/>
              <a:ext cx="0" cy="1596"/>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2"/>
            <p:cNvSpPr>
              <a:spLocks noChangeShapeType="1"/>
            </p:cNvSpPr>
            <p:nvPr/>
          </p:nvSpPr>
          <p:spPr bwMode="auto">
            <a:xfrm>
              <a:off x="5958" y="3606"/>
              <a:ext cx="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1"/>
            <p:cNvSpPr>
              <a:spLocks noChangeShapeType="1"/>
            </p:cNvSpPr>
            <p:nvPr/>
          </p:nvSpPr>
          <p:spPr bwMode="auto">
            <a:xfrm>
              <a:off x="7383" y="3606"/>
              <a:ext cx="912" cy="9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0"/>
            <p:cNvSpPr>
              <a:spLocks noChangeShapeType="1"/>
            </p:cNvSpPr>
            <p:nvPr/>
          </p:nvSpPr>
          <p:spPr bwMode="auto">
            <a:xfrm>
              <a:off x="7383" y="3606"/>
              <a:ext cx="0" cy="969"/>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Text Box 9"/>
            <p:cNvSpPr txBox="1">
              <a:spLocks noChangeArrowheads="1"/>
            </p:cNvSpPr>
            <p:nvPr/>
          </p:nvSpPr>
          <p:spPr bwMode="auto">
            <a:xfrm>
              <a:off x="5559" y="275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7" name="Text Box 8"/>
            <p:cNvSpPr txBox="1">
              <a:spLocks noChangeArrowheads="1"/>
            </p:cNvSpPr>
            <p:nvPr/>
          </p:nvSpPr>
          <p:spPr bwMode="auto">
            <a:xfrm>
              <a:off x="5445" y="3207"/>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8" name="Text Box 7"/>
            <p:cNvSpPr txBox="1">
              <a:spLocks noChangeArrowheads="1"/>
            </p:cNvSpPr>
            <p:nvPr/>
          </p:nvSpPr>
          <p:spPr bwMode="auto">
            <a:xfrm>
              <a:off x="7155"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Text Box 6"/>
            <p:cNvSpPr txBox="1">
              <a:spLocks noChangeArrowheads="1"/>
            </p:cNvSpPr>
            <p:nvPr/>
          </p:nvSpPr>
          <p:spPr bwMode="auto">
            <a:xfrm>
              <a:off x="8466"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0" name="Text Box 5"/>
            <p:cNvSpPr txBox="1">
              <a:spLocks noChangeArrowheads="1"/>
            </p:cNvSpPr>
            <p:nvPr/>
          </p:nvSpPr>
          <p:spPr bwMode="auto">
            <a:xfrm>
              <a:off x="8067" y="4461"/>
              <a:ext cx="798"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22" name="矩形 21"/>
          <p:cNvSpPr/>
          <p:nvPr/>
        </p:nvSpPr>
        <p:spPr>
          <a:xfrm>
            <a:off x="721380" y="758136"/>
            <a:ext cx="2510624"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的表达式：</a:t>
            </a:r>
            <a:endParaRPr lang="zh-CN" altLang="en-US" dirty="0">
              <a:latin typeface="仿宋" panose="02010609060101010101" pitchFamily="49" charset="-122"/>
              <a:ea typeface="仿宋" panose="02010609060101010101" pitchFamily="49" charset="-122"/>
            </a:endParaRPr>
          </a:p>
        </p:txBody>
      </p:sp>
      <p:sp>
        <p:nvSpPr>
          <p:cNvPr id="23" name="矩形 22"/>
          <p:cNvSpPr/>
          <p:nvPr/>
        </p:nvSpPr>
        <p:spPr>
          <a:xfrm>
            <a:off x="1101652" y="1414895"/>
            <a:ext cx="4572000" cy="1413849"/>
          </a:xfrm>
          <a:prstGeom prst="rect">
            <a:avLst/>
          </a:prstGeom>
        </p:spPr>
        <p:txBody>
          <a:bodyPr>
            <a:spAutoFit/>
          </a:bodyPr>
          <a:lstStyle/>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t</a:t>
            </a:r>
            <a:r>
              <a:rPr lang="en-US" altLang="zh-CN" kern="100" baseline="-250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30N</a:t>
            </a:r>
            <a:r>
              <a:rPr lang="zh-CN" altLang="zh-CN" kern="100" dirty="0">
                <a:latin typeface="仿宋" panose="02010609060101010101" pitchFamily="49" charset="-122"/>
                <a:ea typeface="仿宋" panose="02010609060101010101" pitchFamily="49" charset="-122"/>
              </a:rPr>
              <a:t>，</a:t>
            </a:r>
          </a:p>
          <a:p>
            <a:pPr algn="l">
              <a:lnSpc>
                <a:spcPct val="125000"/>
              </a:lnSpc>
              <a:spcAft>
                <a:spcPts val="0"/>
              </a:spcAft>
            </a:pP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4s</a:t>
            </a:r>
            <a:r>
              <a:rPr lang="zh-CN" altLang="zh-CN" kern="100" dirty="0">
                <a:latin typeface="仿宋" panose="02010609060101010101" pitchFamily="49" charset="-122"/>
                <a:ea typeface="仿宋" panose="02010609060101010101" pitchFamily="49" charset="-122"/>
              </a:rPr>
              <a:t>到</a:t>
            </a:r>
            <a:r>
              <a:rPr lang="en-US" altLang="zh-CN" kern="100" dirty="0">
                <a:latin typeface="仿宋" panose="02010609060101010101" pitchFamily="49" charset="-122"/>
                <a:ea typeface="仿宋" panose="02010609060101010101" pitchFamily="49" charset="-122"/>
              </a:rPr>
              <a:t>7s</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70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10t</a:t>
            </a:r>
            <a:r>
              <a:rPr lang="zh-CN" altLang="zh-CN" kern="100" dirty="0">
                <a:latin typeface="仿宋" panose="02010609060101010101" pitchFamily="49" charset="-122"/>
                <a:ea typeface="仿宋" panose="02010609060101010101" pitchFamily="49" charset="-122"/>
              </a:rPr>
              <a:t>。</a:t>
            </a:r>
          </a:p>
          <a:p>
            <a:pPr algn="l">
              <a:lnSpc>
                <a:spcPct val="125000"/>
              </a:lnSpc>
            </a:pPr>
            <a:r>
              <a:rPr lang="en-US" altLang="zh-CN" kern="100" dirty="0">
                <a:latin typeface="仿宋" panose="02010609060101010101" pitchFamily="49" charset="-122"/>
                <a:ea typeface="仿宋" panose="02010609060101010101" pitchFamily="49" charset="-122"/>
              </a:rPr>
              <a:t>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6s</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时，木箱的速度为</a:t>
            </a:r>
            <a:r>
              <a:rPr lang="en-US" altLang="zh-CN" kern="100" dirty="0">
                <a:latin typeface="仿宋" panose="02010609060101010101" pitchFamily="49" charset="-122"/>
                <a:ea typeface="仿宋" panose="02010609060101010101" pitchFamily="49" charset="-122"/>
              </a:rPr>
              <a:t>v</a:t>
            </a:r>
            <a:endParaRPr lang="zh-CN" altLang="en-US" dirty="0">
              <a:latin typeface="仿宋" panose="02010609060101010101" pitchFamily="49" charset="-122"/>
              <a:ea typeface="仿宋" panose="02010609060101010101" pitchFamily="49" charset="-122"/>
            </a:endParaRPr>
          </a:p>
        </p:txBody>
      </p:sp>
      <p:sp>
        <p:nvSpPr>
          <p:cNvPr id="24" name="矩形 23"/>
          <p:cNvSpPr/>
          <p:nvPr/>
        </p:nvSpPr>
        <p:spPr>
          <a:xfrm>
            <a:off x="1053461" y="3038540"/>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根据质点动量定理：</a:t>
            </a:r>
            <a:endParaRPr lang="zh-CN" altLang="en-US" dirty="0">
              <a:latin typeface="仿宋" panose="02010609060101010101" pitchFamily="49" charset="-122"/>
              <a:ea typeface="仿宋" panose="02010609060101010101" pitchFamily="49" charset="-122"/>
            </a:endParaRPr>
          </a:p>
        </p:txBody>
      </p:sp>
      <p:pic>
        <p:nvPicPr>
          <p:cNvPr id="129046"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2806" y="3497687"/>
            <a:ext cx="5741375" cy="57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7"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6585" y="4082482"/>
            <a:ext cx="5687780" cy="36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48" name="Picture 2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83742" y="4630689"/>
            <a:ext cx="5048747" cy="60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6638970" y="4649225"/>
            <a:ext cx="1261885"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m/s</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96839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13</a:t>
            </a:fld>
            <a:endParaRPr lang="en-US" altLang="zh-CN"/>
          </a:p>
        </p:txBody>
      </p:sp>
      <p:sp>
        <p:nvSpPr>
          <p:cNvPr id="6" name="文本框 5"/>
          <p:cNvSpPr txBox="1"/>
          <p:nvPr>
            <p:custDataLst>
              <p:tags r:id="rId2"/>
            </p:custDataLst>
          </p:nvPr>
        </p:nvSpPr>
        <p:spPr>
          <a:xfrm>
            <a:off x="400050" y="758767"/>
            <a:ext cx="7916366" cy="2143125"/>
          </a:xfrm>
          <a:prstGeom prst="rect">
            <a:avLst/>
          </a:prstGeom>
          <a:noFill/>
        </p:spPr>
        <p:txBody>
          <a:bodyPr vert="horz" wrap="square" rtlCol="0" anchor="ctr" anchorCtr="0">
            <a:noAutofit/>
          </a:bodyPr>
          <a:lstStyle/>
          <a:p>
            <a:pPr marL="0" indent="0" algn="l">
              <a:lnSpc>
                <a:spcPct val="150000"/>
              </a:lnSpc>
              <a:buNone/>
            </a:pPr>
            <a:r>
              <a:rPr lang="zh-CN" altLang="en-US" sz="2800" b="1" dirty="0" smtClean="0">
                <a:latin typeface="仿宋" panose="02010609060101010101" pitchFamily="49" charset="-122"/>
                <a:ea typeface="仿宋" panose="02010609060101010101" pitchFamily="49" charset="-122"/>
              </a:rPr>
              <a:t>例题（重点）</a:t>
            </a:r>
            <a:endParaRPr lang="zh-CN" altLang="zh-CN" sz="2800" dirty="0">
              <a:latin typeface="仿宋" panose="02010609060101010101" pitchFamily="49" charset="-122"/>
              <a:ea typeface="仿宋" panose="02010609060101010101" pitchFamily="49" charset="-122"/>
            </a:endParaRPr>
          </a:p>
          <a:p>
            <a:pPr algn="l">
              <a:lnSpc>
                <a:spcPct val="150000"/>
              </a:lnSpc>
            </a:pPr>
            <a:r>
              <a:rPr lang="zh-CN" altLang="zh-CN" sz="2800" kern="100" dirty="0" smtClean="0">
                <a:latin typeface="仿宋" panose="02010609060101010101" pitchFamily="49" charset="-122"/>
                <a:ea typeface="仿宋" panose="02010609060101010101" pitchFamily="49" charset="-122"/>
                <a:cs typeface="Times New Roman" panose="02020603050405020304" pitchFamily="18" charset="0"/>
              </a:rPr>
              <a:t>已知</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，长为</a:t>
            </a:r>
            <a:r>
              <a:rPr lang="en-US" altLang="zh-CN" sz="2800" kern="100" dirty="0">
                <a:latin typeface="仿宋" panose="02010609060101010101" pitchFamily="49" charset="-122"/>
                <a:ea typeface="仿宋" panose="02010609060101010101" pitchFamily="49" charset="-122"/>
              </a:rPr>
              <a:t>L</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的匀质链条，上端悬挂，下端刚和称盘接触，使链条自由下落。</a:t>
            </a:r>
            <a:endParaRPr lang="zh-CN" altLang="en-US" sz="2800" dirty="0">
              <a:latin typeface="仿宋" panose="02010609060101010101" pitchFamily="49" charset="-122"/>
              <a:ea typeface="仿宋" panose="02010609060101010101" pitchFamily="49" charset="-122"/>
            </a:endParaRP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a:picLocks noChangeAspect="1"/>
          </p:cNvPicPr>
          <p:nvPr/>
        </p:nvPicPr>
        <p:blipFill>
          <a:blip r:embed="rId12"/>
          <a:stretch>
            <a:fillRect/>
          </a:stretch>
        </p:blipFill>
        <p:spPr>
          <a:xfrm>
            <a:off x="6505575" y="2685098"/>
            <a:ext cx="1952625" cy="2981325"/>
          </a:xfrm>
          <a:prstGeom prst="rect">
            <a:avLst/>
          </a:prstGeom>
        </p:spPr>
      </p:pic>
      <p:sp>
        <p:nvSpPr>
          <p:cNvPr id="15" name="矩形 14"/>
          <p:cNvSpPr/>
          <p:nvPr/>
        </p:nvSpPr>
        <p:spPr>
          <a:xfrm>
            <a:off x="401507" y="2697674"/>
            <a:ext cx="433965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求：下落长度</a:t>
            </a:r>
            <a:r>
              <a:rPr lang="en-US" altLang="zh-CN" kern="100" dirty="0">
                <a:latin typeface="仿宋" panose="02010609060101010101" pitchFamily="49" charset="-122"/>
                <a:ea typeface="仿宋" panose="02010609060101010101" pitchFamily="49" charset="-122"/>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时，称的读数。</a:t>
            </a:r>
            <a:endParaRPr lang="zh-CN" altLang="en-US" dirty="0">
              <a:latin typeface="仿宋" panose="02010609060101010101" pitchFamily="49" charset="-122"/>
              <a:ea typeface="仿宋" panose="02010609060101010101" pitchFamily="49"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83802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239000" y="6598461"/>
            <a:ext cx="1905000" cy="457200"/>
          </a:xfrm>
        </p:spPr>
        <p:txBody>
          <a:bodyPr/>
          <a:lstStyle/>
          <a:p>
            <a:pPr>
              <a:defRPr/>
            </a:pPr>
            <a:fld id="{29B2047C-0D02-4BCC-9DDA-D5FDDA93CD5E}" type="slidenum">
              <a:rPr lang="en-US" altLang="zh-CN" smtClean="0"/>
              <a:pPr>
                <a:defRPr/>
              </a:pPr>
              <a:t>14</a:t>
            </a:fld>
            <a:endParaRPr lang="en-US" altLang="zh-CN" dirty="0"/>
          </a:p>
        </p:txBody>
      </p:sp>
      <p:pic>
        <p:nvPicPr>
          <p:cNvPr id="8" name="图片 7"/>
          <p:cNvPicPr>
            <a:picLocks noChangeAspect="1"/>
          </p:cNvPicPr>
          <p:nvPr/>
        </p:nvPicPr>
        <p:blipFill>
          <a:blip r:embed="rId2"/>
          <a:stretch>
            <a:fillRect/>
          </a:stretch>
        </p:blipFill>
        <p:spPr>
          <a:xfrm>
            <a:off x="6262687" y="771864"/>
            <a:ext cx="1952625" cy="2981325"/>
          </a:xfrm>
          <a:prstGeom prst="rect">
            <a:avLst/>
          </a:prstGeom>
        </p:spPr>
      </p:pic>
      <p:sp>
        <p:nvSpPr>
          <p:cNvPr id="2" name="矩形 1"/>
          <p:cNvSpPr/>
          <p:nvPr/>
        </p:nvSpPr>
        <p:spPr>
          <a:xfrm>
            <a:off x="467544" y="771864"/>
            <a:ext cx="5678647" cy="2862322"/>
          </a:xfrm>
          <a:prstGeom prst="rect">
            <a:avLst/>
          </a:prstGeom>
        </p:spPr>
        <p:txBody>
          <a:bodyPr wrap="square">
            <a:spAutoFit/>
          </a:bodyPr>
          <a:lstStyle/>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解</a:t>
            </a:r>
            <a:r>
              <a:rPr lang="zh-CN" altLang="en-US" kern="100" dirty="0" smtClean="0">
                <a:latin typeface="仿宋" panose="02010609060101010101" pitchFamily="49" charset="-122"/>
                <a:ea typeface="仿宋" panose="02010609060101010101" pitchFamily="49" charset="-122"/>
              </a:rPr>
              <a:t>法</a:t>
            </a:r>
            <a:r>
              <a:rPr lang="en-US" altLang="zh-CN" kern="100" dirty="0" smtClean="0">
                <a:latin typeface="仿宋" panose="02010609060101010101" pitchFamily="49" charset="-122"/>
                <a:ea typeface="仿宋" panose="02010609060101010101" pitchFamily="49" charset="-122"/>
              </a:rPr>
              <a:t>1</a:t>
            </a:r>
            <a:r>
              <a:rPr lang="zh-CN" altLang="zh-CN" kern="100" dirty="0" smtClean="0">
                <a:latin typeface="仿宋" panose="02010609060101010101" pitchFamily="49" charset="-122"/>
                <a:ea typeface="仿宋" panose="02010609060101010101" pitchFamily="49" charset="-122"/>
              </a:rPr>
              <a:t>： </a:t>
            </a:r>
            <a:r>
              <a:rPr lang="zh-CN" altLang="zh-CN" kern="100" dirty="0">
                <a:latin typeface="仿宋" panose="02010609060101010101" pitchFamily="49" charset="-122"/>
                <a:ea typeface="仿宋" panose="02010609060101010101" pitchFamily="49" charset="-122"/>
              </a:rPr>
              <a:t>称的读数</a:t>
            </a:r>
            <a:r>
              <a:rPr lang="en-US" altLang="zh-CN" kern="100" dirty="0">
                <a:latin typeface="仿宋" panose="02010609060101010101" pitchFamily="49" charset="-122"/>
                <a:ea typeface="仿宋" panose="02010609060101010101" pitchFamily="49" charset="-122"/>
              </a:rPr>
              <a:t>  N</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endParaRPr lang="zh-CN" altLang="zh-CN" kern="100" dirty="0">
              <a:latin typeface="仿宋" panose="02010609060101010101" pitchFamily="49" charset="-122"/>
              <a:ea typeface="仿宋" panose="02010609060101010101" pitchFamily="49" charset="-122"/>
            </a:endParaRP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rPr>
              <a:t>是落在称上的链条的重量，</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rPr>
              <a:t>是链条</a:t>
            </a: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下落时具有速度</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rPr>
              <a:t>的一小段与称盘碰撞，</a:t>
            </a: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速度由</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rPr>
              <a:t>变成</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时给称盘的冲力。</a:t>
            </a: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根据</a:t>
            </a:r>
            <a:r>
              <a:rPr lang="zh-CN" altLang="zh-CN" kern="100" dirty="0" smtClean="0">
                <a:latin typeface="仿宋" panose="02010609060101010101" pitchFamily="49" charset="-122"/>
                <a:ea typeface="仿宋" panose="02010609060101010101" pitchFamily="49" charset="-122"/>
              </a:rPr>
              <a:t>动量定</a:t>
            </a:r>
            <a:r>
              <a:rPr lang="zh-CN" altLang="en-US" kern="100" dirty="0" smtClean="0">
                <a:latin typeface="仿宋" panose="02010609060101010101" pitchFamily="49" charset="-122"/>
                <a:ea typeface="仿宋" panose="02010609060101010101" pitchFamily="49" charset="-122"/>
              </a:rPr>
              <a:t>理</a:t>
            </a:r>
            <a:r>
              <a:rPr lang="zh-CN" altLang="zh-CN" kern="100" dirty="0" smtClean="0">
                <a:latin typeface="仿宋" panose="02010609060101010101" pitchFamily="49" charset="-122"/>
                <a:ea typeface="仿宋" panose="02010609060101010101" pitchFamily="49" charset="-122"/>
              </a:rPr>
              <a:t>：</a:t>
            </a:r>
            <a:r>
              <a:rPr lang="en-US" altLang="zh-CN" kern="100" dirty="0" err="1">
                <a:latin typeface="仿宋" panose="02010609060101010101" pitchFamily="49" charset="-122"/>
                <a:ea typeface="仿宋" panose="02010609060101010101" pitchFamily="49" charset="-122"/>
              </a:rPr>
              <a:t>Fdt</a:t>
            </a:r>
            <a:r>
              <a:rPr lang="zh-CN" altLang="zh-CN" kern="100" dirty="0">
                <a:latin typeface="仿宋" panose="02010609060101010101" pitchFamily="49" charset="-122"/>
                <a:ea typeface="仿宋" panose="02010609060101010101" pitchFamily="49" charset="-122"/>
              </a:rPr>
              <a:t>＝</a:t>
            </a:r>
            <a:r>
              <a:rPr lang="en-US" altLang="zh-CN" kern="100" dirty="0" err="1">
                <a:latin typeface="仿宋" panose="02010609060101010101" pitchFamily="49" charset="-122"/>
                <a:ea typeface="仿宋" panose="02010609060101010101" pitchFamily="49" charset="-122"/>
              </a:rPr>
              <a:t>dm</a:t>
            </a:r>
            <a:r>
              <a:rPr lang="en-US" altLang="zh-CN" kern="100" dirty="0">
                <a:latin typeface="仿宋" panose="02010609060101010101" pitchFamily="49" charset="-122"/>
                <a:ea typeface="仿宋" panose="02010609060101010101" pitchFamily="49" charset="-122"/>
              </a:rPr>
              <a:t> v </a:t>
            </a:r>
            <a:r>
              <a:rPr lang="zh-CN" altLang="zh-CN" kern="100" dirty="0">
                <a:latin typeface="仿宋" panose="02010609060101010101" pitchFamily="49" charset="-122"/>
                <a:ea typeface="仿宋" panose="02010609060101010101" pitchFamily="49" charset="-122"/>
              </a:rPr>
              <a:t>－</a:t>
            </a:r>
            <a:r>
              <a:rPr lang="en-US" altLang="zh-CN" kern="100" dirty="0" err="1">
                <a:latin typeface="仿宋" panose="02010609060101010101" pitchFamily="49" charset="-122"/>
                <a:ea typeface="仿宋" panose="02010609060101010101" pitchFamily="49" charset="-122"/>
              </a:rPr>
              <a:t>dm</a:t>
            </a:r>
            <a:r>
              <a:rPr lang="en-US" altLang="zh-CN" kern="100" dirty="0">
                <a:latin typeface="仿宋" panose="02010609060101010101" pitchFamily="49" charset="-122"/>
                <a:ea typeface="仿宋" panose="02010609060101010101" pitchFamily="49" charset="-122"/>
              </a:rPr>
              <a:t> 0</a:t>
            </a:r>
            <a:endParaRPr lang="zh-CN" altLang="zh-CN" kern="100" dirty="0">
              <a:latin typeface="仿宋" panose="02010609060101010101" pitchFamily="49" charset="-122"/>
              <a:ea typeface="仿宋" panose="02010609060101010101" pitchFamily="49" charset="-122"/>
            </a:endParaRPr>
          </a:p>
          <a:p>
            <a:pPr>
              <a:lnSpc>
                <a:spcPct val="125000"/>
              </a:lnSpc>
            </a:pPr>
            <a:r>
              <a:rPr lang="en-US" altLang="zh-CN" kern="100" dirty="0" err="1">
                <a:latin typeface="仿宋" panose="02010609060101010101" pitchFamily="49" charset="-122"/>
                <a:ea typeface="仿宋" panose="02010609060101010101" pitchFamily="49" charset="-122"/>
              </a:rPr>
              <a:t>dm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M/L dx,   v</a:t>
            </a:r>
            <a:r>
              <a:rPr lang="en-US" altLang="zh-CN" kern="100" baseline="300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2gx</a:t>
            </a:r>
            <a:endParaRPr lang="zh-CN" altLang="en-US" dirty="0">
              <a:latin typeface="仿宋" panose="02010609060101010101" pitchFamily="49" charset="-122"/>
              <a:ea typeface="仿宋" panose="02010609060101010101" pitchFamily="49" charset="-122"/>
            </a:endParaRPr>
          </a:p>
        </p:txBody>
      </p:sp>
      <p:pic>
        <p:nvPicPr>
          <p:cNvPr id="129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761604"/>
            <a:ext cx="4104247" cy="702868"/>
          </a:xfrm>
          <a:prstGeom prst="rect">
            <a:avLst/>
          </a:prstGeom>
          <a:noFill/>
          <a:extLst>
            <a:ext uri="{909E8E84-426E-40DD-AFC4-6F175D3DCCD1}">
              <a14:hiddenFill xmlns:a14="http://schemas.microsoft.com/office/drawing/2010/main">
                <a:solidFill>
                  <a:srgbClr val="FFFFFF"/>
                </a:solidFill>
              </a14:hiddenFill>
            </a:ext>
          </a:extLst>
        </p:spPr>
      </p:pic>
      <p:pic>
        <p:nvPicPr>
          <p:cNvPr id="12902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2573" y="4459238"/>
            <a:ext cx="3470332" cy="7266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2001674" y="49188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5788964" y="4271568"/>
            <a:ext cx="2927474" cy="830997"/>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称的读数是落在称盘上链条质量的</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倍。</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32402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15</a:t>
            </a:fld>
            <a:endParaRPr lang="en-US" altLang="zh-CN"/>
          </a:p>
        </p:txBody>
      </p:sp>
      <p:sp>
        <p:nvSpPr>
          <p:cNvPr id="5" name="矩形 4"/>
          <p:cNvSpPr/>
          <p:nvPr/>
        </p:nvSpPr>
        <p:spPr>
          <a:xfrm>
            <a:off x="683568" y="764704"/>
            <a:ext cx="7344816" cy="553998"/>
          </a:xfrm>
          <a:prstGeom prst="rect">
            <a:avLst/>
          </a:prstGeom>
        </p:spPr>
        <p:txBody>
          <a:bodyPr wrap="square">
            <a:spAutoFit/>
          </a:bodyPr>
          <a:lstStyle/>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解</a:t>
            </a:r>
            <a:r>
              <a:rPr lang="zh-CN" altLang="en-US" kern="100" dirty="0" smtClean="0">
                <a:latin typeface="仿宋" panose="02010609060101010101" pitchFamily="49" charset="-122"/>
                <a:ea typeface="仿宋" panose="02010609060101010101" pitchFamily="49" charset="-122"/>
              </a:rPr>
              <a:t>法</a:t>
            </a:r>
            <a:r>
              <a:rPr lang="en-US" altLang="zh-CN" kern="100" dirty="0" smtClean="0">
                <a:latin typeface="仿宋" panose="02010609060101010101" pitchFamily="49" charset="-122"/>
                <a:ea typeface="仿宋" panose="02010609060101010101" pitchFamily="49" charset="-122"/>
              </a:rPr>
              <a:t>2</a:t>
            </a:r>
            <a:r>
              <a:rPr lang="zh-CN" altLang="zh-CN" kern="100" dirty="0" smtClean="0">
                <a:latin typeface="仿宋" panose="02010609060101010101" pitchFamily="49" charset="-122"/>
                <a:ea typeface="仿宋" panose="02010609060101010101" pitchFamily="49" charset="-122"/>
              </a:rPr>
              <a:t>： </a:t>
            </a:r>
            <a:r>
              <a:rPr lang="zh-CN" altLang="en-US" kern="100" dirty="0" smtClean="0">
                <a:latin typeface="仿宋" panose="02010609060101010101" pitchFamily="49" charset="-122"/>
                <a:ea typeface="仿宋" panose="02010609060101010101" pitchFamily="49" charset="-122"/>
              </a:rPr>
              <a:t>左边的链条：</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95680189"/>
              </p:ext>
            </p:extLst>
          </p:nvPr>
        </p:nvGraphicFramePr>
        <p:xfrm>
          <a:off x="3007488" y="1340137"/>
          <a:ext cx="1872208" cy="682805"/>
        </p:xfrm>
        <a:graphic>
          <a:graphicData uri="http://schemas.openxmlformats.org/presentationml/2006/ole">
            <mc:AlternateContent xmlns:mc="http://schemas.openxmlformats.org/markup-compatibility/2006">
              <mc:Choice xmlns:v="urn:schemas-microsoft-com:vml" Requires="v">
                <p:oleObj spid="_x0000_s187217" name="Equation" r:id="rId3" imgW="1079280" imgH="393480" progId="Equation.DSMT4">
                  <p:embed/>
                </p:oleObj>
              </mc:Choice>
              <mc:Fallback>
                <p:oleObj name="Equation" r:id="rId3" imgW="1079280" imgH="393480" progId="Equation.DSMT4">
                  <p:embed/>
                  <p:pic>
                    <p:nvPicPr>
                      <p:cNvPr id="0" name=""/>
                      <p:cNvPicPr/>
                      <p:nvPr/>
                    </p:nvPicPr>
                    <p:blipFill>
                      <a:blip r:embed="rId4"/>
                      <a:stretch>
                        <a:fillRect/>
                      </a:stretch>
                    </p:blipFill>
                    <p:spPr>
                      <a:xfrm>
                        <a:off x="3007488" y="1340137"/>
                        <a:ext cx="1872208" cy="682805"/>
                      </a:xfrm>
                      <a:prstGeom prst="rect">
                        <a:avLst/>
                      </a:prstGeom>
                    </p:spPr>
                  </p:pic>
                </p:oleObj>
              </mc:Fallback>
            </mc:AlternateContent>
          </a:graphicData>
        </a:graphic>
      </p:graphicFrame>
      <p:sp>
        <p:nvSpPr>
          <p:cNvPr id="3" name="矩形 2"/>
          <p:cNvSpPr/>
          <p:nvPr/>
        </p:nvSpPr>
        <p:spPr>
          <a:xfrm>
            <a:off x="1912268" y="1906787"/>
            <a:ext cx="2031325" cy="553998"/>
          </a:xfrm>
          <a:prstGeom prst="rect">
            <a:avLst/>
          </a:prstGeom>
        </p:spPr>
        <p:txBody>
          <a:bodyPr wrap="none">
            <a:spAutoFit/>
          </a:bodyPr>
          <a:lstStyle/>
          <a:p>
            <a:pPr algn="just">
              <a:lnSpc>
                <a:spcPct val="125000"/>
              </a:lnSpc>
              <a:spcAft>
                <a:spcPts val="0"/>
              </a:spcAft>
            </a:pPr>
            <a:r>
              <a:rPr lang="zh-CN" altLang="en-US" kern="100" dirty="0" smtClean="0">
                <a:latin typeface="仿宋" panose="02010609060101010101" pitchFamily="49" charset="-122"/>
                <a:ea typeface="仿宋" panose="02010609060101010101" pitchFamily="49" charset="-122"/>
              </a:rPr>
              <a:t>右边</a:t>
            </a:r>
            <a:r>
              <a:rPr lang="zh-CN" altLang="en-US" kern="100" dirty="0">
                <a:latin typeface="仿宋" panose="02010609060101010101" pitchFamily="49" charset="-122"/>
                <a:ea typeface="仿宋" panose="02010609060101010101" pitchFamily="49" charset="-122"/>
              </a:rPr>
              <a:t>的链条：</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626701270"/>
              </p:ext>
            </p:extLst>
          </p:nvPr>
        </p:nvGraphicFramePr>
        <p:xfrm>
          <a:off x="2855053" y="2460785"/>
          <a:ext cx="3667168" cy="1636759"/>
        </p:xfrm>
        <a:graphic>
          <a:graphicData uri="http://schemas.openxmlformats.org/presentationml/2006/ole">
            <mc:AlternateContent xmlns:mc="http://schemas.openxmlformats.org/markup-compatibility/2006">
              <mc:Choice xmlns:v="urn:schemas-microsoft-com:vml" Requires="v">
                <p:oleObj spid="_x0000_s187218" name="Equation" r:id="rId5" imgW="2247840" imgH="1002960" progId="Equation.DSMT4">
                  <p:embed/>
                </p:oleObj>
              </mc:Choice>
              <mc:Fallback>
                <p:oleObj name="Equation" r:id="rId5" imgW="2247840" imgH="1002960" progId="Equation.DSMT4">
                  <p:embed/>
                  <p:pic>
                    <p:nvPicPr>
                      <p:cNvPr id="0" name=""/>
                      <p:cNvPicPr/>
                      <p:nvPr/>
                    </p:nvPicPr>
                    <p:blipFill>
                      <a:blip r:embed="rId6"/>
                      <a:stretch>
                        <a:fillRect/>
                      </a:stretch>
                    </p:blipFill>
                    <p:spPr>
                      <a:xfrm>
                        <a:off x="2855053" y="2460785"/>
                        <a:ext cx="3667168" cy="1636759"/>
                      </a:xfrm>
                      <a:prstGeom prst="rect">
                        <a:avLst/>
                      </a:prstGeom>
                    </p:spPr>
                  </p:pic>
                </p:oleObj>
              </mc:Fallback>
            </mc:AlternateContent>
          </a:graphicData>
        </a:graphic>
      </p:graphicFrame>
      <p:sp>
        <p:nvSpPr>
          <p:cNvPr id="7" name="矩形 6"/>
          <p:cNvSpPr/>
          <p:nvPr/>
        </p:nvSpPr>
        <p:spPr>
          <a:xfrm>
            <a:off x="2051720" y="4669515"/>
            <a:ext cx="2031325" cy="553998"/>
          </a:xfrm>
          <a:prstGeom prst="rect">
            <a:avLst/>
          </a:prstGeom>
        </p:spPr>
        <p:txBody>
          <a:bodyPr wrap="none">
            <a:spAutoFit/>
          </a:bodyPr>
          <a:lstStyle/>
          <a:p>
            <a:pPr algn="just">
              <a:lnSpc>
                <a:spcPct val="125000"/>
              </a:lnSpc>
              <a:spcAft>
                <a:spcPts val="0"/>
              </a:spcAft>
            </a:pPr>
            <a:r>
              <a:rPr lang="zh-CN" altLang="en-US" kern="100" dirty="0" smtClean="0">
                <a:latin typeface="仿宋" panose="02010609060101010101" pitchFamily="49" charset="-122"/>
                <a:ea typeface="仿宋" panose="02010609060101010101" pitchFamily="49" charset="-122"/>
              </a:rPr>
              <a:t>对整根链条</a:t>
            </a:r>
            <a:r>
              <a:rPr lang="zh-CN" altLang="en-US" kern="100"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608266888"/>
              </p:ext>
            </p:extLst>
          </p:nvPr>
        </p:nvGraphicFramePr>
        <p:xfrm>
          <a:off x="2722805" y="5166368"/>
          <a:ext cx="2441575" cy="727075"/>
        </p:xfrm>
        <a:graphic>
          <a:graphicData uri="http://schemas.openxmlformats.org/presentationml/2006/ole">
            <mc:AlternateContent xmlns:mc="http://schemas.openxmlformats.org/markup-compatibility/2006">
              <mc:Choice xmlns:v="urn:schemas-microsoft-com:vml" Requires="v">
                <p:oleObj spid="_x0000_s187219" name="Equation" r:id="rId7" imgW="1320480" imgH="393480" progId="Equation.DSMT4">
                  <p:embed/>
                </p:oleObj>
              </mc:Choice>
              <mc:Fallback>
                <p:oleObj name="Equation" r:id="rId7" imgW="1320480" imgH="393480" progId="Equation.DSMT4">
                  <p:embed/>
                  <p:pic>
                    <p:nvPicPr>
                      <p:cNvPr id="0" name=""/>
                      <p:cNvPicPr/>
                      <p:nvPr/>
                    </p:nvPicPr>
                    <p:blipFill>
                      <a:blip r:embed="rId8"/>
                      <a:stretch>
                        <a:fillRect/>
                      </a:stretch>
                    </p:blipFill>
                    <p:spPr>
                      <a:xfrm>
                        <a:off x="2722805" y="5166368"/>
                        <a:ext cx="2441575" cy="7270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906640044"/>
              </p:ext>
            </p:extLst>
          </p:nvPr>
        </p:nvGraphicFramePr>
        <p:xfrm>
          <a:off x="251520" y="3873464"/>
          <a:ext cx="8721289" cy="676995"/>
        </p:xfrm>
        <a:graphic>
          <a:graphicData uri="http://schemas.openxmlformats.org/presentationml/2006/ole">
            <mc:AlternateContent xmlns:mc="http://schemas.openxmlformats.org/markup-compatibility/2006">
              <mc:Choice xmlns:v="urn:schemas-microsoft-com:vml" Requires="v">
                <p:oleObj spid="_x0000_s187220" name="Equation" r:id="rId9" imgW="5562360" imgH="431640" progId="Equation.DSMT4">
                  <p:embed/>
                </p:oleObj>
              </mc:Choice>
              <mc:Fallback>
                <p:oleObj name="Equation" r:id="rId9" imgW="5562360" imgH="431640" progId="Equation.DSMT4">
                  <p:embed/>
                  <p:pic>
                    <p:nvPicPr>
                      <p:cNvPr id="0" name=""/>
                      <p:cNvPicPr/>
                      <p:nvPr/>
                    </p:nvPicPr>
                    <p:blipFill>
                      <a:blip r:embed="rId10"/>
                      <a:stretch>
                        <a:fillRect/>
                      </a:stretch>
                    </p:blipFill>
                    <p:spPr>
                      <a:xfrm>
                        <a:off x="251520" y="3873464"/>
                        <a:ext cx="8721289" cy="676995"/>
                      </a:xfrm>
                      <a:prstGeom prst="rect">
                        <a:avLst/>
                      </a:prstGeom>
                    </p:spPr>
                  </p:pic>
                </p:oleObj>
              </mc:Fallback>
            </mc:AlternateContent>
          </a:graphicData>
        </a:graphic>
      </p:graphicFrame>
    </p:spTree>
    <p:extLst>
      <p:ext uri="{BB962C8B-B14F-4D97-AF65-F5344CB8AC3E}">
        <p14:creationId xmlns:p14="http://schemas.microsoft.com/office/powerpoint/2010/main" val="3480400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16</a:t>
            </a:fld>
            <a:endParaRPr lang="en-US" altLang="zh-CN"/>
          </a:p>
        </p:txBody>
      </p:sp>
      <p:sp>
        <p:nvSpPr>
          <p:cNvPr id="5" name="标题 1"/>
          <p:cNvSpPr>
            <a:spLocks noGrp="1"/>
          </p:cNvSpPr>
          <p:nvPr>
            <p:ph type="title"/>
          </p:nvPr>
        </p:nvSpPr>
        <p:spPr>
          <a:xfrm>
            <a:off x="685800" y="620688"/>
            <a:ext cx="7772400" cy="461946"/>
          </a:xfrm>
        </p:spPr>
        <p:txBody>
          <a:bodyPr/>
          <a:lstStyle/>
          <a:p>
            <a:r>
              <a:rPr lang="en-US" altLang="zh-CN" sz="3600" b="1" dirty="0" smtClean="0">
                <a:latin typeface="仿宋" panose="02010609060101010101" pitchFamily="49" charset="-122"/>
                <a:ea typeface="仿宋" panose="02010609060101010101" pitchFamily="49" charset="-122"/>
              </a:rPr>
              <a:t>§2.</a:t>
            </a:r>
            <a:r>
              <a:rPr lang="zh-CN" altLang="en-US" sz="3600" b="1" dirty="0" smtClean="0">
                <a:latin typeface="仿宋" panose="02010609060101010101" pitchFamily="49" charset="-122"/>
                <a:ea typeface="仿宋" panose="02010609060101010101" pitchFamily="49" charset="-122"/>
              </a:rPr>
              <a:t>质点</a:t>
            </a:r>
            <a:r>
              <a:rPr lang="zh-CN" altLang="en-US" sz="3600" b="1" dirty="0">
                <a:latin typeface="仿宋" panose="02010609060101010101" pitchFamily="49" charset="-122"/>
                <a:ea typeface="仿宋" panose="02010609060101010101" pitchFamily="49" charset="-122"/>
              </a:rPr>
              <a:t>系</a:t>
            </a:r>
            <a:r>
              <a:rPr lang="zh-CN" altLang="en-US" sz="3600" b="1" dirty="0" smtClean="0">
                <a:latin typeface="仿宋" panose="02010609060101010101" pitchFamily="49" charset="-122"/>
                <a:ea typeface="仿宋" panose="02010609060101010101" pitchFamily="49" charset="-122"/>
              </a:rPr>
              <a:t>动量定理</a:t>
            </a:r>
            <a:endParaRPr lang="zh-CN" altLang="en-US" sz="3600" b="1" dirty="0">
              <a:latin typeface="仿宋" panose="02010609060101010101" pitchFamily="49" charset="-122"/>
              <a:ea typeface="仿宋" panose="02010609060101010101" pitchFamily="49" charset="-122"/>
            </a:endParaRPr>
          </a:p>
        </p:txBody>
      </p:sp>
      <p:sp>
        <p:nvSpPr>
          <p:cNvPr id="6" name="矩形 5"/>
          <p:cNvSpPr/>
          <p:nvPr/>
        </p:nvSpPr>
        <p:spPr>
          <a:xfrm>
            <a:off x="900522" y="1951569"/>
            <a:ext cx="7342956" cy="1684244"/>
          </a:xfrm>
          <a:prstGeom prst="rect">
            <a:avLst/>
          </a:prstGeom>
        </p:spPr>
        <p:txBody>
          <a:bodyPr wrap="square">
            <a:spAutoFit/>
          </a:bodyPr>
          <a:lstStyle/>
          <a:p>
            <a:pPr algn="just">
              <a:lnSpc>
                <a:spcPct val="150000"/>
              </a:lnSpc>
              <a:spcAft>
                <a:spcPts val="0"/>
              </a:spcAft>
            </a:pPr>
            <a:r>
              <a:rPr lang="zh-CN" altLang="en-US" kern="100" dirty="0">
                <a:latin typeface="仿宋" panose="02010609060101010101" pitchFamily="49" charset="-122"/>
                <a:ea typeface="仿宋" panose="02010609060101010101" pitchFamily="49" charset="-122"/>
              </a:rPr>
              <a:t>系统内各个质点动量的矢量和</a:t>
            </a:r>
            <a:r>
              <a:rPr lang="zh-CN" altLang="en-US" kern="100" dirty="0" smtClean="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a:p>
            <a:pPr algn="just">
              <a:lnSpc>
                <a:spcPct val="150000"/>
              </a:lnSpc>
              <a:spcAft>
                <a:spcPts val="0"/>
              </a:spcAft>
            </a:pPr>
            <a:r>
              <a:rPr lang="zh-CN" altLang="zh-CN" dirty="0">
                <a:ea typeface="仿宋" panose="02010609060101010101" pitchFamily="49" charset="-122"/>
              </a:rPr>
              <a:t>对于由</a:t>
            </a:r>
            <a:r>
              <a:rPr lang="en-US" altLang="zh-CN" dirty="0">
                <a:ea typeface="仿宋" panose="02010609060101010101" pitchFamily="49" charset="-122"/>
              </a:rPr>
              <a:t>n</a:t>
            </a:r>
            <a:r>
              <a:rPr lang="zh-CN" altLang="zh-CN" dirty="0">
                <a:ea typeface="仿宋" panose="02010609060101010101" pitchFamily="49" charset="-122"/>
              </a:rPr>
              <a:t>个质点组成的系统中，每个质点所受的力有内力（质点间的相互作用力）</a:t>
            </a:r>
            <a:r>
              <a:rPr lang="en-US" altLang="zh-CN" dirty="0" err="1">
                <a:ea typeface="仿宋" panose="02010609060101010101" pitchFamily="49" charset="-122"/>
              </a:rPr>
              <a:t>f</a:t>
            </a:r>
            <a:r>
              <a:rPr lang="en-US" altLang="zh-CN" baseline="-25000" dirty="0" err="1">
                <a:ea typeface="仿宋" panose="02010609060101010101" pitchFamily="49" charset="-122"/>
              </a:rPr>
              <a:t>ij</a:t>
            </a:r>
            <a:r>
              <a:rPr lang="zh-CN" altLang="zh-CN" dirty="0">
                <a:ea typeface="仿宋" panose="02010609060101010101" pitchFamily="49" charset="-122"/>
              </a:rPr>
              <a:t>和外力</a:t>
            </a:r>
            <a:r>
              <a:rPr lang="en-US" altLang="zh-CN" dirty="0">
                <a:ea typeface="仿宋" panose="02010609060101010101" pitchFamily="49" charset="-122"/>
              </a:rPr>
              <a:t>F</a:t>
            </a:r>
            <a:r>
              <a:rPr lang="en-US" altLang="zh-CN" baseline="-25000" dirty="0">
                <a:ea typeface="仿宋" panose="02010609060101010101" pitchFamily="49" charset="-122"/>
              </a:rPr>
              <a:t>i</a:t>
            </a:r>
            <a:r>
              <a:rPr lang="zh-CN" altLang="zh-CN" kern="100" dirty="0" smtClean="0">
                <a:ea typeface="仿宋" panose="02010609060101010101" pitchFamily="49" charset="-122"/>
              </a:rPr>
              <a:t>。</a:t>
            </a:r>
            <a:endParaRPr lang="zh-CN" altLang="zh-CN" kern="100" dirty="0">
              <a:ea typeface="仿宋" panose="02010609060101010101" pitchFamily="49" charset="-122"/>
            </a:endParaRPr>
          </a:p>
        </p:txBody>
      </p:sp>
      <p:sp>
        <p:nvSpPr>
          <p:cNvPr id="7" name="标题 1"/>
          <p:cNvSpPr txBox="1">
            <a:spLocks/>
          </p:cNvSpPr>
          <p:nvPr/>
        </p:nvSpPr>
        <p:spPr bwMode="auto">
          <a:xfrm>
            <a:off x="847047" y="1540885"/>
            <a:ext cx="7772400" cy="6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3200" b="1" kern="0" dirty="0" smtClean="0">
                <a:solidFill>
                  <a:srgbClr val="4848D1"/>
                </a:solidFill>
                <a:latin typeface="仿宋" panose="02010609060101010101" pitchFamily="49" charset="-122"/>
                <a:ea typeface="仿宋" panose="02010609060101010101" pitchFamily="49" charset="-122"/>
              </a:rPr>
              <a:t>系统</a:t>
            </a:r>
            <a:r>
              <a:rPr lang="zh-CN" altLang="en-US" sz="3200" b="1" kern="0" dirty="0">
                <a:solidFill>
                  <a:srgbClr val="4848D1"/>
                </a:solidFill>
                <a:latin typeface="仿宋" panose="02010609060101010101" pitchFamily="49" charset="-122"/>
                <a:ea typeface="仿宋" panose="02010609060101010101" pitchFamily="49" charset="-122"/>
              </a:rPr>
              <a:t>（质点系）的动量：</a:t>
            </a:r>
          </a:p>
          <a:p>
            <a:pPr marL="457200" indent="-457200" algn="l">
              <a:buFont typeface="Wingdings" panose="05000000000000000000" pitchFamily="2" charset="2"/>
              <a:buChar char="Ø"/>
            </a:pPr>
            <a:endParaRPr lang="zh-CN" altLang="en-US" sz="3200" b="1" kern="0" dirty="0">
              <a:solidFill>
                <a:srgbClr val="4848D1"/>
              </a:solidFill>
              <a:latin typeface="仿宋" panose="02010609060101010101" pitchFamily="49" charset="-122"/>
              <a:ea typeface="仿宋" panose="02010609060101010101" pitchFamily="49" charset="-122"/>
            </a:endParaRPr>
          </a:p>
        </p:txBody>
      </p:sp>
      <p:pic>
        <p:nvPicPr>
          <p:cNvPr id="131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2060848"/>
            <a:ext cx="648072" cy="48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3688912574"/>
              </p:ext>
            </p:extLst>
          </p:nvPr>
        </p:nvGraphicFramePr>
        <p:xfrm>
          <a:off x="1331640" y="4075873"/>
          <a:ext cx="2664296" cy="1815611"/>
        </p:xfrm>
        <a:graphic>
          <a:graphicData uri="http://schemas.openxmlformats.org/presentationml/2006/ole">
            <mc:AlternateContent xmlns:mc="http://schemas.openxmlformats.org/markup-compatibility/2006">
              <mc:Choice xmlns:v="urn:schemas-microsoft-com:vml" Requires="v">
                <p:oleObj spid="_x0000_s229387" name="Equation" r:id="rId4" imgW="1117440" imgH="761760" progId="Equation.DSMT4">
                  <p:embed/>
                </p:oleObj>
              </mc:Choice>
              <mc:Fallback>
                <p:oleObj name="Equation" r:id="rId4" imgW="1117440" imgH="761760" progId="Equation.DSMT4">
                  <p:embed/>
                  <p:pic>
                    <p:nvPicPr>
                      <p:cNvPr id="0" name=""/>
                      <p:cNvPicPr/>
                      <p:nvPr/>
                    </p:nvPicPr>
                    <p:blipFill>
                      <a:blip r:embed="rId5"/>
                      <a:stretch>
                        <a:fillRect/>
                      </a:stretch>
                    </p:blipFill>
                    <p:spPr>
                      <a:xfrm>
                        <a:off x="1331640" y="4075873"/>
                        <a:ext cx="2664296" cy="1815611"/>
                      </a:xfrm>
                      <a:prstGeom prst="rect">
                        <a:avLst/>
                      </a:prstGeom>
                    </p:spPr>
                  </p:pic>
                </p:oleObj>
              </mc:Fallback>
            </mc:AlternateContent>
          </a:graphicData>
        </a:graphic>
      </p:graphicFrame>
      <p:grpSp>
        <p:nvGrpSpPr>
          <p:cNvPr id="32" name="组合 31"/>
          <p:cNvGrpSpPr/>
          <p:nvPr/>
        </p:nvGrpSpPr>
        <p:grpSpPr>
          <a:xfrm>
            <a:off x="5765010" y="4461627"/>
            <a:ext cx="2988332" cy="1265427"/>
            <a:chOff x="5796136" y="3387709"/>
            <a:chExt cx="2988332" cy="1265427"/>
          </a:xfrm>
        </p:grpSpPr>
        <p:sp>
          <p:nvSpPr>
            <p:cNvPr id="33" name="椭圆 32"/>
            <p:cNvSpPr/>
            <p:nvPr/>
          </p:nvSpPr>
          <p:spPr bwMode="auto">
            <a:xfrm>
              <a:off x="5796136" y="3501008"/>
              <a:ext cx="108012" cy="106198"/>
            </a:xfrm>
            <a:prstGeom prst="ellipse">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34" name="组合 33"/>
            <p:cNvGrpSpPr/>
            <p:nvPr/>
          </p:nvGrpSpPr>
          <p:grpSpPr>
            <a:xfrm>
              <a:off x="6264188" y="3387709"/>
              <a:ext cx="2520280" cy="1265427"/>
              <a:chOff x="6264188" y="3387709"/>
              <a:chExt cx="2520280" cy="1265427"/>
            </a:xfrm>
          </p:grpSpPr>
          <p:sp>
            <p:nvSpPr>
              <p:cNvPr id="35" name="椭圆 34"/>
              <p:cNvSpPr/>
              <p:nvPr/>
            </p:nvSpPr>
            <p:spPr bwMode="auto">
              <a:xfrm>
                <a:off x="6264188" y="3501008"/>
                <a:ext cx="2520280" cy="1152128"/>
              </a:xfrm>
              <a:prstGeom prst="ellipse">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椭圆 35"/>
              <p:cNvSpPr/>
              <p:nvPr/>
            </p:nvSpPr>
            <p:spPr bwMode="auto">
              <a:xfrm>
                <a:off x="7452320" y="3659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7164288"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7704348" y="422108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909520" y="386104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8061920" y="42687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7308304" y="44211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2" name="椭圆 41"/>
              <p:cNvSpPr/>
              <p:nvPr/>
            </p:nvSpPr>
            <p:spPr bwMode="auto">
              <a:xfrm>
                <a:off x="8366720" y="4257092"/>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3" name="椭圆 42"/>
              <p:cNvSpPr/>
              <p:nvPr/>
            </p:nvSpPr>
            <p:spPr bwMode="auto">
              <a:xfrm>
                <a:off x="7604720" y="38115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4" name="椭圆 43"/>
              <p:cNvSpPr/>
              <p:nvPr/>
            </p:nvSpPr>
            <p:spPr bwMode="auto">
              <a:xfrm>
                <a:off x="7416316" y="4031353"/>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5" name="椭圆 44"/>
              <p:cNvSpPr/>
              <p:nvPr/>
            </p:nvSpPr>
            <p:spPr bwMode="auto">
              <a:xfrm>
                <a:off x="6588224"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6" name="椭圆 45"/>
              <p:cNvSpPr/>
              <p:nvPr/>
            </p:nvSpPr>
            <p:spPr bwMode="auto">
              <a:xfrm>
                <a:off x="8352420" y="3963918"/>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7" name="椭圆 46"/>
              <p:cNvSpPr/>
              <p:nvPr/>
            </p:nvSpPr>
            <p:spPr bwMode="auto">
              <a:xfrm>
                <a:off x="6984268" y="4067357"/>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8" name="椭圆 47"/>
              <p:cNvSpPr/>
              <p:nvPr/>
            </p:nvSpPr>
            <p:spPr bwMode="auto">
              <a:xfrm>
                <a:off x="6660232" y="4355389"/>
                <a:ext cx="72008" cy="4571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49" name="对象 48"/>
              <p:cNvGraphicFramePr>
                <a:graphicFrameLocks noChangeAspect="1"/>
              </p:cNvGraphicFramePr>
              <p:nvPr>
                <p:extLst>
                  <p:ext uri="{D42A27DB-BD31-4B8C-83A1-F6EECF244321}">
                    <p14:modId xmlns:p14="http://schemas.microsoft.com/office/powerpoint/2010/main" val="2031532456"/>
                  </p:ext>
                </p:extLst>
              </p:nvPr>
            </p:nvGraphicFramePr>
            <p:xfrm>
              <a:off x="7596274" y="3524656"/>
              <a:ext cx="88900" cy="165100"/>
            </p:xfrm>
            <a:graphic>
              <a:graphicData uri="http://schemas.openxmlformats.org/presentationml/2006/ole">
                <mc:AlternateContent xmlns:mc="http://schemas.openxmlformats.org/markup-compatibility/2006">
                  <mc:Choice xmlns:v="urn:schemas-microsoft-com:vml" Requires="v">
                    <p:oleObj spid="_x0000_s229388" name="Equation" r:id="rId6" imgW="88560" imgH="164880" progId="Equation.DSMT4">
                      <p:embed/>
                    </p:oleObj>
                  </mc:Choice>
                  <mc:Fallback>
                    <p:oleObj name="Equation" r:id="rId6" imgW="88560" imgH="164880" progId="Equation.DSMT4">
                      <p:embed/>
                      <p:pic>
                        <p:nvPicPr>
                          <p:cNvPr id="0" name=""/>
                          <p:cNvPicPr/>
                          <p:nvPr/>
                        </p:nvPicPr>
                        <p:blipFill>
                          <a:blip r:embed="rId7"/>
                          <a:stretch>
                            <a:fillRect/>
                          </a:stretch>
                        </p:blipFill>
                        <p:spPr>
                          <a:xfrm>
                            <a:off x="7596274" y="3524656"/>
                            <a:ext cx="88900" cy="1651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768948009"/>
                  </p:ext>
                </p:extLst>
              </p:nvPr>
            </p:nvGraphicFramePr>
            <p:xfrm>
              <a:off x="7325320" y="4113076"/>
              <a:ext cx="127000" cy="190500"/>
            </p:xfrm>
            <a:graphic>
              <a:graphicData uri="http://schemas.openxmlformats.org/presentationml/2006/ole">
                <mc:AlternateContent xmlns:mc="http://schemas.openxmlformats.org/markup-compatibility/2006">
                  <mc:Choice xmlns:v="urn:schemas-microsoft-com:vml" Requires="v">
                    <p:oleObj spid="_x0000_s229389" name="Equation" r:id="rId8" imgW="126720" imgH="190440" progId="Equation.DSMT4">
                      <p:embed/>
                    </p:oleObj>
                  </mc:Choice>
                  <mc:Fallback>
                    <p:oleObj name="Equation" r:id="rId8" imgW="126720" imgH="190440" progId="Equation.DSMT4">
                      <p:embed/>
                      <p:pic>
                        <p:nvPicPr>
                          <p:cNvPr id="0" name=""/>
                          <p:cNvPicPr/>
                          <p:nvPr/>
                        </p:nvPicPr>
                        <p:blipFill>
                          <a:blip r:embed="rId9"/>
                          <a:stretch>
                            <a:fillRect/>
                          </a:stretch>
                        </p:blipFill>
                        <p:spPr>
                          <a:xfrm>
                            <a:off x="7325320" y="4113076"/>
                            <a:ext cx="127000" cy="190500"/>
                          </a:xfrm>
                          <a:prstGeom prst="rect">
                            <a:avLst/>
                          </a:prstGeom>
                        </p:spPr>
                      </p:pic>
                    </p:oleObj>
                  </mc:Fallback>
                </mc:AlternateContent>
              </a:graphicData>
            </a:graphic>
          </p:graphicFrame>
          <p:cxnSp>
            <p:nvCxnSpPr>
              <p:cNvPr id="51" name="直接箭头连接符 50"/>
              <p:cNvCxnSpPr>
                <a:stCxn id="36" idx="0"/>
              </p:cNvCxnSpPr>
              <p:nvPr/>
            </p:nvCxnSpPr>
            <p:spPr bwMode="auto">
              <a:xfrm flipH="1">
                <a:off x="7469088" y="3659118"/>
                <a:ext cx="19236" cy="19697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cxnSp>
            <p:nvCxnSpPr>
              <p:cNvPr id="52" name="直接箭头连接符 51"/>
              <p:cNvCxnSpPr/>
              <p:nvPr/>
            </p:nvCxnSpPr>
            <p:spPr bwMode="auto">
              <a:xfrm flipV="1">
                <a:off x="7460704" y="3878953"/>
                <a:ext cx="9618" cy="162116"/>
              </a:xfrm>
              <a:prstGeom prst="straightConnector1">
                <a:avLst/>
              </a:prstGeom>
              <a:solidFill>
                <a:schemeClr val="accent1"/>
              </a:solidFill>
              <a:ln w="28575" cap="flat" cmpd="sng" algn="ctr">
                <a:solidFill>
                  <a:srgbClr val="0000FF"/>
                </a:solidFill>
                <a:prstDash val="solid"/>
                <a:round/>
                <a:headEnd type="none" w="med" len="med"/>
                <a:tailEnd type="arrow" w="med" len="med"/>
              </a:ln>
              <a:effectLst/>
            </p:spPr>
          </p:cxnSp>
          <p:graphicFrame>
            <p:nvGraphicFramePr>
              <p:cNvPr id="53" name="对象 52"/>
              <p:cNvGraphicFramePr>
                <a:graphicFrameLocks noChangeAspect="1"/>
              </p:cNvGraphicFramePr>
              <p:nvPr>
                <p:extLst>
                  <p:ext uri="{D42A27DB-BD31-4B8C-83A1-F6EECF244321}">
                    <p14:modId xmlns:p14="http://schemas.microsoft.com/office/powerpoint/2010/main" val="2385448121"/>
                  </p:ext>
                </p:extLst>
              </p:nvPr>
            </p:nvGraphicFramePr>
            <p:xfrm>
              <a:off x="7081733" y="3387709"/>
              <a:ext cx="284065" cy="405807"/>
            </p:xfrm>
            <a:graphic>
              <a:graphicData uri="http://schemas.openxmlformats.org/presentationml/2006/ole">
                <mc:AlternateContent xmlns:mc="http://schemas.openxmlformats.org/markup-compatibility/2006">
                  <mc:Choice xmlns:v="urn:schemas-microsoft-com:vml" Requires="v">
                    <p:oleObj spid="_x0000_s229390" name="Equation" r:id="rId10" imgW="177480" imgH="253800" progId="Equation.DSMT4">
                      <p:embed/>
                    </p:oleObj>
                  </mc:Choice>
                  <mc:Fallback>
                    <p:oleObj name="Equation" r:id="rId10" imgW="177480" imgH="253800" progId="Equation.DSMT4">
                      <p:embed/>
                      <p:pic>
                        <p:nvPicPr>
                          <p:cNvPr id="0" name=""/>
                          <p:cNvPicPr/>
                          <p:nvPr/>
                        </p:nvPicPr>
                        <p:blipFill>
                          <a:blip r:embed="rId11"/>
                          <a:stretch>
                            <a:fillRect/>
                          </a:stretch>
                        </p:blipFill>
                        <p:spPr>
                          <a:xfrm>
                            <a:off x="7081733" y="3387709"/>
                            <a:ext cx="284065" cy="405807"/>
                          </a:xfrm>
                          <a:prstGeom prst="rect">
                            <a:avLst/>
                          </a:prstGeom>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124216438"/>
                  </p:ext>
                </p:extLst>
              </p:nvPr>
            </p:nvGraphicFramePr>
            <p:xfrm>
              <a:off x="7440054" y="4009637"/>
              <a:ext cx="336167" cy="448223"/>
            </p:xfrm>
            <a:graphic>
              <a:graphicData uri="http://schemas.openxmlformats.org/presentationml/2006/ole">
                <mc:AlternateContent xmlns:mc="http://schemas.openxmlformats.org/markup-compatibility/2006">
                  <mc:Choice xmlns:v="urn:schemas-microsoft-com:vml" Requires="v">
                    <p:oleObj spid="_x0000_s229391" name="Equation" r:id="rId12" imgW="190440" imgH="253800" progId="Equation.DSMT4">
                      <p:embed/>
                    </p:oleObj>
                  </mc:Choice>
                  <mc:Fallback>
                    <p:oleObj name="Equation" r:id="rId12" imgW="190440" imgH="253800" progId="Equation.DSMT4">
                      <p:embed/>
                      <p:pic>
                        <p:nvPicPr>
                          <p:cNvPr id="0" name=""/>
                          <p:cNvPicPr/>
                          <p:nvPr/>
                        </p:nvPicPr>
                        <p:blipFill>
                          <a:blip r:embed="rId13"/>
                          <a:stretch>
                            <a:fillRect/>
                          </a:stretch>
                        </p:blipFill>
                        <p:spPr>
                          <a:xfrm>
                            <a:off x="7440054" y="4009637"/>
                            <a:ext cx="336167" cy="448223"/>
                          </a:xfrm>
                          <a:prstGeom prst="rect">
                            <a:avLst/>
                          </a:prstGeom>
                        </p:spPr>
                      </p:pic>
                    </p:oleObj>
                  </mc:Fallback>
                </mc:AlternateContent>
              </a:graphicData>
            </a:graphic>
          </p:graphicFrame>
          <p:cxnSp>
            <p:nvCxnSpPr>
              <p:cNvPr id="55" name="直接箭头连接符 54"/>
              <p:cNvCxnSpPr/>
              <p:nvPr/>
            </p:nvCxnSpPr>
            <p:spPr bwMode="auto">
              <a:xfrm flipH="1" flipV="1">
                <a:off x="6264188" y="3803183"/>
                <a:ext cx="350422" cy="164722"/>
              </a:xfrm>
              <a:prstGeom prst="straightConnector1">
                <a:avLst/>
              </a:prstGeom>
              <a:solidFill>
                <a:schemeClr val="accent1"/>
              </a:solidFill>
              <a:ln w="28575" cap="flat" cmpd="sng" algn="ctr">
                <a:solidFill>
                  <a:srgbClr val="7030A0"/>
                </a:solidFill>
                <a:prstDash val="solid"/>
                <a:round/>
                <a:headEnd type="none" w="med" len="med"/>
                <a:tailEnd type="arrow" w="med" len="med"/>
              </a:ln>
              <a:effectLst/>
            </p:spPr>
          </p:cxnSp>
          <p:graphicFrame>
            <p:nvGraphicFramePr>
              <p:cNvPr id="56" name="对象 55"/>
              <p:cNvGraphicFramePr>
                <a:graphicFrameLocks noChangeAspect="1"/>
              </p:cNvGraphicFramePr>
              <p:nvPr>
                <p:extLst>
                  <p:ext uri="{D42A27DB-BD31-4B8C-83A1-F6EECF244321}">
                    <p14:modId xmlns:p14="http://schemas.microsoft.com/office/powerpoint/2010/main" val="2363343906"/>
                  </p:ext>
                </p:extLst>
              </p:nvPr>
            </p:nvGraphicFramePr>
            <p:xfrm>
              <a:off x="6403640" y="3479351"/>
              <a:ext cx="300980" cy="408473"/>
            </p:xfrm>
            <a:graphic>
              <a:graphicData uri="http://schemas.openxmlformats.org/presentationml/2006/ole">
                <mc:AlternateContent xmlns:mc="http://schemas.openxmlformats.org/markup-compatibility/2006">
                  <mc:Choice xmlns:v="urn:schemas-microsoft-com:vml" Requires="v">
                    <p:oleObj spid="_x0000_s229392" name="Equation" r:id="rId14" imgW="177480" imgH="241200" progId="Equation.DSMT4">
                      <p:embed/>
                    </p:oleObj>
                  </mc:Choice>
                  <mc:Fallback>
                    <p:oleObj name="Equation" r:id="rId14" imgW="177480" imgH="241200" progId="Equation.DSMT4">
                      <p:embed/>
                      <p:pic>
                        <p:nvPicPr>
                          <p:cNvPr id="0" name=""/>
                          <p:cNvPicPr/>
                          <p:nvPr/>
                        </p:nvPicPr>
                        <p:blipFill>
                          <a:blip r:embed="rId15"/>
                          <a:stretch>
                            <a:fillRect/>
                          </a:stretch>
                        </p:blipFill>
                        <p:spPr>
                          <a:xfrm>
                            <a:off x="6403640" y="3479351"/>
                            <a:ext cx="300980" cy="408473"/>
                          </a:xfrm>
                          <a:prstGeom prst="rect">
                            <a:avLst/>
                          </a:prstGeom>
                        </p:spPr>
                      </p:pic>
                    </p:oleObj>
                  </mc:Fallback>
                </mc:AlternateContent>
              </a:graphicData>
            </a:graphic>
          </p:graphicFrame>
        </p:grpSp>
      </p:grpSp>
    </p:spTree>
    <p:extLst>
      <p:ext uri="{BB962C8B-B14F-4D97-AF65-F5344CB8AC3E}">
        <p14:creationId xmlns:p14="http://schemas.microsoft.com/office/powerpoint/2010/main" val="31032500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17</a:t>
            </a:fld>
            <a:endParaRPr lang="en-US" altLang="zh-CN"/>
          </a:p>
        </p:txBody>
      </p:sp>
      <p:sp>
        <p:nvSpPr>
          <p:cNvPr id="8" name="矩形 7"/>
          <p:cNvSpPr/>
          <p:nvPr/>
        </p:nvSpPr>
        <p:spPr>
          <a:xfrm>
            <a:off x="611560" y="2492896"/>
            <a:ext cx="7558608" cy="1015663"/>
          </a:xfrm>
          <a:prstGeom prst="rect">
            <a:avLst/>
          </a:prstGeom>
        </p:spPr>
        <p:txBody>
          <a:bodyPr wrap="square">
            <a:spAutoFit/>
          </a:bodyPr>
          <a:lstStyle/>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左</a:t>
            </a:r>
            <a:r>
              <a:rPr lang="zh-CN" altLang="zh-CN" kern="100" dirty="0">
                <a:latin typeface="仿宋" panose="02010609060101010101" pitchFamily="49" charset="-122"/>
                <a:ea typeface="仿宋" panose="02010609060101010101" pitchFamily="49" charset="-122"/>
              </a:rPr>
              <a:t>：根据牛顿第三定律，</a:t>
            </a:r>
            <a:r>
              <a:rPr lang="en-US" altLang="zh-CN" kern="100" dirty="0">
                <a:latin typeface="仿宋" panose="02010609060101010101" pitchFamily="49" charset="-122"/>
                <a:ea typeface="仿宋" panose="02010609060101010101" pitchFamily="49" charset="-122"/>
              </a:rPr>
              <a:t>f</a:t>
            </a:r>
            <a:r>
              <a:rPr lang="en-US" altLang="zh-CN" kern="100" baseline="-25000" dirty="0">
                <a:latin typeface="仿宋" panose="02010609060101010101" pitchFamily="49" charset="-122"/>
                <a:ea typeface="仿宋" panose="02010609060101010101" pitchFamily="49" charset="-122"/>
              </a:rPr>
              <a:t>12</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en-US" altLang="zh-CN" kern="100" baseline="-25000" dirty="0">
                <a:latin typeface="仿宋" panose="02010609060101010101" pitchFamily="49" charset="-122"/>
                <a:ea typeface="仿宋" panose="02010609060101010101" pitchFamily="49" charset="-122"/>
              </a:rPr>
              <a:t>21</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 , f</a:t>
            </a:r>
            <a:r>
              <a:rPr lang="en-US" altLang="zh-CN" kern="100" baseline="-25000" dirty="0">
                <a:latin typeface="仿宋" panose="02010609060101010101" pitchFamily="49" charset="-122"/>
                <a:ea typeface="仿宋" panose="02010609060101010101" pitchFamily="49" charset="-122"/>
              </a:rPr>
              <a:t>1n</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f</a:t>
            </a:r>
            <a:r>
              <a:rPr lang="en-US" altLang="zh-CN" kern="100" baseline="-25000" dirty="0">
                <a:latin typeface="仿宋" panose="02010609060101010101" pitchFamily="49" charset="-122"/>
                <a:ea typeface="仿宋" panose="02010609060101010101" pitchFamily="49" charset="-122"/>
              </a:rPr>
              <a:t>n1</a:t>
            </a:r>
            <a:endParaRPr lang="zh-CN" altLang="zh-CN" kern="100" dirty="0">
              <a:latin typeface="仿宋" panose="02010609060101010101" pitchFamily="49" charset="-122"/>
              <a:ea typeface="仿宋" panose="02010609060101010101" pitchFamily="49" charset="-122"/>
            </a:endParaRPr>
          </a:p>
          <a:p>
            <a:pPr>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内力总是成对出现的，并且为一对作用力与反作用力</a:t>
            </a:r>
            <a:endParaRPr lang="zh-CN" altLang="en-US"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949156135"/>
              </p:ext>
            </p:extLst>
          </p:nvPr>
        </p:nvGraphicFramePr>
        <p:xfrm>
          <a:off x="1619672" y="692696"/>
          <a:ext cx="3378837" cy="1440160"/>
        </p:xfrm>
        <a:graphic>
          <a:graphicData uri="http://schemas.openxmlformats.org/presentationml/2006/ole">
            <mc:AlternateContent xmlns:mc="http://schemas.openxmlformats.org/markup-compatibility/2006">
              <mc:Choice xmlns:v="urn:schemas-microsoft-com:vml" Requires="v">
                <p:oleObj spid="_x0000_s198825" name="Equation" r:id="rId3" imgW="1549080" imgH="660240" progId="Equation.DSMT4">
                  <p:embed/>
                </p:oleObj>
              </mc:Choice>
              <mc:Fallback>
                <p:oleObj name="Equation" r:id="rId3" imgW="1549080" imgH="660240" progId="Equation.DSMT4">
                  <p:embed/>
                  <p:pic>
                    <p:nvPicPr>
                      <p:cNvPr id="0" name=""/>
                      <p:cNvPicPr/>
                      <p:nvPr/>
                    </p:nvPicPr>
                    <p:blipFill>
                      <a:blip r:embed="rId4"/>
                      <a:stretch>
                        <a:fillRect/>
                      </a:stretch>
                    </p:blipFill>
                    <p:spPr>
                      <a:xfrm>
                        <a:off x="1619672" y="692696"/>
                        <a:ext cx="3378837" cy="1440160"/>
                      </a:xfrm>
                      <a:prstGeom prst="rect">
                        <a:avLst/>
                      </a:prstGeom>
                    </p:spPr>
                  </p:pic>
                </p:oleObj>
              </mc:Fallback>
            </mc:AlternateContent>
          </a:graphicData>
        </a:graphic>
      </p:graphicFrame>
      <p:sp>
        <p:nvSpPr>
          <p:cNvPr id="11" name="矩形 10"/>
          <p:cNvSpPr/>
          <p:nvPr/>
        </p:nvSpPr>
        <p:spPr>
          <a:xfrm>
            <a:off x="1274413" y="3689062"/>
            <a:ext cx="3724096"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所以内力相加的结果为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12" name="矩形 11"/>
          <p:cNvSpPr/>
          <p:nvPr/>
        </p:nvSpPr>
        <p:spPr>
          <a:xfrm>
            <a:off x="1256932" y="4424487"/>
            <a:ext cx="800219"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左＝</a:t>
            </a:r>
            <a:endParaRPr lang="zh-CN" altLang="en-US" dirty="0">
              <a:latin typeface="仿宋" panose="02010609060101010101" pitchFamily="49" charset="-122"/>
              <a:ea typeface="仿宋" panose="02010609060101010101" pitchFamily="49" charset="-122"/>
            </a:endParaRPr>
          </a:p>
        </p:txBody>
      </p:sp>
      <p:pic>
        <p:nvPicPr>
          <p:cNvPr id="1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7947" y="4280471"/>
            <a:ext cx="3128624"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039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18</a:t>
            </a:fld>
            <a:endParaRPr lang="en-US" altLang="zh-CN"/>
          </a:p>
        </p:txBody>
      </p:sp>
      <p:sp>
        <p:nvSpPr>
          <p:cNvPr id="7" name="矩形 6"/>
          <p:cNvSpPr/>
          <p:nvPr/>
        </p:nvSpPr>
        <p:spPr>
          <a:xfrm>
            <a:off x="1187624" y="1140089"/>
            <a:ext cx="665567"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右</a:t>
            </a:r>
            <a:r>
              <a:rPr lang="en-US" altLang="zh-CN" kern="100"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pic>
        <p:nvPicPr>
          <p:cNvPr id="134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6405" y="924064"/>
            <a:ext cx="2205453" cy="8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6405" y="2007776"/>
            <a:ext cx="3864006" cy="85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639" y="5013176"/>
            <a:ext cx="3535489" cy="72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059662" y="5814587"/>
            <a:ext cx="4493538" cy="461665"/>
          </a:xfrm>
          <a:prstGeom prst="rect">
            <a:avLst/>
          </a:prstGeom>
        </p:spPr>
        <p:txBody>
          <a:bodyPr wrap="non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和外力的冲量＝系统动量的变化</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5881568" y="5013176"/>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内力不改变系统的动量</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79379865"/>
              </p:ext>
            </p:extLst>
          </p:nvPr>
        </p:nvGraphicFramePr>
        <p:xfrm>
          <a:off x="2234607" y="3054829"/>
          <a:ext cx="2553417" cy="1867014"/>
        </p:xfrm>
        <a:graphic>
          <a:graphicData uri="http://schemas.openxmlformats.org/presentationml/2006/ole">
            <mc:AlternateContent xmlns:mc="http://schemas.openxmlformats.org/markup-compatibility/2006">
              <mc:Choice xmlns:v="urn:schemas-microsoft-com:vml" Requires="v">
                <p:oleObj spid="_x0000_s214092" name="Equation" r:id="rId6" imgW="1180800" imgH="863280" progId="Equation.DSMT4">
                  <p:embed/>
                </p:oleObj>
              </mc:Choice>
              <mc:Fallback>
                <p:oleObj name="Equation" r:id="rId6" imgW="1180800" imgH="863280" progId="Equation.DSMT4">
                  <p:embed/>
                  <p:pic>
                    <p:nvPicPr>
                      <p:cNvPr id="0" name=""/>
                      <p:cNvPicPr/>
                      <p:nvPr/>
                    </p:nvPicPr>
                    <p:blipFill>
                      <a:blip r:embed="rId7"/>
                      <a:stretch>
                        <a:fillRect/>
                      </a:stretch>
                    </p:blipFill>
                    <p:spPr>
                      <a:xfrm>
                        <a:off x="2234607" y="3054829"/>
                        <a:ext cx="2553417" cy="1867014"/>
                      </a:xfrm>
                      <a:prstGeom prst="rect">
                        <a:avLst/>
                      </a:prstGeom>
                    </p:spPr>
                  </p:pic>
                </p:oleObj>
              </mc:Fallback>
            </mc:AlternateContent>
          </a:graphicData>
        </a:graphic>
      </p:graphicFrame>
      <p:sp>
        <p:nvSpPr>
          <p:cNvPr id="11" name="矩形 10"/>
          <p:cNvSpPr/>
          <p:nvPr/>
        </p:nvSpPr>
        <p:spPr>
          <a:xfrm>
            <a:off x="4932040" y="4275012"/>
            <a:ext cx="2954655"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质点系牛顿第二定律</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677816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19</a:t>
            </a:fld>
            <a:endParaRPr lang="en-US" altLang="zh-CN"/>
          </a:p>
        </p:txBody>
      </p:sp>
      <p:sp>
        <p:nvSpPr>
          <p:cNvPr id="5" name="矩形 4"/>
          <p:cNvSpPr/>
          <p:nvPr/>
        </p:nvSpPr>
        <p:spPr>
          <a:xfrm>
            <a:off x="766417" y="1124744"/>
            <a:ext cx="3057247" cy="523220"/>
          </a:xfrm>
          <a:prstGeom prst="rect">
            <a:avLst/>
          </a:prstGeom>
        </p:spPr>
        <p:txBody>
          <a:bodyPr wrap="none">
            <a:spAutoFit/>
          </a:bodyPr>
          <a:lstStyle/>
          <a:p>
            <a:r>
              <a:rPr lang="zh-CN" altLang="en-US" sz="2800"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质点</a:t>
            </a:r>
            <a:r>
              <a:rPr lang="zh-CN" altLang="zh-CN" sz="2800" kern="100" dirty="0" smtClean="0">
                <a:highlight>
                  <a:srgbClr val="FFFF00"/>
                </a:highlight>
                <a:latin typeface="仿宋" panose="02010609060101010101" pitchFamily="49" charset="-122"/>
                <a:ea typeface="仿宋" panose="02010609060101010101" pitchFamily="49" charset="-122"/>
                <a:cs typeface="Times New Roman" panose="02020603050405020304" pitchFamily="18" charset="0"/>
              </a:rPr>
              <a:t>系</a:t>
            </a:r>
            <a:r>
              <a:rPr lang="zh-CN" altLang="zh-CN" sz="2800"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的动量定理</a:t>
            </a:r>
            <a:endParaRPr lang="zh-CN" altLang="en-US" sz="2800" dirty="0">
              <a:latin typeface="仿宋" panose="02010609060101010101" pitchFamily="49" charset="-122"/>
              <a:ea typeface="仿宋" panose="02010609060101010101" pitchFamily="49" charset="-122"/>
            </a:endParaRPr>
          </a:p>
        </p:txBody>
      </p:sp>
      <p:sp>
        <p:nvSpPr>
          <p:cNvPr id="6" name="矩形 5"/>
          <p:cNvSpPr/>
          <p:nvPr/>
        </p:nvSpPr>
        <p:spPr>
          <a:xfrm>
            <a:off x="1115616" y="1844824"/>
            <a:ext cx="6984776" cy="1292662"/>
          </a:xfrm>
          <a:prstGeom prst="rect">
            <a:avLst/>
          </a:prstGeom>
        </p:spPr>
        <p:txBody>
          <a:bodyPr wrap="square">
            <a:spAutoFit/>
          </a:bodyPr>
          <a:lstStyle/>
          <a:p>
            <a:pPr algn="l">
              <a:lnSpc>
                <a:spcPct val="150000"/>
              </a:lnSpc>
            </a:pPr>
            <a:r>
              <a:rPr lang="zh-CN" altLang="en-US" sz="2600" kern="100" dirty="0" smtClean="0">
                <a:solidFill>
                  <a:srgbClr val="C00000"/>
                </a:solidFill>
                <a:latin typeface="仿宋" panose="02010609060101010101" pitchFamily="49" charset="-122"/>
                <a:ea typeface="仿宋" panose="02010609060101010101" pitchFamily="49" charset="-122"/>
                <a:cs typeface="Times New Roman" panose="02020603050405020304" pitchFamily="18" charset="0"/>
              </a:rPr>
              <a:t>    作用在质点系上所有外力在一段时间内的总冲量等于质点系动能的增量。</a:t>
            </a:r>
            <a:endParaRPr lang="zh-CN" altLang="en-US" sz="2600" dirty="0">
              <a:solidFill>
                <a:srgbClr val="C00000"/>
              </a:solidFill>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90448123"/>
              </p:ext>
            </p:extLst>
          </p:nvPr>
        </p:nvGraphicFramePr>
        <p:xfrm>
          <a:off x="2700338" y="3506788"/>
          <a:ext cx="2667000" cy="1600200"/>
        </p:xfrm>
        <a:graphic>
          <a:graphicData uri="http://schemas.openxmlformats.org/presentationml/2006/ole">
            <mc:AlternateContent xmlns:mc="http://schemas.openxmlformats.org/markup-compatibility/2006">
              <mc:Choice xmlns:v="urn:schemas-microsoft-com:vml" Requires="v">
                <p:oleObj spid="_x0000_s135557" name="Equation" r:id="rId3" imgW="1015920" imgH="609480" progId="Equation.DSMT4">
                  <p:embed/>
                </p:oleObj>
              </mc:Choice>
              <mc:Fallback>
                <p:oleObj name="Equation" r:id="rId3" imgW="1015920" imgH="609480" progId="Equation.DSMT4">
                  <p:embed/>
                  <p:pic>
                    <p:nvPicPr>
                      <p:cNvPr id="0" name=""/>
                      <p:cNvPicPr/>
                      <p:nvPr/>
                    </p:nvPicPr>
                    <p:blipFill>
                      <a:blip r:embed="rId4"/>
                      <a:stretch>
                        <a:fillRect/>
                      </a:stretch>
                    </p:blipFill>
                    <p:spPr>
                      <a:xfrm>
                        <a:off x="2700338" y="3506788"/>
                        <a:ext cx="2667000" cy="1600200"/>
                      </a:xfrm>
                      <a:prstGeom prst="rect">
                        <a:avLst/>
                      </a:prstGeom>
                    </p:spPr>
                  </p:pic>
                </p:oleObj>
              </mc:Fallback>
            </mc:AlternateContent>
          </a:graphicData>
        </a:graphic>
      </p:graphicFrame>
      <p:sp>
        <p:nvSpPr>
          <p:cNvPr id="8" name="矩形 7"/>
          <p:cNvSpPr/>
          <p:nvPr/>
        </p:nvSpPr>
        <p:spPr>
          <a:xfrm>
            <a:off x="5920923" y="3573016"/>
            <a:ext cx="141577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微分形式</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5920923" y="4306888"/>
            <a:ext cx="1415772" cy="461665"/>
          </a:xfrm>
          <a:prstGeom prst="rect">
            <a:avLst/>
          </a:prstGeom>
        </p:spPr>
        <p:txBody>
          <a:bodyPr wrap="none">
            <a:spAutoFit/>
          </a:bodyPr>
          <a:lstStyle/>
          <a:p>
            <a:r>
              <a:rPr lang="zh-CN" altLang="en-US" kern="100" dirty="0">
                <a:latin typeface="仿宋" panose="02010609060101010101" pitchFamily="49" charset="-122"/>
                <a:ea typeface="仿宋" panose="02010609060101010101" pitchFamily="49" charset="-122"/>
                <a:cs typeface="Times New Roman" panose="02020603050405020304" pitchFamily="18" charset="0"/>
              </a:rPr>
              <a:t>积分</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形式</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2555776" y="5570098"/>
            <a:ext cx="3262432" cy="461665"/>
          </a:xfrm>
          <a:prstGeom prst="rect">
            <a:avLst/>
          </a:prstGeom>
          <a:solidFill>
            <a:srgbClr val="FFFF00"/>
          </a:solidFill>
        </p:spPr>
        <p:txBody>
          <a:bodyPr wrap="none">
            <a:spAutoFit/>
          </a:bodyPr>
          <a:lstStyle/>
          <a:p>
            <a:r>
              <a:rPr lang="zh-CN" altLang="zh-CN" b="1" kern="100" dirty="0">
                <a:latin typeface="仿宋" panose="02010609060101010101" pitchFamily="49" charset="-122"/>
                <a:ea typeface="仿宋" panose="02010609060101010101" pitchFamily="49" charset="-122"/>
                <a:cs typeface="Times New Roman" panose="02020603050405020304" pitchFamily="18" charset="0"/>
              </a:rPr>
              <a:t>内力不改变系统的动量</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9327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461946"/>
          </a:xfrm>
        </p:spPr>
        <p:txBody>
          <a:bodyPr/>
          <a:lstStyle/>
          <a:p>
            <a:r>
              <a:rPr lang="en-US" altLang="zh-CN" sz="3600" b="1" dirty="0" smtClean="0">
                <a:latin typeface="仿宋" panose="02010609060101010101" pitchFamily="49" charset="-122"/>
                <a:ea typeface="仿宋" panose="02010609060101010101" pitchFamily="49" charset="-122"/>
              </a:rPr>
              <a:t>§1.</a:t>
            </a:r>
            <a:r>
              <a:rPr lang="zh-CN" altLang="en-US" sz="3600" b="1" dirty="0" smtClean="0">
                <a:latin typeface="仿宋" panose="02010609060101010101" pitchFamily="49" charset="-122"/>
                <a:ea typeface="仿宋" panose="02010609060101010101" pitchFamily="49" charset="-122"/>
              </a:rPr>
              <a:t>质点动量定理</a:t>
            </a:r>
            <a:endParaRPr lang="zh-CN" altLang="en-US" sz="3600" b="1"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a:t>
            </a:fld>
            <a:endParaRPr lang="en-US" altLang="zh-CN">
              <a:solidFill>
                <a:srgbClr val="000000"/>
              </a:solidFill>
            </a:endParaRPr>
          </a:p>
        </p:txBody>
      </p:sp>
      <p:sp>
        <p:nvSpPr>
          <p:cNvPr id="14" name="标题 1"/>
          <p:cNvSpPr txBox="1">
            <a:spLocks/>
          </p:cNvSpPr>
          <p:nvPr/>
        </p:nvSpPr>
        <p:spPr bwMode="auto">
          <a:xfrm>
            <a:off x="685800" y="1080482"/>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动量</a:t>
            </a:r>
            <a:endParaRPr lang="zh-CN" altLang="en-US" sz="2800" b="1" kern="0" dirty="0">
              <a:solidFill>
                <a:srgbClr val="4848D1"/>
              </a:solidFill>
              <a:latin typeface="仿宋" panose="02010609060101010101" pitchFamily="49" charset="-122"/>
              <a:ea typeface="仿宋" panose="02010609060101010101" pitchFamily="49"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2119328998"/>
              </p:ext>
            </p:extLst>
          </p:nvPr>
        </p:nvGraphicFramePr>
        <p:xfrm>
          <a:off x="4067944" y="1556792"/>
          <a:ext cx="1296144" cy="792088"/>
        </p:xfrm>
        <a:graphic>
          <a:graphicData uri="http://schemas.openxmlformats.org/presentationml/2006/ole">
            <mc:AlternateContent xmlns:mc="http://schemas.openxmlformats.org/markup-compatibility/2006">
              <mc:Choice xmlns:v="urn:schemas-microsoft-com:vml" Requires="v">
                <p:oleObj spid="_x0000_s227347" name="Equation" r:id="rId3" imgW="634725" imgH="393529" progId="Equation.DSMT4">
                  <p:embed/>
                </p:oleObj>
              </mc:Choice>
              <mc:Fallback>
                <p:oleObj name="Equation" r:id="rId3" imgW="634725" imgH="393529" progId="Equation.DSMT4">
                  <p:embed/>
                  <p:pic>
                    <p:nvPicPr>
                      <p:cNvPr id="0" name="Object 1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1556792"/>
                        <a:ext cx="1296144" cy="792088"/>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822505910"/>
              </p:ext>
            </p:extLst>
          </p:nvPr>
        </p:nvGraphicFramePr>
        <p:xfrm>
          <a:off x="4102968" y="2451793"/>
          <a:ext cx="2269232" cy="845400"/>
        </p:xfrm>
        <a:graphic>
          <a:graphicData uri="http://schemas.openxmlformats.org/presentationml/2006/ole">
            <mc:AlternateContent xmlns:mc="http://schemas.openxmlformats.org/markup-compatibility/2006">
              <mc:Choice xmlns:v="urn:schemas-microsoft-com:vml" Requires="v">
                <p:oleObj spid="_x0000_s227348" name="Equation" r:id="rId5" imgW="1079032" imgH="406224" progId="Equation.DSMT4">
                  <p:embed/>
                </p:oleObj>
              </mc:Choice>
              <mc:Fallback>
                <p:oleObj name="Equation" r:id="rId5" imgW="1079032" imgH="406224" progId="Equation.DSMT4">
                  <p:embed/>
                  <p:pic>
                    <p:nvPicPr>
                      <p:cNvPr id="0" name="Object 1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968" y="2451793"/>
                        <a:ext cx="2269232" cy="845400"/>
                      </a:xfrm>
                      <a:prstGeom prst="rect">
                        <a:avLst/>
                      </a:prstGeom>
                      <a:noFill/>
                    </p:spPr>
                  </p:pic>
                </p:oleObj>
              </mc:Fallback>
            </mc:AlternateContent>
          </a:graphicData>
        </a:graphic>
      </p:graphicFrame>
      <p:sp>
        <p:nvSpPr>
          <p:cNvPr id="19" name="Rectangle 158"/>
          <p:cNvSpPr>
            <a:spLocks noChangeArrowheads="1"/>
          </p:cNvSpPr>
          <p:nvPr/>
        </p:nvSpPr>
        <p:spPr bwMode="auto">
          <a:xfrm>
            <a:off x="1259632" y="1711847"/>
            <a:ext cx="28520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牛顿第二定律：</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20" name="Rectangle 159"/>
          <p:cNvSpPr>
            <a:spLocks noChangeArrowheads="1"/>
          </p:cNvSpPr>
          <p:nvPr/>
        </p:nvSpPr>
        <p:spPr bwMode="auto">
          <a:xfrm>
            <a:off x="1259632" y="2155938"/>
            <a:ext cx="387798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600" dirty="0" smtClean="0">
                <a:latin typeface="仿宋" panose="02010609060101010101" pitchFamily="49" charset="-122"/>
                <a:ea typeface="仿宋" panose="02010609060101010101" pitchFamily="49" charset="-122"/>
                <a:cs typeface="Times New Roman" panose="02020603050405020304" pitchFamily="18" charset="0"/>
              </a:rPr>
              <a:t>质量改变</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21" name="Rectangle 160"/>
          <p:cNvSpPr>
            <a:spLocks noChangeArrowheads="1"/>
          </p:cNvSpPr>
          <p:nvPr/>
        </p:nvSpPr>
        <p:spPr bwMode="auto">
          <a:xfrm>
            <a:off x="6300192" y="2548557"/>
            <a:ext cx="29546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60"/>
          <p:cNvSpPr>
            <a:spLocks noChangeArrowheads="1"/>
          </p:cNvSpPr>
          <p:nvPr/>
        </p:nvSpPr>
        <p:spPr bwMode="auto">
          <a:xfrm>
            <a:off x="6300191" y="1657169"/>
            <a:ext cx="295465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600" dirty="0">
                <a:cs typeface="Times New Roman" panose="02020603050405020304" pitchFamily="18" charset="0"/>
              </a:rPr>
              <a:t>1</a:t>
            </a:r>
            <a:r>
              <a:rPr kumimoji="0" lang="zh-CN" altLang="en-US" sz="2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2" name="矩形 21"/>
          <p:cNvSpPr/>
          <p:nvPr/>
        </p:nvSpPr>
        <p:spPr>
          <a:xfrm>
            <a:off x="1018929" y="3377063"/>
            <a:ext cx="6530078" cy="461665"/>
          </a:xfrm>
          <a:prstGeom prst="rect">
            <a:avLst/>
          </a:prstGeom>
        </p:spPr>
        <p:txBody>
          <a:bodyPr wrap="square">
            <a:spAutoFit/>
          </a:bodyPr>
          <a:lstStyle/>
          <a:p>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式的写法比</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式的写法更具有普遍性。</a:t>
            </a:r>
            <a:endParaRPr lang="zh-CN" altLang="en-US" dirty="0">
              <a:latin typeface="仿宋" panose="02010609060101010101" pitchFamily="49" charset="-122"/>
              <a:ea typeface="仿宋" panose="02010609060101010101" pitchFamily="49" charset="-122"/>
            </a:endParaRPr>
          </a:p>
        </p:txBody>
      </p:sp>
      <p:sp>
        <p:nvSpPr>
          <p:cNvPr id="23" name="矩形 22"/>
          <p:cNvSpPr/>
          <p:nvPr/>
        </p:nvSpPr>
        <p:spPr>
          <a:xfrm>
            <a:off x="1259632" y="4074068"/>
            <a:ext cx="7365776" cy="2400657"/>
          </a:xfrm>
          <a:prstGeom prst="rect">
            <a:avLst/>
          </a:prstGeom>
        </p:spPr>
        <p:txBody>
          <a:bodyPr wrap="square">
            <a:spAutoFit/>
          </a:bodyPr>
          <a:lstStyle/>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当</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rPr>
              <a:t>为常数时，</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式由导数运算可得</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式</a:t>
            </a:r>
            <a:r>
              <a:rPr lang="en-US" altLang="zh-CN" kern="100" dirty="0">
                <a:latin typeface="仿宋" panose="02010609060101010101" pitchFamily="49" charset="-122"/>
                <a:ea typeface="仿宋" panose="02010609060101010101" pitchFamily="49" charset="-122"/>
              </a:rPr>
              <a:t>;</a:t>
            </a:r>
            <a:endParaRPr lang="zh-CN" altLang="zh-CN" kern="100" dirty="0">
              <a:latin typeface="仿宋" panose="02010609060101010101" pitchFamily="49" charset="-122"/>
              <a:ea typeface="仿宋" panose="02010609060101010101" pitchFamily="49" charset="-122"/>
            </a:endParaRPr>
          </a:p>
          <a:p>
            <a:pPr algn="just">
              <a:lnSpc>
                <a:spcPct val="125000"/>
              </a:lnSpc>
              <a:spcAft>
                <a:spcPts val="0"/>
              </a:spcAft>
            </a:pPr>
            <a:r>
              <a:rPr lang="zh-CN" altLang="zh-CN" kern="100" dirty="0">
                <a:latin typeface="仿宋" panose="02010609060101010101" pitchFamily="49" charset="-122"/>
                <a:ea typeface="仿宋" panose="02010609060101010101" pitchFamily="49" charset="-122"/>
              </a:rPr>
              <a:t>当</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rPr>
              <a:t>为变量时，</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式解决不了问题，但</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式能解决。</a:t>
            </a: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P</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mv</a:t>
            </a:r>
            <a:r>
              <a:rPr lang="zh-CN" altLang="zh-CN" kern="100" dirty="0">
                <a:latin typeface="仿宋" panose="02010609060101010101" pitchFamily="49" charset="-122"/>
                <a:ea typeface="仿宋" panose="02010609060101010101" pitchFamily="49" charset="-122"/>
              </a:rPr>
              <a:t>就是大家非常熟悉的物理量——动量</a:t>
            </a: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rPr>
              <a:t>式可解释成：</a:t>
            </a:r>
            <a:r>
              <a:rPr lang="zh-CN" altLang="zh-CN" kern="100" dirty="0">
                <a:highlight>
                  <a:srgbClr val="FFFF00"/>
                </a:highlight>
                <a:latin typeface="仿宋" panose="02010609060101010101" pitchFamily="49" charset="-122"/>
                <a:ea typeface="仿宋" panose="02010609060101010101" pitchFamily="49" charset="-122"/>
              </a:rPr>
              <a:t>力的效果是使质点的动量发生变化。</a:t>
            </a:r>
            <a:endParaRPr lang="zh-CN" altLang="zh-CN" kern="100" dirty="0">
              <a:latin typeface="仿宋" panose="02010609060101010101" pitchFamily="49" charset="-122"/>
              <a:ea typeface="仿宋" panose="02010609060101010101" pitchFamily="49" charset="-122"/>
            </a:endParaRP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力＝质点动量的变化率</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19241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679" y="685800"/>
            <a:ext cx="7486600" cy="881050"/>
          </a:xfrm>
        </p:spPr>
        <p:txBody>
          <a:bodyPr/>
          <a:lstStyle/>
          <a:p>
            <a:pPr algn="l"/>
            <a:r>
              <a:rPr lang="zh-CN" altLang="en-US" sz="2800" dirty="0" smtClean="0">
                <a:latin typeface="仿宋" panose="02010609060101010101" pitchFamily="49" charset="-122"/>
                <a:ea typeface="仿宋" panose="02010609060101010101" pitchFamily="49" charset="-122"/>
              </a:rPr>
              <a:t>质点系的动量定理分量表示：</a:t>
            </a:r>
            <a:endParaRPr lang="zh-CN" altLang="en-US" sz="28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643050"/>
            <a:ext cx="7772400" cy="4452950"/>
          </a:xfrm>
        </p:spPr>
        <p:txBody>
          <a:bodyPr/>
          <a:lstStyle/>
          <a:p>
            <a:endParaRPr lang="en-US" altLang="zh-CN" sz="2000" dirty="0" smtClean="0"/>
          </a:p>
          <a:p>
            <a:endParaRPr lang="en-US" altLang="zh-CN" sz="20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20</a:t>
            </a:fld>
            <a:endParaRPr lang="en-US" altLang="zh-CN">
              <a:solidFill>
                <a:srgbClr val="000000"/>
              </a:solidFill>
            </a:endParaRPr>
          </a:p>
        </p:txBody>
      </p:sp>
      <p:graphicFrame>
        <p:nvGraphicFramePr>
          <p:cNvPr id="76802" name="Object 2"/>
          <p:cNvGraphicFramePr>
            <a:graphicFrameLocks noChangeAspect="1"/>
          </p:cNvGraphicFramePr>
          <p:nvPr>
            <p:extLst>
              <p:ext uri="{D42A27DB-BD31-4B8C-83A1-F6EECF244321}">
                <p14:modId xmlns:p14="http://schemas.microsoft.com/office/powerpoint/2010/main" val="1361287884"/>
              </p:ext>
            </p:extLst>
          </p:nvPr>
        </p:nvGraphicFramePr>
        <p:xfrm>
          <a:off x="2156617" y="1498567"/>
          <a:ext cx="4369688" cy="2901601"/>
        </p:xfrm>
        <a:graphic>
          <a:graphicData uri="http://schemas.openxmlformats.org/presentationml/2006/ole">
            <mc:AlternateContent xmlns:mc="http://schemas.openxmlformats.org/markup-compatibility/2006">
              <mc:Choice xmlns:v="urn:schemas-microsoft-com:vml" Requires="v">
                <p:oleObj spid="_x0000_s104926" name="公式" r:id="rId3" imgW="1727200" imgH="1117600" progId="Equation.3">
                  <p:embed/>
                </p:oleObj>
              </mc:Choice>
              <mc:Fallback>
                <p:oleObj name="公式" r:id="rId3" imgW="1727200" imgH="1117600"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6617" y="1498567"/>
                        <a:ext cx="4369688" cy="2901601"/>
                      </a:xfrm>
                      <a:prstGeom prst="rect">
                        <a:avLst/>
                      </a:prstGeom>
                      <a:solidFill>
                        <a:schemeClr val="bg1"/>
                      </a:solidFill>
                    </p:spPr>
                  </p:pic>
                </p:oleObj>
              </mc:Fallback>
            </mc:AlternateContent>
          </a:graphicData>
        </a:graphic>
      </p:graphicFrame>
      <p:sp>
        <p:nvSpPr>
          <p:cNvPr id="6" name="内容占位符 2"/>
          <p:cNvSpPr txBox="1">
            <a:spLocks/>
          </p:cNvSpPr>
          <p:nvPr/>
        </p:nvSpPr>
        <p:spPr bwMode="auto">
          <a:xfrm>
            <a:off x="555779" y="4476368"/>
            <a:ext cx="7772400" cy="531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125000"/>
              </a:lnSpc>
            </a:pPr>
            <a:r>
              <a:rPr lang="zh-CN" altLang="en-US" sz="2400" kern="0" dirty="0" smtClean="0">
                <a:latin typeface="仿宋" panose="02010609060101010101" pitchFamily="49" charset="-122"/>
                <a:ea typeface="仿宋" panose="02010609060101010101" pitchFamily="49" charset="-122"/>
              </a:rPr>
              <a:t>即：质点系所受合外力在某一坐标轴上的分量的冲量，等于各质点在该方向的动量分量之和的变化量。</a:t>
            </a:r>
            <a:endParaRPr lang="en-US" altLang="zh-CN" sz="2400" kern="0" dirty="0" smtClean="0">
              <a:latin typeface="仿宋" panose="02010609060101010101" pitchFamily="49" charset="-122"/>
              <a:ea typeface="仿宋" panose="02010609060101010101" pitchFamily="49" charset="-122"/>
            </a:endParaRPr>
          </a:p>
          <a:p>
            <a:pPr>
              <a:lnSpc>
                <a:spcPct val="125000"/>
              </a:lnSpc>
            </a:pPr>
            <a:r>
              <a:rPr lang="zh-CN" altLang="en-US" sz="2400" kern="0" dirty="0" smtClean="0">
                <a:latin typeface="仿宋" panose="02010609060101010101" pitchFamily="49" charset="-122"/>
                <a:ea typeface="仿宋" panose="02010609060101010101" pitchFamily="49" charset="-122"/>
              </a:rPr>
              <a:t>质点系动量定理由牛二、牛三定律导出，适合于惯性参照系。</a:t>
            </a:r>
          </a:p>
          <a:p>
            <a:endParaRPr lang="zh-CN" altLang="en-US" sz="2400" kern="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5403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71149"/>
            <a:ext cx="7772400" cy="4667264"/>
          </a:xfrm>
        </p:spPr>
        <p:txBody>
          <a:bodyPr/>
          <a:lstStyle/>
          <a:p>
            <a:endParaRPr lang="en-US" altLang="zh-CN" sz="2800" dirty="0" smtClean="0"/>
          </a:p>
          <a:p>
            <a:pPr>
              <a:lnSpc>
                <a:spcPct val="125000"/>
              </a:lnSpc>
              <a:buFont typeface="Wingdings" pitchFamily="2" charset="2"/>
              <a:buChar char="Ø"/>
            </a:pPr>
            <a:r>
              <a:rPr lang="zh-CN" altLang="en-US" sz="2600" dirty="0" smtClean="0">
                <a:latin typeface="仿宋" panose="02010609060101010101" pitchFamily="49" charset="-122"/>
                <a:ea typeface="仿宋" panose="02010609060101010101" pitchFamily="49" charset="-122"/>
              </a:rPr>
              <a:t>如果整个质点系所受的</a:t>
            </a:r>
            <a:r>
              <a:rPr lang="zh-CN" altLang="en-US" sz="2600" b="1" dirty="0" smtClean="0">
                <a:solidFill>
                  <a:srgbClr val="FF0000"/>
                </a:solidFill>
                <a:latin typeface="仿宋" panose="02010609060101010101" pitchFamily="49" charset="-122"/>
                <a:ea typeface="仿宋" panose="02010609060101010101" pitchFamily="49" charset="-122"/>
              </a:rPr>
              <a:t>合外力</a:t>
            </a:r>
            <a:r>
              <a:rPr lang="zh-CN" altLang="en-US" sz="2600" dirty="0" smtClean="0">
                <a:latin typeface="仿宋" panose="02010609060101010101" pitchFamily="49" charset="-122"/>
                <a:ea typeface="仿宋" panose="02010609060101010101" pitchFamily="49" charset="-122"/>
              </a:rPr>
              <a:t>为零，则质点系的总动量保持不变。</a:t>
            </a:r>
            <a:endParaRPr lang="en-US" altLang="zh-CN" sz="2600" dirty="0" smtClean="0">
              <a:latin typeface="仿宋" panose="02010609060101010101" pitchFamily="49" charset="-122"/>
              <a:ea typeface="仿宋" panose="02010609060101010101" pitchFamily="49" charset="-122"/>
            </a:endParaRPr>
          </a:p>
          <a:p>
            <a:pPr marL="0" indent="0">
              <a:buNone/>
            </a:pPr>
            <a:r>
              <a:rPr lang="zh-CN" altLang="en-US" sz="2800" dirty="0" smtClean="0"/>
              <a:t> </a:t>
            </a:r>
            <a:endParaRPr lang="en-US" altLang="zh-CN" sz="2800" dirty="0" smtClean="0"/>
          </a:p>
          <a:p>
            <a:pPr>
              <a:buNone/>
            </a:pPr>
            <a:r>
              <a:rPr lang="en-US" altLang="zh-CN" sz="2800" dirty="0" smtClean="0"/>
              <a:t>	</a:t>
            </a:r>
            <a:endParaRPr lang="en-US" altLang="zh-CN" sz="2600" dirty="0" smtClean="0"/>
          </a:p>
          <a:p>
            <a:pPr lvl="0">
              <a:lnSpc>
                <a:spcPct val="125000"/>
              </a:lnSpc>
              <a:buFont typeface="Wingdings" pitchFamily="2" charset="2"/>
              <a:buChar char="Ø"/>
            </a:pPr>
            <a:r>
              <a:rPr lang="zh-CN" altLang="en-US" sz="2600" dirty="0">
                <a:solidFill>
                  <a:srgbClr val="000000"/>
                </a:solidFill>
                <a:latin typeface="仿宋" panose="02010609060101010101" pitchFamily="49" charset="-122"/>
                <a:ea typeface="仿宋" panose="02010609060101010101" pitchFamily="49" charset="-122"/>
              </a:rPr>
              <a:t>一般情况下，外力为</a:t>
            </a:r>
            <a:r>
              <a:rPr lang="en-US" altLang="zh-CN" sz="2600" dirty="0">
                <a:solidFill>
                  <a:srgbClr val="000000"/>
                </a:solidFill>
                <a:latin typeface="仿宋" panose="02010609060101010101" pitchFamily="49" charset="-122"/>
                <a:ea typeface="仿宋" panose="02010609060101010101" pitchFamily="49" charset="-122"/>
              </a:rPr>
              <a:t>0</a:t>
            </a:r>
            <a:r>
              <a:rPr lang="zh-CN" altLang="en-US" sz="2600" dirty="0">
                <a:solidFill>
                  <a:srgbClr val="000000"/>
                </a:solidFill>
                <a:latin typeface="仿宋" panose="02010609060101010101" pitchFamily="49" charset="-122"/>
                <a:ea typeface="仿宋" panose="02010609060101010101" pitchFamily="49" charset="-122"/>
              </a:rPr>
              <a:t>的情况很少，但如果在某个方向上的投影为</a:t>
            </a:r>
            <a:r>
              <a:rPr lang="en-US" altLang="zh-CN" sz="2600" dirty="0">
                <a:solidFill>
                  <a:srgbClr val="000000"/>
                </a:solidFill>
                <a:latin typeface="仿宋" panose="02010609060101010101" pitchFamily="49" charset="-122"/>
                <a:ea typeface="仿宋" panose="02010609060101010101" pitchFamily="49" charset="-122"/>
              </a:rPr>
              <a:t>0</a:t>
            </a:r>
            <a:r>
              <a:rPr lang="zh-CN" altLang="en-US" sz="2600" dirty="0">
                <a:solidFill>
                  <a:srgbClr val="000000"/>
                </a:solidFill>
                <a:latin typeface="仿宋" panose="02010609060101010101" pitchFamily="49" charset="-122"/>
                <a:ea typeface="仿宋" panose="02010609060101010101" pitchFamily="49" charset="-122"/>
              </a:rPr>
              <a:t>的情况很多，根据动量的矢量性，在这个方向上质点系动量守恒。</a:t>
            </a:r>
            <a:endParaRPr lang="zh-CN" altLang="en-US" sz="26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21</a:t>
            </a:fld>
            <a:endParaRPr lang="en-US" altLang="zh-CN">
              <a:solidFill>
                <a:srgbClr val="00000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881825259"/>
              </p:ext>
            </p:extLst>
          </p:nvPr>
        </p:nvGraphicFramePr>
        <p:xfrm>
          <a:off x="1890192" y="2790302"/>
          <a:ext cx="5130080" cy="695701"/>
        </p:xfrm>
        <a:graphic>
          <a:graphicData uri="http://schemas.openxmlformats.org/presentationml/2006/ole">
            <mc:AlternateContent xmlns:mc="http://schemas.openxmlformats.org/markup-compatibility/2006">
              <mc:Choice xmlns:v="urn:schemas-microsoft-com:vml" Requires="v">
                <p:oleObj spid="_x0000_s113196" name="Equation" r:id="rId3" imgW="2019240" imgH="266400" progId="">
                  <p:embed/>
                </p:oleObj>
              </mc:Choice>
              <mc:Fallback>
                <p:oleObj name="Equation" r:id="rId3" imgW="2019240" imgH="266400"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192" y="2790302"/>
                        <a:ext cx="5130080" cy="695701"/>
                      </a:xfrm>
                      <a:prstGeom prst="rect">
                        <a:avLst/>
                      </a:prstGeom>
                      <a:solidFill>
                        <a:schemeClr val="bg1"/>
                      </a:solidFill>
                    </p:spPr>
                  </p:pic>
                </p:oleObj>
              </mc:Fallback>
            </mc:AlternateContent>
          </a:graphicData>
        </a:graphic>
      </p:graphicFrame>
      <p:sp>
        <p:nvSpPr>
          <p:cNvPr id="8" name="标题 1"/>
          <p:cNvSpPr txBox="1">
            <a:spLocks/>
          </p:cNvSpPr>
          <p:nvPr/>
        </p:nvSpPr>
        <p:spPr bwMode="auto">
          <a:xfrm>
            <a:off x="685800" y="659617"/>
            <a:ext cx="7772400" cy="461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b="1" kern="0" dirty="0" smtClean="0">
                <a:latin typeface="仿宋" panose="02010609060101010101" pitchFamily="49" charset="-122"/>
                <a:ea typeface="仿宋" panose="02010609060101010101" pitchFamily="49" charset="-122"/>
              </a:rPr>
              <a:t>§3.</a:t>
            </a:r>
            <a:r>
              <a:rPr lang="zh-CN" altLang="en-US" sz="3600" b="1" kern="0" dirty="0" smtClean="0">
                <a:latin typeface="仿宋" panose="02010609060101010101" pitchFamily="49" charset="-122"/>
                <a:ea typeface="仿宋" panose="02010609060101010101" pitchFamily="49" charset="-122"/>
              </a:rPr>
              <a:t>质点系动量</a:t>
            </a:r>
            <a:r>
              <a:rPr lang="zh-CN" altLang="en-US" sz="3600" b="1" kern="0" dirty="0">
                <a:latin typeface="仿宋" panose="02010609060101010101" pitchFamily="49" charset="-122"/>
                <a:ea typeface="仿宋" panose="02010609060101010101" pitchFamily="49" charset="-122"/>
              </a:rPr>
              <a:t>守恒</a:t>
            </a:r>
            <a:r>
              <a:rPr lang="zh-CN" altLang="en-US" sz="3600" b="1" kern="0" dirty="0" smtClean="0">
                <a:latin typeface="仿宋" panose="02010609060101010101" pitchFamily="49" charset="-122"/>
                <a:ea typeface="仿宋" panose="02010609060101010101" pitchFamily="49" charset="-122"/>
              </a:rPr>
              <a:t>定理</a:t>
            </a:r>
            <a:endParaRPr lang="zh-CN" altLang="en-US" sz="3600" b="1" kern="0" dirty="0">
              <a:latin typeface="仿宋" panose="02010609060101010101" pitchFamily="49" charset="-122"/>
              <a:ea typeface="仿宋" panose="02010609060101010101" pitchFamily="49" charset="-122"/>
            </a:endParaRPr>
          </a:p>
        </p:txBody>
      </p:sp>
      <p:pic>
        <p:nvPicPr>
          <p:cNvPr id="112811" name="Picture 17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3848" y="5217703"/>
            <a:ext cx="1080120" cy="59347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72"/>
          <p:cNvSpPr>
            <a:spLocks noChangeArrowheads="1"/>
          </p:cNvSpPr>
          <p:nvPr/>
        </p:nvSpPr>
        <p:spPr bwMode="auto">
          <a:xfrm>
            <a:off x="1619672" y="5229200"/>
            <a:ext cx="20313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如：</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173"/>
          <p:cNvSpPr>
            <a:spLocks noChangeArrowheads="1"/>
          </p:cNvSpPr>
          <p:nvPr/>
        </p:nvSpPr>
        <p:spPr bwMode="auto">
          <a:xfrm>
            <a:off x="1619672" y="5744294"/>
            <a:ext cx="20313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则：</a:t>
            </a:r>
            <a:r>
              <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		</a:t>
            </a:r>
            <a:endParaRPr kumimoji="0" lang="zh-CN" altLang="en-US" sz="2600"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11" name="Rectangle 174"/>
          <p:cNvSpPr>
            <a:spLocks noChangeArrowheads="1"/>
          </p:cNvSpPr>
          <p:nvPr/>
        </p:nvSpPr>
        <p:spPr bwMode="auto">
          <a:xfrm>
            <a:off x="1619672" y="566278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2815" name="Picture 17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1251" y="5758193"/>
            <a:ext cx="2705434" cy="64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9755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dirty="0" smtClean="0">
                <a:latin typeface="仿宋" panose="02010609060101010101" pitchFamily="49" charset="-122"/>
                <a:ea typeface="仿宋" panose="02010609060101010101" pitchFamily="49" charset="-122"/>
              </a:rPr>
              <a:t>也可用动量守恒定律的分量表达式：</a:t>
            </a:r>
            <a:endParaRPr lang="zh-CN" altLang="en-US" sz="28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500174"/>
            <a:ext cx="7772400" cy="4595826"/>
          </a:xfrm>
        </p:spPr>
        <p:txBody>
          <a:bodyPr/>
          <a:lstStyle/>
          <a:p>
            <a:endParaRPr lang="en-US" altLang="zh-CN" dirty="0" smtClean="0"/>
          </a:p>
          <a:p>
            <a:endParaRPr lang="en-US" altLang="zh-CN" dirty="0" smtClean="0"/>
          </a:p>
          <a:p>
            <a:endParaRPr lang="en-US" altLang="zh-CN" sz="2000" dirty="0" smtClean="0"/>
          </a:p>
          <a:p>
            <a:endParaRPr lang="zh-CN" altLang="en-US"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22</a:t>
            </a:fld>
            <a:endParaRPr lang="en-US" altLang="zh-CN">
              <a:solidFill>
                <a:srgbClr val="000000"/>
              </a:solidFill>
            </a:endParaRPr>
          </a:p>
        </p:txBody>
      </p:sp>
      <p:graphicFrame>
        <p:nvGraphicFramePr>
          <p:cNvPr id="84994" name="Object 2"/>
          <p:cNvGraphicFramePr>
            <a:graphicFrameLocks noChangeAspect="1"/>
          </p:cNvGraphicFramePr>
          <p:nvPr>
            <p:extLst>
              <p:ext uri="{D42A27DB-BD31-4B8C-83A1-F6EECF244321}">
                <p14:modId xmlns:p14="http://schemas.microsoft.com/office/powerpoint/2010/main" val="1533239501"/>
              </p:ext>
            </p:extLst>
          </p:nvPr>
        </p:nvGraphicFramePr>
        <p:xfrm>
          <a:off x="1835696" y="2060848"/>
          <a:ext cx="5207560" cy="2198032"/>
        </p:xfrm>
        <a:graphic>
          <a:graphicData uri="http://schemas.openxmlformats.org/presentationml/2006/ole">
            <mc:AlternateContent xmlns:mc="http://schemas.openxmlformats.org/markup-compatibility/2006">
              <mc:Choice xmlns:v="urn:schemas-microsoft-com:vml" Requires="v">
                <p:oleObj spid="_x0000_s137594" name="公式" r:id="rId3" imgW="1892300" imgH="889000" progId="Equation.3">
                  <p:embed/>
                </p:oleObj>
              </mc:Choice>
              <mc:Fallback>
                <p:oleObj name="公式" r:id="rId3" imgW="18923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060848"/>
                        <a:ext cx="5207560" cy="2198032"/>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458028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000108"/>
            <a:ext cx="7992888" cy="5310206"/>
          </a:xfrm>
        </p:spPr>
        <p:txBody>
          <a:bodyPr/>
          <a:lstStyle/>
          <a:p>
            <a:pPr>
              <a:lnSpc>
                <a:spcPct val="150000"/>
              </a:lnSpc>
              <a:buFont typeface="Wingdings" pitchFamily="2" charset="2"/>
              <a:buChar char="p"/>
            </a:pPr>
            <a:r>
              <a:rPr lang="zh-CN" altLang="en-US" sz="2800" dirty="0" smtClean="0">
                <a:latin typeface="仿宋" panose="02010609060101010101" pitchFamily="49" charset="-122"/>
                <a:ea typeface="仿宋" panose="02010609060101010101" pitchFamily="49" charset="-122"/>
              </a:rPr>
              <a:t>注意：</a:t>
            </a:r>
            <a:endParaRPr lang="en-US" altLang="zh-CN" sz="2800" dirty="0" smtClean="0">
              <a:latin typeface="仿宋" panose="02010609060101010101" pitchFamily="49" charset="-122"/>
              <a:ea typeface="仿宋" panose="02010609060101010101" pitchFamily="49" charset="-122"/>
            </a:endParaRPr>
          </a:p>
          <a:p>
            <a:pPr marL="542925" indent="-542925">
              <a:lnSpc>
                <a:spcPct val="150000"/>
              </a:lnSpc>
              <a:buNone/>
            </a:pPr>
            <a:r>
              <a:rPr lang="en-US" altLang="zh-CN" sz="2800" dirty="0" smtClean="0">
                <a:latin typeface="仿宋" panose="02010609060101010101" pitchFamily="49" charset="-122"/>
                <a:ea typeface="仿宋" panose="02010609060101010101" pitchFamily="49" charset="-122"/>
              </a:rPr>
              <a:t>1</a:t>
            </a:r>
            <a:r>
              <a:rPr lang="zh-CN" altLang="en-US" sz="2800" dirty="0" smtClean="0">
                <a:latin typeface="仿宋" panose="02010609060101010101" pitchFamily="49" charset="-122"/>
                <a:ea typeface="仿宋" panose="02010609060101010101" pitchFamily="49" charset="-122"/>
              </a:rPr>
              <a:t>）这里要注意的是，尽管整个质点系的总动量不变，但各质点的动量则有可能改变，因为内力可以使各个质点的动量发生变化。</a:t>
            </a:r>
            <a:endParaRPr lang="en-US" altLang="zh-CN" sz="2800" dirty="0" smtClean="0">
              <a:latin typeface="仿宋" panose="02010609060101010101" pitchFamily="49" charset="-122"/>
              <a:ea typeface="仿宋" panose="02010609060101010101" pitchFamily="49" charset="-122"/>
            </a:endParaRPr>
          </a:p>
          <a:p>
            <a:pPr>
              <a:lnSpc>
                <a:spcPct val="150000"/>
              </a:lnSpc>
              <a:buNone/>
            </a:pPr>
            <a:r>
              <a:rPr lang="en-US" altLang="zh-CN" sz="2800" dirty="0" smtClean="0">
                <a:latin typeface="仿宋" panose="02010609060101010101" pitchFamily="49" charset="-122"/>
                <a:ea typeface="仿宋" panose="02010609060101010101" pitchFamily="49" charset="-122"/>
              </a:rPr>
              <a:t> 2</a:t>
            </a:r>
            <a:r>
              <a:rPr lang="zh-CN" altLang="en-US" sz="2800" dirty="0" smtClean="0">
                <a:latin typeface="仿宋" panose="02010609060101010101" pitchFamily="49" charset="-122"/>
                <a:ea typeface="仿宋" panose="02010609060101010101" pitchFamily="49" charset="-122"/>
              </a:rPr>
              <a:t>）质点系的总动量指各质点动量的矢量和。</a:t>
            </a:r>
            <a:endParaRPr lang="en-US" altLang="zh-CN" sz="2800" dirty="0" smtClean="0">
              <a:latin typeface="仿宋" panose="02010609060101010101" pitchFamily="49" charset="-122"/>
              <a:ea typeface="仿宋" panose="02010609060101010101" pitchFamily="49" charset="-122"/>
            </a:endParaRPr>
          </a:p>
          <a:p>
            <a:pPr>
              <a:buNone/>
            </a:pPr>
            <a:r>
              <a:rPr lang="en-US" altLang="zh-CN" sz="2800" dirty="0" smtClean="0"/>
              <a:t>		</a:t>
            </a:r>
            <a:endParaRPr lang="zh-CN" altLang="en-US" sz="2800"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23</a:t>
            </a:fld>
            <a:endParaRPr lang="en-US" altLang="zh-CN">
              <a:solidFill>
                <a:srgbClr val="000000"/>
              </a:solidFill>
            </a:endParaRPr>
          </a:p>
        </p:txBody>
      </p:sp>
    </p:spTree>
    <p:extLst>
      <p:ext uri="{BB962C8B-B14F-4D97-AF65-F5344CB8AC3E}">
        <p14:creationId xmlns:p14="http://schemas.microsoft.com/office/powerpoint/2010/main" val="229502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24</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已知：长</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L</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4m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，质量</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150kg</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的船静止在湖面上，人的质量</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50kg</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，人从船头走到船尾。不计水的阻力。</a:t>
            </a:r>
            <a:r>
              <a:rPr kumimoji="0" lang="zh-CN" altLang="en-US" sz="2800" dirty="0">
                <a:latin typeface="仿宋" panose="02010609060101010101" pitchFamily="49" charset="-122"/>
                <a:ea typeface="仿宋" panose="02010609060101010101" pitchFamily="49" charset="-122"/>
              </a:rPr>
              <a:t> </a:t>
            </a: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14400" y="2359713"/>
            <a:ext cx="4801314"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求：人和船相对岸各移动的距离</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pSp>
        <p:nvGrpSpPr>
          <p:cNvPr id="15" name="组合 14"/>
          <p:cNvGrpSpPr/>
          <p:nvPr/>
        </p:nvGrpSpPr>
        <p:grpSpPr>
          <a:xfrm>
            <a:off x="5443720" y="3025772"/>
            <a:ext cx="2785880" cy="2004274"/>
            <a:chOff x="5679803" y="2534463"/>
            <a:chExt cx="2785880" cy="2004274"/>
          </a:xfrm>
        </p:grpSpPr>
        <p:pic>
          <p:nvPicPr>
            <p:cNvPr id="16" name="图片 15"/>
            <p:cNvPicPr>
              <a:picLocks noChangeAspect="1"/>
            </p:cNvPicPr>
            <p:nvPr/>
          </p:nvPicPr>
          <p:blipFill>
            <a:blip r:embed="rId12"/>
            <a:stretch>
              <a:fillRect/>
            </a:stretch>
          </p:blipFill>
          <p:spPr>
            <a:xfrm>
              <a:off x="5865912" y="2636912"/>
              <a:ext cx="2592288" cy="1278707"/>
            </a:xfrm>
            <a:prstGeom prst="rect">
              <a:avLst/>
            </a:prstGeom>
          </p:spPr>
        </p:pic>
        <p:cxnSp>
          <p:nvCxnSpPr>
            <p:cNvPr id="17" name="直接箭头连接符 16"/>
            <p:cNvCxnSpPr/>
            <p:nvPr/>
          </p:nvCxnSpPr>
          <p:spPr bwMode="auto">
            <a:xfrm>
              <a:off x="7236296" y="2923294"/>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flipH="1">
              <a:off x="6012160" y="3154126"/>
              <a:ext cx="43204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9" name="文本框 18"/>
            <p:cNvSpPr txBox="1"/>
            <p:nvPr/>
          </p:nvSpPr>
          <p:spPr>
            <a:xfrm>
              <a:off x="7608465" y="2660520"/>
              <a:ext cx="320922" cy="461665"/>
            </a:xfrm>
            <a:prstGeom prst="rect">
              <a:avLst/>
            </a:prstGeom>
            <a:noFill/>
          </p:spPr>
          <p:txBody>
            <a:bodyPr wrap="none" rtlCol="0">
              <a:spAutoFit/>
            </a:bodyPr>
            <a:lstStyle/>
            <a:p>
              <a:r>
                <a:rPr lang="en-US" altLang="zh-CN" i="1" dirty="0" smtClean="0"/>
                <a:t>v</a:t>
              </a:r>
              <a:endParaRPr lang="zh-CN" altLang="en-US" i="1" dirty="0"/>
            </a:p>
          </p:txBody>
        </p:sp>
        <p:sp>
          <p:nvSpPr>
            <p:cNvPr id="20" name="文本框 19"/>
            <p:cNvSpPr txBox="1"/>
            <p:nvPr/>
          </p:nvSpPr>
          <p:spPr>
            <a:xfrm>
              <a:off x="5679803" y="2534463"/>
              <a:ext cx="372218" cy="461665"/>
            </a:xfrm>
            <a:prstGeom prst="rect">
              <a:avLst/>
            </a:prstGeom>
            <a:noFill/>
          </p:spPr>
          <p:txBody>
            <a:bodyPr wrap="none" rtlCol="0">
              <a:spAutoFit/>
            </a:bodyPr>
            <a:lstStyle/>
            <a:p>
              <a:r>
                <a:rPr lang="en-US" altLang="zh-CN" i="1" dirty="0" smtClean="0"/>
                <a:t>V</a:t>
              </a:r>
              <a:endParaRPr lang="zh-CN" altLang="en-US" i="1" dirty="0"/>
            </a:p>
          </p:txBody>
        </p:sp>
        <p:cxnSp>
          <p:nvCxnSpPr>
            <p:cNvPr id="21" name="直接箭头连接符 20"/>
            <p:cNvCxnSpPr/>
            <p:nvPr/>
          </p:nvCxnSpPr>
          <p:spPr bwMode="auto">
            <a:xfrm>
              <a:off x="6043738" y="4077072"/>
              <a:ext cx="240617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文本框 21"/>
            <p:cNvSpPr txBox="1"/>
            <p:nvPr/>
          </p:nvSpPr>
          <p:spPr>
            <a:xfrm>
              <a:off x="8144762" y="4077072"/>
              <a:ext cx="320921" cy="461665"/>
            </a:xfrm>
            <a:prstGeom prst="rect">
              <a:avLst/>
            </a:prstGeom>
            <a:noFill/>
          </p:spPr>
          <p:txBody>
            <a:bodyPr wrap="none" rtlCol="0">
              <a:spAutoFit/>
            </a:bodyPr>
            <a:lstStyle/>
            <a:p>
              <a:r>
                <a:rPr lang="en-US" altLang="zh-CN" i="1" dirty="0" smtClean="0"/>
                <a:t>x</a:t>
              </a:r>
              <a:endParaRPr lang="zh-CN" altLang="en-US" i="1" dirty="0"/>
            </a:p>
          </p:txBody>
        </p:sp>
      </p:gr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47652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25</a:t>
            </a:fld>
            <a:endParaRPr lang="en-US" altLang="zh-CN"/>
          </a:p>
        </p:txBody>
      </p:sp>
      <p:sp>
        <p:nvSpPr>
          <p:cNvPr id="18" name="矩形 17"/>
          <p:cNvSpPr/>
          <p:nvPr/>
        </p:nvSpPr>
        <p:spPr>
          <a:xfrm>
            <a:off x="821202" y="705604"/>
            <a:ext cx="5064278"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解：人与船组成</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系统</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，水平方向合外力为零，水平方向动量守恒</a:t>
            </a:r>
            <a:endParaRPr lang="zh-CN" altLang="en-US" dirty="0">
              <a:latin typeface="仿宋" panose="02010609060101010101" pitchFamily="49" charset="-122"/>
              <a:ea typeface="仿宋" panose="02010609060101010101" pitchFamily="49" charset="-122"/>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1355108400"/>
              </p:ext>
            </p:extLst>
          </p:nvPr>
        </p:nvGraphicFramePr>
        <p:xfrm>
          <a:off x="1079500" y="1724025"/>
          <a:ext cx="2970213" cy="1144588"/>
        </p:xfrm>
        <a:graphic>
          <a:graphicData uri="http://schemas.openxmlformats.org/presentationml/2006/ole">
            <mc:AlternateContent xmlns:mc="http://schemas.openxmlformats.org/markup-compatibility/2006">
              <mc:Choice xmlns:v="urn:schemas-microsoft-com:vml" Requires="v">
                <p:oleObj spid="_x0000_s137149" name="Equation" r:id="rId3" imgW="1650960" imgH="634680" progId="Equation.DSMT4">
                  <p:embed/>
                </p:oleObj>
              </mc:Choice>
              <mc:Fallback>
                <p:oleObj name="Equation" r:id="rId3" imgW="1650960" imgH="634680" progId="Equation.DSMT4">
                  <p:embed/>
                  <p:pic>
                    <p:nvPicPr>
                      <p:cNvPr id="0" name=""/>
                      <p:cNvPicPr/>
                      <p:nvPr/>
                    </p:nvPicPr>
                    <p:blipFill>
                      <a:blip r:embed="rId4"/>
                      <a:stretch>
                        <a:fillRect/>
                      </a:stretch>
                    </p:blipFill>
                    <p:spPr>
                      <a:xfrm>
                        <a:off x="1079500" y="1724025"/>
                        <a:ext cx="2970213" cy="1144588"/>
                      </a:xfrm>
                      <a:prstGeom prst="rect">
                        <a:avLst/>
                      </a:prstGeom>
                    </p:spPr>
                  </p:pic>
                </p:oleObj>
              </mc:Fallback>
            </mc:AlternateContent>
          </a:graphicData>
        </a:graphic>
      </p:graphicFrame>
      <p:pic>
        <p:nvPicPr>
          <p:cNvPr id="13620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8707" y="4649801"/>
            <a:ext cx="1159941" cy="608969"/>
          </a:xfrm>
          <a:prstGeom prst="rect">
            <a:avLst/>
          </a:prstGeom>
          <a:noFill/>
          <a:extLst>
            <a:ext uri="{909E8E84-426E-40DD-AFC4-6F175D3DCCD1}">
              <a14:hiddenFill xmlns:a14="http://schemas.microsoft.com/office/drawing/2010/main">
                <a:solidFill>
                  <a:srgbClr val="FFFFFF"/>
                </a:solidFill>
              </a14:hiddenFill>
            </a:ext>
          </a:extLst>
        </p:spPr>
      </p:pic>
      <p:pic>
        <p:nvPicPr>
          <p:cNvPr id="13620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4663" y="4569020"/>
            <a:ext cx="1214166" cy="702938"/>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13"/>
          <p:cNvSpPr>
            <a:spLocks noChangeArrowheads="1"/>
          </p:cNvSpPr>
          <p:nvPr/>
        </p:nvSpPr>
        <p:spPr bwMode="auto">
          <a:xfrm>
            <a:off x="3779912" y="4723452"/>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和</a:t>
            </a:r>
            <a:r>
              <a:rPr kumimoji="0" lang="en-US" altLang="zh-CN"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s</a:t>
            </a:r>
            <a:r>
              <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分别表示船和人相对岸移动的距离	</a:t>
            </a:r>
            <a:endParaRPr kumimoji="0" lang="zh-CN" altLang="en-US" b="0" i="0" u="none" strike="noStrike" cap="none" normalizeH="0" baseline="0" dirty="0" smtClean="0">
              <a:ln>
                <a:noFill/>
              </a:ln>
              <a:solidFill>
                <a:schemeClr val="tx1"/>
              </a:solidFill>
              <a:effectLst/>
              <a:latin typeface="仿宋" panose="02010609060101010101" pitchFamily="49" charset="-122"/>
              <a:ea typeface="仿宋" panose="02010609060101010101" pitchFamily="49" charset="-122"/>
            </a:endParaRPr>
          </a:p>
        </p:txBody>
      </p:sp>
      <p:sp>
        <p:nvSpPr>
          <p:cNvPr id="136193" name="Rectangle 15"/>
          <p:cNvSpPr>
            <a:spLocks noChangeArrowheads="1"/>
          </p:cNvSpPr>
          <p:nvPr/>
        </p:nvSpPr>
        <p:spPr bwMode="auto">
          <a:xfrm>
            <a:off x="1107803" y="65566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smtClean="0">
                <a:ln>
                  <a:noFill/>
                </a:ln>
                <a:solidFill>
                  <a:schemeClr val="tx1"/>
                </a:solidFill>
                <a:effectLst/>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pSp>
        <p:nvGrpSpPr>
          <p:cNvPr id="7" name="组合 6"/>
          <p:cNvGrpSpPr/>
          <p:nvPr/>
        </p:nvGrpSpPr>
        <p:grpSpPr>
          <a:xfrm>
            <a:off x="6228184" y="1088534"/>
            <a:ext cx="2785880" cy="2004274"/>
            <a:chOff x="4753031" y="708631"/>
            <a:chExt cx="2785880" cy="2004274"/>
          </a:xfrm>
        </p:grpSpPr>
        <p:grpSp>
          <p:nvGrpSpPr>
            <p:cNvPr id="6" name="组合 5"/>
            <p:cNvGrpSpPr/>
            <p:nvPr/>
          </p:nvGrpSpPr>
          <p:grpSpPr>
            <a:xfrm>
              <a:off x="4753031" y="708631"/>
              <a:ext cx="2785880" cy="2004274"/>
              <a:chOff x="4753031" y="708631"/>
              <a:chExt cx="2785880" cy="2004274"/>
            </a:xfrm>
          </p:grpSpPr>
          <p:pic>
            <p:nvPicPr>
              <p:cNvPr id="19" name="图片 18"/>
              <p:cNvPicPr>
                <a:picLocks noChangeAspect="1"/>
              </p:cNvPicPr>
              <p:nvPr/>
            </p:nvPicPr>
            <p:blipFill>
              <a:blip r:embed="rId7"/>
              <a:stretch>
                <a:fillRect/>
              </a:stretch>
            </p:blipFill>
            <p:spPr>
              <a:xfrm>
                <a:off x="4939140" y="811080"/>
                <a:ext cx="2592288" cy="1278707"/>
              </a:xfrm>
              <a:prstGeom prst="rect">
                <a:avLst/>
              </a:prstGeom>
            </p:spPr>
          </p:pic>
          <p:cxnSp>
            <p:nvCxnSpPr>
              <p:cNvPr id="21" name="直接箭头连接符 20"/>
              <p:cNvCxnSpPr/>
              <p:nvPr/>
            </p:nvCxnSpPr>
            <p:spPr bwMode="auto">
              <a:xfrm>
                <a:off x="6309524" y="1097462"/>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flipH="1">
                <a:off x="5085388" y="1328294"/>
                <a:ext cx="43204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文本框 23"/>
              <p:cNvSpPr txBox="1"/>
              <p:nvPr/>
            </p:nvSpPr>
            <p:spPr>
              <a:xfrm>
                <a:off x="6681693" y="834688"/>
                <a:ext cx="320922" cy="461665"/>
              </a:xfrm>
              <a:prstGeom prst="rect">
                <a:avLst/>
              </a:prstGeom>
              <a:noFill/>
            </p:spPr>
            <p:txBody>
              <a:bodyPr wrap="none" rtlCol="0">
                <a:spAutoFit/>
              </a:bodyPr>
              <a:lstStyle/>
              <a:p>
                <a:r>
                  <a:rPr lang="en-US" altLang="zh-CN" i="1" dirty="0" smtClean="0"/>
                  <a:t>v</a:t>
                </a:r>
                <a:endParaRPr lang="zh-CN" altLang="en-US" i="1" dirty="0"/>
              </a:p>
            </p:txBody>
          </p:sp>
          <p:sp>
            <p:nvSpPr>
              <p:cNvPr id="25" name="文本框 24"/>
              <p:cNvSpPr txBox="1"/>
              <p:nvPr/>
            </p:nvSpPr>
            <p:spPr>
              <a:xfrm>
                <a:off x="4753031" y="708631"/>
                <a:ext cx="372218" cy="461665"/>
              </a:xfrm>
              <a:prstGeom prst="rect">
                <a:avLst/>
              </a:prstGeom>
              <a:noFill/>
            </p:spPr>
            <p:txBody>
              <a:bodyPr wrap="none" rtlCol="0">
                <a:spAutoFit/>
              </a:bodyPr>
              <a:lstStyle/>
              <a:p>
                <a:r>
                  <a:rPr lang="en-US" altLang="zh-CN" i="1" dirty="0" smtClean="0"/>
                  <a:t>V</a:t>
                </a:r>
                <a:endParaRPr lang="zh-CN" altLang="en-US" i="1" dirty="0"/>
              </a:p>
            </p:txBody>
          </p:sp>
          <p:cxnSp>
            <p:nvCxnSpPr>
              <p:cNvPr id="27" name="直接箭头连接符 26"/>
              <p:cNvCxnSpPr/>
              <p:nvPr/>
            </p:nvCxnSpPr>
            <p:spPr bwMode="auto">
              <a:xfrm>
                <a:off x="5116966" y="2251240"/>
                <a:ext cx="240617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文本框 27"/>
              <p:cNvSpPr txBox="1"/>
              <p:nvPr/>
            </p:nvSpPr>
            <p:spPr>
              <a:xfrm>
                <a:off x="7217990" y="2251240"/>
                <a:ext cx="320921" cy="461665"/>
              </a:xfrm>
              <a:prstGeom prst="rect">
                <a:avLst/>
              </a:prstGeom>
              <a:noFill/>
            </p:spPr>
            <p:txBody>
              <a:bodyPr wrap="none" rtlCol="0">
                <a:spAutoFit/>
              </a:bodyPr>
              <a:lstStyle/>
              <a:p>
                <a:r>
                  <a:rPr lang="en-US" altLang="zh-CN" i="1" dirty="0" smtClean="0"/>
                  <a:t>x</a:t>
                </a:r>
                <a:endParaRPr lang="zh-CN" altLang="en-US" i="1" dirty="0"/>
              </a:p>
            </p:txBody>
          </p:sp>
        </p:grpSp>
        <p:cxnSp>
          <p:nvCxnSpPr>
            <p:cNvPr id="3" name="直接箭头连接符 2"/>
            <p:cNvCxnSpPr/>
            <p:nvPr/>
          </p:nvCxnSpPr>
          <p:spPr bwMode="auto">
            <a:xfrm flipV="1">
              <a:off x="5868144" y="1556792"/>
              <a:ext cx="0" cy="6944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5" name="对象 4"/>
            <p:cNvGraphicFramePr>
              <a:graphicFrameLocks noChangeAspect="1"/>
            </p:cNvGraphicFramePr>
            <p:nvPr>
              <p:extLst>
                <p:ext uri="{D42A27DB-BD31-4B8C-83A1-F6EECF244321}">
                  <p14:modId xmlns:p14="http://schemas.microsoft.com/office/powerpoint/2010/main" val="3755625647"/>
                </p:ext>
              </p:extLst>
            </p:nvPr>
          </p:nvGraphicFramePr>
          <p:xfrm>
            <a:off x="5946118" y="2000465"/>
            <a:ext cx="216272" cy="252317"/>
          </p:xfrm>
          <a:graphic>
            <a:graphicData uri="http://schemas.openxmlformats.org/presentationml/2006/ole">
              <mc:AlternateContent xmlns:mc="http://schemas.openxmlformats.org/markup-compatibility/2006">
                <mc:Choice xmlns:v="urn:schemas-microsoft-com:vml" Requires="v">
                  <p:oleObj spid="_x0000_s137150" name="Equation" r:id="rId8" imgW="152280" imgH="177480" progId="Equation.DSMT4">
                    <p:embed/>
                  </p:oleObj>
                </mc:Choice>
                <mc:Fallback>
                  <p:oleObj name="Equation" r:id="rId8" imgW="152280" imgH="177480" progId="Equation.DSMT4">
                    <p:embed/>
                    <p:pic>
                      <p:nvPicPr>
                        <p:cNvPr id="0" name=""/>
                        <p:cNvPicPr/>
                        <p:nvPr/>
                      </p:nvPicPr>
                      <p:blipFill>
                        <a:blip r:embed="rId9"/>
                        <a:stretch>
                          <a:fillRect/>
                        </a:stretch>
                      </p:blipFill>
                      <p:spPr>
                        <a:xfrm>
                          <a:off x="5946118" y="2000465"/>
                          <a:ext cx="216272" cy="252317"/>
                        </a:xfrm>
                        <a:prstGeom prst="rect">
                          <a:avLst/>
                        </a:prstGeom>
                      </p:spPr>
                    </p:pic>
                  </p:oleObj>
                </mc:Fallback>
              </mc:AlternateContent>
            </a:graphicData>
          </a:graphic>
        </p:graphicFrame>
      </p:grpSp>
      <p:sp>
        <p:nvSpPr>
          <p:cNvPr id="8" name="文本框 7"/>
          <p:cNvSpPr txBox="1"/>
          <p:nvPr/>
        </p:nvSpPr>
        <p:spPr>
          <a:xfrm>
            <a:off x="1107557" y="2622994"/>
            <a:ext cx="512116" cy="215444"/>
          </a:xfrm>
          <a:prstGeom prst="rect">
            <a:avLst/>
          </a:prstGeom>
          <a:noFill/>
        </p:spPr>
        <p:txBody>
          <a:bodyPr wrap="square" rtlCol="0">
            <a:spAutoFit/>
          </a:bodyPr>
          <a:lstStyle/>
          <a:p>
            <a:r>
              <a:rPr lang="zh-CN" altLang="en-US" sz="800" dirty="0"/>
              <a:t>人对地</a:t>
            </a:r>
          </a:p>
        </p:txBody>
      </p:sp>
      <p:sp>
        <p:nvSpPr>
          <p:cNvPr id="33" name="文本框 32"/>
          <p:cNvSpPr txBox="1"/>
          <p:nvPr/>
        </p:nvSpPr>
        <p:spPr>
          <a:xfrm>
            <a:off x="1757193" y="2629341"/>
            <a:ext cx="512116" cy="215444"/>
          </a:xfrm>
          <a:prstGeom prst="rect">
            <a:avLst/>
          </a:prstGeom>
          <a:noFill/>
        </p:spPr>
        <p:txBody>
          <a:bodyPr wrap="square" rtlCol="0">
            <a:spAutoFit/>
          </a:bodyPr>
          <a:lstStyle/>
          <a:p>
            <a:r>
              <a:rPr lang="zh-CN" altLang="en-US" sz="800" dirty="0"/>
              <a:t>人</a:t>
            </a:r>
            <a:r>
              <a:rPr lang="zh-CN" altLang="en-US" sz="800" dirty="0" smtClean="0"/>
              <a:t>对</a:t>
            </a:r>
            <a:r>
              <a:rPr lang="zh-CN" altLang="en-US" sz="800" dirty="0"/>
              <a:t>船</a:t>
            </a:r>
          </a:p>
        </p:txBody>
      </p:sp>
      <p:sp>
        <p:nvSpPr>
          <p:cNvPr id="34" name="文本框 33"/>
          <p:cNvSpPr txBox="1"/>
          <p:nvPr/>
        </p:nvSpPr>
        <p:spPr>
          <a:xfrm>
            <a:off x="2419215" y="2608082"/>
            <a:ext cx="512116" cy="215444"/>
          </a:xfrm>
          <a:prstGeom prst="rect">
            <a:avLst/>
          </a:prstGeom>
          <a:noFill/>
        </p:spPr>
        <p:txBody>
          <a:bodyPr wrap="square" rtlCol="0">
            <a:spAutoFit/>
          </a:bodyPr>
          <a:lstStyle/>
          <a:p>
            <a:r>
              <a:rPr lang="zh-CN" altLang="en-US" sz="800" dirty="0" smtClean="0"/>
              <a:t>船对地</a:t>
            </a:r>
            <a:endParaRPr lang="zh-CN" altLang="en-US" sz="800" dirty="0"/>
          </a:p>
        </p:txBody>
      </p:sp>
      <p:graphicFrame>
        <p:nvGraphicFramePr>
          <p:cNvPr id="9" name="对象 8"/>
          <p:cNvGraphicFramePr>
            <a:graphicFrameLocks noChangeAspect="1"/>
          </p:cNvGraphicFramePr>
          <p:nvPr>
            <p:extLst>
              <p:ext uri="{D42A27DB-BD31-4B8C-83A1-F6EECF244321}">
                <p14:modId xmlns:p14="http://schemas.microsoft.com/office/powerpoint/2010/main" val="1243226392"/>
              </p:ext>
            </p:extLst>
          </p:nvPr>
        </p:nvGraphicFramePr>
        <p:xfrm>
          <a:off x="1079500" y="2922846"/>
          <a:ext cx="3823701" cy="769706"/>
        </p:xfrm>
        <a:graphic>
          <a:graphicData uri="http://schemas.openxmlformats.org/presentationml/2006/ole">
            <mc:AlternateContent xmlns:mc="http://schemas.openxmlformats.org/markup-compatibility/2006">
              <mc:Choice xmlns:v="urn:schemas-microsoft-com:vml" Requires="v">
                <p:oleObj spid="_x0000_s137151" name="Equation" r:id="rId10" imgW="1955520" imgH="393480" progId="Equation.DSMT4">
                  <p:embed/>
                </p:oleObj>
              </mc:Choice>
              <mc:Fallback>
                <p:oleObj name="Equation" r:id="rId10" imgW="1955520" imgH="393480" progId="Equation.DSMT4">
                  <p:embed/>
                  <p:pic>
                    <p:nvPicPr>
                      <p:cNvPr id="0" name=""/>
                      <p:cNvPicPr/>
                      <p:nvPr/>
                    </p:nvPicPr>
                    <p:blipFill>
                      <a:blip r:embed="rId11"/>
                      <a:stretch>
                        <a:fillRect/>
                      </a:stretch>
                    </p:blipFill>
                    <p:spPr>
                      <a:xfrm>
                        <a:off x="1079500" y="2922846"/>
                        <a:ext cx="3823701" cy="76970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80491831"/>
              </p:ext>
            </p:extLst>
          </p:nvPr>
        </p:nvGraphicFramePr>
        <p:xfrm>
          <a:off x="1089422" y="3699353"/>
          <a:ext cx="2483117" cy="785259"/>
        </p:xfrm>
        <a:graphic>
          <a:graphicData uri="http://schemas.openxmlformats.org/presentationml/2006/ole">
            <mc:AlternateContent xmlns:mc="http://schemas.openxmlformats.org/markup-compatibility/2006">
              <mc:Choice xmlns:v="urn:schemas-microsoft-com:vml" Requires="v">
                <p:oleObj spid="_x0000_s137152" name="Equation" r:id="rId12" imgW="1485720" imgH="469800" progId="Equation.DSMT4">
                  <p:embed/>
                </p:oleObj>
              </mc:Choice>
              <mc:Fallback>
                <p:oleObj name="Equation" r:id="rId12" imgW="1485720" imgH="469800" progId="Equation.DSMT4">
                  <p:embed/>
                  <p:pic>
                    <p:nvPicPr>
                      <p:cNvPr id="0" name=""/>
                      <p:cNvPicPr/>
                      <p:nvPr/>
                    </p:nvPicPr>
                    <p:blipFill>
                      <a:blip r:embed="rId13"/>
                      <a:stretch>
                        <a:fillRect/>
                      </a:stretch>
                    </p:blipFill>
                    <p:spPr>
                      <a:xfrm>
                        <a:off x="1089422" y="3699353"/>
                        <a:ext cx="2483117" cy="78525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623753285"/>
              </p:ext>
            </p:extLst>
          </p:nvPr>
        </p:nvGraphicFramePr>
        <p:xfrm>
          <a:off x="1120133" y="5437147"/>
          <a:ext cx="3354706" cy="1032217"/>
        </p:xfrm>
        <a:graphic>
          <a:graphicData uri="http://schemas.openxmlformats.org/presentationml/2006/ole">
            <mc:AlternateContent xmlns:mc="http://schemas.openxmlformats.org/markup-compatibility/2006">
              <mc:Choice xmlns:v="urn:schemas-microsoft-com:vml" Requires="v">
                <p:oleObj spid="_x0000_s137153" name="Equation" r:id="rId14" imgW="2145960" imgH="660240" progId="Equation.DSMT4">
                  <p:embed/>
                </p:oleObj>
              </mc:Choice>
              <mc:Fallback>
                <p:oleObj name="Equation" r:id="rId14" imgW="2145960" imgH="660240" progId="Equation.DSMT4">
                  <p:embed/>
                  <p:pic>
                    <p:nvPicPr>
                      <p:cNvPr id="0" name=""/>
                      <p:cNvPicPr/>
                      <p:nvPr/>
                    </p:nvPicPr>
                    <p:blipFill>
                      <a:blip r:embed="rId15"/>
                      <a:stretch>
                        <a:fillRect/>
                      </a:stretch>
                    </p:blipFill>
                    <p:spPr>
                      <a:xfrm>
                        <a:off x="1120133" y="5437147"/>
                        <a:ext cx="3354706" cy="1032217"/>
                      </a:xfrm>
                      <a:prstGeom prst="rect">
                        <a:avLst/>
                      </a:prstGeom>
                    </p:spPr>
                  </p:pic>
                </p:oleObj>
              </mc:Fallback>
            </mc:AlternateContent>
          </a:graphicData>
        </a:graphic>
      </p:graphicFrame>
    </p:spTree>
    <p:extLst>
      <p:ext uri="{BB962C8B-B14F-4D97-AF65-F5344CB8AC3E}">
        <p14:creationId xmlns:p14="http://schemas.microsoft.com/office/powerpoint/2010/main" val="58837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26</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kumimoji="0" lang="zh-CN" altLang="en-US" sz="2800" dirty="0" smtClean="0">
                <a:latin typeface="仿宋" panose="02010609060101010101" pitchFamily="49" charset="-122"/>
                <a:ea typeface="仿宋" panose="02010609060101010101" pitchFamily="49" charset="-122"/>
                <a:cs typeface="Times New Roman" panose="02020603050405020304" pitchFamily="18" charset="0"/>
              </a:rPr>
              <a:t>已知，一</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个质量为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的劈形物体置于水平面上，一个质量为</a:t>
            </a:r>
            <a:r>
              <a:rPr kumimoji="0" lang="en-US" altLang="zh-CN" sz="2800" dirty="0">
                <a:latin typeface="仿宋" panose="02010609060101010101" pitchFamily="49" charset="-122"/>
                <a:ea typeface="仿宋" panose="02010609060101010101" pitchFamily="49" charset="-122"/>
                <a:cs typeface="Times New Roman" panose="02020603050405020304" pitchFamily="18" charset="0"/>
              </a:rPr>
              <a:t>m</a:t>
            </a:r>
            <a:r>
              <a:rPr kumimoji="0" lang="zh-CN" altLang="en-US" sz="2800" dirty="0">
                <a:latin typeface="仿宋" panose="02010609060101010101" pitchFamily="49" charset="-122"/>
                <a:ea typeface="仿宋" panose="02010609060101010101" pitchFamily="49" charset="-122"/>
                <a:cs typeface="Times New Roman" panose="02020603050405020304" pitchFamily="18" charset="0"/>
              </a:rPr>
              <a:t>的物体自斜面顶端由静止开始下滑，接触面间的摩擦均忽略不计。</a:t>
            </a:r>
            <a:r>
              <a:rPr kumimoji="0" lang="zh-CN" altLang="en-US" sz="2800" dirty="0">
                <a:latin typeface="仿宋" panose="02010609060101010101" pitchFamily="49" charset="-122"/>
                <a:ea typeface="仿宋" panose="02010609060101010101" pitchFamily="49" charset="-122"/>
              </a:rPr>
              <a:t> </a:t>
            </a:r>
          </a:p>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nvSpPr>
        <p:spPr>
          <a:xfrm>
            <a:off x="945343" y="2250683"/>
            <a:ext cx="4493538" cy="830997"/>
          </a:xfrm>
          <a:prstGeom prst="rect">
            <a:avLst/>
          </a:prstGeom>
        </p:spPr>
        <p:txBody>
          <a:bodyPr wrap="non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求</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下滑至距地面高位</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h</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处时，</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m</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相对于</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M</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的速度。</a:t>
            </a:r>
            <a:endParaRPr lang="zh-CN" altLang="en-US" dirty="0">
              <a:latin typeface="仿宋" panose="02010609060101010101" pitchFamily="49" charset="-122"/>
              <a:ea typeface="仿宋" panose="02010609060101010101" pitchFamily="49" charset="-122"/>
            </a:endParaRPr>
          </a:p>
        </p:txBody>
      </p:sp>
      <p:grpSp>
        <p:nvGrpSpPr>
          <p:cNvPr id="15" name="Group 1"/>
          <p:cNvGrpSpPr>
            <a:grpSpLocks/>
          </p:cNvGrpSpPr>
          <p:nvPr/>
        </p:nvGrpSpPr>
        <p:grpSpPr bwMode="auto">
          <a:xfrm>
            <a:off x="6129337" y="2633053"/>
            <a:ext cx="2752725" cy="1466850"/>
            <a:chOff x="4995" y="1980"/>
            <a:chExt cx="4335" cy="2310"/>
          </a:xfrm>
        </p:grpSpPr>
        <p:grpSp>
          <p:nvGrpSpPr>
            <p:cNvPr id="16" name="Group 5"/>
            <p:cNvGrpSpPr>
              <a:grpSpLocks/>
            </p:cNvGrpSpPr>
            <p:nvPr/>
          </p:nvGrpSpPr>
          <p:grpSpPr bwMode="auto">
            <a:xfrm>
              <a:off x="4995" y="1980"/>
              <a:ext cx="4335" cy="2310"/>
              <a:chOff x="4950" y="2415"/>
              <a:chExt cx="4335" cy="2310"/>
            </a:xfrm>
          </p:grpSpPr>
          <p:sp>
            <p:nvSpPr>
              <p:cNvPr id="20" name="Line 18"/>
              <p:cNvSpPr>
                <a:spLocks noChangeShapeType="1"/>
              </p:cNvSpPr>
              <p:nvPr/>
            </p:nvSpPr>
            <p:spPr bwMode="auto">
              <a:xfrm>
                <a:off x="5616" y="2466"/>
                <a:ext cx="2793" cy="1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7"/>
              <p:cNvSpPr>
                <a:spLocks noChangeShapeType="1"/>
              </p:cNvSpPr>
              <p:nvPr/>
            </p:nvSpPr>
            <p:spPr bwMode="auto">
              <a:xfrm flipH="1">
                <a:off x="5616" y="4485"/>
                <a:ext cx="27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6"/>
              <p:cNvSpPr>
                <a:spLocks noChangeShapeType="1"/>
              </p:cNvSpPr>
              <p:nvPr/>
            </p:nvSpPr>
            <p:spPr bwMode="auto">
              <a:xfrm>
                <a:off x="6813" y="2580"/>
                <a:ext cx="57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5"/>
              <p:cNvSpPr>
                <a:spLocks noChangeShapeType="1"/>
              </p:cNvSpPr>
              <p:nvPr/>
            </p:nvSpPr>
            <p:spPr bwMode="auto">
              <a:xfrm flipH="1">
                <a:off x="6585" y="2580"/>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4"/>
              <p:cNvSpPr>
                <a:spLocks noChangeShapeType="1"/>
              </p:cNvSpPr>
              <p:nvPr/>
            </p:nvSpPr>
            <p:spPr bwMode="auto">
              <a:xfrm flipH="1">
                <a:off x="7155" y="2922"/>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3"/>
              <p:cNvSpPr>
                <a:spLocks noChangeShapeType="1"/>
              </p:cNvSpPr>
              <p:nvPr/>
            </p:nvSpPr>
            <p:spPr bwMode="auto">
              <a:xfrm>
                <a:off x="7116" y="2994"/>
                <a:ext cx="807"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12"/>
              <p:cNvSpPr>
                <a:spLocks noChangeShapeType="1"/>
              </p:cNvSpPr>
              <p:nvPr/>
            </p:nvSpPr>
            <p:spPr bwMode="auto">
              <a:xfrm flipH="1">
                <a:off x="5388" y="3435"/>
                <a:ext cx="8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1"/>
              <p:cNvSpPr>
                <a:spLocks noChangeShapeType="1"/>
              </p:cNvSpPr>
              <p:nvPr/>
            </p:nvSpPr>
            <p:spPr bwMode="auto">
              <a:xfrm>
                <a:off x="5580" y="2475"/>
                <a:ext cx="0" cy="20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0"/>
              <p:cNvSpPr>
                <a:spLocks noChangeShapeType="1"/>
              </p:cNvSpPr>
              <p:nvPr/>
            </p:nvSpPr>
            <p:spPr bwMode="auto">
              <a:xfrm>
                <a:off x="8400" y="4020"/>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Text Box 9"/>
              <p:cNvSpPr txBox="1">
                <a:spLocks noChangeArrowheads="1"/>
              </p:cNvSpPr>
              <p:nvPr/>
            </p:nvSpPr>
            <p:spPr bwMode="auto">
              <a:xfrm>
                <a:off x="8595" y="384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0" name="Text Box 8"/>
              <p:cNvSpPr txBox="1">
                <a:spLocks noChangeArrowheads="1"/>
              </p:cNvSpPr>
              <p:nvPr/>
            </p:nvSpPr>
            <p:spPr bwMode="auto">
              <a:xfrm>
                <a:off x="4980" y="241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1" name="Text Box 7"/>
              <p:cNvSpPr txBox="1">
                <a:spLocks noChangeArrowheads="1"/>
              </p:cNvSpPr>
              <p:nvPr/>
            </p:nvSpPr>
            <p:spPr bwMode="auto">
              <a:xfrm>
                <a:off x="7890" y="304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1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Text Box 6"/>
              <p:cNvSpPr txBox="1">
                <a:spLocks noChangeArrowheads="1"/>
              </p:cNvSpPr>
              <p:nvPr/>
            </p:nvSpPr>
            <p:spPr bwMode="auto">
              <a:xfrm>
                <a:off x="4950" y="306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17" name="Line 4"/>
            <p:cNvSpPr>
              <a:spLocks noChangeShapeType="1"/>
            </p:cNvSpPr>
            <p:nvPr/>
          </p:nvSpPr>
          <p:spPr bwMode="auto">
            <a:xfrm>
              <a:off x="7620" y="3570"/>
              <a:ext cx="8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Text Box 3"/>
            <p:cNvSpPr txBox="1">
              <a:spLocks noChangeArrowheads="1"/>
            </p:cNvSpPr>
            <p:nvPr/>
          </p:nvSpPr>
          <p:spPr bwMode="auto">
            <a:xfrm>
              <a:off x="7452" y="3063"/>
              <a:ext cx="61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θ</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9" name="Freeform 2"/>
            <p:cNvSpPr>
              <a:spLocks/>
            </p:cNvSpPr>
            <p:nvPr/>
          </p:nvSpPr>
          <p:spPr bwMode="auto">
            <a:xfrm>
              <a:off x="7988" y="3360"/>
              <a:ext cx="67" cy="210"/>
            </a:xfrm>
            <a:custGeom>
              <a:avLst/>
              <a:gdLst>
                <a:gd name="T0" fmla="*/ 67 w 67"/>
                <a:gd name="T1" fmla="*/ 0 h 210"/>
                <a:gd name="T2" fmla="*/ 7 w 67"/>
                <a:gd name="T3" fmla="*/ 105 h 210"/>
                <a:gd name="T4" fmla="*/ 22 w 67"/>
                <a:gd name="T5" fmla="*/ 210 h 210"/>
              </a:gdLst>
              <a:ahLst/>
              <a:cxnLst>
                <a:cxn ang="0">
                  <a:pos x="T0" y="T1"/>
                </a:cxn>
                <a:cxn ang="0">
                  <a:pos x="T2" y="T3"/>
                </a:cxn>
                <a:cxn ang="0">
                  <a:pos x="T4" y="T5"/>
                </a:cxn>
              </a:cxnLst>
              <a:rect l="0" t="0" r="r" b="b"/>
              <a:pathLst>
                <a:path w="67" h="210">
                  <a:moveTo>
                    <a:pt x="67" y="0"/>
                  </a:moveTo>
                  <a:cubicBezTo>
                    <a:pt x="40" y="35"/>
                    <a:pt x="14" y="70"/>
                    <a:pt x="7" y="105"/>
                  </a:cubicBezTo>
                  <a:cubicBezTo>
                    <a:pt x="0" y="140"/>
                    <a:pt x="11" y="175"/>
                    <a:pt x="22" y="21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84483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27</a:t>
            </a:fld>
            <a:endParaRPr lang="en-US" altLang="zh-CN"/>
          </a:p>
        </p:txBody>
      </p:sp>
      <p:sp>
        <p:nvSpPr>
          <p:cNvPr id="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Group 1"/>
          <p:cNvGrpSpPr>
            <a:grpSpLocks/>
          </p:cNvGrpSpPr>
          <p:nvPr/>
        </p:nvGrpSpPr>
        <p:grpSpPr bwMode="auto">
          <a:xfrm>
            <a:off x="5868144" y="535296"/>
            <a:ext cx="2752725" cy="1466850"/>
            <a:chOff x="4995" y="1980"/>
            <a:chExt cx="4335" cy="2310"/>
          </a:xfrm>
        </p:grpSpPr>
        <p:grpSp>
          <p:nvGrpSpPr>
            <p:cNvPr id="7" name="Group 5"/>
            <p:cNvGrpSpPr>
              <a:grpSpLocks/>
            </p:cNvGrpSpPr>
            <p:nvPr/>
          </p:nvGrpSpPr>
          <p:grpSpPr bwMode="auto">
            <a:xfrm>
              <a:off x="4995" y="1980"/>
              <a:ext cx="4335" cy="2310"/>
              <a:chOff x="4950" y="2415"/>
              <a:chExt cx="4335" cy="2310"/>
            </a:xfrm>
          </p:grpSpPr>
          <p:sp>
            <p:nvSpPr>
              <p:cNvPr id="11" name="Line 18"/>
              <p:cNvSpPr>
                <a:spLocks noChangeShapeType="1"/>
              </p:cNvSpPr>
              <p:nvPr/>
            </p:nvSpPr>
            <p:spPr bwMode="auto">
              <a:xfrm>
                <a:off x="5616" y="2466"/>
                <a:ext cx="2793" cy="1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7"/>
              <p:cNvSpPr>
                <a:spLocks noChangeShapeType="1"/>
              </p:cNvSpPr>
              <p:nvPr/>
            </p:nvSpPr>
            <p:spPr bwMode="auto">
              <a:xfrm flipH="1">
                <a:off x="5616" y="4485"/>
                <a:ext cx="27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6"/>
              <p:cNvSpPr>
                <a:spLocks noChangeShapeType="1"/>
              </p:cNvSpPr>
              <p:nvPr/>
            </p:nvSpPr>
            <p:spPr bwMode="auto">
              <a:xfrm>
                <a:off x="6813" y="2580"/>
                <a:ext cx="57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5"/>
              <p:cNvSpPr>
                <a:spLocks noChangeShapeType="1"/>
              </p:cNvSpPr>
              <p:nvPr/>
            </p:nvSpPr>
            <p:spPr bwMode="auto">
              <a:xfrm flipH="1">
                <a:off x="6585" y="2580"/>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4"/>
              <p:cNvSpPr>
                <a:spLocks noChangeShapeType="1"/>
              </p:cNvSpPr>
              <p:nvPr/>
            </p:nvSpPr>
            <p:spPr bwMode="auto">
              <a:xfrm flipH="1">
                <a:off x="7155" y="2922"/>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3"/>
              <p:cNvSpPr>
                <a:spLocks noChangeShapeType="1"/>
              </p:cNvSpPr>
              <p:nvPr/>
            </p:nvSpPr>
            <p:spPr bwMode="auto">
              <a:xfrm>
                <a:off x="7116" y="2994"/>
                <a:ext cx="807"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2"/>
              <p:cNvSpPr>
                <a:spLocks noChangeShapeType="1"/>
              </p:cNvSpPr>
              <p:nvPr/>
            </p:nvSpPr>
            <p:spPr bwMode="auto">
              <a:xfrm flipH="1">
                <a:off x="5388" y="3435"/>
                <a:ext cx="8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1"/>
              <p:cNvSpPr>
                <a:spLocks noChangeShapeType="1"/>
              </p:cNvSpPr>
              <p:nvPr/>
            </p:nvSpPr>
            <p:spPr bwMode="auto">
              <a:xfrm>
                <a:off x="5580" y="2475"/>
                <a:ext cx="0" cy="20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0"/>
              <p:cNvSpPr>
                <a:spLocks noChangeShapeType="1"/>
              </p:cNvSpPr>
              <p:nvPr/>
            </p:nvSpPr>
            <p:spPr bwMode="auto">
              <a:xfrm>
                <a:off x="8400" y="4020"/>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Text Box 9"/>
              <p:cNvSpPr txBox="1">
                <a:spLocks noChangeArrowheads="1"/>
              </p:cNvSpPr>
              <p:nvPr/>
            </p:nvSpPr>
            <p:spPr bwMode="auto">
              <a:xfrm>
                <a:off x="8595" y="384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1" name="Text Box 8"/>
              <p:cNvSpPr txBox="1">
                <a:spLocks noChangeArrowheads="1"/>
              </p:cNvSpPr>
              <p:nvPr/>
            </p:nvSpPr>
            <p:spPr bwMode="auto">
              <a:xfrm>
                <a:off x="4980" y="241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2" name="Text Box 7"/>
              <p:cNvSpPr txBox="1">
                <a:spLocks noChangeArrowheads="1"/>
              </p:cNvSpPr>
              <p:nvPr/>
            </p:nvSpPr>
            <p:spPr bwMode="auto">
              <a:xfrm>
                <a:off x="7890" y="304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1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Text Box 6"/>
              <p:cNvSpPr txBox="1">
                <a:spLocks noChangeArrowheads="1"/>
              </p:cNvSpPr>
              <p:nvPr/>
            </p:nvSpPr>
            <p:spPr bwMode="auto">
              <a:xfrm>
                <a:off x="4950" y="306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pSp>
        <p:sp>
          <p:nvSpPr>
            <p:cNvPr id="8" name="Line 4"/>
            <p:cNvSpPr>
              <a:spLocks noChangeShapeType="1"/>
            </p:cNvSpPr>
            <p:nvPr/>
          </p:nvSpPr>
          <p:spPr bwMode="auto">
            <a:xfrm>
              <a:off x="7620" y="3570"/>
              <a:ext cx="8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Text Box 3"/>
            <p:cNvSpPr txBox="1">
              <a:spLocks noChangeArrowheads="1"/>
            </p:cNvSpPr>
            <p:nvPr/>
          </p:nvSpPr>
          <p:spPr bwMode="auto">
            <a:xfrm>
              <a:off x="7452" y="3063"/>
              <a:ext cx="61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θ</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0" name="Freeform 2"/>
            <p:cNvSpPr>
              <a:spLocks/>
            </p:cNvSpPr>
            <p:nvPr/>
          </p:nvSpPr>
          <p:spPr bwMode="auto">
            <a:xfrm>
              <a:off x="7988" y="3360"/>
              <a:ext cx="67" cy="210"/>
            </a:xfrm>
            <a:custGeom>
              <a:avLst/>
              <a:gdLst>
                <a:gd name="T0" fmla="*/ 67 w 67"/>
                <a:gd name="T1" fmla="*/ 0 h 210"/>
                <a:gd name="T2" fmla="*/ 7 w 67"/>
                <a:gd name="T3" fmla="*/ 105 h 210"/>
                <a:gd name="T4" fmla="*/ 22 w 67"/>
                <a:gd name="T5" fmla="*/ 210 h 210"/>
              </a:gdLst>
              <a:ahLst/>
              <a:cxnLst>
                <a:cxn ang="0">
                  <a:pos x="T0" y="T1"/>
                </a:cxn>
                <a:cxn ang="0">
                  <a:pos x="T2" y="T3"/>
                </a:cxn>
                <a:cxn ang="0">
                  <a:pos x="T4" y="T5"/>
                </a:cxn>
              </a:cxnLst>
              <a:rect l="0" t="0" r="r" b="b"/>
              <a:pathLst>
                <a:path w="67" h="210">
                  <a:moveTo>
                    <a:pt x="67" y="0"/>
                  </a:moveTo>
                  <a:cubicBezTo>
                    <a:pt x="40" y="35"/>
                    <a:pt x="14" y="70"/>
                    <a:pt x="7" y="105"/>
                  </a:cubicBezTo>
                  <a:cubicBezTo>
                    <a:pt x="0" y="140"/>
                    <a:pt x="11" y="175"/>
                    <a:pt x="22" y="21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矩形 26"/>
          <p:cNvSpPr/>
          <p:nvPr/>
        </p:nvSpPr>
        <p:spPr>
          <a:xfrm>
            <a:off x="689472" y="752555"/>
            <a:ext cx="5001636" cy="830997"/>
          </a:xfrm>
          <a:prstGeom prst="rect">
            <a:avLst/>
          </a:prstGeom>
        </p:spPr>
        <p:txBody>
          <a:bodyPr wrap="square">
            <a:spAutoFit/>
          </a:bodyPr>
          <a:lstStyle/>
          <a:p>
            <a:pPr algn="l"/>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解：</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在水平方向外力为</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0</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，水平方向的</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动量守恒</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107427198"/>
              </p:ext>
            </p:extLst>
          </p:nvPr>
        </p:nvGraphicFramePr>
        <p:xfrm>
          <a:off x="2555776" y="1589437"/>
          <a:ext cx="2113001" cy="543343"/>
        </p:xfrm>
        <a:graphic>
          <a:graphicData uri="http://schemas.openxmlformats.org/presentationml/2006/ole">
            <mc:AlternateContent xmlns:mc="http://schemas.openxmlformats.org/markup-compatibility/2006">
              <mc:Choice xmlns:v="urn:schemas-microsoft-com:vml" Requires="v">
                <p:oleObj spid="_x0000_s140204" name="Equation" r:id="rId3" imgW="888840" imgH="228600" progId="Equation.DSMT4">
                  <p:embed/>
                </p:oleObj>
              </mc:Choice>
              <mc:Fallback>
                <p:oleObj name="Equation" r:id="rId3" imgW="888840" imgH="228600" progId="Equation.DSMT4">
                  <p:embed/>
                  <p:pic>
                    <p:nvPicPr>
                      <p:cNvPr id="0" name=""/>
                      <p:cNvPicPr/>
                      <p:nvPr/>
                    </p:nvPicPr>
                    <p:blipFill>
                      <a:blip r:embed="rId4"/>
                      <a:stretch>
                        <a:fillRect/>
                      </a:stretch>
                    </p:blipFill>
                    <p:spPr>
                      <a:xfrm>
                        <a:off x="2555776" y="1589437"/>
                        <a:ext cx="2113001" cy="543343"/>
                      </a:xfrm>
                      <a:prstGeom prst="rect">
                        <a:avLst/>
                      </a:prstGeom>
                    </p:spPr>
                  </p:pic>
                </p:oleObj>
              </mc:Fallback>
            </mc:AlternateContent>
          </a:graphicData>
        </a:graphic>
      </p:graphicFrame>
      <p:sp>
        <p:nvSpPr>
          <p:cNvPr id="29" name="矩形 28"/>
          <p:cNvSpPr/>
          <p:nvPr/>
        </p:nvSpPr>
        <p:spPr>
          <a:xfrm>
            <a:off x="640729" y="2255654"/>
            <a:ext cx="6793446"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系统没有耗散力，机械能守恒。选水平面为重力势能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点：</a:t>
            </a:r>
            <a:endParaRPr lang="zh-CN" altLang="en-US" dirty="0">
              <a:latin typeface="仿宋" panose="02010609060101010101" pitchFamily="49" charset="-122"/>
              <a:ea typeface="仿宋" panose="02010609060101010101" pitchFamily="49" charset="-122"/>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3409996347"/>
              </p:ext>
            </p:extLst>
          </p:nvPr>
        </p:nvGraphicFramePr>
        <p:xfrm>
          <a:off x="899592" y="3250022"/>
          <a:ext cx="4297760" cy="752715"/>
        </p:xfrm>
        <a:graphic>
          <a:graphicData uri="http://schemas.openxmlformats.org/presentationml/2006/ole">
            <mc:AlternateContent xmlns:mc="http://schemas.openxmlformats.org/markup-compatibility/2006">
              <mc:Choice xmlns:v="urn:schemas-microsoft-com:vml" Requires="v">
                <p:oleObj spid="_x0000_s140205" name="Equation" r:id="rId5" imgW="2247840" imgH="393480" progId="Equation.DSMT4">
                  <p:embed/>
                </p:oleObj>
              </mc:Choice>
              <mc:Fallback>
                <p:oleObj name="Equation" r:id="rId5" imgW="2247840" imgH="393480" progId="Equation.DSMT4">
                  <p:embed/>
                  <p:pic>
                    <p:nvPicPr>
                      <p:cNvPr id="0" name=""/>
                      <p:cNvPicPr/>
                      <p:nvPr/>
                    </p:nvPicPr>
                    <p:blipFill>
                      <a:blip r:embed="rId6"/>
                      <a:stretch>
                        <a:fillRect/>
                      </a:stretch>
                    </p:blipFill>
                    <p:spPr>
                      <a:xfrm>
                        <a:off x="899592" y="3250022"/>
                        <a:ext cx="4297760" cy="752715"/>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025093648"/>
              </p:ext>
            </p:extLst>
          </p:nvPr>
        </p:nvGraphicFramePr>
        <p:xfrm>
          <a:off x="5829749" y="3248615"/>
          <a:ext cx="2012623" cy="936103"/>
        </p:xfrm>
        <a:graphic>
          <a:graphicData uri="http://schemas.openxmlformats.org/presentationml/2006/ole">
            <mc:AlternateContent xmlns:mc="http://schemas.openxmlformats.org/markup-compatibility/2006">
              <mc:Choice xmlns:v="urn:schemas-microsoft-com:vml" Requires="v">
                <p:oleObj spid="_x0000_s140206" name="Equation" r:id="rId7" imgW="1091880" imgH="507960" progId="Equation.DSMT4">
                  <p:embed/>
                </p:oleObj>
              </mc:Choice>
              <mc:Fallback>
                <p:oleObj name="Equation" r:id="rId7" imgW="1091880" imgH="507960" progId="Equation.DSMT4">
                  <p:embed/>
                  <p:pic>
                    <p:nvPicPr>
                      <p:cNvPr id="0" name=""/>
                      <p:cNvPicPr/>
                      <p:nvPr/>
                    </p:nvPicPr>
                    <p:blipFill>
                      <a:blip r:embed="rId8"/>
                      <a:stretch>
                        <a:fillRect/>
                      </a:stretch>
                    </p:blipFill>
                    <p:spPr>
                      <a:xfrm>
                        <a:off x="5829749" y="3248615"/>
                        <a:ext cx="2012623" cy="936103"/>
                      </a:xfrm>
                      <a:prstGeom prst="rect">
                        <a:avLst/>
                      </a:prstGeom>
                    </p:spPr>
                  </p:pic>
                </p:oleObj>
              </mc:Fallback>
            </mc:AlternateContent>
          </a:graphicData>
        </a:graphic>
      </p:graphicFrame>
      <p:sp>
        <p:nvSpPr>
          <p:cNvPr id="36" name="矩形 35"/>
          <p:cNvSpPr/>
          <p:nvPr/>
        </p:nvSpPr>
        <p:spPr>
          <a:xfrm>
            <a:off x="670294" y="4423440"/>
            <a:ext cx="1107996"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可得：</a:t>
            </a:r>
            <a:endParaRPr lang="zh-CN" altLang="en-US" dirty="0">
              <a:latin typeface="仿宋" panose="02010609060101010101" pitchFamily="49" charset="-122"/>
              <a:ea typeface="仿宋" panose="02010609060101010101" pitchFamily="49" charset="-122"/>
            </a:endParaRPr>
          </a:p>
        </p:txBody>
      </p:sp>
      <p:pic>
        <p:nvPicPr>
          <p:cNvPr id="3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24691" y="4282092"/>
            <a:ext cx="3365792" cy="8445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7551" y="5517233"/>
            <a:ext cx="3397272" cy="95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044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428604"/>
            <a:ext cx="7772400" cy="1143000"/>
          </a:xfrm>
        </p:spPr>
        <p:txBody>
          <a:bodyPr/>
          <a:lstStyle/>
          <a:p>
            <a:r>
              <a:rPr lang="en-US" altLang="zh-CN" sz="3600" dirty="0" smtClean="0">
                <a:latin typeface="仿宋" panose="02010609060101010101" pitchFamily="49" charset="-122"/>
                <a:ea typeface="仿宋" panose="02010609060101010101" pitchFamily="49" charset="-122"/>
              </a:rPr>
              <a:t>§4.</a:t>
            </a:r>
            <a:r>
              <a:rPr lang="zh-CN" altLang="en-US" sz="3600" dirty="0" smtClean="0">
                <a:latin typeface="仿宋" panose="02010609060101010101" pitchFamily="49" charset="-122"/>
                <a:ea typeface="仿宋" panose="02010609060101010101" pitchFamily="49" charset="-122"/>
              </a:rPr>
              <a:t>碰撞</a:t>
            </a:r>
            <a:endParaRPr lang="zh-CN" altLang="en-US" sz="3600" dirty="0">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500174"/>
            <a:ext cx="7886728" cy="4595826"/>
          </a:xfrm>
        </p:spPr>
        <p:txBody>
          <a:bodyPr/>
          <a:lstStyle/>
          <a:p>
            <a:pPr>
              <a:lnSpc>
                <a:spcPct val="114000"/>
              </a:lnSpc>
              <a:buFont typeface="Wingdings" pitchFamily="2" charset="2"/>
              <a:buChar char="p"/>
            </a:pPr>
            <a:r>
              <a:rPr lang="zh-CN" altLang="en-US" sz="2600" dirty="0" smtClean="0">
                <a:latin typeface="仿宋" panose="02010609060101010101" pitchFamily="49" charset="-122"/>
                <a:ea typeface="仿宋" panose="02010609060101010101" pitchFamily="49" charset="-122"/>
              </a:rPr>
              <a:t>物体间互相以冲力作用于对方而扰乱对方运动状态的现象</a:t>
            </a:r>
            <a:r>
              <a:rPr lang="en-US"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碰撞。（广泛存在：宏观、微观、接触、非接触）</a:t>
            </a:r>
            <a:endParaRPr lang="en-US" altLang="zh-CN" sz="2600" dirty="0" smtClean="0">
              <a:latin typeface="仿宋" panose="02010609060101010101" pitchFamily="49" charset="-122"/>
              <a:ea typeface="仿宋" panose="02010609060101010101" pitchFamily="49" charset="-122"/>
            </a:endParaRPr>
          </a:p>
          <a:p>
            <a:pPr>
              <a:lnSpc>
                <a:spcPct val="114000"/>
              </a:lnSpc>
              <a:buNone/>
            </a:pPr>
            <a:r>
              <a:rPr lang="zh-CN" altLang="en-US" sz="2600" b="1" dirty="0" smtClean="0">
                <a:solidFill>
                  <a:schemeClr val="accent2"/>
                </a:solidFill>
                <a:latin typeface="仿宋" panose="02010609060101010101" pitchFamily="49" charset="-122"/>
                <a:ea typeface="仿宋" panose="02010609060101010101" pitchFamily="49" charset="-122"/>
              </a:rPr>
              <a:t>一、碰撞物体总动量守恒</a:t>
            </a:r>
            <a:endParaRPr lang="en-US" altLang="zh-CN" sz="2600" b="1" dirty="0" smtClean="0">
              <a:solidFill>
                <a:schemeClr val="accent2"/>
              </a:solidFill>
              <a:latin typeface="仿宋" panose="02010609060101010101" pitchFamily="49" charset="-122"/>
              <a:ea typeface="仿宋" panose="02010609060101010101" pitchFamily="49" charset="-122"/>
            </a:endParaRPr>
          </a:p>
          <a:p>
            <a:pPr>
              <a:lnSpc>
                <a:spcPct val="114000"/>
              </a:lnSpc>
              <a:buNone/>
            </a:pPr>
            <a:r>
              <a:rPr lang="zh-CN" altLang="en-US" sz="2600" dirty="0" smtClean="0">
                <a:latin typeface="仿宋" panose="02010609060101010101" pitchFamily="49" charset="-122"/>
                <a:ea typeface="仿宋" panose="02010609060101010101" pitchFamily="49" charset="-122"/>
              </a:rPr>
              <a:t>      对于</a:t>
            </a:r>
            <a:r>
              <a:rPr lang="zh-CN" altLang="en-US" sz="2600" dirty="0">
                <a:latin typeface="仿宋" panose="02010609060101010101" pitchFamily="49" charset="-122"/>
                <a:ea typeface="仿宋" panose="02010609060101010101" pitchFamily="49" charset="-122"/>
              </a:rPr>
              <a:t>碰撞，   很</a:t>
            </a:r>
            <a:r>
              <a:rPr lang="zh-CN" altLang="en-US" sz="2600" dirty="0" smtClean="0">
                <a:latin typeface="仿宋" panose="02010609060101010101" pitchFamily="49" charset="-122"/>
                <a:ea typeface="仿宋" panose="02010609060101010101" pitchFamily="49" charset="-122"/>
              </a:rPr>
              <a:t>小</a:t>
            </a:r>
            <a:r>
              <a:rPr lang="en-US"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内力一般</a:t>
            </a:r>
            <a:r>
              <a:rPr lang="zh-CN" altLang="en-US" sz="2600" dirty="0">
                <a:latin typeface="仿宋" panose="02010609060101010101" pitchFamily="49" charset="-122"/>
                <a:ea typeface="仿宋" panose="02010609060101010101" pitchFamily="49" charset="-122"/>
              </a:rPr>
              <a:t>很大， 碰撞时经常受外力作用的影响（如重力、</a:t>
            </a:r>
            <a:r>
              <a:rPr lang="zh-CN" altLang="en-US" sz="2600" dirty="0" smtClean="0">
                <a:latin typeface="仿宋" panose="02010609060101010101" pitchFamily="49" charset="-122"/>
                <a:ea typeface="仿宋" panose="02010609060101010101" pitchFamily="49" charset="-122"/>
              </a:rPr>
              <a:t>弹力、摩擦力），</a:t>
            </a:r>
            <a:r>
              <a:rPr lang="zh-CN" altLang="en-US" sz="2600" dirty="0">
                <a:latin typeface="仿宋" panose="02010609060101010101" pitchFamily="49" charset="-122"/>
                <a:ea typeface="仿宋" panose="02010609060101010101" pitchFamily="49" charset="-122"/>
              </a:rPr>
              <a:t>但外力比</a:t>
            </a:r>
            <a:r>
              <a:rPr lang="zh-CN" altLang="en-US" sz="2600" dirty="0" smtClean="0">
                <a:latin typeface="仿宋" panose="02010609060101010101" pitchFamily="49" charset="-122"/>
                <a:ea typeface="仿宋" panose="02010609060101010101" pitchFamily="49" charset="-122"/>
              </a:rPr>
              <a:t>起内力很</a:t>
            </a:r>
            <a:r>
              <a:rPr lang="zh-CN" altLang="en-US" sz="2600" dirty="0">
                <a:latin typeface="仿宋" panose="02010609060101010101" pitchFamily="49" charset="-122"/>
                <a:ea typeface="仿宋" panose="02010609060101010101" pitchFamily="49" charset="-122"/>
              </a:rPr>
              <a:t>小</a:t>
            </a:r>
            <a:r>
              <a:rPr lang="zh-CN" altLang="en-US" sz="2600" dirty="0" smtClean="0">
                <a:latin typeface="仿宋" panose="02010609060101010101" pitchFamily="49" charset="-122"/>
                <a:ea typeface="仿宋" panose="02010609060101010101" pitchFamily="49" charset="-122"/>
              </a:rPr>
              <a:t>，有时外力还与运动平面垂直，常可</a:t>
            </a:r>
            <a:r>
              <a:rPr lang="zh-CN" altLang="en-US" sz="2600" dirty="0">
                <a:latin typeface="仿宋" panose="02010609060101010101" pitchFamily="49" charset="-122"/>
                <a:ea typeface="仿宋" panose="02010609060101010101" pitchFamily="49" charset="-122"/>
              </a:rPr>
              <a:t>忽略不计</a:t>
            </a:r>
            <a:r>
              <a:rPr lang="zh-CN" altLang="en-US" sz="2600" dirty="0" smtClean="0">
                <a:latin typeface="仿宋" panose="02010609060101010101" pitchFamily="49" charset="-122"/>
                <a:ea typeface="仿宋" panose="02010609060101010101" pitchFamily="49" charset="-122"/>
              </a:rPr>
              <a:t>。</a:t>
            </a:r>
            <a:endParaRPr lang="en-US" altLang="zh-CN" sz="2600" dirty="0">
              <a:latin typeface="仿宋" panose="02010609060101010101" pitchFamily="49" charset="-122"/>
              <a:ea typeface="仿宋" panose="02010609060101010101" pitchFamily="49" charset="-122"/>
            </a:endParaRPr>
          </a:p>
          <a:p>
            <a:pPr>
              <a:lnSpc>
                <a:spcPct val="114000"/>
              </a:lnSpc>
              <a:buNone/>
            </a:pP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内力不改变系统总动量，故总动量守恒（适合各种碰撞）。</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28</a:t>
            </a:fld>
            <a:endParaRPr lang="en-US" altLang="zh-CN">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05129144"/>
              </p:ext>
            </p:extLst>
          </p:nvPr>
        </p:nvGraphicFramePr>
        <p:xfrm>
          <a:off x="3347864" y="3429000"/>
          <a:ext cx="540060" cy="552450"/>
        </p:xfrm>
        <a:graphic>
          <a:graphicData uri="http://schemas.openxmlformats.org/presentationml/2006/ole">
            <mc:AlternateContent xmlns:mc="http://schemas.openxmlformats.org/markup-compatibility/2006">
              <mc:Choice xmlns:v="urn:schemas-microsoft-com:vml" Requires="v">
                <p:oleObj spid="_x0000_s122298" name="Equation" r:id="rId3" imgW="190335" imgH="177646" progId="Equation.DSMT4">
                  <p:embed/>
                </p:oleObj>
              </mc:Choice>
              <mc:Fallback>
                <p:oleObj name="Equation" r:id="rId3" imgW="190335" imgH="17764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429000"/>
                        <a:ext cx="540060" cy="55245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580688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3302" y="3086859"/>
            <a:ext cx="905217" cy="905217"/>
          </a:xfrm>
          <a:prstGeom prst="rect">
            <a:avLst/>
          </a:prstGeom>
        </p:spPr>
      </p:pic>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29</a:t>
            </a:fld>
            <a:endParaRPr lang="en-US" altLang="zh-CN">
              <a:solidFill>
                <a:srgbClr val="000000"/>
              </a:solidFill>
            </a:endParaRPr>
          </a:p>
        </p:txBody>
      </p:sp>
      <p:sp>
        <p:nvSpPr>
          <p:cNvPr id="5" name="文本框 4"/>
          <p:cNvSpPr txBox="1"/>
          <p:nvPr/>
        </p:nvSpPr>
        <p:spPr>
          <a:xfrm>
            <a:off x="539552" y="692696"/>
            <a:ext cx="7561263" cy="1477328"/>
          </a:xfrm>
          <a:prstGeom prst="rect">
            <a:avLst/>
          </a:prstGeom>
          <a:noFill/>
        </p:spPr>
        <p:txBody>
          <a:bodyPr wrap="square" rtlCol="0">
            <a:spAutoFit/>
          </a:bodyPr>
          <a:lstStyle/>
          <a:p>
            <a:pPr algn="l">
              <a:lnSpc>
                <a:spcPct val="125000"/>
              </a:lnSpc>
            </a:pPr>
            <a:r>
              <a:rPr lang="zh-CN" altLang="en-US" dirty="0" smtClean="0"/>
              <a:t>例：一篮球质量为</a:t>
            </a:r>
            <a:r>
              <a:rPr lang="en-US" altLang="zh-CN" dirty="0" smtClean="0"/>
              <a:t>0.58 kg</a:t>
            </a:r>
            <a:r>
              <a:rPr lang="zh-CN" altLang="en-US" dirty="0" smtClean="0"/>
              <a:t>， 从</a:t>
            </a:r>
            <a:r>
              <a:rPr lang="en-US" altLang="zh-CN" dirty="0" smtClean="0"/>
              <a:t>2.0</a:t>
            </a:r>
            <a:r>
              <a:rPr lang="zh-CN" altLang="en-US" dirty="0" smtClean="0"/>
              <a:t>米高度自由下落，到达地面后，以同样速度反弹，接触时间仅为</a:t>
            </a:r>
            <a:r>
              <a:rPr lang="en-US" altLang="zh-CN" dirty="0" smtClean="0"/>
              <a:t>0.019 s</a:t>
            </a:r>
            <a:r>
              <a:rPr lang="zh-CN" altLang="en-US" dirty="0" smtClean="0"/>
              <a:t>，求：篮球对地面平均冲力？</a:t>
            </a:r>
            <a:endParaRPr lang="zh-CN" altLang="en-US" dirty="0"/>
          </a:p>
        </p:txBody>
      </p:sp>
      <p:sp>
        <p:nvSpPr>
          <p:cNvPr id="6" name="文本框 5"/>
          <p:cNvSpPr txBox="1"/>
          <p:nvPr/>
        </p:nvSpPr>
        <p:spPr>
          <a:xfrm>
            <a:off x="539551" y="2170024"/>
            <a:ext cx="7561263" cy="510717"/>
          </a:xfrm>
          <a:prstGeom prst="rect">
            <a:avLst/>
          </a:prstGeom>
          <a:noFill/>
        </p:spPr>
        <p:txBody>
          <a:bodyPr wrap="square" rtlCol="0">
            <a:spAutoFit/>
          </a:bodyPr>
          <a:lstStyle/>
          <a:p>
            <a:pPr algn="l">
              <a:lnSpc>
                <a:spcPct val="125000"/>
              </a:lnSpc>
            </a:pPr>
            <a:r>
              <a:rPr lang="zh-CN" altLang="en-US" dirty="0" smtClean="0"/>
              <a:t>解：篮球到达和离开地面时的速率，忽略重力</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394095509"/>
              </p:ext>
            </p:extLst>
          </p:nvPr>
        </p:nvGraphicFramePr>
        <p:xfrm>
          <a:off x="2159180" y="2924944"/>
          <a:ext cx="4394020" cy="1697161"/>
        </p:xfrm>
        <a:graphic>
          <a:graphicData uri="http://schemas.openxmlformats.org/presentationml/2006/ole">
            <mc:AlternateContent xmlns:mc="http://schemas.openxmlformats.org/markup-compatibility/2006">
              <mc:Choice xmlns:v="urn:schemas-microsoft-com:vml" Requires="v">
                <p:oleObj spid="_x0000_s215421" name="Equation" r:id="rId4" imgW="2400120" imgH="927000" progId="Equation.DSMT4">
                  <p:embed/>
                </p:oleObj>
              </mc:Choice>
              <mc:Fallback>
                <p:oleObj name="Equation" r:id="rId4" imgW="2400120" imgH="927000" progId="Equation.DSMT4">
                  <p:embed/>
                  <p:pic>
                    <p:nvPicPr>
                      <p:cNvPr id="0" name=""/>
                      <p:cNvPicPr/>
                      <p:nvPr/>
                    </p:nvPicPr>
                    <p:blipFill>
                      <a:blip r:embed="rId5"/>
                      <a:stretch>
                        <a:fillRect/>
                      </a:stretch>
                    </p:blipFill>
                    <p:spPr>
                      <a:xfrm>
                        <a:off x="2159180" y="2924944"/>
                        <a:ext cx="4394020" cy="1697161"/>
                      </a:xfrm>
                      <a:prstGeom prst="rect">
                        <a:avLst/>
                      </a:prstGeom>
                    </p:spPr>
                  </p:pic>
                </p:oleObj>
              </mc:Fallback>
            </mc:AlternateContent>
          </a:graphicData>
        </a:graphic>
      </p:graphicFrame>
      <p:cxnSp>
        <p:nvCxnSpPr>
          <p:cNvPr id="9" name="直接箭头连接符 8"/>
          <p:cNvCxnSpPr/>
          <p:nvPr/>
        </p:nvCxnSpPr>
        <p:spPr bwMode="auto">
          <a:xfrm>
            <a:off x="7092280" y="3861048"/>
            <a:ext cx="18002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V="1">
            <a:off x="7092280" y="2170024"/>
            <a:ext cx="0" cy="1691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12" name="对象 11"/>
          <p:cNvGraphicFramePr>
            <a:graphicFrameLocks noChangeAspect="1"/>
          </p:cNvGraphicFramePr>
          <p:nvPr>
            <p:extLst>
              <p:ext uri="{D42A27DB-BD31-4B8C-83A1-F6EECF244321}">
                <p14:modId xmlns:p14="http://schemas.microsoft.com/office/powerpoint/2010/main" val="1244189842"/>
              </p:ext>
            </p:extLst>
          </p:nvPr>
        </p:nvGraphicFramePr>
        <p:xfrm>
          <a:off x="7092279" y="2080943"/>
          <a:ext cx="357386" cy="422365"/>
        </p:xfrm>
        <a:graphic>
          <a:graphicData uri="http://schemas.openxmlformats.org/presentationml/2006/ole">
            <mc:AlternateContent xmlns:mc="http://schemas.openxmlformats.org/markup-compatibility/2006">
              <mc:Choice xmlns:v="urn:schemas-microsoft-com:vml" Requires="v">
                <p:oleObj spid="_x0000_s215422" name="Equation" r:id="rId6" imgW="139680" imgH="164880" progId="Equation.DSMT4">
                  <p:embed/>
                </p:oleObj>
              </mc:Choice>
              <mc:Fallback>
                <p:oleObj name="Equation" r:id="rId6" imgW="139680" imgH="164880" progId="Equation.DSMT4">
                  <p:embed/>
                  <p:pic>
                    <p:nvPicPr>
                      <p:cNvPr id="0" name=""/>
                      <p:cNvPicPr/>
                      <p:nvPr/>
                    </p:nvPicPr>
                    <p:blipFill>
                      <a:blip r:embed="rId7"/>
                      <a:stretch>
                        <a:fillRect/>
                      </a:stretch>
                    </p:blipFill>
                    <p:spPr>
                      <a:xfrm>
                        <a:off x="7092279" y="2080943"/>
                        <a:ext cx="357386" cy="42236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910606160"/>
              </p:ext>
            </p:extLst>
          </p:nvPr>
        </p:nvGraphicFramePr>
        <p:xfrm>
          <a:off x="8648059" y="3503860"/>
          <a:ext cx="325437" cy="357188"/>
        </p:xfrm>
        <a:graphic>
          <a:graphicData uri="http://schemas.openxmlformats.org/presentationml/2006/ole">
            <mc:AlternateContent xmlns:mc="http://schemas.openxmlformats.org/markup-compatibility/2006">
              <mc:Choice xmlns:v="urn:schemas-microsoft-com:vml" Requires="v">
                <p:oleObj spid="_x0000_s215423" name="Equation" r:id="rId8" imgW="126720" imgH="139680" progId="Equation.DSMT4">
                  <p:embed/>
                </p:oleObj>
              </mc:Choice>
              <mc:Fallback>
                <p:oleObj name="Equation" r:id="rId8" imgW="126720" imgH="139680" progId="Equation.DSMT4">
                  <p:embed/>
                  <p:pic>
                    <p:nvPicPr>
                      <p:cNvPr id="0" name=""/>
                      <p:cNvPicPr/>
                      <p:nvPr/>
                    </p:nvPicPr>
                    <p:blipFill>
                      <a:blip r:embed="rId9"/>
                      <a:stretch>
                        <a:fillRect/>
                      </a:stretch>
                    </p:blipFill>
                    <p:spPr>
                      <a:xfrm>
                        <a:off x="8648059" y="3503860"/>
                        <a:ext cx="325437" cy="357188"/>
                      </a:xfrm>
                      <a:prstGeom prst="rect">
                        <a:avLst/>
                      </a:prstGeom>
                    </p:spPr>
                  </p:pic>
                </p:oleObj>
              </mc:Fallback>
            </mc:AlternateContent>
          </a:graphicData>
        </a:graphic>
      </p:graphicFrame>
      <p:sp>
        <p:nvSpPr>
          <p:cNvPr id="15" name="文本框 14"/>
          <p:cNvSpPr txBox="1"/>
          <p:nvPr/>
        </p:nvSpPr>
        <p:spPr>
          <a:xfrm>
            <a:off x="1086796" y="4880286"/>
            <a:ext cx="7561263" cy="510717"/>
          </a:xfrm>
          <a:prstGeom prst="rect">
            <a:avLst/>
          </a:prstGeom>
          <a:noFill/>
        </p:spPr>
        <p:txBody>
          <a:bodyPr wrap="square" rtlCol="0">
            <a:spAutoFit/>
          </a:bodyPr>
          <a:lstStyle/>
          <a:p>
            <a:pPr algn="l">
              <a:lnSpc>
                <a:spcPct val="125000"/>
              </a:lnSpc>
            </a:pPr>
            <a:r>
              <a:rPr lang="zh-CN" altLang="en-US" dirty="0" smtClean="0"/>
              <a:t>篮球对地平均冲力 </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555073665"/>
              </p:ext>
            </p:extLst>
          </p:nvPr>
        </p:nvGraphicFramePr>
        <p:xfrm>
          <a:off x="4285457" y="4866308"/>
          <a:ext cx="3017829" cy="555916"/>
        </p:xfrm>
        <a:graphic>
          <a:graphicData uri="http://schemas.openxmlformats.org/presentationml/2006/ole">
            <mc:AlternateContent xmlns:mc="http://schemas.openxmlformats.org/markup-compatibility/2006">
              <mc:Choice xmlns:v="urn:schemas-microsoft-com:vml" Requires="v">
                <p:oleObj spid="_x0000_s215424" name="Equation" r:id="rId10" imgW="1447560" imgH="266400" progId="Equation.DSMT4">
                  <p:embed/>
                </p:oleObj>
              </mc:Choice>
              <mc:Fallback>
                <p:oleObj name="Equation" r:id="rId10" imgW="1447560" imgH="266400" progId="Equation.DSMT4">
                  <p:embed/>
                  <p:pic>
                    <p:nvPicPr>
                      <p:cNvPr id="0" name=""/>
                      <p:cNvPicPr/>
                      <p:nvPr/>
                    </p:nvPicPr>
                    <p:blipFill>
                      <a:blip r:embed="rId11"/>
                      <a:stretch>
                        <a:fillRect/>
                      </a:stretch>
                    </p:blipFill>
                    <p:spPr>
                      <a:xfrm>
                        <a:off x="4285457" y="4866308"/>
                        <a:ext cx="3017829" cy="555916"/>
                      </a:xfrm>
                      <a:prstGeom prst="rect">
                        <a:avLst/>
                      </a:prstGeom>
                    </p:spPr>
                  </p:pic>
                </p:oleObj>
              </mc:Fallback>
            </mc:AlternateContent>
          </a:graphicData>
        </a:graphic>
      </p:graphicFrame>
      <p:sp>
        <p:nvSpPr>
          <p:cNvPr id="17" name="文本框 16"/>
          <p:cNvSpPr txBox="1"/>
          <p:nvPr/>
        </p:nvSpPr>
        <p:spPr>
          <a:xfrm>
            <a:off x="1074585" y="5678593"/>
            <a:ext cx="7561263" cy="510717"/>
          </a:xfrm>
          <a:prstGeom prst="rect">
            <a:avLst/>
          </a:prstGeom>
          <a:noFill/>
        </p:spPr>
        <p:txBody>
          <a:bodyPr wrap="square" rtlCol="0">
            <a:spAutoFit/>
          </a:bodyPr>
          <a:lstStyle/>
          <a:p>
            <a:pPr algn="l">
              <a:lnSpc>
                <a:spcPct val="125000"/>
              </a:lnSpc>
            </a:pPr>
            <a:r>
              <a:rPr lang="zh-CN" altLang="en-US" dirty="0" smtClean="0"/>
              <a:t>忽略重力是否合理？</a:t>
            </a:r>
            <a:endParaRPr lang="zh-CN" altLang="en-US" dirty="0"/>
          </a:p>
        </p:txBody>
      </p:sp>
      <p:graphicFrame>
        <p:nvGraphicFramePr>
          <p:cNvPr id="18" name="对象 17"/>
          <p:cNvGraphicFramePr>
            <a:graphicFrameLocks noChangeAspect="1"/>
          </p:cNvGraphicFramePr>
          <p:nvPr>
            <p:extLst>
              <p:ext uri="{D42A27DB-BD31-4B8C-83A1-F6EECF244321}">
                <p14:modId xmlns:p14="http://schemas.microsoft.com/office/powerpoint/2010/main" val="1846196329"/>
              </p:ext>
            </p:extLst>
          </p:nvPr>
        </p:nvGraphicFramePr>
        <p:xfrm>
          <a:off x="4320182" y="5709814"/>
          <a:ext cx="2658702" cy="494095"/>
        </p:xfrm>
        <a:graphic>
          <a:graphicData uri="http://schemas.openxmlformats.org/presentationml/2006/ole">
            <mc:AlternateContent xmlns:mc="http://schemas.openxmlformats.org/markup-compatibility/2006">
              <mc:Choice xmlns:v="urn:schemas-microsoft-com:vml" Requires="v">
                <p:oleObj spid="_x0000_s215425" name="Equation" r:id="rId12" imgW="1434960" imgH="266400" progId="Equation.DSMT4">
                  <p:embed/>
                </p:oleObj>
              </mc:Choice>
              <mc:Fallback>
                <p:oleObj name="Equation" r:id="rId12" imgW="1434960" imgH="266400" progId="Equation.DSMT4">
                  <p:embed/>
                  <p:pic>
                    <p:nvPicPr>
                      <p:cNvPr id="0" name=""/>
                      <p:cNvPicPr/>
                      <p:nvPr/>
                    </p:nvPicPr>
                    <p:blipFill>
                      <a:blip r:embed="rId13"/>
                      <a:stretch>
                        <a:fillRect/>
                      </a:stretch>
                    </p:blipFill>
                    <p:spPr>
                      <a:xfrm>
                        <a:off x="4320182" y="5709814"/>
                        <a:ext cx="2658702" cy="494095"/>
                      </a:xfrm>
                      <a:prstGeom prst="rect">
                        <a:avLst/>
                      </a:prstGeom>
                    </p:spPr>
                  </p:pic>
                </p:oleObj>
              </mc:Fallback>
            </mc:AlternateContent>
          </a:graphicData>
        </a:graphic>
      </p:graphicFrame>
    </p:spTree>
    <p:extLst>
      <p:ext uri="{BB962C8B-B14F-4D97-AF65-F5344CB8AC3E}">
        <p14:creationId xmlns:p14="http://schemas.microsoft.com/office/powerpoint/2010/main" val="307853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3</a:t>
            </a:fld>
            <a:endParaRPr lang="en-US" altLang="zh-CN"/>
          </a:p>
        </p:txBody>
      </p:sp>
      <p:sp>
        <p:nvSpPr>
          <p:cNvPr id="5" name="标题 1"/>
          <p:cNvSpPr txBox="1">
            <a:spLocks/>
          </p:cNvSpPr>
          <p:nvPr/>
        </p:nvSpPr>
        <p:spPr bwMode="auto">
          <a:xfrm>
            <a:off x="685800" y="620688"/>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a:solidFill>
                  <a:srgbClr val="4848D1"/>
                </a:solidFill>
                <a:latin typeface="仿宋" panose="02010609060101010101" pitchFamily="49" charset="-122"/>
                <a:ea typeface="仿宋" panose="02010609060101010101" pitchFamily="49" charset="-122"/>
              </a:rPr>
              <a:t>冲量</a:t>
            </a:r>
          </a:p>
        </p:txBody>
      </p:sp>
      <p:graphicFrame>
        <p:nvGraphicFramePr>
          <p:cNvPr id="7" name="对象 6"/>
          <p:cNvGraphicFramePr>
            <a:graphicFrameLocks noChangeAspect="1"/>
          </p:cNvGraphicFramePr>
          <p:nvPr>
            <p:extLst>
              <p:ext uri="{D42A27DB-BD31-4B8C-83A1-F6EECF244321}">
                <p14:modId xmlns:p14="http://schemas.microsoft.com/office/powerpoint/2010/main" val="2169622406"/>
              </p:ext>
            </p:extLst>
          </p:nvPr>
        </p:nvGraphicFramePr>
        <p:xfrm>
          <a:off x="3275856" y="1296948"/>
          <a:ext cx="2243753" cy="835908"/>
        </p:xfrm>
        <a:graphic>
          <a:graphicData uri="http://schemas.openxmlformats.org/presentationml/2006/ole">
            <mc:AlternateContent xmlns:mc="http://schemas.openxmlformats.org/markup-compatibility/2006">
              <mc:Choice xmlns:v="urn:schemas-microsoft-com:vml" Requires="v">
                <p:oleObj spid="_x0000_s206119" name="Equation" r:id="rId3" imgW="1079032" imgH="406224" progId="Equation.DSMT4">
                  <p:embed/>
                </p:oleObj>
              </mc:Choice>
              <mc:Fallback>
                <p:oleObj name="Equation" r:id="rId3" imgW="1079032" imgH="40622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1296948"/>
                        <a:ext cx="2243753" cy="835908"/>
                      </a:xfrm>
                      <a:prstGeom prst="rect">
                        <a:avLst/>
                      </a:prstGeom>
                      <a:noFill/>
                    </p:spPr>
                  </p:pic>
                </p:oleObj>
              </mc:Fallback>
            </mc:AlternateContent>
          </a:graphicData>
        </a:graphic>
      </p:graphicFrame>
      <p:sp>
        <p:nvSpPr>
          <p:cNvPr id="8" name="矩形 7"/>
          <p:cNvSpPr/>
          <p:nvPr/>
        </p:nvSpPr>
        <p:spPr>
          <a:xfrm>
            <a:off x="827584" y="2338715"/>
            <a:ext cx="264687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两边同乘</a:t>
            </a:r>
            <a:r>
              <a:rPr lang="en-US" altLang="zh-CN" kern="100" dirty="0" err="1">
                <a:latin typeface="仿宋" panose="02010609060101010101" pitchFamily="49" charset="-122"/>
                <a:ea typeface="仿宋" panose="02010609060101010101" pitchFamily="49" charset="-122"/>
              </a:rPr>
              <a:t>dt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可得：</a:t>
            </a:r>
            <a:endParaRPr lang="zh-CN" altLang="en-US"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3849070138"/>
              </p:ext>
            </p:extLst>
          </p:nvPr>
        </p:nvGraphicFramePr>
        <p:xfrm>
          <a:off x="3975439" y="2351493"/>
          <a:ext cx="1388649" cy="457623"/>
        </p:xfrm>
        <a:graphic>
          <a:graphicData uri="http://schemas.openxmlformats.org/presentationml/2006/ole">
            <mc:AlternateContent xmlns:mc="http://schemas.openxmlformats.org/markup-compatibility/2006">
              <mc:Choice xmlns:v="urn:schemas-microsoft-com:vml" Requires="v">
                <p:oleObj spid="_x0000_s206120" name="Equation" r:id="rId5" imgW="609336" imgH="203112" progId="Equation.DSMT4">
                  <p:embed/>
                </p:oleObj>
              </mc:Choice>
              <mc:Fallback>
                <p:oleObj name="Equation" r:id="rId5" imgW="609336"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5439" y="2351493"/>
                        <a:ext cx="1388649" cy="457623"/>
                      </a:xfrm>
                      <a:prstGeom prst="rect">
                        <a:avLst/>
                      </a:prstGeom>
                      <a:noFill/>
                    </p:spPr>
                  </p:pic>
                </p:oleObj>
              </mc:Fallback>
            </mc:AlternateContent>
          </a:graphicData>
        </a:graphic>
      </p:graphicFrame>
      <p:sp>
        <p:nvSpPr>
          <p:cNvPr id="11" name="矩形 10"/>
          <p:cNvSpPr/>
          <p:nvPr/>
        </p:nvSpPr>
        <p:spPr>
          <a:xfrm>
            <a:off x="827584" y="3174623"/>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等式两边同时积分得：</a:t>
            </a:r>
            <a:endParaRPr lang="zh-CN" altLang="en-US" dirty="0">
              <a:latin typeface="仿宋" panose="02010609060101010101" pitchFamily="49" charset="-122"/>
              <a:ea typeface="仿宋" panose="02010609060101010101" pitchFamily="49" charset="-122"/>
            </a:endParaRPr>
          </a:p>
        </p:txBody>
      </p:sp>
      <p:pic>
        <p:nvPicPr>
          <p:cNvPr id="122885"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6483" y="3027753"/>
            <a:ext cx="4147404" cy="83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837098" y="4447222"/>
            <a:ext cx="203132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冲量的定义：</a:t>
            </a:r>
            <a:endParaRPr lang="zh-CN" altLang="en-US" dirty="0">
              <a:latin typeface="仿宋" panose="02010609060101010101" pitchFamily="49" charset="-122"/>
              <a:ea typeface="仿宋" panose="02010609060101010101" pitchFamily="49" charset="-122"/>
            </a:endParaRPr>
          </a:p>
        </p:txBody>
      </p:sp>
      <p:sp>
        <p:nvSpPr>
          <p:cNvPr id="1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296140683"/>
              </p:ext>
            </p:extLst>
          </p:nvPr>
        </p:nvGraphicFramePr>
        <p:xfrm>
          <a:off x="3779912" y="4314033"/>
          <a:ext cx="1512168" cy="786945"/>
        </p:xfrm>
        <a:graphic>
          <a:graphicData uri="http://schemas.openxmlformats.org/presentationml/2006/ole">
            <mc:AlternateContent xmlns:mc="http://schemas.openxmlformats.org/markup-compatibility/2006">
              <mc:Choice xmlns:v="urn:schemas-microsoft-com:vml" Requires="v">
                <p:oleObj spid="_x0000_s206121" name="Equation" r:id="rId8" imgW="672808" imgH="355446" progId="Equation.DSMT4">
                  <p:embed/>
                </p:oleObj>
              </mc:Choice>
              <mc:Fallback>
                <p:oleObj name="Equation" r:id="rId8" imgW="672808" imgH="355446"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912" y="4314033"/>
                        <a:ext cx="1512168" cy="786945"/>
                      </a:xfrm>
                      <a:prstGeom prst="rect">
                        <a:avLst/>
                      </a:prstGeom>
                      <a:noFill/>
                    </p:spPr>
                  </p:pic>
                </p:oleObj>
              </mc:Fallback>
            </mc:AlternateContent>
          </a:graphicData>
        </a:graphic>
      </p:graphicFrame>
      <p:pic>
        <p:nvPicPr>
          <p:cNvPr id="2" name="图片 1"/>
          <p:cNvPicPr>
            <a:picLocks noChangeAspect="1"/>
          </p:cNvPicPr>
          <p:nvPr/>
        </p:nvPicPr>
        <p:blipFill>
          <a:blip r:embed="rId10"/>
          <a:stretch>
            <a:fillRect/>
          </a:stretch>
        </p:blipFill>
        <p:spPr>
          <a:xfrm>
            <a:off x="6190264" y="4324700"/>
            <a:ext cx="2558199" cy="2069132"/>
          </a:xfrm>
          <a:prstGeom prst="rect">
            <a:avLst/>
          </a:prstGeom>
        </p:spPr>
      </p:pic>
    </p:spTree>
    <p:extLst>
      <p:ext uri="{BB962C8B-B14F-4D97-AF65-F5344CB8AC3E}">
        <p14:creationId xmlns:p14="http://schemas.microsoft.com/office/powerpoint/2010/main" val="3893819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30</a:t>
            </a:fld>
            <a:endParaRPr lang="en-US" altLang="zh-CN" dirty="0">
              <a:solidFill>
                <a:srgbClr val="000000"/>
              </a:solidFill>
            </a:endParaRPr>
          </a:p>
        </p:txBody>
      </p:sp>
      <p:sp>
        <p:nvSpPr>
          <p:cNvPr id="5" name="内容占位符 2"/>
          <p:cNvSpPr>
            <a:spLocks noGrp="1"/>
          </p:cNvSpPr>
          <p:nvPr>
            <p:ph idx="1"/>
          </p:nvPr>
        </p:nvSpPr>
        <p:spPr>
          <a:xfrm>
            <a:off x="395536" y="1023918"/>
            <a:ext cx="8247860" cy="5453082"/>
          </a:xfrm>
        </p:spPr>
        <p:txBody>
          <a:bodyPr/>
          <a:lstStyle/>
          <a:p>
            <a:pPr>
              <a:lnSpc>
                <a:spcPct val="125000"/>
              </a:lnSpc>
            </a:pPr>
            <a:r>
              <a:rPr lang="zh-CN" altLang="en-US" sz="2800" dirty="0" smtClean="0">
                <a:latin typeface="仿宋" panose="02010609060101010101" pitchFamily="49" charset="-122"/>
                <a:ea typeface="仿宋" panose="02010609060101010101" pitchFamily="49" charset="-122"/>
              </a:rPr>
              <a:t>大部分情况下，碰撞时的相互作用力是弹力，因双方的形变引起的，如碰撞后，</a:t>
            </a:r>
            <a:endParaRPr lang="en-US" altLang="zh-CN" sz="2800" dirty="0" smtClean="0">
              <a:latin typeface="仿宋" panose="02010609060101010101" pitchFamily="49" charset="-122"/>
              <a:ea typeface="仿宋" panose="02010609060101010101" pitchFamily="49" charset="-122"/>
            </a:endParaRPr>
          </a:p>
          <a:p>
            <a:pPr>
              <a:lnSpc>
                <a:spcPct val="125000"/>
              </a:lnSpc>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形变完全恢复</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完全弹性碰撞（动量守恒，动能守恒）</a:t>
            </a:r>
            <a:endParaRPr lang="en-US" altLang="zh-CN" sz="2800" b="1" dirty="0" smtClean="0">
              <a:solidFill>
                <a:srgbClr val="C00000"/>
              </a:solidFill>
              <a:latin typeface="仿宋" panose="02010609060101010101" pitchFamily="49" charset="-122"/>
              <a:ea typeface="仿宋" panose="02010609060101010101" pitchFamily="49" charset="-122"/>
            </a:endParaRPr>
          </a:p>
          <a:p>
            <a:pPr>
              <a:lnSpc>
                <a:spcPct val="125000"/>
              </a:lnSpc>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形变部分恢复</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非完全弹性碰撞（动量守恒，动能不守恒）</a:t>
            </a:r>
            <a:endParaRPr lang="en-US" altLang="zh-CN" sz="2800" b="1" dirty="0" smtClean="0">
              <a:solidFill>
                <a:srgbClr val="C00000"/>
              </a:solidFill>
              <a:latin typeface="仿宋" panose="02010609060101010101" pitchFamily="49" charset="-122"/>
              <a:ea typeface="仿宋" panose="02010609060101010101" pitchFamily="49" charset="-122"/>
            </a:endParaRPr>
          </a:p>
          <a:p>
            <a:pPr>
              <a:lnSpc>
                <a:spcPct val="125000"/>
              </a:lnSpc>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形变完全不能恢复</a:t>
            </a:r>
            <a:r>
              <a:rPr lang="en-US" altLang="zh-CN" sz="2800" dirty="0" smtClean="0">
                <a:latin typeface="仿宋" panose="02010609060101010101" pitchFamily="49" charset="-122"/>
                <a:ea typeface="仿宋" panose="02010609060101010101" pitchFamily="49" charset="-122"/>
              </a:rPr>
              <a:t>——</a:t>
            </a:r>
            <a:r>
              <a:rPr lang="zh-CN" altLang="en-US" sz="2800" b="1" dirty="0" smtClean="0">
                <a:solidFill>
                  <a:srgbClr val="C00000"/>
                </a:solidFill>
                <a:latin typeface="仿宋" panose="02010609060101010101" pitchFamily="49" charset="-122"/>
                <a:ea typeface="仿宋" panose="02010609060101010101" pitchFamily="49" charset="-122"/>
              </a:rPr>
              <a:t>完全非弹性碰撞（动量守恒，动能不守恒）</a:t>
            </a:r>
            <a:endParaRPr lang="en-US" altLang="zh-CN" sz="2800" b="1" dirty="0" smtClean="0">
              <a:solidFill>
                <a:srgbClr val="C00000"/>
              </a:solidFill>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3881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31</a:t>
            </a:fld>
            <a:endParaRPr lang="en-US" altLang="zh-CN">
              <a:solidFill>
                <a:srgbClr val="000000"/>
              </a:solidFill>
            </a:endParaRPr>
          </a:p>
        </p:txBody>
      </p:sp>
      <p:sp>
        <p:nvSpPr>
          <p:cNvPr id="5" name="内容占位符 2"/>
          <p:cNvSpPr>
            <a:spLocks noGrp="1"/>
          </p:cNvSpPr>
          <p:nvPr>
            <p:ph idx="1"/>
          </p:nvPr>
        </p:nvSpPr>
        <p:spPr>
          <a:xfrm>
            <a:off x="428596" y="617161"/>
            <a:ext cx="8247860" cy="5453082"/>
          </a:xfrm>
        </p:spPr>
        <p:txBody>
          <a:bodyPr/>
          <a:lstStyle/>
          <a:p>
            <a:endParaRPr lang="en-US" altLang="zh-CN" sz="2800" dirty="0" smtClean="0">
              <a:latin typeface="仿宋" panose="02010609060101010101" pitchFamily="49" charset="-122"/>
              <a:ea typeface="仿宋" panose="02010609060101010101" pitchFamily="49" charset="-122"/>
            </a:endParaRPr>
          </a:p>
          <a:p>
            <a:pPr marL="0" indent="0">
              <a:lnSpc>
                <a:spcPct val="125000"/>
              </a:lnSpc>
              <a:buNone/>
            </a:pPr>
            <a:r>
              <a:rPr lang="zh-CN" altLang="en-US" sz="2800" b="1" dirty="0" smtClean="0">
                <a:solidFill>
                  <a:schemeClr val="accent2"/>
                </a:solidFill>
                <a:latin typeface="仿宋" panose="02010609060101010101" pitchFamily="49" charset="-122"/>
                <a:ea typeface="仿宋" panose="02010609060101010101" pitchFamily="49" charset="-122"/>
              </a:rPr>
              <a:t>二、完全弹性碰撞</a:t>
            </a:r>
            <a:endParaRPr lang="en-US" altLang="zh-CN" sz="2800" b="1" dirty="0" smtClean="0">
              <a:solidFill>
                <a:schemeClr val="accent2"/>
              </a:solidFill>
              <a:latin typeface="仿宋" panose="02010609060101010101" pitchFamily="49" charset="-122"/>
              <a:ea typeface="仿宋" panose="02010609060101010101" pitchFamily="49" charset="-122"/>
            </a:endParaRPr>
          </a:p>
          <a:p>
            <a:pPr>
              <a:lnSpc>
                <a:spcPct val="125000"/>
              </a:lnSpc>
            </a:pPr>
            <a:r>
              <a:rPr lang="zh-CN" altLang="en-US" sz="2800" dirty="0" smtClean="0">
                <a:latin typeface="仿宋" panose="02010609060101010101" pitchFamily="49" charset="-122"/>
                <a:ea typeface="仿宋" panose="02010609060101010101" pitchFamily="49" charset="-122"/>
              </a:rPr>
              <a:t>碰撞分为两个阶段：压缩阶段，恢复阶段</a:t>
            </a:r>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smtClean="0">
                <a:latin typeface="仿宋" panose="02010609060101010101" pitchFamily="49" charset="-122"/>
                <a:ea typeface="仿宋" panose="02010609060101010101" pitchFamily="49" charset="-122"/>
              </a:rPr>
              <a:t>从能量角度看：压缩阶段，动能转换为弹性势能</a:t>
            </a:r>
            <a:r>
              <a:rPr lang="zh-CN" altLang="en-US" sz="2800" dirty="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恢复阶段，弹性势能转换为动能。</a:t>
            </a:r>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a:latin typeface="仿宋" panose="02010609060101010101" pitchFamily="49" charset="-122"/>
                <a:ea typeface="仿宋" panose="02010609060101010101" pitchFamily="49" charset="-122"/>
              </a:rPr>
              <a:t>对于完全弹性碰撞，因动能和势能之间的转化是彻底的，因此，</a:t>
            </a:r>
            <a:r>
              <a:rPr lang="zh-CN" altLang="en-US" sz="2800" dirty="0">
                <a:solidFill>
                  <a:srgbClr val="C00000"/>
                </a:solidFill>
                <a:latin typeface="仿宋" panose="02010609060101010101" pitchFamily="49" charset="-122"/>
                <a:ea typeface="仿宋" panose="02010609060101010101" pitchFamily="49" charset="-122"/>
              </a:rPr>
              <a:t>碰撞前后质点系的动能相等</a:t>
            </a:r>
            <a:r>
              <a:rPr lang="zh-CN" altLang="en-US" sz="2800" dirty="0">
                <a:latin typeface="仿宋" panose="02010609060101010101" pitchFamily="49" charset="-122"/>
                <a:ea typeface="仿宋" panose="02010609060101010101" pitchFamily="49" charset="-122"/>
              </a:rPr>
              <a:t>。</a:t>
            </a:r>
          </a:p>
          <a:p>
            <a:pPr>
              <a:lnSpc>
                <a:spcPct val="125000"/>
              </a:lnSpc>
            </a:pPr>
            <a:endParaRPr lang="en-US" altLang="zh-CN" sz="28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7198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42918"/>
            <a:ext cx="8132440" cy="5453082"/>
          </a:xfrm>
        </p:spPr>
        <p:txBody>
          <a:bodyPr/>
          <a:lstStyle/>
          <a:p>
            <a:pPr>
              <a:lnSpc>
                <a:spcPct val="150000"/>
              </a:lnSpc>
            </a:pPr>
            <a:r>
              <a:rPr lang="zh-CN" altLang="en-US" sz="2800" dirty="0" smtClean="0">
                <a:latin typeface="仿宋" panose="02010609060101010101" pitchFamily="49" charset="-122"/>
                <a:ea typeface="仿宋" panose="02010609060101010101" pitchFamily="49" charset="-122"/>
              </a:rPr>
              <a:t>如 两质点     、   碰撞前的速度分别为    、  </a:t>
            </a:r>
            <a:r>
              <a:rPr lang="zh-CN" altLang="en-US" sz="2800" dirty="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碰撞后的速度分别为    、</a:t>
            </a:r>
            <a:endParaRPr lang="en-US" altLang="zh-CN" sz="2800" dirty="0" smtClean="0">
              <a:latin typeface="仿宋" panose="02010609060101010101" pitchFamily="49" charset="-122"/>
              <a:ea typeface="仿宋" panose="02010609060101010101" pitchFamily="49" charset="-122"/>
            </a:endParaRPr>
          </a:p>
          <a:p>
            <a:pPr>
              <a:lnSpc>
                <a:spcPct val="200000"/>
              </a:lnSpc>
            </a:pPr>
            <a:r>
              <a:rPr lang="zh-CN" altLang="en-US" sz="2800" dirty="0" smtClean="0">
                <a:latin typeface="仿宋" panose="02010609060101010101" pitchFamily="49" charset="-122"/>
                <a:ea typeface="仿宋" panose="02010609060101010101" pitchFamily="49" charset="-122"/>
              </a:rPr>
              <a:t>则</a:t>
            </a:r>
            <a:endParaRPr lang="en-US" altLang="zh-CN" sz="2800" dirty="0" smtClean="0">
              <a:latin typeface="仿宋" panose="02010609060101010101" pitchFamily="49" charset="-122"/>
              <a:ea typeface="仿宋" panose="02010609060101010101" pitchFamily="49" charset="-122"/>
            </a:endParaRPr>
          </a:p>
          <a:p>
            <a:pPr>
              <a:lnSpc>
                <a:spcPct val="200000"/>
              </a:lnSpc>
            </a:pPr>
            <a:r>
              <a:rPr lang="zh-CN" altLang="en-US" sz="2800" dirty="0" smtClean="0">
                <a:latin typeface="仿宋" panose="02010609060101010101" pitchFamily="49" charset="-122"/>
                <a:ea typeface="仿宋" panose="02010609060101010101" pitchFamily="49" charset="-122"/>
              </a:rPr>
              <a:t>由动量守恒：</a:t>
            </a:r>
            <a:endParaRPr lang="en-US" altLang="zh-CN" sz="2800" dirty="0" smtClean="0">
              <a:latin typeface="仿宋" panose="02010609060101010101" pitchFamily="49" charset="-122"/>
              <a:ea typeface="仿宋" panose="02010609060101010101" pitchFamily="49" charset="-122"/>
            </a:endParaRPr>
          </a:p>
          <a:p>
            <a:pPr>
              <a:lnSpc>
                <a:spcPct val="200000"/>
              </a:lnSpc>
            </a:pPr>
            <a:r>
              <a:rPr lang="zh-CN" altLang="en-US" sz="2800" dirty="0" smtClean="0">
                <a:latin typeface="仿宋" panose="02010609060101010101" pitchFamily="49" charset="-122"/>
                <a:ea typeface="仿宋" panose="02010609060101010101" pitchFamily="49" charset="-122"/>
              </a:rPr>
              <a:t>考虑一维情况：</a:t>
            </a:r>
            <a:endParaRPr lang="en-US" altLang="zh-CN" sz="2800" dirty="0" smtClean="0">
              <a:latin typeface="仿宋" panose="02010609060101010101" pitchFamily="49" charset="-122"/>
              <a:ea typeface="仿宋" panose="02010609060101010101" pitchFamily="49" charset="-122"/>
            </a:endParaRPr>
          </a:p>
          <a:p>
            <a:pPr marL="0" indent="0">
              <a:lnSpc>
                <a:spcPct val="200000"/>
              </a:lnSpc>
              <a:buNone/>
            </a:pPr>
            <a:endParaRPr lang="zh-CN" altLang="en-US" sz="2800" dirty="0" smtClean="0">
              <a:latin typeface="仿宋" panose="02010609060101010101" pitchFamily="49" charset="-122"/>
              <a:ea typeface="仿宋" panose="02010609060101010101" pitchFamily="49" charset="-122"/>
            </a:endParaRPr>
          </a:p>
          <a:p>
            <a:pPr>
              <a:lnSpc>
                <a:spcPct val="150000"/>
              </a:lnSpc>
            </a:pP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32</a:t>
            </a:fld>
            <a:endParaRPr lang="en-US" altLang="zh-CN">
              <a:solidFill>
                <a:srgbClr val="000000"/>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394591770"/>
              </p:ext>
            </p:extLst>
          </p:nvPr>
        </p:nvGraphicFramePr>
        <p:xfrm>
          <a:off x="2555776" y="663537"/>
          <a:ext cx="493181" cy="642941"/>
        </p:xfrm>
        <a:graphic>
          <a:graphicData uri="http://schemas.openxmlformats.org/presentationml/2006/ole">
            <mc:AlternateContent xmlns:mc="http://schemas.openxmlformats.org/markup-compatibility/2006">
              <mc:Choice xmlns:v="urn:schemas-microsoft-com:vml" Requires="v">
                <p:oleObj spid="_x0000_s217622" name="公式" r:id="rId3" imgW="190440" imgH="215640" progId="Equation.3">
                  <p:embed/>
                </p:oleObj>
              </mc:Choice>
              <mc:Fallback>
                <p:oleObj name="公式" r:id="rId3" imgW="1904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663537"/>
                        <a:ext cx="493181" cy="642941"/>
                      </a:xfrm>
                      <a:prstGeom prst="rect">
                        <a:avLst/>
                      </a:prstGeom>
                      <a:solidFill>
                        <a:schemeClr val="bg1"/>
                      </a:solidFill>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843057887"/>
              </p:ext>
            </p:extLst>
          </p:nvPr>
        </p:nvGraphicFramePr>
        <p:xfrm>
          <a:off x="3472608" y="664519"/>
          <a:ext cx="526748" cy="642942"/>
        </p:xfrm>
        <a:graphic>
          <a:graphicData uri="http://schemas.openxmlformats.org/presentationml/2006/ole">
            <mc:AlternateContent xmlns:mc="http://schemas.openxmlformats.org/markup-compatibility/2006">
              <mc:Choice xmlns:v="urn:schemas-microsoft-com:vml" Requires="v">
                <p:oleObj spid="_x0000_s217623" name="公式" r:id="rId5" imgW="203040" imgH="215640" progId="Equation.3">
                  <p:embed/>
                </p:oleObj>
              </mc:Choice>
              <mc:Fallback>
                <p:oleObj name="公式" r:id="rId5" imgW="2030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608" y="664519"/>
                        <a:ext cx="526748" cy="642942"/>
                      </a:xfrm>
                      <a:prstGeom prst="rect">
                        <a:avLst/>
                      </a:prstGeom>
                      <a:solidFill>
                        <a:schemeClr val="bg1"/>
                      </a:solidFill>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841442224"/>
              </p:ext>
            </p:extLst>
          </p:nvPr>
        </p:nvGraphicFramePr>
        <p:xfrm>
          <a:off x="7313613" y="652463"/>
          <a:ext cx="395287" cy="681037"/>
        </p:xfrm>
        <a:graphic>
          <a:graphicData uri="http://schemas.openxmlformats.org/presentationml/2006/ole">
            <mc:AlternateContent xmlns:mc="http://schemas.openxmlformats.org/markup-compatibility/2006">
              <mc:Choice xmlns:v="urn:schemas-microsoft-com:vml" Requires="v">
                <p:oleObj spid="_x0000_s217624" name="Equation" r:id="rId7" imgW="152280" imgH="228600" progId="Equation.DSMT4">
                  <p:embed/>
                </p:oleObj>
              </mc:Choice>
              <mc:Fallback>
                <p:oleObj name="Equation" r:id="rId7" imgW="152280" imgH="228600" progId="Equation.DSMT4">
                  <p:embed/>
                  <p:pic>
                    <p:nvPicPr>
                      <p:cNvPr id="0" name=""/>
                      <p:cNvPicPr>
                        <a:picLocks noChangeAspect="1" noChangeArrowheads="1"/>
                      </p:cNvPicPr>
                      <p:nvPr/>
                    </p:nvPicPr>
                    <p:blipFill>
                      <a:blip r:embed="rId8"/>
                      <a:srcRect/>
                      <a:stretch>
                        <a:fillRect/>
                      </a:stretch>
                    </p:blipFill>
                    <p:spPr bwMode="auto">
                      <a:xfrm>
                        <a:off x="7313613" y="652463"/>
                        <a:ext cx="395287" cy="681037"/>
                      </a:xfrm>
                      <a:prstGeom prst="rect">
                        <a:avLst/>
                      </a:prstGeom>
                      <a:solidFill>
                        <a:schemeClr val="bg1"/>
                      </a:solidFill>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2502790692"/>
              </p:ext>
            </p:extLst>
          </p:nvPr>
        </p:nvGraphicFramePr>
        <p:xfrm>
          <a:off x="857250" y="1343025"/>
          <a:ext cx="428625" cy="681038"/>
        </p:xfrm>
        <a:graphic>
          <a:graphicData uri="http://schemas.openxmlformats.org/presentationml/2006/ole">
            <mc:AlternateContent xmlns:mc="http://schemas.openxmlformats.org/markup-compatibility/2006">
              <mc:Choice xmlns:v="urn:schemas-microsoft-com:vml" Requires="v">
                <p:oleObj spid="_x0000_s217625" name="Equation" r:id="rId9" imgW="164880" imgH="228600" progId="Equation.DSMT4">
                  <p:embed/>
                </p:oleObj>
              </mc:Choice>
              <mc:Fallback>
                <p:oleObj name="Equation" r:id="rId9" imgW="164880" imgH="228600" progId="Equation.DSMT4">
                  <p:embed/>
                  <p:pic>
                    <p:nvPicPr>
                      <p:cNvPr id="0" name=""/>
                      <p:cNvPicPr>
                        <a:picLocks noChangeAspect="1" noChangeArrowheads="1"/>
                      </p:cNvPicPr>
                      <p:nvPr/>
                    </p:nvPicPr>
                    <p:blipFill>
                      <a:blip r:embed="rId10"/>
                      <a:srcRect/>
                      <a:stretch>
                        <a:fillRect/>
                      </a:stretch>
                    </p:blipFill>
                    <p:spPr bwMode="auto">
                      <a:xfrm>
                        <a:off x="857250" y="1343025"/>
                        <a:ext cx="428625" cy="681038"/>
                      </a:xfrm>
                      <a:prstGeom prst="rect">
                        <a:avLst/>
                      </a:prstGeom>
                      <a:solidFill>
                        <a:schemeClr val="bg1"/>
                      </a:solidFill>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1828721527"/>
              </p:ext>
            </p:extLst>
          </p:nvPr>
        </p:nvGraphicFramePr>
        <p:xfrm>
          <a:off x="5213350" y="1293813"/>
          <a:ext cx="361950" cy="679450"/>
        </p:xfrm>
        <a:graphic>
          <a:graphicData uri="http://schemas.openxmlformats.org/presentationml/2006/ole">
            <mc:AlternateContent xmlns:mc="http://schemas.openxmlformats.org/markup-compatibility/2006">
              <mc:Choice xmlns:v="urn:schemas-microsoft-com:vml" Requires="v">
                <p:oleObj spid="_x0000_s217626" name="Equation" r:id="rId11" imgW="139680" imgH="228600" progId="Equation.DSMT4">
                  <p:embed/>
                </p:oleObj>
              </mc:Choice>
              <mc:Fallback>
                <p:oleObj name="Equation" r:id="rId11" imgW="139680" imgH="228600" progId="Equation.DSMT4">
                  <p:embed/>
                  <p:pic>
                    <p:nvPicPr>
                      <p:cNvPr id="0" name=""/>
                      <p:cNvPicPr>
                        <a:picLocks noChangeAspect="1" noChangeArrowheads="1"/>
                      </p:cNvPicPr>
                      <p:nvPr/>
                    </p:nvPicPr>
                    <p:blipFill>
                      <a:blip r:embed="rId12"/>
                      <a:srcRect/>
                      <a:stretch>
                        <a:fillRect/>
                      </a:stretch>
                    </p:blipFill>
                    <p:spPr bwMode="auto">
                      <a:xfrm>
                        <a:off x="5213350" y="1293813"/>
                        <a:ext cx="361950" cy="679450"/>
                      </a:xfrm>
                      <a:prstGeom prst="rect">
                        <a:avLst/>
                      </a:prstGeom>
                      <a:noFill/>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1394924756"/>
              </p:ext>
            </p:extLst>
          </p:nvPr>
        </p:nvGraphicFramePr>
        <p:xfrm>
          <a:off x="6049963" y="1287463"/>
          <a:ext cx="395287" cy="681037"/>
        </p:xfrm>
        <a:graphic>
          <a:graphicData uri="http://schemas.openxmlformats.org/presentationml/2006/ole">
            <mc:AlternateContent xmlns:mc="http://schemas.openxmlformats.org/markup-compatibility/2006">
              <mc:Choice xmlns:v="urn:schemas-microsoft-com:vml" Requires="v">
                <p:oleObj spid="_x0000_s217627" name="Equation" r:id="rId13" imgW="152280" imgH="228600" progId="Equation.DSMT4">
                  <p:embed/>
                </p:oleObj>
              </mc:Choice>
              <mc:Fallback>
                <p:oleObj name="Equation" r:id="rId13" imgW="152280" imgH="228600" progId="Equation.DSMT4">
                  <p:embed/>
                  <p:pic>
                    <p:nvPicPr>
                      <p:cNvPr id="0" name=""/>
                      <p:cNvPicPr>
                        <a:picLocks noChangeAspect="1" noChangeArrowheads="1"/>
                      </p:cNvPicPr>
                      <p:nvPr/>
                    </p:nvPicPr>
                    <p:blipFill>
                      <a:blip r:embed="rId14"/>
                      <a:srcRect/>
                      <a:stretch>
                        <a:fillRect/>
                      </a:stretch>
                    </p:blipFill>
                    <p:spPr bwMode="auto">
                      <a:xfrm>
                        <a:off x="6049963" y="1287463"/>
                        <a:ext cx="395287" cy="681037"/>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7239695"/>
              </p:ext>
            </p:extLst>
          </p:nvPr>
        </p:nvGraphicFramePr>
        <p:xfrm>
          <a:off x="1288595" y="2170690"/>
          <a:ext cx="4800971" cy="884577"/>
        </p:xfrm>
        <a:graphic>
          <a:graphicData uri="http://schemas.openxmlformats.org/presentationml/2006/ole">
            <mc:AlternateContent xmlns:mc="http://schemas.openxmlformats.org/markup-compatibility/2006">
              <mc:Choice xmlns:v="urn:schemas-microsoft-com:vml" Requires="v">
                <p:oleObj spid="_x0000_s217628" name="公式" r:id="rId15" imgW="2120760" imgH="393480" progId="Equation.3">
                  <p:embed/>
                </p:oleObj>
              </mc:Choice>
              <mc:Fallback>
                <p:oleObj name="公式" r:id="rId15" imgW="2120760" imgH="393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8595" y="2170690"/>
                        <a:ext cx="4800971" cy="884577"/>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61888454"/>
              </p:ext>
            </p:extLst>
          </p:nvPr>
        </p:nvGraphicFramePr>
        <p:xfrm>
          <a:off x="2852271" y="3206587"/>
          <a:ext cx="4613910" cy="659326"/>
        </p:xfrm>
        <a:graphic>
          <a:graphicData uri="http://schemas.openxmlformats.org/presentationml/2006/ole">
            <mc:AlternateContent xmlns:mc="http://schemas.openxmlformats.org/markup-compatibility/2006">
              <mc:Choice xmlns:v="urn:schemas-microsoft-com:vml" Requires="v">
                <p:oleObj spid="_x0000_s217629" name="Equation" r:id="rId17" imgW="1625400" imgH="228600" progId="Equation.DSMT4">
                  <p:embed/>
                </p:oleObj>
              </mc:Choice>
              <mc:Fallback>
                <p:oleObj name="Equation" r:id="rId17" imgW="1625400" imgH="228600" progId="Equation.DSMT4">
                  <p:embed/>
                  <p:pic>
                    <p:nvPicPr>
                      <p:cNvPr id="0" name=""/>
                      <p:cNvPicPr>
                        <a:picLocks noChangeAspect="1" noChangeArrowheads="1"/>
                      </p:cNvPicPr>
                      <p:nvPr/>
                    </p:nvPicPr>
                    <p:blipFill>
                      <a:blip r:embed="rId18"/>
                      <a:srcRect/>
                      <a:stretch>
                        <a:fillRect/>
                      </a:stretch>
                    </p:blipFill>
                    <p:spPr bwMode="auto">
                      <a:xfrm>
                        <a:off x="2852271" y="3206587"/>
                        <a:ext cx="4613910" cy="659326"/>
                      </a:xfrm>
                      <a:prstGeom prst="rect">
                        <a:avLst/>
                      </a:prstGeom>
                      <a:noFill/>
                      <a:extLst/>
                    </p:spPr>
                  </p:pic>
                </p:oleObj>
              </mc:Fallback>
            </mc:AlternateContent>
          </a:graphicData>
        </a:graphic>
      </p:graphicFrame>
      <p:sp>
        <p:nvSpPr>
          <p:cNvPr id="13" name="标题 1"/>
          <p:cNvSpPr>
            <a:spLocks noGrp="1"/>
          </p:cNvSpPr>
          <p:nvPr>
            <p:ph type="title"/>
          </p:nvPr>
        </p:nvSpPr>
        <p:spPr>
          <a:xfrm>
            <a:off x="7028015" y="2316502"/>
            <a:ext cx="1448710" cy="428628"/>
          </a:xfrm>
        </p:spPr>
        <p:txBody>
          <a:bodyPr/>
          <a:lstStyle/>
          <a:p>
            <a:pPr algn="l"/>
            <a:r>
              <a:rPr lang="en-US" altLang="zh-CN" sz="2800" dirty="0" smtClean="0">
                <a:latin typeface="宋体" pitchFamily="2" charset="-122"/>
              </a:rPr>
              <a:t>——(1)</a:t>
            </a:r>
            <a:endParaRPr lang="zh-CN" altLang="en-US" sz="2800" dirty="0"/>
          </a:p>
        </p:txBody>
      </p:sp>
      <p:sp>
        <p:nvSpPr>
          <p:cNvPr id="14" name="标题 1"/>
          <p:cNvSpPr txBox="1">
            <a:spLocks/>
          </p:cNvSpPr>
          <p:nvPr/>
        </p:nvSpPr>
        <p:spPr bwMode="auto">
          <a:xfrm>
            <a:off x="6924278" y="5104495"/>
            <a:ext cx="1656184" cy="4286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l" eaLnBrk="0" hangingPunct="0">
              <a:defRPr/>
            </a:pPr>
            <a:r>
              <a:rPr lang="en-US" altLang="zh-CN" sz="2800" kern="0" dirty="0" smtClean="0">
                <a:solidFill>
                  <a:srgbClr val="000000"/>
                </a:solidFill>
                <a:latin typeface="宋体" pitchFamily="2" charset="-122"/>
                <a:ea typeface="宋体"/>
              </a:rPr>
              <a:t>——(2)</a:t>
            </a:r>
            <a:endParaRPr lang="zh-CN" altLang="en-US" sz="2800" kern="0" dirty="0">
              <a:solidFill>
                <a:srgbClr val="000000"/>
              </a:solidFill>
              <a:latin typeface="Times New Roman"/>
              <a:ea typeface="宋体"/>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93667527"/>
              </p:ext>
            </p:extLst>
          </p:nvPr>
        </p:nvGraphicFramePr>
        <p:xfrm>
          <a:off x="2690735" y="4941168"/>
          <a:ext cx="3754515" cy="554212"/>
        </p:xfrm>
        <a:graphic>
          <a:graphicData uri="http://schemas.openxmlformats.org/presentationml/2006/ole">
            <mc:AlternateContent xmlns:mc="http://schemas.openxmlformats.org/markup-compatibility/2006">
              <mc:Choice xmlns:v="urn:schemas-microsoft-com:vml" Requires="v">
                <p:oleObj spid="_x0000_s217630" name="Equation" r:id="rId19" imgW="1549080" imgH="228600" progId="Equation.DSMT4">
                  <p:embed/>
                </p:oleObj>
              </mc:Choice>
              <mc:Fallback>
                <p:oleObj name="Equation" r:id="rId19" imgW="1549080" imgH="228600" progId="Equation.DSMT4">
                  <p:embed/>
                  <p:pic>
                    <p:nvPicPr>
                      <p:cNvPr id="0" name=""/>
                      <p:cNvPicPr/>
                      <p:nvPr/>
                    </p:nvPicPr>
                    <p:blipFill>
                      <a:blip r:embed="rId20"/>
                      <a:stretch>
                        <a:fillRect/>
                      </a:stretch>
                    </p:blipFill>
                    <p:spPr>
                      <a:xfrm>
                        <a:off x="2690735" y="4941168"/>
                        <a:ext cx="3754515" cy="554212"/>
                      </a:xfrm>
                      <a:prstGeom prst="rect">
                        <a:avLst/>
                      </a:prstGeom>
                    </p:spPr>
                  </p:pic>
                </p:oleObj>
              </mc:Fallback>
            </mc:AlternateContent>
          </a:graphicData>
        </a:graphic>
      </p:graphicFrame>
    </p:spTree>
    <p:extLst>
      <p:ext uri="{BB962C8B-B14F-4D97-AF65-F5344CB8AC3E}">
        <p14:creationId xmlns:p14="http://schemas.microsoft.com/office/powerpoint/2010/main" val="989409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642918"/>
            <a:ext cx="8243918" cy="5453082"/>
          </a:xfrm>
        </p:spPr>
        <p:txBody>
          <a:bodyPr/>
          <a:lstStyle/>
          <a:p>
            <a:pPr>
              <a:lnSpc>
                <a:spcPct val="120000"/>
              </a:lnSpc>
            </a:pPr>
            <a:r>
              <a:rPr lang="zh-CN" altLang="en-US" dirty="0" smtClean="0">
                <a:latin typeface="仿宋" panose="02010609060101010101" pitchFamily="49" charset="-122"/>
                <a:ea typeface="仿宋" panose="02010609060101010101" pitchFamily="49" charset="-122"/>
              </a:rPr>
              <a:t>由（</a:t>
            </a:r>
            <a:r>
              <a:rPr lang="en-US" altLang="zh-CN" dirty="0" smtClean="0">
                <a:latin typeface="仿宋" panose="02010609060101010101" pitchFamily="49" charset="-122"/>
                <a:ea typeface="仿宋" panose="02010609060101010101" pitchFamily="49" charset="-122"/>
              </a:rPr>
              <a:t>1</a:t>
            </a:r>
            <a:r>
              <a:rPr lang="zh-CN" altLang="en-US" dirty="0" smtClean="0">
                <a:latin typeface="仿宋" panose="02010609060101010101" pitchFamily="49" charset="-122"/>
                <a:ea typeface="仿宋" panose="02010609060101010101" pitchFamily="49" charset="-122"/>
              </a:rPr>
              <a:t>）得：</a:t>
            </a:r>
            <a:r>
              <a:rPr lang="en-US" altLang="zh-CN" dirty="0" smtClean="0">
                <a:latin typeface="仿宋" panose="02010609060101010101" pitchFamily="49" charset="-122"/>
                <a:ea typeface="仿宋" panose="02010609060101010101" pitchFamily="49" charset="-122"/>
              </a:rPr>
              <a:t/>
            </a:r>
            <a:br>
              <a:rPr lang="en-US" altLang="zh-CN" dirty="0" smtClean="0">
                <a:latin typeface="仿宋" panose="02010609060101010101" pitchFamily="49" charset="-122"/>
                <a:ea typeface="仿宋" panose="02010609060101010101" pitchFamily="49" charset="-122"/>
              </a:rPr>
            </a:br>
            <a:endParaRPr lang="en-US" altLang="zh-CN" dirty="0" smtClean="0">
              <a:latin typeface="仿宋" panose="02010609060101010101" pitchFamily="49" charset="-122"/>
              <a:ea typeface="仿宋" panose="02010609060101010101" pitchFamily="49" charset="-122"/>
            </a:endParaRPr>
          </a:p>
          <a:p>
            <a:pPr>
              <a:lnSpc>
                <a:spcPct val="120000"/>
              </a:lnSpc>
            </a:pPr>
            <a:r>
              <a:rPr lang="zh-CN" altLang="en-US" dirty="0" smtClean="0">
                <a:latin typeface="仿宋" panose="02010609060101010101" pitchFamily="49" charset="-122"/>
                <a:ea typeface="仿宋" panose="02010609060101010101" pitchFamily="49" charset="-122"/>
              </a:rPr>
              <a:t>由（</a:t>
            </a:r>
            <a:r>
              <a:rPr lang="en-US" altLang="zh-CN" dirty="0" smtClean="0">
                <a:latin typeface="仿宋" panose="02010609060101010101" pitchFamily="49" charset="-122"/>
                <a:ea typeface="仿宋" panose="02010609060101010101" pitchFamily="49" charset="-122"/>
              </a:rPr>
              <a:t>2</a:t>
            </a:r>
            <a:r>
              <a:rPr lang="zh-CN" altLang="en-US" dirty="0" smtClean="0">
                <a:latin typeface="仿宋" panose="02010609060101010101" pitchFamily="49" charset="-122"/>
                <a:ea typeface="仿宋" panose="02010609060101010101" pitchFamily="49" charset="-122"/>
              </a:rPr>
              <a:t>）得：</a:t>
            </a:r>
            <a:endParaRPr lang="en-US" altLang="zh-CN" dirty="0" smtClean="0">
              <a:latin typeface="仿宋" panose="02010609060101010101" pitchFamily="49" charset="-122"/>
              <a:ea typeface="仿宋" panose="02010609060101010101" pitchFamily="49" charset="-122"/>
            </a:endParaRPr>
          </a:p>
          <a:p>
            <a:pPr>
              <a:lnSpc>
                <a:spcPct val="120000"/>
              </a:lnSpc>
            </a:pPr>
            <a:endParaRPr lang="en-US" altLang="zh-CN" dirty="0" smtClean="0">
              <a:latin typeface="仿宋" panose="02010609060101010101" pitchFamily="49" charset="-122"/>
              <a:ea typeface="仿宋" panose="02010609060101010101" pitchFamily="49" charset="-122"/>
            </a:endParaRPr>
          </a:p>
          <a:p>
            <a:pPr>
              <a:lnSpc>
                <a:spcPct val="120000"/>
              </a:lnSpc>
            </a:pP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3</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a:t>
            </a:r>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lnSpc>
                <a:spcPct val="120000"/>
              </a:lnSpc>
            </a:pPr>
            <a:endParaRPr lang="en-US" altLang="zh-CN" dirty="0" smtClean="0">
              <a:latin typeface="仿宋" panose="02010609060101010101" pitchFamily="49" charset="-122"/>
              <a:ea typeface="仿宋" panose="02010609060101010101" pitchFamily="49" charset="-122"/>
            </a:endParaRPr>
          </a:p>
          <a:p>
            <a:pPr>
              <a:lnSpc>
                <a:spcPct val="120000"/>
              </a:lnSpc>
            </a:pPr>
            <a:r>
              <a:rPr lang="zh-CN" altLang="en-US" dirty="0" smtClean="0">
                <a:latin typeface="仿宋" panose="02010609060101010101" pitchFamily="49" charset="-122"/>
                <a:ea typeface="仿宋" panose="02010609060101010101" pitchFamily="49" charset="-122"/>
              </a:rPr>
              <a:t>定义：</a:t>
            </a:r>
            <a:endParaRPr lang="en-US" altLang="zh-CN" dirty="0" smtClean="0">
              <a:latin typeface="仿宋" panose="02010609060101010101" pitchFamily="49" charset="-122"/>
              <a:ea typeface="仿宋" panose="02010609060101010101" pitchFamily="49" charset="-122"/>
            </a:endParaRPr>
          </a:p>
          <a:p>
            <a:pPr>
              <a:lnSpc>
                <a:spcPct val="120000"/>
              </a:lnSpc>
            </a:pPr>
            <a:endParaRPr lang="en-US" altLang="zh-CN" sz="2000" dirty="0" smtClean="0">
              <a:latin typeface="仿宋" panose="02010609060101010101" pitchFamily="49" charset="-122"/>
              <a:ea typeface="仿宋" panose="02010609060101010101" pitchFamily="49" charset="-122"/>
            </a:endParaRPr>
          </a:p>
          <a:p>
            <a:pPr>
              <a:lnSpc>
                <a:spcPct val="120000"/>
              </a:lnSpc>
            </a:pPr>
            <a:endParaRPr lang="en-US" altLang="zh-CN" sz="2000" dirty="0" smtClean="0">
              <a:latin typeface="仿宋" panose="02010609060101010101" pitchFamily="49" charset="-122"/>
              <a:ea typeface="仿宋" panose="02010609060101010101" pitchFamily="49" charset="-122"/>
            </a:endParaRPr>
          </a:p>
          <a:p>
            <a:pPr>
              <a:lnSpc>
                <a:spcPct val="120000"/>
              </a:lnSpc>
            </a:pPr>
            <a:endParaRPr lang="en-US" altLang="zh-CN" sz="2000" dirty="0" smtClean="0">
              <a:latin typeface="仿宋" panose="02010609060101010101" pitchFamily="49" charset="-122"/>
              <a:ea typeface="仿宋" panose="02010609060101010101" pitchFamily="49" charset="-122"/>
            </a:endParaRPr>
          </a:p>
          <a:p>
            <a:pPr>
              <a:lnSpc>
                <a:spcPct val="120000"/>
              </a:lnSpc>
            </a:pPr>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33</a:t>
            </a:fld>
            <a:endParaRPr lang="en-US" altLang="zh-CN">
              <a:solidFill>
                <a:srgbClr val="000000"/>
              </a:solidFill>
            </a:endParaRPr>
          </a:p>
        </p:txBody>
      </p:sp>
      <p:graphicFrame>
        <p:nvGraphicFramePr>
          <p:cNvPr id="37890" name="Object 2"/>
          <p:cNvGraphicFramePr>
            <a:graphicFrameLocks noChangeAspect="1"/>
          </p:cNvGraphicFramePr>
          <p:nvPr>
            <p:extLst/>
          </p:nvPr>
        </p:nvGraphicFramePr>
        <p:xfrm>
          <a:off x="1020763" y="1303338"/>
          <a:ext cx="5114925" cy="685800"/>
        </p:xfrm>
        <a:graphic>
          <a:graphicData uri="http://schemas.openxmlformats.org/presentationml/2006/ole">
            <mc:AlternateContent xmlns:mc="http://schemas.openxmlformats.org/markup-compatibility/2006">
              <mc:Choice xmlns:v="urn:schemas-microsoft-com:vml" Requires="v">
                <p:oleObj spid="_x0000_s192221" name="Equation" r:id="rId3" imgW="1625400" imgH="241200" progId="Equation.DSMT4">
                  <p:embed/>
                </p:oleObj>
              </mc:Choice>
              <mc:Fallback>
                <p:oleObj name="Equation" r:id="rId3" imgW="1625400" imgH="241200" progId="Equation.DSMT4">
                  <p:embed/>
                  <p:pic>
                    <p:nvPicPr>
                      <p:cNvPr id="0" name=""/>
                      <p:cNvPicPr>
                        <a:picLocks noChangeAspect="1" noChangeArrowheads="1"/>
                      </p:cNvPicPr>
                      <p:nvPr/>
                    </p:nvPicPr>
                    <p:blipFill>
                      <a:blip r:embed="rId4"/>
                      <a:srcRect/>
                      <a:stretch>
                        <a:fillRect/>
                      </a:stretch>
                    </p:blipFill>
                    <p:spPr bwMode="auto">
                      <a:xfrm>
                        <a:off x="1020763" y="1303338"/>
                        <a:ext cx="51149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extLst/>
          </p:nvPr>
        </p:nvGraphicFramePr>
        <p:xfrm>
          <a:off x="1225550" y="2554288"/>
          <a:ext cx="5218658" cy="604837"/>
        </p:xfrm>
        <a:graphic>
          <a:graphicData uri="http://schemas.openxmlformats.org/presentationml/2006/ole">
            <mc:AlternateContent xmlns:mc="http://schemas.openxmlformats.org/markup-compatibility/2006">
              <mc:Choice xmlns:v="urn:schemas-microsoft-com:vml" Requires="v">
                <p:oleObj spid="_x0000_s192222" name="Equation" r:id="rId5" imgW="1485720" imgH="228600" progId="Equation.DSMT4">
                  <p:embed/>
                </p:oleObj>
              </mc:Choice>
              <mc:Fallback>
                <p:oleObj name="Equation" r:id="rId5" imgW="1485720" imgH="228600" progId="Equation.DSMT4">
                  <p:embed/>
                  <p:pic>
                    <p:nvPicPr>
                      <p:cNvPr id="0" name=""/>
                      <p:cNvPicPr>
                        <a:picLocks noChangeAspect="1" noChangeArrowheads="1"/>
                      </p:cNvPicPr>
                      <p:nvPr/>
                    </p:nvPicPr>
                    <p:blipFill>
                      <a:blip r:embed="rId6"/>
                      <a:srcRect/>
                      <a:stretch>
                        <a:fillRect/>
                      </a:stretch>
                    </p:blipFill>
                    <p:spPr bwMode="auto">
                      <a:xfrm>
                        <a:off x="1225550" y="2554288"/>
                        <a:ext cx="5218658" cy="604837"/>
                      </a:xfrm>
                      <a:prstGeom prst="rect">
                        <a:avLst/>
                      </a:prstGeom>
                      <a:noFill/>
                      <a:extLst/>
                    </p:spPr>
                  </p:pic>
                </p:oleObj>
              </mc:Fallback>
            </mc:AlternateContent>
          </a:graphicData>
        </a:graphic>
      </p:graphicFrame>
      <p:sp>
        <p:nvSpPr>
          <p:cNvPr id="6" name="标题 1"/>
          <p:cNvSpPr>
            <a:spLocks noGrp="1"/>
          </p:cNvSpPr>
          <p:nvPr>
            <p:ph type="title"/>
          </p:nvPr>
        </p:nvSpPr>
        <p:spPr>
          <a:xfrm>
            <a:off x="6588224" y="1416196"/>
            <a:ext cx="1512168" cy="428628"/>
          </a:xfrm>
        </p:spPr>
        <p:txBody>
          <a:bodyPr/>
          <a:lstStyle/>
          <a:p>
            <a:pPr algn="l"/>
            <a:r>
              <a:rPr lang="en-US" altLang="zh-CN" sz="2000" dirty="0" smtClean="0">
                <a:latin typeface="宋体" pitchFamily="2" charset="-122"/>
              </a:rPr>
              <a:t>——(3)</a:t>
            </a:r>
            <a:endParaRPr lang="zh-CN" altLang="en-US" sz="2000" dirty="0"/>
          </a:p>
        </p:txBody>
      </p:sp>
      <p:sp>
        <p:nvSpPr>
          <p:cNvPr id="7" name="标题 1"/>
          <p:cNvSpPr txBox="1">
            <a:spLocks/>
          </p:cNvSpPr>
          <p:nvPr/>
        </p:nvSpPr>
        <p:spPr bwMode="auto">
          <a:xfrm>
            <a:off x="6588224" y="2640332"/>
            <a:ext cx="1368152" cy="4286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l" eaLnBrk="0" hangingPunct="0">
              <a:defRPr/>
            </a:pPr>
            <a:r>
              <a:rPr lang="en-US" altLang="zh-CN" sz="2000" kern="0" dirty="0" smtClean="0">
                <a:solidFill>
                  <a:srgbClr val="000000"/>
                </a:solidFill>
                <a:latin typeface="宋体" pitchFamily="2" charset="-122"/>
                <a:ea typeface="宋体"/>
              </a:rPr>
              <a:t>——(4)</a:t>
            </a:r>
            <a:endParaRPr lang="zh-CN" altLang="en-US" sz="2000" kern="0" dirty="0">
              <a:solidFill>
                <a:srgbClr val="000000"/>
              </a:solidFill>
              <a:latin typeface="Times New Roman"/>
              <a:ea typeface="宋体"/>
            </a:endParaRPr>
          </a:p>
        </p:txBody>
      </p:sp>
      <p:graphicFrame>
        <p:nvGraphicFramePr>
          <p:cNvPr id="37892" name="Object 4"/>
          <p:cNvGraphicFramePr>
            <a:graphicFrameLocks noChangeAspect="1"/>
          </p:cNvGraphicFramePr>
          <p:nvPr>
            <p:extLst/>
          </p:nvPr>
        </p:nvGraphicFramePr>
        <p:xfrm>
          <a:off x="3181184" y="3226086"/>
          <a:ext cx="3695072" cy="1643074"/>
        </p:xfrm>
        <a:graphic>
          <a:graphicData uri="http://schemas.openxmlformats.org/presentationml/2006/ole">
            <mc:AlternateContent xmlns:mc="http://schemas.openxmlformats.org/markup-compatibility/2006">
              <mc:Choice xmlns:v="urn:schemas-microsoft-com:vml" Requires="v">
                <p:oleObj spid="_x0000_s192223" name="公式" r:id="rId7" imgW="1041120" imgH="457200" progId="Equation.3">
                  <p:embed/>
                </p:oleObj>
              </mc:Choice>
              <mc:Fallback>
                <p:oleObj name="公式" r:id="rId7" imgW="104112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1184" y="3226086"/>
                        <a:ext cx="3695072" cy="16430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5"/>
          <p:cNvGraphicFramePr>
            <a:graphicFrameLocks noChangeAspect="1"/>
          </p:cNvGraphicFramePr>
          <p:nvPr>
            <p:extLst/>
          </p:nvPr>
        </p:nvGraphicFramePr>
        <p:xfrm>
          <a:off x="1189038" y="4929188"/>
          <a:ext cx="2765425" cy="1673225"/>
        </p:xfrm>
        <a:graphic>
          <a:graphicData uri="http://schemas.openxmlformats.org/presentationml/2006/ole">
            <mc:AlternateContent xmlns:mc="http://schemas.openxmlformats.org/markup-compatibility/2006">
              <mc:Choice xmlns:v="urn:schemas-microsoft-com:vml" Requires="v">
                <p:oleObj spid="_x0000_s192224" name="Equation" r:id="rId9" imgW="723600" imgH="431640" progId="Equation.DSMT4">
                  <p:embed/>
                </p:oleObj>
              </mc:Choice>
              <mc:Fallback>
                <p:oleObj name="Equation" r:id="rId9" imgW="723600" imgH="431640" progId="Equation.DSMT4">
                  <p:embed/>
                  <p:pic>
                    <p:nvPicPr>
                      <p:cNvPr id="0" name=""/>
                      <p:cNvPicPr>
                        <a:picLocks noChangeAspect="1" noChangeArrowheads="1"/>
                      </p:cNvPicPr>
                      <p:nvPr/>
                    </p:nvPicPr>
                    <p:blipFill>
                      <a:blip r:embed="rId10"/>
                      <a:srcRect/>
                      <a:stretch>
                        <a:fillRect/>
                      </a:stretch>
                    </p:blipFill>
                    <p:spPr bwMode="auto">
                      <a:xfrm>
                        <a:off x="1189038" y="4929188"/>
                        <a:ext cx="2765425" cy="167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p:cNvSpPr txBox="1">
            <a:spLocks/>
          </p:cNvSpPr>
          <p:nvPr/>
        </p:nvSpPr>
        <p:spPr bwMode="auto">
          <a:xfrm>
            <a:off x="3742104" y="5520652"/>
            <a:ext cx="4286280" cy="4286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hangingPunct="0">
              <a:defRPr/>
            </a:pPr>
            <a:r>
              <a:rPr lang="en-US" altLang="zh-CN" sz="2800" kern="0" dirty="0" smtClean="0">
                <a:solidFill>
                  <a:srgbClr val="000000"/>
                </a:solidFill>
                <a:latin typeface="仿宋" panose="02010609060101010101" pitchFamily="49" charset="-122"/>
                <a:ea typeface="仿宋" panose="02010609060101010101" pitchFamily="49" charset="-122"/>
              </a:rPr>
              <a:t>——</a:t>
            </a:r>
            <a:r>
              <a:rPr lang="zh-CN" altLang="en-US" sz="2800" kern="0" dirty="0" smtClean="0">
                <a:solidFill>
                  <a:srgbClr val="000000"/>
                </a:solidFill>
                <a:latin typeface="仿宋" panose="02010609060101010101" pitchFamily="49" charset="-122"/>
                <a:ea typeface="仿宋" panose="02010609060101010101" pitchFamily="49" charset="-122"/>
              </a:rPr>
              <a:t>碰撞的</a:t>
            </a:r>
            <a:r>
              <a:rPr lang="zh-CN" altLang="en-US" sz="2800" b="1" kern="0" dirty="0" smtClean="0">
                <a:solidFill>
                  <a:srgbClr val="C00000"/>
                </a:solidFill>
                <a:latin typeface="仿宋" panose="02010609060101010101" pitchFamily="49" charset="-122"/>
                <a:ea typeface="仿宋" panose="02010609060101010101" pitchFamily="49" charset="-122"/>
              </a:rPr>
              <a:t>恢复系数</a:t>
            </a:r>
            <a:endParaRPr lang="zh-CN" altLang="en-US" sz="2800" b="1" kern="0" dirty="0">
              <a:solidFill>
                <a:srgbClr val="C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92194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786" y="857232"/>
            <a:ext cx="7772400" cy="4114800"/>
          </a:xfrm>
        </p:spPr>
        <p:txBody>
          <a:bodyPr/>
          <a:lstStyle/>
          <a:p>
            <a:pPr>
              <a:lnSpc>
                <a:spcPct val="125000"/>
              </a:lnSpc>
            </a:pPr>
            <a:r>
              <a:rPr lang="zh-CN" altLang="en-US" sz="2800" dirty="0" smtClean="0">
                <a:latin typeface="仿宋" panose="02010609060101010101" pitchFamily="49" charset="-122"/>
                <a:ea typeface="仿宋" panose="02010609060101010101" pitchFamily="49" charset="-122"/>
              </a:rPr>
              <a:t>完全弹性碰撞：</a:t>
            </a:r>
            <a:r>
              <a:rPr lang="en-US" altLang="zh-CN" sz="2800" dirty="0" smtClean="0">
                <a:latin typeface="仿宋" panose="02010609060101010101" pitchFamily="49" charset="-122"/>
                <a:ea typeface="仿宋" panose="02010609060101010101" pitchFamily="49" charset="-122"/>
              </a:rPr>
              <a:t>e=1</a:t>
            </a:r>
          </a:p>
          <a:p>
            <a:pPr>
              <a:lnSpc>
                <a:spcPct val="125000"/>
              </a:lnSpc>
            </a:pPr>
            <a:r>
              <a:rPr lang="zh-CN" altLang="en-US" sz="2800" dirty="0" smtClean="0">
                <a:latin typeface="仿宋" panose="02010609060101010101" pitchFamily="49" charset="-122"/>
                <a:ea typeface="仿宋" panose="02010609060101010101" pitchFamily="49" charset="-122"/>
              </a:rPr>
              <a:t>完全非弹性碰撞：</a:t>
            </a:r>
            <a:r>
              <a:rPr lang="en-US" altLang="zh-CN" sz="2800" dirty="0" smtClean="0">
                <a:latin typeface="仿宋" panose="02010609060101010101" pitchFamily="49" charset="-122"/>
                <a:ea typeface="仿宋" panose="02010609060101010101" pitchFamily="49" charset="-122"/>
              </a:rPr>
              <a:t>e=0</a:t>
            </a:r>
          </a:p>
          <a:p>
            <a:pPr>
              <a:lnSpc>
                <a:spcPct val="125000"/>
              </a:lnSpc>
            </a:pPr>
            <a:r>
              <a:rPr lang="zh-CN" altLang="en-US" sz="2800" dirty="0" smtClean="0">
                <a:latin typeface="仿宋" panose="02010609060101010101" pitchFamily="49" charset="-122"/>
                <a:ea typeface="仿宋" panose="02010609060101010101" pitchFamily="49" charset="-122"/>
              </a:rPr>
              <a:t>非完全弹性碰撞：</a:t>
            </a:r>
            <a:r>
              <a:rPr lang="en-US" altLang="zh-CN" sz="2800" dirty="0" smtClean="0">
                <a:latin typeface="仿宋" panose="02010609060101010101" pitchFamily="49" charset="-122"/>
                <a:ea typeface="仿宋" panose="02010609060101010101" pitchFamily="49" charset="-122"/>
              </a:rPr>
              <a:t>e=0~1</a:t>
            </a:r>
          </a:p>
          <a:p>
            <a:pPr>
              <a:lnSpc>
                <a:spcPct val="125000"/>
              </a:lnSpc>
            </a:pPr>
            <a:endParaRPr lang="en-US" altLang="zh-CN" sz="2800" dirty="0" smtClean="0">
              <a:latin typeface="仿宋" panose="02010609060101010101" pitchFamily="49" charset="-122"/>
              <a:ea typeface="仿宋" panose="02010609060101010101" pitchFamily="49" charset="-122"/>
            </a:endParaRPr>
          </a:p>
          <a:p>
            <a:pPr>
              <a:lnSpc>
                <a:spcPct val="125000"/>
              </a:lnSpc>
            </a:pPr>
            <a:r>
              <a:rPr lang="en-US" altLang="zh-CN" sz="2800" dirty="0" smtClean="0">
                <a:latin typeface="仿宋" panose="02010609060101010101" pitchFamily="49" charset="-122"/>
                <a:ea typeface="仿宋" panose="02010609060101010101" pitchFamily="49" charset="-122"/>
              </a:rPr>
              <a:t>e</a:t>
            </a:r>
            <a:r>
              <a:rPr lang="zh-CN" altLang="en-US" sz="2800" dirty="0" smtClean="0">
                <a:latin typeface="仿宋" panose="02010609060101010101" pitchFamily="49" charset="-122"/>
                <a:ea typeface="仿宋" panose="02010609060101010101" pitchFamily="49" charset="-122"/>
              </a:rPr>
              <a:t>完全由碰撞物体的弹性确定：</a:t>
            </a:r>
            <a:endParaRPr lang="en-US" altLang="zh-CN" sz="2800" dirty="0" smtClean="0">
              <a:latin typeface="仿宋" panose="02010609060101010101" pitchFamily="49" charset="-122"/>
              <a:ea typeface="仿宋" panose="02010609060101010101" pitchFamily="49" charset="-122"/>
            </a:endParaRPr>
          </a:p>
          <a:p>
            <a:pPr>
              <a:lnSpc>
                <a:spcPct val="125000"/>
              </a:lnSpc>
            </a:pPr>
            <a:r>
              <a:rPr lang="zh-CN" altLang="en-US" sz="2800" dirty="0" smtClean="0">
                <a:latin typeface="仿宋" panose="02010609060101010101" pitchFamily="49" charset="-122"/>
                <a:ea typeface="仿宋" panose="02010609060101010101" pitchFamily="49" charset="-122"/>
              </a:rPr>
              <a:t>如玻璃</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玻璃：</a:t>
            </a:r>
            <a:r>
              <a:rPr lang="en-US" altLang="zh-CN" sz="2800" dirty="0" smtClean="0">
                <a:latin typeface="仿宋" panose="02010609060101010101" pitchFamily="49" charset="-122"/>
                <a:ea typeface="仿宋" panose="02010609060101010101" pitchFamily="49" charset="-122"/>
              </a:rPr>
              <a:t>e=0.93</a:t>
            </a:r>
          </a:p>
          <a:p>
            <a:pPr>
              <a:lnSpc>
                <a:spcPct val="125000"/>
              </a:lnSpc>
            </a:pPr>
            <a:r>
              <a:rPr lang="zh-CN" altLang="en-US" sz="2800" dirty="0" smtClean="0">
                <a:latin typeface="仿宋" panose="02010609060101010101" pitchFamily="49" charset="-122"/>
                <a:ea typeface="仿宋" panose="02010609060101010101" pitchFamily="49" charset="-122"/>
              </a:rPr>
              <a:t>铝</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玻璃：</a:t>
            </a:r>
            <a:r>
              <a:rPr lang="en-US" altLang="zh-CN" sz="2800" dirty="0" smtClean="0">
                <a:latin typeface="仿宋" panose="02010609060101010101" pitchFamily="49" charset="-122"/>
                <a:ea typeface="仿宋" panose="02010609060101010101" pitchFamily="49" charset="-122"/>
              </a:rPr>
              <a:t>e=0.20</a:t>
            </a:r>
          </a:p>
          <a:p>
            <a:pPr>
              <a:lnSpc>
                <a:spcPct val="125000"/>
              </a:lnSpc>
            </a:pPr>
            <a:r>
              <a:rPr lang="zh-CN" altLang="en-US" sz="2800" dirty="0" smtClean="0">
                <a:latin typeface="仿宋" panose="02010609060101010101" pitchFamily="49" charset="-122"/>
                <a:ea typeface="仿宋" panose="02010609060101010101" pitchFamily="49" charset="-122"/>
              </a:rPr>
              <a:t>铁</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铝：</a:t>
            </a:r>
            <a:r>
              <a:rPr lang="en-US" altLang="zh-CN" sz="2800" dirty="0" smtClean="0">
                <a:latin typeface="仿宋" panose="02010609060101010101" pitchFamily="49" charset="-122"/>
                <a:ea typeface="仿宋" panose="02010609060101010101" pitchFamily="49" charset="-122"/>
              </a:rPr>
              <a:t>e=0.12</a:t>
            </a:r>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34</a:t>
            </a:fld>
            <a:endParaRPr lang="en-US" altLang="zh-CN">
              <a:solidFill>
                <a:srgbClr val="000000"/>
              </a:solidFill>
            </a:endParaRPr>
          </a:p>
        </p:txBody>
      </p:sp>
    </p:spTree>
    <p:extLst>
      <p:ext uri="{BB962C8B-B14F-4D97-AF65-F5344CB8AC3E}">
        <p14:creationId xmlns:p14="http://schemas.microsoft.com/office/powerpoint/2010/main" val="262952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1186950"/>
            <a:ext cx="7772400" cy="4656010"/>
          </a:xfrm>
        </p:spPr>
        <p:txBody>
          <a:bodyPr/>
          <a:lstStyle/>
          <a:p>
            <a:r>
              <a:rPr lang="zh-CN" altLang="en-US" sz="2800" b="1" dirty="0" smtClean="0">
                <a:solidFill>
                  <a:srgbClr val="C00000"/>
                </a:solidFill>
              </a:rPr>
              <a:t>讨论：</a:t>
            </a:r>
            <a:endParaRPr lang="en-US" altLang="zh-CN" sz="2800" b="1" dirty="0" smtClean="0">
              <a:solidFill>
                <a:srgbClr val="C00000"/>
              </a:solidFill>
            </a:endParaRPr>
          </a:p>
          <a:p>
            <a:pPr marL="457200" indent="-457200">
              <a:buFont typeface="+mj-ea"/>
              <a:buAutoNum type="circleNumDbPlain"/>
            </a:pPr>
            <a:r>
              <a:rPr lang="zh-CN" altLang="en-US" sz="2800" dirty="0" smtClean="0"/>
              <a:t>如</a:t>
            </a:r>
            <a:r>
              <a:rPr lang="en-US" altLang="zh-CN" sz="2800" dirty="0" smtClean="0"/>
              <a:t>			</a:t>
            </a:r>
            <a:r>
              <a:rPr lang="zh-CN" altLang="en-US" sz="2800" dirty="0" smtClean="0"/>
              <a:t>则</a:t>
            </a:r>
            <a:r>
              <a:rPr lang="en-US" altLang="zh-CN" sz="2800" dirty="0" smtClean="0"/>
              <a:t>			     </a:t>
            </a:r>
            <a:r>
              <a:rPr lang="zh-CN" altLang="en-US" sz="2800" dirty="0" smtClean="0"/>
              <a:t>速度互换</a:t>
            </a:r>
            <a:endParaRPr lang="en-US" altLang="zh-CN" sz="2800" dirty="0" smtClean="0"/>
          </a:p>
          <a:p>
            <a:pPr marL="457200" indent="-457200">
              <a:buFont typeface="+mj-ea"/>
              <a:buAutoNum type="circleNumDbPlain"/>
            </a:pPr>
            <a:r>
              <a:rPr lang="zh-CN" altLang="en-US" sz="2800" dirty="0" smtClean="0"/>
              <a:t>如</a:t>
            </a:r>
            <a:endParaRPr lang="en-US" altLang="zh-CN" dirty="0" smtClean="0"/>
          </a:p>
          <a:p>
            <a:pPr marL="857250" lvl="1" indent="-457200">
              <a:buNone/>
            </a:pPr>
            <a:r>
              <a:rPr lang="en-US" altLang="zh-CN" dirty="0" smtClean="0"/>
              <a:t>1)</a:t>
            </a:r>
          </a:p>
          <a:p>
            <a:pPr marL="857250" lvl="1" indent="-457200">
              <a:buNone/>
            </a:pPr>
            <a:r>
              <a:rPr lang="en-US" altLang="zh-CN" dirty="0" smtClean="0"/>
              <a:t>2)</a:t>
            </a:r>
          </a:p>
          <a:p>
            <a:pPr marL="857250" lvl="1" indent="-457200">
              <a:buNone/>
            </a:pPr>
            <a:r>
              <a:rPr lang="en-US" altLang="zh-CN" dirty="0" smtClean="0"/>
              <a:t>3)</a:t>
            </a: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35</a:t>
            </a:fld>
            <a:endParaRPr lang="en-US" altLang="zh-CN">
              <a:solidFill>
                <a:srgbClr val="000000"/>
              </a:solidFill>
            </a:endParaRPr>
          </a:p>
        </p:txBody>
      </p:sp>
      <p:graphicFrame>
        <p:nvGraphicFramePr>
          <p:cNvPr id="52226" name="Object 2"/>
          <p:cNvGraphicFramePr>
            <a:graphicFrameLocks noChangeAspect="1"/>
          </p:cNvGraphicFramePr>
          <p:nvPr>
            <p:extLst/>
          </p:nvPr>
        </p:nvGraphicFramePr>
        <p:xfrm>
          <a:off x="1857355" y="1598946"/>
          <a:ext cx="1665655" cy="714380"/>
        </p:xfrm>
        <a:graphic>
          <a:graphicData uri="http://schemas.openxmlformats.org/presentationml/2006/ole">
            <mc:AlternateContent xmlns:mc="http://schemas.openxmlformats.org/markup-compatibility/2006">
              <mc:Choice xmlns:v="urn:schemas-microsoft-com:vml" Requires="v">
                <p:oleObj spid="_x0000_s221785" name="公式" r:id="rId3" imgW="507960" imgH="215640" progId="Equation.3">
                  <p:embed/>
                </p:oleObj>
              </mc:Choice>
              <mc:Fallback>
                <p:oleObj name="公式" r:id="rId3" imgW="50796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5" y="1598946"/>
                        <a:ext cx="1665655"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extLst/>
          </p:nvPr>
        </p:nvGraphicFramePr>
        <p:xfrm>
          <a:off x="3923928" y="1598376"/>
          <a:ext cx="1285884" cy="647980"/>
        </p:xfrm>
        <a:graphic>
          <a:graphicData uri="http://schemas.openxmlformats.org/presentationml/2006/ole">
            <mc:AlternateContent xmlns:mc="http://schemas.openxmlformats.org/markup-compatibility/2006">
              <mc:Choice xmlns:v="urn:schemas-microsoft-com:vml" Requires="v">
                <p:oleObj spid="_x0000_s221786" name="公式" r:id="rId5" imgW="431640" imgH="215640" progId="Equation.3">
                  <p:embed/>
                </p:oleObj>
              </mc:Choice>
              <mc:Fallback>
                <p:oleObj name="公式" r:id="rId5" imgW="4316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1598376"/>
                        <a:ext cx="1285884" cy="647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4"/>
          <p:cNvGraphicFramePr>
            <a:graphicFrameLocks noChangeAspect="1"/>
          </p:cNvGraphicFramePr>
          <p:nvPr>
            <p:extLst/>
          </p:nvPr>
        </p:nvGraphicFramePr>
        <p:xfrm>
          <a:off x="5352688" y="1561250"/>
          <a:ext cx="1357322" cy="685768"/>
        </p:xfrm>
        <a:graphic>
          <a:graphicData uri="http://schemas.openxmlformats.org/presentationml/2006/ole">
            <mc:AlternateContent xmlns:mc="http://schemas.openxmlformats.org/markup-compatibility/2006">
              <mc:Choice xmlns:v="urn:schemas-microsoft-com:vml" Requires="v">
                <p:oleObj spid="_x0000_s221787" name="公式" r:id="rId7" imgW="431640" imgH="215640" progId="Equation.3">
                  <p:embed/>
                </p:oleObj>
              </mc:Choice>
              <mc:Fallback>
                <p:oleObj name="公式" r:id="rId7" imgW="43164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2688" y="1561250"/>
                        <a:ext cx="1357322" cy="685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5"/>
          <p:cNvGraphicFramePr>
            <a:graphicFrameLocks noChangeAspect="1"/>
          </p:cNvGraphicFramePr>
          <p:nvPr>
            <p:extLst/>
          </p:nvPr>
        </p:nvGraphicFramePr>
        <p:xfrm>
          <a:off x="1714480" y="2103002"/>
          <a:ext cx="1357322" cy="727676"/>
        </p:xfrm>
        <a:graphic>
          <a:graphicData uri="http://schemas.openxmlformats.org/presentationml/2006/ole">
            <mc:AlternateContent xmlns:mc="http://schemas.openxmlformats.org/markup-compatibility/2006">
              <mc:Choice xmlns:v="urn:schemas-microsoft-com:vml" Requires="v">
                <p:oleObj spid="_x0000_s221788" name="公式" r:id="rId9" imgW="406080" imgH="215640" progId="Equation.3">
                  <p:embed/>
                </p:oleObj>
              </mc:Choice>
              <mc:Fallback>
                <p:oleObj name="公式" r:id="rId9" imgW="4060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480" y="2103002"/>
                        <a:ext cx="1357322" cy="727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6"/>
          <p:cNvGraphicFramePr>
            <a:graphicFrameLocks noChangeAspect="1"/>
          </p:cNvGraphicFramePr>
          <p:nvPr>
            <p:extLst>
              <p:ext uri="{D42A27DB-BD31-4B8C-83A1-F6EECF244321}">
                <p14:modId xmlns:p14="http://schemas.microsoft.com/office/powerpoint/2010/main" val="1998900194"/>
              </p:ext>
            </p:extLst>
          </p:nvPr>
        </p:nvGraphicFramePr>
        <p:xfrm>
          <a:off x="1785706" y="2705771"/>
          <a:ext cx="1255264" cy="538368"/>
        </p:xfrm>
        <a:graphic>
          <a:graphicData uri="http://schemas.openxmlformats.org/presentationml/2006/ole">
            <mc:AlternateContent xmlns:mc="http://schemas.openxmlformats.org/markup-compatibility/2006">
              <mc:Choice xmlns:v="urn:schemas-microsoft-com:vml" Requires="v">
                <p:oleObj spid="_x0000_s221789" name="公式" r:id="rId11" imgW="507960" imgH="215640" progId="Equation.3">
                  <p:embed/>
                </p:oleObj>
              </mc:Choice>
              <mc:Fallback>
                <p:oleObj name="公式" r:id="rId11" imgW="50796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5706" y="2705771"/>
                        <a:ext cx="1255264" cy="538368"/>
                      </a:xfrm>
                      <a:prstGeom prst="rect">
                        <a:avLst/>
                      </a:prstGeom>
                      <a:noFill/>
                      <a:extLst/>
                    </p:spPr>
                  </p:pic>
                </p:oleObj>
              </mc:Fallback>
            </mc:AlternateContent>
          </a:graphicData>
        </a:graphic>
      </p:graphicFrame>
      <p:graphicFrame>
        <p:nvGraphicFramePr>
          <p:cNvPr id="52231" name="Object 7"/>
          <p:cNvGraphicFramePr>
            <a:graphicFrameLocks noChangeAspect="1"/>
          </p:cNvGraphicFramePr>
          <p:nvPr>
            <p:extLst>
              <p:ext uri="{D42A27DB-BD31-4B8C-83A1-F6EECF244321}">
                <p14:modId xmlns:p14="http://schemas.microsoft.com/office/powerpoint/2010/main" val="1517299829"/>
              </p:ext>
            </p:extLst>
          </p:nvPr>
        </p:nvGraphicFramePr>
        <p:xfrm>
          <a:off x="3557936" y="2726036"/>
          <a:ext cx="907353" cy="518103"/>
        </p:xfrm>
        <a:graphic>
          <a:graphicData uri="http://schemas.openxmlformats.org/presentationml/2006/ole">
            <mc:AlternateContent xmlns:mc="http://schemas.openxmlformats.org/markup-compatibility/2006">
              <mc:Choice xmlns:v="urn:schemas-microsoft-com:vml" Requires="v">
                <p:oleObj spid="_x0000_s221790" name="公式" r:id="rId13" imgW="380880" imgH="215640" progId="Equation.3">
                  <p:embed/>
                </p:oleObj>
              </mc:Choice>
              <mc:Fallback>
                <p:oleObj name="公式" r:id="rId13" imgW="380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7936" y="2726036"/>
                        <a:ext cx="907353" cy="518103"/>
                      </a:xfrm>
                      <a:prstGeom prst="rect">
                        <a:avLst/>
                      </a:prstGeom>
                      <a:noFill/>
                      <a:extLst/>
                    </p:spPr>
                  </p:pic>
                </p:oleObj>
              </mc:Fallback>
            </mc:AlternateContent>
          </a:graphicData>
        </a:graphic>
      </p:graphicFrame>
      <p:graphicFrame>
        <p:nvGraphicFramePr>
          <p:cNvPr id="52232" name="Object 8"/>
          <p:cNvGraphicFramePr>
            <a:graphicFrameLocks noChangeAspect="1"/>
          </p:cNvGraphicFramePr>
          <p:nvPr>
            <p:extLst>
              <p:ext uri="{D42A27DB-BD31-4B8C-83A1-F6EECF244321}">
                <p14:modId xmlns:p14="http://schemas.microsoft.com/office/powerpoint/2010/main" val="2987050828"/>
              </p:ext>
            </p:extLst>
          </p:nvPr>
        </p:nvGraphicFramePr>
        <p:xfrm>
          <a:off x="4934332" y="3179117"/>
          <a:ext cx="1128713" cy="540107"/>
        </p:xfrm>
        <a:graphic>
          <a:graphicData uri="http://schemas.openxmlformats.org/presentationml/2006/ole">
            <mc:AlternateContent xmlns:mc="http://schemas.openxmlformats.org/markup-compatibility/2006">
              <mc:Choice xmlns:v="urn:schemas-microsoft-com:vml" Requires="v">
                <p:oleObj spid="_x0000_s221791" name="公式" r:id="rId15" imgW="482400" imgH="228600" progId="Equation.3">
                  <p:embed/>
                </p:oleObj>
              </mc:Choice>
              <mc:Fallback>
                <p:oleObj name="公式" r:id="rId15" imgW="482400" imgH="228600" progId="Equation.3">
                  <p:embed/>
                  <p:pic>
                    <p:nvPicPr>
                      <p:cNvPr id="0" name=""/>
                      <p:cNvPicPr>
                        <a:picLocks noChangeAspect="1" noChangeArrowheads="1"/>
                      </p:cNvPicPr>
                      <p:nvPr/>
                    </p:nvPicPr>
                    <p:blipFill>
                      <a:blip r:embed="rId16"/>
                      <a:srcRect/>
                      <a:stretch>
                        <a:fillRect/>
                      </a:stretch>
                    </p:blipFill>
                    <p:spPr bwMode="auto">
                      <a:xfrm>
                        <a:off x="4934332" y="3179117"/>
                        <a:ext cx="1128713" cy="540107"/>
                      </a:xfrm>
                      <a:prstGeom prst="rect">
                        <a:avLst/>
                      </a:prstGeom>
                      <a:noFill/>
                      <a:extLst/>
                    </p:spPr>
                  </p:pic>
                </p:oleObj>
              </mc:Fallback>
            </mc:AlternateContent>
          </a:graphicData>
        </a:graphic>
      </p:graphicFrame>
      <p:graphicFrame>
        <p:nvGraphicFramePr>
          <p:cNvPr id="52233" name="Object 9"/>
          <p:cNvGraphicFramePr>
            <a:graphicFrameLocks noChangeAspect="1"/>
          </p:cNvGraphicFramePr>
          <p:nvPr>
            <p:extLst>
              <p:ext uri="{D42A27DB-BD31-4B8C-83A1-F6EECF244321}">
                <p14:modId xmlns:p14="http://schemas.microsoft.com/office/powerpoint/2010/main" val="3551852633"/>
              </p:ext>
            </p:extLst>
          </p:nvPr>
        </p:nvGraphicFramePr>
        <p:xfrm>
          <a:off x="1812020" y="3252220"/>
          <a:ext cx="1243238" cy="453581"/>
        </p:xfrm>
        <a:graphic>
          <a:graphicData uri="http://schemas.openxmlformats.org/presentationml/2006/ole">
            <mc:AlternateContent xmlns:mc="http://schemas.openxmlformats.org/markup-compatibility/2006">
              <mc:Choice xmlns:v="urn:schemas-microsoft-com:vml" Requires="v">
                <p:oleObj spid="_x0000_s221792" name="公式" r:id="rId17" imgW="596880" imgH="215640" progId="Equation.3">
                  <p:embed/>
                </p:oleObj>
              </mc:Choice>
              <mc:Fallback>
                <p:oleObj name="公式" r:id="rId17" imgW="5968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2020" y="3252220"/>
                        <a:ext cx="1243238" cy="453581"/>
                      </a:xfrm>
                      <a:prstGeom prst="rect">
                        <a:avLst/>
                      </a:prstGeom>
                      <a:noFill/>
                      <a:extLst/>
                    </p:spPr>
                  </p:pic>
                </p:oleObj>
              </mc:Fallback>
            </mc:AlternateContent>
          </a:graphicData>
        </a:graphic>
      </p:graphicFrame>
      <p:graphicFrame>
        <p:nvGraphicFramePr>
          <p:cNvPr id="52234" name="Object 10"/>
          <p:cNvGraphicFramePr>
            <a:graphicFrameLocks noChangeAspect="1"/>
          </p:cNvGraphicFramePr>
          <p:nvPr>
            <p:extLst>
              <p:ext uri="{D42A27DB-BD31-4B8C-83A1-F6EECF244321}">
                <p14:modId xmlns:p14="http://schemas.microsoft.com/office/powerpoint/2010/main" val="984534534"/>
              </p:ext>
            </p:extLst>
          </p:nvPr>
        </p:nvGraphicFramePr>
        <p:xfrm>
          <a:off x="3492471" y="3240909"/>
          <a:ext cx="1239714" cy="478315"/>
        </p:xfrm>
        <a:graphic>
          <a:graphicData uri="http://schemas.openxmlformats.org/presentationml/2006/ole">
            <mc:AlternateContent xmlns:mc="http://schemas.openxmlformats.org/markup-compatibility/2006">
              <mc:Choice xmlns:v="urn:schemas-microsoft-com:vml" Requires="v">
                <p:oleObj spid="_x0000_s221793" name="公式" r:id="rId19" imgW="596880" imgH="228600" progId="Equation.3">
                  <p:embed/>
                </p:oleObj>
              </mc:Choice>
              <mc:Fallback>
                <p:oleObj name="公式" r:id="rId19" imgW="596880" imgH="228600" progId="Equation.3">
                  <p:embed/>
                  <p:pic>
                    <p:nvPicPr>
                      <p:cNvPr id="0" name=""/>
                      <p:cNvPicPr>
                        <a:picLocks noChangeAspect="1" noChangeArrowheads="1"/>
                      </p:cNvPicPr>
                      <p:nvPr/>
                    </p:nvPicPr>
                    <p:blipFill>
                      <a:blip r:embed="rId20"/>
                      <a:srcRect/>
                      <a:stretch>
                        <a:fillRect/>
                      </a:stretch>
                    </p:blipFill>
                    <p:spPr bwMode="auto">
                      <a:xfrm>
                        <a:off x="3492471" y="3240909"/>
                        <a:ext cx="1239714" cy="478315"/>
                      </a:xfrm>
                      <a:prstGeom prst="rect">
                        <a:avLst/>
                      </a:prstGeom>
                      <a:noFill/>
                      <a:extLst/>
                    </p:spPr>
                  </p:pic>
                </p:oleObj>
              </mc:Fallback>
            </mc:AlternateContent>
          </a:graphicData>
        </a:graphic>
      </p:graphicFrame>
      <p:graphicFrame>
        <p:nvGraphicFramePr>
          <p:cNvPr id="52235" name="Object 11"/>
          <p:cNvGraphicFramePr>
            <a:graphicFrameLocks noChangeAspect="1"/>
          </p:cNvGraphicFramePr>
          <p:nvPr>
            <p:extLst>
              <p:ext uri="{D42A27DB-BD31-4B8C-83A1-F6EECF244321}">
                <p14:modId xmlns:p14="http://schemas.microsoft.com/office/powerpoint/2010/main" val="272193788"/>
              </p:ext>
            </p:extLst>
          </p:nvPr>
        </p:nvGraphicFramePr>
        <p:xfrm>
          <a:off x="4888961" y="2644785"/>
          <a:ext cx="1219457" cy="538319"/>
        </p:xfrm>
        <a:graphic>
          <a:graphicData uri="http://schemas.openxmlformats.org/presentationml/2006/ole">
            <mc:AlternateContent xmlns:mc="http://schemas.openxmlformats.org/markup-compatibility/2006">
              <mc:Choice xmlns:v="urn:schemas-microsoft-com:vml" Requires="v">
                <p:oleObj spid="_x0000_s221794" name="公式" r:id="rId21" imgW="520560" imgH="228600" progId="Equation.3">
                  <p:embed/>
                </p:oleObj>
              </mc:Choice>
              <mc:Fallback>
                <p:oleObj name="公式" r:id="rId21" imgW="520560" imgH="228600" progId="Equation.3">
                  <p:embed/>
                  <p:pic>
                    <p:nvPicPr>
                      <p:cNvPr id="0" name=""/>
                      <p:cNvPicPr>
                        <a:picLocks noChangeAspect="1" noChangeArrowheads="1"/>
                      </p:cNvPicPr>
                      <p:nvPr/>
                    </p:nvPicPr>
                    <p:blipFill>
                      <a:blip r:embed="rId22"/>
                      <a:srcRect/>
                      <a:stretch>
                        <a:fillRect/>
                      </a:stretch>
                    </p:blipFill>
                    <p:spPr bwMode="auto">
                      <a:xfrm>
                        <a:off x="4888961" y="2644785"/>
                        <a:ext cx="1219457" cy="538319"/>
                      </a:xfrm>
                      <a:prstGeom prst="rect">
                        <a:avLst/>
                      </a:prstGeom>
                      <a:noFill/>
                      <a:extLst/>
                    </p:spPr>
                  </p:pic>
                </p:oleObj>
              </mc:Fallback>
            </mc:AlternateContent>
          </a:graphicData>
        </a:graphic>
      </p:graphicFrame>
      <p:graphicFrame>
        <p:nvGraphicFramePr>
          <p:cNvPr id="52236" name="Object 12"/>
          <p:cNvGraphicFramePr>
            <a:graphicFrameLocks noChangeAspect="1"/>
          </p:cNvGraphicFramePr>
          <p:nvPr>
            <p:extLst>
              <p:ext uri="{D42A27DB-BD31-4B8C-83A1-F6EECF244321}">
                <p14:modId xmlns:p14="http://schemas.microsoft.com/office/powerpoint/2010/main" val="436147770"/>
              </p:ext>
            </p:extLst>
          </p:nvPr>
        </p:nvGraphicFramePr>
        <p:xfrm>
          <a:off x="1857355" y="3775223"/>
          <a:ext cx="1245828" cy="454526"/>
        </p:xfrm>
        <a:graphic>
          <a:graphicData uri="http://schemas.openxmlformats.org/presentationml/2006/ole">
            <mc:AlternateContent xmlns:mc="http://schemas.openxmlformats.org/markup-compatibility/2006">
              <mc:Choice xmlns:v="urn:schemas-microsoft-com:vml" Requires="v">
                <p:oleObj spid="_x0000_s221795" name="公式" r:id="rId23" imgW="596880" imgH="215640" progId="Equation.3">
                  <p:embed/>
                </p:oleObj>
              </mc:Choice>
              <mc:Fallback>
                <p:oleObj name="公式" r:id="rId23" imgW="59688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57355" y="3775223"/>
                        <a:ext cx="1245828" cy="454526"/>
                      </a:xfrm>
                      <a:prstGeom prst="rect">
                        <a:avLst/>
                      </a:prstGeom>
                      <a:noFill/>
                      <a:extLst/>
                    </p:spPr>
                  </p:pic>
                </p:oleObj>
              </mc:Fallback>
            </mc:AlternateContent>
          </a:graphicData>
        </a:graphic>
      </p:graphicFrame>
      <p:graphicFrame>
        <p:nvGraphicFramePr>
          <p:cNvPr id="52237" name="Object 13"/>
          <p:cNvGraphicFramePr>
            <a:graphicFrameLocks noChangeAspect="1"/>
          </p:cNvGraphicFramePr>
          <p:nvPr>
            <p:extLst>
              <p:ext uri="{D42A27DB-BD31-4B8C-83A1-F6EECF244321}">
                <p14:modId xmlns:p14="http://schemas.microsoft.com/office/powerpoint/2010/main" val="4176420857"/>
              </p:ext>
            </p:extLst>
          </p:nvPr>
        </p:nvGraphicFramePr>
        <p:xfrm>
          <a:off x="3739020" y="3775223"/>
          <a:ext cx="861528" cy="446975"/>
        </p:xfrm>
        <a:graphic>
          <a:graphicData uri="http://schemas.openxmlformats.org/presentationml/2006/ole">
            <mc:AlternateContent xmlns:mc="http://schemas.openxmlformats.org/markup-compatibility/2006">
              <mc:Choice xmlns:v="urn:schemas-microsoft-com:vml" Requires="v">
                <p:oleObj spid="_x0000_s221796" name="公式" r:id="rId25" imgW="419040" imgH="215640" progId="Equation.3">
                  <p:embed/>
                </p:oleObj>
              </mc:Choice>
              <mc:Fallback>
                <p:oleObj name="公式" r:id="rId25" imgW="419040" imgH="215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739020" y="3775223"/>
                        <a:ext cx="861528" cy="446975"/>
                      </a:xfrm>
                      <a:prstGeom prst="rect">
                        <a:avLst/>
                      </a:prstGeom>
                      <a:noFill/>
                      <a:extLst/>
                    </p:spPr>
                  </p:pic>
                </p:oleObj>
              </mc:Fallback>
            </mc:AlternateContent>
          </a:graphicData>
        </a:graphic>
      </p:graphicFrame>
      <p:graphicFrame>
        <p:nvGraphicFramePr>
          <p:cNvPr id="52238" name="Object 14"/>
          <p:cNvGraphicFramePr>
            <a:graphicFrameLocks noChangeAspect="1"/>
          </p:cNvGraphicFramePr>
          <p:nvPr>
            <p:extLst>
              <p:ext uri="{D42A27DB-BD31-4B8C-83A1-F6EECF244321}">
                <p14:modId xmlns:p14="http://schemas.microsoft.com/office/powerpoint/2010/main" val="2134664032"/>
              </p:ext>
            </p:extLst>
          </p:nvPr>
        </p:nvGraphicFramePr>
        <p:xfrm>
          <a:off x="4934332" y="3746503"/>
          <a:ext cx="1207377" cy="518983"/>
        </p:xfrm>
        <a:graphic>
          <a:graphicData uri="http://schemas.openxmlformats.org/presentationml/2006/ole">
            <mc:AlternateContent xmlns:mc="http://schemas.openxmlformats.org/markup-compatibility/2006">
              <mc:Choice xmlns:v="urn:schemas-microsoft-com:vml" Requires="v">
                <p:oleObj spid="_x0000_s221797" name="公式" r:id="rId27" imgW="507960" imgH="215640" progId="Equation.3">
                  <p:embed/>
                </p:oleObj>
              </mc:Choice>
              <mc:Fallback>
                <p:oleObj name="公式" r:id="rId27" imgW="507960" imgH="215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34332" y="3746503"/>
                        <a:ext cx="1207377" cy="518983"/>
                      </a:xfrm>
                      <a:prstGeom prst="rect">
                        <a:avLst/>
                      </a:prstGeom>
                      <a:noFill/>
                      <a:extLst/>
                    </p:spPr>
                  </p:pic>
                </p:oleObj>
              </mc:Fallback>
            </mc:AlternateContent>
          </a:graphicData>
        </a:graphic>
      </p:graphicFrame>
      <p:pic>
        <p:nvPicPr>
          <p:cNvPr id="2" name="图片 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198546" y="4479270"/>
            <a:ext cx="2988060" cy="2245314"/>
          </a:xfrm>
          <a:prstGeom prst="rect">
            <a:avLst/>
          </a:prstGeom>
        </p:spPr>
      </p:pic>
      <p:pic>
        <p:nvPicPr>
          <p:cNvPr id="5" name="图片 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167215" y="4479270"/>
            <a:ext cx="2489206" cy="2248583"/>
          </a:xfrm>
          <a:prstGeom prst="rect">
            <a:avLst/>
          </a:prstGeom>
        </p:spPr>
      </p:pic>
    </p:spTree>
    <p:extLst>
      <p:ext uri="{BB962C8B-B14F-4D97-AF65-F5344CB8AC3E}">
        <p14:creationId xmlns:p14="http://schemas.microsoft.com/office/powerpoint/2010/main" val="265727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500042"/>
            <a:ext cx="7772400" cy="1143000"/>
          </a:xfrm>
        </p:spPr>
        <p:txBody>
          <a:bodyPr/>
          <a:lstStyle/>
          <a:p>
            <a:pPr algn="l"/>
            <a:r>
              <a:rPr lang="zh-CN" altLang="en-US" sz="3200" b="1" dirty="0" smtClean="0">
                <a:solidFill>
                  <a:schemeClr val="accent2"/>
                </a:solidFill>
                <a:latin typeface="仿宋" panose="02010609060101010101" pitchFamily="49" charset="-122"/>
                <a:ea typeface="仿宋" panose="02010609060101010101" pitchFamily="49" charset="-122"/>
              </a:rPr>
              <a:t>三、</a:t>
            </a:r>
            <a:r>
              <a:rPr lang="zh-CN" altLang="en-US" sz="2800" b="1" dirty="0" smtClean="0">
                <a:solidFill>
                  <a:schemeClr val="accent2"/>
                </a:solidFill>
                <a:latin typeface="仿宋" panose="02010609060101010101" pitchFamily="49" charset="-122"/>
                <a:ea typeface="仿宋" panose="02010609060101010101" pitchFamily="49" charset="-122"/>
              </a:rPr>
              <a:t>完全非弹性碰撞</a:t>
            </a:r>
            <a:endParaRPr lang="zh-CN" altLang="en-US" sz="2800" b="1" dirty="0">
              <a:solidFill>
                <a:schemeClr val="accent2"/>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571472" y="1785926"/>
            <a:ext cx="7772400" cy="4810140"/>
          </a:xfrm>
        </p:spPr>
        <p:txBody>
          <a:bodyPr/>
          <a:lstStyle/>
          <a:p>
            <a:r>
              <a:rPr lang="zh-CN" altLang="en-US" sz="2800" dirty="0" smtClean="0">
                <a:latin typeface="仿宋" panose="02010609060101010101" pitchFamily="49" charset="-122"/>
                <a:ea typeface="仿宋" panose="02010609060101010101" pitchFamily="49" charset="-122"/>
              </a:rPr>
              <a:t>形变完全不能恢复，碰撞后不再分开，以同一</a:t>
            </a:r>
            <a:endParaRPr lang="en-US" altLang="zh-CN" sz="2800" dirty="0" smtClean="0">
              <a:latin typeface="仿宋" panose="02010609060101010101" pitchFamily="49" charset="-122"/>
              <a:ea typeface="仿宋" panose="02010609060101010101" pitchFamily="49" charset="-122"/>
            </a:endParaRPr>
          </a:p>
          <a:p>
            <a:pPr marL="0" indent="0">
              <a:buNone/>
            </a:pPr>
            <a:r>
              <a:rPr lang="zh-CN" altLang="en-US" sz="2800" dirty="0" smtClean="0">
                <a:latin typeface="仿宋" panose="02010609060101010101" pitchFamily="49" charset="-122"/>
                <a:ea typeface="仿宋" panose="02010609060101010101" pitchFamily="49" charset="-122"/>
              </a:rPr>
              <a:t>    速度运动，即</a:t>
            </a:r>
            <a:endParaRPr lang="en-US" altLang="zh-CN" sz="2800" dirty="0" smtClean="0">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动量守恒：</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400" dirty="0" smtClean="0">
              <a:latin typeface="仿宋" panose="02010609060101010101" pitchFamily="49" charset="-122"/>
              <a:ea typeface="仿宋" panose="02010609060101010101" pitchFamily="49" charset="-122"/>
            </a:endParaRPr>
          </a:p>
          <a:p>
            <a:pPr>
              <a:buNone/>
            </a:pPr>
            <a:endParaRPr lang="en-US" altLang="zh-CN" sz="2400" dirty="0" smtClean="0">
              <a:latin typeface="仿宋" panose="02010609060101010101" pitchFamily="49" charset="-122"/>
              <a:ea typeface="仿宋" panose="02010609060101010101" pitchFamily="49" charset="-122"/>
            </a:endParaRPr>
          </a:p>
          <a:p>
            <a:endParaRPr lang="en-US" altLang="zh-CN" sz="2000" dirty="0" smtClean="0">
              <a:latin typeface="仿宋" panose="02010609060101010101" pitchFamily="49" charset="-122"/>
              <a:ea typeface="仿宋" panose="02010609060101010101" pitchFamily="49" charset="-122"/>
            </a:endParaRPr>
          </a:p>
          <a:p>
            <a:endParaRPr lang="zh-CN" altLang="en-US" sz="20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36</a:t>
            </a:fld>
            <a:endParaRPr lang="en-US" altLang="zh-CN">
              <a:solidFill>
                <a:srgbClr val="000000"/>
              </a:solidFill>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3559873056"/>
              </p:ext>
            </p:extLst>
          </p:nvPr>
        </p:nvGraphicFramePr>
        <p:xfrm>
          <a:off x="3635896" y="2141635"/>
          <a:ext cx="2390450" cy="787299"/>
        </p:xfrm>
        <a:graphic>
          <a:graphicData uri="http://schemas.openxmlformats.org/presentationml/2006/ole">
            <mc:AlternateContent xmlns:mc="http://schemas.openxmlformats.org/markup-compatibility/2006">
              <mc:Choice xmlns:v="urn:schemas-microsoft-com:vml" Requires="v">
                <p:oleObj spid="_x0000_s194273" name="公式" r:id="rId3" imgW="660240" imgH="215640" progId="Equation.3">
                  <p:embed/>
                </p:oleObj>
              </mc:Choice>
              <mc:Fallback>
                <p:oleObj name="公式" r:id="rId3" imgW="6602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141635"/>
                        <a:ext cx="2390450" cy="787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3"/>
          <p:cNvGraphicFramePr>
            <a:graphicFrameLocks noChangeAspect="1"/>
          </p:cNvGraphicFramePr>
          <p:nvPr>
            <p:extLst>
              <p:ext uri="{D42A27DB-BD31-4B8C-83A1-F6EECF244321}">
                <p14:modId xmlns:p14="http://schemas.microsoft.com/office/powerpoint/2010/main" val="1841080441"/>
              </p:ext>
            </p:extLst>
          </p:nvPr>
        </p:nvGraphicFramePr>
        <p:xfrm>
          <a:off x="2627784" y="3189004"/>
          <a:ext cx="5569164" cy="770217"/>
        </p:xfrm>
        <a:graphic>
          <a:graphicData uri="http://schemas.openxmlformats.org/presentationml/2006/ole">
            <mc:AlternateContent xmlns:mc="http://schemas.openxmlformats.org/markup-compatibility/2006">
              <mc:Choice xmlns:v="urn:schemas-microsoft-com:vml" Requires="v">
                <p:oleObj spid="_x0000_s194274" name="公式" r:id="rId5" imgW="1676160" imgH="228600" progId="Equation.3">
                  <p:embed/>
                </p:oleObj>
              </mc:Choice>
              <mc:Fallback>
                <p:oleObj name="公式" r:id="rId5" imgW="1676160" imgH="228600" progId="Equation.3">
                  <p:embed/>
                  <p:pic>
                    <p:nvPicPr>
                      <p:cNvPr id="0" name=""/>
                      <p:cNvPicPr>
                        <a:picLocks noChangeAspect="1" noChangeArrowheads="1"/>
                      </p:cNvPicPr>
                      <p:nvPr/>
                    </p:nvPicPr>
                    <p:blipFill>
                      <a:blip r:embed="rId6"/>
                      <a:srcRect/>
                      <a:stretch>
                        <a:fillRect/>
                      </a:stretch>
                    </p:blipFill>
                    <p:spPr bwMode="auto">
                      <a:xfrm>
                        <a:off x="2627784" y="3189004"/>
                        <a:ext cx="5569164" cy="770217"/>
                      </a:xfrm>
                      <a:prstGeom prst="rect">
                        <a:avLst/>
                      </a:prstGeom>
                      <a:noFill/>
                      <a:extLst/>
                    </p:spPr>
                  </p:pic>
                </p:oleObj>
              </mc:Fallback>
            </mc:AlternateContent>
          </a:graphicData>
        </a:graphic>
      </p:graphicFrame>
      <p:graphicFrame>
        <p:nvGraphicFramePr>
          <p:cNvPr id="39940" name="Object 4"/>
          <p:cNvGraphicFramePr>
            <a:graphicFrameLocks noChangeAspect="1"/>
          </p:cNvGraphicFramePr>
          <p:nvPr>
            <p:extLst>
              <p:ext uri="{D42A27DB-BD31-4B8C-83A1-F6EECF244321}">
                <p14:modId xmlns:p14="http://schemas.microsoft.com/office/powerpoint/2010/main" val="2059789367"/>
              </p:ext>
            </p:extLst>
          </p:nvPr>
        </p:nvGraphicFramePr>
        <p:xfrm>
          <a:off x="1251724" y="4413546"/>
          <a:ext cx="2351883" cy="864097"/>
        </p:xfrm>
        <a:graphic>
          <a:graphicData uri="http://schemas.openxmlformats.org/presentationml/2006/ole">
            <mc:AlternateContent xmlns:mc="http://schemas.openxmlformats.org/markup-compatibility/2006">
              <mc:Choice xmlns:v="urn:schemas-microsoft-com:vml" Requires="v">
                <p:oleObj spid="_x0000_s194275" name="公式" r:id="rId7" imgW="990360" imgH="431640" progId="Equation.3">
                  <p:embed/>
                </p:oleObj>
              </mc:Choice>
              <mc:Fallback>
                <p:oleObj name="公式" r:id="rId7" imgW="9903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1724" y="4413546"/>
                        <a:ext cx="2351883" cy="864097"/>
                      </a:xfrm>
                      <a:prstGeom prst="rect">
                        <a:avLst/>
                      </a:prstGeom>
                      <a:noFill/>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5465119"/>
              </p:ext>
            </p:extLst>
          </p:nvPr>
        </p:nvGraphicFramePr>
        <p:xfrm>
          <a:off x="4481364" y="4332012"/>
          <a:ext cx="3024336" cy="1016314"/>
        </p:xfrm>
        <a:graphic>
          <a:graphicData uri="http://schemas.openxmlformats.org/presentationml/2006/ole">
            <mc:AlternateContent xmlns:mc="http://schemas.openxmlformats.org/markup-compatibility/2006">
              <mc:Choice xmlns:v="urn:schemas-microsoft-com:vml" Requires="v">
                <p:oleObj spid="_x0000_s194276" name="Equation" r:id="rId9" imgW="1447560" imgH="457200" progId="Equation.DSMT4">
                  <p:embed/>
                </p:oleObj>
              </mc:Choice>
              <mc:Fallback>
                <p:oleObj name="Equation" r:id="rId9" imgW="1447560" imgH="457200" progId="Equation.DSMT4">
                  <p:embed/>
                  <p:pic>
                    <p:nvPicPr>
                      <p:cNvPr id="0" name=""/>
                      <p:cNvPicPr>
                        <a:picLocks noChangeAspect="1" noChangeArrowheads="1"/>
                      </p:cNvPicPr>
                      <p:nvPr/>
                    </p:nvPicPr>
                    <p:blipFill>
                      <a:blip r:embed="rId10"/>
                      <a:srcRect/>
                      <a:stretch>
                        <a:fillRect/>
                      </a:stretch>
                    </p:blipFill>
                    <p:spPr bwMode="auto">
                      <a:xfrm>
                        <a:off x="4481364" y="4332012"/>
                        <a:ext cx="3024336" cy="101631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8394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62000"/>
            <a:ext cx="7772400" cy="5381644"/>
          </a:xfrm>
        </p:spPr>
        <p:txBody>
          <a:bodyPr/>
          <a:lstStyle/>
          <a:p>
            <a:pPr>
              <a:buNone/>
            </a:pPr>
            <a:r>
              <a:rPr lang="zh-CN" altLang="en-US" sz="2800" b="1" dirty="0" smtClean="0">
                <a:solidFill>
                  <a:schemeClr val="accent2"/>
                </a:solidFill>
                <a:latin typeface="仿宋" panose="02010609060101010101" pitchFamily="49" charset="-122"/>
                <a:ea typeface="仿宋" panose="02010609060101010101" pitchFamily="49" charset="-122"/>
              </a:rPr>
              <a:t>四、非完全弹性碰撞</a:t>
            </a:r>
            <a:endParaRPr lang="en-US" altLang="zh-CN" sz="2800" b="1" dirty="0" smtClean="0">
              <a:solidFill>
                <a:schemeClr val="accent2"/>
              </a:solidFill>
              <a:latin typeface="仿宋" panose="02010609060101010101" pitchFamily="49" charset="-122"/>
              <a:ea typeface="仿宋" panose="02010609060101010101" pitchFamily="49" charset="-122"/>
            </a:endParaRPr>
          </a:p>
          <a:p>
            <a:pPr>
              <a:buFont typeface="Wingdings" pitchFamily="2" charset="2"/>
              <a:buChar char="ü"/>
            </a:pPr>
            <a:r>
              <a:rPr lang="zh-CN" altLang="en-US" sz="2800" dirty="0" smtClean="0">
                <a:latin typeface="仿宋" panose="02010609060101010101" pitchFamily="49" charset="-122"/>
                <a:ea typeface="仿宋" panose="02010609060101010101" pitchFamily="49" charset="-122"/>
              </a:rPr>
              <a:t>形变部分恢复</a:t>
            </a: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动量守恒：</a:t>
            </a: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恢复系数：</a:t>
            </a: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endParaRPr lang="en-US" altLang="zh-CN" sz="2800" dirty="0" smtClean="0">
              <a:latin typeface="仿宋" panose="02010609060101010101" pitchFamily="49" charset="-122"/>
              <a:ea typeface="仿宋" panose="02010609060101010101" pitchFamily="49" charset="-122"/>
            </a:endParaRPr>
          </a:p>
          <a:p>
            <a:pPr>
              <a:buNone/>
            </a:pPr>
            <a:r>
              <a:rPr lang="zh-CN" altLang="en-US" sz="2800" dirty="0" smtClean="0">
                <a:latin typeface="仿宋" panose="02010609060101010101" pitchFamily="49" charset="-122"/>
                <a:ea typeface="仿宋" panose="02010609060101010101" pitchFamily="49" charset="-122"/>
              </a:rPr>
              <a:t>损失的能量：</a:t>
            </a:r>
            <a:endParaRPr lang="en-US" altLang="zh-CN" sz="2800" dirty="0" smtClean="0">
              <a:latin typeface="仿宋" panose="02010609060101010101" pitchFamily="49" charset="-122"/>
              <a:ea typeface="仿宋" panose="02010609060101010101" pitchFamily="49" charset="-122"/>
            </a:endParaRPr>
          </a:p>
          <a:p>
            <a:endParaRPr lang="zh-CN" altLang="en-US" sz="28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37</a:t>
            </a:fld>
            <a:endParaRPr lang="en-US" altLang="zh-CN">
              <a:solidFill>
                <a:srgbClr val="000000"/>
              </a:solidFill>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3735719721"/>
              </p:ext>
            </p:extLst>
          </p:nvPr>
        </p:nvGraphicFramePr>
        <p:xfrm>
          <a:off x="2643174" y="1853230"/>
          <a:ext cx="3368986" cy="472533"/>
        </p:xfrm>
        <a:graphic>
          <a:graphicData uri="http://schemas.openxmlformats.org/presentationml/2006/ole">
            <mc:AlternateContent xmlns:mc="http://schemas.openxmlformats.org/markup-compatibility/2006">
              <mc:Choice xmlns:v="urn:schemas-microsoft-com:vml" Requires="v">
                <p:oleObj spid="_x0000_s195305" r:id="rId3" imgW="1562100" imgH="215900" progId="Equation.3">
                  <p:embed/>
                </p:oleObj>
              </mc:Choice>
              <mc:Fallback>
                <p:oleObj r:id="rId3" imgW="1562100" imgH="215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1853230"/>
                        <a:ext cx="3368986" cy="472533"/>
                      </a:xfrm>
                      <a:prstGeom prst="rect">
                        <a:avLst/>
                      </a:prstGeom>
                      <a:noFill/>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242600669"/>
              </p:ext>
            </p:extLst>
          </p:nvPr>
        </p:nvGraphicFramePr>
        <p:xfrm>
          <a:off x="1053388" y="3034685"/>
          <a:ext cx="1589786" cy="1034394"/>
        </p:xfrm>
        <a:graphic>
          <a:graphicData uri="http://schemas.openxmlformats.org/presentationml/2006/ole">
            <mc:AlternateContent xmlns:mc="http://schemas.openxmlformats.org/markup-compatibility/2006">
              <mc:Choice xmlns:v="urn:schemas-microsoft-com:vml" Requires="v">
                <p:oleObj spid="_x0000_s195306" name="公式" r:id="rId5" imgW="672840" imgH="431640" progId="Equation.3">
                  <p:embed/>
                </p:oleObj>
              </mc:Choice>
              <mc:Fallback>
                <p:oleObj name="公式" r:id="rId5" imgW="6728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388" y="3034685"/>
                        <a:ext cx="1589786" cy="1034394"/>
                      </a:xfrm>
                      <a:prstGeom prst="rect">
                        <a:avLst/>
                      </a:prstGeom>
                      <a:noFill/>
                      <a:extLst/>
                    </p:spPr>
                  </p:pic>
                </p:oleObj>
              </mc:Fallback>
            </mc:AlternateContent>
          </a:graphicData>
        </a:graphic>
      </p:graphicFrame>
      <p:sp>
        <p:nvSpPr>
          <p:cNvPr id="7" name="右箭头 6"/>
          <p:cNvSpPr/>
          <p:nvPr/>
        </p:nvSpPr>
        <p:spPr bwMode="auto">
          <a:xfrm>
            <a:off x="2848938" y="3356992"/>
            <a:ext cx="642942"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322546460"/>
              </p:ext>
            </p:extLst>
          </p:nvPr>
        </p:nvGraphicFramePr>
        <p:xfrm>
          <a:off x="3676521" y="2623938"/>
          <a:ext cx="3666193" cy="1946749"/>
        </p:xfrm>
        <a:graphic>
          <a:graphicData uri="http://schemas.openxmlformats.org/presentationml/2006/ole">
            <mc:AlternateContent xmlns:mc="http://schemas.openxmlformats.org/markup-compatibility/2006">
              <mc:Choice xmlns:v="urn:schemas-microsoft-com:vml" Requires="v">
                <p:oleObj spid="_x0000_s195307" name="公式" r:id="rId7" imgW="1714320" imgH="914400" progId="Equation.3">
                  <p:embed/>
                </p:oleObj>
              </mc:Choice>
              <mc:Fallback>
                <p:oleObj name="公式" r:id="rId7" imgW="171432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6521" y="2623938"/>
                        <a:ext cx="3666193" cy="1946749"/>
                      </a:xfrm>
                      <a:prstGeom prst="rect">
                        <a:avLst/>
                      </a:prstGeom>
                      <a:noFill/>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270864250"/>
              </p:ext>
            </p:extLst>
          </p:nvPr>
        </p:nvGraphicFramePr>
        <p:xfrm>
          <a:off x="1848281" y="5056925"/>
          <a:ext cx="4819358" cy="957646"/>
        </p:xfrm>
        <a:graphic>
          <a:graphicData uri="http://schemas.openxmlformats.org/presentationml/2006/ole">
            <mc:AlternateContent xmlns:mc="http://schemas.openxmlformats.org/markup-compatibility/2006">
              <mc:Choice xmlns:v="urn:schemas-microsoft-com:vml" Requires="v">
                <p:oleObj spid="_x0000_s195308" name="Equation" r:id="rId9" imgW="2158920" imgH="431640" progId="Equation.DSMT4">
                  <p:embed/>
                </p:oleObj>
              </mc:Choice>
              <mc:Fallback>
                <p:oleObj name="Equation" r:id="rId9" imgW="2158920" imgH="431640" progId="Equation.DSMT4">
                  <p:embed/>
                  <p:pic>
                    <p:nvPicPr>
                      <p:cNvPr id="0" name=""/>
                      <p:cNvPicPr>
                        <a:picLocks noChangeAspect="1" noChangeArrowheads="1"/>
                      </p:cNvPicPr>
                      <p:nvPr/>
                    </p:nvPicPr>
                    <p:blipFill>
                      <a:blip r:embed="rId10"/>
                      <a:srcRect/>
                      <a:stretch>
                        <a:fillRect/>
                      </a:stretch>
                    </p:blipFill>
                    <p:spPr bwMode="auto">
                      <a:xfrm>
                        <a:off x="1848281" y="5056925"/>
                        <a:ext cx="4819358" cy="957646"/>
                      </a:xfrm>
                      <a:prstGeom prst="rect">
                        <a:avLst/>
                      </a:prstGeom>
                      <a:noFill/>
                      <a:extLst/>
                    </p:spPr>
                  </p:pic>
                </p:oleObj>
              </mc:Fallback>
            </mc:AlternateContent>
          </a:graphicData>
        </a:graphic>
      </p:graphicFrame>
    </p:spTree>
    <p:extLst>
      <p:ext uri="{BB962C8B-B14F-4D97-AF65-F5344CB8AC3E}">
        <p14:creationId xmlns:p14="http://schemas.microsoft.com/office/powerpoint/2010/main" val="164054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676260"/>
          </a:xfrm>
        </p:spPr>
        <p:txBody>
          <a:bodyPr/>
          <a:lstStyle/>
          <a:p>
            <a:pPr algn="l"/>
            <a:r>
              <a:rPr lang="zh-CN" altLang="en-US" sz="2800" b="1" dirty="0" smtClean="0">
                <a:solidFill>
                  <a:schemeClr val="accent2"/>
                </a:solidFill>
                <a:latin typeface="仿宋" panose="02010609060101010101" pitchFamily="49" charset="-122"/>
                <a:ea typeface="仿宋" panose="02010609060101010101" pitchFamily="49" charset="-122"/>
              </a:rPr>
              <a:t>五、两维碰撞</a:t>
            </a:r>
            <a:endParaRPr lang="zh-CN" altLang="en-US" sz="2800" b="1" dirty="0">
              <a:solidFill>
                <a:schemeClr val="accent2"/>
              </a:solidFill>
              <a:latin typeface="仿宋" panose="02010609060101010101" pitchFamily="49" charset="-122"/>
              <a:ea typeface="仿宋" panose="02010609060101010101" pitchFamily="49" charset="-122"/>
            </a:endParaRPr>
          </a:p>
        </p:txBody>
      </p:sp>
      <p:sp>
        <p:nvSpPr>
          <p:cNvPr id="3" name="内容占位符 2"/>
          <p:cNvSpPr>
            <a:spLocks noGrp="1"/>
          </p:cNvSpPr>
          <p:nvPr>
            <p:ph idx="1"/>
          </p:nvPr>
        </p:nvSpPr>
        <p:spPr>
          <a:xfrm>
            <a:off x="685800" y="1285860"/>
            <a:ext cx="7772400" cy="4810140"/>
          </a:xfrm>
        </p:spPr>
        <p:txBody>
          <a:bodyPr/>
          <a:lstStyle/>
          <a:p>
            <a:r>
              <a:rPr lang="zh-CN" altLang="en-US" sz="2600" dirty="0" smtClean="0">
                <a:latin typeface="仿宋" panose="02010609060101010101" pitchFamily="49" charset="-122"/>
                <a:ea typeface="仿宋" panose="02010609060101010101" pitchFamily="49" charset="-122"/>
              </a:rPr>
              <a:t>以上我们研究的是正碰（</a:t>
            </a:r>
            <a:r>
              <a:rPr lang="zh-CN" altLang="en-US" sz="2600" dirty="0">
                <a:latin typeface="仿宋" panose="02010609060101010101" pitchFamily="49" charset="-122"/>
                <a:ea typeface="仿宋" panose="02010609060101010101" pitchFamily="49" charset="-122"/>
              </a:rPr>
              <a:t>对</a:t>
            </a:r>
            <a:r>
              <a:rPr lang="zh-CN" altLang="en-US" sz="2600" dirty="0" smtClean="0">
                <a:latin typeface="仿宋" panose="02010609060101010101" pitchFamily="49" charset="-122"/>
                <a:ea typeface="仿宋" panose="02010609060101010101" pitchFamily="49" charset="-122"/>
              </a:rPr>
              <a:t>心碰撞）</a:t>
            </a:r>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入射质点</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的运动路线和通过靶质点</a:t>
            </a:r>
            <a:r>
              <a:rPr lang="en-US" altLang="zh-CN" sz="2600" dirty="0" smtClean="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且平行于入射运动路线的直线距离为</a:t>
            </a:r>
            <a:r>
              <a:rPr lang="en-US" altLang="zh-CN" sz="2600" dirty="0" smtClean="0">
                <a:latin typeface="仿宋" panose="02010609060101010101" pitchFamily="49" charset="-122"/>
                <a:ea typeface="仿宋" panose="02010609060101010101" pitchFamily="49" charset="-122"/>
              </a:rPr>
              <a:t>b——</a:t>
            </a:r>
            <a:r>
              <a:rPr lang="zh-CN" altLang="en-US" sz="2600" dirty="0" smtClean="0">
                <a:solidFill>
                  <a:srgbClr val="C00000"/>
                </a:solidFill>
                <a:latin typeface="仿宋" panose="02010609060101010101" pitchFamily="49" charset="-122"/>
                <a:ea typeface="仿宋" panose="02010609060101010101" pitchFamily="49" charset="-122"/>
              </a:rPr>
              <a:t>碰撞参量</a:t>
            </a:r>
            <a:r>
              <a:rPr lang="en-US" altLang="zh-CN" sz="2600" dirty="0" smtClean="0">
                <a:solidFill>
                  <a:srgbClr val="C00000"/>
                </a:solidFill>
                <a:latin typeface="仿宋" panose="02010609060101010101" pitchFamily="49" charset="-122"/>
                <a:ea typeface="仿宋" panose="02010609060101010101" pitchFamily="49" charset="-122"/>
              </a:rPr>
              <a:t>(</a:t>
            </a:r>
            <a:r>
              <a:rPr lang="zh-CN" altLang="en-US" sz="2600" dirty="0" smtClean="0">
                <a:solidFill>
                  <a:srgbClr val="C00000"/>
                </a:solidFill>
                <a:latin typeface="仿宋" panose="02010609060101010101" pitchFamily="49" charset="-122"/>
                <a:ea typeface="仿宋" panose="02010609060101010101" pitchFamily="49" charset="-122"/>
              </a:rPr>
              <a:t>或瞄准距离）</a:t>
            </a:r>
            <a:r>
              <a:rPr lang="zh-CN" altLang="en-US" sz="2600" dirty="0" smtClean="0">
                <a:latin typeface="仿宋" panose="02010609060101010101" pitchFamily="49" charset="-122"/>
                <a:ea typeface="仿宋" panose="02010609060101010101" pitchFamily="49" charset="-122"/>
              </a:rPr>
              <a:t>。</a:t>
            </a:r>
            <a:endParaRPr lang="en-US" altLang="zh-CN" sz="2600" dirty="0" smtClean="0">
              <a:latin typeface="仿宋" panose="02010609060101010101" pitchFamily="49" charset="-122"/>
              <a:ea typeface="仿宋" panose="02010609060101010101" pitchFamily="49" charset="-122"/>
            </a:endParaRPr>
          </a:p>
          <a:p>
            <a:pPr marL="0" indent="0">
              <a:buNone/>
            </a:pPr>
            <a:r>
              <a:rPr lang="zh-CN" altLang="en-US" sz="2600" dirty="0" smtClean="0">
                <a:latin typeface="仿宋" panose="02010609060101010101" pitchFamily="49" charset="-122"/>
                <a:ea typeface="仿宋" panose="02010609060101010101" pitchFamily="49" charset="-122"/>
              </a:rPr>
              <a:t>    </a:t>
            </a:r>
            <a:r>
              <a:rPr lang="en-US" altLang="zh-CN" sz="2600" dirty="0" smtClean="0">
                <a:latin typeface="仿宋" panose="02010609060101010101" pitchFamily="49" charset="-122"/>
                <a:ea typeface="仿宋" panose="02010609060101010101" pitchFamily="49" charset="-122"/>
              </a:rPr>
              <a:t>b</a:t>
            </a:r>
            <a:r>
              <a:rPr lang="zh-CN" altLang="en-US" sz="2600" dirty="0" smtClean="0">
                <a:latin typeface="仿宋" panose="02010609060101010101" pitchFamily="49" charset="-122"/>
                <a:ea typeface="仿宋" panose="02010609060101010101" pitchFamily="49" charset="-122"/>
              </a:rPr>
              <a:t>表示瞄准的程度，</a:t>
            </a:r>
            <a:r>
              <a:rPr lang="en-US" altLang="zh-CN" sz="2600" dirty="0" smtClean="0">
                <a:latin typeface="仿宋" panose="02010609060101010101" pitchFamily="49" charset="-122"/>
                <a:ea typeface="仿宋" panose="02010609060101010101" pitchFamily="49" charset="-122"/>
              </a:rPr>
              <a:t>b=0</a:t>
            </a:r>
            <a:r>
              <a:rPr lang="zh-CN" altLang="en-US" sz="2600" dirty="0" smtClean="0">
                <a:latin typeface="仿宋" panose="02010609060101010101" pitchFamily="49" charset="-122"/>
                <a:ea typeface="仿宋" panose="02010609060101010101" pitchFamily="49" charset="-122"/>
              </a:rPr>
              <a:t>相当于正碰。</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pPr marL="0" indent="0">
              <a:buNone/>
            </a:pPr>
            <a:r>
              <a:rPr lang="zh-CN" altLang="en-US" sz="2600" dirty="0" smtClean="0">
                <a:latin typeface="仿宋" panose="02010609060101010101" pitchFamily="49" charset="-122"/>
                <a:ea typeface="仿宋" panose="02010609060101010101" pitchFamily="49" charset="-122"/>
              </a:rPr>
              <a:t>  设</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38</a:t>
            </a:fld>
            <a:endParaRPr lang="en-US" altLang="zh-CN" dirty="0">
              <a:solidFill>
                <a:srgbClr val="000000"/>
              </a:solidFill>
            </a:endParaRPr>
          </a:p>
        </p:txBody>
      </p:sp>
      <p:graphicFrame>
        <p:nvGraphicFramePr>
          <p:cNvPr id="40963" name="Object 3"/>
          <p:cNvGraphicFramePr>
            <a:graphicFrameLocks noChangeAspect="1"/>
          </p:cNvGraphicFramePr>
          <p:nvPr>
            <p:extLst>
              <p:ext uri="{D42A27DB-BD31-4B8C-83A1-F6EECF244321}">
                <p14:modId xmlns:p14="http://schemas.microsoft.com/office/powerpoint/2010/main" val="1997227914"/>
              </p:ext>
            </p:extLst>
          </p:nvPr>
        </p:nvGraphicFramePr>
        <p:xfrm>
          <a:off x="6553200" y="1715811"/>
          <a:ext cx="454458" cy="554705"/>
        </p:xfrm>
        <a:graphic>
          <a:graphicData uri="http://schemas.openxmlformats.org/presentationml/2006/ole">
            <mc:AlternateContent xmlns:mc="http://schemas.openxmlformats.org/markup-compatibility/2006">
              <mc:Choice xmlns:v="urn:schemas-microsoft-com:vml" Requires="v">
                <p:oleObj spid="_x0000_s225429" name="公式" r:id="rId3" imgW="203040" imgH="215640" progId="Equation.3">
                  <p:embed/>
                </p:oleObj>
              </mc:Choice>
              <mc:Fallback>
                <p:oleObj name="公式" r:id="rId3" imgW="2030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1715811"/>
                        <a:ext cx="454458" cy="554705"/>
                      </a:xfrm>
                      <a:prstGeom prst="rect">
                        <a:avLst/>
                      </a:prstGeom>
                      <a:solidFill>
                        <a:schemeClr val="bg1"/>
                      </a:solidFill>
                    </p:spPr>
                  </p:pic>
                </p:oleObj>
              </mc:Fallback>
            </mc:AlternateContent>
          </a:graphicData>
        </a:graphic>
      </p:graphicFrame>
      <p:cxnSp>
        <p:nvCxnSpPr>
          <p:cNvPr id="8" name="直接箭头连接符 7"/>
          <p:cNvCxnSpPr/>
          <p:nvPr/>
        </p:nvCxnSpPr>
        <p:spPr bwMode="auto">
          <a:xfrm>
            <a:off x="3420919" y="5002916"/>
            <a:ext cx="41434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p:nvPr/>
        </p:nvCxnSpPr>
        <p:spPr bwMode="auto">
          <a:xfrm rot="5400000" flipH="1" flipV="1">
            <a:off x="4778241" y="4860040"/>
            <a:ext cx="128588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flipV="1">
            <a:off x="5421183" y="4217098"/>
            <a:ext cx="990608" cy="7953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连接符 21"/>
          <p:cNvCxnSpPr/>
          <p:nvPr/>
        </p:nvCxnSpPr>
        <p:spPr bwMode="auto">
          <a:xfrm>
            <a:off x="5421183" y="5002916"/>
            <a:ext cx="914400" cy="91440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 name="直接连接符 23"/>
          <p:cNvCxnSpPr/>
          <p:nvPr/>
        </p:nvCxnSpPr>
        <p:spPr bwMode="auto">
          <a:xfrm flipV="1">
            <a:off x="5849811" y="4288536"/>
            <a:ext cx="857256" cy="714380"/>
          </a:xfrm>
          <a:prstGeom prst="line">
            <a:avLst/>
          </a:prstGeom>
          <a:solidFill>
            <a:schemeClr val="accent1"/>
          </a:solidFill>
          <a:ln w="9525" cap="flat" cmpd="sng" algn="ctr">
            <a:solidFill>
              <a:schemeClr val="tx1"/>
            </a:solidFill>
            <a:prstDash val="dash"/>
            <a:round/>
            <a:headEnd type="none" w="med" len="med"/>
            <a:tailEnd type="none" w="med" len="med"/>
          </a:ln>
          <a:effectLst/>
        </p:spPr>
      </p:cxnSp>
      <p:graphicFrame>
        <p:nvGraphicFramePr>
          <p:cNvPr id="40964" name="Object 4"/>
          <p:cNvGraphicFramePr>
            <a:graphicFrameLocks noChangeAspect="1"/>
          </p:cNvGraphicFramePr>
          <p:nvPr>
            <p:extLst/>
          </p:nvPr>
        </p:nvGraphicFramePr>
        <p:xfrm>
          <a:off x="7686551" y="4785428"/>
          <a:ext cx="377837" cy="481967"/>
        </p:xfrm>
        <a:graphic>
          <a:graphicData uri="http://schemas.openxmlformats.org/presentationml/2006/ole">
            <mc:AlternateContent xmlns:mc="http://schemas.openxmlformats.org/markup-compatibility/2006">
              <mc:Choice xmlns:v="urn:schemas-microsoft-com:vml" Requires="v">
                <p:oleObj spid="_x0000_s225430" name="公式" r:id="rId5" imgW="126720" imgH="139680" progId="Equation.3">
                  <p:embed/>
                </p:oleObj>
              </mc:Choice>
              <mc:Fallback>
                <p:oleObj name="公式" r:id="rId5" imgW="126720" imgH="139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6551" y="4785428"/>
                        <a:ext cx="377837" cy="481967"/>
                      </a:xfrm>
                      <a:prstGeom prst="rect">
                        <a:avLst/>
                      </a:prstGeom>
                      <a:solidFill>
                        <a:schemeClr val="bg1"/>
                      </a:solidFill>
                    </p:spPr>
                  </p:pic>
                </p:oleObj>
              </mc:Fallback>
            </mc:AlternateContent>
          </a:graphicData>
        </a:graphic>
      </p:graphicFrame>
      <p:graphicFrame>
        <p:nvGraphicFramePr>
          <p:cNvPr id="40965" name="Object 5"/>
          <p:cNvGraphicFramePr>
            <a:graphicFrameLocks noChangeAspect="1"/>
          </p:cNvGraphicFramePr>
          <p:nvPr>
            <p:extLst/>
          </p:nvPr>
        </p:nvGraphicFramePr>
        <p:xfrm>
          <a:off x="5065703" y="3889792"/>
          <a:ext cx="351490" cy="477022"/>
        </p:xfrm>
        <a:graphic>
          <a:graphicData uri="http://schemas.openxmlformats.org/presentationml/2006/ole">
            <mc:AlternateContent xmlns:mc="http://schemas.openxmlformats.org/markup-compatibility/2006">
              <mc:Choice xmlns:v="urn:schemas-microsoft-com:vml" Requires="v">
                <p:oleObj spid="_x0000_s225431" name="公式" r:id="rId7" imgW="139680" imgH="164880" progId="Equation.3">
                  <p:embed/>
                </p:oleObj>
              </mc:Choice>
              <mc:Fallback>
                <p:oleObj name="公式" r:id="rId7" imgW="139680" imgH="1648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5703" y="3889792"/>
                        <a:ext cx="351490" cy="477022"/>
                      </a:xfrm>
                      <a:prstGeom prst="rect">
                        <a:avLst/>
                      </a:prstGeom>
                      <a:noFill/>
                    </p:spPr>
                  </p:pic>
                </p:oleObj>
              </mc:Fallback>
            </mc:AlternateContent>
          </a:graphicData>
        </a:graphic>
      </p:graphicFrame>
      <p:graphicFrame>
        <p:nvGraphicFramePr>
          <p:cNvPr id="40966" name="Object 6"/>
          <p:cNvGraphicFramePr>
            <a:graphicFrameLocks noChangeAspect="1"/>
          </p:cNvGraphicFramePr>
          <p:nvPr>
            <p:extLst>
              <p:ext uri="{D42A27DB-BD31-4B8C-83A1-F6EECF244321}">
                <p14:modId xmlns:p14="http://schemas.microsoft.com/office/powerpoint/2010/main" val="2151302409"/>
              </p:ext>
            </p:extLst>
          </p:nvPr>
        </p:nvGraphicFramePr>
        <p:xfrm>
          <a:off x="2540622" y="1750433"/>
          <a:ext cx="419407" cy="441915"/>
        </p:xfrm>
        <a:graphic>
          <a:graphicData uri="http://schemas.openxmlformats.org/presentationml/2006/ole">
            <mc:AlternateContent xmlns:mc="http://schemas.openxmlformats.org/markup-compatibility/2006">
              <mc:Choice xmlns:v="urn:schemas-microsoft-com:vml" Requires="v">
                <p:oleObj spid="_x0000_s225432" name="公式" r:id="rId9" imgW="190440" imgH="215640" progId="Equation.3">
                  <p:embed/>
                </p:oleObj>
              </mc:Choice>
              <mc:Fallback>
                <p:oleObj name="公式" r:id="rId9" imgW="1904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0622" y="1750433"/>
                        <a:ext cx="419407" cy="441915"/>
                      </a:xfrm>
                      <a:prstGeom prst="rect">
                        <a:avLst/>
                      </a:prstGeom>
                      <a:solidFill>
                        <a:schemeClr val="bg1"/>
                      </a:solidFill>
                    </p:spPr>
                  </p:pic>
                </p:oleObj>
              </mc:Fallback>
            </mc:AlternateContent>
          </a:graphicData>
        </a:graphic>
      </p:graphicFrame>
      <p:graphicFrame>
        <p:nvGraphicFramePr>
          <p:cNvPr id="40967" name="Object 7"/>
          <p:cNvGraphicFramePr>
            <a:graphicFrameLocks noChangeAspect="1"/>
          </p:cNvGraphicFramePr>
          <p:nvPr>
            <p:extLst/>
          </p:nvPr>
        </p:nvGraphicFramePr>
        <p:xfrm>
          <a:off x="3604863" y="5134040"/>
          <a:ext cx="516186" cy="672934"/>
        </p:xfrm>
        <a:graphic>
          <a:graphicData uri="http://schemas.openxmlformats.org/presentationml/2006/ole">
            <mc:AlternateContent xmlns:mc="http://schemas.openxmlformats.org/markup-compatibility/2006">
              <mc:Choice xmlns:v="urn:schemas-microsoft-com:vml" Requires="v">
                <p:oleObj spid="_x0000_s225433" name="公式" r:id="rId11" imgW="190440" imgH="215640" progId="Equation.3">
                  <p:embed/>
                </p:oleObj>
              </mc:Choice>
              <mc:Fallback>
                <p:oleObj name="公式" r:id="rId11" imgW="1904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863" y="5134040"/>
                        <a:ext cx="516186" cy="672934"/>
                      </a:xfrm>
                      <a:prstGeom prst="rect">
                        <a:avLst/>
                      </a:prstGeom>
                      <a:solidFill>
                        <a:schemeClr val="bg1"/>
                      </a:solidFill>
                    </p:spPr>
                  </p:pic>
                </p:oleObj>
              </mc:Fallback>
            </mc:AlternateContent>
          </a:graphicData>
        </a:graphic>
      </p:graphicFrame>
      <p:graphicFrame>
        <p:nvGraphicFramePr>
          <p:cNvPr id="40969" name="Object 9"/>
          <p:cNvGraphicFramePr>
            <a:graphicFrameLocks noChangeAspect="1"/>
          </p:cNvGraphicFramePr>
          <p:nvPr>
            <p:extLst/>
          </p:nvPr>
        </p:nvGraphicFramePr>
        <p:xfrm>
          <a:off x="4868800" y="4362128"/>
          <a:ext cx="548393" cy="669362"/>
        </p:xfrm>
        <a:graphic>
          <a:graphicData uri="http://schemas.openxmlformats.org/presentationml/2006/ole">
            <mc:AlternateContent xmlns:mc="http://schemas.openxmlformats.org/markup-compatibility/2006">
              <mc:Choice xmlns:v="urn:schemas-microsoft-com:vml" Requires="v">
                <p:oleObj spid="_x0000_s225434" name="公式" r:id="rId12" imgW="203040" imgH="215640" progId="Equation.3">
                  <p:embed/>
                </p:oleObj>
              </mc:Choice>
              <mc:Fallback>
                <p:oleObj name="公式" r:id="rId12" imgW="20304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800" y="4362128"/>
                        <a:ext cx="548393" cy="669362"/>
                      </a:xfrm>
                      <a:prstGeom prst="rect">
                        <a:avLst/>
                      </a:prstGeom>
                      <a:noFill/>
                    </p:spPr>
                  </p:pic>
                </p:oleObj>
              </mc:Fallback>
            </mc:AlternateContent>
          </a:graphicData>
        </a:graphic>
      </p:graphicFrame>
      <p:graphicFrame>
        <p:nvGraphicFramePr>
          <p:cNvPr id="40970" name="Object 10"/>
          <p:cNvGraphicFramePr>
            <a:graphicFrameLocks noChangeAspect="1"/>
          </p:cNvGraphicFramePr>
          <p:nvPr>
            <p:extLst/>
          </p:nvPr>
        </p:nvGraphicFramePr>
        <p:xfrm>
          <a:off x="6281289" y="4366814"/>
          <a:ext cx="425778" cy="642536"/>
        </p:xfrm>
        <a:graphic>
          <a:graphicData uri="http://schemas.openxmlformats.org/presentationml/2006/ole">
            <mc:AlternateContent xmlns:mc="http://schemas.openxmlformats.org/markup-compatibility/2006">
              <mc:Choice xmlns:v="urn:schemas-microsoft-com:vml" Requires="v">
                <p:oleObj spid="_x0000_s225435" name="公式" r:id="rId13" imgW="164880" imgH="215640" progId="Equation.3">
                  <p:embed/>
                </p:oleObj>
              </mc:Choice>
              <mc:Fallback>
                <p:oleObj name="公式" r:id="rId13" imgW="1648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1289" y="4366814"/>
                        <a:ext cx="425778" cy="642536"/>
                      </a:xfrm>
                      <a:prstGeom prst="rect">
                        <a:avLst/>
                      </a:prstGeom>
                      <a:noFill/>
                    </p:spPr>
                  </p:pic>
                </p:oleObj>
              </mc:Fallback>
            </mc:AlternateContent>
          </a:graphicData>
        </a:graphic>
      </p:graphicFrame>
      <p:graphicFrame>
        <p:nvGraphicFramePr>
          <p:cNvPr id="40971" name="Object 11"/>
          <p:cNvGraphicFramePr>
            <a:graphicFrameLocks noChangeAspect="1"/>
          </p:cNvGraphicFramePr>
          <p:nvPr>
            <p:extLst/>
          </p:nvPr>
        </p:nvGraphicFramePr>
        <p:xfrm>
          <a:off x="5780083" y="4942878"/>
          <a:ext cx="357190" cy="585133"/>
        </p:xfrm>
        <a:graphic>
          <a:graphicData uri="http://schemas.openxmlformats.org/presentationml/2006/ole">
            <mc:AlternateContent xmlns:mc="http://schemas.openxmlformats.org/markup-compatibility/2006">
              <mc:Choice xmlns:v="urn:schemas-microsoft-com:vml" Requires="v">
                <p:oleObj spid="_x0000_s225436" name="公式" r:id="rId15" imgW="152280" imgH="215640" progId="Equation.3">
                  <p:embed/>
                </p:oleObj>
              </mc:Choice>
              <mc:Fallback>
                <p:oleObj name="公式" r:id="rId15" imgW="1522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80083" y="4942878"/>
                        <a:ext cx="357190" cy="585133"/>
                      </a:xfrm>
                      <a:prstGeom prst="rect">
                        <a:avLst/>
                      </a:prstGeom>
                      <a:noFill/>
                    </p:spPr>
                  </p:pic>
                </p:oleObj>
              </mc:Fallback>
            </mc:AlternateContent>
          </a:graphicData>
        </a:graphic>
      </p:graphicFrame>
      <p:graphicFrame>
        <p:nvGraphicFramePr>
          <p:cNvPr id="40972" name="Object 12"/>
          <p:cNvGraphicFramePr>
            <a:graphicFrameLocks noChangeAspect="1"/>
          </p:cNvGraphicFramePr>
          <p:nvPr>
            <p:extLst/>
          </p:nvPr>
        </p:nvGraphicFramePr>
        <p:xfrm>
          <a:off x="6461002" y="5860164"/>
          <a:ext cx="416514" cy="740801"/>
        </p:xfrm>
        <a:graphic>
          <a:graphicData uri="http://schemas.openxmlformats.org/presentationml/2006/ole">
            <mc:AlternateContent xmlns:mc="http://schemas.openxmlformats.org/markup-compatibility/2006">
              <mc:Choice xmlns:v="urn:schemas-microsoft-com:vml" Requires="v">
                <p:oleObj spid="_x0000_s225437" name="公式" r:id="rId17" imgW="139680" imgH="215640" progId="Equation.3">
                  <p:embed/>
                </p:oleObj>
              </mc:Choice>
              <mc:Fallback>
                <p:oleObj name="公式" r:id="rId17" imgW="1396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61002" y="5860164"/>
                        <a:ext cx="416514" cy="740801"/>
                      </a:xfrm>
                      <a:prstGeom prst="rect">
                        <a:avLst/>
                      </a:prstGeom>
                      <a:solidFill>
                        <a:schemeClr val="bg1"/>
                      </a:solidFill>
                    </p:spPr>
                  </p:pic>
                </p:oleObj>
              </mc:Fallback>
            </mc:AlternateContent>
          </a:graphicData>
        </a:graphic>
      </p:graphicFrame>
      <p:graphicFrame>
        <p:nvGraphicFramePr>
          <p:cNvPr id="40973" name="Object 13"/>
          <p:cNvGraphicFramePr>
            <a:graphicFrameLocks noChangeAspect="1"/>
          </p:cNvGraphicFramePr>
          <p:nvPr>
            <p:extLst/>
          </p:nvPr>
        </p:nvGraphicFramePr>
        <p:xfrm>
          <a:off x="6421315" y="3717032"/>
          <a:ext cx="493867" cy="597925"/>
        </p:xfrm>
        <a:graphic>
          <a:graphicData uri="http://schemas.openxmlformats.org/presentationml/2006/ole">
            <mc:AlternateContent xmlns:mc="http://schemas.openxmlformats.org/markup-compatibility/2006">
              <mc:Choice xmlns:v="urn:schemas-microsoft-com:vml" Requires="v">
                <p:oleObj spid="_x0000_s225438" name="公式" r:id="rId19" imgW="164880" imgH="215640" progId="Equation.3">
                  <p:embed/>
                </p:oleObj>
              </mc:Choice>
              <mc:Fallback>
                <p:oleObj name="公式" r:id="rId19" imgW="16488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21315" y="3717032"/>
                        <a:ext cx="493867" cy="597925"/>
                      </a:xfrm>
                      <a:prstGeom prst="rect">
                        <a:avLst/>
                      </a:prstGeom>
                      <a:solidFill>
                        <a:schemeClr val="bg1"/>
                      </a:solidFill>
                    </p:spPr>
                  </p:pic>
                </p:oleObj>
              </mc:Fallback>
            </mc:AlternateContent>
          </a:graphicData>
        </a:graphic>
      </p:graphicFrame>
      <p:sp>
        <p:nvSpPr>
          <p:cNvPr id="37" name="任意多边形 36"/>
          <p:cNvSpPr/>
          <p:nvPr/>
        </p:nvSpPr>
        <p:spPr bwMode="auto">
          <a:xfrm>
            <a:off x="5626929" y="5031490"/>
            <a:ext cx="110490" cy="194310"/>
          </a:xfrm>
          <a:custGeom>
            <a:avLst/>
            <a:gdLst>
              <a:gd name="connsiteX0" fmla="*/ 45720 w 110490"/>
              <a:gd name="connsiteY0" fmla="*/ 0 h 194310"/>
              <a:gd name="connsiteX1" fmla="*/ 102870 w 110490"/>
              <a:gd name="connsiteY1" fmla="*/ 137160 h 194310"/>
              <a:gd name="connsiteX2" fmla="*/ 0 w 110490"/>
              <a:gd name="connsiteY2" fmla="*/ 194310 h 194310"/>
              <a:gd name="connsiteX3" fmla="*/ 0 w 110490"/>
              <a:gd name="connsiteY3" fmla="*/ 194310 h 194310"/>
            </a:gdLst>
            <a:ahLst/>
            <a:cxnLst>
              <a:cxn ang="0">
                <a:pos x="connsiteX0" y="connsiteY0"/>
              </a:cxn>
              <a:cxn ang="0">
                <a:pos x="connsiteX1" y="connsiteY1"/>
              </a:cxn>
              <a:cxn ang="0">
                <a:pos x="connsiteX2" y="connsiteY2"/>
              </a:cxn>
              <a:cxn ang="0">
                <a:pos x="connsiteX3" y="connsiteY3"/>
              </a:cxn>
            </a:cxnLst>
            <a:rect l="l" t="t" r="r" b="b"/>
            <a:pathLst>
              <a:path w="110490" h="194310">
                <a:moveTo>
                  <a:pt x="45720" y="0"/>
                </a:moveTo>
                <a:cubicBezTo>
                  <a:pt x="78105" y="52387"/>
                  <a:pt x="110490" y="104775"/>
                  <a:pt x="102870" y="137160"/>
                </a:cubicBezTo>
                <a:cubicBezTo>
                  <a:pt x="95250" y="169545"/>
                  <a:pt x="0" y="194310"/>
                  <a:pt x="0" y="194310"/>
                </a:cubicBezTo>
                <a:lnTo>
                  <a:pt x="0" y="194310"/>
                </a:ln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sp>
        <p:nvSpPr>
          <p:cNvPr id="38" name="任意多边形 37"/>
          <p:cNvSpPr/>
          <p:nvPr/>
        </p:nvSpPr>
        <p:spPr bwMode="auto">
          <a:xfrm>
            <a:off x="5992689" y="4882900"/>
            <a:ext cx="120015" cy="137160"/>
          </a:xfrm>
          <a:custGeom>
            <a:avLst/>
            <a:gdLst>
              <a:gd name="connsiteX0" fmla="*/ 0 w 120015"/>
              <a:gd name="connsiteY0" fmla="*/ 0 h 137160"/>
              <a:gd name="connsiteX1" fmla="*/ 102870 w 120015"/>
              <a:gd name="connsiteY1" fmla="*/ 34290 h 137160"/>
              <a:gd name="connsiteX2" fmla="*/ 102870 w 120015"/>
              <a:gd name="connsiteY2" fmla="*/ 137160 h 137160"/>
            </a:gdLst>
            <a:ahLst/>
            <a:cxnLst>
              <a:cxn ang="0">
                <a:pos x="connsiteX0" y="connsiteY0"/>
              </a:cxn>
              <a:cxn ang="0">
                <a:pos x="connsiteX1" y="connsiteY1"/>
              </a:cxn>
              <a:cxn ang="0">
                <a:pos x="connsiteX2" y="connsiteY2"/>
              </a:cxn>
            </a:cxnLst>
            <a:rect l="l" t="t" r="r" b="b"/>
            <a:pathLst>
              <a:path w="120015" h="137160">
                <a:moveTo>
                  <a:pt x="0" y="0"/>
                </a:moveTo>
                <a:cubicBezTo>
                  <a:pt x="42862" y="5715"/>
                  <a:pt x="85725" y="11430"/>
                  <a:pt x="102870" y="34290"/>
                </a:cubicBezTo>
                <a:cubicBezTo>
                  <a:pt x="120015" y="57150"/>
                  <a:pt x="111442" y="97155"/>
                  <a:pt x="102870" y="137160"/>
                </a:cubicBezTo>
              </a:path>
            </a:pathLst>
          </a:cu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49211200"/>
              </p:ext>
            </p:extLst>
          </p:nvPr>
        </p:nvGraphicFramePr>
        <p:xfrm>
          <a:off x="1585667" y="3923665"/>
          <a:ext cx="1093182" cy="586866"/>
        </p:xfrm>
        <a:graphic>
          <a:graphicData uri="http://schemas.openxmlformats.org/presentationml/2006/ole">
            <mc:AlternateContent xmlns:mc="http://schemas.openxmlformats.org/markup-compatibility/2006">
              <mc:Choice xmlns:v="urn:schemas-microsoft-com:vml" Requires="v">
                <p:oleObj spid="_x0000_s225439" name="公式" r:id="rId21" imgW="406048" imgH="215713" progId="Equation.3">
                  <p:embed/>
                </p:oleObj>
              </mc:Choice>
              <mc:Fallback>
                <p:oleObj name="公式" r:id="rId21" imgW="406048" imgH="21571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5667" y="3923665"/>
                        <a:ext cx="1093182" cy="586866"/>
                      </a:xfrm>
                      <a:prstGeom prst="rect">
                        <a:avLst/>
                      </a:prstGeom>
                      <a:noFill/>
                      <a:ln>
                        <a:noFill/>
                      </a:ln>
                      <a:extLst/>
                    </p:spPr>
                  </p:pic>
                </p:oleObj>
              </mc:Fallback>
            </mc:AlternateContent>
          </a:graphicData>
        </a:graphic>
      </p:graphicFrame>
      <p:sp>
        <p:nvSpPr>
          <p:cNvPr id="9" name="任意多边形 8"/>
          <p:cNvSpPr/>
          <p:nvPr/>
        </p:nvSpPr>
        <p:spPr bwMode="auto">
          <a:xfrm>
            <a:off x="3582086" y="5230910"/>
            <a:ext cx="2711303" cy="907243"/>
          </a:xfrm>
          <a:custGeom>
            <a:avLst/>
            <a:gdLst>
              <a:gd name="connsiteX0" fmla="*/ 0 w 2711303"/>
              <a:gd name="connsiteY0" fmla="*/ 14108 h 907243"/>
              <a:gd name="connsiteX1" fmla="*/ 1414130 w 2711303"/>
              <a:gd name="connsiteY1" fmla="*/ 3475 h 907243"/>
              <a:gd name="connsiteX2" fmla="*/ 1818168 w 2711303"/>
              <a:gd name="connsiteY2" fmla="*/ 67271 h 907243"/>
              <a:gd name="connsiteX3" fmla="*/ 2147777 w 2711303"/>
              <a:gd name="connsiteY3" fmla="*/ 354350 h 907243"/>
              <a:gd name="connsiteX4" fmla="*/ 2711303 w 2711303"/>
              <a:gd name="connsiteY4" fmla="*/ 907243 h 907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303" h="907243">
                <a:moveTo>
                  <a:pt x="0" y="14108"/>
                </a:moveTo>
                <a:cubicBezTo>
                  <a:pt x="555551" y="4361"/>
                  <a:pt x="1111102" y="-5385"/>
                  <a:pt x="1414130" y="3475"/>
                </a:cubicBezTo>
                <a:cubicBezTo>
                  <a:pt x="1717158" y="12335"/>
                  <a:pt x="1695894" y="8792"/>
                  <a:pt x="1818168" y="67271"/>
                </a:cubicBezTo>
                <a:cubicBezTo>
                  <a:pt x="1940443" y="125750"/>
                  <a:pt x="1998921" y="214355"/>
                  <a:pt x="2147777" y="354350"/>
                </a:cubicBezTo>
                <a:cubicBezTo>
                  <a:pt x="2296633" y="494345"/>
                  <a:pt x="2503968" y="700794"/>
                  <a:pt x="2711303" y="907243"/>
                </a:cubicBezTo>
              </a:path>
            </a:pathLst>
          </a:custGeom>
          <a:noFill/>
          <a:ln w="1270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cxnSp>
        <p:nvCxnSpPr>
          <p:cNvPr id="12" name="直接箭头连接符 11"/>
          <p:cNvCxnSpPr/>
          <p:nvPr/>
        </p:nvCxnSpPr>
        <p:spPr bwMode="auto">
          <a:xfrm>
            <a:off x="4049041" y="5503776"/>
            <a:ext cx="888696"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3" name="对象 12"/>
          <p:cNvGraphicFramePr>
            <a:graphicFrameLocks noChangeAspect="1"/>
          </p:cNvGraphicFramePr>
          <p:nvPr>
            <p:extLst/>
          </p:nvPr>
        </p:nvGraphicFramePr>
        <p:xfrm>
          <a:off x="4193057" y="5374926"/>
          <a:ext cx="509588" cy="771525"/>
        </p:xfrm>
        <a:graphic>
          <a:graphicData uri="http://schemas.openxmlformats.org/presentationml/2006/ole">
            <mc:AlternateContent xmlns:mc="http://schemas.openxmlformats.org/markup-compatibility/2006">
              <mc:Choice xmlns:v="urn:schemas-microsoft-com:vml" Requires="v">
                <p:oleObj spid="_x0000_s225440" name="公式" r:id="rId23" imgW="152280" imgH="228600" progId="Equation.3">
                  <p:embed/>
                </p:oleObj>
              </mc:Choice>
              <mc:Fallback>
                <p:oleObj name="公式" r:id="rId23" imgW="152280" imgH="228600" progId="Equation.3">
                  <p:embed/>
                  <p:pic>
                    <p:nvPicPr>
                      <p:cNvPr id="0" name=""/>
                      <p:cNvPicPr>
                        <a:picLocks noChangeAspect="1" noChangeArrowheads="1"/>
                      </p:cNvPicPr>
                      <p:nvPr/>
                    </p:nvPicPr>
                    <p:blipFill>
                      <a:blip r:embed="rId24"/>
                      <a:srcRect/>
                      <a:stretch>
                        <a:fillRect/>
                      </a:stretch>
                    </p:blipFill>
                    <p:spPr bwMode="auto">
                      <a:xfrm>
                        <a:off x="4193057" y="5374926"/>
                        <a:ext cx="5095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椭圆 15"/>
          <p:cNvSpPr>
            <a:spLocks/>
          </p:cNvSpPr>
          <p:nvPr/>
        </p:nvSpPr>
        <p:spPr bwMode="auto">
          <a:xfrm flipV="1">
            <a:off x="5381201" y="4942878"/>
            <a:ext cx="108000" cy="108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sp>
        <p:nvSpPr>
          <p:cNvPr id="32" name="椭圆 31"/>
          <p:cNvSpPr>
            <a:spLocks/>
          </p:cNvSpPr>
          <p:nvPr/>
        </p:nvSpPr>
        <p:spPr bwMode="auto">
          <a:xfrm flipV="1">
            <a:off x="3905025" y="5194918"/>
            <a:ext cx="108000" cy="108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endParaRPr lang="zh-CN" altLang="en-US" smtClean="0">
              <a:solidFill>
                <a:srgbClr val="000000"/>
              </a:solidFill>
            </a:endParaRPr>
          </a:p>
        </p:txBody>
      </p:sp>
    </p:spTree>
    <p:extLst>
      <p:ext uri="{BB962C8B-B14F-4D97-AF65-F5344CB8AC3E}">
        <p14:creationId xmlns:p14="http://schemas.microsoft.com/office/powerpoint/2010/main" val="1898141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857232"/>
            <a:ext cx="7946718" cy="5114932"/>
          </a:xfrm>
        </p:spPr>
        <p:txBody>
          <a:bodyPr/>
          <a:lstStyle/>
          <a:p>
            <a:pPr>
              <a:lnSpc>
                <a:spcPct val="125000"/>
              </a:lnSpc>
            </a:pPr>
            <a:r>
              <a:rPr lang="zh-CN" altLang="en-US" sz="2400" dirty="0" smtClean="0">
                <a:latin typeface="仿宋" panose="02010609060101010101" pitchFamily="49" charset="-122"/>
                <a:ea typeface="仿宋" panose="02010609060101010101" pitchFamily="49" charset="-122"/>
              </a:rPr>
              <a:t>假定为完全弹性碰撞。</a:t>
            </a:r>
            <a:endParaRPr lang="en-US" altLang="zh-CN" sz="2400" dirty="0" smtClean="0">
              <a:latin typeface="仿宋" panose="02010609060101010101" pitchFamily="49" charset="-122"/>
              <a:ea typeface="仿宋" panose="02010609060101010101" pitchFamily="49" charset="-122"/>
            </a:endParaRPr>
          </a:p>
          <a:p>
            <a:pPr>
              <a:lnSpc>
                <a:spcPct val="125000"/>
              </a:lnSpc>
            </a:pPr>
            <a:r>
              <a:rPr lang="zh-CN" altLang="en-US" sz="2400" dirty="0" smtClean="0">
                <a:latin typeface="仿宋" panose="02010609060101010101" pitchFamily="49" charset="-122"/>
                <a:ea typeface="仿宋" panose="02010609060101010101" pitchFamily="49" charset="-122"/>
              </a:rPr>
              <a:t>由动量守恒：</a:t>
            </a: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r>
              <a:rPr lang="zh-CN" altLang="en-US" sz="2400" dirty="0" smtClean="0">
                <a:latin typeface="仿宋" panose="02010609060101010101" pitchFamily="49" charset="-122"/>
                <a:ea typeface="仿宋" panose="02010609060101010101" pitchFamily="49" charset="-122"/>
              </a:rPr>
              <a:t>动能守恒：</a:t>
            </a:r>
            <a:endParaRPr lang="en-US" altLang="zh-CN" sz="2400" dirty="0" smtClean="0">
              <a:latin typeface="仿宋" panose="02010609060101010101" pitchFamily="49" charset="-122"/>
              <a:ea typeface="仿宋" panose="02010609060101010101" pitchFamily="49" charset="-122"/>
            </a:endParaRPr>
          </a:p>
          <a:p>
            <a:pPr>
              <a:lnSpc>
                <a:spcPct val="125000"/>
              </a:lnSpc>
            </a:pPr>
            <a:endParaRPr lang="en-US" altLang="zh-CN" sz="2400" dirty="0">
              <a:latin typeface="仿宋" panose="02010609060101010101" pitchFamily="49" charset="-122"/>
              <a:ea typeface="仿宋" panose="02010609060101010101" pitchFamily="49" charset="-122"/>
            </a:endParaRPr>
          </a:p>
          <a:p>
            <a:pPr>
              <a:lnSpc>
                <a:spcPct val="125000"/>
              </a:lnSpc>
            </a:pPr>
            <a:endParaRPr lang="en-US" altLang="zh-CN" sz="2400" dirty="0" smtClean="0">
              <a:latin typeface="仿宋" panose="02010609060101010101" pitchFamily="49" charset="-122"/>
              <a:ea typeface="仿宋" panose="02010609060101010101" pitchFamily="49" charset="-122"/>
            </a:endParaRPr>
          </a:p>
          <a:p>
            <a:pPr>
              <a:lnSpc>
                <a:spcPct val="125000"/>
              </a:lnSpc>
            </a:pPr>
            <a:r>
              <a:rPr lang="zh-CN" altLang="en-US" sz="2400" dirty="0" smtClean="0">
                <a:latin typeface="仿宋" panose="02010609060101010101" pitchFamily="49" charset="-122"/>
                <a:ea typeface="仿宋" panose="02010609060101010101" pitchFamily="49" charset="-122"/>
              </a:rPr>
              <a:t>四个未知量，三个关系。事实上，另一个与作用过程有关，比较复杂。经常通过实验测量出一个角度即可。</a:t>
            </a:r>
            <a:endParaRPr lang="en-US" altLang="zh-CN" sz="2400" dirty="0" smtClean="0">
              <a:latin typeface="仿宋" panose="02010609060101010101" pitchFamily="49" charset="-122"/>
              <a:ea typeface="仿宋" panose="02010609060101010101" pitchFamily="49" charset="-122"/>
            </a:endParaRPr>
          </a:p>
          <a:p>
            <a:pPr marL="0" indent="0">
              <a:buNone/>
            </a:pPr>
            <a:endParaRPr lang="en-US" altLang="zh-CN" sz="2400"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39</a:t>
            </a:fld>
            <a:endParaRPr lang="en-US" altLang="zh-CN">
              <a:solidFill>
                <a:srgbClr val="000000"/>
              </a:solidFill>
            </a:endParaRPr>
          </a:p>
        </p:txBody>
      </p:sp>
      <p:graphicFrame>
        <p:nvGraphicFramePr>
          <p:cNvPr id="54274" name="Object 2"/>
          <p:cNvGraphicFramePr>
            <a:graphicFrameLocks noChangeAspect="1"/>
          </p:cNvGraphicFramePr>
          <p:nvPr>
            <p:extLst>
              <p:ext uri="{D42A27DB-BD31-4B8C-83A1-F6EECF244321}">
                <p14:modId xmlns:p14="http://schemas.microsoft.com/office/powerpoint/2010/main" val="1129855722"/>
              </p:ext>
            </p:extLst>
          </p:nvPr>
        </p:nvGraphicFramePr>
        <p:xfrm>
          <a:off x="2168811" y="4149080"/>
          <a:ext cx="3668747" cy="883099"/>
        </p:xfrm>
        <a:graphic>
          <a:graphicData uri="http://schemas.openxmlformats.org/presentationml/2006/ole">
            <mc:AlternateContent xmlns:mc="http://schemas.openxmlformats.org/markup-compatibility/2006">
              <mc:Choice xmlns:v="urn:schemas-microsoft-com:vml" Requires="v">
                <p:oleObj spid="_x0000_s208172" r:id="rId3" imgW="1574800" imgH="393700" progId="Equation.3">
                  <p:embed/>
                </p:oleObj>
              </mc:Choice>
              <mc:Fallback>
                <p:oleObj r:id="rId3" imgW="15748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8811" y="4149080"/>
                        <a:ext cx="3668747" cy="883099"/>
                      </a:xfrm>
                      <a:prstGeom prst="rect">
                        <a:avLst/>
                      </a:prstGeom>
                      <a:noFill/>
                      <a:extLst/>
                    </p:spPr>
                  </p:pic>
                </p:oleObj>
              </mc:Fallback>
            </mc:AlternateContent>
          </a:graphicData>
        </a:graphic>
      </p:graphicFrame>
      <p:graphicFrame>
        <p:nvGraphicFramePr>
          <p:cNvPr id="54275" name="Object 3"/>
          <p:cNvGraphicFramePr>
            <a:graphicFrameLocks noChangeAspect="1"/>
          </p:cNvGraphicFramePr>
          <p:nvPr>
            <p:extLst>
              <p:ext uri="{D42A27DB-BD31-4B8C-83A1-F6EECF244321}">
                <p14:modId xmlns:p14="http://schemas.microsoft.com/office/powerpoint/2010/main" val="1790117610"/>
              </p:ext>
            </p:extLst>
          </p:nvPr>
        </p:nvGraphicFramePr>
        <p:xfrm>
          <a:off x="1560299" y="1963557"/>
          <a:ext cx="5491410" cy="591873"/>
        </p:xfrm>
        <a:graphic>
          <a:graphicData uri="http://schemas.openxmlformats.org/presentationml/2006/ole">
            <mc:AlternateContent xmlns:mc="http://schemas.openxmlformats.org/markup-compatibility/2006">
              <mc:Choice xmlns:v="urn:schemas-microsoft-com:vml" Requires="v">
                <p:oleObj spid="_x0000_s208173" name="公式" r:id="rId5" imgW="2031840" imgH="215640" progId="Equation.3">
                  <p:embed/>
                </p:oleObj>
              </mc:Choice>
              <mc:Fallback>
                <p:oleObj name="公式" r:id="rId5" imgW="20318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0299" y="1963557"/>
                        <a:ext cx="5491410" cy="591873"/>
                      </a:xfrm>
                      <a:prstGeom prst="rect">
                        <a:avLst/>
                      </a:prstGeom>
                      <a:noFill/>
                      <a:extLst/>
                    </p:spPr>
                  </p:pic>
                </p:oleObj>
              </mc:Fallback>
            </mc:AlternateContent>
          </a:graphicData>
        </a:graphic>
      </p:graphicFrame>
      <p:graphicFrame>
        <p:nvGraphicFramePr>
          <p:cNvPr id="54276" name="Object 4"/>
          <p:cNvGraphicFramePr>
            <a:graphicFrameLocks noChangeAspect="1"/>
          </p:cNvGraphicFramePr>
          <p:nvPr>
            <p:extLst>
              <p:ext uri="{D42A27DB-BD31-4B8C-83A1-F6EECF244321}">
                <p14:modId xmlns:p14="http://schemas.microsoft.com/office/powerpoint/2010/main" val="3511872851"/>
              </p:ext>
            </p:extLst>
          </p:nvPr>
        </p:nvGraphicFramePr>
        <p:xfrm>
          <a:off x="1593122" y="2790890"/>
          <a:ext cx="4820126" cy="623808"/>
        </p:xfrm>
        <a:graphic>
          <a:graphicData uri="http://schemas.openxmlformats.org/presentationml/2006/ole">
            <mc:AlternateContent xmlns:mc="http://schemas.openxmlformats.org/markup-compatibility/2006">
              <mc:Choice xmlns:v="urn:schemas-microsoft-com:vml" Requires="v">
                <p:oleObj spid="_x0000_s208174" name="Equation" r:id="rId7" imgW="1790640" imgH="228600" progId="Equation.DSMT4">
                  <p:embed/>
                </p:oleObj>
              </mc:Choice>
              <mc:Fallback>
                <p:oleObj name="Equation" r:id="rId7" imgW="1790640" imgH="228600" progId="Equation.DSMT4">
                  <p:embed/>
                  <p:pic>
                    <p:nvPicPr>
                      <p:cNvPr id="0" name=""/>
                      <p:cNvPicPr>
                        <a:picLocks noChangeAspect="1" noChangeArrowheads="1"/>
                      </p:cNvPicPr>
                      <p:nvPr/>
                    </p:nvPicPr>
                    <p:blipFill>
                      <a:blip r:embed="rId8"/>
                      <a:srcRect/>
                      <a:stretch>
                        <a:fillRect/>
                      </a:stretch>
                    </p:blipFill>
                    <p:spPr bwMode="auto">
                      <a:xfrm>
                        <a:off x="1593122" y="2790890"/>
                        <a:ext cx="4820126" cy="623808"/>
                      </a:xfrm>
                      <a:prstGeom prst="rect">
                        <a:avLst/>
                      </a:prstGeom>
                      <a:noFill/>
                      <a:extLst/>
                    </p:spPr>
                  </p:pic>
                </p:oleObj>
              </mc:Fallback>
            </mc:AlternateContent>
          </a:graphicData>
        </a:graphic>
      </p:graphicFrame>
    </p:spTree>
    <p:extLst>
      <p:ext uri="{BB962C8B-B14F-4D97-AF65-F5344CB8AC3E}">
        <p14:creationId xmlns:p14="http://schemas.microsoft.com/office/powerpoint/2010/main" val="393123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36712"/>
            <a:ext cx="7772400" cy="5259288"/>
          </a:xfrm>
        </p:spPr>
        <p:txBody>
          <a:bodyPr/>
          <a:lstStyle/>
          <a:p>
            <a:pPr>
              <a:lnSpc>
                <a:spcPct val="125000"/>
              </a:lnSpc>
            </a:pPr>
            <a:r>
              <a:rPr lang="zh-CN" altLang="en-US" sz="2600" dirty="0" smtClean="0">
                <a:solidFill>
                  <a:srgbClr val="C00000"/>
                </a:solidFill>
                <a:latin typeface="仿宋" panose="02010609060101010101" pitchFamily="49" charset="-122"/>
                <a:ea typeface="仿宋" panose="02010609060101010101" pitchFamily="49" charset="-122"/>
              </a:rPr>
              <a:t>注意：</a:t>
            </a:r>
            <a:endParaRPr lang="en-US" altLang="zh-CN" sz="2600" dirty="0" smtClean="0">
              <a:solidFill>
                <a:srgbClr val="C00000"/>
              </a:solidFill>
              <a:latin typeface="仿宋" panose="02010609060101010101" pitchFamily="49" charset="-122"/>
              <a:ea typeface="仿宋" panose="02010609060101010101" pitchFamily="49" charset="-122"/>
            </a:endParaRPr>
          </a:p>
          <a:p>
            <a:pPr>
              <a:lnSpc>
                <a:spcPct val="125000"/>
              </a:lnSpc>
              <a:buFont typeface="Wingdings" panose="05000000000000000000" pitchFamily="2" charset="2"/>
              <a:buChar char="Ø"/>
            </a:pPr>
            <a:r>
              <a:rPr lang="zh-CN" altLang="zh-CN" sz="2600" dirty="0" smtClean="0">
                <a:latin typeface="仿宋" panose="02010609060101010101" pitchFamily="49" charset="-122"/>
                <a:ea typeface="仿宋" panose="02010609060101010101" pitchFamily="49" charset="-122"/>
              </a:rPr>
              <a:t>冲量</a:t>
            </a:r>
            <a:r>
              <a:rPr lang="zh-CN" altLang="zh-CN" sz="2600" dirty="0">
                <a:latin typeface="仿宋" panose="02010609060101010101" pitchFamily="49" charset="-122"/>
                <a:ea typeface="仿宋" panose="02010609060101010101" pitchFamily="49" charset="-122"/>
              </a:rPr>
              <a:t>是</a:t>
            </a:r>
            <a:r>
              <a:rPr lang="zh-CN" altLang="zh-CN" sz="2600" dirty="0">
                <a:solidFill>
                  <a:srgbClr val="C00000"/>
                </a:solidFill>
                <a:latin typeface="仿宋" panose="02010609060101010101" pitchFamily="49" charset="-122"/>
                <a:ea typeface="仿宋" panose="02010609060101010101" pitchFamily="49" charset="-122"/>
              </a:rPr>
              <a:t>矢量</a:t>
            </a:r>
            <a:r>
              <a:rPr lang="zh-CN" altLang="zh-CN" sz="2600" dirty="0">
                <a:latin typeface="仿宋" panose="02010609060101010101" pitchFamily="49" charset="-122"/>
                <a:ea typeface="仿宋" panose="02010609060101010101" pitchFamily="49" charset="-122"/>
              </a:rPr>
              <a:t>。冲量的方向：与力</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的方向没有必然联系，它由</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对时间的积分决定。</a:t>
            </a:r>
          </a:p>
          <a:p>
            <a:pPr marL="0" indent="0">
              <a:lnSpc>
                <a:spcPct val="125000"/>
              </a:lnSpc>
              <a:buNone/>
            </a:pPr>
            <a:r>
              <a:rPr lang="en-US" altLang="zh-CN" sz="2600" dirty="0" smtClean="0">
                <a:latin typeface="仿宋" panose="02010609060101010101" pitchFamily="49" charset="-122"/>
                <a:ea typeface="仿宋" panose="02010609060101010101" pitchFamily="49" charset="-122"/>
              </a:rPr>
              <a:t>   </a:t>
            </a:r>
            <a:r>
              <a:rPr lang="zh-CN" altLang="zh-CN" sz="2600" dirty="0" smtClean="0">
                <a:latin typeface="仿宋" panose="02010609060101010101" pitchFamily="49" charset="-122"/>
                <a:ea typeface="仿宋" panose="02010609060101010101" pitchFamily="49" charset="-122"/>
              </a:rPr>
              <a:t>元</a:t>
            </a:r>
            <a:r>
              <a:rPr lang="zh-CN" altLang="zh-CN" sz="2600" dirty="0">
                <a:latin typeface="仿宋" panose="02010609060101010101" pitchFamily="49" charset="-122"/>
                <a:ea typeface="仿宋" panose="02010609060101010101" pitchFamily="49" charset="-122"/>
              </a:rPr>
              <a:t>冲量</a:t>
            </a:r>
            <a:r>
              <a:rPr lang="en-US" altLang="zh-CN" sz="2600" dirty="0" err="1">
                <a:latin typeface="仿宋" panose="02010609060101010101" pitchFamily="49" charset="-122"/>
                <a:ea typeface="仿宋" panose="02010609060101010101" pitchFamily="49" charset="-122"/>
              </a:rPr>
              <a:t>dI</a:t>
            </a:r>
            <a:r>
              <a:rPr lang="zh-CN" altLang="zh-CN" sz="2600" dirty="0">
                <a:latin typeface="仿宋" panose="02010609060101010101" pitchFamily="49" charset="-122"/>
                <a:ea typeface="仿宋" panose="02010609060101010101" pitchFamily="49" charset="-122"/>
              </a:rPr>
              <a:t>＝</a:t>
            </a:r>
            <a:r>
              <a:rPr lang="en-US" altLang="zh-CN" sz="2600" dirty="0" err="1">
                <a:latin typeface="仿宋" panose="02010609060101010101" pitchFamily="49" charset="-122"/>
                <a:ea typeface="仿宋" panose="02010609060101010101" pitchFamily="49" charset="-122"/>
              </a:rPr>
              <a:t>Fdt</a:t>
            </a:r>
            <a:r>
              <a:rPr lang="zh-CN" altLang="zh-CN" sz="2600" dirty="0">
                <a:latin typeface="仿宋" panose="02010609060101010101" pitchFamily="49" charset="-122"/>
                <a:ea typeface="仿宋" panose="02010609060101010101" pitchFamily="49" charset="-122"/>
              </a:rPr>
              <a:t>的方向与</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的方向相同。</a:t>
            </a:r>
          </a:p>
          <a:p>
            <a:pPr>
              <a:lnSpc>
                <a:spcPct val="125000"/>
              </a:lnSpc>
              <a:buFont typeface="Wingdings" panose="05000000000000000000" pitchFamily="2" charset="2"/>
              <a:buChar char="Ø"/>
            </a:pPr>
            <a:r>
              <a:rPr lang="zh-CN" altLang="zh-CN" sz="2600" dirty="0" smtClean="0">
                <a:latin typeface="仿宋" panose="02010609060101010101" pitchFamily="49" charset="-122"/>
                <a:ea typeface="仿宋" panose="02010609060101010101" pitchFamily="49" charset="-122"/>
              </a:rPr>
              <a:t>冲量</a:t>
            </a:r>
            <a:r>
              <a:rPr lang="zh-CN" altLang="zh-CN" sz="2600" dirty="0">
                <a:latin typeface="仿宋" panose="02010609060101010101" pitchFamily="49" charset="-122"/>
                <a:ea typeface="仿宋" panose="02010609060101010101" pitchFamily="49" charset="-122"/>
              </a:rPr>
              <a:t>与力的作用过程有关，是</a:t>
            </a:r>
            <a:r>
              <a:rPr lang="zh-CN" altLang="zh-CN" sz="2600" dirty="0">
                <a:solidFill>
                  <a:srgbClr val="C00000"/>
                </a:solidFill>
                <a:latin typeface="仿宋" panose="02010609060101010101" pitchFamily="49" charset="-122"/>
                <a:ea typeface="仿宋" panose="02010609060101010101" pitchFamily="49" charset="-122"/>
              </a:rPr>
              <a:t>过程量</a:t>
            </a:r>
            <a:r>
              <a:rPr lang="zh-CN" altLang="zh-CN" sz="2600" dirty="0">
                <a:latin typeface="仿宋" panose="02010609060101010101" pitchFamily="49" charset="-122"/>
                <a:ea typeface="仿宋" panose="02010609060101010101" pitchFamily="49" charset="-122"/>
              </a:rPr>
              <a:t>。</a:t>
            </a:r>
          </a:p>
          <a:p>
            <a:pPr marL="0" indent="0">
              <a:lnSpc>
                <a:spcPct val="125000"/>
              </a:lnSpc>
              <a:buNone/>
            </a:pPr>
            <a:r>
              <a:rPr lang="en-US" altLang="zh-CN" sz="2600" dirty="0" smtClean="0">
                <a:latin typeface="仿宋" panose="02010609060101010101" pitchFamily="49" charset="-122"/>
                <a:ea typeface="仿宋" panose="02010609060101010101" pitchFamily="49" charset="-122"/>
              </a:rPr>
              <a:t>   </a:t>
            </a:r>
            <a:r>
              <a:rPr lang="zh-CN" altLang="zh-CN" sz="2600" dirty="0" smtClean="0">
                <a:latin typeface="仿宋" panose="02010609060101010101" pitchFamily="49" charset="-122"/>
                <a:ea typeface="仿宋" panose="02010609060101010101" pitchFamily="49" charset="-122"/>
              </a:rPr>
              <a:t>冲量</a:t>
            </a:r>
            <a:r>
              <a:rPr lang="zh-CN" altLang="zh-CN" sz="2600" dirty="0">
                <a:latin typeface="仿宋" panose="02010609060101010101" pitchFamily="49" charset="-122"/>
                <a:ea typeface="仿宋" panose="02010609060101010101" pitchFamily="49" charset="-122"/>
              </a:rPr>
              <a:t>的大小：即与</a:t>
            </a:r>
            <a:r>
              <a:rPr lang="en-US" altLang="zh-CN" sz="2600" dirty="0">
                <a:latin typeface="仿宋" panose="02010609060101010101" pitchFamily="49" charset="-122"/>
                <a:ea typeface="仿宋" panose="02010609060101010101" pitchFamily="49" charset="-122"/>
              </a:rPr>
              <a:t>F(t)</a:t>
            </a:r>
            <a:r>
              <a:rPr lang="zh-CN" altLang="zh-CN" sz="2600" dirty="0">
                <a:latin typeface="仿宋" panose="02010609060101010101" pitchFamily="49" charset="-122"/>
                <a:ea typeface="仿宋" panose="02010609060101010101" pitchFamily="49" charset="-122"/>
              </a:rPr>
              <a:t>函数形式有关，还与时间间隔（积分限）有关。</a:t>
            </a:r>
          </a:p>
          <a:p>
            <a:pPr>
              <a:buFont typeface="Wingdings" panose="05000000000000000000" pitchFamily="2" charset="2"/>
              <a:buChar char="Ø"/>
            </a:pPr>
            <a:endParaRPr lang="zh-CN" altLang="en-US" sz="2600" dirty="0">
              <a:solidFill>
                <a:srgbClr val="003A93"/>
              </a:solidFill>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a:t>
            </a:fld>
            <a:endParaRPr lang="en-US" altLang="zh-CN"/>
          </a:p>
        </p:txBody>
      </p:sp>
    </p:spTree>
    <p:extLst>
      <p:ext uri="{BB962C8B-B14F-4D97-AF65-F5344CB8AC3E}">
        <p14:creationId xmlns:p14="http://schemas.microsoft.com/office/powerpoint/2010/main" val="2395322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40</a:t>
            </a:fld>
            <a:endParaRPr lang="en-US" altLang="zh-CN">
              <a:solidFill>
                <a:srgbClr val="000000"/>
              </a:solidFill>
            </a:endParaRPr>
          </a:p>
        </p:txBody>
      </p:sp>
      <p:sp>
        <p:nvSpPr>
          <p:cNvPr id="6" name="文本框 5"/>
          <p:cNvSpPr txBox="1"/>
          <p:nvPr>
            <p:custDataLst>
              <p:tags r:id="rId2"/>
            </p:custDataLst>
          </p:nvPr>
        </p:nvSpPr>
        <p:spPr>
          <a:xfrm>
            <a:off x="755576" y="1099026"/>
            <a:ext cx="7315200" cy="2143125"/>
          </a:xfrm>
          <a:prstGeom prst="rect">
            <a:avLst/>
          </a:prstGeom>
          <a:noFill/>
        </p:spPr>
        <p:txBody>
          <a:bodyPr vert="horz" wrap="square" rtlCol="0" anchor="ctr" anchorCtr="0">
            <a:noAutofit/>
          </a:bodyPr>
          <a:lstStyle/>
          <a:p>
            <a:pPr algn="just">
              <a:lnSpc>
                <a:spcPct val="125000"/>
              </a:lnSpc>
              <a:spcAft>
                <a:spcPts val="0"/>
              </a:spcAft>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zh-CN" altLang="zh-CN" sz="2800" kern="100" dirty="0" smtClean="0">
                <a:ea typeface="仿宋" panose="02010609060101010101" pitchFamily="49" charset="-122"/>
              </a:rPr>
              <a:t>质量</a:t>
            </a:r>
            <a:r>
              <a:rPr lang="zh-CN" altLang="zh-CN" sz="2800" kern="100" dirty="0">
                <a:ea typeface="仿宋" panose="02010609060101010101" pitchFamily="49" charset="-122"/>
              </a:rPr>
              <a:t>为</a:t>
            </a:r>
            <a:r>
              <a:rPr lang="en-US" altLang="zh-CN" sz="2800" kern="100" dirty="0">
                <a:ea typeface="仿宋" panose="02010609060101010101" pitchFamily="49" charset="-122"/>
              </a:rPr>
              <a:t>M</a:t>
            </a:r>
            <a:r>
              <a:rPr lang="zh-CN" altLang="zh-CN" sz="2800" kern="100" dirty="0">
                <a:ea typeface="仿宋" panose="02010609060101010101" pitchFamily="49" charset="-122"/>
              </a:rPr>
              <a:t>的园盘，悬挂在弹性系数为</a:t>
            </a:r>
            <a:r>
              <a:rPr lang="en-US" altLang="zh-CN" sz="2800" kern="100" dirty="0">
                <a:ea typeface="仿宋" panose="02010609060101010101" pitchFamily="49" charset="-122"/>
              </a:rPr>
              <a:t>k</a:t>
            </a:r>
            <a:r>
              <a:rPr lang="zh-CN" altLang="zh-CN" sz="2800" kern="100" dirty="0">
                <a:ea typeface="仿宋" panose="02010609060101010101" pitchFamily="49" charset="-122"/>
              </a:rPr>
              <a:t>的轻弹簧下端，有一质量为</a:t>
            </a:r>
            <a:r>
              <a:rPr lang="en-US" altLang="zh-CN" sz="2800" kern="100" dirty="0">
                <a:ea typeface="仿宋" panose="02010609060101010101" pitchFamily="49" charset="-122"/>
              </a:rPr>
              <a:t>m</a:t>
            </a:r>
            <a:r>
              <a:rPr lang="zh-CN" altLang="zh-CN" sz="2800" kern="100" dirty="0">
                <a:ea typeface="仿宋" panose="02010609060101010101" pitchFamily="49" charset="-122"/>
              </a:rPr>
              <a:t>的圆环从离园盘高</a:t>
            </a:r>
            <a:r>
              <a:rPr lang="en-US" altLang="zh-CN" sz="2800" kern="100" dirty="0">
                <a:ea typeface="仿宋" panose="02010609060101010101" pitchFamily="49" charset="-122"/>
              </a:rPr>
              <a:t>h</a:t>
            </a:r>
            <a:r>
              <a:rPr lang="zh-CN" altLang="zh-CN" sz="2800" kern="100" dirty="0">
                <a:ea typeface="仿宋" panose="02010609060101010101" pitchFamily="49" charset="-122"/>
              </a:rPr>
              <a:t>处自由下落，与园盘做完全非弹性碰撞，碰撞时间很短，此后盘与环一起下降，</a:t>
            </a:r>
          </a:p>
          <a:p>
            <a:pPr algn="l">
              <a:lnSpc>
                <a:spcPct val="125000"/>
              </a:lnSpc>
            </a:pPr>
            <a:r>
              <a:rPr lang="zh-CN" altLang="zh-CN" sz="2800" kern="100" dirty="0">
                <a:ea typeface="仿宋" panose="02010609060101010101" pitchFamily="49" charset="-122"/>
                <a:cs typeface="Times New Roman" panose="02020603050405020304" pitchFamily="18" charset="0"/>
              </a:rPr>
              <a:t>试求下降的最大距离</a:t>
            </a:r>
            <a:r>
              <a:rPr lang="en-US" altLang="zh-CN" sz="2800" kern="100" dirty="0">
                <a:ea typeface="仿宋" panose="02010609060101010101" pitchFamily="49" charset="-122"/>
              </a:rPr>
              <a:t>l</a:t>
            </a:r>
            <a:r>
              <a:rPr lang="en-US" altLang="zh-CN" sz="2800" kern="100" baseline="-25000" dirty="0">
                <a:ea typeface="仿宋" panose="02010609060101010101" pitchFamily="49" charset="-122"/>
              </a:rPr>
              <a:t>2</a:t>
            </a:r>
            <a:r>
              <a:rPr lang="en-US" altLang="zh-CN" sz="2800" kern="100" dirty="0">
                <a:ea typeface="仿宋" panose="02010609060101010101" pitchFamily="49"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19" name="文本框 18"/>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1" name="Picture 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880526" y="3084222"/>
            <a:ext cx="2798598" cy="7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188624" y="810994"/>
            <a:ext cx="1396519"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10097910" y="1550352"/>
            <a:ext cx="2518639" cy="461665"/>
          </a:xfrm>
          <a:prstGeom prst="rect">
            <a:avLst/>
          </a:prstGeom>
        </p:spPr>
        <p:txBody>
          <a:bodyPr wrap="none">
            <a:spAutoFit/>
          </a:bodyPr>
          <a:lstStyle/>
          <a:p>
            <a:r>
              <a:rPr lang="en-US" altLang="zh-CN" i="1" kern="100" dirty="0" smtClean="0"/>
              <a:t>mv </a:t>
            </a:r>
            <a:r>
              <a:rPr lang="zh-CN" altLang="zh-CN" kern="100" dirty="0" smtClean="0">
                <a:cs typeface="Times New Roman" panose="02020603050405020304" pitchFamily="18" charset="0"/>
              </a:rPr>
              <a:t>＝</a:t>
            </a:r>
            <a:r>
              <a:rPr lang="zh-CN" altLang="zh-CN" i="1" kern="100" dirty="0" smtClean="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V</a:t>
            </a:r>
            <a:endParaRPr lang="zh-CN" altLang="en-US" i="1" dirty="0"/>
          </a:p>
        </p:txBody>
      </p:sp>
      <p:pic>
        <p:nvPicPr>
          <p:cNvPr id="24" name="Picture 2"/>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9880526" y="2315938"/>
            <a:ext cx="3185364" cy="42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7"/>
            </p:custDataLst>
          </p:nvPr>
        </p:nvGrpSpPr>
        <p:grpSpPr>
          <a:xfrm>
            <a:off x="9537700" y="0"/>
            <a:ext cx="3815080" cy="647700"/>
            <a:chOff x="9537700" y="0"/>
            <a:chExt cx="3815080" cy="647700"/>
          </a:xfrm>
        </p:grpSpPr>
        <p:sp>
          <p:nvSpPr>
            <p:cNvPr id="15"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RemarkTitleText"/>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26" name="直接连接符 25"/>
          <p:cNvCxnSpPr/>
          <p:nvPr/>
        </p:nvCxnSpPr>
        <p:spPr bwMode="auto">
          <a:xfrm>
            <a:off x="7308304" y="3429000"/>
            <a:ext cx="909630" cy="0"/>
          </a:xfrm>
          <a:prstGeom prst="line">
            <a:avLst/>
          </a:prstGeom>
          <a:solidFill>
            <a:schemeClr val="accent1"/>
          </a:solidFill>
          <a:ln w="19050" cap="flat" cmpd="sng" algn="ctr">
            <a:solidFill>
              <a:schemeClr val="accent2"/>
            </a:solidFill>
            <a:prstDash val="solid"/>
            <a:round/>
            <a:headEnd type="none" w="med" len="med"/>
            <a:tailEnd type="none" w="med" len="med"/>
          </a:ln>
          <a:effectLst/>
        </p:spPr>
      </p:cxnSp>
      <p:sp>
        <p:nvSpPr>
          <p:cNvPr id="33" name="任意多边形 32"/>
          <p:cNvSpPr/>
          <p:nvPr/>
        </p:nvSpPr>
        <p:spPr bwMode="auto">
          <a:xfrm>
            <a:off x="7612229" y="3423684"/>
            <a:ext cx="202819" cy="808074"/>
          </a:xfrm>
          <a:custGeom>
            <a:avLst/>
            <a:gdLst>
              <a:gd name="connsiteX0" fmla="*/ 149538 w 202819"/>
              <a:gd name="connsiteY0" fmla="*/ 0 h 808074"/>
              <a:gd name="connsiteX1" fmla="*/ 683 w 202819"/>
              <a:gd name="connsiteY1" fmla="*/ 127590 h 808074"/>
              <a:gd name="connsiteX2" fmla="*/ 202701 w 202819"/>
              <a:gd name="connsiteY2" fmla="*/ 170121 h 808074"/>
              <a:gd name="connsiteX3" fmla="*/ 32580 w 202819"/>
              <a:gd name="connsiteY3" fmla="*/ 255181 h 808074"/>
              <a:gd name="connsiteX4" fmla="*/ 202701 w 202819"/>
              <a:gd name="connsiteY4" fmla="*/ 318976 h 808074"/>
              <a:gd name="connsiteX5" fmla="*/ 11315 w 202819"/>
              <a:gd name="connsiteY5" fmla="*/ 361507 h 808074"/>
              <a:gd name="connsiteX6" fmla="*/ 192069 w 202819"/>
              <a:gd name="connsiteY6" fmla="*/ 425302 h 808074"/>
              <a:gd name="connsiteX7" fmla="*/ 32580 w 202819"/>
              <a:gd name="connsiteY7" fmla="*/ 489097 h 808074"/>
              <a:gd name="connsiteX8" fmla="*/ 192069 w 202819"/>
              <a:gd name="connsiteY8" fmla="*/ 542260 h 808074"/>
              <a:gd name="connsiteX9" fmla="*/ 53845 w 202819"/>
              <a:gd name="connsiteY9" fmla="*/ 648586 h 808074"/>
              <a:gd name="connsiteX10" fmla="*/ 181436 w 202819"/>
              <a:gd name="connsiteY10" fmla="*/ 712381 h 808074"/>
              <a:gd name="connsiteX11" fmla="*/ 117641 w 202819"/>
              <a:gd name="connsiteY11" fmla="*/ 808074 h 80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819" h="808074">
                <a:moveTo>
                  <a:pt x="149538" y="0"/>
                </a:moveTo>
                <a:cubicBezTo>
                  <a:pt x="70680" y="49618"/>
                  <a:pt x="-8178" y="99237"/>
                  <a:pt x="683" y="127590"/>
                </a:cubicBezTo>
                <a:cubicBezTo>
                  <a:pt x="9543" y="155944"/>
                  <a:pt x="197385" y="148856"/>
                  <a:pt x="202701" y="170121"/>
                </a:cubicBezTo>
                <a:cubicBezTo>
                  <a:pt x="208017" y="191386"/>
                  <a:pt x="32580" y="230372"/>
                  <a:pt x="32580" y="255181"/>
                </a:cubicBezTo>
                <a:cubicBezTo>
                  <a:pt x="32580" y="279990"/>
                  <a:pt x="206245" y="301255"/>
                  <a:pt x="202701" y="318976"/>
                </a:cubicBezTo>
                <a:cubicBezTo>
                  <a:pt x="199157" y="336697"/>
                  <a:pt x="13087" y="343786"/>
                  <a:pt x="11315" y="361507"/>
                </a:cubicBezTo>
                <a:cubicBezTo>
                  <a:pt x="9543" y="379228"/>
                  <a:pt x="188525" y="404037"/>
                  <a:pt x="192069" y="425302"/>
                </a:cubicBezTo>
                <a:cubicBezTo>
                  <a:pt x="195613" y="446567"/>
                  <a:pt x="32580" y="469604"/>
                  <a:pt x="32580" y="489097"/>
                </a:cubicBezTo>
                <a:cubicBezTo>
                  <a:pt x="32580" y="508590"/>
                  <a:pt x="188525" y="515679"/>
                  <a:pt x="192069" y="542260"/>
                </a:cubicBezTo>
                <a:cubicBezTo>
                  <a:pt x="195613" y="568841"/>
                  <a:pt x="55617" y="620233"/>
                  <a:pt x="53845" y="648586"/>
                </a:cubicBezTo>
                <a:cubicBezTo>
                  <a:pt x="52073" y="676939"/>
                  <a:pt x="170803" y="685800"/>
                  <a:pt x="181436" y="712381"/>
                </a:cubicBezTo>
                <a:cubicBezTo>
                  <a:pt x="192069" y="738962"/>
                  <a:pt x="154855" y="773518"/>
                  <a:pt x="117641" y="808074"/>
                </a:cubicBezTo>
              </a:path>
            </a:pathLst>
          </a:cu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7383000" y="4207937"/>
            <a:ext cx="864096" cy="20535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7452320" y="3717032"/>
            <a:ext cx="618456" cy="77729"/>
          </a:xfrm>
          <a:prstGeom prst="ellipse">
            <a:avLst/>
          </a:prstGeom>
          <a:noFill/>
          <a:ln w="28575" cap="flat" cmpd="sng" algn="ctr">
            <a:solidFill>
              <a:srgbClr val="FF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12"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2"/>
            </p:custDataLst>
          </p:nvPr>
        </p:nvPicPr>
        <p:blipFill>
          <a:blip r:embed="rId2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301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41</a:t>
            </a:fld>
            <a:endParaRPr lang="en-US" altLang="zh-CN">
              <a:solidFill>
                <a:srgbClr val="000000"/>
              </a:solidFill>
            </a:endParaRPr>
          </a:p>
        </p:txBody>
      </p:sp>
      <p:sp>
        <p:nvSpPr>
          <p:cNvPr id="7" name="矩形 6"/>
          <p:cNvSpPr/>
          <p:nvPr/>
        </p:nvSpPr>
        <p:spPr>
          <a:xfrm>
            <a:off x="521897" y="764704"/>
            <a:ext cx="7912948" cy="830997"/>
          </a:xfrm>
          <a:prstGeom prst="rect">
            <a:avLst/>
          </a:prstGeom>
        </p:spPr>
        <p:txBody>
          <a:bodyPr wrap="squar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解：因为有完全非弹性碰撞过程，所以整个过程机械能不守恒。</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1043608" y="1627796"/>
            <a:ext cx="8246161" cy="1938992"/>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整个过程分为</a:t>
            </a:r>
            <a:r>
              <a:rPr lang="en-US" altLang="zh-CN" kern="100" dirty="0">
                <a:latin typeface="仿宋" panose="02010609060101010101" pitchFamily="49" charset="-122"/>
                <a:ea typeface="仿宋" panose="02010609060101010101" pitchFamily="49" charset="-122"/>
              </a:rPr>
              <a:t>3</a:t>
            </a:r>
            <a:r>
              <a:rPr lang="zh-CN" altLang="zh-CN" kern="100" dirty="0">
                <a:latin typeface="仿宋" panose="02010609060101010101" pitchFamily="49" charset="-122"/>
                <a:ea typeface="仿宋" panose="02010609060101010101" pitchFamily="49" charset="-122"/>
              </a:rPr>
              <a:t>个过程</a:t>
            </a:r>
            <a:r>
              <a:rPr lang="zh-CN" altLang="zh-CN" kern="100" dirty="0" smtClean="0">
                <a:latin typeface="仿宋" panose="02010609060101010101" pitchFamily="49" charset="-122"/>
                <a:ea typeface="仿宋" panose="02010609060101010101" pitchFamily="49" charset="-122"/>
              </a:rPr>
              <a:t>：</a:t>
            </a:r>
            <a:endParaRPr lang="en-US" altLang="zh-CN" kern="100" dirty="0" smtClean="0">
              <a:latin typeface="仿宋" panose="02010609060101010101" pitchFamily="49" charset="-122"/>
              <a:ea typeface="仿宋" panose="02010609060101010101" pitchFamily="49" charset="-122"/>
            </a:endParaRPr>
          </a:p>
          <a:p>
            <a:pPr algn="l">
              <a:lnSpc>
                <a:spcPct val="125000"/>
              </a:lnSpc>
              <a:spcAft>
                <a:spcPts val="0"/>
              </a:spcAft>
            </a:pPr>
            <a:r>
              <a:rPr lang="zh-CN" altLang="zh-CN" kern="100" dirty="0" smtClean="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rPr>
              <a:t>）圆环自由下落（势能变动能）；</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）完全非弹性碰撞（动量守恒）</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lnSpc>
                <a:spcPct val="125000"/>
              </a:lnSpc>
            </a:pP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3</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共同下落（</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机械能守恒</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772817" y="3717032"/>
            <a:ext cx="295465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第一过程：自由下落</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377753" y="4365104"/>
            <a:ext cx="6048672"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碰前的速度：</a:t>
            </a:r>
            <a:r>
              <a:rPr lang="en-US" altLang="zh-CN" kern="100" dirty="0">
                <a:latin typeface="仿宋" panose="02010609060101010101" pitchFamily="49" charset="-122"/>
                <a:ea typeface="仿宋" panose="02010609060101010101" pitchFamily="49" charset="-122"/>
              </a:rPr>
              <a:t>	</a:t>
            </a:r>
            <a:r>
              <a:rPr lang="en-US" altLang="zh-CN" kern="100" dirty="0" err="1">
                <a:latin typeface="仿宋" panose="02010609060101010101" pitchFamily="49" charset="-122"/>
                <a:ea typeface="仿宋" panose="02010609060101010101" pitchFamily="49" charset="-122"/>
              </a:rPr>
              <a:t>mgh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1/2 mv</a:t>
            </a:r>
            <a:r>
              <a:rPr lang="en-US" altLang="zh-CN" kern="100" baseline="30000" dirty="0">
                <a:latin typeface="仿宋" panose="02010609060101010101" pitchFamily="49" charset="-122"/>
                <a:ea typeface="仿宋" panose="02010609060101010101" pitchFamily="49" charset="-122"/>
              </a:rPr>
              <a:t>2</a:t>
            </a:r>
            <a:r>
              <a:rPr lang="en-US" altLang="zh-CN" kern="100" dirty="0">
                <a:latin typeface="仿宋" panose="02010609060101010101" pitchFamily="49" charset="-122"/>
                <a:ea typeface="仿宋" panose="02010609060101010101" pitchFamily="49" charset="-122"/>
              </a:rPr>
              <a:t>  </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6425" y="4307904"/>
            <a:ext cx="1396519"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27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42</a:t>
            </a:fld>
            <a:endParaRPr lang="en-US" altLang="zh-CN">
              <a:solidFill>
                <a:srgbClr val="000000"/>
              </a:solidFill>
            </a:endParaRPr>
          </a:p>
        </p:txBody>
      </p:sp>
      <p:sp>
        <p:nvSpPr>
          <p:cNvPr id="9" name="矩形 8"/>
          <p:cNvSpPr/>
          <p:nvPr/>
        </p:nvSpPr>
        <p:spPr>
          <a:xfrm>
            <a:off x="899592" y="548680"/>
            <a:ext cx="387798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第二过程：完全非弹性碰撞</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900234" y="1064626"/>
            <a:ext cx="7632205" cy="187551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园盘受重力（</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和弹簧的弹性力</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，这两个力都是有限大小的力，碰撞过程的作用时间极短△</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，这两个力的冲量（</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F</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，因此满足动量守恒条件。</a:t>
            </a:r>
            <a:endParaRPr lang="zh-CN" altLang="en-US" dirty="0">
              <a:latin typeface="仿宋" panose="02010609060101010101" pitchFamily="49" charset="-122"/>
              <a:ea typeface="仿宋" panose="02010609060101010101" pitchFamily="49" charset="-122"/>
            </a:endParaRPr>
          </a:p>
        </p:txBody>
      </p:sp>
      <p:sp>
        <p:nvSpPr>
          <p:cNvPr id="11" name="矩形 10"/>
          <p:cNvSpPr/>
          <p:nvPr/>
        </p:nvSpPr>
        <p:spPr>
          <a:xfrm>
            <a:off x="2987824" y="2908175"/>
            <a:ext cx="2518639" cy="461665"/>
          </a:xfrm>
          <a:prstGeom prst="rect">
            <a:avLst/>
          </a:prstGeom>
        </p:spPr>
        <p:txBody>
          <a:bodyPr wrap="none">
            <a:spAutoFit/>
          </a:bodyPr>
          <a:lstStyle/>
          <a:p>
            <a:r>
              <a:rPr lang="en-US" altLang="zh-CN" i="1" kern="100" dirty="0" smtClean="0"/>
              <a:t>mv </a:t>
            </a:r>
            <a:r>
              <a:rPr lang="zh-CN" altLang="zh-CN" kern="100" dirty="0" smtClean="0">
                <a:cs typeface="Times New Roman" panose="02020603050405020304" pitchFamily="18" charset="0"/>
              </a:rPr>
              <a:t>＝</a:t>
            </a:r>
            <a:r>
              <a:rPr lang="zh-CN" altLang="zh-CN" i="1" kern="100" dirty="0" smtClean="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V</a:t>
            </a:r>
            <a:endParaRPr lang="zh-CN" altLang="en-US" i="1" dirty="0"/>
          </a:p>
        </p:txBody>
      </p:sp>
    </p:spTree>
    <p:extLst>
      <p:ext uri="{BB962C8B-B14F-4D97-AF65-F5344CB8AC3E}">
        <p14:creationId xmlns:p14="http://schemas.microsoft.com/office/powerpoint/2010/main" val="134364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43</a:t>
            </a:fld>
            <a:endParaRPr lang="en-US" altLang="zh-CN">
              <a:solidFill>
                <a:srgbClr val="000000"/>
              </a:solidFill>
            </a:endParaRPr>
          </a:p>
        </p:txBody>
      </p:sp>
      <p:sp>
        <p:nvSpPr>
          <p:cNvPr id="5" name="矩形 4"/>
          <p:cNvSpPr/>
          <p:nvPr/>
        </p:nvSpPr>
        <p:spPr>
          <a:xfrm>
            <a:off x="899592" y="908720"/>
            <a:ext cx="6840760" cy="1413849"/>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第三过程</a:t>
            </a:r>
            <a:r>
              <a:rPr lang="zh-CN" altLang="zh-CN" kern="100" dirty="0" smtClean="0">
                <a:latin typeface="仿宋" panose="02010609060101010101" pitchFamily="49" charset="-122"/>
                <a:ea typeface="仿宋" panose="02010609060101010101" pitchFamily="49" charset="-122"/>
              </a:rPr>
              <a:t>：</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共同下落（</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机械能守恒</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algn="l">
              <a:lnSpc>
                <a:spcPct val="125000"/>
              </a:lnSpc>
              <a:spcAft>
                <a:spcPts val="0"/>
              </a:spcAft>
            </a:pPr>
            <a:r>
              <a:rPr lang="zh-CN" altLang="zh-CN" kern="100" dirty="0" smtClean="0">
                <a:latin typeface="仿宋" panose="02010609060101010101" pitchFamily="49" charset="-122"/>
                <a:ea typeface="仿宋" panose="02010609060101010101" pitchFamily="49" charset="-122"/>
              </a:rPr>
              <a:t>弹簧</a:t>
            </a:r>
            <a:r>
              <a:rPr lang="zh-CN" altLang="zh-CN" kern="100" dirty="0">
                <a:latin typeface="仿宋" panose="02010609060101010101" pitchFamily="49" charset="-122"/>
                <a:ea typeface="仿宋" panose="02010609060101010101" pitchFamily="49" charset="-122"/>
              </a:rPr>
              <a:t>的势能</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点选弹簧的原长</a:t>
            </a:r>
            <a:r>
              <a:rPr lang="en-US" altLang="zh-CN" kern="100" dirty="0">
                <a:latin typeface="仿宋" panose="02010609060101010101" pitchFamily="49" charset="-122"/>
                <a:ea typeface="仿宋" panose="02010609060101010101" pitchFamily="49" charset="-122"/>
              </a:rPr>
              <a:t>l</a:t>
            </a:r>
            <a:r>
              <a:rPr lang="en-US" altLang="zh-CN" kern="100" baseline="-250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rPr>
              <a:t>。</a:t>
            </a:r>
          </a:p>
          <a:p>
            <a:pPr algn="l">
              <a:lnSpc>
                <a:spcPct val="125000"/>
              </a:lnSpc>
            </a:pP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重力势能</a:t>
            </a:r>
            <a:r>
              <a:rPr lang="en-US" altLang="zh-CN" kern="100" dirty="0" smtClean="0">
                <a:latin typeface="仿宋" panose="02010609060101010101" pitchFamily="49" charset="-122"/>
                <a:ea typeface="仿宋" panose="02010609060101010101" pitchFamily="49" charset="-122"/>
              </a:rPr>
              <a:t>0</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点选最大拉伸长度</a:t>
            </a:r>
            <a:r>
              <a:rPr lang="en-US" altLang="zh-CN" kern="100" dirty="0" smtClean="0">
                <a:latin typeface="仿宋" panose="02010609060101010101" pitchFamily="49" charset="-122"/>
                <a:ea typeface="仿宋" panose="02010609060101010101" pitchFamily="49" charset="-122"/>
              </a:rPr>
              <a:t>l</a:t>
            </a:r>
            <a:r>
              <a:rPr lang="en-US" altLang="zh-CN" kern="100" baseline="-25000" dirty="0" smtClean="0">
                <a:latin typeface="仿宋" panose="02010609060101010101" pitchFamily="49" charset="-122"/>
                <a:ea typeface="仿宋" panose="02010609060101010101" pitchFamily="49" charset="-122"/>
              </a:rPr>
              <a:t>2</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1115616" y="2564904"/>
            <a:ext cx="6786500" cy="2400657"/>
          </a:xfrm>
          <a:prstGeom prst="rect">
            <a:avLst/>
          </a:prstGeom>
        </p:spPr>
        <p:txBody>
          <a:bodyPr wrap="square">
            <a:spAutoFit/>
          </a:bodyPr>
          <a:lstStyle/>
          <a:p>
            <a:pPr indent="1422400" algn="just">
              <a:lnSpc>
                <a:spcPct val="125000"/>
              </a:lnSpc>
              <a:spcAft>
                <a:spcPts val="0"/>
              </a:spcAft>
            </a:pPr>
            <a:r>
              <a:rPr lang="en-US" altLang="zh-CN" kern="100" dirty="0" smtClean="0">
                <a:ea typeface="仿宋" panose="02010609060101010101" pitchFamily="49" charset="-122"/>
              </a:rPr>
              <a:t>           </a:t>
            </a:r>
            <a:r>
              <a:rPr lang="zh-CN" altLang="zh-CN" kern="100" dirty="0" smtClean="0">
                <a:ea typeface="仿宋" panose="02010609060101010101" pitchFamily="49" charset="-122"/>
              </a:rPr>
              <a:t>始</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en-US" kern="100" dirty="0" smtClean="0">
                <a:ea typeface="仿宋" panose="02010609060101010101" pitchFamily="49" charset="-122"/>
              </a:rPr>
              <a:t>末</a:t>
            </a:r>
            <a:endParaRPr lang="zh-CN" altLang="zh-CN" kern="100" dirty="0" smtClean="0">
              <a:ea typeface="仿宋" panose="02010609060101010101" pitchFamily="49" charset="-122"/>
            </a:endParaRPr>
          </a:p>
          <a:p>
            <a:pPr algn="just">
              <a:lnSpc>
                <a:spcPct val="125000"/>
              </a:lnSpc>
              <a:spcAft>
                <a:spcPts val="0"/>
              </a:spcAft>
            </a:pPr>
            <a:r>
              <a:rPr lang="zh-CN" altLang="zh-CN" kern="100" dirty="0" smtClean="0">
                <a:ea typeface="仿宋" panose="02010609060101010101" pitchFamily="49" charset="-122"/>
              </a:rPr>
              <a:t>碰前拉伸长度：</a:t>
            </a:r>
            <a:r>
              <a:rPr lang="en-US" altLang="zh-CN" kern="100" dirty="0" smtClean="0">
                <a:ea typeface="仿宋" panose="02010609060101010101" pitchFamily="49" charset="-122"/>
              </a:rPr>
              <a:t>Mg</a:t>
            </a:r>
            <a:r>
              <a:rPr lang="zh-CN" altLang="zh-CN" kern="100" dirty="0" smtClean="0">
                <a:ea typeface="仿宋" panose="02010609060101010101" pitchFamily="49" charset="-122"/>
              </a:rPr>
              <a:t>＝</a:t>
            </a:r>
            <a:r>
              <a:rPr lang="en-US" altLang="zh-CN" kern="100" dirty="0" smtClean="0">
                <a:ea typeface="仿宋" panose="02010609060101010101" pitchFamily="49" charset="-122"/>
              </a:rPr>
              <a:t>kl</a:t>
            </a:r>
            <a:r>
              <a:rPr lang="en-US" altLang="zh-CN" kern="100" baseline="-25000" dirty="0" smtClean="0">
                <a:ea typeface="仿宋" panose="02010609060101010101" pitchFamily="49" charset="-122"/>
              </a:rPr>
              <a:t>1</a:t>
            </a:r>
            <a:r>
              <a:rPr lang="en-US" altLang="zh-CN" kern="100" dirty="0" smtClean="0">
                <a:ea typeface="仿宋" panose="02010609060101010101" pitchFamily="49" charset="-122"/>
              </a:rPr>
              <a:t>          </a:t>
            </a:r>
            <a:r>
              <a:rPr lang="zh-CN" altLang="zh-CN" kern="100" dirty="0" smtClean="0">
                <a:ea typeface="仿宋" panose="02010609060101010101" pitchFamily="49" charset="-122"/>
              </a:rPr>
              <a:t>；</a:t>
            </a:r>
            <a:r>
              <a:rPr lang="en-US" altLang="zh-CN" kern="100" dirty="0" smtClean="0">
                <a:ea typeface="仿宋" panose="02010609060101010101" pitchFamily="49" charset="-122"/>
              </a:rPr>
              <a:t>   </a:t>
            </a:r>
            <a:r>
              <a:rPr lang="zh-CN" altLang="zh-CN" kern="100" dirty="0" smtClean="0">
                <a:ea typeface="仿宋" panose="02010609060101010101" pitchFamily="49" charset="-122"/>
              </a:rPr>
              <a:t>  （</a:t>
            </a:r>
            <a:r>
              <a:rPr lang="en-US" altLang="zh-CN" kern="100" dirty="0" smtClean="0">
                <a:ea typeface="仿宋" panose="02010609060101010101" pitchFamily="49" charset="-122"/>
              </a:rPr>
              <a:t>l</a:t>
            </a:r>
            <a:r>
              <a:rPr lang="en-US" altLang="zh-CN" kern="100" baseline="-25000" dirty="0" smtClean="0">
                <a:ea typeface="仿宋" panose="02010609060101010101" pitchFamily="49" charset="-122"/>
              </a:rPr>
              <a:t>1</a:t>
            </a:r>
            <a:r>
              <a:rPr lang="zh-CN" altLang="zh-CN" kern="100" dirty="0" smtClean="0">
                <a:ea typeface="仿宋" panose="02010609060101010101" pitchFamily="49" charset="-122"/>
              </a:rPr>
              <a:t>＋</a:t>
            </a:r>
            <a:r>
              <a:rPr lang="en-US" altLang="zh-CN" kern="100" dirty="0" smtClean="0">
                <a:ea typeface="仿宋" panose="02010609060101010101" pitchFamily="49" charset="-122"/>
              </a:rPr>
              <a:t>l</a:t>
            </a:r>
            <a:r>
              <a:rPr lang="en-US" altLang="zh-CN" kern="100" baseline="-25000" dirty="0" smtClean="0">
                <a:ea typeface="仿宋" panose="02010609060101010101" pitchFamily="49" charset="-122"/>
              </a:rPr>
              <a:t>2</a:t>
            </a:r>
            <a:r>
              <a:rPr lang="zh-CN" altLang="zh-CN" kern="100" dirty="0" smtClean="0">
                <a:ea typeface="仿宋" panose="02010609060101010101" pitchFamily="49" charset="-122"/>
              </a:rPr>
              <a:t>）</a:t>
            </a:r>
          </a:p>
          <a:p>
            <a:pPr algn="just">
              <a:lnSpc>
                <a:spcPct val="125000"/>
              </a:lnSpc>
              <a:spcAft>
                <a:spcPts val="0"/>
              </a:spcAft>
            </a:pPr>
            <a:r>
              <a:rPr lang="zh-CN" altLang="zh-CN" kern="100" dirty="0" smtClean="0">
                <a:ea typeface="仿宋" panose="02010609060101010101" pitchFamily="49" charset="-122"/>
              </a:rPr>
              <a:t>弹性势</a:t>
            </a:r>
            <a:r>
              <a:rPr lang="zh-CN" altLang="zh-CN" kern="100" dirty="0">
                <a:ea typeface="仿宋" panose="02010609060101010101" pitchFamily="49" charset="-122"/>
              </a:rPr>
              <a:t>能：</a:t>
            </a:r>
            <a:r>
              <a:rPr lang="en-US" altLang="zh-CN" kern="100" dirty="0">
                <a:ea typeface="仿宋" panose="02010609060101010101" pitchFamily="49" charset="-122"/>
              </a:rPr>
              <a:t>     1/2 k l</a:t>
            </a:r>
            <a:r>
              <a:rPr lang="en-US" altLang="zh-CN" kern="100" baseline="-25000" dirty="0">
                <a:ea typeface="仿宋" panose="02010609060101010101" pitchFamily="49" charset="-122"/>
              </a:rPr>
              <a:t>1</a:t>
            </a:r>
            <a:r>
              <a:rPr lang="en-US" altLang="zh-CN" kern="100" baseline="30000" dirty="0">
                <a:ea typeface="仿宋" panose="02010609060101010101" pitchFamily="49" charset="-122"/>
              </a:rPr>
              <a:t>2</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zh-CN" kern="100" dirty="0">
                <a:ea typeface="仿宋" panose="02010609060101010101" pitchFamily="49" charset="-122"/>
              </a:rPr>
              <a:t>；</a:t>
            </a:r>
            <a:r>
              <a:rPr lang="en-US" altLang="zh-CN" kern="100" dirty="0">
                <a:ea typeface="仿宋" panose="02010609060101010101" pitchFamily="49" charset="-122"/>
              </a:rPr>
              <a:t>   1/2 k</a:t>
            </a:r>
            <a:r>
              <a:rPr lang="zh-CN" altLang="zh-CN" kern="100" dirty="0">
                <a:ea typeface="仿宋" panose="02010609060101010101" pitchFamily="49" charset="-122"/>
              </a:rPr>
              <a:t>（</a:t>
            </a:r>
            <a:r>
              <a:rPr lang="en-US" altLang="zh-CN" kern="100" dirty="0">
                <a:ea typeface="仿宋" panose="02010609060101010101" pitchFamily="49" charset="-122"/>
              </a:rPr>
              <a:t> l</a:t>
            </a:r>
            <a:r>
              <a:rPr lang="en-US" altLang="zh-CN" kern="100" baseline="-25000" dirty="0">
                <a:ea typeface="仿宋" panose="02010609060101010101" pitchFamily="49" charset="-122"/>
              </a:rPr>
              <a:t>1</a:t>
            </a:r>
            <a:r>
              <a:rPr lang="zh-CN" altLang="zh-CN" kern="100" dirty="0">
                <a:ea typeface="仿宋" panose="02010609060101010101" pitchFamily="49" charset="-122"/>
              </a:rPr>
              <a:t>＋</a:t>
            </a:r>
            <a:r>
              <a:rPr lang="en-US" altLang="zh-CN" kern="100" dirty="0">
                <a:ea typeface="仿宋" panose="02010609060101010101" pitchFamily="49" charset="-122"/>
              </a:rPr>
              <a:t>l</a:t>
            </a:r>
            <a:r>
              <a:rPr lang="en-US" altLang="zh-CN" kern="100" baseline="-25000" dirty="0">
                <a:ea typeface="仿宋" panose="02010609060101010101" pitchFamily="49" charset="-122"/>
              </a:rPr>
              <a:t>2</a:t>
            </a:r>
            <a:r>
              <a:rPr lang="zh-CN" altLang="zh-CN" kern="100" dirty="0">
                <a:ea typeface="仿宋" panose="02010609060101010101" pitchFamily="49" charset="-122"/>
              </a:rPr>
              <a:t>）</a:t>
            </a:r>
            <a:r>
              <a:rPr lang="en-US" altLang="zh-CN" kern="100" baseline="30000" dirty="0">
                <a:ea typeface="仿宋" panose="02010609060101010101" pitchFamily="49" charset="-122"/>
              </a:rPr>
              <a:t>2</a:t>
            </a:r>
            <a:r>
              <a:rPr lang="zh-CN" altLang="zh-CN" kern="100" dirty="0">
                <a:ea typeface="仿宋" panose="02010609060101010101" pitchFamily="49" charset="-122"/>
              </a:rPr>
              <a:t>；</a:t>
            </a:r>
          </a:p>
          <a:p>
            <a:pPr algn="just">
              <a:lnSpc>
                <a:spcPct val="125000"/>
              </a:lnSpc>
              <a:spcAft>
                <a:spcPts val="0"/>
              </a:spcAft>
            </a:pPr>
            <a:r>
              <a:rPr lang="zh-CN" altLang="zh-CN" kern="100" dirty="0">
                <a:ea typeface="仿宋" panose="02010609060101010101" pitchFamily="49" charset="-122"/>
              </a:rPr>
              <a:t>重力势能：</a:t>
            </a:r>
            <a:r>
              <a:rPr lang="en-US" altLang="zh-CN" kern="100" dirty="0">
                <a:ea typeface="仿宋" panose="02010609060101010101" pitchFamily="49" charset="-122"/>
              </a:rPr>
              <a:t>   </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g l</a:t>
            </a:r>
            <a:r>
              <a:rPr lang="en-US" altLang="zh-CN" kern="100" baseline="-25000" dirty="0">
                <a:ea typeface="仿宋" panose="02010609060101010101" pitchFamily="49" charset="-122"/>
              </a:rPr>
              <a:t>2</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zh-CN" kern="100" dirty="0" smtClean="0">
                <a:ea typeface="仿宋" panose="02010609060101010101" pitchFamily="49" charset="-122"/>
              </a:rPr>
              <a:t>；</a:t>
            </a:r>
            <a:r>
              <a:rPr lang="en-US" altLang="zh-CN" kern="100" dirty="0" smtClean="0">
                <a:ea typeface="仿宋" panose="02010609060101010101" pitchFamily="49" charset="-122"/>
              </a:rPr>
              <a:t>           </a:t>
            </a:r>
            <a:r>
              <a:rPr lang="en-US" altLang="zh-CN" kern="100" dirty="0">
                <a:ea typeface="仿宋" panose="02010609060101010101" pitchFamily="49" charset="-122"/>
              </a:rPr>
              <a:t>0</a:t>
            </a:r>
            <a:endParaRPr lang="zh-CN" altLang="zh-CN" kern="100" dirty="0">
              <a:ea typeface="仿宋" panose="02010609060101010101" pitchFamily="49" charset="-122"/>
            </a:endParaRPr>
          </a:p>
          <a:p>
            <a:pPr algn="just">
              <a:lnSpc>
                <a:spcPct val="125000"/>
              </a:lnSpc>
              <a:spcAft>
                <a:spcPts val="0"/>
              </a:spcAft>
            </a:pPr>
            <a:r>
              <a:rPr lang="zh-CN" altLang="zh-CN" kern="100" dirty="0">
                <a:ea typeface="仿宋" panose="02010609060101010101" pitchFamily="49" charset="-122"/>
              </a:rPr>
              <a:t>动能：</a:t>
            </a:r>
            <a:r>
              <a:rPr lang="en-US" altLang="zh-CN" kern="100" dirty="0">
                <a:ea typeface="仿宋" panose="02010609060101010101" pitchFamily="49" charset="-122"/>
              </a:rPr>
              <a:t>     1/2</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M</a:t>
            </a:r>
            <a:r>
              <a:rPr lang="zh-CN" altLang="zh-CN" kern="100" dirty="0">
                <a:ea typeface="仿宋" panose="02010609060101010101" pitchFamily="49" charset="-122"/>
              </a:rPr>
              <a:t>）</a:t>
            </a:r>
            <a:r>
              <a:rPr lang="en-US" altLang="zh-CN" kern="100" dirty="0">
                <a:ea typeface="仿宋" panose="02010609060101010101" pitchFamily="49" charset="-122"/>
              </a:rPr>
              <a:t>V</a:t>
            </a:r>
            <a:r>
              <a:rPr lang="en-US" altLang="zh-CN" kern="100" baseline="30000" dirty="0">
                <a:ea typeface="仿宋" panose="02010609060101010101" pitchFamily="49" charset="-122"/>
              </a:rPr>
              <a:t>2</a:t>
            </a:r>
            <a:r>
              <a:rPr lang="en-US" altLang="zh-CN" kern="100" dirty="0">
                <a:ea typeface="仿宋" panose="02010609060101010101" pitchFamily="49" charset="-122"/>
              </a:rPr>
              <a:t> </a:t>
            </a:r>
            <a:r>
              <a:rPr lang="en-US" altLang="zh-CN" kern="100" dirty="0" smtClean="0">
                <a:ea typeface="仿宋" panose="02010609060101010101" pitchFamily="49" charset="-122"/>
              </a:rPr>
              <a:t>      </a:t>
            </a:r>
            <a:r>
              <a:rPr lang="zh-CN" altLang="zh-CN" kern="100" dirty="0" smtClean="0">
                <a:ea typeface="仿宋" panose="02010609060101010101" pitchFamily="49" charset="-122"/>
              </a:rPr>
              <a:t>；</a:t>
            </a:r>
            <a:r>
              <a:rPr lang="en-US" altLang="zh-CN" kern="100" dirty="0">
                <a:ea typeface="仿宋" panose="02010609060101010101" pitchFamily="49" charset="-122"/>
              </a:rPr>
              <a:t>	   </a:t>
            </a:r>
            <a:r>
              <a:rPr lang="en-US" altLang="zh-CN" kern="100" dirty="0" smtClean="0">
                <a:ea typeface="仿宋" panose="02010609060101010101" pitchFamily="49" charset="-122"/>
              </a:rPr>
              <a:t>    0</a:t>
            </a:r>
            <a:endParaRPr lang="zh-CN" altLang="zh-CN" kern="100" dirty="0">
              <a:ea typeface="仿宋" panose="02010609060101010101" pitchFamily="49" charset="-122"/>
            </a:endParaRPr>
          </a:p>
        </p:txBody>
      </p:sp>
    </p:spTree>
    <p:extLst>
      <p:ext uri="{BB962C8B-B14F-4D97-AF65-F5344CB8AC3E}">
        <p14:creationId xmlns:p14="http://schemas.microsoft.com/office/powerpoint/2010/main" val="13429751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44</a:t>
            </a:fld>
            <a:endParaRPr lang="en-US" altLang="zh-CN">
              <a:solidFill>
                <a:srgbClr val="000000"/>
              </a:solidFill>
            </a:endParaRPr>
          </a:p>
        </p:txBody>
      </p:sp>
      <p:sp>
        <p:nvSpPr>
          <p:cNvPr id="5" name="矩形 4"/>
          <p:cNvSpPr/>
          <p:nvPr/>
        </p:nvSpPr>
        <p:spPr>
          <a:xfrm>
            <a:off x="827584" y="980728"/>
            <a:ext cx="3262432"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根据机械能守恒定律：</a:t>
            </a:r>
            <a:endParaRPr lang="zh-CN" altLang="en-US" dirty="0">
              <a:latin typeface="仿宋" panose="02010609060101010101" pitchFamily="49" charset="-122"/>
              <a:ea typeface="仿宋" panose="02010609060101010101" pitchFamily="49" charset="-122"/>
            </a:endParaRPr>
          </a:p>
        </p:txBody>
      </p:sp>
      <p:pic>
        <p:nvPicPr>
          <p:cNvPr id="1495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772816"/>
            <a:ext cx="6235605" cy="827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37135" y="2930848"/>
            <a:ext cx="3672801"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将</a:t>
            </a:r>
            <a:r>
              <a:rPr lang="en-US" altLang="zh-CN" kern="100" dirty="0">
                <a:latin typeface="仿宋" panose="02010609060101010101" pitchFamily="49" charset="-122"/>
                <a:ea typeface="仿宋" panose="02010609060101010101" pitchFamily="49" charset="-122"/>
              </a:rPr>
              <a:t>l1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和</a:t>
            </a:r>
            <a:r>
              <a:rPr lang="en-US" altLang="zh-CN" kern="100" dirty="0">
                <a:latin typeface="仿宋" panose="02010609060101010101" pitchFamily="49" charset="-122"/>
                <a:ea typeface="仿宋" panose="02010609060101010101" pitchFamily="49" charset="-122"/>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的值代入解得</a:t>
            </a:r>
            <a:r>
              <a:rPr lang="en-US" altLang="zh-CN" kern="100" dirty="0">
                <a:latin typeface="仿宋" panose="02010609060101010101" pitchFamily="49" charset="-122"/>
                <a:ea typeface="仿宋" panose="02010609060101010101" pitchFamily="49" charset="-122"/>
              </a:rPr>
              <a:t>l</a:t>
            </a:r>
            <a:r>
              <a:rPr lang="en-US" altLang="zh-CN" kern="100" baseline="-25000" dirty="0">
                <a:latin typeface="仿宋" panose="02010609060101010101" pitchFamily="49" charset="-122"/>
                <a:ea typeface="仿宋" panose="02010609060101010101" pitchFamily="49" charset="-122"/>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pic>
        <p:nvPicPr>
          <p:cNvPr id="149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3713270"/>
            <a:ext cx="4294161" cy="111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980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785926"/>
            <a:ext cx="8464454" cy="3299258"/>
          </a:xfrm>
        </p:spPr>
        <p:txBody>
          <a:bodyPr/>
          <a:lstStyle/>
          <a:p>
            <a:r>
              <a:rPr lang="zh-CN" altLang="en-US" sz="2800" dirty="0" smtClean="0">
                <a:latin typeface="仿宋" panose="02010609060101010101" pitchFamily="49" charset="-122"/>
                <a:ea typeface="仿宋" panose="02010609060101010101" pitchFamily="49" charset="-122"/>
              </a:rPr>
              <a:t>关于动量定理及动量守恒定律可应用</a:t>
            </a:r>
            <a:r>
              <a:rPr lang="zh-CN" altLang="en-US" sz="2800" dirty="0">
                <a:latin typeface="仿宋" panose="02010609060101010101" pitchFamily="49" charset="-122"/>
                <a:ea typeface="仿宋" panose="02010609060101010101" pitchFamily="49" charset="-122"/>
              </a:rPr>
              <a:t>于</a:t>
            </a:r>
            <a:r>
              <a:rPr lang="zh-CN" altLang="en-US" sz="2800" dirty="0" smtClean="0">
                <a:latin typeface="仿宋" panose="02010609060101010101" pitchFamily="49" charset="-122"/>
                <a:ea typeface="仿宋" panose="02010609060101010101" pitchFamily="49" charset="-122"/>
              </a:rPr>
              <a:t>碰撞问题及反冲现象中。</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  反冲现象，可以应用动量守恒定理予以解释。</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在研究火箭时，通常忽略空气阻力及重力的作用</a:t>
            </a:r>
            <a:r>
              <a:rPr lang="zh-CN" altLang="en-US" sz="2800" dirty="0" smtClean="0"/>
              <a:t>。</a:t>
            </a:r>
            <a:endParaRPr lang="en-US" altLang="zh-CN" sz="2800" dirty="0" smtClean="0"/>
          </a:p>
          <a:p>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45</a:t>
            </a:fld>
            <a:endParaRPr lang="en-US" altLang="zh-CN">
              <a:solidFill>
                <a:srgbClr val="000000"/>
              </a:solidFill>
            </a:endParaRPr>
          </a:p>
        </p:txBody>
      </p:sp>
      <p:sp>
        <p:nvSpPr>
          <p:cNvPr id="5" name="标题 1"/>
          <p:cNvSpPr txBox="1">
            <a:spLocks/>
          </p:cNvSpPr>
          <p:nvPr/>
        </p:nvSpPr>
        <p:spPr bwMode="auto">
          <a:xfrm>
            <a:off x="642910" y="42860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600" kern="0" dirty="0" smtClean="0">
                <a:latin typeface="仿宋" panose="02010609060101010101" pitchFamily="49" charset="-122"/>
                <a:ea typeface="仿宋" panose="02010609060101010101" pitchFamily="49" charset="-122"/>
              </a:rPr>
              <a:t>§5.</a:t>
            </a:r>
            <a:r>
              <a:rPr lang="zh-CN" altLang="en-US" sz="3600" kern="0" dirty="0" smtClean="0">
                <a:latin typeface="仿宋" panose="02010609060101010101" pitchFamily="49" charset="-122"/>
                <a:ea typeface="仿宋" panose="02010609060101010101" pitchFamily="49" charset="-122"/>
              </a:rPr>
              <a:t> 反冲</a:t>
            </a:r>
            <a:r>
              <a:rPr lang="zh-CN" altLang="en-US" sz="3600" kern="0" dirty="0">
                <a:latin typeface="仿宋" panose="02010609060101010101" pitchFamily="49" charset="-122"/>
                <a:ea typeface="仿宋" panose="02010609060101010101" pitchFamily="49" charset="-122"/>
              </a:rPr>
              <a:t>现象及火箭原理</a:t>
            </a:r>
          </a:p>
        </p:txBody>
      </p:sp>
    </p:spTree>
    <p:extLst>
      <p:ext uri="{BB962C8B-B14F-4D97-AF65-F5344CB8AC3E}">
        <p14:creationId xmlns:p14="http://schemas.microsoft.com/office/powerpoint/2010/main" val="2820624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46</a:t>
            </a:fld>
            <a:endParaRPr lang="en-US" altLang="zh-CN"/>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1700808"/>
            <a:ext cx="1322918" cy="2204864"/>
          </a:xfrm>
          <a:prstGeom prst="rect">
            <a:avLst/>
          </a:prstGeom>
        </p:spPr>
      </p:pic>
      <p:sp>
        <p:nvSpPr>
          <p:cNvPr id="6" name="文本框 5"/>
          <p:cNvSpPr txBox="1"/>
          <p:nvPr/>
        </p:nvSpPr>
        <p:spPr>
          <a:xfrm>
            <a:off x="2717382" y="930286"/>
            <a:ext cx="962123" cy="461665"/>
          </a:xfrm>
          <a:prstGeom prst="rect">
            <a:avLst/>
          </a:prstGeom>
          <a:noFill/>
        </p:spPr>
        <p:txBody>
          <a:bodyPr wrap="none" rtlCol="0">
            <a:spAutoFit/>
          </a:bodyPr>
          <a:lstStyle/>
          <a:p>
            <a:r>
              <a:rPr lang="en-US" altLang="zh-CN" i="1" dirty="0" smtClean="0"/>
              <a:t>t </a:t>
            </a:r>
            <a:r>
              <a:rPr lang="zh-CN" altLang="en-US" dirty="0" smtClean="0"/>
              <a:t>时刻</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256853390"/>
              </p:ext>
            </p:extLst>
          </p:nvPr>
        </p:nvGraphicFramePr>
        <p:xfrm>
          <a:off x="2824163" y="4313238"/>
          <a:ext cx="863600" cy="395287"/>
        </p:xfrm>
        <a:graphic>
          <a:graphicData uri="http://schemas.openxmlformats.org/presentationml/2006/ole">
            <mc:AlternateContent xmlns:mc="http://schemas.openxmlformats.org/markup-compatibility/2006">
              <mc:Choice xmlns:v="urn:schemas-microsoft-com:vml" Requires="v">
                <p:oleObj spid="_x0000_s216935" name="Equation" r:id="rId4" imgW="444240" imgH="203040" progId="Equation.DSMT4">
                  <p:embed/>
                </p:oleObj>
              </mc:Choice>
              <mc:Fallback>
                <p:oleObj name="Equation" r:id="rId4" imgW="444240" imgH="203040" progId="Equation.DSMT4">
                  <p:embed/>
                  <p:pic>
                    <p:nvPicPr>
                      <p:cNvPr id="0" name=""/>
                      <p:cNvPicPr/>
                      <p:nvPr/>
                    </p:nvPicPr>
                    <p:blipFill>
                      <a:blip r:embed="rId5"/>
                      <a:stretch>
                        <a:fillRect/>
                      </a:stretch>
                    </p:blipFill>
                    <p:spPr>
                      <a:xfrm>
                        <a:off x="2824163" y="4313238"/>
                        <a:ext cx="863600" cy="395287"/>
                      </a:xfrm>
                      <a:prstGeom prst="rect">
                        <a:avLst/>
                      </a:prstGeom>
                    </p:spPr>
                  </p:pic>
                </p:oleObj>
              </mc:Fallback>
            </mc:AlternateContent>
          </a:graphicData>
        </a:graphic>
      </p:graphicFrame>
      <p:cxnSp>
        <p:nvCxnSpPr>
          <p:cNvPr id="9" name="直接箭头连接符 8"/>
          <p:cNvCxnSpPr/>
          <p:nvPr/>
        </p:nvCxnSpPr>
        <p:spPr bwMode="auto">
          <a:xfrm flipV="1">
            <a:off x="2051720" y="1700808"/>
            <a:ext cx="0" cy="18722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椭圆 9"/>
          <p:cNvSpPr/>
          <p:nvPr/>
        </p:nvSpPr>
        <p:spPr bwMode="auto">
          <a:xfrm>
            <a:off x="3145226" y="3212976"/>
            <a:ext cx="130630"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675981729"/>
              </p:ext>
            </p:extLst>
          </p:nvPr>
        </p:nvGraphicFramePr>
        <p:xfrm>
          <a:off x="3526226" y="3157392"/>
          <a:ext cx="483096" cy="338167"/>
        </p:xfrm>
        <a:graphic>
          <a:graphicData uri="http://schemas.openxmlformats.org/presentationml/2006/ole">
            <mc:AlternateContent xmlns:mc="http://schemas.openxmlformats.org/markup-compatibility/2006">
              <mc:Choice xmlns:v="urn:schemas-microsoft-com:vml" Requires="v">
                <p:oleObj spid="_x0000_s216936" name="Equation" r:id="rId6" imgW="253800" imgH="177480" progId="Equation.DSMT4">
                  <p:embed/>
                </p:oleObj>
              </mc:Choice>
              <mc:Fallback>
                <p:oleObj name="Equation" r:id="rId6" imgW="253800" imgH="177480" progId="Equation.DSMT4">
                  <p:embed/>
                  <p:pic>
                    <p:nvPicPr>
                      <p:cNvPr id="0" name=""/>
                      <p:cNvPicPr/>
                      <p:nvPr/>
                    </p:nvPicPr>
                    <p:blipFill>
                      <a:blip r:embed="rId7"/>
                      <a:stretch>
                        <a:fillRect/>
                      </a:stretch>
                    </p:blipFill>
                    <p:spPr>
                      <a:xfrm>
                        <a:off x="3526226" y="3157392"/>
                        <a:ext cx="483096" cy="338167"/>
                      </a:xfrm>
                      <a:prstGeom prst="rect">
                        <a:avLst/>
                      </a:prstGeom>
                    </p:spPr>
                  </p:pic>
                </p:oleObj>
              </mc:Fallback>
            </mc:AlternateContent>
          </a:graphicData>
        </a:graphic>
      </p:graphicFrame>
      <p:sp>
        <p:nvSpPr>
          <p:cNvPr id="12" name="文本框 11"/>
          <p:cNvSpPr txBox="1"/>
          <p:nvPr/>
        </p:nvSpPr>
        <p:spPr>
          <a:xfrm>
            <a:off x="5895639" y="924303"/>
            <a:ext cx="800219" cy="461665"/>
          </a:xfrm>
          <a:prstGeom prst="rect">
            <a:avLst/>
          </a:prstGeom>
          <a:noFill/>
        </p:spPr>
        <p:txBody>
          <a:bodyPr wrap="none" rtlCol="0">
            <a:spAutoFit/>
          </a:bodyPr>
          <a:lstStyle/>
          <a:p>
            <a:r>
              <a:rPr lang="zh-CN" altLang="en-US" dirty="0" smtClean="0"/>
              <a:t>时刻</a:t>
            </a:r>
            <a:endParaRPr lang="zh-CN" altLang="en-US"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096" y="1368152"/>
            <a:ext cx="1322918" cy="2204864"/>
          </a:xfrm>
          <a:prstGeom prst="rect">
            <a:avLst/>
          </a:prstGeom>
        </p:spPr>
      </p:pic>
      <p:sp>
        <p:nvSpPr>
          <p:cNvPr id="14" name="椭圆 13"/>
          <p:cNvSpPr/>
          <p:nvPr/>
        </p:nvSpPr>
        <p:spPr bwMode="auto">
          <a:xfrm>
            <a:off x="6061929" y="3423551"/>
            <a:ext cx="130630" cy="14401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1447596331"/>
              </p:ext>
            </p:extLst>
          </p:nvPr>
        </p:nvGraphicFramePr>
        <p:xfrm>
          <a:off x="1327614" y="2444986"/>
          <a:ext cx="275580" cy="358254"/>
        </p:xfrm>
        <a:graphic>
          <a:graphicData uri="http://schemas.openxmlformats.org/presentationml/2006/ole">
            <mc:AlternateContent xmlns:mc="http://schemas.openxmlformats.org/markup-compatibility/2006">
              <mc:Choice xmlns:v="urn:schemas-microsoft-com:vml" Requires="v">
                <p:oleObj spid="_x0000_s216937" name="Equation" r:id="rId8" imgW="126720" imgH="164880" progId="Equation.DSMT4">
                  <p:embed/>
                </p:oleObj>
              </mc:Choice>
              <mc:Fallback>
                <p:oleObj name="Equation" r:id="rId8" imgW="126720" imgH="164880" progId="Equation.DSMT4">
                  <p:embed/>
                  <p:pic>
                    <p:nvPicPr>
                      <p:cNvPr id="0" name=""/>
                      <p:cNvPicPr/>
                      <p:nvPr/>
                    </p:nvPicPr>
                    <p:blipFill>
                      <a:blip r:embed="rId9"/>
                      <a:stretch>
                        <a:fillRect/>
                      </a:stretch>
                    </p:blipFill>
                    <p:spPr>
                      <a:xfrm>
                        <a:off x="1327614" y="2444986"/>
                        <a:ext cx="275580" cy="358254"/>
                      </a:xfrm>
                      <a:prstGeom prst="rect">
                        <a:avLst/>
                      </a:prstGeom>
                    </p:spPr>
                  </p:pic>
                </p:oleObj>
              </mc:Fallback>
            </mc:AlternateContent>
          </a:graphicData>
        </a:graphic>
      </p:graphicFrame>
      <p:cxnSp>
        <p:nvCxnSpPr>
          <p:cNvPr id="16" name="直接箭头连接符 15"/>
          <p:cNvCxnSpPr/>
          <p:nvPr/>
        </p:nvCxnSpPr>
        <p:spPr bwMode="auto">
          <a:xfrm flipV="1">
            <a:off x="7236296" y="1572853"/>
            <a:ext cx="0" cy="18722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直接箭头连接符 17"/>
          <p:cNvCxnSpPr/>
          <p:nvPr/>
        </p:nvCxnSpPr>
        <p:spPr bwMode="auto">
          <a:xfrm>
            <a:off x="6444208" y="3495559"/>
            <a:ext cx="0" cy="620826"/>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19" name="对象 18"/>
          <p:cNvGraphicFramePr>
            <a:graphicFrameLocks noChangeAspect="1"/>
          </p:cNvGraphicFramePr>
          <p:nvPr>
            <p:extLst>
              <p:ext uri="{D42A27DB-BD31-4B8C-83A1-F6EECF244321}">
                <p14:modId xmlns:p14="http://schemas.microsoft.com/office/powerpoint/2010/main" val="2688225733"/>
              </p:ext>
            </p:extLst>
          </p:nvPr>
        </p:nvGraphicFramePr>
        <p:xfrm>
          <a:off x="7519987" y="2415890"/>
          <a:ext cx="938213" cy="387350"/>
        </p:xfrm>
        <a:graphic>
          <a:graphicData uri="http://schemas.openxmlformats.org/presentationml/2006/ole">
            <mc:AlternateContent xmlns:mc="http://schemas.openxmlformats.org/markup-compatibility/2006">
              <mc:Choice xmlns:v="urn:schemas-microsoft-com:vml" Requires="v">
                <p:oleObj spid="_x0000_s216938" name="Equation" r:id="rId10" imgW="431640" imgH="177480" progId="Equation.DSMT4">
                  <p:embed/>
                </p:oleObj>
              </mc:Choice>
              <mc:Fallback>
                <p:oleObj name="Equation" r:id="rId10" imgW="431640" imgH="177480" progId="Equation.DSMT4">
                  <p:embed/>
                  <p:pic>
                    <p:nvPicPr>
                      <p:cNvPr id="0" name=""/>
                      <p:cNvPicPr/>
                      <p:nvPr/>
                    </p:nvPicPr>
                    <p:blipFill>
                      <a:blip r:embed="rId11"/>
                      <a:stretch>
                        <a:fillRect/>
                      </a:stretch>
                    </p:blipFill>
                    <p:spPr>
                      <a:xfrm>
                        <a:off x="7519987" y="2415890"/>
                        <a:ext cx="938213" cy="3873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89793111"/>
              </p:ext>
            </p:extLst>
          </p:nvPr>
        </p:nvGraphicFramePr>
        <p:xfrm>
          <a:off x="6695858" y="3626845"/>
          <a:ext cx="275580" cy="358254"/>
        </p:xfrm>
        <a:graphic>
          <a:graphicData uri="http://schemas.openxmlformats.org/presentationml/2006/ole">
            <mc:AlternateContent xmlns:mc="http://schemas.openxmlformats.org/markup-compatibility/2006">
              <mc:Choice xmlns:v="urn:schemas-microsoft-com:vml" Requires="v">
                <p:oleObj spid="_x0000_s216939" name="Equation" r:id="rId12" imgW="126720" imgH="164880" progId="Equation.DSMT4">
                  <p:embed/>
                </p:oleObj>
              </mc:Choice>
              <mc:Fallback>
                <p:oleObj name="Equation" r:id="rId12" imgW="126720" imgH="164880" progId="Equation.DSMT4">
                  <p:embed/>
                  <p:pic>
                    <p:nvPicPr>
                      <p:cNvPr id="0" name=""/>
                      <p:cNvPicPr/>
                      <p:nvPr/>
                    </p:nvPicPr>
                    <p:blipFill>
                      <a:blip r:embed="rId13"/>
                      <a:stretch>
                        <a:fillRect/>
                      </a:stretch>
                    </p:blipFill>
                    <p:spPr>
                      <a:xfrm>
                        <a:off x="6695858" y="3626845"/>
                        <a:ext cx="275580" cy="358254"/>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543061693"/>
              </p:ext>
            </p:extLst>
          </p:nvPr>
        </p:nvGraphicFramePr>
        <p:xfrm>
          <a:off x="4289425" y="4268788"/>
          <a:ext cx="4311650" cy="463550"/>
        </p:xfrm>
        <a:graphic>
          <a:graphicData uri="http://schemas.openxmlformats.org/presentationml/2006/ole">
            <mc:AlternateContent xmlns:mc="http://schemas.openxmlformats.org/markup-compatibility/2006">
              <mc:Choice xmlns:v="urn:schemas-microsoft-com:vml" Requires="v">
                <p:oleObj spid="_x0000_s216940" name="Equation" r:id="rId14" imgW="2361960" imgH="253800" progId="Equation.DSMT4">
                  <p:embed/>
                </p:oleObj>
              </mc:Choice>
              <mc:Fallback>
                <p:oleObj name="Equation" r:id="rId14" imgW="2361960" imgH="253800" progId="Equation.DSMT4">
                  <p:embed/>
                  <p:pic>
                    <p:nvPicPr>
                      <p:cNvPr id="0" name=""/>
                      <p:cNvPicPr/>
                      <p:nvPr/>
                    </p:nvPicPr>
                    <p:blipFill>
                      <a:blip r:embed="rId15"/>
                      <a:stretch>
                        <a:fillRect/>
                      </a:stretch>
                    </p:blipFill>
                    <p:spPr>
                      <a:xfrm>
                        <a:off x="4289425" y="4268788"/>
                        <a:ext cx="4311650" cy="46355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07053247"/>
              </p:ext>
            </p:extLst>
          </p:nvPr>
        </p:nvGraphicFramePr>
        <p:xfrm>
          <a:off x="323528" y="5013176"/>
          <a:ext cx="1853159" cy="385072"/>
        </p:xfrm>
        <a:graphic>
          <a:graphicData uri="http://schemas.openxmlformats.org/presentationml/2006/ole">
            <mc:AlternateContent xmlns:mc="http://schemas.openxmlformats.org/markup-compatibility/2006">
              <mc:Choice xmlns:v="urn:schemas-microsoft-com:vml" Requires="v">
                <p:oleObj spid="_x0000_s216941" name="Equation" r:id="rId16" imgW="977760" imgH="203040" progId="Equation.DSMT4">
                  <p:embed/>
                </p:oleObj>
              </mc:Choice>
              <mc:Fallback>
                <p:oleObj name="Equation" r:id="rId16" imgW="977760" imgH="203040" progId="Equation.DSMT4">
                  <p:embed/>
                  <p:pic>
                    <p:nvPicPr>
                      <p:cNvPr id="0" name=""/>
                      <p:cNvPicPr/>
                      <p:nvPr/>
                    </p:nvPicPr>
                    <p:blipFill>
                      <a:blip r:embed="rId17"/>
                      <a:stretch>
                        <a:fillRect/>
                      </a:stretch>
                    </p:blipFill>
                    <p:spPr>
                      <a:xfrm>
                        <a:off x="323528" y="5013176"/>
                        <a:ext cx="1853159" cy="38507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618857949"/>
              </p:ext>
            </p:extLst>
          </p:nvPr>
        </p:nvGraphicFramePr>
        <p:xfrm>
          <a:off x="2747963" y="4903788"/>
          <a:ext cx="4868862" cy="819150"/>
        </p:xfrm>
        <a:graphic>
          <a:graphicData uri="http://schemas.openxmlformats.org/presentationml/2006/ole">
            <mc:AlternateContent xmlns:mc="http://schemas.openxmlformats.org/markup-compatibility/2006">
              <mc:Choice xmlns:v="urn:schemas-microsoft-com:vml" Requires="v">
                <p:oleObj spid="_x0000_s216942" name="Equation" r:id="rId18" imgW="2565360" imgH="431640" progId="Equation.DSMT4">
                  <p:embed/>
                </p:oleObj>
              </mc:Choice>
              <mc:Fallback>
                <p:oleObj name="Equation" r:id="rId18" imgW="2565360" imgH="431640" progId="Equation.DSMT4">
                  <p:embed/>
                  <p:pic>
                    <p:nvPicPr>
                      <p:cNvPr id="0" name=""/>
                      <p:cNvPicPr/>
                      <p:nvPr/>
                    </p:nvPicPr>
                    <p:blipFill>
                      <a:blip r:embed="rId19"/>
                      <a:stretch>
                        <a:fillRect/>
                      </a:stretch>
                    </p:blipFill>
                    <p:spPr>
                      <a:xfrm>
                        <a:off x="2747963" y="4903788"/>
                        <a:ext cx="4868862" cy="81915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529021030"/>
              </p:ext>
            </p:extLst>
          </p:nvPr>
        </p:nvGraphicFramePr>
        <p:xfrm>
          <a:off x="5507465" y="3322427"/>
          <a:ext cx="483096" cy="338167"/>
        </p:xfrm>
        <a:graphic>
          <a:graphicData uri="http://schemas.openxmlformats.org/presentationml/2006/ole">
            <mc:AlternateContent xmlns:mc="http://schemas.openxmlformats.org/markup-compatibility/2006">
              <mc:Choice xmlns:v="urn:schemas-microsoft-com:vml" Requires="v">
                <p:oleObj spid="_x0000_s216943" name="Equation" r:id="rId20" imgW="253800" imgH="177480" progId="Equation.DSMT4">
                  <p:embed/>
                </p:oleObj>
              </mc:Choice>
              <mc:Fallback>
                <p:oleObj name="Equation" r:id="rId20" imgW="253800" imgH="177480" progId="Equation.DSMT4">
                  <p:embed/>
                  <p:pic>
                    <p:nvPicPr>
                      <p:cNvPr id="0" name=""/>
                      <p:cNvPicPr/>
                      <p:nvPr/>
                    </p:nvPicPr>
                    <p:blipFill>
                      <a:blip r:embed="rId7"/>
                      <a:stretch>
                        <a:fillRect/>
                      </a:stretch>
                    </p:blipFill>
                    <p:spPr>
                      <a:xfrm>
                        <a:off x="5507465" y="3322427"/>
                        <a:ext cx="483096" cy="338167"/>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1270498168"/>
              </p:ext>
            </p:extLst>
          </p:nvPr>
        </p:nvGraphicFramePr>
        <p:xfrm>
          <a:off x="3584575" y="1866900"/>
          <a:ext cx="387350" cy="312738"/>
        </p:xfrm>
        <a:graphic>
          <a:graphicData uri="http://schemas.openxmlformats.org/presentationml/2006/ole">
            <mc:AlternateContent xmlns:mc="http://schemas.openxmlformats.org/markup-compatibility/2006">
              <mc:Choice xmlns:v="urn:schemas-microsoft-com:vml" Requires="v">
                <p:oleObj spid="_x0000_s216944" name="Equation" r:id="rId21" imgW="203040" imgH="164880" progId="Equation.DSMT4">
                  <p:embed/>
                </p:oleObj>
              </mc:Choice>
              <mc:Fallback>
                <p:oleObj name="Equation" r:id="rId21" imgW="203040" imgH="164880" progId="Equation.DSMT4">
                  <p:embed/>
                  <p:pic>
                    <p:nvPicPr>
                      <p:cNvPr id="0" name=""/>
                      <p:cNvPicPr/>
                      <p:nvPr/>
                    </p:nvPicPr>
                    <p:blipFill>
                      <a:blip r:embed="rId22"/>
                      <a:stretch>
                        <a:fillRect/>
                      </a:stretch>
                    </p:blipFill>
                    <p:spPr>
                      <a:xfrm>
                        <a:off x="3584575" y="1866900"/>
                        <a:ext cx="387350" cy="31273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38265319"/>
              </p:ext>
            </p:extLst>
          </p:nvPr>
        </p:nvGraphicFramePr>
        <p:xfrm>
          <a:off x="6238875" y="1403350"/>
          <a:ext cx="1038225" cy="338138"/>
        </p:xfrm>
        <a:graphic>
          <a:graphicData uri="http://schemas.openxmlformats.org/presentationml/2006/ole">
            <mc:AlternateContent xmlns:mc="http://schemas.openxmlformats.org/markup-compatibility/2006">
              <mc:Choice xmlns:v="urn:schemas-microsoft-com:vml" Requires="v">
                <p:oleObj spid="_x0000_s216945" name="Equation" r:id="rId23" imgW="545760" imgH="177480" progId="Equation.DSMT4">
                  <p:embed/>
                </p:oleObj>
              </mc:Choice>
              <mc:Fallback>
                <p:oleObj name="Equation" r:id="rId23" imgW="545760" imgH="177480" progId="Equation.DSMT4">
                  <p:embed/>
                  <p:pic>
                    <p:nvPicPr>
                      <p:cNvPr id="0" name=""/>
                      <p:cNvPicPr/>
                      <p:nvPr/>
                    </p:nvPicPr>
                    <p:blipFill>
                      <a:blip r:embed="rId24"/>
                      <a:stretch>
                        <a:fillRect/>
                      </a:stretch>
                    </p:blipFill>
                    <p:spPr>
                      <a:xfrm>
                        <a:off x="6238875" y="1403350"/>
                        <a:ext cx="1038225" cy="33813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01749863"/>
              </p:ext>
            </p:extLst>
          </p:nvPr>
        </p:nvGraphicFramePr>
        <p:xfrm>
          <a:off x="5215918" y="980721"/>
          <a:ext cx="771529" cy="360047"/>
        </p:xfrm>
        <a:graphic>
          <a:graphicData uri="http://schemas.openxmlformats.org/presentationml/2006/ole">
            <mc:AlternateContent xmlns:mc="http://schemas.openxmlformats.org/markup-compatibility/2006">
              <mc:Choice xmlns:v="urn:schemas-microsoft-com:vml" Requires="v">
                <p:oleObj spid="_x0000_s216946" name="Equation" r:id="rId25" imgW="380880" imgH="177480" progId="Equation.DSMT4">
                  <p:embed/>
                </p:oleObj>
              </mc:Choice>
              <mc:Fallback>
                <p:oleObj name="Equation" r:id="rId25" imgW="380880" imgH="177480" progId="Equation.DSMT4">
                  <p:embed/>
                  <p:pic>
                    <p:nvPicPr>
                      <p:cNvPr id="0" name=""/>
                      <p:cNvPicPr/>
                      <p:nvPr/>
                    </p:nvPicPr>
                    <p:blipFill>
                      <a:blip r:embed="rId26"/>
                      <a:stretch>
                        <a:fillRect/>
                      </a:stretch>
                    </p:blipFill>
                    <p:spPr>
                      <a:xfrm>
                        <a:off x="5215918" y="980721"/>
                        <a:ext cx="771529" cy="360047"/>
                      </a:xfrm>
                      <a:prstGeom prst="rect">
                        <a:avLst/>
                      </a:prstGeom>
                    </p:spPr>
                  </p:pic>
                </p:oleObj>
              </mc:Fallback>
            </mc:AlternateContent>
          </a:graphicData>
        </a:graphic>
      </p:graphicFrame>
    </p:spTree>
    <p:extLst>
      <p:ext uri="{BB962C8B-B14F-4D97-AF65-F5344CB8AC3E}">
        <p14:creationId xmlns:p14="http://schemas.microsoft.com/office/powerpoint/2010/main" val="3300977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6" presetClass="entr" presetSubtype="21"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par>
                                <p:cTn id="28" presetID="16" presetClass="entr" presetSubtype="21"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ircle(in)">
                                      <p:cBhvr>
                                        <p:cTn id="35" dur="2000"/>
                                        <p:tgtEl>
                                          <p:spTgt spid="27"/>
                                        </p:tgtEl>
                                      </p:cBhvr>
                                    </p:animEffect>
                                  </p:childTnLst>
                                </p:cTn>
                              </p:par>
                              <p:par>
                                <p:cTn id="36" presetID="6" presetClass="entr" presetSubtype="16"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ircle(in)">
                                      <p:cBhvr>
                                        <p:cTn id="38" dur="2000"/>
                                        <p:tgtEl>
                                          <p:spTgt spid="16"/>
                                        </p:tgtEl>
                                      </p:cBhvr>
                                    </p:animEffect>
                                  </p:childTnLst>
                                </p:cTn>
                              </p:par>
                              <p:par>
                                <p:cTn id="39" presetID="6" presetClass="entr" presetSubtype="16"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circle(in)">
                                      <p:cBhvr>
                                        <p:cTn id="41" dur="20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363977"/>
            <a:ext cx="7772400" cy="1281487"/>
          </a:xfrm>
        </p:spPr>
        <p:txBody>
          <a:bodyPr/>
          <a:lstStyle/>
          <a:p>
            <a:pPr>
              <a:spcBef>
                <a:spcPts val="1200"/>
              </a:spcBef>
              <a:buNone/>
            </a:pPr>
            <a:r>
              <a:rPr lang="en-US" altLang="zh-CN" dirty="0" smtClean="0"/>
              <a:t>			</a:t>
            </a:r>
          </a:p>
          <a:p>
            <a:pPr>
              <a:spcBef>
                <a:spcPts val="1200"/>
              </a:spcBef>
              <a:buNone/>
            </a:pPr>
            <a:r>
              <a:rPr lang="zh-CN" altLang="en-US" dirty="0" smtClean="0"/>
              <a:t>设</a:t>
            </a:r>
            <a:r>
              <a:rPr lang="en-US" altLang="zh-CN" dirty="0" smtClean="0"/>
              <a:t>t=0</a:t>
            </a:r>
            <a:r>
              <a:rPr lang="zh-CN" altLang="en-US" dirty="0" smtClean="0"/>
              <a:t>时，火箭质量为</a:t>
            </a:r>
            <a:r>
              <a:rPr lang="en-US" altLang="zh-CN" dirty="0" smtClean="0"/>
              <a:t>	  </a:t>
            </a:r>
            <a:r>
              <a:rPr lang="zh-CN" altLang="en-US" dirty="0" smtClean="0"/>
              <a:t>，速度为</a:t>
            </a:r>
            <a:endParaRPr lang="en-US" altLang="zh-CN"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47</a:t>
            </a:fld>
            <a:endParaRPr lang="en-US" altLang="zh-CN">
              <a:solidFill>
                <a:srgbClr val="000000"/>
              </a:solidFill>
            </a:endParaRPr>
          </a:p>
        </p:txBody>
      </p:sp>
      <p:graphicFrame>
        <p:nvGraphicFramePr>
          <p:cNvPr id="98310" name="Object 6"/>
          <p:cNvGraphicFramePr>
            <a:graphicFrameLocks noChangeAspect="1"/>
          </p:cNvGraphicFramePr>
          <p:nvPr>
            <p:extLst>
              <p:ext uri="{D42A27DB-BD31-4B8C-83A1-F6EECF244321}">
                <p14:modId xmlns:p14="http://schemas.microsoft.com/office/powerpoint/2010/main" val="3682948928"/>
              </p:ext>
            </p:extLst>
          </p:nvPr>
        </p:nvGraphicFramePr>
        <p:xfrm>
          <a:off x="3270250" y="1643063"/>
          <a:ext cx="2014538" cy="928687"/>
        </p:xfrm>
        <a:graphic>
          <a:graphicData uri="http://schemas.openxmlformats.org/presentationml/2006/ole">
            <mc:AlternateContent xmlns:mc="http://schemas.openxmlformats.org/markup-compatibility/2006">
              <mc:Choice xmlns:v="urn:schemas-microsoft-com:vml" Requires="v">
                <p:oleObj spid="_x0000_s220424" name="Equation" r:id="rId3" imgW="787320" imgH="393480" progId="Equation.DSMT4">
                  <p:embed/>
                </p:oleObj>
              </mc:Choice>
              <mc:Fallback>
                <p:oleObj name="Equation" r:id="rId3" imgW="787320" imgH="393480" progId="Equation.DSMT4">
                  <p:embed/>
                  <p:pic>
                    <p:nvPicPr>
                      <p:cNvPr id="0" name=""/>
                      <p:cNvPicPr>
                        <a:picLocks noChangeAspect="1" noChangeArrowheads="1"/>
                      </p:cNvPicPr>
                      <p:nvPr/>
                    </p:nvPicPr>
                    <p:blipFill>
                      <a:blip r:embed="rId4"/>
                      <a:srcRect/>
                      <a:stretch>
                        <a:fillRect/>
                      </a:stretch>
                    </p:blipFill>
                    <p:spPr bwMode="auto">
                      <a:xfrm>
                        <a:off x="3270250" y="1643063"/>
                        <a:ext cx="20145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1" name="Object 7"/>
          <p:cNvGraphicFramePr>
            <a:graphicFrameLocks noChangeAspect="1"/>
          </p:cNvGraphicFramePr>
          <p:nvPr>
            <p:extLst>
              <p:ext uri="{D42A27DB-BD31-4B8C-83A1-F6EECF244321}">
                <p14:modId xmlns:p14="http://schemas.microsoft.com/office/powerpoint/2010/main" val="1983619503"/>
              </p:ext>
            </p:extLst>
          </p:nvPr>
        </p:nvGraphicFramePr>
        <p:xfrm>
          <a:off x="4641776" y="3045668"/>
          <a:ext cx="642942" cy="625407"/>
        </p:xfrm>
        <a:graphic>
          <a:graphicData uri="http://schemas.openxmlformats.org/presentationml/2006/ole">
            <mc:AlternateContent xmlns:mc="http://schemas.openxmlformats.org/markup-compatibility/2006">
              <mc:Choice xmlns:v="urn:schemas-microsoft-com:vml" Requires="v">
                <p:oleObj spid="_x0000_s220425" name="公式" r:id="rId5" imgW="241300" imgH="228600" progId="Equation.3">
                  <p:embed/>
                </p:oleObj>
              </mc:Choice>
              <mc:Fallback>
                <p:oleObj name="公式" r:id="rId5" imgW="241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776" y="3045668"/>
                        <a:ext cx="642942" cy="625407"/>
                      </a:xfrm>
                      <a:prstGeom prst="rect">
                        <a:avLst/>
                      </a:prstGeom>
                      <a:solidFill>
                        <a:schemeClr val="bg1"/>
                      </a:solidFill>
                    </p:spPr>
                  </p:pic>
                </p:oleObj>
              </mc:Fallback>
            </mc:AlternateContent>
          </a:graphicData>
        </a:graphic>
      </p:graphicFrame>
      <p:graphicFrame>
        <p:nvGraphicFramePr>
          <p:cNvPr id="98312" name="Object 8"/>
          <p:cNvGraphicFramePr>
            <a:graphicFrameLocks noChangeAspect="1"/>
          </p:cNvGraphicFramePr>
          <p:nvPr>
            <p:extLst>
              <p:ext uri="{D42A27DB-BD31-4B8C-83A1-F6EECF244321}">
                <p14:modId xmlns:p14="http://schemas.microsoft.com/office/powerpoint/2010/main" val="520662282"/>
              </p:ext>
            </p:extLst>
          </p:nvPr>
        </p:nvGraphicFramePr>
        <p:xfrm>
          <a:off x="7100031" y="2932036"/>
          <a:ext cx="500066" cy="713428"/>
        </p:xfrm>
        <a:graphic>
          <a:graphicData uri="http://schemas.openxmlformats.org/presentationml/2006/ole">
            <mc:AlternateContent xmlns:mc="http://schemas.openxmlformats.org/markup-compatibility/2006">
              <mc:Choice xmlns:v="urn:schemas-microsoft-com:vml" Requires="v">
                <p:oleObj spid="_x0000_s220426" name="公式" r:id="rId7" imgW="165028" imgH="228501" progId="Equation.3">
                  <p:embed/>
                </p:oleObj>
              </mc:Choice>
              <mc:Fallback>
                <p:oleObj name="公式" r:id="rId7" imgW="165028"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0031" y="2932036"/>
                        <a:ext cx="500066" cy="713428"/>
                      </a:xfrm>
                      <a:prstGeom prst="rect">
                        <a:avLst/>
                      </a:prstGeom>
                      <a:solidFill>
                        <a:schemeClr val="bg1"/>
                      </a:solidFill>
                    </p:spPr>
                  </p:pic>
                </p:oleObj>
              </mc:Fallback>
            </mc:AlternateContent>
          </a:graphicData>
        </a:graphic>
      </p:graphicFrame>
      <p:graphicFrame>
        <p:nvGraphicFramePr>
          <p:cNvPr id="98313" name="Object 9"/>
          <p:cNvGraphicFramePr>
            <a:graphicFrameLocks noChangeAspect="1"/>
          </p:cNvGraphicFramePr>
          <p:nvPr>
            <p:extLst>
              <p:ext uri="{D42A27DB-BD31-4B8C-83A1-F6EECF244321}">
                <p14:modId xmlns:p14="http://schemas.microsoft.com/office/powerpoint/2010/main" val="3530942799"/>
              </p:ext>
            </p:extLst>
          </p:nvPr>
        </p:nvGraphicFramePr>
        <p:xfrm>
          <a:off x="2716213" y="3860800"/>
          <a:ext cx="3708400" cy="1196975"/>
        </p:xfrm>
        <a:graphic>
          <a:graphicData uri="http://schemas.openxmlformats.org/presentationml/2006/ole">
            <mc:AlternateContent xmlns:mc="http://schemas.openxmlformats.org/markup-compatibility/2006">
              <mc:Choice xmlns:v="urn:schemas-microsoft-com:vml" Requires="v">
                <p:oleObj spid="_x0000_s220427" name="Equation" r:id="rId9" imgW="1257120" imgH="393480" progId="Equation.DSMT4">
                  <p:embed/>
                </p:oleObj>
              </mc:Choice>
              <mc:Fallback>
                <p:oleObj name="Equation" r:id="rId9" imgW="1257120" imgH="393480" progId="Equation.DSMT4">
                  <p:embed/>
                  <p:pic>
                    <p:nvPicPr>
                      <p:cNvPr id="0" name=""/>
                      <p:cNvPicPr>
                        <a:picLocks noChangeAspect="1" noChangeArrowheads="1"/>
                      </p:cNvPicPr>
                      <p:nvPr/>
                    </p:nvPicPr>
                    <p:blipFill>
                      <a:blip r:embed="rId10"/>
                      <a:srcRect/>
                      <a:stretch>
                        <a:fillRect/>
                      </a:stretch>
                    </p:blipFill>
                    <p:spPr bwMode="auto">
                      <a:xfrm>
                        <a:off x="2716213" y="3860800"/>
                        <a:ext cx="3708400" cy="1196975"/>
                      </a:xfrm>
                      <a:prstGeom prst="rect">
                        <a:avLst/>
                      </a:prstGeom>
                      <a:solidFill>
                        <a:schemeClr val="bg1"/>
                      </a:solid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00108580"/>
              </p:ext>
            </p:extLst>
          </p:nvPr>
        </p:nvGraphicFramePr>
        <p:xfrm>
          <a:off x="1725613" y="981075"/>
          <a:ext cx="4251325" cy="412750"/>
        </p:xfrm>
        <a:graphic>
          <a:graphicData uri="http://schemas.openxmlformats.org/presentationml/2006/ole">
            <mc:AlternateContent xmlns:mc="http://schemas.openxmlformats.org/markup-compatibility/2006">
              <mc:Choice xmlns:v="urn:schemas-microsoft-com:vml" Requires="v">
                <p:oleObj spid="_x0000_s220428" name="Equation" r:id="rId11" imgW="2095200" imgH="203040" progId="Equation.DSMT4">
                  <p:embed/>
                </p:oleObj>
              </mc:Choice>
              <mc:Fallback>
                <p:oleObj name="Equation" r:id="rId11" imgW="2095200" imgH="203040" progId="Equation.DSMT4">
                  <p:embed/>
                  <p:pic>
                    <p:nvPicPr>
                      <p:cNvPr id="0" name=""/>
                      <p:cNvPicPr/>
                      <p:nvPr/>
                    </p:nvPicPr>
                    <p:blipFill>
                      <a:blip r:embed="rId12"/>
                      <a:stretch>
                        <a:fillRect/>
                      </a:stretch>
                    </p:blipFill>
                    <p:spPr>
                      <a:xfrm>
                        <a:off x="1725613" y="981075"/>
                        <a:ext cx="4251325" cy="412750"/>
                      </a:xfrm>
                      <a:prstGeom prst="rect">
                        <a:avLst/>
                      </a:prstGeom>
                    </p:spPr>
                  </p:pic>
                </p:oleObj>
              </mc:Fallback>
            </mc:AlternateContent>
          </a:graphicData>
        </a:graphic>
      </p:graphicFrame>
    </p:spTree>
    <p:extLst>
      <p:ext uri="{BB962C8B-B14F-4D97-AF65-F5344CB8AC3E}">
        <p14:creationId xmlns:p14="http://schemas.microsoft.com/office/powerpoint/2010/main" val="285887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642918"/>
            <a:ext cx="7772400" cy="5214974"/>
          </a:xfrm>
        </p:spPr>
        <p:txBody>
          <a:bodyPr/>
          <a:lstStyle/>
          <a:p>
            <a:endParaRPr lang="en-US" altLang="zh-CN" sz="2000" dirty="0" smtClean="0"/>
          </a:p>
          <a:p>
            <a:pPr>
              <a:buNone/>
            </a:pPr>
            <a:r>
              <a:rPr lang="zh-CN" altLang="en-US" sz="2800" dirty="0" smtClean="0"/>
              <a:t>有</a:t>
            </a:r>
            <a:r>
              <a:rPr lang="en-US" altLang="zh-CN" sz="2800" dirty="0" smtClean="0"/>
              <a:t>u</a:t>
            </a:r>
            <a:r>
              <a:rPr lang="zh-CN" altLang="en-US" sz="2800" dirty="0" smtClean="0"/>
              <a:t>不随时间 变化，是一常量</a:t>
            </a:r>
            <a:endParaRPr lang="en-US" altLang="zh-CN" sz="2800" dirty="0" smtClean="0"/>
          </a:p>
          <a:p>
            <a:pPr>
              <a:buNone/>
            </a:pPr>
            <a:r>
              <a:rPr lang="zh-CN" altLang="en-US" sz="2800" dirty="0" smtClean="0"/>
              <a:t>即</a:t>
            </a:r>
            <a:endParaRPr lang="en-US" altLang="zh-CN" sz="2800" dirty="0" smtClean="0"/>
          </a:p>
          <a:p>
            <a:endParaRPr lang="en-US" altLang="zh-CN" sz="2800" dirty="0" smtClean="0"/>
          </a:p>
          <a:p>
            <a:r>
              <a:rPr lang="zh-CN" altLang="en-US" sz="2800" dirty="0" smtClean="0"/>
              <a:t>设火箭喷气结束时，质量为</a:t>
            </a:r>
            <a:r>
              <a:rPr lang="en-US" altLang="zh-CN" sz="2800" dirty="0" smtClean="0"/>
              <a:t>	</a:t>
            </a:r>
            <a:r>
              <a:rPr lang="zh-CN" altLang="en-US" sz="2800" dirty="0" smtClean="0"/>
              <a:t>，火箭初始速率为</a:t>
            </a:r>
            <a:r>
              <a:rPr lang="en-US" altLang="zh-CN" sz="2800" dirty="0" smtClean="0"/>
              <a:t>0</a:t>
            </a:r>
            <a:r>
              <a:rPr lang="zh-CN" altLang="en-US" sz="2800" dirty="0" smtClean="0"/>
              <a:t>，则有：</a:t>
            </a:r>
            <a:endParaRPr lang="en-US" altLang="zh-CN" sz="2800" dirty="0" smtClean="0"/>
          </a:p>
          <a:p>
            <a:pPr>
              <a:buNone/>
            </a:pPr>
            <a:r>
              <a:rPr lang="zh-CN" altLang="en-US" sz="2800" dirty="0" smtClean="0"/>
              <a:t>火箭的最后可达到的速率为：</a:t>
            </a:r>
            <a:endParaRPr lang="en-US" altLang="zh-CN" sz="2800" dirty="0" smtClean="0"/>
          </a:p>
          <a:p>
            <a:pPr>
              <a:buNone/>
            </a:pPr>
            <a:r>
              <a:rPr lang="en-US" altLang="zh-CN" sz="2800" dirty="0" smtClean="0"/>
              <a:t>	</a:t>
            </a:r>
          </a:p>
          <a:p>
            <a:pPr>
              <a:buNone/>
            </a:pPr>
            <a:r>
              <a:rPr lang="en-US" altLang="zh-CN" sz="2800" dirty="0" smtClean="0"/>
              <a:t>				——</a:t>
            </a:r>
            <a:r>
              <a:rPr lang="zh-CN" altLang="en-US" sz="2800" dirty="0" smtClean="0"/>
              <a:t>火箭的质量比</a:t>
            </a:r>
            <a:endParaRPr lang="en-US" altLang="zh-CN" sz="2800" dirty="0" smtClean="0"/>
          </a:p>
          <a:p>
            <a:pPr>
              <a:buNone/>
            </a:pPr>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48</a:t>
            </a:fld>
            <a:endParaRPr lang="en-US" altLang="zh-CN">
              <a:solidFill>
                <a:srgbClr val="000000"/>
              </a:solidFill>
            </a:endParaRPr>
          </a:p>
        </p:txBody>
      </p:sp>
      <p:graphicFrame>
        <p:nvGraphicFramePr>
          <p:cNvPr id="87051" name="Object 11"/>
          <p:cNvGraphicFramePr>
            <a:graphicFrameLocks noChangeAspect="1"/>
          </p:cNvGraphicFramePr>
          <p:nvPr>
            <p:extLst/>
          </p:nvPr>
        </p:nvGraphicFramePr>
        <p:xfrm>
          <a:off x="5443538" y="900113"/>
          <a:ext cx="2255837" cy="911225"/>
        </p:xfrm>
        <a:graphic>
          <a:graphicData uri="http://schemas.openxmlformats.org/presentationml/2006/ole">
            <mc:AlternateContent xmlns:mc="http://schemas.openxmlformats.org/markup-compatibility/2006">
              <mc:Choice xmlns:v="urn:schemas-microsoft-com:vml" Requires="v">
                <p:oleObj spid="_x0000_s205348" name="Equation" r:id="rId3" imgW="990360" imgH="393480" progId="Equation.DSMT4">
                  <p:embed/>
                </p:oleObj>
              </mc:Choice>
              <mc:Fallback>
                <p:oleObj name="Equation" r:id="rId3" imgW="990360" imgH="393480" progId="Equation.DSMT4">
                  <p:embed/>
                  <p:pic>
                    <p:nvPicPr>
                      <p:cNvPr id="0" name=""/>
                      <p:cNvPicPr>
                        <a:picLocks noChangeAspect="1" noChangeArrowheads="1"/>
                      </p:cNvPicPr>
                      <p:nvPr/>
                    </p:nvPicPr>
                    <p:blipFill>
                      <a:blip r:embed="rId4"/>
                      <a:srcRect/>
                      <a:stretch>
                        <a:fillRect/>
                      </a:stretch>
                    </p:blipFill>
                    <p:spPr bwMode="auto">
                      <a:xfrm>
                        <a:off x="5443538" y="900113"/>
                        <a:ext cx="2255837" cy="911225"/>
                      </a:xfrm>
                      <a:prstGeom prst="rect">
                        <a:avLst/>
                      </a:prstGeom>
                      <a:solidFill>
                        <a:schemeClr val="bg1"/>
                      </a:solidFill>
                    </p:spPr>
                  </p:pic>
                </p:oleObj>
              </mc:Fallback>
            </mc:AlternateContent>
          </a:graphicData>
        </a:graphic>
      </p:graphicFrame>
      <p:graphicFrame>
        <p:nvGraphicFramePr>
          <p:cNvPr id="87052" name="Object 12"/>
          <p:cNvGraphicFramePr>
            <a:graphicFrameLocks noChangeAspect="1"/>
          </p:cNvGraphicFramePr>
          <p:nvPr>
            <p:extLst/>
          </p:nvPr>
        </p:nvGraphicFramePr>
        <p:xfrm>
          <a:off x="1301750" y="1525588"/>
          <a:ext cx="2468563" cy="996950"/>
        </p:xfrm>
        <a:graphic>
          <a:graphicData uri="http://schemas.openxmlformats.org/presentationml/2006/ole">
            <mc:AlternateContent xmlns:mc="http://schemas.openxmlformats.org/markup-compatibility/2006">
              <mc:Choice xmlns:v="urn:schemas-microsoft-com:vml" Requires="v">
                <p:oleObj spid="_x0000_s205349" name="Equation" r:id="rId5" imgW="990360" imgH="393480" progId="Equation.DSMT4">
                  <p:embed/>
                </p:oleObj>
              </mc:Choice>
              <mc:Fallback>
                <p:oleObj name="Equation" r:id="rId5" imgW="990360" imgH="393480" progId="Equation.DSMT4">
                  <p:embed/>
                  <p:pic>
                    <p:nvPicPr>
                      <p:cNvPr id="0" name=""/>
                      <p:cNvPicPr>
                        <a:picLocks noChangeAspect="1" noChangeArrowheads="1"/>
                      </p:cNvPicPr>
                      <p:nvPr/>
                    </p:nvPicPr>
                    <p:blipFill>
                      <a:blip r:embed="rId6"/>
                      <a:srcRect/>
                      <a:stretch>
                        <a:fillRect/>
                      </a:stretch>
                    </p:blipFill>
                    <p:spPr bwMode="auto">
                      <a:xfrm>
                        <a:off x="1301750" y="1525588"/>
                        <a:ext cx="2468563" cy="996950"/>
                      </a:xfrm>
                      <a:prstGeom prst="rect">
                        <a:avLst/>
                      </a:prstGeom>
                      <a:solidFill>
                        <a:schemeClr val="bg1"/>
                      </a:solidFill>
                    </p:spPr>
                  </p:pic>
                </p:oleObj>
              </mc:Fallback>
            </mc:AlternateContent>
          </a:graphicData>
        </a:graphic>
      </p:graphicFrame>
      <p:graphicFrame>
        <p:nvGraphicFramePr>
          <p:cNvPr id="87053" name="Object 13"/>
          <p:cNvGraphicFramePr>
            <a:graphicFrameLocks noChangeAspect="1"/>
          </p:cNvGraphicFramePr>
          <p:nvPr/>
        </p:nvGraphicFramePr>
        <p:xfrm>
          <a:off x="5429256" y="2500306"/>
          <a:ext cx="714380" cy="691754"/>
        </p:xfrm>
        <a:graphic>
          <a:graphicData uri="http://schemas.openxmlformats.org/presentationml/2006/ole">
            <mc:AlternateContent xmlns:mc="http://schemas.openxmlformats.org/markup-compatibility/2006">
              <mc:Choice xmlns:v="urn:schemas-microsoft-com:vml" Requires="v">
                <p:oleObj spid="_x0000_s205350" name="公式" r:id="rId7" imgW="241300" imgH="228600" progId="Equation.3">
                  <p:embed/>
                </p:oleObj>
              </mc:Choice>
              <mc:Fallback>
                <p:oleObj name="公式" r:id="rId7" imgW="241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9256" y="2500306"/>
                        <a:ext cx="714380" cy="691754"/>
                      </a:xfrm>
                      <a:prstGeom prst="rect">
                        <a:avLst/>
                      </a:prstGeom>
                      <a:solidFill>
                        <a:schemeClr val="bg1"/>
                      </a:solidFill>
                    </p:spPr>
                  </p:pic>
                </p:oleObj>
              </mc:Fallback>
            </mc:AlternateContent>
          </a:graphicData>
        </a:graphic>
      </p:graphicFrame>
      <p:graphicFrame>
        <p:nvGraphicFramePr>
          <p:cNvPr id="87054" name="Object 14"/>
          <p:cNvGraphicFramePr>
            <a:graphicFrameLocks noChangeAspect="1"/>
          </p:cNvGraphicFramePr>
          <p:nvPr/>
        </p:nvGraphicFramePr>
        <p:xfrm>
          <a:off x="5286380" y="3214685"/>
          <a:ext cx="2286016" cy="1273757"/>
        </p:xfrm>
        <a:graphic>
          <a:graphicData uri="http://schemas.openxmlformats.org/presentationml/2006/ole">
            <mc:AlternateContent xmlns:mc="http://schemas.openxmlformats.org/markup-compatibility/2006">
              <mc:Choice xmlns:v="urn:schemas-microsoft-com:vml" Requires="v">
                <p:oleObj spid="_x0000_s205351" name="公式" r:id="rId9" imgW="787400" imgH="431800" progId="Equation.3">
                  <p:embed/>
                </p:oleObj>
              </mc:Choice>
              <mc:Fallback>
                <p:oleObj name="公式" r:id="rId9" imgW="7874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80" y="3214685"/>
                        <a:ext cx="2286016" cy="1273757"/>
                      </a:xfrm>
                      <a:prstGeom prst="rect">
                        <a:avLst/>
                      </a:prstGeom>
                      <a:solidFill>
                        <a:schemeClr val="bg1"/>
                      </a:solidFill>
                    </p:spPr>
                  </p:pic>
                </p:oleObj>
              </mc:Fallback>
            </mc:AlternateContent>
          </a:graphicData>
        </a:graphic>
      </p:graphicFrame>
      <p:graphicFrame>
        <p:nvGraphicFramePr>
          <p:cNvPr id="87055" name="Object 15"/>
          <p:cNvGraphicFramePr>
            <a:graphicFrameLocks noChangeAspect="1"/>
          </p:cNvGraphicFramePr>
          <p:nvPr>
            <p:extLst/>
          </p:nvPr>
        </p:nvGraphicFramePr>
        <p:xfrm>
          <a:off x="2558877" y="4122738"/>
          <a:ext cx="788987" cy="1476375"/>
        </p:xfrm>
        <a:graphic>
          <a:graphicData uri="http://schemas.openxmlformats.org/presentationml/2006/ole">
            <mc:AlternateContent xmlns:mc="http://schemas.openxmlformats.org/markup-compatibility/2006">
              <mc:Choice xmlns:v="urn:schemas-microsoft-com:vml" Requires="v">
                <p:oleObj spid="_x0000_s205352" name="公式" r:id="rId11" imgW="241200" imgH="444240" progId="Equation.3">
                  <p:embed/>
                </p:oleObj>
              </mc:Choice>
              <mc:Fallback>
                <p:oleObj name="公式" r:id="rId11" imgW="24120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8877" y="4122738"/>
                        <a:ext cx="788987" cy="147637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689509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49</a:t>
            </a:fld>
            <a:endParaRPr lang="en-US" altLang="zh-CN"/>
          </a:p>
        </p:txBody>
      </p:sp>
      <p:sp>
        <p:nvSpPr>
          <p:cNvPr id="6" name="矩形 5"/>
          <p:cNvSpPr/>
          <p:nvPr/>
        </p:nvSpPr>
        <p:spPr>
          <a:xfrm>
            <a:off x="827584" y="764704"/>
            <a:ext cx="3990057" cy="461665"/>
          </a:xfrm>
          <a:prstGeom prst="rect">
            <a:avLst/>
          </a:prstGeom>
        </p:spPr>
        <p:txBody>
          <a:bodyPr wrap="square">
            <a:spAutoFit/>
          </a:bodyPr>
          <a:lstStyle/>
          <a:p>
            <a:pPr algn="l"/>
            <a:r>
              <a:rPr lang="zh-CN" altLang="en-US" dirty="0">
                <a:latin typeface="华文仿宋" panose="02010600040101010101" pitchFamily="2" charset="-122"/>
                <a:ea typeface="华文仿宋" panose="02010600040101010101" pitchFamily="2" charset="-122"/>
              </a:rPr>
              <a:t>计算火箭获得的推力</a:t>
            </a:r>
          </a:p>
        </p:txBody>
      </p:sp>
      <p:sp>
        <p:nvSpPr>
          <p:cNvPr id="8" name="矩形 7"/>
          <p:cNvSpPr/>
          <p:nvPr/>
        </p:nvSpPr>
        <p:spPr>
          <a:xfrm>
            <a:off x="1403648" y="1364110"/>
            <a:ext cx="3990057" cy="461665"/>
          </a:xfrm>
          <a:prstGeom prst="rect">
            <a:avLst/>
          </a:prstGeom>
        </p:spPr>
        <p:txBody>
          <a:bodyPr wrap="square">
            <a:spAutoFit/>
          </a:bodyPr>
          <a:lstStyle/>
          <a:p>
            <a:pPr algn="l"/>
            <a:r>
              <a:rPr lang="zh-CN" altLang="en-US" dirty="0" smtClean="0">
                <a:latin typeface="华文仿宋" panose="02010600040101010101" pitchFamily="2" charset="-122"/>
                <a:ea typeface="华文仿宋" panose="02010600040101010101" pitchFamily="2" charset="-122"/>
              </a:rPr>
              <a:t>考虑</a:t>
            </a:r>
            <a:r>
              <a:rPr lang="en-US" altLang="zh-CN" dirty="0" err="1" smtClean="0">
                <a:latin typeface="华文仿宋" panose="02010600040101010101" pitchFamily="2" charset="-122"/>
                <a:ea typeface="华文仿宋" panose="02010600040101010101" pitchFamily="2" charset="-122"/>
              </a:rPr>
              <a:t>dm</a:t>
            </a:r>
            <a:endParaRPr lang="zh-CN" altLang="en-US" dirty="0">
              <a:latin typeface="华文仿宋" panose="02010600040101010101" pitchFamily="2" charset="-122"/>
              <a:ea typeface="华文仿宋" panose="02010600040101010101" pitchFamily="2" charset="-122"/>
            </a:endParaRPr>
          </a:p>
        </p:txBody>
      </p:sp>
      <p:sp>
        <p:nvSpPr>
          <p:cNvPr id="9" name="矩形 8"/>
          <p:cNvSpPr/>
          <p:nvPr/>
        </p:nvSpPr>
        <p:spPr>
          <a:xfrm>
            <a:off x="971600" y="1963517"/>
            <a:ext cx="3990057" cy="461665"/>
          </a:xfrm>
          <a:prstGeom prst="rect">
            <a:avLst/>
          </a:prstGeom>
        </p:spPr>
        <p:txBody>
          <a:bodyPr wrap="square">
            <a:spAutoFit/>
          </a:bodyPr>
          <a:lstStyle/>
          <a:p>
            <a:pPr algn="l"/>
            <a:r>
              <a:rPr lang="zh-CN" altLang="en-US" dirty="0" smtClean="0">
                <a:latin typeface="华文仿宋" panose="02010600040101010101" pitchFamily="2" charset="-122"/>
                <a:ea typeface="华文仿宋" panose="02010600040101010101" pitchFamily="2" charset="-122"/>
              </a:rPr>
              <a:t>火箭</a:t>
            </a:r>
            <a:r>
              <a:rPr lang="zh-CN" altLang="en-US" dirty="0">
                <a:latin typeface="华文仿宋" panose="02010600040101010101" pitchFamily="2" charset="-122"/>
                <a:ea typeface="华文仿宋" panose="02010600040101010101" pitchFamily="2" charset="-122"/>
              </a:rPr>
              <a:t>对</a:t>
            </a:r>
            <a:r>
              <a:rPr lang="zh-CN" altLang="en-US" dirty="0" smtClean="0">
                <a:latin typeface="华文仿宋" panose="02010600040101010101" pitchFamily="2" charset="-122"/>
                <a:ea typeface="华文仿宋" panose="02010600040101010101" pitchFamily="2" charset="-122"/>
              </a:rPr>
              <a:t>它的</a:t>
            </a:r>
            <a:r>
              <a:rPr lang="zh-CN" altLang="en-US" dirty="0">
                <a:latin typeface="华文仿宋" panose="02010600040101010101" pitchFamily="2" charset="-122"/>
                <a:ea typeface="华文仿宋" panose="02010600040101010101" pitchFamily="2" charset="-122"/>
              </a:rPr>
              <a:t>推力</a:t>
            </a:r>
          </a:p>
        </p:txBody>
      </p:sp>
      <p:graphicFrame>
        <p:nvGraphicFramePr>
          <p:cNvPr id="10" name="对象 9"/>
          <p:cNvGraphicFramePr>
            <a:graphicFrameLocks noChangeAspect="1"/>
          </p:cNvGraphicFramePr>
          <p:nvPr>
            <p:extLst>
              <p:ext uri="{D42A27DB-BD31-4B8C-83A1-F6EECF244321}">
                <p14:modId xmlns:p14="http://schemas.microsoft.com/office/powerpoint/2010/main" val="3338770407"/>
              </p:ext>
            </p:extLst>
          </p:nvPr>
        </p:nvGraphicFramePr>
        <p:xfrm>
          <a:off x="2019368" y="2562922"/>
          <a:ext cx="4787100" cy="794069"/>
        </p:xfrm>
        <a:graphic>
          <a:graphicData uri="http://schemas.openxmlformats.org/presentationml/2006/ole">
            <mc:AlternateContent xmlns:mc="http://schemas.openxmlformats.org/markup-compatibility/2006">
              <mc:Choice xmlns:v="urn:schemas-microsoft-com:vml" Requires="v">
                <p:oleObj spid="_x0000_s218228" name="Equation" r:id="rId3" imgW="2679480" imgH="444240" progId="Equation.DSMT4">
                  <p:embed/>
                </p:oleObj>
              </mc:Choice>
              <mc:Fallback>
                <p:oleObj name="Equation" r:id="rId3" imgW="2679480" imgH="444240" progId="Equation.DSMT4">
                  <p:embed/>
                  <p:pic>
                    <p:nvPicPr>
                      <p:cNvPr id="0" name=""/>
                      <p:cNvPicPr/>
                      <p:nvPr/>
                    </p:nvPicPr>
                    <p:blipFill>
                      <a:blip r:embed="rId4"/>
                      <a:stretch>
                        <a:fillRect/>
                      </a:stretch>
                    </p:blipFill>
                    <p:spPr>
                      <a:xfrm>
                        <a:off x="2019368" y="2562922"/>
                        <a:ext cx="4787100" cy="794069"/>
                      </a:xfrm>
                      <a:prstGeom prst="rect">
                        <a:avLst/>
                      </a:prstGeom>
                    </p:spPr>
                  </p:pic>
                </p:oleObj>
              </mc:Fallback>
            </mc:AlternateContent>
          </a:graphicData>
        </a:graphic>
      </p:graphicFrame>
      <p:sp>
        <p:nvSpPr>
          <p:cNvPr id="11" name="矩形 10"/>
          <p:cNvSpPr/>
          <p:nvPr/>
        </p:nvSpPr>
        <p:spPr>
          <a:xfrm>
            <a:off x="971600" y="3616327"/>
            <a:ext cx="3990057" cy="461665"/>
          </a:xfrm>
          <a:prstGeom prst="rect">
            <a:avLst/>
          </a:prstGeom>
        </p:spPr>
        <p:txBody>
          <a:bodyPr wrap="square">
            <a:spAutoFit/>
          </a:bodyPr>
          <a:lstStyle/>
          <a:p>
            <a:pPr algn="l"/>
            <a:r>
              <a:rPr lang="zh-CN" altLang="en-US" dirty="0" smtClean="0">
                <a:latin typeface="华文仿宋" panose="02010600040101010101" pitchFamily="2" charset="-122"/>
                <a:ea typeface="华文仿宋" panose="02010600040101010101" pitchFamily="2" charset="-122"/>
              </a:rPr>
              <a:t>火箭获得的</a:t>
            </a:r>
            <a:r>
              <a:rPr lang="zh-CN" altLang="en-US" dirty="0">
                <a:latin typeface="华文仿宋" panose="02010600040101010101" pitchFamily="2" charset="-122"/>
                <a:ea typeface="华文仿宋" panose="02010600040101010101" pitchFamily="2" charset="-122"/>
              </a:rPr>
              <a:t>推力</a:t>
            </a:r>
          </a:p>
        </p:txBody>
      </p:sp>
      <p:graphicFrame>
        <p:nvGraphicFramePr>
          <p:cNvPr id="12" name="对象 11"/>
          <p:cNvGraphicFramePr>
            <a:graphicFrameLocks noChangeAspect="1"/>
          </p:cNvGraphicFramePr>
          <p:nvPr>
            <p:extLst>
              <p:ext uri="{D42A27DB-BD31-4B8C-83A1-F6EECF244321}">
                <p14:modId xmlns:p14="http://schemas.microsoft.com/office/powerpoint/2010/main" val="2960931383"/>
              </p:ext>
            </p:extLst>
          </p:nvPr>
        </p:nvGraphicFramePr>
        <p:xfrm>
          <a:off x="2019368" y="4337328"/>
          <a:ext cx="1501339" cy="750670"/>
        </p:xfrm>
        <a:graphic>
          <a:graphicData uri="http://schemas.openxmlformats.org/presentationml/2006/ole">
            <mc:AlternateContent xmlns:mc="http://schemas.openxmlformats.org/markup-compatibility/2006">
              <mc:Choice xmlns:v="urn:schemas-microsoft-com:vml" Requires="v">
                <p:oleObj spid="_x0000_s218229" name="Equation" r:id="rId5" imgW="787320" imgH="393480" progId="Equation.DSMT4">
                  <p:embed/>
                </p:oleObj>
              </mc:Choice>
              <mc:Fallback>
                <p:oleObj name="Equation" r:id="rId5" imgW="787320" imgH="393480" progId="Equation.DSMT4">
                  <p:embed/>
                  <p:pic>
                    <p:nvPicPr>
                      <p:cNvPr id="0" name=""/>
                      <p:cNvPicPr/>
                      <p:nvPr/>
                    </p:nvPicPr>
                    <p:blipFill>
                      <a:blip r:embed="rId6"/>
                      <a:stretch>
                        <a:fillRect/>
                      </a:stretch>
                    </p:blipFill>
                    <p:spPr>
                      <a:xfrm>
                        <a:off x="2019368" y="4337328"/>
                        <a:ext cx="1501339" cy="750670"/>
                      </a:xfrm>
                      <a:prstGeom prst="rect">
                        <a:avLst/>
                      </a:prstGeom>
                    </p:spPr>
                  </p:pic>
                </p:oleObj>
              </mc:Fallback>
            </mc:AlternateContent>
          </a:graphicData>
        </a:graphic>
      </p:graphicFrame>
    </p:spTree>
    <p:extLst>
      <p:ext uri="{BB962C8B-B14F-4D97-AF65-F5344CB8AC3E}">
        <p14:creationId xmlns:p14="http://schemas.microsoft.com/office/powerpoint/2010/main" val="3735002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a:t>
            </a:fld>
            <a:endParaRPr lang="en-US" altLang="zh-CN">
              <a:solidFill>
                <a:srgbClr val="000000"/>
              </a:solidFill>
            </a:endParaRPr>
          </a:p>
        </p:txBody>
      </p:sp>
      <p:sp>
        <p:nvSpPr>
          <p:cNvPr id="5" name="标题 1"/>
          <p:cNvSpPr txBox="1">
            <a:spLocks/>
          </p:cNvSpPr>
          <p:nvPr/>
        </p:nvSpPr>
        <p:spPr bwMode="auto">
          <a:xfrm>
            <a:off x="687625" y="729815"/>
            <a:ext cx="7772400" cy="6762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marL="457200" indent="-457200" algn="l">
              <a:buFont typeface="Wingdings" panose="05000000000000000000" pitchFamily="2" charset="2"/>
              <a:buChar char="Ø"/>
            </a:pPr>
            <a:r>
              <a:rPr lang="zh-CN" altLang="en-US" sz="2800" b="1" kern="0" dirty="0" smtClean="0">
                <a:solidFill>
                  <a:srgbClr val="4848D1"/>
                </a:solidFill>
                <a:latin typeface="仿宋" panose="02010609060101010101" pitchFamily="49" charset="-122"/>
                <a:ea typeface="仿宋" panose="02010609060101010101" pitchFamily="49" charset="-122"/>
              </a:rPr>
              <a:t>动量定理</a:t>
            </a:r>
            <a:endParaRPr lang="zh-CN" altLang="en-US" sz="2800" b="1" kern="0" dirty="0">
              <a:solidFill>
                <a:srgbClr val="4848D1"/>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81810739"/>
              </p:ext>
            </p:extLst>
          </p:nvPr>
        </p:nvGraphicFramePr>
        <p:xfrm>
          <a:off x="962025" y="2543175"/>
          <a:ext cx="4873625" cy="1195388"/>
        </p:xfrm>
        <a:graphic>
          <a:graphicData uri="http://schemas.openxmlformats.org/presentationml/2006/ole">
            <mc:AlternateContent xmlns:mc="http://schemas.openxmlformats.org/markup-compatibility/2006">
              <mc:Choice xmlns:v="urn:schemas-microsoft-com:vml" Requires="v">
                <p:oleObj spid="_x0000_s124539" name="Equation" r:id="rId3" imgW="2044440" imgH="507960" progId="Equation.DSMT4">
                  <p:embed/>
                </p:oleObj>
              </mc:Choice>
              <mc:Fallback>
                <p:oleObj name="Equation" r:id="rId3" imgW="2044440" imgH="507960" progId="Equation.DSMT4">
                  <p:embed/>
                  <p:pic>
                    <p:nvPicPr>
                      <p:cNvPr id="0" name="Object 3"/>
                      <p:cNvPicPr>
                        <a:picLocks noChangeAspect="1" noChangeArrowheads="1"/>
                      </p:cNvPicPr>
                      <p:nvPr/>
                    </p:nvPicPr>
                    <p:blipFill>
                      <a:blip r:embed="rId4"/>
                      <a:srcRect/>
                      <a:stretch>
                        <a:fillRect/>
                      </a:stretch>
                    </p:blipFill>
                    <p:spPr bwMode="auto">
                      <a:xfrm>
                        <a:off x="962025" y="2543175"/>
                        <a:ext cx="4873625" cy="1195388"/>
                      </a:xfrm>
                      <a:prstGeom prst="rect">
                        <a:avLst/>
                      </a:prstGeom>
                      <a:noFill/>
                    </p:spPr>
                  </p:pic>
                </p:oleObj>
              </mc:Fallback>
            </mc:AlternateContent>
          </a:graphicData>
        </a:graphic>
      </p:graphicFrame>
      <p:sp>
        <p:nvSpPr>
          <p:cNvPr id="8" name="矩形 7"/>
          <p:cNvSpPr/>
          <p:nvPr/>
        </p:nvSpPr>
        <p:spPr>
          <a:xfrm>
            <a:off x="6876256" y="1902320"/>
            <a:ext cx="1463618" cy="461665"/>
          </a:xfrm>
          <a:prstGeom prst="rect">
            <a:avLst/>
          </a:prstGeom>
        </p:spPr>
        <p:txBody>
          <a:bodyPr wrap="square">
            <a:spAutoFit/>
          </a:bodyPr>
          <a:lstStyle/>
          <a:p>
            <a:pPr algn="l"/>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微分形式</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6876256" y="2908326"/>
            <a:ext cx="1463618" cy="461665"/>
          </a:xfrm>
          <a:prstGeom prst="rect">
            <a:avLst/>
          </a:prstGeom>
        </p:spPr>
        <p:txBody>
          <a:bodyPr wrap="square">
            <a:spAutoFit/>
          </a:bodyPr>
          <a:lstStyle/>
          <a:p>
            <a:pPr algn="l"/>
            <a:r>
              <a:rPr lang="zh-CN" altLang="en-US" kern="100" dirty="0">
                <a:latin typeface="仿宋" panose="02010609060101010101" pitchFamily="49" charset="-122"/>
                <a:ea typeface="仿宋" panose="02010609060101010101" pitchFamily="49" charset="-122"/>
                <a:cs typeface="Times New Roman" panose="02020603050405020304" pitchFamily="18" charset="0"/>
              </a:rPr>
              <a:t>积分</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形式</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614501" y="3815103"/>
            <a:ext cx="7918648" cy="1875513"/>
          </a:xfrm>
          <a:prstGeom prst="rect">
            <a:avLst/>
          </a:prstGeom>
        </p:spPr>
        <p:txBody>
          <a:bodyPr wrap="square">
            <a:spAutoFit/>
          </a:bodyPr>
          <a:lstStyle/>
          <a:p>
            <a:pPr algn="just">
              <a:lnSpc>
                <a:spcPct val="125000"/>
              </a:lnSpc>
              <a:spcAft>
                <a:spcPts val="0"/>
              </a:spcAft>
            </a:pPr>
            <a:r>
              <a:rPr lang="en-US" altLang="zh-CN" kern="100" dirty="0" smtClean="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4)</a:t>
            </a:r>
            <a:r>
              <a:rPr lang="zh-CN" altLang="zh-CN" kern="100" dirty="0">
                <a:latin typeface="仿宋" panose="02010609060101010101" pitchFamily="49" charset="-122"/>
                <a:ea typeface="仿宋" panose="02010609060101010101" pitchFamily="49" charset="-122"/>
              </a:rPr>
              <a:t>式左边与力的作用过程有关，即与</a:t>
            </a:r>
            <a:r>
              <a:rPr lang="en-US" altLang="zh-CN" kern="100" dirty="0">
                <a:latin typeface="仿宋" panose="02010609060101010101" pitchFamily="49" charset="-122"/>
                <a:ea typeface="仿宋" panose="02010609060101010101" pitchFamily="49" charset="-122"/>
              </a:rPr>
              <a:t>F(t)</a:t>
            </a:r>
            <a:r>
              <a:rPr lang="zh-CN" altLang="zh-CN" kern="100" dirty="0">
                <a:latin typeface="仿宋" panose="02010609060101010101" pitchFamily="49" charset="-122"/>
                <a:ea typeface="仿宋" panose="02010609060101010101" pitchFamily="49" charset="-122"/>
              </a:rPr>
              <a:t>和</a:t>
            </a:r>
            <a:r>
              <a:rPr lang="en-US" altLang="zh-CN" kern="100" dirty="0">
                <a:latin typeface="仿宋" panose="02010609060101010101" pitchFamily="49" charset="-122"/>
                <a:ea typeface="仿宋" panose="02010609060101010101" pitchFamily="49" charset="-122"/>
              </a:rPr>
              <a:t>t0</a:t>
            </a:r>
            <a:r>
              <a:rPr lang="zh-CN" altLang="zh-CN" kern="100" dirty="0">
                <a:latin typeface="仿宋" panose="02010609060101010101" pitchFamily="49" charset="-122"/>
                <a:ea typeface="仿宋" panose="02010609060101010101" pitchFamily="49" charset="-122"/>
              </a:rPr>
              <a:t>、</a:t>
            </a:r>
            <a:r>
              <a:rPr lang="en-US" altLang="zh-CN" kern="100" dirty="0">
                <a:latin typeface="仿宋" panose="02010609060101010101" pitchFamily="49" charset="-122"/>
                <a:ea typeface="仿宋" panose="02010609060101010101" pitchFamily="49" charset="-122"/>
              </a:rPr>
              <a:t>t1</a:t>
            </a:r>
            <a:r>
              <a:rPr lang="zh-CN" altLang="zh-CN" kern="100" dirty="0">
                <a:latin typeface="仿宋" panose="02010609060101010101" pitchFamily="49" charset="-122"/>
                <a:ea typeface="仿宋" panose="02010609060101010101" pitchFamily="49" charset="-122"/>
              </a:rPr>
              <a:t>有关；</a:t>
            </a:r>
          </a:p>
          <a:p>
            <a:pPr algn="just">
              <a:lnSpc>
                <a:spcPct val="125000"/>
              </a:lnSpc>
              <a:spcAft>
                <a:spcPts val="0"/>
              </a:spcAft>
            </a:pPr>
            <a:r>
              <a:rPr lang="en-US" altLang="zh-CN" kern="100" dirty="0">
                <a:latin typeface="仿宋" panose="02010609060101010101" pitchFamily="49" charset="-122"/>
                <a:ea typeface="仿宋" panose="02010609060101010101" pitchFamily="49" charset="-122"/>
              </a:rPr>
              <a:t>(4)</a:t>
            </a:r>
            <a:r>
              <a:rPr lang="zh-CN" altLang="zh-CN" kern="100" dirty="0">
                <a:latin typeface="仿宋" panose="02010609060101010101" pitchFamily="49" charset="-122"/>
                <a:ea typeface="仿宋" panose="02010609060101010101" pitchFamily="49" charset="-122"/>
              </a:rPr>
              <a:t>式右边与作用过程毫不相关——</a:t>
            </a:r>
            <a:r>
              <a:rPr lang="zh-CN" altLang="zh-CN" kern="100" dirty="0">
                <a:solidFill>
                  <a:srgbClr val="C00000"/>
                </a:solidFill>
                <a:latin typeface="仿宋" panose="02010609060101010101" pitchFamily="49" charset="-122"/>
                <a:ea typeface="仿宋" panose="02010609060101010101" pitchFamily="49" charset="-122"/>
              </a:rPr>
              <a:t>状态量</a:t>
            </a:r>
          </a:p>
          <a:p>
            <a:pPr algn="just">
              <a:lnSpc>
                <a:spcPct val="125000"/>
              </a:lnSpc>
              <a:spcAft>
                <a:spcPts val="0"/>
              </a:spcAft>
            </a:pPr>
            <a:r>
              <a:rPr lang="zh-CN" altLang="zh-CN" kern="100" dirty="0" smtClean="0">
                <a:latin typeface="仿宋" panose="02010609060101010101" pitchFamily="49" charset="-122"/>
                <a:ea typeface="仿宋" panose="02010609060101010101" pitchFamily="49" charset="-122"/>
              </a:rPr>
              <a:t>动量</a:t>
            </a:r>
            <a:r>
              <a:rPr lang="zh-CN" altLang="zh-CN" kern="100" dirty="0">
                <a:latin typeface="仿宋" panose="02010609060101010101" pitchFamily="49" charset="-122"/>
                <a:ea typeface="仿宋" panose="02010609060101010101" pitchFamily="49" charset="-122"/>
              </a:rPr>
              <a:t>只与质点的运动状态有关，与力的作用过程无关，故称其为状态量。</a:t>
            </a:r>
          </a:p>
        </p:txBody>
      </p:sp>
      <p:sp>
        <p:nvSpPr>
          <p:cNvPr id="11" name="Rectangle 160"/>
          <p:cNvSpPr>
            <a:spLocks noChangeArrowheads="1"/>
          </p:cNvSpPr>
          <p:nvPr/>
        </p:nvSpPr>
        <p:spPr bwMode="auto">
          <a:xfrm>
            <a:off x="4788025" y="2809097"/>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  	</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dirty="0">
                <a:cs typeface="Times New Roman" panose="02020603050405020304" pitchFamily="18" charset="0"/>
              </a:rPr>
              <a:t>4</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12" name="Rectangle 160"/>
          <p:cNvSpPr>
            <a:spLocks noChangeArrowheads="1"/>
          </p:cNvSpPr>
          <p:nvPr/>
        </p:nvSpPr>
        <p:spPr bwMode="auto">
          <a:xfrm>
            <a:off x="4788024" y="1915871"/>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cs typeface="Times New Roman" panose="02020603050405020304" pitchFamily="18" charset="0"/>
              </a:rPr>
              <a:t>  	</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dirty="0" smtClean="0">
                <a:cs typeface="Times New Roman" panose="02020603050405020304" pitchFamily="18" charset="0"/>
              </a:rPr>
              <a:t>3</a:t>
            </a:r>
            <a:r>
              <a:rPr kumimoji="0" lang="zh-CN" altLang="en-US" b="0" i="0" u="none" strike="noStrike" cap="none" normalizeH="0" baseline="0" dirty="0" smtClean="0">
                <a:ln>
                  <a:noFill/>
                </a:ln>
                <a:solidFill>
                  <a:schemeClr val="tx1"/>
                </a:solidFill>
                <a:effectLst/>
                <a:cs typeface="Times New Roman" panose="02020603050405020304" pitchFamily="18" charset="0"/>
              </a:rPr>
              <a:t>）</a:t>
            </a:r>
            <a:r>
              <a:rPr kumimoji="0" lang="en-US" altLang="zh-CN" b="0" i="0" u="none" strike="noStrike" cap="none" normalizeH="0" baseline="0" dirty="0" smtClean="0">
                <a:ln>
                  <a:noFill/>
                </a:ln>
                <a:solidFill>
                  <a:schemeClr val="tx1"/>
                </a:solidFill>
                <a:effectLst/>
                <a:cs typeface="Times New Roman" panose="02020603050405020304" pitchFamily="18" charset="0"/>
              </a:rPr>
              <a:t>		</a:t>
            </a:r>
            <a:endParaRPr kumimoji="0" lang="en-US" altLang="zh-CN" b="0" i="0" u="none" strike="noStrike" cap="none" normalizeH="0" baseline="0" dirty="0" smtClean="0">
              <a:ln>
                <a:noFill/>
              </a:ln>
              <a:solidFill>
                <a:schemeClr val="tx1"/>
              </a:solidFill>
              <a:effectLst/>
              <a:latin typeface="Arial" panose="020B0604020202020204" pitchFamily="34" charset="0"/>
            </a:endParaRPr>
          </a:p>
        </p:txBody>
      </p:sp>
      <p:sp>
        <p:nvSpPr>
          <p:cNvPr id="10" name="矩形 9"/>
          <p:cNvSpPr/>
          <p:nvPr/>
        </p:nvSpPr>
        <p:spPr>
          <a:xfrm>
            <a:off x="962025" y="5834652"/>
            <a:ext cx="7038528" cy="461665"/>
          </a:xfrm>
          <a:prstGeom prst="rect">
            <a:avLst/>
          </a:prstGeom>
        </p:spPr>
        <p:txBody>
          <a:bodyPr wrap="square">
            <a:spAutoFit/>
          </a:bodyPr>
          <a:lstStyle/>
          <a:p>
            <a:r>
              <a:rPr lang="zh-CN" altLang="zh-CN" kern="100" dirty="0">
                <a:highlight>
                  <a:srgbClr val="FFFF00"/>
                </a:highlight>
                <a:latin typeface="仿宋" panose="02010609060101010101" pitchFamily="49" charset="-122"/>
                <a:ea typeface="仿宋" panose="02010609060101010101" pitchFamily="49" charset="-122"/>
                <a:cs typeface="Times New Roman" panose="02020603050405020304" pitchFamily="18" charset="0"/>
              </a:rPr>
              <a:t>力对质点的作用过程的结果＝质点运动状态的变化</a:t>
            </a:r>
            <a:endParaRPr lang="zh-CN" altLang="en-US" dirty="0">
              <a:latin typeface="仿宋" panose="02010609060101010101" pitchFamily="49" charset="-122"/>
              <a:ea typeface="仿宋"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54058451"/>
              </p:ext>
            </p:extLst>
          </p:nvPr>
        </p:nvGraphicFramePr>
        <p:xfrm>
          <a:off x="1907704" y="1787449"/>
          <a:ext cx="1584176" cy="539294"/>
        </p:xfrm>
        <a:graphic>
          <a:graphicData uri="http://schemas.openxmlformats.org/presentationml/2006/ole">
            <mc:AlternateContent xmlns:mc="http://schemas.openxmlformats.org/markup-compatibility/2006">
              <mc:Choice xmlns:v="urn:schemas-microsoft-com:vml" Requires="v">
                <p:oleObj spid="_x0000_s124540" name="Equation" r:id="rId5" imgW="596880" imgH="203040" progId="Equation.DSMT4">
                  <p:embed/>
                </p:oleObj>
              </mc:Choice>
              <mc:Fallback>
                <p:oleObj name="Equation" r:id="rId5" imgW="596880" imgH="203040" progId="Equation.DSMT4">
                  <p:embed/>
                  <p:pic>
                    <p:nvPicPr>
                      <p:cNvPr id="0" name=""/>
                      <p:cNvPicPr/>
                      <p:nvPr/>
                    </p:nvPicPr>
                    <p:blipFill>
                      <a:blip r:embed="rId6"/>
                      <a:stretch>
                        <a:fillRect/>
                      </a:stretch>
                    </p:blipFill>
                    <p:spPr>
                      <a:xfrm>
                        <a:off x="1907704" y="1787449"/>
                        <a:ext cx="1584176" cy="539294"/>
                      </a:xfrm>
                      <a:prstGeom prst="rect">
                        <a:avLst/>
                      </a:prstGeom>
                    </p:spPr>
                  </p:pic>
                </p:oleObj>
              </mc:Fallback>
            </mc:AlternateContent>
          </a:graphicData>
        </a:graphic>
      </p:graphicFrame>
    </p:spTree>
    <p:extLst>
      <p:ext uri="{BB962C8B-B14F-4D97-AF65-F5344CB8AC3E}">
        <p14:creationId xmlns:p14="http://schemas.microsoft.com/office/powerpoint/2010/main" val="12715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57808"/>
            <a:ext cx="7772400" cy="1143000"/>
          </a:xfrm>
        </p:spPr>
        <p:txBody>
          <a:bodyPr/>
          <a:lstStyle/>
          <a:p>
            <a:pPr algn="l"/>
            <a:r>
              <a:rPr lang="en-US" altLang="zh-CN" sz="2000" dirty="0" smtClean="0"/>
              <a:t>	</a:t>
            </a:r>
            <a:r>
              <a:rPr lang="zh-CN" altLang="en-US" sz="2800" dirty="0" smtClean="0"/>
              <a:t>这一结果是忽略空气阻力及重力的影响，故实际最终速率要小于此值，但具有指导意义：</a:t>
            </a:r>
            <a:endParaRPr lang="zh-CN" altLang="en-US" sz="2800" dirty="0"/>
          </a:p>
        </p:txBody>
      </p:sp>
      <p:sp>
        <p:nvSpPr>
          <p:cNvPr id="3" name="内容占位符 2"/>
          <p:cNvSpPr>
            <a:spLocks noGrp="1"/>
          </p:cNvSpPr>
          <p:nvPr>
            <p:ph idx="1"/>
          </p:nvPr>
        </p:nvSpPr>
        <p:spPr>
          <a:xfrm>
            <a:off x="357158" y="1571612"/>
            <a:ext cx="8643998" cy="4524388"/>
          </a:xfrm>
        </p:spPr>
        <p:txBody>
          <a:bodyPr/>
          <a:lstStyle/>
          <a:p>
            <a:pPr marL="457200" indent="-457200">
              <a:buNone/>
            </a:pPr>
            <a:endParaRPr lang="en-US" altLang="zh-CN" sz="2000" dirty="0" smtClean="0"/>
          </a:p>
          <a:p>
            <a:pPr marL="457200" indent="-457200">
              <a:buNone/>
            </a:pPr>
            <a:r>
              <a:rPr lang="en-US" altLang="zh-CN" sz="2000" dirty="0" smtClean="0"/>
              <a:t>1</a:t>
            </a:r>
            <a:r>
              <a:rPr lang="zh-CN" altLang="en-US" sz="2800" dirty="0" smtClean="0"/>
              <a:t>）最终速率与喷气相对速率成正比</a:t>
            </a:r>
            <a:endParaRPr lang="en-US" altLang="zh-CN" sz="2800" dirty="0" smtClean="0"/>
          </a:p>
          <a:p>
            <a:pPr marL="457200" indent="-457200">
              <a:buNone/>
            </a:pPr>
            <a:r>
              <a:rPr lang="en-US" altLang="zh-CN" sz="2800" dirty="0" smtClean="0"/>
              <a:t>		</a:t>
            </a:r>
            <a:r>
              <a:rPr lang="zh-CN" altLang="en-US" sz="2800" dirty="0" smtClean="0"/>
              <a:t>喷气速率：要求高温、高压、喷口抗高速、高效能燃料，一般  </a:t>
            </a:r>
            <a:r>
              <a:rPr lang="en-US" altLang="zh-CN" sz="2800" dirty="0" smtClean="0"/>
              <a:t>2500m/s   (40</a:t>
            </a:r>
            <a:r>
              <a:rPr lang="zh-CN" altLang="en-US" sz="2800" dirty="0" smtClean="0"/>
              <a:t>大气压，</a:t>
            </a:r>
            <a:r>
              <a:rPr lang="en-US" altLang="zh-CN" sz="2800" dirty="0" smtClean="0"/>
              <a:t>3000°C)</a:t>
            </a:r>
          </a:p>
          <a:p>
            <a:pPr marL="457200" indent="-457200">
              <a:buNone/>
            </a:pPr>
            <a:endParaRPr lang="en-US" altLang="zh-CN" sz="2800" dirty="0" smtClean="0"/>
          </a:p>
          <a:p>
            <a:pPr marL="457200" indent="-457200">
              <a:buNone/>
            </a:pPr>
            <a:r>
              <a:rPr lang="en-US" altLang="zh-CN" sz="2800" dirty="0" smtClean="0"/>
              <a:t>2</a:t>
            </a:r>
            <a:r>
              <a:rPr lang="zh-CN" altLang="en-US" sz="2800" dirty="0" smtClean="0"/>
              <a:t>）最终速率与燃料燃烧前后质量比的自然对数成正比</a:t>
            </a:r>
            <a:endParaRPr lang="en-US" altLang="zh-CN" sz="2800" dirty="0" smtClean="0"/>
          </a:p>
          <a:p>
            <a:pPr marL="457200" indent="-457200">
              <a:buNone/>
            </a:pPr>
            <a:r>
              <a:rPr lang="en-US" altLang="zh-CN" sz="2800" dirty="0" smtClean="0"/>
              <a:t>		</a:t>
            </a:r>
            <a:r>
              <a:rPr lang="zh-CN" altLang="en-US" sz="2800" dirty="0" smtClean="0"/>
              <a:t>质量比：提高较难。火箭包括外壳、发动机、仪器、卫星、故</a:t>
            </a:r>
            <a:r>
              <a:rPr lang="en-US" altLang="zh-CN" sz="2800" dirty="0" smtClean="0"/>
              <a:t>		</a:t>
            </a:r>
            <a:r>
              <a:rPr lang="zh-CN" altLang="en-US" sz="2800" dirty="0" smtClean="0"/>
              <a:t>较大。一般在</a:t>
            </a:r>
            <a:r>
              <a:rPr lang="en-US" altLang="zh-CN" sz="2800" dirty="0" smtClean="0"/>
              <a:t>10</a:t>
            </a:r>
            <a:r>
              <a:rPr lang="zh-CN" altLang="en-US" sz="2800" dirty="0" smtClean="0"/>
              <a:t>以下。</a:t>
            </a:r>
            <a:endParaRPr lang="en-US" altLang="zh-CN" sz="28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50</a:t>
            </a:fld>
            <a:endParaRPr lang="en-US" altLang="zh-CN">
              <a:solidFill>
                <a:srgbClr val="000000"/>
              </a:solidFill>
            </a:endParaRPr>
          </a:p>
        </p:txBody>
      </p:sp>
      <p:graphicFrame>
        <p:nvGraphicFramePr>
          <p:cNvPr id="88066" name="Object 2"/>
          <p:cNvGraphicFramePr>
            <a:graphicFrameLocks noChangeAspect="1"/>
          </p:cNvGraphicFramePr>
          <p:nvPr>
            <p:extLst/>
          </p:nvPr>
        </p:nvGraphicFramePr>
        <p:xfrm>
          <a:off x="3143240" y="4869160"/>
          <a:ext cx="642942" cy="622576"/>
        </p:xfrm>
        <a:graphic>
          <a:graphicData uri="http://schemas.openxmlformats.org/presentationml/2006/ole">
            <mc:AlternateContent xmlns:mc="http://schemas.openxmlformats.org/markup-compatibility/2006">
              <mc:Choice xmlns:v="urn:schemas-microsoft-com:vml" Requires="v">
                <p:oleObj spid="_x0000_s167228" name="公式" r:id="rId3" imgW="241300" imgH="228600" progId="Equation.3">
                  <p:embed/>
                </p:oleObj>
              </mc:Choice>
              <mc:Fallback>
                <p:oleObj name="公式" r:id="rId3" imgW="241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4869160"/>
                        <a:ext cx="642942" cy="622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8470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714375" indent="-714375">
              <a:buFont typeface="Wingdings" panose="05000000000000000000" pitchFamily="2" charset="2"/>
              <a:buChar char="Ø"/>
            </a:pPr>
            <a:r>
              <a:rPr lang="zh-CN" altLang="en-US" sz="2800" dirty="0" smtClean="0"/>
              <a:t>以喷气速度为</a:t>
            </a:r>
            <a:r>
              <a:rPr lang="en-US" altLang="zh-CN" sz="2800" dirty="0" smtClean="0"/>
              <a:t>2500m/s</a:t>
            </a:r>
            <a:r>
              <a:rPr lang="zh-CN" altLang="en-US" sz="2800" dirty="0" smtClean="0"/>
              <a:t>，质量比为</a:t>
            </a:r>
            <a:r>
              <a:rPr lang="en-US" altLang="zh-CN" sz="2800" dirty="0" smtClean="0"/>
              <a:t>6</a:t>
            </a:r>
            <a:r>
              <a:rPr lang="zh-CN" altLang="en-US" sz="2800" dirty="0" smtClean="0"/>
              <a:t>，为例，  </a:t>
            </a:r>
            <a:r>
              <a:rPr lang="en-US" altLang="zh-CN" sz="2800" dirty="0" smtClean="0"/>
              <a:t>=4500m/s</a:t>
            </a:r>
          </a:p>
          <a:p>
            <a:pPr marL="457200" indent="-457200">
              <a:buFont typeface="Wingdings" pitchFamily="2" charset="2"/>
              <a:buChar char="ü"/>
            </a:pPr>
            <a:endParaRPr lang="en-US" altLang="zh-CN" sz="2800" dirty="0" smtClean="0"/>
          </a:p>
          <a:p>
            <a:pPr marL="457200" indent="-457200">
              <a:buFont typeface="Wingdings" pitchFamily="2" charset="2"/>
              <a:buChar char="Ø"/>
            </a:pPr>
            <a:r>
              <a:rPr lang="zh-CN" altLang="en-US" sz="2800" dirty="0" smtClean="0"/>
              <a:t>这小于第一宇宙速度：</a:t>
            </a:r>
            <a:r>
              <a:rPr lang="en-US" altLang="zh-CN" sz="2800" dirty="0" smtClean="0"/>
              <a:t>7900m/s</a:t>
            </a:r>
            <a:r>
              <a:rPr lang="zh-CN" altLang="en-US" sz="2800" dirty="0" smtClean="0"/>
              <a:t>，故采用多级火箭，外壳自动脱离，提高质量比。</a:t>
            </a:r>
          </a:p>
          <a:p>
            <a:endParaRPr lang="zh-CN" altLang="en-US" dirty="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51</a:t>
            </a:fld>
            <a:endParaRPr lang="en-US" altLang="zh-CN">
              <a:solidFill>
                <a:srgbClr val="000000"/>
              </a:solidFill>
            </a:endParaRPr>
          </a:p>
        </p:txBody>
      </p:sp>
      <p:graphicFrame>
        <p:nvGraphicFramePr>
          <p:cNvPr id="99330" name="Object 2"/>
          <p:cNvGraphicFramePr>
            <a:graphicFrameLocks noChangeAspect="1"/>
          </p:cNvGraphicFramePr>
          <p:nvPr>
            <p:extLst/>
          </p:nvPr>
        </p:nvGraphicFramePr>
        <p:xfrm>
          <a:off x="1115616" y="980728"/>
          <a:ext cx="428628" cy="688871"/>
        </p:xfrm>
        <a:graphic>
          <a:graphicData uri="http://schemas.openxmlformats.org/presentationml/2006/ole">
            <mc:AlternateContent xmlns:mc="http://schemas.openxmlformats.org/markup-compatibility/2006">
              <mc:Choice xmlns:v="urn:schemas-microsoft-com:vml" Requires="v">
                <p:oleObj spid="_x0000_s168251" name="公式" r:id="rId3" imgW="152334" imgH="228501" progId="Equation.3">
                  <p:embed/>
                </p:oleObj>
              </mc:Choice>
              <mc:Fallback>
                <p:oleObj name="公式" r:id="rId3" imgW="152334"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980728"/>
                        <a:ext cx="428628" cy="68887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43024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52</a:t>
            </a:fld>
            <a:endParaRPr lang="en-US" altLang="zh-CN"/>
          </a:p>
        </p:txBody>
      </p:sp>
      <p:sp>
        <p:nvSpPr>
          <p:cNvPr id="5" name="矩形 4"/>
          <p:cNvSpPr/>
          <p:nvPr/>
        </p:nvSpPr>
        <p:spPr>
          <a:xfrm>
            <a:off x="539552" y="2132856"/>
            <a:ext cx="4572000" cy="830997"/>
          </a:xfrm>
          <a:prstGeom prst="rect">
            <a:avLst/>
          </a:prstGeom>
        </p:spPr>
        <p:txBody>
          <a:bodyPr>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此式称为齐奥尔科夫斯基公式。火箭之父，航天之父</a:t>
            </a:r>
            <a:r>
              <a:rPr lang="zh-CN" altLang="zh-CN" kern="100" dirty="0">
                <a:cs typeface="Times New Roman" panose="02020603050405020304" pitchFamily="18" charset="0"/>
              </a:rPr>
              <a:t>。</a:t>
            </a:r>
            <a:endParaRPr lang="zh-CN" altLang="en-US" dirty="0"/>
          </a:p>
        </p:txBody>
      </p:sp>
      <p:graphicFrame>
        <p:nvGraphicFramePr>
          <p:cNvPr id="6" name="Object 14"/>
          <p:cNvGraphicFramePr>
            <a:graphicFrameLocks noChangeAspect="1"/>
          </p:cNvGraphicFramePr>
          <p:nvPr>
            <p:extLst>
              <p:ext uri="{D42A27DB-BD31-4B8C-83A1-F6EECF244321}">
                <p14:modId xmlns:p14="http://schemas.microsoft.com/office/powerpoint/2010/main" val="2925584415"/>
              </p:ext>
            </p:extLst>
          </p:nvPr>
        </p:nvGraphicFramePr>
        <p:xfrm>
          <a:off x="1403648" y="692696"/>
          <a:ext cx="2286016" cy="1273757"/>
        </p:xfrm>
        <a:graphic>
          <a:graphicData uri="http://schemas.openxmlformats.org/presentationml/2006/ole">
            <mc:AlternateContent xmlns:mc="http://schemas.openxmlformats.org/markup-compatibility/2006">
              <mc:Choice xmlns:v="urn:schemas-microsoft-com:vml" Requires="v">
                <p:oleObj spid="_x0000_s169277" name="公式" r:id="rId3" imgW="787400" imgH="431800" progId="Equation.3">
                  <p:embed/>
                </p:oleObj>
              </mc:Choice>
              <mc:Fallback>
                <p:oleObj name="公式" r:id="rId3" imgW="787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692696"/>
                        <a:ext cx="2286016" cy="1273757"/>
                      </a:xfrm>
                      <a:prstGeom prst="rect">
                        <a:avLst/>
                      </a:prstGeom>
                      <a:solidFill>
                        <a:schemeClr val="bg1"/>
                      </a:solidFill>
                    </p:spPr>
                  </p:pic>
                </p:oleObj>
              </mc:Fallback>
            </mc:AlternateContent>
          </a:graphicData>
        </a:graphic>
      </p:graphicFrame>
      <p:grpSp>
        <p:nvGrpSpPr>
          <p:cNvPr id="7" name="Group 2"/>
          <p:cNvGrpSpPr>
            <a:grpSpLocks/>
          </p:cNvGrpSpPr>
          <p:nvPr/>
        </p:nvGrpSpPr>
        <p:grpSpPr bwMode="auto">
          <a:xfrm>
            <a:off x="5220072" y="1095905"/>
            <a:ext cx="3672408" cy="5129957"/>
            <a:chOff x="6375" y="4891"/>
            <a:chExt cx="2355" cy="3194"/>
          </a:xfrm>
        </p:grpSpPr>
        <p:pic>
          <p:nvPicPr>
            <p:cNvPr id="168963" name="Picture 3" descr="齐奥尔科夫斯基"/>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0" y="4891"/>
              <a:ext cx="2040" cy="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p:nvSpPr>
          <p:spPr bwMode="auto">
            <a:xfrm>
              <a:off x="6375" y="7515"/>
              <a:ext cx="2355"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1857</a:t>
              </a: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1935</a:t>
              </a: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t>
              </a:r>
              <a:endParaRPr kumimoji="0" lang="zh-CN" sz="1800" b="0" i="0" u="none" strike="noStrike" cap="none" normalizeH="0" baseline="0" smtClean="0">
                <a:ln>
                  <a:noFill/>
                </a:ln>
                <a:solidFill>
                  <a:schemeClr val="tx1"/>
                </a:solidFill>
                <a:effectLst/>
                <a:latin typeface="Arial" panose="020B0604020202020204" pitchFamily="34" charset="0"/>
              </a:endParaRPr>
            </a:p>
          </p:txBody>
        </p:sp>
      </p:grpSp>
      <p:sp>
        <p:nvSpPr>
          <p:cNvPr id="9" name="矩形 8"/>
          <p:cNvSpPr/>
          <p:nvPr/>
        </p:nvSpPr>
        <p:spPr>
          <a:xfrm>
            <a:off x="539552" y="3446990"/>
            <a:ext cx="4572000" cy="2337178"/>
          </a:xfrm>
          <a:prstGeom prst="rect">
            <a:avLst/>
          </a:prstGeom>
        </p:spPr>
        <p:txBody>
          <a:bodyPr>
            <a:spAutoFit/>
          </a:bodyPr>
          <a:lstStyle/>
          <a:p>
            <a:pPr algn="l">
              <a:lnSpc>
                <a:spcPct val="125000"/>
              </a:lnSpc>
            </a:pPr>
            <a:r>
              <a:rPr lang="en-US" altLang="zh-CN" kern="100" dirty="0">
                <a:latin typeface="仿宋" panose="02010609060101010101" pitchFamily="49" charset="-122"/>
                <a:ea typeface="仿宋" panose="02010609060101010101" pitchFamily="49" charset="-122"/>
              </a:rPr>
              <a:t>1898</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年他写了《用于空间研究的反作用飞行器》的论文，提出了计算火箭速度的齐奥科夫斯基公式，并建议使用液体推进剂和多级火箭。</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10558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53</a:t>
            </a:fld>
            <a:endParaRPr lang="en-US" altLang="zh-CN"/>
          </a:p>
        </p:txBody>
      </p:sp>
      <p:sp>
        <p:nvSpPr>
          <p:cNvPr id="5" name="矩形 4"/>
          <p:cNvSpPr/>
          <p:nvPr/>
        </p:nvSpPr>
        <p:spPr>
          <a:xfrm>
            <a:off x="971600" y="1340768"/>
            <a:ext cx="7198568" cy="2862322"/>
          </a:xfrm>
          <a:prstGeom prst="rect">
            <a:avLst/>
          </a:prstGeom>
        </p:spPr>
        <p:txBody>
          <a:bodyPr wrap="square">
            <a:spAutoFit/>
          </a:bodyPr>
          <a:lstStyle/>
          <a:p>
            <a:pPr algn="l">
              <a:lnSpc>
                <a:spcPct val="125000"/>
              </a:lnSpc>
            </a:pP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为了</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宣传他的理论，齐奥科夫斯基在</a:t>
            </a:r>
            <a:r>
              <a:rPr lang="en-US" altLang="zh-CN" kern="100" dirty="0">
                <a:latin typeface="仿宋" panose="02010609060101010101" pitchFamily="49" charset="-122"/>
                <a:ea typeface="仿宋" panose="02010609060101010101" pitchFamily="49" charset="-122"/>
              </a:rPr>
              <a:t>1929</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年出版了他的著名科幻小说《在地球之外》，描写</a:t>
            </a:r>
            <a:r>
              <a:rPr lang="en-US" altLang="zh-CN" kern="100" dirty="0">
                <a:latin typeface="仿宋" panose="02010609060101010101" pitchFamily="49" charset="-122"/>
                <a:ea typeface="仿宋" panose="02010609060101010101" pitchFamily="49" charset="-122"/>
              </a:rPr>
              <a:t>2017</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年以后的年代里，一群来自不同国家的科学家和工程师们乘坐火箭驱动的飞船到太空旅行，他们先绕地球飞行，然后降落在月球上，随后继续飞行到火星附近，最后返回地球。</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36429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54</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24744"/>
            <a:ext cx="3804764" cy="2969572"/>
          </a:xfrm>
          <a:prstGeom prst="rect">
            <a:avLst/>
          </a:prstGeom>
        </p:spPr>
      </p:pic>
      <p:sp>
        <p:nvSpPr>
          <p:cNvPr id="6" name="文本框 5"/>
          <p:cNvSpPr txBox="1"/>
          <p:nvPr/>
        </p:nvSpPr>
        <p:spPr>
          <a:xfrm>
            <a:off x="855901" y="4509120"/>
            <a:ext cx="3446069" cy="830997"/>
          </a:xfrm>
          <a:prstGeom prst="rect">
            <a:avLst/>
          </a:prstGeom>
          <a:noFill/>
          <a:ln>
            <a:noFill/>
          </a:ln>
        </p:spPr>
        <p:txBody>
          <a:bodyPr wrap="square" rtlCol="0">
            <a:spAutoFit/>
          </a:bodyPr>
          <a:lstStyle/>
          <a:p>
            <a:r>
              <a:rPr lang="en-US" altLang="zh-CN" dirty="0">
                <a:latin typeface="仿宋" panose="02010609060101010101" pitchFamily="49" charset="-122"/>
                <a:ea typeface="仿宋" panose="02010609060101010101" pitchFamily="49" charset="-122"/>
              </a:rPr>
              <a:t>1961</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12</a:t>
            </a:r>
            <a:r>
              <a:rPr lang="zh-CN" altLang="en-US" dirty="0">
                <a:latin typeface="仿宋" panose="02010609060101010101" pitchFamily="49" charset="-122"/>
                <a:ea typeface="仿宋" panose="02010609060101010101" pitchFamily="49" charset="-122"/>
              </a:rPr>
              <a:t>日</a:t>
            </a:r>
            <a:r>
              <a:rPr lang="zh-CN" altLang="en-US" dirty="0" smtClean="0">
                <a:latin typeface="仿宋" panose="02010609060101010101" pitchFamily="49" charset="-122"/>
                <a:ea typeface="仿宋" panose="02010609060101010101" pitchFamily="49" charset="-122"/>
              </a:rPr>
              <a:t>第一位航天员</a:t>
            </a:r>
            <a:r>
              <a:rPr lang="zh-CN" altLang="en-US" dirty="0" smtClean="0">
                <a:solidFill>
                  <a:srgbClr val="0000FF"/>
                </a:solidFill>
                <a:latin typeface="仿宋" panose="02010609060101010101" pitchFamily="49" charset="-122"/>
                <a:ea typeface="仿宋" panose="02010609060101010101" pitchFamily="49" charset="-122"/>
              </a:rPr>
              <a:t>加加林</a:t>
            </a:r>
            <a:r>
              <a:rPr lang="zh-CN" altLang="en-US" dirty="0" smtClean="0">
                <a:latin typeface="仿宋" panose="02010609060101010101" pitchFamily="49" charset="-122"/>
                <a:ea typeface="仿宋" panose="02010609060101010101" pitchFamily="49" charset="-122"/>
              </a:rPr>
              <a:t>进入太空</a:t>
            </a:r>
            <a:endParaRPr lang="zh-CN" altLang="en-US"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374" y="1124745"/>
            <a:ext cx="3546018" cy="2969572"/>
          </a:xfrm>
          <a:prstGeom prst="rect">
            <a:avLst/>
          </a:prstGeom>
        </p:spPr>
      </p:pic>
      <p:sp>
        <p:nvSpPr>
          <p:cNvPr id="8" name="文本框 7"/>
          <p:cNvSpPr txBox="1"/>
          <p:nvPr/>
        </p:nvSpPr>
        <p:spPr>
          <a:xfrm>
            <a:off x="4534127" y="4509119"/>
            <a:ext cx="3446069" cy="830997"/>
          </a:xfrm>
          <a:prstGeom prst="rect">
            <a:avLst/>
          </a:prstGeom>
          <a:noFill/>
          <a:ln>
            <a:noFill/>
          </a:ln>
        </p:spPr>
        <p:txBody>
          <a:bodyPr wrap="square" rtlCol="0">
            <a:spAutoFit/>
          </a:bodyPr>
          <a:lstStyle/>
          <a:p>
            <a:r>
              <a:rPr lang="en-US" altLang="zh-CN" dirty="0">
                <a:latin typeface="仿宋" panose="02010609060101010101" pitchFamily="49" charset="-122"/>
                <a:ea typeface="仿宋" panose="02010609060101010101" pitchFamily="49" charset="-122"/>
              </a:rPr>
              <a:t>1969</a:t>
            </a:r>
            <a:r>
              <a:rPr lang="zh-CN" altLang="en-US" dirty="0">
                <a:latin typeface="仿宋" panose="02010609060101010101" pitchFamily="49" charset="-122"/>
                <a:ea typeface="仿宋" panose="02010609060101010101" pitchFamily="49" charset="-122"/>
              </a:rPr>
              <a:t>年</a:t>
            </a:r>
            <a:r>
              <a:rPr lang="en-US" altLang="zh-CN" dirty="0">
                <a:latin typeface="仿宋" panose="02010609060101010101" pitchFamily="49" charset="-122"/>
                <a:ea typeface="仿宋" panose="02010609060101010101" pitchFamily="49" charset="-122"/>
              </a:rPr>
              <a:t>7</a:t>
            </a:r>
            <a:r>
              <a:rPr lang="zh-CN" altLang="en-US" dirty="0">
                <a:latin typeface="仿宋" panose="02010609060101010101" pitchFamily="49" charset="-122"/>
                <a:ea typeface="仿宋" panose="02010609060101010101" pitchFamily="49" charset="-122"/>
              </a:rPr>
              <a:t>月</a:t>
            </a:r>
            <a:r>
              <a:rPr lang="en-US" altLang="zh-CN" dirty="0">
                <a:latin typeface="仿宋" panose="02010609060101010101" pitchFamily="49" charset="-122"/>
                <a:ea typeface="仿宋" panose="02010609060101010101" pitchFamily="49" charset="-122"/>
              </a:rPr>
              <a:t>21</a:t>
            </a:r>
            <a:r>
              <a:rPr lang="zh-CN" altLang="en-US" dirty="0">
                <a:latin typeface="仿宋" panose="02010609060101010101" pitchFamily="49" charset="-122"/>
                <a:ea typeface="仿宋" panose="02010609060101010101" pitchFamily="49" charset="-122"/>
              </a:rPr>
              <a:t>日“阿波罗</a:t>
            </a:r>
            <a:r>
              <a:rPr lang="en-US" altLang="zh-CN" dirty="0">
                <a:latin typeface="仿宋" panose="02010609060101010101" pitchFamily="49" charset="-122"/>
                <a:ea typeface="仿宋" panose="02010609060101010101" pitchFamily="49" charset="-122"/>
              </a:rPr>
              <a:t>11</a:t>
            </a:r>
            <a:r>
              <a:rPr lang="zh-CN" altLang="en-US" dirty="0">
                <a:latin typeface="仿宋" panose="02010609060101010101" pitchFamily="49" charset="-122"/>
                <a:ea typeface="仿宋" panose="02010609060101010101" pitchFamily="49" charset="-122"/>
              </a:rPr>
              <a:t>号”</a:t>
            </a:r>
            <a:r>
              <a:rPr lang="zh-CN" altLang="en-US" dirty="0" smtClean="0">
                <a:solidFill>
                  <a:srgbClr val="0000FF"/>
                </a:solidFill>
                <a:latin typeface="仿宋" panose="02010609060101010101" pitchFamily="49" charset="-122"/>
                <a:ea typeface="仿宋" panose="02010609060101010101" pitchFamily="49" charset="-122"/>
              </a:rPr>
              <a:t>阿姆斯特朗</a:t>
            </a:r>
            <a:r>
              <a:rPr lang="zh-CN" altLang="en-US" dirty="0" smtClean="0">
                <a:latin typeface="仿宋" panose="02010609060101010101" pitchFamily="49" charset="-122"/>
                <a:ea typeface="仿宋" panose="02010609060101010101" pitchFamily="49" charset="-122"/>
              </a:rPr>
              <a:t>登月</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0779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55</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211" y="764704"/>
            <a:ext cx="4852874" cy="2345556"/>
          </a:xfrm>
          <a:prstGeom prst="rect">
            <a:avLst/>
          </a:prstGeom>
        </p:spPr>
      </p:pic>
      <p:pic>
        <p:nvPicPr>
          <p:cNvPr id="9" name="图片 8"/>
          <p:cNvPicPr>
            <a:picLocks noChangeAspect="1"/>
          </p:cNvPicPr>
          <p:nvPr/>
        </p:nvPicPr>
        <p:blipFill>
          <a:blip r:embed="rId3"/>
          <a:stretch>
            <a:fillRect/>
          </a:stretch>
        </p:blipFill>
        <p:spPr>
          <a:xfrm>
            <a:off x="2223051" y="3542037"/>
            <a:ext cx="4798243" cy="2675384"/>
          </a:xfrm>
          <a:prstGeom prst="rect">
            <a:avLst/>
          </a:prstGeom>
        </p:spPr>
      </p:pic>
    </p:spTree>
    <p:extLst>
      <p:ext uri="{BB962C8B-B14F-4D97-AF65-F5344CB8AC3E}">
        <p14:creationId xmlns:p14="http://schemas.microsoft.com/office/powerpoint/2010/main" val="387010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56</a:t>
            </a:fld>
            <a:endParaRPr lang="en-US" altLang="zh-CN"/>
          </a:p>
        </p:txBody>
      </p:sp>
      <p:sp>
        <p:nvSpPr>
          <p:cNvPr id="5" name="标题 1"/>
          <p:cNvSpPr>
            <a:spLocks noGrp="1"/>
          </p:cNvSpPr>
          <p:nvPr>
            <p:ph type="title"/>
          </p:nvPr>
        </p:nvSpPr>
        <p:spPr>
          <a:xfrm>
            <a:off x="685800" y="609600"/>
            <a:ext cx="7772400" cy="676260"/>
          </a:xfrm>
        </p:spPr>
        <p:txBody>
          <a:bodyPr/>
          <a:lstStyle/>
          <a:p>
            <a:pPr marL="457200" indent="-457200" algn="l">
              <a:buFont typeface="Wingdings" panose="05000000000000000000" pitchFamily="2" charset="2"/>
              <a:buChar char="Ø"/>
            </a:pPr>
            <a:r>
              <a:rPr lang="zh-CN" altLang="en-US" sz="2800" b="1" dirty="0" smtClean="0">
                <a:solidFill>
                  <a:schemeClr val="accent2"/>
                </a:solidFill>
                <a:latin typeface="仿宋" panose="02010609060101010101" pitchFamily="49" charset="-122"/>
                <a:ea typeface="仿宋" panose="02010609060101010101" pitchFamily="49" charset="-122"/>
              </a:rPr>
              <a:t>推广：变质量问题</a:t>
            </a:r>
            <a:endParaRPr lang="zh-CN" altLang="en-US" sz="2800" b="1" dirty="0">
              <a:solidFill>
                <a:schemeClr val="accent2"/>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091486268"/>
              </p:ext>
            </p:extLst>
          </p:nvPr>
        </p:nvGraphicFramePr>
        <p:xfrm>
          <a:off x="1902841" y="1496460"/>
          <a:ext cx="4448175" cy="423863"/>
        </p:xfrm>
        <a:graphic>
          <a:graphicData uri="http://schemas.openxmlformats.org/presentationml/2006/ole">
            <mc:AlternateContent xmlns:mc="http://schemas.openxmlformats.org/markup-compatibility/2006">
              <mc:Choice xmlns:v="urn:schemas-microsoft-com:vml" Requires="v">
                <p:oleObj spid="_x0000_s185242" name="Equation" r:id="rId3" imgW="2666880" imgH="253800" progId="Equation.DSMT4">
                  <p:embed/>
                </p:oleObj>
              </mc:Choice>
              <mc:Fallback>
                <p:oleObj name="Equation" r:id="rId3" imgW="2666880" imgH="253800" progId="Equation.DSMT4">
                  <p:embed/>
                  <p:pic>
                    <p:nvPicPr>
                      <p:cNvPr id="0" name=""/>
                      <p:cNvPicPr/>
                      <p:nvPr/>
                    </p:nvPicPr>
                    <p:blipFill>
                      <a:blip r:embed="rId4"/>
                      <a:stretch>
                        <a:fillRect/>
                      </a:stretch>
                    </p:blipFill>
                    <p:spPr>
                      <a:xfrm>
                        <a:off x="1902841" y="1496460"/>
                        <a:ext cx="4448175" cy="423863"/>
                      </a:xfrm>
                      <a:prstGeom prst="rect">
                        <a:avLst/>
                      </a:prstGeom>
                    </p:spPr>
                  </p:pic>
                </p:oleObj>
              </mc:Fallback>
            </mc:AlternateContent>
          </a:graphicData>
        </a:graphic>
      </p:graphicFrame>
      <p:sp>
        <p:nvSpPr>
          <p:cNvPr id="7" name="矩形 6"/>
          <p:cNvSpPr/>
          <p:nvPr/>
        </p:nvSpPr>
        <p:spPr>
          <a:xfrm>
            <a:off x="971600" y="1959604"/>
            <a:ext cx="6750496"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略去二阶无穷小量</a:t>
            </a:r>
            <a:r>
              <a:rPr lang="en-US" altLang="zh-CN" i="1" kern="100" dirty="0" smtClean="0">
                <a:latin typeface="仿宋" panose="02010609060101010101" pitchFamily="49" charset="-122"/>
                <a:ea typeface="仿宋" panose="02010609060101010101" pitchFamily="49" charset="-122"/>
              </a:rPr>
              <a:t>dmdv</a:t>
            </a:r>
            <a:endParaRPr lang="zh-CN" altLang="en-US" i="1"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48324415"/>
              </p:ext>
            </p:extLst>
          </p:nvPr>
        </p:nvGraphicFramePr>
        <p:xfrm>
          <a:off x="2627784" y="2593196"/>
          <a:ext cx="2998291" cy="530671"/>
        </p:xfrm>
        <a:graphic>
          <a:graphicData uri="http://schemas.openxmlformats.org/presentationml/2006/ole">
            <mc:AlternateContent xmlns:mc="http://schemas.openxmlformats.org/markup-compatibility/2006">
              <mc:Choice xmlns:v="urn:schemas-microsoft-com:vml" Requires="v">
                <p:oleObj spid="_x0000_s185243" name="Equation" r:id="rId5" imgW="1434960" imgH="253800" progId="Equation.DSMT4">
                  <p:embed/>
                </p:oleObj>
              </mc:Choice>
              <mc:Fallback>
                <p:oleObj name="Equation" r:id="rId5" imgW="1434960" imgH="253800" progId="Equation.DSMT4">
                  <p:embed/>
                  <p:pic>
                    <p:nvPicPr>
                      <p:cNvPr id="0" name=""/>
                      <p:cNvPicPr/>
                      <p:nvPr/>
                    </p:nvPicPr>
                    <p:blipFill>
                      <a:blip r:embed="rId6"/>
                      <a:stretch>
                        <a:fillRect/>
                      </a:stretch>
                    </p:blipFill>
                    <p:spPr>
                      <a:xfrm>
                        <a:off x="2627784" y="2593196"/>
                        <a:ext cx="2998291" cy="530671"/>
                      </a:xfrm>
                      <a:prstGeom prst="rect">
                        <a:avLst/>
                      </a:prstGeom>
                    </p:spPr>
                  </p:pic>
                </p:oleObj>
              </mc:Fallback>
            </mc:AlternateContent>
          </a:graphicData>
        </a:graphic>
      </p:graphicFrame>
      <p:sp>
        <p:nvSpPr>
          <p:cNvPr id="9" name="矩形 8"/>
          <p:cNvSpPr/>
          <p:nvPr/>
        </p:nvSpPr>
        <p:spPr>
          <a:xfrm>
            <a:off x="971600" y="3198398"/>
            <a:ext cx="6750496" cy="490519"/>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令        ，表示</a:t>
            </a:r>
            <a:r>
              <a:rPr lang="en-US" altLang="zh-CN" kern="100" dirty="0" err="1" smtClean="0">
                <a:latin typeface="仿宋" panose="02010609060101010101" pitchFamily="49" charset="-122"/>
                <a:ea typeface="仿宋" panose="02010609060101010101" pitchFamily="49" charset="-122"/>
              </a:rPr>
              <a:t>dm</a:t>
            </a:r>
            <a:r>
              <a:rPr lang="zh-CN" altLang="en-US" kern="100" dirty="0" smtClean="0">
                <a:latin typeface="仿宋" panose="02010609060101010101" pitchFamily="49" charset="-122"/>
                <a:ea typeface="仿宋" panose="02010609060101010101" pitchFamily="49" charset="-122"/>
              </a:rPr>
              <a:t>与</a:t>
            </a:r>
            <a:r>
              <a:rPr lang="en-US" altLang="zh-CN" kern="100" dirty="0" smtClean="0">
                <a:latin typeface="仿宋" panose="02010609060101010101" pitchFamily="49" charset="-122"/>
                <a:ea typeface="仿宋" panose="02010609060101010101" pitchFamily="49" charset="-122"/>
              </a:rPr>
              <a:t>m</a:t>
            </a:r>
            <a:r>
              <a:rPr lang="zh-CN" altLang="en-US" kern="100" dirty="0" smtClean="0">
                <a:latin typeface="仿宋" panose="02010609060101010101" pitchFamily="49" charset="-122"/>
                <a:ea typeface="仿宋" panose="02010609060101010101" pitchFamily="49" charset="-122"/>
              </a:rPr>
              <a:t>合并前相对于</a:t>
            </a:r>
            <a:r>
              <a:rPr lang="en-US" altLang="zh-CN" kern="100" dirty="0" smtClean="0">
                <a:latin typeface="仿宋" panose="02010609060101010101" pitchFamily="49" charset="-122"/>
                <a:ea typeface="仿宋" panose="02010609060101010101" pitchFamily="49" charset="-122"/>
              </a:rPr>
              <a:t>m</a:t>
            </a:r>
            <a:r>
              <a:rPr lang="zh-CN" altLang="en-US" kern="100" dirty="0" smtClean="0">
                <a:latin typeface="仿宋" panose="02010609060101010101" pitchFamily="49" charset="-122"/>
                <a:ea typeface="仿宋" panose="02010609060101010101" pitchFamily="49" charset="-122"/>
              </a:rPr>
              <a:t>的速度</a:t>
            </a:r>
            <a:endParaRPr lang="zh-CN" altLang="en-US" i="1" dirty="0">
              <a:latin typeface="仿宋" panose="02010609060101010101" pitchFamily="49" charset="-122"/>
              <a:ea typeface="仿宋"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334085760"/>
              </p:ext>
            </p:extLst>
          </p:nvPr>
        </p:nvGraphicFramePr>
        <p:xfrm>
          <a:off x="1444600" y="3324762"/>
          <a:ext cx="1194201" cy="438686"/>
        </p:xfrm>
        <a:graphic>
          <a:graphicData uri="http://schemas.openxmlformats.org/presentationml/2006/ole">
            <mc:AlternateContent xmlns:mc="http://schemas.openxmlformats.org/markup-compatibility/2006">
              <mc:Choice xmlns:v="urn:schemas-microsoft-com:vml" Requires="v">
                <p:oleObj spid="_x0000_s185244" name="Equation" r:id="rId7" imgW="622080" imgH="228600" progId="Equation.DSMT4">
                  <p:embed/>
                </p:oleObj>
              </mc:Choice>
              <mc:Fallback>
                <p:oleObj name="Equation" r:id="rId7" imgW="622080" imgH="228600" progId="Equation.DSMT4">
                  <p:embed/>
                  <p:pic>
                    <p:nvPicPr>
                      <p:cNvPr id="0" name=""/>
                      <p:cNvPicPr/>
                      <p:nvPr/>
                    </p:nvPicPr>
                    <p:blipFill>
                      <a:blip r:embed="rId8"/>
                      <a:stretch>
                        <a:fillRect/>
                      </a:stretch>
                    </p:blipFill>
                    <p:spPr>
                      <a:xfrm>
                        <a:off x="1444600" y="3324762"/>
                        <a:ext cx="1194201" cy="438686"/>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68932098"/>
              </p:ext>
            </p:extLst>
          </p:nvPr>
        </p:nvGraphicFramePr>
        <p:xfrm>
          <a:off x="3275856" y="3767478"/>
          <a:ext cx="2160240" cy="2014606"/>
        </p:xfrm>
        <a:graphic>
          <a:graphicData uri="http://schemas.openxmlformats.org/presentationml/2006/ole">
            <mc:AlternateContent xmlns:mc="http://schemas.openxmlformats.org/markup-compatibility/2006">
              <mc:Choice xmlns:v="urn:schemas-microsoft-com:vml" Requires="v">
                <p:oleObj spid="_x0000_s185245" name="Equation" r:id="rId9" imgW="1130040" imgH="1054080" progId="Equation.DSMT4">
                  <p:embed/>
                </p:oleObj>
              </mc:Choice>
              <mc:Fallback>
                <p:oleObj name="Equation" r:id="rId9" imgW="1130040" imgH="1054080" progId="Equation.DSMT4">
                  <p:embed/>
                  <p:pic>
                    <p:nvPicPr>
                      <p:cNvPr id="0" name=""/>
                      <p:cNvPicPr/>
                      <p:nvPr/>
                    </p:nvPicPr>
                    <p:blipFill>
                      <a:blip r:embed="rId10"/>
                      <a:stretch>
                        <a:fillRect/>
                      </a:stretch>
                    </p:blipFill>
                    <p:spPr>
                      <a:xfrm>
                        <a:off x="3275856" y="3767478"/>
                        <a:ext cx="2160240" cy="2014606"/>
                      </a:xfrm>
                      <a:prstGeom prst="rect">
                        <a:avLst/>
                      </a:prstGeom>
                    </p:spPr>
                  </p:pic>
                </p:oleObj>
              </mc:Fallback>
            </mc:AlternateContent>
          </a:graphicData>
        </a:graphic>
      </p:graphicFrame>
      <p:sp>
        <p:nvSpPr>
          <p:cNvPr id="12" name="矩形 11"/>
          <p:cNvSpPr/>
          <p:nvPr/>
        </p:nvSpPr>
        <p:spPr>
          <a:xfrm>
            <a:off x="5810224" y="5199486"/>
            <a:ext cx="2647976" cy="553998"/>
          </a:xfrm>
          <a:prstGeom prst="rect">
            <a:avLst/>
          </a:prstGeom>
        </p:spPr>
        <p:txBody>
          <a:bodyPr wrap="square">
            <a:spAutoFit/>
          </a:bodyPr>
          <a:lstStyle/>
          <a:p>
            <a:pPr algn="l">
              <a:lnSpc>
                <a:spcPct val="125000"/>
              </a:lnSpc>
              <a:spcAft>
                <a:spcPts val="0"/>
              </a:spcAft>
            </a:pPr>
            <a:r>
              <a:rPr lang="zh-CN" altLang="en-US" kern="100" dirty="0" smtClean="0">
                <a:latin typeface="仿宋" panose="02010609060101010101" pitchFamily="49" charset="-122"/>
                <a:ea typeface="仿宋" panose="02010609060101010101" pitchFamily="49" charset="-122"/>
              </a:rPr>
              <a:t>密歇尔斯基方程</a:t>
            </a:r>
            <a:endParaRPr lang="zh-CN" altLang="en-US" i="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882650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57</a:t>
            </a:fld>
            <a:endParaRPr lang="en-US" altLang="zh-CN">
              <a:solidFill>
                <a:srgbClr val="000000"/>
              </a:solidFill>
            </a:endParaRPr>
          </a:p>
        </p:txBody>
      </p:sp>
      <p:sp>
        <p:nvSpPr>
          <p:cNvPr id="5" name="标题 1"/>
          <p:cNvSpPr>
            <a:spLocks noGrp="1"/>
          </p:cNvSpPr>
          <p:nvPr>
            <p:ph type="title"/>
          </p:nvPr>
        </p:nvSpPr>
        <p:spPr>
          <a:xfrm>
            <a:off x="642910" y="428604"/>
            <a:ext cx="7772400" cy="1143000"/>
          </a:xfrm>
        </p:spPr>
        <p:txBody>
          <a:bodyPr/>
          <a:lstStyle/>
          <a:p>
            <a:r>
              <a:rPr lang="en-US" altLang="zh-CN" sz="3600" dirty="0" smtClean="0">
                <a:latin typeface="仿宋" panose="02010609060101010101" pitchFamily="49" charset="-122"/>
                <a:ea typeface="仿宋" panose="02010609060101010101" pitchFamily="49" charset="-122"/>
              </a:rPr>
              <a:t>§6.</a:t>
            </a:r>
            <a:r>
              <a:rPr lang="zh-CN" altLang="en-US" sz="3600" dirty="0" smtClean="0">
                <a:latin typeface="仿宋" panose="02010609060101010101" pitchFamily="49" charset="-122"/>
                <a:ea typeface="仿宋" panose="02010609060101010101" pitchFamily="49" charset="-122"/>
              </a:rPr>
              <a:t>质心与质心运动定理</a:t>
            </a:r>
            <a:endParaRPr lang="zh-CN" altLang="en-US" sz="3600" dirty="0">
              <a:latin typeface="仿宋" panose="02010609060101010101" pitchFamily="49" charset="-122"/>
              <a:ea typeface="仿宋" panose="0201060906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265" y="1700808"/>
            <a:ext cx="2425138" cy="4201123"/>
          </a:xfrm>
          <a:prstGeom prst="rect">
            <a:avLst/>
          </a:prstGeom>
        </p:spPr>
      </p:pic>
      <p:sp>
        <p:nvSpPr>
          <p:cNvPr id="7" name="文本框 6"/>
          <p:cNvSpPr txBox="1"/>
          <p:nvPr/>
        </p:nvSpPr>
        <p:spPr>
          <a:xfrm>
            <a:off x="540260" y="1694047"/>
            <a:ext cx="5508104" cy="4247317"/>
          </a:xfrm>
          <a:prstGeom prst="rect">
            <a:avLst/>
          </a:prstGeom>
          <a:noFill/>
        </p:spPr>
        <p:txBody>
          <a:bodyPr wrap="square" rtlCol="0">
            <a:spAutoFit/>
          </a:bodyPr>
          <a:lstStyle/>
          <a:p>
            <a:pPr algn="l">
              <a:lnSpc>
                <a:spcPct val="125000"/>
              </a:lnSpc>
            </a:pPr>
            <a:r>
              <a:rPr lang="zh-CN" altLang="en-US" dirty="0" smtClean="0">
                <a:latin typeface="仿宋" panose="02010609060101010101" pitchFamily="49" charset="-122"/>
                <a:ea typeface="仿宋" panose="02010609060101010101" pitchFamily="49" charset="-122"/>
              </a:rPr>
              <a:t>    对质点系而言，存在一个特殊点，这一点从图上可以看得很清楚，尽管物体在上抛运动的同时还在旋转，物体（质点系）上各点的运动比较复杂，但物体上的某一点（中间的小孔处）的运动就简单得像一个质点的上抛一样，沿着抛物线的轨迹运动。于是我们可以定义该特殊点为</a:t>
            </a:r>
            <a:r>
              <a:rPr lang="zh-CN" altLang="en-US" b="1" dirty="0" smtClean="0">
                <a:solidFill>
                  <a:srgbClr val="C00000"/>
                </a:solidFill>
                <a:latin typeface="仿宋" panose="02010609060101010101" pitchFamily="49" charset="-122"/>
                <a:ea typeface="仿宋" panose="02010609060101010101" pitchFamily="49" charset="-122"/>
              </a:rPr>
              <a:t>质心</a:t>
            </a:r>
            <a:r>
              <a:rPr lang="zh-CN" altLang="en-US" dirty="0" smtClean="0">
                <a:latin typeface="仿宋" panose="02010609060101010101" pitchFamily="49" charset="-122"/>
                <a:ea typeface="仿宋" panose="02010609060101010101" pitchFamily="49" charset="-122"/>
              </a:rPr>
              <a:t>，并认为体系的总质量都集中在质心处。</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04574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58</a:t>
            </a:fld>
            <a:endParaRPr lang="en-US" altLang="zh-CN">
              <a:solidFill>
                <a:srgbClr val="000000"/>
              </a:solidFill>
            </a:endParaRPr>
          </a:p>
        </p:txBody>
      </p:sp>
      <p:sp>
        <p:nvSpPr>
          <p:cNvPr id="5" name="标题 1"/>
          <p:cNvSpPr txBox="1">
            <a:spLocks/>
          </p:cNvSpPr>
          <p:nvPr/>
        </p:nvSpPr>
        <p:spPr bwMode="auto">
          <a:xfrm>
            <a:off x="539552" y="692696"/>
            <a:ext cx="7772400" cy="67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a:r>
              <a:rPr lang="zh-CN" altLang="en-US" sz="2800" b="1" kern="0" dirty="0" smtClean="0">
                <a:solidFill>
                  <a:srgbClr val="4848D1"/>
                </a:solidFill>
                <a:latin typeface="仿宋" panose="02010609060101010101" pitchFamily="49" charset="-122"/>
                <a:ea typeface="仿宋" panose="02010609060101010101" pitchFamily="49" charset="-122"/>
              </a:rPr>
              <a:t>一、质心的定义</a:t>
            </a:r>
            <a:endParaRPr lang="zh-CN" altLang="en-US" sz="3200" b="1" kern="0" dirty="0">
              <a:solidFill>
                <a:srgbClr val="4848D1"/>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521681021"/>
              </p:ext>
            </p:extLst>
          </p:nvPr>
        </p:nvGraphicFramePr>
        <p:xfrm>
          <a:off x="1259632" y="1539088"/>
          <a:ext cx="1927200" cy="2649900"/>
        </p:xfrm>
        <a:graphic>
          <a:graphicData uri="http://schemas.openxmlformats.org/presentationml/2006/ole">
            <mc:AlternateContent xmlns:mc="http://schemas.openxmlformats.org/markup-compatibility/2006">
              <mc:Choice xmlns:v="urn:schemas-microsoft-com:vml" Requires="v">
                <p:oleObj spid="_x0000_s150872" name="Equation" r:id="rId3" imgW="812520" imgH="1117440" progId="Equation.DSMT4">
                  <p:embed/>
                </p:oleObj>
              </mc:Choice>
              <mc:Fallback>
                <p:oleObj name="Equation" r:id="rId3" imgW="812520" imgH="1117440" progId="Equation.DSMT4">
                  <p:embed/>
                  <p:pic>
                    <p:nvPicPr>
                      <p:cNvPr id="0" name=""/>
                      <p:cNvPicPr/>
                      <p:nvPr/>
                    </p:nvPicPr>
                    <p:blipFill>
                      <a:blip r:embed="rId4"/>
                      <a:stretch>
                        <a:fillRect/>
                      </a:stretch>
                    </p:blipFill>
                    <p:spPr>
                      <a:xfrm>
                        <a:off x="1259632" y="1539088"/>
                        <a:ext cx="1927200" cy="2649900"/>
                      </a:xfrm>
                      <a:prstGeom prst="rect">
                        <a:avLst/>
                      </a:prstGeom>
                    </p:spPr>
                  </p:pic>
                </p:oleObj>
              </mc:Fallback>
            </mc:AlternateContent>
          </a:graphicData>
        </a:graphic>
      </p:graphicFrame>
      <p:pic>
        <p:nvPicPr>
          <p:cNvPr id="15053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8104" y="2343028"/>
            <a:ext cx="1800200" cy="293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83968" y="1539088"/>
            <a:ext cx="3877985"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在直角坐标系中的投影为：</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45326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59</a:t>
            </a:fld>
            <a:endParaRPr lang="en-US" altLang="zh-CN">
              <a:solidFill>
                <a:srgbClr val="000000"/>
              </a:solidFill>
            </a:endParaRPr>
          </a:p>
        </p:txBody>
      </p:sp>
      <p:sp>
        <p:nvSpPr>
          <p:cNvPr id="5" name="矩形 4"/>
          <p:cNvSpPr/>
          <p:nvPr/>
        </p:nvSpPr>
        <p:spPr>
          <a:xfrm>
            <a:off x="971600" y="908720"/>
            <a:ext cx="233910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质量连续分布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004347282"/>
              </p:ext>
            </p:extLst>
          </p:nvPr>
        </p:nvGraphicFramePr>
        <p:xfrm>
          <a:off x="1187624" y="1556792"/>
          <a:ext cx="1409824" cy="1003144"/>
        </p:xfrm>
        <a:graphic>
          <a:graphicData uri="http://schemas.openxmlformats.org/presentationml/2006/ole">
            <mc:AlternateContent xmlns:mc="http://schemas.openxmlformats.org/markup-compatibility/2006">
              <mc:Choice xmlns:v="urn:schemas-microsoft-com:vml" Requires="v">
                <p:oleObj spid="_x0000_s219357" name="Equation" r:id="rId3" imgW="660240" imgH="469800" progId="Equation.DSMT4">
                  <p:embed/>
                </p:oleObj>
              </mc:Choice>
              <mc:Fallback>
                <p:oleObj name="Equation" r:id="rId3" imgW="660240" imgH="469800" progId="Equation.DSMT4">
                  <p:embed/>
                  <p:pic>
                    <p:nvPicPr>
                      <p:cNvPr id="0" name=""/>
                      <p:cNvPicPr/>
                      <p:nvPr/>
                    </p:nvPicPr>
                    <p:blipFill>
                      <a:blip r:embed="rId4"/>
                      <a:stretch>
                        <a:fillRect/>
                      </a:stretch>
                    </p:blipFill>
                    <p:spPr>
                      <a:xfrm>
                        <a:off x="1187624" y="1556792"/>
                        <a:ext cx="1409824" cy="1003144"/>
                      </a:xfrm>
                      <a:prstGeom prst="rect">
                        <a:avLst/>
                      </a:prstGeom>
                    </p:spPr>
                  </p:pic>
                </p:oleObj>
              </mc:Fallback>
            </mc:AlternateContent>
          </a:graphicData>
        </a:graphic>
      </p:graphicFrame>
      <p:sp>
        <p:nvSpPr>
          <p:cNvPr id="7" name="矩形 6"/>
          <p:cNvSpPr/>
          <p:nvPr/>
        </p:nvSpPr>
        <p:spPr>
          <a:xfrm>
            <a:off x="937482" y="2751576"/>
            <a:ext cx="4339651"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求质心位置时常常借助密度</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8" name="矩形 7"/>
          <p:cNvSpPr/>
          <p:nvPr/>
        </p:nvSpPr>
        <p:spPr>
          <a:xfrm>
            <a:off x="1181676" y="3479462"/>
            <a:ext cx="1415772" cy="461665"/>
          </a:xfrm>
          <a:prstGeom prst="rect">
            <a:avLst/>
          </a:prstGeom>
        </p:spPr>
        <p:txBody>
          <a:bodyPr wrap="none">
            <a:spAutoFit/>
          </a:bodyPr>
          <a:lstStyle/>
          <a:p>
            <a:r>
              <a:rPr lang="zh-CN" altLang="en-US" kern="100" dirty="0">
                <a:latin typeface="仿宋" panose="02010609060101010101" pitchFamily="49" charset="-122"/>
                <a:ea typeface="仿宋" panose="02010609060101010101" pitchFamily="49" charset="-122"/>
                <a:cs typeface="Times New Roman" panose="02020603050405020304" pitchFamily="18" charset="0"/>
              </a:rPr>
              <a:t>体分布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1189871" y="4185461"/>
            <a:ext cx="141577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面分布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sp>
        <p:nvSpPr>
          <p:cNvPr id="10" name="矩形 9"/>
          <p:cNvSpPr/>
          <p:nvPr/>
        </p:nvSpPr>
        <p:spPr>
          <a:xfrm>
            <a:off x="1181677" y="4944154"/>
            <a:ext cx="1415772" cy="461665"/>
          </a:xfrm>
          <a:prstGeom prst="rect">
            <a:avLst/>
          </a:prstGeom>
        </p:spPr>
        <p:txBody>
          <a:bodyPr wrap="none">
            <a:spAutoFit/>
          </a:bodyPr>
          <a:lstStyle/>
          <a:p>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线分布</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639178688"/>
              </p:ext>
            </p:extLst>
          </p:nvPr>
        </p:nvGraphicFramePr>
        <p:xfrm>
          <a:off x="2843808" y="3546744"/>
          <a:ext cx="1331042" cy="394383"/>
        </p:xfrm>
        <a:graphic>
          <a:graphicData uri="http://schemas.openxmlformats.org/presentationml/2006/ole">
            <mc:AlternateContent xmlns:mc="http://schemas.openxmlformats.org/markup-compatibility/2006">
              <mc:Choice xmlns:v="urn:schemas-microsoft-com:vml" Requires="v">
                <p:oleObj spid="_x0000_s219358" name="Equation" r:id="rId5" imgW="685800" imgH="203040" progId="Equation.DSMT4">
                  <p:embed/>
                </p:oleObj>
              </mc:Choice>
              <mc:Fallback>
                <p:oleObj name="Equation" r:id="rId5" imgW="685800" imgH="203040" progId="Equation.DSMT4">
                  <p:embed/>
                  <p:pic>
                    <p:nvPicPr>
                      <p:cNvPr id="0" name=""/>
                      <p:cNvPicPr/>
                      <p:nvPr/>
                    </p:nvPicPr>
                    <p:blipFill>
                      <a:blip r:embed="rId6"/>
                      <a:stretch>
                        <a:fillRect/>
                      </a:stretch>
                    </p:blipFill>
                    <p:spPr>
                      <a:xfrm>
                        <a:off x="2843808" y="3546744"/>
                        <a:ext cx="1331042" cy="39438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7300993"/>
              </p:ext>
            </p:extLst>
          </p:nvPr>
        </p:nvGraphicFramePr>
        <p:xfrm>
          <a:off x="2771800" y="4216099"/>
          <a:ext cx="1343102" cy="361604"/>
        </p:xfrm>
        <a:graphic>
          <a:graphicData uri="http://schemas.openxmlformats.org/presentationml/2006/ole">
            <mc:AlternateContent xmlns:mc="http://schemas.openxmlformats.org/markup-compatibility/2006">
              <mc:Choice xmlns:v="urn:schemas-microsoft-com:vml" Requires="v">
                <p:oleObj spid="_x0000_s219359" name="Equation" r:id="rId7" imgW="660240" imgH="177480" progId="Equation.DSMT4">
                  <p:embed/>
                </p:oleObj>
              </mc:Choice>
              <mc:Fallback>
                <p:oleObj name="Equation" r:id="rId7" imgW="660240" imgH="177480" progId="Equation.DSMT4">
                  <p:embed/>
                  <p:pic>
                    <p:nvPicPr>
                      <p:cNvPr id="0" name=""/>
                      <p:cNvPicPr/>
                      <p:nvPr/>
                    </p:nvPicPr>
                    <p:blipFill>
                      <a:blip r:embed="rId8"/>
                      <a:stretch>
                        <a:fillRect/>
                      </a:stretch>
                    </p:blipFill>
                    <p:spPr>
                      <a:xfrm>
                        <a:off x="2771800" y="4216099"/>
                        <a:ext cx="1343102" cy="361604"/>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82482922"/>
              </p:ext>
            </p:extLst>
          </p:nvPr>
        </p:nvGraphicFramePr>
        <p:xfrm>
          <a:off x="2737964" y="5027836"/>
          <a:ext cx="1376938" cy="377983"/>
        </p:xfrm>
        <a:graphic>
          <a:graphicData uri="http://schemas.openxmlformats.org/presentationml/2006/ole">
            <mc:AlternateContent xmlns:mc="http://schemas.openxmlformats.org/markup-compatibility/2006">
              <mc:Choice xmlns:v="urn:schemas-microsoft-com:vml" Requires="v">
                <p:oleObj spid="_x0000_s219360" name="Equation" r:id="rId9" imgW="647640" imgH="177480" progId="Equation.DSMT4">
                  <p:embed/>
                </p:oleObj>
              </mc:Choice>
              <mc:Fallback>
                <p:oleObj name="Equation" r:id="rId9" imgW="647640" imgH="177480" progId="Equation.DSMT4">
                  <p:embed/>
                  <p:pic>
                    <p:nvPicPr>
                      <p:cNvPr id="0" name=""/>
                      <p:cNvPicPr/>
                      <p:nvPr/>
                    </p:nvPicPr>
                    <p:blipFill>
                      <a:blip r:embed="rId10"/>
                      <a:stretch>
                        <a:fillRect/>
                      </a:stretch>
                    </p:blipFill>
                    <p:spPr>
                      <a:xfrm>
                        <a:off x="2737964" y="5027836"/>
                        <a:ext cx="1376938" cy="377983"/>
                      </a:xfrm>
                      <a:prstGeom prst="rect">
                        <a:avLst/>
                      </a:prstGeom>
                    </p:spPr>
                  </p:pic>
                </p:oleObj>
              </mc:Fallback>
            </mc:AlternateContent>
          </a:graphicData>
        </a:graphic>
      </p:graphicFrame>
      <p:pic>
        <p:nvPicPr>
          <p:cNvPr id="15" name="图片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63496" y="2814051"/>
            <a:ext cx="1189112" cy="1189112"/>
          </a:xfrm>
          <a:prstGeom prst="rect">
            <a:avLst/>
          </a:prstGeom>
        </p:spPr>
      </p:pic>
      <p:pic>
        <p:nvPicPr>
          <p:cNvPr id="16" name="图片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372284" y="4003163"/>
            <a:ext cx="971537" cy="932638"/>
          </a:xfrm>
          <a:prstGeom prst="rect">
            <a:avLst/>
          </a:prstGeom>
        </p:spPr>
      </p:pic>
      <p:pic>
        <p:nvPicPr>
          <p:cNvPr id="17" name="图片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44260" y="5119665"/>
            <a:ext cx="1008348" cy="697311"/>
          </a:xfrm>
          <a:prstGeom prst="rect">
            <a:avLst/>
          </a:prstGeom>
        </p:spPr>
      </p:pic>
    </p:spTree>
    <p:extLst>
      <p:ext uri="{BB962C8B-B14F-4D97-AF65-F5344CB8AC3E}">
        <p14:creationId xmlns:p14="http://schemas.microsoft.com/office/powerpoint/2010/main" val="246607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0"/>
            <a:ext cx="7772400" cy="5524520"/>
          </a:xfrm>
        </p:spPr>
        <p:txBody>
          <a:bodyPr/>
          <a:lstStyle/>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动量定理矢量表示为直角坐标系下的标量形式：</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也就是说，冲量及动量关系，对于各自在直角坐标系下的分量，动量定理仍成立。</a:t>
            </a:r>
            <a:endParaRPr lang="en-US" altLang="zh-CN" sz="2600" dirty="0" smtClean="0">
              <a:latin typeface="仿宋" panose="02010609060101010101" pitchFamily="49" charset="-122"/>
              <a:ea typeface="仿宋" panose="02010609060101010101" pitchFamily="49" charset="-122"/>
            </a:endParaRPr>
          </a:p>
          <a:p>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6</a:t>
            </a:fld>
            <a:endParaRPr lang="en-US" altLang="zh-CN">
              <a:solidFill>
                <a:srgbClr val="000000"/>
              </a:solidFill>
            </a:endParaRPr>
          </a:p>
        </p:txBody>
      </p:sp>
      <p:graphicFrame>
        <p:nvGraphicFramePr>
          <p:cNvPr id="5" name="Object 16"/>
          <p:cNvGraphicFramePr>
            <a:graphicFrameLocks noChangeAspect="1"/>
          </p:cNvGraphicFramePr>
          <p:nvPr>
            <p:extLst/>
          </p:nvPr>
        </p:nvGraphicFramePr>
        <p:xfrm>
          <a:off x="1907704" y="1484784"/>
          <a:ext cx="4303712" cy="3152775"/>
        </p:xfrm>
        <a:graphic>
          <a:graphicData uri="http://schemas.openxmlformats.org/presentationml/2006/ole">
            <mc:AlternateContent xmlns:mc="http://schemas.openxmlformats.org/markup-compatibility/2006">
              <mc:Choice xmlns:v="urn:schemas-microsoft-com:vml" Requires="v">
                <p:oleObj spid="_x0000_s196789" name="Equation" r:id="rId3" imgW="1511280" imgH="1117440" progId="Equation.DSMT4">
                  <p:embed/>
                </p:oleObj>
              </mc:Choice>
              <mc:Fallback>
                <p:oleObj name="Equation" r:id="rId3" imgW="1511280" imgH="1117440" progId="Equation.DSMT4">
                  <p:embed/>
                  <p:pic>
                    <p:nvPicPr>
                      <p:cNvPr id="0" name=""/>
                      <p:cNvPicPr>
                        <a:picLocks noChangeAspect="1" noChangeArrowheads="1"/>
                      </p:cNvPicPr>
                      <p:nvPr/>
                    </p:nvPicPr>
                    <p:blipFill>
                      <a:blip r:embed="rId4"/>
                      <a:srcRect/>
                      <a:stretch>
                        <a:fillRect/>
                      </a:stretch>
                    </p:blipFill>
                    <p:spPr bwMode="auto">
                      <a:xfrm>
                        <a:off x="1907704" y="1484784"/>
                        <a:ext cx="4303712" cy="315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6641972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60</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lnSpc>
                <a:spcPct val="150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例：由</a:t>
            </a:r>
            <a:r>
              <a:rPr lang="en-US" altLang="zh-CN" sz="2800" i="1" kern="100" dirty="0">
                <a:latin typeface="+mj-lt"/>
                <a:ea typeface="仿宋" panose="02010609060101010101" pitchFamily="49" charset="-122"/>
              </a:rPr>
              <a:t>m</a:t>
            </a:r>
            <a:r>
              <a:rPr lang="en-US" altLang="zh-CN" sz="2800" i="1" kern="100" baseline="-25000" dirty="0">
                <a:latin typeface="+mj-lt"/>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和</a:t>
            </a:r>
            <a:r>
              <a:rPr lang="en-US" altLang="zh-CN" sz="2800" i="1" kern="100" dirty="0">
                <a:latin typeface="+mj-lt"/>
                <a:ea typeface="仿宋" panose="02010609060101010101" pitchFamily="49" charset="-122"/>
              </a:rPr>
              <a:t>m</a:t>
            </a:r>
            <a:r>
              <a:rPr lang="en-US" altLang="zh-CN" sz="2800" i="1" kern="100" baseline="-25000" dirty="0">
                <a:latin typeface="+mj-lt"/>
                <a:ea typeface="仿宋" panose="02010609060101010101" pitchFamily="49" charset="-122"/>
              </a:rPr>
              <a:t>2</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组成的质点组（系统），坐标分别为</a:t>
            </a:r>
            <a:r>
              <a:rPr lang="en-US" altLang="zh-CN" sz="2800" i="1" kern="100" dirty="0">
                <a:latin typeface="+mj-lt"/>
                <a:ea typeface="仿宋" panose="02010609060101010101" pitchFamily="49" charset="-122"/>
              </a:rPr>
              <a:t>x</a:t>
            </a:r>
            <a:r>
              <a:rPr lang="en-US" altLang="zh-CN" sz="2800" i="1" kern="100" baseline="-25000" dirty="0">
                <a:latin typeface="+mj-lt"/>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sz="2800" i="1" kern="100" dirty="0">
                <a:latin typeface="+mj-lt"/>
                <a:ea typeface="仿宋" panose="02010609060101010101" pitchFamily="49" charset="-122"/>
              </a:rPr>
              <a:t>y</a:t>
            </a:r>
            <a:r>
              <a:rPr lang="en-US" altLang="zh-CN" sz="2800" i="1" kern="100" baseline="-25000" dirty="0">
                <a:latin typeface="+mj-lt"/>
                <a:ea typeface="仿宋" panose="02010609060101010101" pitchFamily="49" charset="-122"/>
              </a:rPr>
              <a:t>1</a:t>
            </a:r>
            <a:r>
              <a:rPr lang="zh-CN" altLang="zh-CN" sz="2800" i="1" kern="100" dirty="0">
                <a:latin typeface="+mj-lt"/>
                <a:ea typeface="仿宋" panose="02010609060101010101" pitchFamily="49" charset="-122"/>
                <a:cs typeface="Times New Roman" panose="02020603050405020304" pitchFamily="18" charset="0"/>
              </a:rPr>
              <a:t>；</a:t>
            </a:r>
            <a:r>
              <a:rPr lang="en-US" altLang="zh-CN" sz="2800" i="1" kern="100" dirty="0">
                <a:latin typeface="+mj-lt"/>
                <a:ea typeface="仿宋" panose="02010609060101010101" pitchFamily="49" charset="-122"/>
              </a:rPr>
              <a:t>x</a:t>
            </a:r>
            <a:r>
              <a:rPr lang="en-US" altLang="zh-CN" sz="2800" i="1" kern="100" baseline="-25000" dirty="0">
                <a:latin typeface="+mj-lt"/>
                <a:ea typeface="仿宋" panose="02010609060101010101" pitchFamily="49" charset="-122"/>
              </a:rPr>
              <a:t>2</a:t>
            </a:r>
            <a:r>
              <a:rPr lang="zh-CN" altLang="zh-CN" sz="2800" i="1" kern="100" dirty="0">
                <a:latin typeface="+mj-lt"/>
                <a:ea typeface="仿宋" panose="02010609060101010101" pitchFamily="49" charset="-122"/>
                <a:cs typeface="Times New Roman" panose="02020603050405020304" pitchFamily="18" charset="0"/>
              </a:rPr>
              <a:t>，</a:t>
            </a:r>
            <a:r>
              <a:rPr lang="en-US" altLang="zh-CN" sz="2800" i="1" kern="100" dirty="0" smtClean="0">
                <a:latin typeface="+mj-lt"/>
                <a:ea typeface="仿宋" panose="02010609060101010101" pitchFamily="49" charset="-122"/>
              </a:rPr>
              <a:t>y</a:t>
            </a:r>
            <a:r>
              <a:rPr lang="en-US" altLang="zh-CN" sz="2800" i="1" kern="100" baseline="-25000" dirty="0" smtClean="0">
                <a:latin typeface="+mj-lt"/>
                <a:ea typeface="仿宋" panose="02010609060101010101" pitchFamily="49" charset="-122"/>
              </a:rPr>
              <a:t>2</a:t>
            </a: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a:t>
            </a:r>
            <a:endParaRPr lang="en-US" altLang="zh-CN" sz="2800" kern="100" dirty="0">
              <a:latin typeface="仿宋" panose="02010609060101010101" pitchFamily="49" charset="-122"/>
              <a:ea typeface="仿宋" panose="02010609060101010101" pitchFamily="49" charset="-122"/>
              <a:cs typeface="Times New Roman" panose="02020603050405020304" pitchFamily="18" charset="0"/>
            </a:endParaRPr>
          </a:p>
          <a:p>
            <a:pPr algn="l">
              <a:lnSpc>
                <a:spcPct val="150000"/>
              </a:lnSpc>
            </a:pPr>
            <a:r>
              <a:rPr lang="zh-CN" altLang="en-US" sz="2800" kern="100" dirty="0" smtClean="0">
                <a:latin typeface="仿宋" panose="02010609060101010101" pitchFamily="49" charset="-122"/>
                <a:ea typeface="仿宋" panose="02010609060101010101" pitchFamily="49" charset="-122"/>
                <a:cs typeface="Times New Roman" panose="02020603050405020304" pitchFamily="18" charset="0"/>
              </a:rPr>
              <a:t>求</a:t>
            </a:r>
            <a:r>
              <a:rPr lang="zh-CN" altLang="zh-CN" sz="2800" kern="100" dirty="0" smtClean="0">
                <a:latin typeface="仿宋" panose="02010609060101010101" pitchFamily="49" charset="-122"/>
                <a:ea typeface="仿宋" panose="02010609060101010101" pitchFamily="49" charset="-122"/>
                <a:cs typeface="Times New Roman" panose="02020603050405020304" pitchFamily="18" charset="0"/>
              </a:rPr>
              <a:t>其质心坐标</a:t>
            </a:r>
            <a:r>
              <a:rPr lang="zh-CN" altLang="en-US" sz="28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4" name="矩形 13"/>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rgbClr val="FFFFFF"/>
              </a:solidFill>
              <a:effectLst/>
              <a:latin typeface="Times New Roman" pitchFamily="18" charset="0"/>
              <a:ea typeface="宋体" pitchFamily="2" charset="-122"/>
            </a:endParaRPr>
          </a:p>
        </p:txBody>
      </p:sp>
      <p:sp>
        <p:nvSpPr>
          <p:cNvPr id="19" name="文本框 18"/>
          <p:cNvSpPr txBox="1"/>
          <p:nvPr>
            <p:custDataLst>
              <p:tags r:id="rId6"/>
            </p:custDataLst>
          </p:nvPr>
        </p:nvSpPr>
        <p:spPr>
          <a:xfrm>
            <a:off x="9613900" y="6649997"/>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pPr algn="l"/>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1" name="Picture 1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054590" y="980728"/>
            <a:ext cx="2304256" cy="191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组合 17"/>
          <p:cNvGrpSpPr/>
          <p:nvPr>
            <p:custDataLst>
              <p:tags r:id="rId7"/>
            </p:custDataLst>
          </p:nvPr>
        </p:nvGrpSpPr>
        <p:grpSpPr>
          <a:xfrm>
            <a:off x="9537700" y="0"/>
            <a:ext cx="3815080" cy="647700"/>
            <a:chOff x="9537700" y="0"/>
            <a:chExt cx="3815080" cy="647700"/>
          </a:xfrm>
        </p:grpSpPr>
        <p:sp>
          <p:nvSpPr>
            <p:cNvPr id="15" name="RemarkBack"/>
            <p:cNvSpPr/>
            <p:nvPr>
              <p:custDataLst>
                <p:tags r:id="rId1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RemarkBlock"/>
            <p:cNvSpPr/>
            <p:nvPr>
              <p:custDataLst>
                <p:tags r:id="rId1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markTitleText"/>
            <p:cNvSpPr txBox="1"/>
            <p:nvPr>
              <p:custDataLst>
                <p:tags r:id="rId19"/>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8"/>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 name="RemarkBlock"/>
          <p:cNvSpPr/>
          <p:nvPr>
            <p:custDataLst>
              <p:tags r:id="rId9"/>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RemarkTitleText"/>
          <p:cNvSpPr txBox="1"/>
          <p:nvPr>
            <p:custDataLst>
              <p:tags r:id="rId10"/>
            </p:custDataLst>
          </p:nvPr>
        </p:nvSpPr>
        <p:spPr>
          <a:xfrm>
            <a:off x="9779000" y="0"/>
            <a:ext cx="1905000" cy="635000"/>
          </a:xfrm>
          <a:prstGeom prst="rect">
            <a:avLst/>
          </a:prstGeom>
          <a:noFill/>
        </p:spPr>
        <p:txBody>
          <a:bodyPr vert="horz" wrap="none" rtlCol="0" anchor="ctr" anchorCtr="0">
            <a:noAutofit/>
          </a:bodyPr>
          <a:lstStyle/>
          <a:p>
            <a:pPr algn="l"/>
            <a:r>
              <a:rPr lang="zh-CN" altLang="en-US" sz="18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11"/>
            </p:custDataLst>
          </p:nvPr>
        </p:nvGrpSpPr>
        <p:grpSpPr>
          <a:xfrm>
            <a:off x="0" y="0"/>
            <a:ext cx="9144000" cy="635000"/>
            <a:chOff x="0" y="0"/>
            <a:chExt cx="9144000" cy="635000"/>
          </a:xfrm>
        </p:grpSpPr>
        <p:sp>
          <p:nvSpPr>
            <p:cNvPr id="8" name="TitleBackground"/>
            <p:cNvSpPr/>
            <p:nvPr>
              <p:custDataLst>
                <p:tags r:id="rId1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1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5"/>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6"/>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2"/>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785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61</a:t>
            </a:fld>
            <a:endParaRPr lang="en-US" altLang="zh-CN">
              <a:solidFill>
                <a:srgbClr val="000000"/>
              </a:solidFill>
            </a:endParaRPr>
          </a:p>
        </p:txBody>
      </p:sp>
      <p:grpSp>
        <p:nvGrpSpPr>
          <p:cNvPr id="6" name="Group 2"/>
          <p:cNvGrpSpPr>
            <a:grpSpLocks/>
          </p:cNvGrpSpPr>
          <p:nvPr/>
        </p:nvGrpSpPr>
        <p:grpSpPr bwMode="auto">
          <a:xfrm>
            <a:off x="4788024" y="1296563"/>
            <a:ext cx="3670176" cy="1440160"/>
            <a:chOff x="5103" y="10098"/>
            <a:chExt cx="3078" cy="1254"/>
          </a:xfrm>
        </p:grpSpPr>
        <p:sp>
          <p:nvSpPr>
            <p:cNvPr id="7" name="Line 3"/>
            <p:cNvSpPr>
              <a:spLocks noChangeShapeType="1"/>
            </p:cNvSpPr>
            <p:nvPr/>
          </p:nvSpPr>
          <p:spPr bwMode="auto">
            <a:xfrm>
              <a:off x="5274" y="10269"/>
              <a:ext cx="2907"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4"/>
            <p:cNvSpPr>
              <a:spLocks noChangeArrowheads="1"/>
            </p:cNvSpPr>
            <p:nvPr/>
          </p:nvSpPr>
          <p:spPr bwMode="auto">
            <a:xfrm>
              <a:off x="5217" y="10212"/>
              <a:ext cx="114" cy="11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5"/>
            <p:cNvSpPr>
              <a:spLocks noChangeArrowheads="1"/>
            </p:cNvSpPr>
            <p:nvPr/>
          </p:nvSpPr>
          <p:spPr bwMode="auto">
            <a:xfrm>
              <a:off x="7269" y="10098"/>
              <a:ext cx="342" cy="3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6"/>
            <p:cNvSpPr>
              <a:spLocks noChangeShapeType="1"/>
            </p:cNvSpPr>
            <p:nvPr/>
          </p:nvSpPr>
          <p:spPr bwMode="auto">
            <a:xfrm>
              <a:off x="5217" y="11181"/>
              <a:ext cx="2907"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7"/>
            <p:cNvSpPr>
              <a:spLocks noChangeArrowheads="1"/>
            </p:cNvSpPr>
            <p:nvPr/>
          </p:nvSpPr>
          <p:spPr bwMode="auto">
            <a:xfrm>
              <a:off x="7440" y="11124"/>
              <a:ext cx="114" cy="11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Oval 8"/>
            <p:cNvSpPr>
              <a:spLocks noChangeArrowheads="1"/>
            </p:cNvSpPr>
            <p:nvPr/>
          </p:nvSpPr>
          <p:spPr bwMode="auto">
            <a:xfrm>
              <a:off x="5103" y="11010"/>
              <a:ext cx="342" cy="34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9"/>
            <p:cNvSpPr>
              <a:spLocks noChangeArrowheads="1"/>
            </p:cNvSpPr>
            <p:nvPr/>
          </p:nvSpPr>
          <p:spPr bwMode="auto">
            <a:xfrm>
              <a:off x="6984" y="10212"/>
              <a:ext cx="114" cy="11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0"/>
            <p:cNvSpPr>
              <a:spLocks noChangeArrowheads="1"/>
            </p:cNvSpPr>
            <p:nvPr/>
          </p:nvSpPr>
          <p:spPr bwMode="auto">
            <a:xfrm>
              <a:off x="5730" y="11124"/>
              <a:ext cx="114" cy="11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pic>
        <p:nvPicPr>
          <p:cNvPr id="151563"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640" y="980728"/>
            <a:ext cx="2304256" cy="1912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800708" y="3090080"/>
            <a:ext cx="7974632" cy="2353658"/>
          </a:xfrm>
          <a:prstGeom prst="rect">
            <a:avLst/>
          </a:prstGeom>
        </p:spPr>
        <p:txBody>
          <a:bodyPr wrap="square">
            <a:spAutoFit/>
          </a:bodyPr>
          <a:lstStyle/>
          <a:p>
            <a:pPr algn="l">
              <a:lnSpc>
                <a:spcPct val="125000"/>
              </a:lnSpc>
              <a:spcAft>
                <a:spcPts val="0"/>
              </a:spcAft>
            </a:pPr>
            <a:r>
              <a:rPr lang="zh-CN" altLang="zh-CN" kern="100" dirty="0"/>
              <a:t>代入具体数值：</a:t>
            </a:r>
          </a:p>
          <a:p>
            <a:pPr algn="l">
              <a:lnSpc>
                <a:spcPct val="125000"/>
              </a:lnSpc>
              <a:spcAft>
                <a:spcPts val="0"/>
              </a:spcAft>
            </a:pPr>
            <a:r>
              <a:rPr lang="en-US" altLang="zh-CN" kern="100" dirty="0"/>
              <a:t>m</a:t>
            </a:r>
            <a:r>
              <a:rPr lang="en-US" altLang="zh-CN" kern="100" baseline="-25000" dirty="0"/>
              <a:t>1</a:t>
            </a:r>
            <a:r>
              <a:rPr lang="zh-CN" altLang="zh-CN" kern="100" dirty="0"/>
              <a:t>＝</a:t>
            </a:r>
            <a:r>
              <a:rPr lang="en-US" altLang="zh-CN" kern="100" dirty="0"/>
              <a:t>1</a:t>
            </a:r>
            <a:r>
              <a:rPr lang="zh-CN" altLang="zh-CN" kern="100" dirty="0"/>
              <a:t>，</a:t>
            </a:r>
            <a:r>
              <a:rPr lang="en-US" altLang="zh-CN" kern="100" dirty="0"/>
              <a:t>m</a:t>
            </a:r>
            <a:r>
              <a:rPr lang="en-US" altLang="zh-CN" kern="100" baseline="-25000" dirty="0"/>
              <a:t>2</a:t>
            </a:r>
            <a:r>
              <a:rPr lang="zh-CN" altLang="zh-CN" kern="100" dirty="0"/>
              <a:t>＝</a:t>
            </a:r>
            <a:r>
              <a:rPr lang="en-US" altLang="zh-CN" kern="100" dirty="0"/>
              <a:t>9</a:t>
            </a:r>
            <a:r>
              <a:rPr lang="zh-CN" altLang="zh-CN" kern="100" dirty="0"/>
              <a:t>；</a:t>
            </a:r>
            <a:r>
              <a:rPr lang="en-US" altLang="zh-CN" kern="100" dirty="0"/>
              <a:t>x</a:t>
            </a:r>
            <a:r>
              <a:rPr lang="en-US" altLang="zh-CN" kern="100" baseline="-25000" dirty="0"/>
              <a:t>1</a:t>
            </a:r>
            <a:r>
              <a:rPr lang="zh-CN" altLang="zh-CN" kern="100" dirty="0"/>
              <a:t>＝</a:t>
            </a:r>
            <a:r>
              <a:rPr lang="en-US" altLang="zh-CN" kern="100" dirty="0"/>
              <a:t>0</a:t>
            </a:r>
            <a:r>
              <a:rPr lang="zh-CN" altLang="zh-CN" kern="100" dirty="0"/>
              <a:t>，</a:t>
            </a:r>
            <a:r>
              <a:rPr lang="en-US" altLang="zh-CN" kern="100" dirty="0"/>
              <a:t>y</a:t>
            </a:r>
            <a:r>
              <a:rPr lang="en-US" altLang="zh-CN" kern="100" baseline="-25000" dirty="0"/>
              <a:t>1</a:t>
            </a:r>
            <a:r>
              <a:rPr lang="zh-CN" altLang="zh-CN" kern="100" dirty="0"/>
              <a:t>＝</a:t>
            </a:r>
            <a:r>
              <a:rPr lang="en-US" altLang="zh-CN" kern="100" dirty="0"/>
              <a:t>0</a:t>
            </a:r>
            <a:r>
              <a:rPr lang="zh-CN" altLang="zh-CN" kern="100" dirty="0"/>
              <a:t>，</a:t>
            </a:r>
            <a:r>
              <a:rPr lang="en-US" altLang="zh-CN" kern="100" dirty="0"/>
              <a:t>x</a:t>
            </a:r>
            <a:r>
              <a:rPr lang="en-US" altLang="zh-CN" kern="100" baseline="-25000" dirty="0"/>
              <a:t>2</a:t>
            </a:r>
            <a:r>
              <a:rPr lang="zh-CN" altLang="zh-CN" kern="100" dirty="0"/>
              <a:t>＝</a:t>
            </a:r>
            <a:r>
              <a:rPr lang="en-US" altLang="zh-CN" kern="100" dirty="0"/>
              <a:t>10</a:t>
            </a:r>
            <a:r>
              <a:rPr lang="zh-CN" altLang="zh-CN" kern="100" dirty="0"/>
              <a:t>，</a:t>
            </a:r>
            <a:r>
              <a:rPr lang="en-US" altLang="zh-CN" kern="100" dirty="0"/>
              <a:t>y</a:t>
            </a:r>
            <a:r>
              <a:rPr lang="en-US" altLang="zh-CN" kern="100" baseline="-25000" dirty="0"/>
              <a:t>2</a:t>
            </a:r>
            <a:r>
              <a:rPr lang="zh-CN" altLang="zh-CN" kern="100" dirty="0"/>
              <a:t>＝</a:t>
            </a:r>
            <a:r>
              <a:rPr lang="en-US" altLang="zh-CN" kern="100" dirty="0"/>
              <a:t>0</a:t>
            </a:r>
            <a:endParaRPr lang="zh-CN" altLang="zh-CN" kern="100" dirty="0"/>
          </a:p>
          <a:p>
            <a:pPr algn="l">
              <a:lnSpc>
                <a:spcPct val="125000"/>
              </a:lnSpc>
              <a:spcAft>
                <a:spcPts val="0"/>
              </a:spcAft>
            </a:pPr>
            <a:r>
              <a:rPr lang="en-US" altLang="zh-CN" kern="100" dirty="0"/>
              <a:t>x</a:t>
            </a:r>
            <a:r>
              <a:rPr lang="en-US" altLang="zh-CN" kern="100" baseline="-25000" dirty="0"/>
              <a:t>c</a:t>
            </a:r>
            <a:r>
              <a:rPr lang="zh-CN" altLang="zh-CN" kern="100" dirty="0"/>
              <a:t>＝（</a:t>
            </a:r>
            <a:r>
              <a:rPr lang="en-US" altLang="zh-CN" kern="100" dirty="0"/>
              <a:t>1</a:t>
            </a:r>
            <a:r>
              <a:rPr lang="zh-CN" altLang="zh-CN" kern="100" dirty="0"/>
              <a:t>×</a:t>
            </a:r>
            <a:r>
              <a:rPr lang="en-US" altLang="zh-CN" kern="100" dirty="0"/>
              <a:t>0</a:t>
            </a:r>
            <a:r>
              <a:rPr lang="zh-CN" altLang="zh-CN" kern="100" dirty="0"/>
              <a:t>＋</a:t>
            </a:r>
            <a:r>
              <a:rPr lang="en-US" altLang="zh-CN" kern="100" dirty="0"/>
              <a:t>9</a:t>
            </a:r>
            <a:r>
              <a:rPr lang="zh-CN" altLang="zh-CN" kern="100" dirty="0"/>
              <a:t>×</a:t>
            </a:r>
            <a:r>
              <a:rPr lang="en-US" altLang="zh-CN" kern="100" dirty="0"/>
              <a:t>10</a:t>
            </a:r>
            <a:r>
              <a:rPr lang="zh-CN" altLang="zh-CN" kern="100" dirty="0"/>
              <a:t>）</a:t>
            </a:r>
            <a:r>
              <a:rPr lang="en-US" altLang="zh-CN" kern="100" dirty="0"/>
              <a:t>/</a:t>
            </a:r>
            <a:r>
              <a:rPr lang="zh-CN" altLang="zh-CN" kern="100" dirty="0"/>
              <a:t>（</a:t>
            </a:r>
            <a:r>
              <a:rPr lang="en-US" altLang="zh-CN" kern="100" dirty="0"/>
              <a:t>1</a:t>
            </a:r>
            <a:r>
              <a:rPr lang="zh-CN" altLang="zh-CN" kern="100" dirty="0"/>
              <a:t>＋</a:t>
            </a:r>
            <a:r>
              <a:rPr lang="en-US" altLang="zh-CN" kern="100" dirty="0"/>
              <a:t>9</a:t>
            </a:r>
            <a:r>
              <a:rPr lang="zh-CN" altLang="zh-CN" kern="100" dirty="0"/>
              <a:t>）＝</a:t>
            </a:r>
            <a:r>
              <a:rPr lang="en-US" altLang="zh-CN" kern="100" dirty="0"/>
              <a:t>9</a:t>
            </a:r>
            <a:endParaRPr lang="zh-CN" altLang="zh-CN" kern="100" dirty="0"/>
          </a:p>
          <a:p>
            <a:pPr algn="l">
              <a:lnSpc>
                <a:spcPct val="125000"/>
              </a:lnSpc>
              <a:spcAft>
                <a:spcPts val="0"/>
              </a:spcAft>
            </a:pPr>
            <a:r>
              <a:rPr lang="en-US" altLang="zh-CN" kern="100" dirty="0"/>
              <a:t>m</a:t>
            </a:r>
            <a:r>
              <a:rPr lang="en-US" altLang="zh-CN" kern="100" baseline="-25000" dirty="0"/>
              <a:t>1</a:t>
            </a:r>
            <a:r>
              <a:rPr lang="zh-CN" altLang="zh-CN" kern="100" dirty="0"/>
              <a:t>＝</a:t>
            </a:r>
            <a:r>
              <a:rPr lang="en-US" altLang="zh-CN" kern="100" dirty="0"/>
              <a:t>9</a:t>
            </a:r>
            <a:r>
              <a:rPr lang="zh-CN" altLang="zh-CN" kern="100" dirty="0"/>
              <a:t>，</a:t>
            </a:r>
            <a:r>
              <a:rPr lang="en-US" altLang="zh-CN" kern="100" dirty="0"/>
              <a:t>m</a:t>
            </a:r>
            <a:r>
              <a:rPr lang="en-US" altLang="zh-CN" kern="100" baseline="-25000" dirty="0"/>
              <a:t>2</a:t>
            </a:r>
            <a:r>
              <a:rPr lang="zh-CN" altLang="zh-CN" kern="100" dirty="0"/>
              <a:t>＝</a:t>
            </a:r>
            <a:r>
              <a:rPr lang="en-US" altLang="zh-CN" kern="100" dirty="0"/>
              <a:t>1</a:t>
            </a:r>
            <a:r>
              <a:rPr lang="zh-CN" altLang="zh-CN" kern="100" dirty="0"/>
              <a:t>；</a:t>
            </a:r>
            <a:r>
              <a:rPr lang="en-US" altLang="zh-CN" kern="100" dirty="0"/>
              <a:t>x</a:t>
            </a:r>
            <a:r>
              <a:rPr lang="en-US" altLang="zh-CN" kern="100" baseline="-25000" dirty="0"/>
              <a:t>1</a:t>
            </a:r>
            <a:r>
              <a:rPr lang="zh-CN" altLang="zh-CN" kern="100" dirty="0"/>
              <a:t>＝</a:t>
            </a:r>
            <a:r>
              <a:rPr lang="en-US" altLang="zh-CN" kern="100" dirty="0"/>
              <a:t>0</a:t>
            </a:r>
            <a:r>
              <a:rPr lang="zh-CN" altLang="zh-CN" kern="100" dirty="0"/>
              <a:t>，</a:t>
            </a:r>
            <a:r>
              <a:rPr lang="en-US" altLang="zh-CN" kern="100" dirty="0"/>
              <a:t>y</a:t>
            </a:r>
            <a:r>
              <a:rPr lang="en-US" altLang="zh-CN" kern="100" baseline="-25000" dirty="0"/>
              <a:t>1</a:t>
            </a:r>
            <a:r>
              <a:rPr lang="zh-CN" altLang="zh-CN" kern="100" dirty="0"/>
              <a:t>＝</a:t>
            </a:r>
            <a:r>
              <a:rPr lang="en-US" altLang="zh-CN" kern="100" dirty="0"/>
              <a:t>0</a:t>
            </a:r>
            <a:r>
              <a:rPr lang="zh-CN" altLang="zh-CN" kern="100" dirty="0"/>
              <a:t>，</a:t>
            </a:r>
            <a:r>
              <a:rPr lang="en-US" altLang="zh-CN" kern="100" dirty="0"/>
              <a:t>x</a:t>
            </a:r>
            <a:r>
              <a:rPr lang="en-US" altLang="zh-CN" kern="100" baseline="-25000" dirty="0"/>
              <a:t>2</a:t>
            </a:r>
            <a:r>
              <a:rPr lang="zh-CN" altLang="zh-CN" kern="100" dirty="0"/>
              <a:t>＝</a:t>
            </a:r>
            <a:r>
              <a:rPr lang="en-US" altLang="zh-CN" kern="100" dirty="0"/>
              <a:t>10</a:t>
            </a:r>
            <a:r>
              <a:rPr lang="zh-CN" altLang="zh-CN" kern="100" dirty="0"/>
              <a:t>，</a:t>
            </a:r>
            <a:r>
              <a:rPr lang="en-US" altLang="zh-CN" kern="100" dirty="0"/>
              <a:t>y</a:t>
            </a:r>
            <a:r>
              <a:rPr lang="en-US" altLang="zh-CN" kern="100" baseline="-25000" dirty="0"/>
              <a:t>2</a:t>
            </a:r>
            <a:r>
              <a:rPr lang="zh-CN" altLang="zh-CN" kern="100" dirty="0"/>
              <a:t>＝</a:t>
            </a:r>
            <a:r>
              <a:rPr lang="en-US" altLang="zh-CN" kern="100" dirty="0"/>
              <a:t>0</a:t>
            </a:r>
            <a:endParaRPr lang="zh-CN" altLang="zh-CN" kern="100" dirty="0"/>
          </a:p>
          <a:p>
            <a:pPr algn="l">
              <a:lnSpc>
                <a:spcPct val="125000"/>
              </a:lnSpc>
            </a:pPr>
            <a:r>
              <a:rPr lang="en-US" altLang="zh-CN" kern="100" dirty="0"/>
              <a:t>x</a:t>
            </a:r>
            <a:r>
              <a:rPr lang="en-US" altLang="zh-CN" kern="100" baseline="-25000" dirty="0"/>
              <a:t>c</a:t>
            </a:r>
            <a:r>
              <a:rPr lang="zh-CN" altLang="zh-CN" kern="100" dirty="0">
                <a:cs typeface="Times New Roman" panose="02020603050405020304" pitchFamily="18" charset="0"/>
              </a:rPr>
              <a:t>＝（</a:t>
            </a:r>
            <a:r>
              <a:rPr lang="en-US" altLang="zh-CN" kern="100" dirty="0"/>
              <a:t>9</a:t>
            </a:r>
            <a:r>
              <a:rPr lang="zh-CN" altLang="zh-CN" kern="100" dirty="0">
                <a:cs typeface="Times New Roman" panose="02020603050405020304" pitchFamily="18" charset="0"/>
              </a:rPr>
              <a:t>×</a:t>
            </a:r>
            <a:r>
              <a:rPr lang="en-US" altLang="zh-CN" kern="100" dirty="0"/>
              <a:t>0</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10</a:t>
            </a:r>
            <a:r>
              <a:rPr lang="zh-CN" altLang="zh-CN" kern="100" dirty="0">
                <a:cs typeface="Times New Roman" panose="02020603050405020304" pitchFamily="18" charset="0"/>
              </a:rPr>
              <a:t>）</a:t>
            </a:r>
            <a:r>
              <a:rPr lang="en-US" altLang="zh-CN" kern="100" dirty="0"/>
              <a:t>/</a:t>
            </a:r>
            <a:r>
              <a:rPr lang="zh-CN" altLang="zh-CN" kern="100" dirty="0">
                <a:cs typeface="Times New Roman" panose="02020603050405020304" pitchFamily="18" charset="0"/>
              </a:rPr>
              <a:t>（</a:t>
            </a:r>
            <a:r>
              <a:rPr lang="en-US" altLang="zh-CN" kern="100" dirty="0"/>
              <a:t>1</a:t>
            </a:r>
            <a:r>
              <a:rPr lang="zh-CN" altLang="zh-CN" kern="100" dirty="0">
                <a:cs typeface="Times New Roman" panose="02020603050405020304" pitchFamily="18" charset="0"/>
              </a:rPr>
              <a:t>＋</a:t>
            </a:r>
            <a:r>
              <a:rPr lang="en-US" altLang="zh-CN" kern="100" dirty="0"/>
              <a:t>9</a:t>
            </a:r>
            <a:r>
              <a:rPr lang="zh-CN" altLang="zh-CN" kern="100" dirty="0">
                <a:cs typeface="Times New Roman" panose="02020603050405020304" pitchFamily="18" charset="0"/>
              </a:rPr>
              <a:t>）＝</a:t>
            </a:r>
            <a:r>
              <a:rPr lang="en-US" altLang="zh-CN" kern="100" dirty="0"/>
              <a:t>1</a:t>
            </a:r>
            <a:endParaRPr lang="zh-CN" altLang="en-US" dirty="0"/>
          </a:p>
        </p:txBody>
      </p:sp>
    </p:spTree>
    <p:extLst>
      <p:ext uri="{BB962C8B-B14F-4D97-AF65-F5344CB8AC3E}">
        <p14:creationId xmlns:p14="http://schemas.microsoft.com/office/powerpoint/2010/main" val="305862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62</a:t>
            </a:fld>
            <a:endParaRPr lang="en-US" altLang="zh-CN">
              <a:solidFill>
                <a:srgbClr val="000000"/>
              </a:solidFill>
            </a:endParaRPr>
          </a:p>
        </p:txBody>
      </p:sp>
      <p:sp>
        <p:nvSpPr>
          <p:cNvPr id="5" name="矩形 4"/>
          <p:cNvSpPr/>
          <p:nvPr/>
        </p:nvSpPr>
        <p:spPr>
          <a:xfrm>
            <a:off x="782248" y="764704"/>
            <a:ext cx="6750496" cy="1413849"/>
          </a:xfrm>
          <a:prstGeom prst="rect">
            <a:avLst/>
          </a:prstGeom>
        </p:spPr>
        <p:txBody>
          <a:bodyPr wrap="square">
            <a:spAutoFit/>
          </a:bodyPr>
          <a:lstStyle/>
          <a:p>
            <a:pPr algn="l">
              <a:lnSpc>
                <a:spcPct val="125000"/>
              </a:lnSpc>
              <a:spcAft>
                <a:spcPts val="0"/>
              </a:spcAft>
            </a:pPr>
            <a:r>
              <a:rPr lang="zh-CN" altLang="zh-CN" kern="100" dirty="0">
                <a:latin typeface="仿宋" panose="02010609060101010101" pitchFamily="49" charset="-122"/>
                <a:ea typeface="仿宋" panose="02010609060101010101" pitchFamily="49" charset="-122"/>
              </a:rPr>
              <a:t>由此可直观地看到，质心靠近质量大的质点一侧。</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质心不限于质点组，连续的物体可看成是有无限多的质点组成，这时求和变成了积分。</a:t>
            </a:r>
            <a:endParaRPr lang="zh-CN" altLang="en-US" dirty="0">
              <a:latin typeface="仿宋" panose="02010609060101010101" pitchFamily="49" charset="-122"/>
              <a:ea typeface="仿宋" panose="02010609060101010101" pitchFamily="49" charset="-122"/>
            </a:endParaRPr>
          </a:p>
        </p:txBody>
      </p:sp>
      <p:sp>
        <p:nvSpPr>
          <p:cNvPr id="14" name="矩形 13"/>
          <p:cNvSpPr/>
          <p:nvPr/>
        </p:nvSpPr>
        <p:spPr>
          <a:xfrm>
            <a:off x="764029" y="2492896"/>
            <a:ext cx="4572000" cy="1875513"/>
          </a:xfrm>
          <a:prstGeom prst="rect">
            <a:avLst/>
          </a:prstGeom>
        </p:spPr>
        <p:txBody>
          <a:bodyPr>
            <a:spAutoFit/>
          </a:bodyPr>
          <a:lstStyle/>
          <a:p>
            <a:pPr marL="342900" indent="-342900" algn="l">
              <a:lnSpc>
                <a:spcPct val="125000"/>
              </a:lnSpc>
              <a:spcAft>
                <a:spcPts val="0"/>
              </a:spcAft>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rPr>
              <a:t>质心与重心：</a:t>
            </a:r>
          </a:p>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在地球表面附近的小物体，质心和重心是一致的；在太空中有质心的概念，没有重心的概念；</a:t>
            </a:r>
            <a:endParaRPr lang="zh-CN" altLang="en-US" dirty="0">
              <a:latin typeface="仿宋" panose="02010609060101010101" pitchFamily="49" charset="-122"/>
              <a:ea typeface="仿宋" panose="02010609060101010101" pitchFamily="49" charset="-122"/>
            </a:endParaRPr>
          </a:p>
        </p:txBody>
      </p:sp>
      <p:sp>
        <p:nvSpPr>
          <p:cNvPr id="15" name="矩形 14"/>
          <p:cNvSpPr/>
          <p:nvPr/>
        </p:nvSpPr>
        <p:spPr>
          <a:xfrm>
            <a:off x="764028" y="4509120"/>
            <a:ext cx="4572001" cy="1477328"/>
          </a:xfrm>
          <a:prstGeom prst="rect">
            <a:avLst/>
          </a:prstGeom>
        </p:spPr>
        <p:txBody>
          <a:bodyPr wrap="square">
            <a:spAutoFit/>
          </a:bodyPr>
          <a:lstStyle/>
          <a:p>
            <a:pPr algn="just">
              <a:lnSpc>
                <a:spcPct val="125000"/>
              </a:lnSpc>
              <a:spcAft>
                <a:spcPts val="0"/>
              </a:spcAft>
            </a:pPr>
            <a:r>
              <a:rPr lang="zh-CN" altLang="en-US" kern="100" dirty="0">
                <a:latin typeface="仿宋" panose="02010609060101010101" pitchFamily="49" charset="-122"/>
                <a:ea typeface="仿宋" panose="02010609060101010101" pitchFamily="49" charset="-122"/>
              </a:rPr>
              <a:t>对</a:t>
            </a:r>
            <a:r>
              <a:rPr lang="zh-CN" altLang="zh-CN" kern="100" dirty="0" smtClean="0">
                <a:latin typeface="仿宋" panose="02010609060101010101" pitchFamily="49" charset="-122"/>
                <a:ea typeface="仿宋" panose="02010609060101010101" pitchFamily="49" charset="-122"/>
              </a:rPr>
              <a:t>于</a:t>
            </a:r>
            <a:r>
              <a:rPr lang="zh-CN" altLang="zh-CN" kern="100" dirty="0">
                <a:latin typeface="仿宋" panose="02010609060101010101" pitchFamily="49" charset="-122"/>
                <a:ea typeface="仿宋" panose="02010609060101010101" pitchFamily="49" charset="-122"/>
              </a:rPr>
              <a:t>一座大山，各处的</a:t>
            </a:r>
            <a:r>
              <a:rPr lang="zh-CN" altLang="zh-CN" kern="100" dirty="0" smtClean="0">
                <a:latin typeface="仿宋" panose="02010609060101010101" pitchFamily="49" charset="-122"/>
                <a:ea typeface="仿宋" panose="02010609060101010101" pitchFamily="49" charset="-122"/>
              </a:rPr>
              <a:t>重力加速度</a:t>
            </a:r>
            <a:r>
              <a:rPr lang="zh-CN" altLang="zh-CN" kern="100" dirty="0">
                <a:latin typeface="仿宋" panose="02010609060101010101" pitchFamily="49" charset="-122"/>
                <a:ea typeface="仿宋" panose="02010609060101010101" pitchFamily="49" charset="-122"/>
              </a:rPr>
              <a:t>的大小和方向都</a:t>
            </a:r>
            <a:r>
              <a:rPr lang="zh-CN" altLang="zh-CN" kern="100" dirty="0" smtClean="0">
                <a:latin typeface="仿宋" panose="02010609060101010101" pitchFamily="49" charset="-122"/>
                <a:ea typeface="仿宋" panose="02010609060101010101" pitchFamily="49" charset="-122"/>
              </a:rPr>
              <a:t>不能看成</a:t>
            </a:r>
            <a:r>
              <a:rPr lang="zh-CN" altLang="zh-CN" kern="100" dirty="0">
                <a:latin typeface="仿宋" panose="02010609060101010101" pitchFamily="49" charset="-122"/>
                <a:ea typeface="仿宋" panose="02010609060101010101" pitchFamily="49" charset="-122"/>
              </a:rPr>
              <a:t>常量，这时质心和</a:t>
            </a:r>
            <a:r>
              <a:rPr lang="zh-CN" altLang="zh-CN" kern="100" dirty="0" smtClean="0">
                <a:latin typeface="仿宋" panose="02010609060101010101" pitchFamily="49" charset="-122"/>
                <a:ea typeface="仿宋" panose="02010609060101010101" pitchFamily="49" charset="-122"/>
              </a:rPr>
              <a:t>重心就</a:t>
            </a:r>
            <a:r>
              <a:rPr lang="zh-CN" altLang="zh-CN" kern="100" dirty="0">
                <a:latin typeface="仿宋" panose="02010609060101010101" pitchFamily="49" charset="-122"/>
                <a:ea typeface="仿宋" panose="02010609060101010101" pitchFamily="49" charset="-122"/>
              </a:rPr>
              <a:t>不重合了。</a:t>
            </a:r>
          </a:p>
        </p:txBody>
      </p:sp>
      <p:grpSp>
        <p:nvGrpSpPr>
          <p:cNvPr id="16" name="Group 9"/>
          <p:cNvGrpSpPr>
            <a:grpSpLocks/>
          </p:cNvGrpSpPr>
          <p:nvPr/>
        </p:nvGrpSpPr>
        <p:grpSpPr bwMode="auto">
          <a:xfrm>
            <a:off x="5796136" y="2695708"/>
            <a:ext cx="2736304" cy="3035536"/>
            <a:chOff x="5958" y="8005"/>
            <a:chExt cx="2736" cy="3230"/>
          </a:xfrm>
        </p:grpSpPr>
        <p:sp>
          <p:nvSpPr>
            <p:cNvPr id="17" name="Oval 10"/>
            <p:cNvSpPr>
              <a:spLocks noChangeArrowheads="1"/>
            </p:cNvSpPr>
            <p:nvPr/>
          </p:nvSpPr>
          <p:spPr bwMode="auto">
            <a:xfrm>
              <a:off x="5958" y="8556"/>
              <a:ext cx="2736" cy="267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1"/>
            <p:cNvSpPr>
              <a:spLocks/>
            </p:cNvSpPr>
            <p:nvPr/>
          </p:nvSpPr>
          <p:spPr bwMode="auto">
            <a:xfrm>
              <a:off x="6495" y="8005"/>
              <a:ext cx="1800" cy="932"/>
            </a:xfrm>
            <a:custGeom>
              <a:avLst/>
              <a:gdLst>
                <a:gd name="T0" fmla="*/ 0 w 1800"/>
                <a:gd name="T1" fmla="*/ 812 h 932"/>
                <a:gd name="T2" fmla="*/ 30 w 1800"/>
                <a:gd name="T3" fmla="*/ 692 h 932"/>
                <a:gd name="T4" fmla="*/ 195 w 1800"/>
                <a:gd name="T5" fmla="*/ 527 h 932"/>
                <a:gd name="T6" fmla="*/ 300 w 1800"/>
                <a:gd name="T7" fmla="*/ 437 h 932"/>
                <a:gd name="T8" fmla="*/ 495 w 1800"/>
                <a:gd name="T9" fmla="*/ 242 h 932"/>
                <a:gd name="T10" fmla="*/ 660 w 1800"/>
                <a:gd name="T11" fmla="*/ 122 h 932"/>
                <a:gd name="T12" fmla="*/ 750 w 1800"/>
                <a:gd name="T13" fmla="*/ 62 h 932"/>
                <a:gd name="T14" fmla="*/ 960 w 1800"/>
                <a:gd name="T15" fmla="*/ 2 h 932"/>
                <a:gd name="T16" fmla="*/ 1125 w 1800"/>
                <a:gd name="T17" fmla="*/ 47 h 932"/>
                <a:gd name="T18" fmla="*/ 1140 w 1800"/>
                <a:gd name="T19" fmla="*/ 92 h 932"/>
                <a:gd name="T20" fmla="*/ 1230 w 1800"/>
                <a:gd name="T21" fmla="*/ 122 h 932"/>
                <a:gd name="T22" fmla="*/ 1305 w 1800"/>
                <a:gd name="T23" fmla="*/ 212 h 932"/>
                <a:gd name="T24" fmla="*/ 1335 w 1800"/>
                <a:gd name="T25" fmla="*/ 257 h 932"/>
                <a:gd name="T26" fmla="*/ 1425 w 1800"/>
                <a:gd name="T27" fmla="*/ 287 h 932"/>
                <a:gd name="T28" fmla="*/ 1470 w 1800"/>
                <a:gd name="T29" fmla="*/ 317 h 932"/>
                <a:gd name="T30" fmla="*/ 1575 w 1800"/>
                <a:gd name="T31" fmla="*/ 497 h 932"/>
                <a:gd name="T32" fmla="*/ 1605 w 1800"/>
                <a:gd name="T33" fmla="*/ 587 h 932"/>
                <a:gd name="T34" fmla="*/ 1695 w 1800"/>
                <a:gd name="T35" fmla="*/ 722 h 932"/>
                <a:gd name="T36" fmla="*/ 1755 w 1800"/>
                <a:gd name="T37" fmla="*/ 797 h 932"/>
                <a:gd name="T38" fmla="*/ 1800 w 1800"/>
                <a:gd name="T39" fmla="*/ 932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0" h="932">
                  <a:moveTo>
                    <a:pt x="0" y="812"/>
                  </a:moveTo>
                  <a:cubicBezTo>
                    <a:pt x="4" y="791"/>
                    <a:pt x="16" y="718"/>
                    <a:pt x="30" y="692"/>
                  </a:cubicBezTo>
                  <a:cubicBezTo>
                    <a:pt x="85" y="594"/>
                    <a:pt x="115" y="596"/>
                    <a:pt x="195" y="527"/>
                  </a:cubicBezTo>
                  <a:cubicBezTo>
                    <a:pt x="341" y="402"/>
                    <a:pt x="125" y="569"/>
                    <a:pt x="300" y="437"/>
                  </a:cubicBezTo>
                  <a:cubicBezTo>
                    <a:pt x="328" y="354"/>
                    <a:pt x="425" y="292"/>
                    <a:pt x="495" y="242"/>
                  </a:cubicBezTo>
                  <a:cubicBezTo>
                    <a:pt x="550" y="202"/>
                    <a:pt x="604" y="161"/>
                    <a:pt x="660" y="122"/>
                  </a:cubicBezTo>
                  <a:cubicBezTo>
                    <a:pt x="690" y="101"/>
                    <a:pt x="715" y="72"/>
                    <a:pt x="750" y="62"/>
                  </a:cubicBezTo>
                  <a:cubicBezTo>
                    <a:pt x="820" y="42"/>
                    <a:pt x="889" y="20"/>
                    <a:pt x="960" y="2"/>
                  </a:cubicBezTo>
                  <a:cubicBezTo>
                    <a:pt x="1007" y="8"/>
                    <a:pt x="1087" y="0"/>
                    <a:pt x="1125" y="47"/>
                  </a:cubicBezTo>
                  <a:cubicBezTo>
                    <a:pt x="1135" y="59"/>
                    <a:pt x="1127" y="83"/>
                    <a:pt x="1140" y="92"/>
                  </a:cubicBezTo>
                  <a:cubicBezTo>
                    <a:pt x="1166" y="110"/>
                    <a:pt x="1230" y="122"/>
                    <a:pt x="1230" y="122"/>
                  </a:cubicBezTo>
                  <a:cubicBezTo>
                    <a:pt x="1304" y="234"/>
                    <a:pt x="1209" y="97"/>
                    <a:pt x="1305" y="212"/>
                  </a:cubicBezTo>
                  <a:cubicBezTo>
                    <a:pt x="1317" y="226"/>
                    <a:pt x="1320" y="247"/>
                    <a:pt x="1335" y="257"/>
                  </a:cubicBezTo>
                  <a:cubicBezTo>
                    <a:pt x="1362" y="274"/>
                    <a:pt x="1399" y="269"/>
                    <a:pt x="1425" y="287"/>
                  </a:cubicBezTo>
                  <a:cubicBezTo>
                    <a:pt x="1440" y="297"/>
                    <a:pt x="1455" y="307"/>
                    <a:pt x="1470" y="317"/>
                  </a:cubicBezTo>
                  <a:cubicBezTo>
                    <a:pt x="1493" y="386"/>
                    <a:pt x="1554" y="435"/>
                    <a:pt x="1575" y="497"/>
                  </a:cubicBezTo>
                  <a:cubicBezTo>
                    <a:pt x="1585" y="527"/>
                    <a:pt x="1587" y="561"/>
                    <a:pt x="1605" y="587"/>
                  </a:cubicBezTo>
                  <a:cubicBezTo>
                    <a:pt x="1635" y="632"/>
                    <a:pt x="1678" y="671"/>
                    <a:pt x="1695" y="722"/>
                  </a:cubicBezTo>
                  <a:cubicBezTo>
                    <a:pt x="1716" y="784"/>
                    <a:pt x="1697" y="758"/>
                    <a:pt x="1755" y="797"/>
                  </a:cubicBezTo>
                  <a:cubicBezTo>
                    <a:pt x="1764" y="842"/>
                    <a:pt x="1766" y="898"/>
                    <a:pt x="1800" y="932"/>
                  </a:cubicBez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2"/>
            <p:cNvSpPr>
              <a:spLocks noChangeShapeType="1"/>
            </p:cNvSpPr>
            <p:nvPr/>
          </p:nvSpPr>
          <p:spPr bwMode="auto">
            <a:xfrm>
              <a:off x="7383" y="8214"/>
              <a:ext cx="0" cy="6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3"/>
            <p:cNvSpPr>
              <a:spLocks noChangeShapeType="1"/>
            </p:cNvSpPr>
            <p:nvPr/>
          </p:nvSpPr>
          <p:spPr bwMode="auto">
            <a:xfrm>
              <a:off x="6699" y="8613"/>
              <a:ext cx="171" cy="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4"/>
            <p:cNvSpPr>
              <a:spLocks noChangeShapeType="1"/>
            </p:cNvSpPr>
            <p:nvPr/>
          </p:nvSpPr>
          <p:spPr bwMode="auto">
            <a:xfrm flipH="1">
              <a:off x="7839" y="8670"/>
              <a:ext cx="228" cy="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1190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63</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just">
              <a:spcAft>
                <a:spcPts val="0"/>
              </a:spcAft>
            </a:pPr>
            <a:r>
              <a:rPr lang="zh-CN" altLang="zh-CN" sz="2800" b="1" kern="100" dirty="0" smtClean="0">
                <a:latin typeface="仿宋" panose="02010609060101010101" pitchFamily="49" charset="-122"/>
                <a:ea typeface="仿宋" panose="02010609060101010101" pitchFamily="49" charset="-122"/>
              </a:rPr>
              <a:t>例</a:t>
            </a:r>
            <a:r>
              <a:rPr lang="en-US" altLang="zh-CN" sz="2800" b="1" kern="100" dirty="0" smtClean="0">
                <a:latin typeface="仿宋" panose="02010609060101010101" pitchFamily="49" charset="-122"/>
                <a:ea typeface="仿宋" panose="02010609060101010101" pitchFamily="49" charset="-122"/>
              </a:rPr>
              <a:t>,</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，长为</a:t>
            </a:r>
            <a:r>
              <a:rPr lang="en-US" altLang="zh-CN" sz="2800" kern="100" dirty="0">
                <a:latin typeface="仿宋" panose="02010609060101010101" pitchFamily="49" charset="-122"/>
                <a:ea typeface="仿宋" panose="02010609060101010101" pitchFamily="49" charset="-122"/>
              </a:rPr>
              <a:t>L</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的匀质细杆的重心</a:t>
            </a:r>
            <a:endParaRPr lang="zh-CN" altLang="en-US" sz="2800" dirty="0">
              <a:latin typeface="仿宋" panose="02010609060101010101" pitchFamily="49" charset="-122"/>
              <a:ea typeface="仿宋" panose="02010609060101010101" pitchFamily="49" charset="-122"/>
            </a:endParaRPr>
          </a:p>
          <a:p>
            <a:pPr algn="just">
              <a:spcAft>
                <a:spcPts val="0"/>
              </a:spcAft>
            </a:pPr>
            <a:endParaRPr lang="zh-CN" altLang="zh-CN" sz="2800" b="1" kern="1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49888" y="2316572"/>
            <a:ext cx="2808312" cy="1654626"/>
          </a:xfrm>
          <a:prstGeom prst="rect">
            <a:avLst/>
          </a:prstGeom>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08545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64</a:t>
            </a:fld>
            <a:endParaRPr lang="en-US" altLang="zh-CN">
              <a:solidFill>
                <a:srgbClr val="00000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035197"/>
            <a:ext cx="2808312" cy="1654626"/>
          </a:xfrm>
          <a:prstGeom prst="rect">
            <a:avLst/>
          </a:prstGeom>
        </p:spPr>
      </p:pic>
      <p:sp>
        <p:nvSpPr>
          <p:cNvPr id="8" name="矩形 7"/>
          <p:cNvSpPr/>
          <p:nvPr/>
        </p:nvSpPr>
        <p:spPr>
          <a:xfrm>
            <a:off x="625576" y="980728"/>
            <a:ext cx="4270720"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解：在连续的杆上取一体元</a:t>
            </a:r>
            <a:r>
              <a:rPr lang="en-US" altLang="zh-CN" kern="100" dirty="0" err="1">
                <a:latin typeface="仿宋" panose="02010609060101010101" pitchFamily="49" charset="-122"/>
                <a:ea typeface="仿宋" panose="02010609060101010101" pitchFamily="49" charset="-122"/>
              </a:rPr>
              <a:t>dm</a:t>
            </a:r>
            <a:endParaRPr lang="zh-CN" altLang="en-US" dirty="0">
              <a:latin typeface="仿宋" panose="02010609060101010101" pitchFamily="49" charset="-122"/>
              <a:ea typeface="仿宋" panose="02010609060101010101" pitchFamily="49" charset="-122"/>
            </a:endParaRPr>
          </a:p>
        </p:txBody>
      </p:sp>
      <p:sp>
        <p:nvSpPr>
          <p:cNvPr id="9" name="矩形 8"/>
          <p:cNvSpPr/>
          <p:nvPr/>
        </p:nvSpPr>
        <p:spPr>
          <a:xfrm>
            <a:off x="1422127" y="1604443"/>
            <a:ext cx="2164182" cy="461665"/>
          </a:xfrm>
          <a:prstGeom prst="rect">
            <a:avLst/>
          </a:prstGeom>
        </p:spPr>
        <p:txBody>
          <a:bodyPr wrap="none">
            <a:spAutoFit/>
          </a:bodyPr>
          <a:lstStyle/>
          <a:p>
            <a:pPr indent="355600" algn="just">
              <a:spcAft>
                <a:spcPts val="0"/>
              </a:spcAft>
            </a:pPr>
            <a:r>
              <a:rPr lang="en-US" altLang="zh-CN" kern="100" dirty="0" err="1"/>
              <a:t>dm</a:t>
            </a:r>
            <a:r>
              <a:rPr lang="zh-CN" altLang="zh-CN" kern="100" dirty="0"/>
              <a:t>＝</a:t>
            </a:r>
            <a:r>
              <a:rPr lang="en-US" altLang="zh-CN" kern="100" dirty="0"/>
              <a:t>M/L dx</a:t>
            </a:r>
            <a:endParaRPr lang="zh-CN" altLang="zh-CN" kern="100" dirty="0"/>
          </a:p>
        </p:txBody>
      </p:sp>
      <p:sp>
        <p:nvSpPr>
          <p:cNvPr id="10" name="矩形 9"/>
          <p:cNvSpPr/>
          <p:nvPr/>
        </p:nvSpPr>
        <p:spPr>
          <a:xfrm>
            <a:off x="1331640" y="2228158"/>
            <a:ext cx="2646878" cy="461665"/>
          </a:xfrm>
          <a:prstGeom prst="rect">
            <a:avLst/>
          </a:prstGeom>
        </p:spPr>
        <p:txBody>
          <a:bodyPr wrap="non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根据质心的定义：</a:t>
            </a:r>
            <a:endParaRPr lang="zh-CN" altLang="en-US" dirty="0">
              <a:latin typeface="仿宋" panose="02010609060101010101" pitchFamily="49" charset="-122"/>
              <a:ea typeface="仿宋" panose="02010609060101010101" pitchFamily="49" charset="-122"/>
            </a:endParaRPr>
          </a:p>
        </p:txBody>
      </p:sp>
      <p:pic>
        <p:nvPicPr>
          <p:cNvPr id="155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851873"/>
            <a:ext cx="5361236"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03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65</a:t>
            </a:fld>
            <a:endParaRPr lang="en-US" altLang="zh-CN">
              <a:solidFill>
                <a:srgbClr val="000000"/>
              </a:solidFill>
            </a:endParaRPr>
          </a:p>
        </p:txBody>
      </p:sp>
      <p:sp>
        <p:nvSpPr>
          <p:cNvPr id="6" name="文本框 5"/>
          <p:cNvSpPr txBox="1"/>
          <p:nvPr>
            <p:custDataLst>
              <p:tags r:id="rId3"/>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例：已知半圆环质量为</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M</a:t>
            </a:r>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，半径为</a:t>
            </a:r>
            <a:r>
              <a:rPr lang="en-US" altLang="zh-CN" sz="2800" kern="100" dirty="0">
                <a:latin typeface="仿宋" panose="02010609060101010101" pitchFamily="49" charset="-122"/>
                <a:ea typeface="仿宋" panose="02010609060101010101" pitchFamily="49" charset="-122"/>
                <a:cs typeface="Times New Roman" panose="02020603050405020304" pitchFamily="18" charset="0"/>
              </a:rPr>
              <a:t>R</a:t>
            </a:r>
          </a:p>
          <a:p>
            <a:pPr algn="l"/>
            <a:r>
              <a:rPr lang="zh-CN" altLang="en-US" sz="2800" kern="100" dirty="0">
                <a:latin typeface="仿宋" panose="02010609060101010101" pitchFamily="49" charset="-122"/>
                <a:ea typeface="仿宋" panose="02010609060101010101" pitchFamily="49" charset="-122"/>
                <a:cs typeface="Times New Roman" panose="02020603050405020304" pitchFamily="18" charset="0"/>
              </a:rPr>
              <a:t>求：它的质心位置？</a:t>
            </a:r>
            <a:endParaRPr lang="zh-CN" altLang="en-US" sz="2800" dirty="0">
              <a:latin typeface="仿宋" panose="02010609060101010101" pitchFamily="49" charset="-122"/>
              <a:ea typeface="仿宋" panose="02010609060101010101" pitchFamily="49"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2" name="图片 1"/>
          <p:cNvPicPr>
            <a:picLocks noChangeAspect="1"/>
          </p:cNvPicPr>
          <p:nvPr/>
        </p:nvPicPr>
        <p:blipFill>
          <a:blip r:embed="rId13"/>
          <a:stretch>
            <a:fillRect/>
          </a:stretch>
        </p:blipFill>
        <p:spPr>
          <a:xfrm>
            <a:off x="5241195" y="2420888"/>
            <a:ext cx="3217005" cy="1736184"/>
          </a:xfrm>
          <a:prstGeom prst="rect">
            <a:avLst/>
          </a:prstGeom>
        </p:spPr>
      </p:pic>
      <p:cxnSp>
        <p:nvCxnSpPr>
          <p:cNvPr id="14" name="直接箭头连接符 13"/>
          <p:cNvCxnSpPr/>
          <p:nvPr/>
        </p:nvCxnSpPr>
        <p:spPr bwMode="auto">
          <a:xfrm>
            <a:off x="4716016" y="4157072"/>
            <a:ext cx="430098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直接箭头连接符 18"/>
          <p:cNvCxnSpPr/>
          <p:nvPr/>
        </p:nvCxnSpPr>
        <p:spPr bwMode="auto">
          <a:xfrm flipV="1">
            <a:off x="6849697" y="1988840"/>
            <a:ext cx="0" cy="298150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1" name="对象 20"/>
          <p:cNvGraphicFramePr>
            <a:graphicFrameLocks noChangeAspect="1"/>
          </p:cNvGraphicFramePr>
          <p:nvPr>
            <p:extLst>
              <p:ext uri="{D42A27DB-BD31-4B8C-83A1-F6EECF244321}">
                <p14:modId xmlns:p14="http://schemas.microsoft.com/office/powerpoint/2010/main" val="322060688"/>
              </p:ext>
            </p:extLst>
          </p:nvPr>
        </p:nvGraphicFramePr>
        <p:xfrm>
          <a:off x="8660989" y="3846407"/>
          <a:ext cx="224695" cy="247165"/>
        </p:xfrm>
        <a:graphic>
          <a:graphicData uri="http://schemas.openxmlformats.org/presentationml/2006/ole">
            <mc:AlternateContent xmlns:mc="http://schemas.openxmlformats.org/markup-compatibility/2006">
              <mc:Choice xmlns:v="urn:schemas-microsoft-com:vml" Requires="v">
                <p:oleObj spid="_x0000_s223345" name="Equation" r:id="rId14" imgW="126720" imgH="139680" progId="Equation.DSMT4">
                  <p:embed/>
                </p:oleObj>
              </mc:Choice>
              <mc:Fallback>
                <p:oleObj name="Equation" r:id="rId14" imgW="126720" imgH="139680" progId="Equation.DSMT4">
                  <p:embed/>
                  <p:pic>
                    <p:nvPicPr>
                      <p:cNvPr id="0" name=""/>
                      <p:cNvPicPr/>
                      <p:nvPr/>
                    </p:nvPicPr>
                    <p:blipFill>
                      <a:blip r:embed="rId15"/>
                      <a:stretch>
                        <a:fillRect/>
                      </a:stretch>
                    </p:blipFill>
                    <p:spPr>
                      <a:xfrm>
                        <a:off x="8660989" y="3846407"/>
                        <a:ext cx="224695" cy="24716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955019648"/>
              </p:ext>
            </p:extLst>
          </p:nvPr>
        </p:nvGraphicFramePr>
        <p:xfrm>
          <a:off x="6932613" y="1957388"/>
          <a:ext cx="249237" cy="292100"/>
        </p:xfrm>
        <a:graphic>
          <a:graphicData uri="http://schemas.openxmlformats.org/presentationml/2006/ole">
            <mc:AlternateContent xmlns:mc="http://schemas.openxmlformats.org/markup-compatibility/2006">
              <mc:Choice xmlns:v="urn:schemas-microsoft-com:vml" Requires="v">
                <p:oleObj spid="_x0000_s223346" name="Equation" r:id="rId16" imgW="139680" imgH="164880" progId="Equation.DSMT4">
                  <p:embed/>
                </p:oleObj>
              </mc:Choice>
              <mc:Fallback>
                <p:oleObj name="Equation" r:id="rId16" imgW="139680" imgH="164880" progId="Equation.DSMT4">
                  <p:embed/>
                  <p:pic>
                    <p:nvPicPr>
                      <p:cNvPr id="0" name=""/>
                      <p:cNvPicPr/>
                      <p:nvPr/>
                    </p:nvPicPr>
                    <p:blipFill>
                      <a:blip r:embed="rId17"/>
                      <a:stretch>
                        <a:fillRect/>
                      </a:stretch>
                    </p:blipFill>
                    <p:spPr>
                      <a:xfrm>
                        <a:off x="6932613" y="1957388"/>
                        <a:ext cx="249237" cy="2921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578962388"/>
              </p:ext>
            </p:extLst>
          </p:nvPr>
        </p:nvGraphicFramePr>
        <p:xfrm>
          <a:off x="6911975" y="3810997"/>
          <a:ext cx="269875" cy="312738"/>
        </p:xfrm>
        <a:graphic>
          <a:graphicData uri="http://schemas.openxmlformats.org/presentationml/2006/ole">
            <mc:AlternateContent xmlns:mc="http://schemas.openxmlformats.org/markup-compatibility/2006">
              <mc:Choice xmlns:v="urn:schemas-microsoft-com:vml" Requires="v">
                <p:oleObj spid="_x0000_s223347" name="Equation" r:id="rId18" imgW="152280" imgH="177480" progId="Equation.DSMT4">
                  <p:embed/>
                </p:oleObj>
              </mc:Choice>
              <mc:Fallback>
                <p:oleObj name="Equation" r:id="rId18" imgW="152280" imgH="177480" progId="Equation.DSMT4">
                  <p:embed/>
                  <p:pic>
                    <p:nvPicPr>
                      <p:cNvPr id="0" name=""/>
                      <p:cNvPicPr/>
                      <p:nvPr/>
                    </p:nvPicPr>
                    <p:blipFill>
                      <a:blip r:embed="rId19"/>
                      <a:stretch>
                        <a:fillRect/>
                      </a:stretch>
                    </p:blipFill>
                    <p:spPr>
                      <a:xfrm>
                        <a:off x="6911975" y="3810997"/>
                        <a:ext cx="269875" cy="312738"/>
                      </a:xfrm>
                      <a:prstGeom prst="rect">
                        <a:avLst/>
                      </a:prstGeom>
                    </p:spPr>
                  </p:pic>
                </p:oleObj>
              </mc:Fallback>
            </mc:AlternateContent>
          </a:graphicData>
        </a:graphic>
      </p:graphicFrame>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992052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66</a:t>
            </a:fld>
            <a:endParaRPr lang="en-US" altLang="zh-CN">
              <a:solidFill>
                <a:srgbClr val="000000"/>
              </a:solidFill>
            </a:endParaRPr>
          </a:p>
        </p:txBody>
      </p:sp>
      <p:sp>
        <p:nvSpPr>
          <p:cNvPr id="6" name="矩形 5"/>
          <p:cNvSpPr/>
          <p:nvPr/>
        </p:nvSpPr>
        <p:spPr>
          <a:xfrm>
            <a:off x="767037" y="773996"/>
            <a:ext cx="3005951" cy="461665"/>
          </a:xfrm>
          <a:prstGeom prst="rect">
            <a:avLst/>
          </a:prstGeom>
        </p:spPr>
        <p:txBody>
          <a:bodyPr wrap="none">
            <a:spAutoFit/>
          </a:bodyPr>
          <a:lstStyle/>
          <a:p>
            <a:pPr algn="l"/>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由对称性 </a:t>
            </a:r>
            <a:r>
              <a:rPr lang="en-US" altLang="zh-CN" i="1" kern="100" dirty="0" smtClean="0">
                <a:latin typeface="仿宋" panose="02010609060101010101" pitchFamily="49" charset="-122"/>
                <a:ea typeface="仿宋" panose="02010609060101010101" pitchFamily="49" charset="-122"/>
                <a:cs typeface="Times New Roman" panose="02020603050405020304" pitchFamily="18" charset="0"/>
              </a:rPr>
              <a:t>x</a:t>
            </a:r>
            <a:r>
              <a:rPr lang="en-US" altLang="zh-CN" i="1" kern="100" baseline="-25000" dirty="0" smtClean="0">
                <a:latin typeface="仿宋" panose="02010609060101010101" pitchFamily="49" charset="-122"/>
                <a:ea typeface="仿宋" panose="02010609060101010101" pitchFamily="49" charset="-122"/>
                <a:cs typeface="Times New Roman" panose="02020603050405020304" pitchFamily="18" charset="0"/>
              </a:rPr>
              <a:t>c</a:t>
            </a:r>
            <a:r>
              <a:rPr lang="en-US" altLang="zh-CN" kern="100" baseline="-25000" dirty="0" smtClean="0">
                <a:latin typeface="仿宋" panose="02010609060101010101" pitchFamily="49" charset="-122"/>
                <a:ea typeface="仿宋" panose="02010609060101010101" pitchFamily="49" charset="-122"/>
                <a:cs typeface="Times New Roman" panose="02020603050405020304" pitchFamily="18" charset="0"/>
              </a:rPr>
              <a:t> </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0</a:t>
            </a:r>
            <a:endParaRPr lang="zh-CN" altLang="en-US" dirty="0">
              <a:latin typeface="仿宋" panose="02010609060101010101" pitchFamily="49" charset="-122"/>
              <a:ea typeface="仿宋" panose="02010609060101010101" pitchFamily="49" charset="-122"/>
            </a:endParaRPr>
          </a:p>
        </p:txBody>
      </p:sp>
      <p:sp>
        <p:nvSpPr>
          <p:cNvPr id="7" name="矩形 6"/>
          <p:cNvSpPr/>
          <p:nvPr/>
        </p:nvSpPr>
        <p:spPr>
          <a:xfrm>
            <a:off x="1403649" y="1412776"/>
            <a:ext cx="1107996" cy="461665"/>
          </a:xfrm>
          <a:prstGeom prst="rect">
            <a:avLst/>
          </a:prstGeom>
        </p:spPr>
        <p:txBody>
          <a:bodyPr wrap="none">
            <a:spAutoFit/>
          </a:bodyPr>
          <a:lstStyle/>
          <a:p>
            <a:pPr algn="l"/>
            <a:r>
              <a:rPr lang="zh-CN" altLang="en-US" kern="100" dirty="0">
                <a:latin typeface="仿宋" panose="02010609060101010101" pitchFamily="49" charset="-122"/>
                <a:ea typeface="仿宋" panose="02010609060101010101" pitchFamily="49" charset="-122"/>
                <a:cs typeface="Times New Roman" panose="02020603050405020304" pitchFamily="18" charset="0"/>
              </a:rPr>
              <a:t>线密度</a:t>
            </a:r>
            <a:endParaRPr lang="zh-CN" altLang="en-US" dirty="0">
              <a:latin typeface="仿宋" panose="02010609060101010101" pitchFamily="49" charset="-122"/>
              <a:ea typeface="仿宋"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190171290"/>
              </p:ext>
            </p:extLst>
          </p:nvPr>
        </p:nvGraphicFramePr>
        <p:xfrm>
          <a:off x="2915816" y="1412776"/>
          <a:ext cx="4787937" cy="3177644"/>
        </p:xfrm>
        <a:graphic>
          <a:graphicData uri="http://schemas.openxmlformats.org/presentationml/2006/ole">
            <mc:AlternateContent xmlns:mc="http://schemas.openxmlformats.org/markup-compatibility/2006">
              <mc:Choice xmlns:v="urn:schemas-microsoft-com:vml" Requires="v">
                <p:oleObj spid="_x0000_s176382" name="Equation" r:id="rId3" imgW="2831760" imgH="1879560" progId="Equation.DSMT4">
                  <p:embed/>
                </p:oleObj>
              </mc:Choice>
              <mc:Fallback>
                <p:oleObj name="Equation" r:id="rId3" imgW="2831760" imgH="1879560" progId="Equation.DSMT4">
                  <p:embed/>
                  <p:pic>
                    <p:nvPicPr>
                      <p:cNvPr id="0" name=""/>
                      <p:cNvPicPr/>
                      <p:nvPr/>
                    </p:nvPicPr>
                    <p:blipFill>
                      <a:blip r:embed="rId4"/>
                      <a:stretch>
                        <a:fillRect/>
                      </a:stretch>
                    </p:blipFill>
                    <p:spPr>
                      <a:xfrm>
                        <a:off x="2915816" y="1412776"/>
                        <a:ext cx="4787937" cy="3177644"/>
                      </a:xfrm>
                      <a:prstGeom prst="rect">
                        <a:avLst/>
                      </a:prstGeom>
                    </p:spPr>
                  </p:pic>
                </p:oleObj>
              </mc:Fallback>
            </mc:AlternateContent>
          </a:graphicData>
        </a:graphic>
      </p:graphicFrame>
    </p:spTree>
    <p:extLst>
      <p:ext uri="{BB962C8B-B14F-4D97-AF65-F5344CB8AC3E}">
        <p14:creationId xmlns:p14="http://schemas.microsoft.com/office/powerpoint/2010/main" val="1124635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67</a:t>
            </a:fld>
            <a:endParaRPr lang="en-US" altLang="zh-CN">
              <a:solidFill>
                <a:srgbClr val="000000"/>
              </a:solidFill>
            </a:endParaRPr>
          </a:p>
        </p:txBody>
      </p:sp>
      <p:sp>
        <p:nvSpPr>
          <p:cNvPr id="5" name="标题 1"/>
          <p:cNvSpPr>
            <a:spLocks noGrp="1"/>
          </p:cNvSpPr>
          <p:nvPr>
            <p:ph type="title"/>
          </p:nvPr>
        </p:nvSpPr>
        <p:spPr>
          <a:xfrm>
            <a:off x="659191" y="569181"/>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二</a:t>
            </a:r>
            <a:r>
              <a:rPr lang="zh-CN" altLang="en-US" sz="3200" b="1" dirty="0" smtClean="0">
                <a:solidFill>
                  <a:srgbClr val="4848D1"/>
                </a:solidFill>
                <a:latin typeface="仿宋" panose="02010609060101010101" pitchFamily="49" charset="-122"/>
                <a:ea typeface="仿宋" panose="02010609060101010101" pitchFamily="49" charset="-122"/>
              </a:rPr>
              <a:t>、质心运动定理</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1185973" y="1410000"/>
            <a:ext cx="3570208" cy="461665"/>
          </a:xfrm>
          <a:prstGeom prst="rect">
            <a:avLst/>
          </a:prstGeom>
        </p:spPr>
        <p:txBody>
          <a:bodyPr wrap="non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由质点系的动力学方程：</a:t>
            </a:r>
            <a:endParaRPr lang="zh-CN" altLang="en-US" dirty="0">
              <a:latin typeface="仿宋" panose="02010609060101010101" pitchFamily="49" charset="-122"/>
              <a:ea typeface="仿宋" panose="02010609060101010101" pitchFamily="49"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673363949"/>
              </p:ext>
            </p:extLst>
          </p:nvPr>
        </p:nvGraphicFramePr>
        <p:xfrm>
          <a:off x="1763688" y="2035333"/>
          <a:ext cx="3349625" cy="1460500"/>
        </p:xfrm>
        <a:graphic>
          <a:graphicData uri="http://schemas.openxmlformats.org/presentationml/2006/ole">
            <mc:AlternateContent xmlns:mc="http://schemas.openxmlformats.org/markup-compatibility/2006">
              <mc:Choice xmlns:v="urn:schemas-microsoft-com:vml" Requires="v">
                <p:oleObj spid="_x0000_s200108" name="Equation" r:id="rId3" imgW="1688760" imgH="736560" progId="Equation.DSMT4">
                  <p:embed/>
                </p:oleObj>
              </mc:Choice>
              <mc:Fallback>
                <p:oleObj name="Equation" r:id="rId3" imgW="1688760" imgH="736560" progId="Equation.DSMT4">
                  <p:embed/>
                  <p:pic>
                    <p:nvPicPr>
                      <p:cNvPr id="0" name=""/>
                      <p:cNvPicPr/>
                      <p:nvPr/>
                    </p:nvPicPr>
                    <p:blipFill>
                      <a:blip r:embed="rId4"/>
                      <a:stretch>
                        <a:fillRect/>
                      </a:stretch>
                    </p:blipFill>
                    <p:spPr>
                      <a:xfrm>
                        <a:off x="1763688" y="2035333"/>
                        <a:ext cx="3349625" cy="146050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753888959"/>
              </p:ext>
            </p:extLst>
          </p:nvPr>
        </p:nvGraphicFramePr>
        <p:xfrm>
          <a:off x="1547664" y="3659501"/>
          <a:ext cx="6698395" cy="1047486"/>
        </p:xfrm>
        <a:graphic>
          <a:graphicData uri="http://schemas.openxmlformats.org/presentationml/2006/ole">
            <mc:AlternateContent xmlns:mc="http://schemas.openxmlformats.org/markup-compatibility/2006">
              <mc:Choice xmlns:v="urn:schemas-microsoft-com:vml" Requires="v">
                <p:oleObj spid="_x0000_s200109" name="Equation" r:id="rId5" imgW="3085920" imgH="482400" progId="Equation.DSMT4">
                  <p:embed/>
                </p:oleObj>
              </mc:Choice>
              <mc:Fallback>
                <p:oleObj name="Equation" r:id="rId5" imgW="3085920" imgH="482400" progId="Equation.DSMT4">
                  <p:embed/>
                  <p:pic>
                    <p:nvPicPr>
                      <p:cNvPr id="0" name=""/>
                      <p:cNvPicPr/>
                      <p:nvPr/>
                    </p:nvPicPr>
                    <p:blipFill>
                      <a:blip r:embed="rId6"/>
                      <a:stretch>
                        <a:fillRect/>
                      </a:stretch>
                    </p:blipFill>
                    <p:spPr>
                      <a:xfrm>
                        <a:off x="1547664" y="3659501"/>
                        <a:ext cx="6698395" cy="1047486"/>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4235872"/>
              </p:ext>
            </p:extLst>
          </p:nvPr>
        </p:nvGraphicFramePr>
        <p:xfrm>
          <a:off x="2915816" y="4990741"/>
          <a:ext cx="1800200" cy="1016242"/>
        </p:xfrm>
        <a:graphic>
          <a:graphicData uri="http://schemas.openxmlformats.org/presentationml/2006/ole">
            <mc:AlternateContent xmlns:mc="http://schemas.openxmlformats.org/markup-compatibility/2006">
              <mc:Choice xmlns:v="urn:schemas-microsoft-com:vml" Requires="v">
                <p:oleObj spid="_x0000_s200110" name="Equation" r:id="rId7" imgW="787320" imgH="444240" progId="Equation.DSMT4">
                  <p:embed/>
                </p:oleObj>
              </mc:Choice>
              <mc:Fallback>
                <p:oleObj name="Equation" r:id="rId7" imgW="787320" imgH="444240" progId="Equation.DSMT4">
                  <p:embed/>
                  <p:pic>
                    <p:nvPicPr>
                      <p:cNvPr id="0" name=""/>
                      <p:cNvPicPr/>
                      <p:nvPr/>
                    </p:nvPicPr>
                    <p:blipFill>
                      <a:blip r:embed="rId8"/>
                      <a:stretch>
                        <a:fillRect/>
                      </a:stretch>
                    </p:blipFill>
                    <p:spPr>
                      <a:xfrm>
                        <a:off x="2915816" y="4990741"/>
                        <a:ext cx="1800200" cy="1016242"/>
                      </a:xfrm>
                      <a:prstGeom prst="rect">
                        <a:avLst/>
                      </a:prstGeom>
                    </p:spPr>
                  </p:pic>
                </p:oleObj>
              </mc:Fallback>
            </mc:AlternateContent>
          </a:graphicData>
        </a:graphic>
      </p:graphicFrame>
    </p:spTree>
    <p:extLst>
      <p:ext uri="{BB962C8B-B14F-4D97-AF65-F5344CB8AC3E}">
        <p14:creationId xmlns:p14="http://schemas.microsoft.com/office/powerpoint/2010/main" val="13371286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68</a:t>
            </a:fld>
            <a:endParaRPr lang="en-US" altLang="zh-CN">
              <a:solidFill>
                <a:srgbClr val="000000"/>
              </a:solidFill>
            </a:endParaRPr>
          </a:p>
        </p:txBody>
      </p:sp>
      <p:pic>
        <p:nvPicPr>
          <p:cNvPr id="156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902" y="864490"/>
            <a:ext cx="448049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53159" y="3071167"/>
            <a:ext cx="3877985"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分子分母同乘总质量</a:t>
            </a:r>
            <a:r>
              <a:rPr lang="en-US" altLang="zh-CN" i="1" kern="100" dirty="0" smtClean="0">
                <a:solidFill>
                  <a:srgbClr val="000000"/>
                </a:solidFill>
                <a:latin typeface="+mn-lt"/>
                <a:ea typeface="仿宋" panose="02010609060101010101" pitchFamily="49" charset="-122"/>
              </a:rPr>
              <a:t>m</a:t>
            </a:r>
            <a:r>
              <a:rPr lang="en-US" altLang="zh-CN" i="1" kern="100" baseline="-25000" dirty="0" smtClean="0">
                <a:solidFill>
                  <a:srgbClr val="000000"/>
                </a:solidFill>
                <a:latin typeface="+mn-lt"/>
                <a:ea typeface="仿宋" panose="02010609060101010101" pitchFamily="49" charset="-122"/>
              </a:rPr>
              <a:t>c</a:t>
            </a:r>
            <a:r>
              <a:rPr lang="zh-CN"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得</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pic>
        <p:nvPicPr>
          <p:cNvPr id="1566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696" y="3627506"/>
            <a:ext cx="4485897" cy="898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187624" y="4697783"/>
            <a:ext cx="1723549"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也可写成：</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9" name="矩形 8"/>
          <p:cNvSpPr/>
          <p:nvPr/>
        </p:nvSpPr>
        <p:spPr>
          <a:xfrm>
            <a:off x="1187624" y="5703231"/>
            <a:ext cx="6336704" cy="461665"/>
          </a:xfrm>
          <a:prstGeom prst="rect">
            <a:avLst/>
          </a:prstGeom>
        </p:spPr>
        <p:txBody>
          <a:bodyPr wrap="square">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此式与质点的动力学方程形式完全一样。</a:t>
            </a:r>
            <a:endParaRPr lang="zh-CN" altLang="en-US" dirty="0">
              <a:solidFill>
                <a:srgbClr val="000000"/>
              </a:solidFill>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29303670"/>
              </p:ext>
            </p:extLst>
          </p:nvPr>
        </p:nvGraphicFramePr>
        <p:xfrm>
          <a:off x="3143250" y="1897063"/>
          <a:ext cx="1643063" cy="1017587"/>
        </p:xfrm>
        <a:graphic>
          <a:graphicData uri="http://schemas.openxmlformats.org/presentationml/2006/ole">
            <mc:AlternateContent xmlns:mc="http://schemas.openxmlformats.org/markup-compatibility/2006">
              <mc:Choice xmlns:v="urn:schemas-microsoft-com:vml" Requires="v">
                <p:oleObj spid="_x0000_s201383" name="Equation" r:id="rId5" imgW="698400" imgH="431640" progId="Equation.DSMT4">
                  <p:embed/>
                </p:oleObj>
              </mc:Choice>
              <mc:Fallback>
                <p:oleObj name="Equation" r:id="rId5" imgW="698400" imgH="431640" progId="Equation.DSMT4">
                  <p:embed/>
                  <p:pic>
                    <p:nvPicPr>
                      <p:cNvPr id="0" name=""/>
                      <p:cNvPicPr/>
                      <p:nvPr/>
                    </p:nvPicPr>
                    <p:blipFill>
                      <a:blip r:embed="rId6"/>
                      <a:stretch>
                        <a:fillRect/>
                      </a:stretch>
                    </p:blipFill>
                    <p:spPr>
                      <a:xfrm>
                        <a:off x="3143250" y="1897063"/>
                        <a:ext cx="1643063" cy="10175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21745491"/>
              </p:ext>
            </p:extLst>
          </p:nvPr>
        </p:nvGraphicFramePr>
        <p:xfrm>
          <a:off x="5477660" y="4149080"/>
          <a:ext cx="114300" cy="139700"/>
        </p:xfrm>
        <a:graphic>
          <a:graphicData uri="http://schemas.openxmlformats.org/presentationml/2006/ole">
            <mc:AlternateContent xmlns:mc="http://schemas.openxmlformats.org/markup-compatibility/2006">
              <mc:Choice xmlns:v="urn:schemas-microsoft-com:vml" Requires="v">
                <p:oleObj spid="_x0000_s201384" name="Equation" r:id="rId7" imgW="114120" imgH="139680" progId="Equation.DSMT4">
                  <p:embed/>
                </p:oleObj>
              </mc:Choice>
              <mc:Fallback>
                <p:oleObj name="Equation" r:id="rId7" imgW="114120" imgH="139680" progId="Equation.DSMT4">
                  <p:embed/>
                  <p:pic>
                    <p:nvPicPr>
                      <p:cNvPr id="0" name=""/>
                      <p:cNvPicPr/>
                      <p:nvPr/>
                    </p:nvPicPr>
                    <p:blipFill>
                      <a:blip r:embed="rId8"/>
                      <a:stretch>
                        <a:fillRect/>
                      </a:stretch>
                    </p:blipFill>
                    <p:spPr>
                      <a:xfrm>
                        <a:off x="5477660" y="4149080"/>
                        <a:ext cx="114300" cy="1397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090225938"/>
              </p:ext>
            </p:extLst>
          </p:nvPr>
        </p:nvGraphicFramePr>
        <p:xfrm>
          <a:off x="3192001" y="4138689"/>
          <a:ext cx="114300" cy="139700"/>
        </p:xfrm>
        <a:graphic>
          <a:graphicData uri="http://schemas.openxmlformats.org/presentationml/2006/ole">
            <mc:AlternateContent xmlns:mc="http://schemas.openxmlformats.org/markup-compatibility/2006">
              <mc:Choice xmlns:v="urn:schemas-microsoft-com:vml" Requires="v">
                <p:oleObj spid="_x0000_s201385" name="Equation" r:id="rId9" imgW="114120" imgH="139680" progId="Equation.DSMT4">
                  <p:embed/>
                </p:oleObj>
              </mc:Choice>
              <mc:Fallback>
                <p:oleObj name="Equation" r:id="rId9" imgW="114120" imgH="139680" progId="Equation.DSMT4">
                  <p:embed/>
                  <p:pic>
                    <p:nvPicPr>
                      <p:cNvPr id="0" name=""/>
                      <p:cNvPicPr/>
                      <p:nvPr/>
                    </p:nvPicPr>
                    <p:blipFill>
                      <a:blip r:embed="rId10"/>
                      <a:stretch>
                        <a:fillRect/>
                      </a:stretch>
                    </p:blipFill>
                    <p:spPr>
                      <a:xfrm>
                        <a:off x="3192001" y="4138689"/>
                        <a:ext cx="114300" cy="1397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15322833"/>
              </p:ext>
            </p:extLst>
          </p:nvPr>
        </p:nvGraphicFramePr>
        <p:xfrm>
          <a:off x="4445838" y="4374216"/>
          <a:ext cx="114300" cy="139700"/>
        </p:xfrm>
        <a:graphic>
          <a:graphicData uri="http://schemas.openxmlformats.org/presentationml/2006/ole">
            <mc:AlternateContent xmlns:mc="http://schemas.openxmlformats.org/markup-compatibility/2006">
              <mc:Choice xmlns:v="urn:schemas-microsoft-com:vml" Requires="v">
                <p:oleObj spid="_x0000_s201386" name="Equation" r:id="rId11" imgW="114120" imgH="139680" progId="Equation.DSMT4">
                  <p:embed/>
                </p:oleObj>
              </mc:Choice>
              <mc:Fallback>
                <p:oleObj name="Equation" r:id="rId11" imgW="114120" imgH="139680" progId="Equation.DSMT4">
                  <p:embed/>
                  <p:pic>
                    <p:nvPicPr>
                      <p:cNvPr id="0" name=""/>
                      <p:cNvPicPr/>
                      <p:nvPr/>
                    </p:nvPicPr>
                    <p:blipFill>
                      <a:blip r:embed="rId10"/>
                      <a:stretch>
                        <a:fillRect/>
                      </a:stretch>
                    </p:blipFill>
                    <p:spPr>
                      <a:xfrm>
                        <a:off x="4445838" y="4374216"/>
                        <a:ext cx="114300" cy="139700"/>
                      </a:xfrm>
                      <a:prstGeom prst="rect">
                        <a:avLst/>
                      </a:prstGeom>
                    </p:spPr>
                  </p:pic>
                </p:oleObj>
              </mc:Fallback>
            </mc:AlternateContent>
          </a:graphicData>
        </a:graphic>
      </p:graphicFrame>
      <p:grpSp>
        <p:nvGrpSpPr>
          <p:cNvPr id="18" name="组合 17"/>
          <p:cNvGrpSpPr/>
          <p:nvPr/>
        </p:nvGrpSpPr>
        <p:grpSpPr>
          <a:xfrm>
            <a:off x="3064620" y="4991456"/>
            <a:ext cx="2297757" cy="603707"/>
            <a:chOff x="3064620" y="4991456"/>
            <a:chExt cx="2297757" cy="603707"/>
          </a:xfrm>
        </p:grpSpPr>
        <p:pic>
          <p:nvPicPr>
            <p:cNvPr id="156676"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64620" y="4991456"/>
              <a:ext cx="1743501" cy="56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p:cNvSpPr txBox="1"/>
            <p:nvPr/>
          </p:nvSpPr>
          <p:spPr>
            <a:xfrm>
              <a:off x="4210249" y="5051380"/>
              <a:ext cx="1152128" cy="543783"/>
            </a:xfrm>
            <a:prstGeom prst="rect">
              <a:avLst/>
            </a:prstGeom>
            <a:solidFill>
              <a:schemeClr val="bg1"/>
            </a:solidFill>
          </p:spPr>
          <p:txBody>
            <a:bodyPr wrap="square" rtlCol="0">
              <a:spAutoFit/>
            </a:bodyPr>
            <a:lstStyle/>
            <a:p>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1588431985"/>
                </p:ext>
              </p:extLst>
            </p:nvPr>
          </p:nvGraphicFramePr>
          <p:xfrm>
            <a:off x="4210249" y="5010821"/>
            <a:ext cx="670710" cy="482911"/>
          </p:xfrm>
          <a:graphic>
            <a:graphicData uri="http://schemas.openxmlformats.org/presentationml/2006/ole">
              <mc:AlternateContent xmlns:mc="http://schemas.openxmlformats.org/markup-compatibility/2006">
                <mc:Choice xmlns:v="urn:schemas-microsoft-com:vml" Requires="v">
                  <p:oleObj spid="_x0000_s201387" name="Equation" r:id="rId13" imgW="317160" imgH="228600" progId="Equation.DSMT4">
                    <p:embed/>
                  </p:oleObj>
                </mc:Choice>
                <mc:Fallback>
                  <p:oleObj name="Equation" r:id="rId13" imgW="317160" imgH="228600" progId="Equation.DSMT4">
                    <p:embed/>
                    <p:pic>
                      <p:nvPicPr>
                        <p:cNvPr id="0" name=""/>
                        <p:cNvPicPr/>
                        <p:nvPr/>
                      </p:nvPicPr>
                      <p:blipFill>
                        <a:blip r:embed="rId14"/>
                        <a:stretch>
                          <a:fillRect/>
                        </a:stretch>
                      </p:blipFill>
                      <p:spPr>
                        <a:xfrm>
                          <a:off x="4210249" y="5010821"/>
                          <a:ext cx="670710" cy="482911"/>
                        </a:xfrm>
                        <a:prstGeom prst="rect">
                          <a:avLst/>
                        </a:prstGeom>
                      </p:spPr>
                    </p:pic>
                  </p:oleObj>
                </mc:Fallback>
              </mc:AlternateContent>
            </a:graphicData>
          </a:graphic>
        </p:graphicFrame>
      </p:grpSp>
    </p:spTree>
    <p:extLst>
      <p:ext uri="{BB962C8B-B14F-4D97-AF65-F5344CB8AC3E}">
        <p14:creationId xmlns:p14="http://schemas.microsoft.com/office/powerpoint/2010/main" val="28396648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69</a:t>
            </a:fld>
            <a:endParaRPr lang="en-US" altLang="zh-CN" dirty="0">
              <a:solidFill>
                <a:srgbClr val="000000"/>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951680286"/>
              </p:ext>
            </p:extLst>
          </p:nvPr>
        </p:nvGraphicFramePr>
        <p:xfrm>
          <a:off x="5868144" y="2843648"/>
          <a:ext cx="2428875" cy="1546225"/>
        </p:xfrm>
        <a:graphic>
          <a:graphicData uri="http://schemas.openxmlformats.org/presentationml/2006/ole">
            <mc:AlternateContent xmlns:mc="http://schemas.openxmlformats.org/markup-compatibility/2006">
              <mc:Choice xmlns:v="urn:schemas-microsoft-com:vml" Requires="v">
                <p:oleObj spid="_x0000_s228391" name="Equation" r:id="rId3" imgW="1117440" imgH="711000" progId="Equation.DSMT4">
                  <p:embed/>
                </p:oleObj>
              </mc:Choice>
              <mc:Fallback>
                <p:oleObj name="Equation" r:id="rId3" imgW="1117440" imgH="711000" progId="Equation.DSMT4">
                  <p:embed/>
                  <p:pic>
                    <p:nvPicPr>
                      <p:cNvPr id="0" name=""/>
                      <p:cNvPicPr/>
                      <p:nvPr/>
                    </p:nvPicPr>
                    <p:blipFill>
                      <a:blip r:embed="rId4"/>
                      <a:stretch>
                        <a:fillRect/>
                      </a:stretch>
                    </p:blipFill>
                    <p:spPr>
                      <a:xfrm>
                        <a:off x="5868144" y="2843648"/>
                        <a:ext cx="2428875" cy="1546225"/>
                      </a:xfrm>
                      <a:prstGeom prst="rect">
                        <a:avLst/>
                      </a:prstGeom>
                    </p:spPr>
                  </p:pic>
                </p:oleObj>
              </mc:Fallback>
            </mc:AlternateContent>
          </a:graphicData>
        </a:graphic>
      </p:graphicFrame>
      <p:sp>
        <p:nvSpPr>
          <p:cNvPr id="2" name="文本框 1"/>
          <p:cNvSpPr txBox="1"/>
          <p:nvPr/>
        </p:nvSpPr>
        <p:spPr>
          <a:xfrm>
            <a:off x="4355976" y="5287560"/>
            <a:ext cx="2031325" cy="461665"/>
          </a:xfrm>
          <a:prstGeom prst="rect">
            <a:avLst/>
          </a:prstGeom>
          <a:noFill/>
        </p:spPr>
        <p:txBody>
          <a:bodyPr wrap="none" rtlCol="0">
            <a:spAutoFit/>
          </a:bodyPr>
          <a:lstStyle/>
          <a:p>
            <a:r>
              <a:rPr lang="zh-CN" altLang="en-US" b="1" dirty="0" smtClean="0">
                <a:solidFill>
                  <a:schemeClr val="accent2"/>
                </a:solidFill>
                <a:latin typeface="仿宋" panose="02010609060101010101" pitchFamily="49" charset="-122"/>
                <a:ea typeface="仿宋" panose="02010609060101010101" pitchFamily="49" charset="-122"/>
              </a:rPr>
              <a:t>质心运动定理</a:t>
            </a:r>
            <a:endParaRPr lang="zh-CN" altLang="en-US" b="1" dirty="0">
              <a:solidFill>
                <a:schemeClr val="accent2"/>
              </a:solidFill>
              <a:latin typeface="仿宋" panose="02010609060101010101" pitchFamily="49" charset="-122"/>
              <a:ea typeface="仿宋" panose="02010609060101010101" pitchFamily="49" charset="-122"/>
            </a:endParaRPr>
          </a:p>
        </p:txBody>
      </p:sp>
      <p:sp>
        <p:nvSpPr>
          <p:cNvPr id="7" name="文本框 6"/>
          <p:cNvSpPr txBox="1"/>
          <p:nvPr/>
        </p:nvSpPr>
        <p:spPr>
          <a:xfrm>
            <a:off x="4355977" y="5998375"/>
            <a:ext cx="2031325" cy="461665"/>
          </a:xfrm>
          <a:prstGeom prst="rect">
            <a:avLst/>
          </a:prstGeom>
          <a:noFill/>
        </p:spPr>
        <p:txBody>
          <a:bodyPr wrap="none" rtlCol="0">
            <a:spAutoFit/>
          </a:bodyPr>
          <a:lstStyle/>
          <a:p>
            <a:r>
              <a:rPr lang="zh-CN" altLang="en-US" b="1" dirty="0" smtClean="0">
                <a:solidFill>
                  <a:schemeClr val="accent2"/>
                </a:solidFill>
                <a:latin typeface="仿宋" panose="02010609060101010101" pitchFamily="49" charset="-122"/>
                <a:ea typeface="仿宋" panose="02010609060101010101" pitchFamily="49" charset="-122"/>
              </a:rPr>
              <a:t>质心动量定理</a:t>
            </a:r>
            <a:endParaRPr lang="zh-CN" altLang="en-US" b="1" dirty="0">
              <a:solidFill>
                <a:schemeClr val="accent2"/>
              </a:solidFill>
              <a:latin typeface="仿宋" panose="02010609060101010101" pitchFamily="49" charset="-122"/>
              <a:ea typeface="仿宋" panose="020106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24911528"/>
              </p:ext>
            </p:extLst>
          </p:nvPr>
        </p:nvGraphicFramePr>
        <p:xfrm>
          <a:off x="539552" y="573769"/>
          <a:ext cx="4222887" cy="4214678"/>
        </p:xfrm>
        <a:graphic>
          <a:graphicData uri="http://schemas.openxmlformats.org/presentationml/2006/ole">
            <mc:AlternateContent xmlns:mc="http://schemas.openxmlformats.org/markup-compatibility/2006">
              <mc:Choice xmlns:v="urn:schemas-microsoft-com:vml" Requires="v">
                <p:oleObj spid="_x0000_s228392" name="Equation" r:id="rId5" imgW="1981080" imgH="2184120" progId="Equation.DSMT4">
                  <p:embed/>
                </p:oleObj>
              </mc:Choice>
              <mc:Fallback>
                <p:oleObj name="Equation" r:id="rId5" imgW="1981080" imgH="2184120" progId="Equation.DSMT4">
                  <p:embed/>
                  <p:pic>
                    <p:nvPicPr>
                      <p:cNvPr id="0" name=""/>
                      <p:cNvPicPr/>
                      <p:nvPr/>
                    </p:nvPicPr>
                    <p:blipFill>
                      <a:blip r:embed="rId6"/>
                      <a:stretch>
                        <a:fillRect/>
                      </a:stretch>
                    </p:blipFill>
                    <p:spPr>
                      <a:xfrm>
                        <a:off x="539552" y="573769"/>
                        <a:ext cx="4222887" cy="421467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04658390"/>
              </p:ext>
            </p:extLst>
          </p:nvPr>
        </p:nvGraphicFramePr>
        <p:xfrm>
          <a:off x="1043608" y="5052611"/>
          <a:ext cx="2808312" cy="1627246"/>
        </p:xfrm>
        <a:graphic>
          <a:graphicData uri="http://schemas.openxmlformats.org/presentationml/2006/ole">
            <mc:AlternateContent xmlns:mc="http://schemas.openxmlformats.org/markup-compatibility/2006">
              <mc:Choice xmlns:v="urn:schemas-microsoft-com:vml" Requires="v">
                <p:oleObj spid="_x0000_s228393" name="Equation" r:id="rId7" imgW="1358640" imgH="787320" progId="Equation.DSMT4">
                  <p:embed/>
                </p:oleObj>
              </mc:Choice>
              <mc:Fallback>
                <p:oleObj name="Equation" r:id="rId7" imgW="1358640" imgH="787320" progId="Equation.DSMT4">
                  <p:embed/>
                  <p:pic>
                    <p:nvPicPr>
                      <p:cNvPr id="0" name=""/>
                      <p:cNvPicPr/>
                      <p:nvPr/>
                    </p:nvPicPr>
                    <p:blipFill>
                      <a:blip r:embed="rId8"/>
                      <a:stretch>
                        <a:fillRect/>
                      </a:stretch>
                    </p:blipFill>
                    <p:spPr>
                      <a:xfrm>
                        <a:off x="1043608" y="5052611"/>
                        <a:ext cx="2808312" cy="162724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997598003"/>
              </p:ext>
            </p:extLst>
          </p:nvPr>
        </p:nvGraphicFramePr>
        <p:xfrm>
          <a:off x="5213810" y="752918"/>
          <a:ext cx="3073400" cy="836613"/>
        </p:xfrm>
        <a:graphic>
          <a:graphicData uri="http://schemas.openxmlformats.org/presentationml/2006/ole">
            <mc:AlternateContent xmlns:mc="http://schemas.openxmlformats.org/markup-compatibility/2006">
              <mc:Choice xmlns:v="urn:schemas-microsoft-com:vml" Requires="v">
                <p:oleObj spid="_x0000_s228394" name="Equation" r:id="rId9" imgW="1587240" imgH="431640" progId="Equation.DSMT4">
                  <p:embed/>
                </p:oleObj>
              </mc:Choice>
              <mc:Fallback>
                <p:oleObj name="Equation" r:id="rId9" imgW="1587240" imgH="431640" progId="Equation.DSMT4">
                  <p:embed/>
                  <p:pic>
                    <p:nvPicPr>
                      <p:cNvPr id="0" name=""/>
                      <p:cNvPicPr/>
                      <p:nvPr/>
                    </p:nvPicPr>
                    <p:blipFill>
                      <a:blip r:embed="rId10"/>
                      <a:stretch>
                        <a:fillRect/>
                      </a:stretch>
                    </p:blipFill>
                    <p:spPr>
                      <a:xfrm>
                        <a:off x="5213810" y="752918"/>
                        <a:ext cx="3073400" cy="83661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72842150"/>
              </p:ext>
            </p:extLst>
          </p:nvPr>
        </p:nvGraphicFramePr>
        <p:xfrm>
          <a:off x="5796136" y="1838681"/>
          <a:ext cx="1983939" cy="818375"/>
        </p:xfrm>
        <a:graphic>
          <a:graphicData uri="http://schemas.openxmlformats.org/presentationml/2006/ole">
            <mc:AlternateContent xmlns:mc="http://schemas.openxmlformats.org/markup-compatibility/2006">
              <mc:Choice xmlns:v="urn:schemas-microsoft-com:vml" Requires="v">
                <p:oleObj spid="_x0000_s228395" name="Equation" r:id="rId11" imgW="1015920" imgH="419040" progId="Equation.DSMT4">
                  <p:embed/>
                </p:oleObj>
              </mc:Choice>
              <mc:Fallback>
                <p:oleObj name="Equation" r:id="rId11" imgW="1015920" imgH="419040" progId="Equation.DSMT4">
                  <p:embed/>
                  <p:pic>
                    <p:nvPicPr>
                      <p:cNvPr id="0" name=""/>
                      <p:cNvPicPr/>
                      <p:nvPr/>
                    </p:nvPicPr>
                    <p:blipFill>
                      <a:blip r:embed="rId12"/>
                      <a:stretch>
                        <a:fillRect/>
                      </a:stretch>
                    </p:blipFill>
                    <p:spPr>
                      <a:xfrm>
                        <a:off x="5796136" y="1838681"/>
                        <a:ext cx="1983939" cy="818375"/>
                      </a:xfrm>
                      <a:prstGeom prst="rect">
                        <a:avLst/>
                      </a:prstGeom>
                    </p:spPr>
                  </p:pic>
                </p:oleObj>
              </mc:Fallback>
            </mc:AlternateContent>
          </a:graphicData>
        </a:graphic>
      </p:graphicFrame>
    </p:spTree>
    <p:extLst>
      <p:ext uri="{BB962C8B-B14F-4D97-AF65-F5344CB8AC3E}">
        <p14:creationId xmlns:p14="http://schemas.microsoft.com/office/powerpoint/2010/main" val="3155339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pPr>
                <a:defRPr/>
              </a:pPr>
              <a:t>7</a:t>
            </a:fld>
            <a:endParaRPr lang="en-US" altLang="zh-CN"/>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动量定理的适用范围</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85305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70</a:t>
            </a:fld>
            <a:endParaRPr lang="en-US" altLang="zh-CN">
              <a:solidFill>
                <a:srgbClr val="000000"/>
              </a:solidFill>
            </a:endParaRPr>
          </a:p>
        </p:txBody>
      </p:sp>
      <p:sp>
        <p:nvSpPr>
          <p:cNvPr id="6" name="矩形 5"/>
          <p:cNvSpPr/>
          <p:nvPr/>
        </p:nvSpPr>
        <p:spPr>
          <a:xfrm>
            <a:off x="755576" y="1196752"/>
            <a:ext cx="7272808" cy="4247317"/>
          </a:xfrm>
          <a:prstGeom prst="rect">
            <a:avLst/>
          </a:prstGeom>
        </p:spPr>
        <p:txBody>
          <a:bodyPr wrap="square">
            <a:spAutoFit/>
          </a:bodyPr>
          <a:lstStyle/>
          <a:p>
            <a:pPr marL="342900" indent="-342900" algn="l">
              <a:lnSpc>
                <a:spcPct val="125000"/>
              </a:lnSpc>
              <a:buFont typeface="Wingdings" panose="05000000000000000000" pitchFamily="2" charset="2"/>
              <a:buChar char="Ø"/>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说明质心的运动规律，相当于将系统中所有质点的质量都集中在质心，所有的外力（无论作用在哪个质点上）也都集中在质心上的一个质点的运动规律</a:t>
            </a:r>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marL="342900" indent="-342900" algn="l">
              <a:lnSpc>
                <a:spcPct val="125000"/>
              </a:lnSpc>
              <a:buFont typeface="Wingdings" panose="05000000000000000000" pitchFamily="2" charset="2"/>
              <a:buChar char="Ø"/>
            </a:pP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质心运动定理表明牛顿定律具有一种独特的性质，即如果它在某一小尺度范围内是正确的，那么在大尺度范围内也将是正确的。</a:t>
            </a:r>
            <a:endParaRPr lang="en-US" altLang="zh-CN" kern="100" dirty="0" smtClean="0">
              <a:latin typeface="仿宋" panose="02010609060101010101" pitchFamily="49" charset="-122"/>
              <a:ea typeface="仿宋" panose="02010609060101010101" pitchFamily="49" charset="-122"/>
              <a:cs typeface="Times New Roman" panose="02020603050405020304" pitchFamily="18" charset="0"/>
            </a:endParaRPr>
          </a:p>
          <a:p>
            <a:pPr marL="342900" indent="-342900" algn="l">
              <a:lnSpc>
                <a:spcPct val="125000"/>
              </a:lnSpc>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一个系统中，只有质心具有这个特性，其它点没有这个特性。这正是质心的特殊之处</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marL="342900" indent="-342900" algn="l">
              <a:lnSpc>
                <a:spcPct val="125000"/>
              </a:lnSpc>
              <a:buFont typeface="Wingdings" panose="05000000000000000000" pitchFamily="2" charset="2"/>
              <a:buChar char="Ø"/>
            </a:pPr>
            <a:r>
              <a:rPr lang="zh-CN" altLang="en-US" dirty="0">
                <a:latin typeface="仿宋" panose="02010609060101010101" pitchFamily="49" charset="-122"/>
                <a:ea typeface="仿宋" panose="02010609060101010101" pitchFamily="49" charset="-122"/>
              </a:rPr>
              <a:t>内力对质心的运动状态不产生任何影响。</a:t>
            </a:r>
          </a:p>
        </p:txBody>
      </p:sp>
    </p:spTree>
    <p:extLst>
      <p:ext uri="{BB962C8B-B14F-4D97-AF65-F5344CB8AC3E}">
        <p14:creationId xmlns:p14="http://schemas.microsoft.com/office/powerpoint/2010/main" val="3525464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71</a:t>
            </a:fld>
            <a:endParaRPr lang="en-US" altLang="zh-CN">
              <a:solidFill>
                <a:srgbClr val="000000"/>
              </a:solidFill>
            </a:endParaRPr>
          </a:p>
        </p:txBody>
      </p:sp>
      <p:sp>
        <p:nvSpPr>
          <p:cNvPr id="5" name="矩形 4"/>
          <p:cNvSpPr/>
          <p:nvPr/>
        </p:nvSpPr>
        <p:spPr>
          <a:xfrm>
            <a:off x="611560" y="750618"/>
            <a:ext cx="803425" cy="461665"/>
          </a:xfrm>
          <a:prstGeom prst="rect">
            <a:avLst/>
          </a:prstGeom>
        </p:spPr>
        <p:txBody>
          <a:bodyPr wrap="none">
            <a:spAutoFit/>
          </a:bodyPr>
          <a:lstStyle/>
          <a:p>
            <a:r>
              <a:rPr lang="zh-CN" altLang="zh-CN" b="1"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例题</a:t>
            </a:r>
            <a:endParaRPr lang="zh-CN" altLang="en-US" b="1" dirty="0">
              <a:solidFill>
                <a:srgbClr val="000000"/>
              </a:solidFill>
              <a:latin typeface="仿宋" panose="02010609060101010101" pitchFamily="49" charset="-122"/>
              <a:ea typeface="仿宋" panose="02010609060101010101" pitchFamily="49" charset="-122"/>
            </a:endParaRPr>
          </a:p>
        </p:txBody>
      </p:sp>
      <p:sp>
        <p:nvSpPr>
          <p:cNvPr id="6" name="Rectangle 1"/>
          <p:cNvSpPr>
            <a:spLocks noChangeArrowheads="1"/>
          </p:cNvSpPr>
          <p:nvPr/>
        </p:nvSpPr>
        <p:spPr bwMode="auto">
          <a:xfrm>
            <a:off x="683569" y="1425931"/>
            <a:ext cx="7416824" cy="1413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lnSpc>
                <a:spcPct val="125000"/>
              </a:lnSpc>
            </a:pP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用质心运动定理解</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4.7</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题</a:t>
            </a:r>
            <a:endPar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endParaRPr>
          </a:p>
          <a:p>
            <a:pPr algn="l" eaLnBrk="0" hangingPunct="0">
              <a:lnSpc>
                <a:spcPct val="125000"/>
              </a:lnSpc>
            </a:pP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已知：长</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4m</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，质量</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150kg</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的船静止在湖面上，人的质量</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m</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50kg</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，人从船头走到船尾。不计水的阻力。</a:t>
            </a:r>
            <a:r>
              <a:rPr kumimoji="0" lang="zh-CN" altLang="en-US" dirty="0" smtClean="0">
                <a:solidFill>
                  <a:srgbClr val="000000"/>
                </a:solidFill>
                <a:latin typeface="仿宋" panose="02010609060101010101" pitchFamily="49" charset="-122"/>
                <a:ea typeface="仿宋" panose="02010609060101010101" pitchFamily="49" charset="-122"/>
              </a:rPr>
              <a:t> </a:t>
            </a:r>
          </a:p>
        </p:txBody>
      </p:sp>
      <p:sp>
        <p:nvSpPr>
          <p:cNvPr id="7" name="矩形 6"/>
          <p:cNvSpPr/>
          <p:nvPr/>
        </p:nvSpPr>
        <p:spPr>
          <a:xfrm>
            <a:off x="696820" y="2895327"/>
            <a:ext cx="4801314"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求：人和船相对岸各移动的</a:t>
            </a:r>
            <a:r>
              <a:rPr lang="zh-CN"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距离</a:t>
            </a:r>
            <a:r>
              <a:rPr lang="zh-CN" altLang="en-US"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grpSp>
        <p:nvGrpSpPr>
          <p:cNvPr id="8" name="组合 7"/>
          <p:cNvGrpSpPr/>
          <p:nvPr/>
        </p:nvGrpSpPr>
        <p:grpSpPr>
          <a:xfrm>
            <a:off x="5672320" y="3006412"/>
            <a:ext cx="2785880" cy="2004274"/>
            <a:chOff x="5679803" y="2534463"/>
            <a:chExt cx="2785880" cy="2004274"/>
          </a:xfrm>
        </p:grpSpPr>
        <p:pic>
          <p:nvPicPr>
            <p:cNvPr id="9" name="图片 8"/>
            <p:cNvPicPr>
              <a:picLocks noChangeAspect="1"/>
            </p:cNvPicPr>
            <p:nvPr/>
          </p:nvPicPr>
          <p:blipFill>
            <a:blip r:embed="rId2"/>
            <a:stretch>
              <a:fillRect/>
            </a:stretch>
          </p:blipFill>
          <p:spPr>
            <a:xfrm>
              <a:off x="5865912" y="2636912"/>
              <a:ext cx="2592288" cy="1278707"/>
            </a:xfrm>
            <a:prstGeom prst="rect">
              <a:avLst/>
            </a:prstGeom>
          </p:spPr>
        </p:pic>
        <p:cxnSp>
          <p:nvCxnSpPr>
            <p:cNvPr id="10" name="直接箭头连接符 9"/>
            <p:cNvCxnSpPr/>
            <p:nvPr/>
          </p:nvCxnSpPr>
          <p:spPr bwMode="auto">
            <a:xfrm>
              <a:off x="7236296" y="2923294"/>
              <a:ext cx="3600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flipH="1">
              <a:off x="6012160" y="3154126"/>
              <a:ext cx="43204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文本框 11"/>
            <p:cNvSpPr txBox="1"/>
            <p:nvPr/>
          </p:nvSpPr>
          <p:spPr>
            <a:xfrm>
              <a:off x="7608465" y="2660520"/>
              <a:ext cx="320922" cy="461665"/>
            </a:xfrm>
            <a:prstGeom prst="rect">
              <a:avLst/>
            </a:prstGeom>
            <a:noFill/>
          </p:spPr>
          <p:txBody>
            <a:bodyPr wrap="none" rtlCol="0">
              <a:spAutoFit/>
            </a:bodyPr>
            <a:lstStyle/>
            <a:p>
              <a:r>
                <a:rPr lang="en-US" altLang="zh-CN" i="1" dirty="0" smtClean="0">
                  <a:solidFill>
                    <a:srgbClr val="000000"/>
                  </a:solidFill>
                </a:rPr>
                <a:t>v</a:t>
              </a:r>
              <a:endParaRPr lang="zh-CN" altLang="en-US" i="1" dirty="0">
                <a:solidFill>
                  <a:srgbClr val="000000"/>
                </a:solidFill>
              </a:endParaRPr>
            </a:p>
          </p:txBody>
        </p:sp>
        <p:sp>
          <p:nvSpPr>
            <p:cNvPr id="13" name="文本框 12"/>
            <p:cNvSpPr txBox="1"/>
            <p:nvPr/>
          </p:nvSpPr>
          <p:spPr>
            <a:xfrm>
              <a:off x="5679803" y="2534463"/>
              <a:ext cx="372218" cy="461665"/>
            </a:xfrm>
            <a:prstGeom prst="rect">
              <a:avLst/>
            </a:prstGeom>
            <a:noFill/>
          </p:spPr>
          <p:txBody>
            <a:bodyPr wrap="none" rtlCol="0">
              <a:spAutoFit/>
            </a:bodyPr>
            <a:lstStyle/>
            <a:p>
              <a:r>
                <a:rPr lang="en-US" altLang="zh-CN" i="1" dirty="0" smtClean="0">
                  <a:solidFill>
                    <a:srgbClr val="000000"/>
                  </a:solidFill>
                </a:rPr>
                <a:t>V</a:t>
              </a:r>
              <a:endParaRPr lang="zh-CN" altLang="en-US" i="1" dirty="0">
                <a:solidFill>
                  <a:srgbClr val="000000"/>
                </a:solidFill>
              </a:endParaRPr>
            </a:p>
          </p:txBody>
        </p:sp>
        <p:cxnSp>
          <p:nvCxnSpPr>
            <p:cNvPr id="14" name="直接箭头连接符 13"/>
            <p:cNvCxnSpPr/>
            <p:nvPr/>
          </p:nvCxnSpPr>
          <p:spPr bwMode="auto">
            <a:xfrm>
              <a:off x="6043738" y="4077072"/>
              <a:ext cx="240617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文本框 14"/>
            <p:cNvSpPr txBox="1"/>
            <p:nvPr/>
          </p:nvSpPr>
          <p:spPr>
            <a:xfrm>
              <a:off x="8144762" y="4077072"/>
              <a:ext cx="320921" cy="461665"/>
            </a:xfrm>
            <a:prstGeom prst="rect">
              <a:avLst/>
            </a:prstGeom>
            <a:noFill/>
          </p:spPr>
          <p:txBody>
            <a:bodyPr wrap="none" rtlCol="0">
              <a:spAutoFit/>
            </a:bodyPr>
            <a:lstStyle/>
            <a:p>
              <a:r>
                <a:rPr lang="en-US" altLang="zh-CN" i="1" dirty="0" smtClean="0">
                  <a:solidFill>
                    <a:srgbClr val="000000"/>
                  </a:solidFill>
                </a:rPr>
                <a:t>x</a:t>
              </a:r>
              <a:endParaRPr lang="zh-CN" altLang="en-US" i="1" dirty="0">
                <a:solidFill>
                  <a:srgbClr val="000000"/>
                </a:solidFill>
              </a:endParaRPr>
            </a:p>
          </p:txBody>
        </p:sp>
      </p:grpSp>
      <p:sp>
        <p:nvSpPr>
          <p:cNvPr id="16" name="矩形 15"/>
          <p:cNvSpPr/>
          <p:nvPr/>
        </p:nvSpPr>
        <p:spPr>
          <a:xfrm>
            <a:off x="720080" y="3447687"/>
            <a:ext cx="4572000" cy="830997"/>
          </a:xfrm>
          <a:prstGeom prst="rect">
            <a:avLst/>
          </a:prstGeom>
        </p:spPr>
        <p:txBody>
          <a:bodyPr>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解：人和船组成质点系，在水平方向上外力为</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7" name="矩形 16"/>
          <p:cNvSpPr/>
          <p:nvPr/>
        </p:nvSpPr>
        <p:spPr>
          <a:xfrm>
            <a:off x="720080" y="4364354"/>
            <a:ext cx="4572000" cy="830997"/>
          </a:xfrm>
          <a:prstGeom prst="rect">
            <a:avLst/>
          </a:prstGeom>
        </p:spPr>
        <p:txBody>
          <a:bodyPr>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根据质心运动定理，系统质心的加速度</a:t>
            </a:r>
            <a:r>
              <a:rPr lang="en-US" altLang="zh-CN" kern="100" dirty="0">
                <a:solidFill>
                  <a:srgbClr val="000000"/>
                </a:solidFill>
                <a:latin typeface="仿宋" panose="02010609060101010101" pitchFamily="49" charset="-122"/>
                <a:ea typeface="仿宋" panose="02010609060101010101" pitchFamily="49" charset="-122"/>
              </a:rPr>
              <a:t>a</a:t>
            </a:r>
            <a:r>
              <a:rPr lang="en-US" altLang="zh-CN" kern="100" baseline="-25000" dirty="0">
                <a:solidFill>
                  <a:srgbClr val="000000"/>
                </a:solidFill>
                <a:latin typeface="仿宋" panose="02010609060101010101" pitchFamily="49" charset="-122"/>
                <a:ea typeface="仿宋" panose="02010609060101010101" pitchFamily="49" charset="-122"/>
              </a:rPr>
              <a:t>c</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solidFill>
                  <a:srgbClr val="000000"/>
                </a:solidFill>
                <a:latin typeface="仿宋" panose="02010609060101010101" pitchFamily="49" charset="-122"/>
                <a:ea typeface="仿宋" panose="02010609060101010101" pitchFamily="49" charset="-122"/>
              </a:rPr>
              <a:t>0</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8" name="矩形 17"/>
          <p:cNvSpPr/>
          <p:nvPr/>
        </p:nvSpPr>
        <p:spPr>
          <a:xfrm>
            <a:off x="740941" y="5270868"/>
            <a:ext cx="4572000" cy="830997"/>
          </a:xfrm>
          <a:prstGeom prst="rect">
            <a:avLst/>
          </a:prstGeom>
        </p:spPr>
        <p:txBody>
          <a:bodyPr>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系统原来处于静止状态，人走动后，质心依然保持不变。</a:t>
            </a:r>
            <a:endParaRPr lang="zh-CN" altLang="en-US"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63630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72</a:t>
            </a:fld>
            <a:endParaRPr lang="en-US" altLang="zh-CN">
              <a:solidFill>
                <a:srgbClr val="000000"/>
              </a:solidFill>
            </a:endParaRPr>
          </a:p>
        </p:txBody>
      </p:sp>
      <p:sp>
        <p:nvSpPr>
          <p:cNvPr id="11" name="矩形 10"/>
          <p:cNvSpPr/>
          <p:nvPr/>
        </p:nvSpPr>
        <p:spPr>
          <a:xfrm>
            <a:off x="3550771" y="980728"/>
            <a:ext cx="3954929"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走动前</a:t>
            </a:r>
            <a:r>
              <a:rPr lang="en-US" altLang="zh-CN" kern="100" dirty="0">
                <a:solidFill>
                  <a:srgbClr val="000000"/>
                </a:solidFill>
                <a:latin typeface="仿宋" panose="02010609060101010101" pitchFamily="49" charset="-122"/>
                <a:ea typeface="仿宋" panose="02010609060101010101" pitchFamily="49" charset="-122"/>
              </a:rPr>
              <a:t>		 </a:t>
            </a:r>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走动后</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3" name="矩形 12"/>
          <p:cNvSpPr/>
          <p:nvPr/>
        </p:nvSpPr>
        <p:spPr>
          <a:xfrm>
            <a:off x="288339" y="1628800"/>
            <a:ext cx="3262432"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人相对岸的位置坐标：</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4" name="矩形 13"/>
          <p:cNvSpPr/>
          <p:nvPr/>
        </p:nvSpPr>
        <p:spPr>
          <a:xfrm>
            <a:off x="750004" y="2276872"/>
            <a:ext cx="2339102"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船的质心坐标：</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5" name="Rectangle 14"/>
          <p:cNvSpPr>
            <a:spLocks noChangeArrowheads="1"/>
          </p:cNvSpPr>
          <p:nvPr/>
        </p:nvSpPr>
        <p:spPr bwMode="auto">
          <a:xfrm>
            <a:off x="3818664" y="1628800"/>
            <a:ext cx="3419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en-US" altLang="zh-CN" smtClean="0">
                <a:solidFill>
                  <a:srgbClr val="000000"/>
                </a:solidFill>
                <a:cs typeface="Times New Roman" panose="02020603050405020304" pitchFamily="18" charset="0"/>
              </a:rPr>
              <a:t> x1 	</a:t>
            </a:r>
            <a:r>
              <a:rPr kumimoji="0" lang="zh-CN" altLang="en-US" smtClean="0">
                <a:solidFill>
                  <a:srgbClr val="000000"/>
                </a:solidFill>
                <a:latin typeface="宋体" panose="02010600030101010101" pitchFamily="2" charset="-122"/>
                <a:cs typeface="Times New Roman" panose="02020603050405020304" pitchFamily="18" charset="0"/>
              </a:rPr>
              <a:t>；</a:t>
            </a:r>
            <a:r>
              <a:rPr kumimoji="0" lang="zh-CN" altLang="en-US" smtClean="0">
                <a:solidFill>
                  <a:srgbClr val="000000"/>
                </a:solidFill>
                <a:cs typeface="Times New Roman" panose="02020603050405020304" pitchFamily="18" charset="0"/>
              </a:rPr>
              <a:t>		</a:t>
            </a:r>
            <a:r>
              <a:rPr kumimoji="0" lang="en-US" altLang="zh-CN" smtClean="0">
                <a:solidFill>
                  <a:srgbClr val="000000"/>
                </a:solidFill>
                <a:cs typeface="Times New Roman" panose="02020603050405020304" pitchFamily="18" charset="0"/>
              </a:rPr>
              <a:t>x1’</a:t>
            </a:r>
            <a:r>
              <a:rPr kumimoji="0" lang="en-US" altLang="zh-CN" smtClean="0">
                <a:solidFill>
                  <a:srgbClr val="000000"/>
                </a:solidFill>
              </a:rPr>
              <a:t> </a:t>
            </a:r>
            <a:endParaRPr kumimoji="0" lang="en-US" altLang="zh-CN" smtClean="0">
              <a:solidFill>
                <a:srgbClr val="000000"/>
              </a:solidFill>
              <a:latin typeface="Arial" panose="020B0604020202020204" pitchFamily="34" charset="0"/>
            </a:endParaRPr>
          </a:p>
        </p:txBody>
      </p:sp>
      <p:sp>
        <p:nvSpPr>
          <p:cNvPr id="16" name="Rectangle 15"/>
          <p:cNvSpPr>
            <a:spLocks noChangeArrowheads="1"/>
          </p:cNvSpPr>
          <p:nvPr/>
        </p:nvSpPr>
        <p:spPr bwMode="auto">
          <a:xfrm>
            <a:off x="3818664" y="2276872"/>
            <a:ext cx="34191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en-US" altLang="zh-CN" smtClean="0">
                <a:solidFill>
                  <a:srgbClr val="000000"/>
                </a:solidFill>
                <a:cs typeface="Times New Roman" panose="02020603050405020304" pitchFamily="18" charset="0"/>
              </a:rPr>
              <a:t>x2	</a:t>
            </a:r>
            <a:r>
              <a:rPr kumimoji="0" lang="zh-CN" altLang="en-US" smtClean="0">
                <a:solidFill>
                  <a:srgbClr val="000000"/>
                </a:solidFill>
                <a:latin typeface="宋体" panose="02010600030101010101" pitchFamily="2" charset="-122"/>
                <a:cs typeface="Times New Roman" panose="02020603050405020304" pitchFamily="18" charset="0"/>
              </a:rPr>
              <a:t>；</a:t>
            </a:r>
            <a:r>
              <a:rPr kumimoji="0" lang="zh-CN" altLang="en-US" smtClean="0">
                <a:solidFill>
                  <a:srgbClr val="000000"/>
                </a:solidFill>
                <a:cs typeface="Times New Roman" panose="02020603050405020304" pitchFamily="18" charset="0"/>
              </a:rPr>
              <a:t>		</a:t>
            </a:r>
            <a:r>
              <a:rPr kumimoji="0" lang="en-US" altLang="zh-CN" smtClean="0">
                <a:solidFill>
                  <a:srgbClr val="000000"/>
                </a:solidFill>
                <a:cs typeface="Times New Roman" panose="02020603050405020304" pitchFamily="18" charset="0"/>
              </a:rPr>
              <a:t>x2’</a:t>
            </a:r>
            <a:r>
              <a:rPr kumimoji="0" lang="en-US" altLang="zh-CN" smtClean="0">
                <a:solidFill>
                  <a:srgbClr val="000000"/>
                </a:solidFill>
              </a:rPr>
              <a:t> </a:t>
            </a:r>
            <a:endParaRPr kumimoji="0" lang="en-US" altLang="zh-CN" smtClean="0">
              <a:solidFill>
                <a:srgbClr val="000000"/>
              </a:solidFill>
              <a:latin typeface="Arial" panose="020B0604020202020204" pitchFamily="34" charset="0"/>
            </a:endParaRPr>
          </a:p>
        </p:txBody>
      </p:sp>
      <p:sp>
        <p:nvSpPr>
          <p:cNvPr id="17" name="矩形 16"/>
          <p:cNvSpPr/>
          <p:nvPr/>
        </p:nvSpPr>
        <p:spPr>
          <a:xfrm>
            <a:off x="971601" y="2943959"/>
            <a:ext cx="4680519" cy="461665"/>
          </a:xfrm>
          <a:prstGeom prst="rect">
            <a:avLst/>
          </a:prstGeom>
        </p:spPr>
        <p:txBody>
          <a:bodyPr wrap="square">
            <a:spAutoFit/>
          </a:bodyPr>
          <a:lstStyle/>
          <a:p>
            <a:pPr algn="l"/>
            <a:r>
              <a:rPr lang="zh-CN" altLang="en-US"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质心</a:t>
            </a:r>
            <a:r>
              <a:rPr lang="en-US"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r>
              <a:rPr lang="zh-CN" altLang="en-US"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endParaRPr lang="zh-CN" altLang="en-US" dirty="0">
              <a:solidFill>
                <a:srgbClr val="000000"/>
              </a:solidFill>
              <a:latin typeface="仿宋" panose="02010609060101010101" pitchFamily="49" charset="-122"/>
              <a:ea typeface="仿宋" panose="02010609060101010101" pitchFamily="49" charset="-122"/>
            </a:endParaRPr>
          </a:p>
        </p:txBody>
      </p:sp>
      <p:pic>
        <p:nvPicPr>
          <p:cNvPr id="159760" name="Picture 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7126" y="2864384"/>
            <a:ext cx="1874586" cy="759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61"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252" y="2726068"/>
            <a:ext cx="2099111" cy="89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592318" y="3901682"/>
            <a:ext cx="2954655"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走动后的位置变化：</a:t>
            </a:r>
            <a:endParaRPr lang="zh-CN" altLang="en-US" dirty="0">
              <a:solidFill>
                <a:srgbClr val="000000"/>
              </a:solidFill>
              <a:latin typeface="仿宋" panose="02010609060101010101" pitchFamily="49" charset="-122"/>
              <a:ea typeface="仿宋" panose="02010609060101010101" pitchFamily="49" charset="-122"/>
            </a:endParaRPr>
          </a:p>
        </p:txBody>
      </p:sp>
      <p:sp>
        <p:nvSpPr>
          <p:cNvPr id="19" name="Rectangle 18"/>
          <p:cNvSpPr>
            <a:spLocks noChangeArrowheads="1"/>
          </p:cNvSpPr>
          <p:nvPr/>
        </p:nvSpPr>
        <p:spPr bwMode="auto">
          <a:xfrm>
            <a:off x="592318" y="4549754"/>
            <a:ext cx="5109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船相对岸移动了－</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 </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x2’</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x2</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en-US" altLang="zh-CN" dirty="0" smtClean="0">
                <a:solidFill>
                  <a:srgbClr val="000000"/>
                </a:solidFill>
                <a:latin typeface="仿宋" panose="02010609060101010101" pitchFamily="49" charset="-122"/>
                <a:ea typeface="仿宋" panose="02010609060101010101" pitchFamily="49" charset="-122"/>
              </a:rPr>
              <a:t> </a:t>
            </a:r>
          </a:p>
        </p:txBody>
      </p:sp>
      <p:sp>
        <p:nvSpPr>
          <p:cNvPr id="20" name="Rectangle 19"/>
          <p:cNvSpPr>
            <a:spLocks noChangeArrowheads="1"/>
          </p:cNvSpPr>
          <p:nvPr/>
        </p:nvSpPr>
        <p:spPr bwMode="auto">
          <a:xfrm>
            <a:off x="592318" y="5091978"/>
            <a:ext cx="557075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l" eaLnBrk="0" hangingPunct="0"/>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人相对船移动了</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p>
          <a:p>
            <a:pPr algn="l" eaLnBrk="0" hangingPunct="0"/>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人相对岸移动了</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x1’</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x1</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l</a:t>
            </a:r>
            <a:r>
              <a:rPr kumimoji="0" lang="zh-CN" altLang="en-US"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a:t>
            </a:r>
            <a:r>
              <a:rPr kumimoji="0" lang="en-US" altLang="zh-CN" dirty="0" smtClean="0">
                <a:solidFill>
                  <a:srgbClr val="000000"/>
                </a:solidFill>
                <a:latin typeface="仿宋" panose="02010609060101010101" pitchFamily="49" charset="-122"/>
                <a:ea typeface="仿宋" panose="02010609060101010101" pitchFamily="49" charset="-122"/>
                <a:cs typeface="Times New Roman" panose="02020603050405020304" pitchFamily="18" charset="0"/>
              </a:rPr>
              <a:t>S</a:t>
            </a:r>
            <a:r>
              <a:rPr kumimoji="0" lang="en-US" altLang="zh-CN" dirty="0" smtClean="0">
                <a:solidFill>
                  <a:srgbClr val="000000"/>
                </a:solidFill>
                <a:latin typeface="仿宋" panose="02010609060101010101" pitchFamily="49" charset="-122"/>
                <a:ea typeface="仿宋" panose="02010609060101010101" pitchFamily="49" charset="-122"/>
              </a:rPr>
              <a:t> </a:t>
            </a:r>
          </a:p>
        </p:txBody>
      </p:sp>
    </p:spTree>
    <p:extLst>
      <p:ext uri="{BB962C8B-B14F-4D97-AF65-F5344CB8AC3E}">
        <p14:creationId xmlns:p14="http://schemas.microsoft.com/office/powerpoint/2010/main" val="851573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73</a:t>
            </a:fld>
            <a:endParaRPr lang="en-US" altLang="zh-CN">
              <a:solidFill>
                <a:srgbClr val="000000"/>
              </a:solidFill>
            </a:endParaRPr>
          </a:p>
        </p:txBody>
      </p:sp>
      <p:sp>
        <p:nvSpPr>
          <p:cNvPr id="5" name="矩形 4"/>
          <p:cNvSpPr/>
          <p:nvPr/>
        </p:nvSpPr>
        <p:spPr>
          <a:xfrm>
            <a:off x="755576" y="1052736"/>
            <a:ext cx="3945311" cy="461665"/>
          </a:xfrm>
          <a:prstGeom prst="rect">
            <a:avLst/>
          </a:prstGeom>
        </p:spPr>
        <p:txBody>
          <a:bodyPr wrap="none">
            <a:spAutoFit/>
          </a:bodyPr>
          <a:lstStyle/>
          <a:p>
            <a:r>
              <a:rPr lang="zh-CN" altLang="zh-CN" kern="100" dirty="0">
                <a:solidFill>
                  <a:srgbClr val="000000"/>
                </a:solidFill>
                <a:ea typeface="仿宋" panose="02010609060101010101" pitchFamily="49" charset="-122"/>
                <a:cs typeface="Times New Roman" panose="02020603050405020304" pitchFamily="18" charset="0"/>
              </a:rPr>
              <a:t>质心坐标保持不变：</a:t>
            </a:r>
            <a:r>
              <a:rPr lang="en-US" altLang="zh-CN" kern="100" dirty="0">
                <a:solidFill>
                  <a:srgbClr val="000000"/>
                </a:solidFill>
                <a:ea typeface="仿宋" panose="02010609060101010101" pitchFamily="49" charset="-122"/>
              </a:rPr>
              <a:t>xc</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rPr>
              <a:t>xc’</a:t>
            </a:r>
            <a:endParaRPr lang="zh-CN" altLang="en-US" dirty="0">
              <a:solidFill>
                <a:srgbClr val="000000"/>
              </a:solidFill>
              <a:ea typeface="仿宋" panose="02010609060101010101" pitchFamily="49" charset="-122"/>
            </a:endParaRPr>
          </a:p>
        </p:txBody>
      </p:sp>
      <p:pic>
        <p:nvPicPr>
          <p:cNvPr id="161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8678" y="1916832"/>
            <a:ext cx="521846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8678" y="3356992"/>
            <a:ext cx="362097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87624" y="4581128"/>
            <a:ext cx="4596130" cy="461665"/>
          </a:xfrm>
          <a:prstGeom prst="rect">
            <a:avLst/>
          </a:prstGeom>
        </p:spPr>
        <p:txBody>
          <a:bodyPr wrap="none">
            <a:spAutoFit/>
          </a:bodyPr>
          <a:lstStyle/>
          <a:p>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人</a:t>
            </a:r>
            <a:r>
              <a:rPr lang="zh-CN" altLang="zh-CN" kern="100" dirty="0">
                <a:solidFill>
                  <a:srgbClr val="000000"/>
                </a:solidFill>
                <a:ea typeface="仿宋" panose="02010609060101010101" pitchFamily="49" charset="-122"/>
                <a:cs typeface="Times New Roman" panose="02020603050405020304" pitchFamily="18" charset="0"/>
              </a:rPr>
              <a:t>相对岸的距离：</a:t>
            </a:r>
            <a:r>
              <a:rPr lang="en-US" altLang="zh-CN" kern="100" dirty="0">
                <a:solidFill>
                  <a:srgbClr val="000000"/>
                </a:solidFill>
                <a:ea typeface="仿宋" panose="02010609060101010101" pitchFamily="49" charset="-122"/>
                <a:cs typeface="Times New Roman" panose="02020603050405020304" pitchFamily="18" charset="0"/>
              </a:rPr>
              <a:t>l</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S</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4</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1</a:t>
            </a:r>
            <a:r>
              <a:rPr lang="zh-CN" altLang="zh-CN" kern="100" dirty="0">
                <a:solidFill>
                  <a:srgbClr val="000000"/>
                </a:solidFill>
                <a:ea typeface="仿宋" panose="02010609060101010101" pitchFamily="49" charset="-122"/>
                <a:cs typeface="Times New Roman" panose="02020603050405020304" pitchFamily="18" charset="0"/>
              </a:rPr>
              <a:t>＝</a:t>
            </a:r>
            <a:r>
              <a:rPr lang="en-US" altLang="zh-CN" kern="100" dirty="0">
                <a:solidFill>
                  <a:srgbClr val="000000"/>
                </a:solidFill>
                <a:ea typeface="仿宋" panose="02010609060101010101" pitchFamily="49" charset="-122"/>
                <a:cs typeface="Times New Roman" panose="02020603050405020304" pitchFamily="18" charset="0"/>
              </a:rPr>
              <a:t>3</a:t>
            </a:r>
            <a:endParaRPr lang="zh-CN" altLang="en-US" kern="100" dirty="0">
              <a:solidFill>
                <a:srgbClr val="000000"/>
              </a:solidFill>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08390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74</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请您编辑题干</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3"/>
          <p:cNvPicPr/>
          <p:nvPr/>
        </p:nvPicPr>
        <p:blipFill>
          <a:blip r:embed="rId12"/>
          <a:stretch>
            <a:fillRect/>
          </a:stretch>
        </p:blipFill>
        <p:spPr>
          <a:xfrm>
            <a:off x="827584" y="980728"/>
            <a:ext cx="7560840" cy="4176464"/>
          </a:xfrm>
          <a:prstGeom prst="rect">
            <a:avLst/>
          </a:prstGeom>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91170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75</a:t>
            </a:fld>
            <a:endParaRPr lang="en-US" altLang="zh-CN">
              <a:solidFill>
                <a:srgbClr val="000000"/>
              </a:solidFill>
            </a:endParaRPr>
          </a:p>
        </p:txBody>
      </p:sp>
      <p:pic>
        <p:nvPicPr>
          <p:cNvPr id="5" name="图片 4"/>
          <p:cNvPicPr/>
          <p:nvPr/>
        </p:nvPicPr>
        <p:blipFill>
          <a:blip r:embed="rId2"/>
          <a:stretch>
            <a:fillRect/>
          </a:stretch>
        </p:blipFill>
        <p:spPr>
          <a:xfrm>
            <a:off x="971600" y="1196752"/>
            <a:ext cx="7056784" cy="4608512"/>
          </a:xfrm>
          <a:prstGeom prst="rect">
            <a:avLst/>
          </a:prstGeom>
        </p:spPr>
      </p:pic>
    </p:spTree>
    <p:extLst>
      <p:ext uri="{BB962C8B-B14F-4D97-AF65-F5344CB8AC3E}">
        <p14:creationId xmlns:p14="http://schemas.microsoft.com/office/powerpoint/2010/main" val="2728174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76</a:t>
            </a:fld>
            <a:endParaRPr lang="en-US" altLang="zh-CN">
              <a:solidFill>
                <a:srgbClr val="000000"/>
              </a:solidFill>
            </a:endParaRPr>
          </a:p>
        </p:txBody>
      </p:sp>
      <p:sp>
        <p:nvSpPr>
          <p:cNvPr id="5" name="标题 1"/>
          <p:cNvSpPr>
            <a:spLocks noGrp="1"/>
          </p:cNvSpPr>
          <p:nvPr>
            <p:ph type="title"/>
          </p:nvPr>
        </p:nvSpPr>
        <p:spPr>
          <a:xfrm>
            <a:off x="685800" y="764704"/>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三</a:t>
            </a:r>
            <a:r>
              <a:rPr lang="zh-CN" altLang="en-US" sz="3200" b="1" dirty="0" smtClean="0">
                <a:solidFill>
                  <a:srgbClr val="4848D1"/>
                </a:solidFill>
                <a:latin typeface="仿宋" panose="02010609060101010101" pitchFamily="49" charset="-122"/>
                <a:ea typeface="仿宋" panose="02010609060101010101" pitchFamily="49" charset="-122"/>
              </a:rPr>
              <a:t>、质心坐标系</a:t>
            </a:r>
            <a:endParaRPr lang="zh-CN" altLang="en-US" sz="3200" b="1" dirty="0">
              <a:solidFill>
                <a:srgbClr val="4848D1"/>
              </a:solidFill>
              <a:latin typeface="仿宋" panose="02010609060101010101" pitchFamily="49" charset="-122"/>
              <a:ea typeface="仿宋" panose="02010609060101010101" pitchFamily="49" charset="-122"/>
            </a:endParaRPr>
          </a:p>
        </p:txBody>
      </p:sp>
      <p:sp>
        <p:nvSpPr>
          <p:cNvPr id="6" name="矩形 5"/>
          <p:cNvSpPr/>
          <p:nvPr/>
        </p:nvSpPr>
        <p:spPr>
          <a:xfrm>
            <a:off x="935596" y="1537186"/>
            <a:ext cx="7272808" cy="2092881"/>
          </a:xfrm>
          <a:prstGeom prst="rect">
            <a:avLst/>
          </a:prstGeom>
        </p:spPr>
        <p:txBody>
          <a:bodyPr wrap="square">
            <a:spAutoFit/>
          </a:bodyPr>
          <a:lstStyle/>
          <a:p>
            <a:pPr algn="l">
              <a:lnSpc>
                <a:spcPct val="125000"/>
              </a:lnSpc>
            </a:pP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    把</a:t>
            </a:r>
            <a:r>
              <a:rPr lang="zh-CN" altLang="en-US" sz="2600" b="1" kern="100" dirty="0" smtClean="0">
                <a:solidFill>
                  <a:srgbClr val="FF0000"/>
                </a:solidFill>
                <a:latin typeface="仿宋" panose="02010609060101010101" pitchFamily="49" charset="-122"/>
                <a:ea typeface="仿宋" panose="02010609060101010101" pitchFamily="49" charset="-122"/>
                <a:cs typeface="Times New Roman" panose="02020603050405020304" pitchFamily="18" charset="0"/>
              </a:rPr>
              <a:t>原点取在质心</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上，坐标轴的方向始终与某固定参考系（惯性系）的坐标轴保持平行的</a:t>
            </a:r>
            <a:r>
              <a:rPr lang="zh-CN" altLang="en-US" sz="2600" b="1" kern="100" dirty="0" smtClean="0">
                <a:solidFill>
                  <a:srgbClr val="FF0000"/>
                </a:solidFill>
                <a:latin typeface="仿宋" panose="02010609060101010101" pitchFamily="49" charset="-122"/>
                <a:ea typeface="仿宋" panose="02010609060101010101" pitchFamily="49" charset="-122"/>
                <a:cs typeface="Times New Roman" panose="02020603050405020304" pitchFamily="18" charset="0"/>
              </a:rPr>
              <a:t>平动</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坐标系叫</a:t>
            </a:r>
            <a:r>
              <a:rPr lang="zh-CN" altLang="en-US" sz="2600" b="1" kern="100" dirty="0" smtClean="0">
                <a:solidFill>
                  <a:srgbClr val="00B050"/>
                </a:solidFill>
                <a:latin typeface="仿宋" panose="02010609060101010101" pitchFamily="49" charset="-122"/>
                <a:ea typeface="仿宋" panose="02010609060101010101" pitchFamily="49" charset="-122"/>
                <a:cs typeface="Times New Roman" panose="02020603050405020304" pitchFamily="18" charset="0"/>
              </a:rPr>
              <a:t>质心坐标系</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（或</a:t>
            </a:r>
            <a:r>
              <a:rPr lang="zh-CN" altLang="en-US" sz="2600" b="1" kern="100" dirty="0" smtClean="0">
                <a:solidFill>
                  <a:srgbClr val="00B050"/>
                </a:solidFill>
                <a:latin typeface="仿宋" panose="02010609060101010101" pitchFamily="49" charset="-122"/>
                <a:ea typeface="仿宋" panose="02010609060101010101" pitchFamily="49" charset="-122"/>
                <a:cs typeface="Times New Roman" panose="02020603050405020304" pitchFamily="18" charset="0"/>
              </a:rPr>
              <a:t>质心参考系</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），简称</a:t>
            </a:r>
            <a:r>
              <a:rPr lang="zh-CN" altLang="en-US" sz="2600" b="1" kern="100" dirty="0" smtClean="0">
                <a:solidFill>
                  <a:srgbClr val="00B050"/>
                </a:solidFill>
                <a:latin typeface="仿宋" panose="02010609060101010101" pitchFamily="49" charset="-122"/>
                <a:ea typeface="仿宋" panose="02010609060101010101" pitchFamily="49" charset="-122"/>
                <a:cs typeface="Times New Roman" panose="02020603050405020304" pitchFamily="18" charset="0"/>
              </a:rPr>
              <a:t>质心系</a:t>
            </a:r>
            <a:r>
              <a:rPr lang="zh-CN" altLang="en-US" sz="2600" kern="100" dirty="0" smtClean="0">
                <a:latin typeface="仿宋" panose="02010609060101010101" pitchFamily="49" charset="-122"/>
                <a:ea typeface="仿宋" panose="02010609060101010101" pitchFamily="49" charset="-122"/>
                <a:cs typeface="Times New Roman" panose="02020603050405020304" pitchFamily="18" charset="0"/>
              </a:rPr>
              <a:t>。</a:t>
            </a:r>
            <a:endParaRPr lang="en-US" altLang="zh-CN" sz="2600" kern="100" dirty="0" smtClean="0">
              <a:latin typeface="仿宋" panose="02010609060101010101" pitchFamily="49" charset="-122"/>
              <a:ea typeface="仿宋"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3745080"/>
            <a:ext cx="2488068" cy="2488068"/>
          </a:xfrm>
          <a:prstGeom prst="rect">
            <a:avLst/>
          </a:prstGeom>
        </p:spPr>
      </p:pic>
    </p:spTree>
    <p:extLst>
      <p:ext uri="{BB962C8B-B14F-4D97-AF65-F5344CB8AC3E}">
        <p14:creationId xmlns:p14="http://schemas.microsoft.com/office/powerpoint/2010/main" val="30543160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77</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质心系是否是惯性系？</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否</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pPr algn="l"/>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6"/>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7"/>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bwMode="auto">
          <a:xfrm>
            <a:off x="1114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9"/>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 name="图片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22231" y="2189524"/>
            <a:ext cx="2166937" cy="2166937"/>
          </a:xfrm>
          <a:prstGeom prst="rect">
            <a:avLst/>
          </a:prstGeom>
        </p:spPr>
      </p:pic>
      <p:grpSp>
        <p:nvGrpSpPr>
          <p:cNvPr id="20" name="组合 19"/>
          <p:cNvGrpSpPr/>
          <p:nvPr>
            <p:custDataLst>
              <p:tags r:id="rId10"/>
            </p:custDataLst>
          </p:nvPr>
        </p:nvGrpSpPr>
        <p:grpSpPr>
          <a:xfrm>
            <a:off x="0" y="0"/>
            <a:ext cx="9144000" cy="635000"/>
            <a:chOff x="0" y="0"/>
            <a:chExt cx="9144000" cy="635000"/>
          </a:xfrm>
        </p:grpSpPr>
        <p:sp>
          <p:nvSpPr>
            <p:cNvPr id="16"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8598019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solidFill>
                  <a:srgbClr val="000000"/>
                </a:solidFill>
              </a:rPr>
              <a:pPr>
                <a:defRPr/>
              </a:pPr>
              <a:t>78</a:t>
            </a:fld>
            <a:endParaRPr lang="en-US" altLang="zh-CN">
              <a:solidFill>
                <a:srgbClr val="000000"/>
              </a:solidFill>
            </a:endParaRPr>
          </a:p>
        </p:txBody>
      </p:sp>
      <p:sp>
        <p:nvSpPr>
          <p:cNvPr id="3" name="矩形 2"/>
          <p:cNvSpPr/>
          <p:nvPr/>
        </p:nvSpPr>
        <p:spPr>
          <a:xfrm>
            <a:off x="899592" y="1124744"/>
            <a:ext cx="6984776" cy="2308324"/>
          </a:xfrm>
          <a:prstGeom prst="rect">
            <a:avLst/>
          </a:prstGeom>
        </p:spPr>
        <p:txBody>
          <a:bodyPr wrap="square">
            <a:spAutoFit/>
          </a:bodyPr>
          <a:lstStyle/>
          <a:p>
            <a:pPr algn="l">
              <a:lnSpc>
                <a:spcPct val="150000"/>
              </a:lnSpc>
            </a:pPr>
            <a:r>
              <a:rPr lang="en-US" altLang="zh-CN" kern="100" dirty="0">
                <a:latin typeface="仿宋" panose="02010609060101010101" pitchFamily="49" charset="-122"/>
                <a:ea typeface="仿宋" panose="02010609060101010101" pitchFamily="49" charset="-122"/>
                <a:cs typeface="Times New Roman" panose="02020603050405020304" pitchFamily="18" charset="0"/>
              </a:rPr>
              <a:t> </a:t>
            </a:r>
            <a:r>
              <a:rPr lang="en-US" altLang="zh-CN" kern="100" dirty="0" smtClean="0">
                <a:latin typeface="仿宋" panose="02010609060101010101" pitchFamily="49" charset="-122"/>
                <a:ea typeface="仿宋" panose="02010609060101010101" pitchFamily="49" charset="-122"/>
                <a:cs typeface="Times New Roman" panose="02020603050405020304" pitchFamily="18" charset="0"/>
              </a:rPr>
              <a:t>  </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质心坐标</a:t>
            </a:r>
            <a:r>
              <a:rPr lang="zh-CN" altLang="en-US" kern="100" dirty="0">
                <a:latin typeface="仿宋" panose="02010609060101010101" pitchFamily="49" charset="-122"/>
                <a:ea typeface="仿宋" panose="02010609060101010101" pitchFamily="49" charset="-122"/>
                <a:cs typeface="Times New Roman" panose="02020603050405020304" pitchFamily="18" charset="0"/>
              </a:rPr>
              <a:t>系在讨论质点系的力学问题中，十分有用。对于不受外力作用的体系（孤立体系）或所受外力的矢量和为零的体系，其质心坐标系是惯性系。对于受外力作用的体系，其质心系是非惯性系。</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221748502"/>
              </p:ext>
            </p:extLst>
          </p:nvPr>
        </p:nvGraphicFramePr>
        <p:xfrm>
          <a:off x="3059832" y="3717032"/>
          <a:ext cx="2073275" cy="866775"/>
        </p:xfrm>
        <a:graphic>
          <a:graphicData uri="http://schemas.openxmlformats.org/presentationml/2006/ole">
            <mc:AlternateContent xmlns:mc="http://schemas.openxmlformats.org/markup-compatibility/2006">
              <mc:Choice xmlns:v="urn:schemas-microsoft-com:vml" Requires="v">
                <p:oleObj spid="_x0000_s201857" name="Equation" r:id="rId3" imgW="1002960" imgH="419040" progId="Equation.DSMT4">
                  <p:embed/>
                </p:oleObj>
              </mc:Choice>
              <mc:Fallback>
                <p:oleObj name="Equation" r:id="rId3" imgW="1002960" imgH="419040" progId="Equation.DSMT4">
                  <p:embed/>
                  <p:pic>
                    <p:nvPicPr>
                      <p:cNvPr id="0" name=""/>
                      <p:cNvPicPr/>
                      <p:nvPr/>
                    </p:nvPicPr>
                    <p:blipFill>
                      <a:blip r:embed="rId4"/>
                      <a:stretch>
                        <a:fillRect/>
                      </a:stretch>
                    </p:blipFill>
                    <p:spPr>
                      <a:xfrm>
                        <a:off x="3059832" y="3717032"/>
                        <a:ext cx="2073275" cy="866775"/>
                      </a:xfrm>
                      <a:prstGeom prst="rect">
                        <a:avLst/>
                      </a:prstGeom>
                    </p:spPr>
                  </p:pic>
                </p:oleObj>
              </mc:Fallback>
            </mc:AlternateContent>
          </a:graphicData>
        </a:graphic>
      </p:graphicFrame>
    </p:spTree>
    <p:extLst>
      <p:ext uri="{BB962C8B-B14F-4D97-AF65-F5344CB8AC3E}">
        <p14:creationId xmlns:p14="http://schemas.microsoft.com/office/powerpoint/2010/main" val="3545505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6553200" y="6021288"/>
            <a:ext cx="1905000" cy="457200"/>
          </a:xfrm>
        </p:spPr>
        <p:txBody>
          <a:bodyPr/>
          <a:lstStyle/>
          <a:p>
            <a:pPr>
              <a:defRPr/>
            </a:pPr>
            <a:fld id="{454B0B3A-C4C8-456E-88E0-D18BAB54D345}" type="slidenum">
              <a:rPr lang="en-US" altLang="zh-CN" smtClean="0">
                <a:solidFill>
                  <a:srgbClr val="000000"/>
                </a:solidFill>
              </a:rPr>
              <a:pPr>
                <a:defRPr/>
              </a:pPr>
              <a:t>79</a:t>
            </a:fld>
            <a:endParaRPr lang="en-US" altLang="zh-CN" dirty="0">
              <a:solidFill>
                <a:srgbClr val="000000"/>
              </a:solidFill>
            </a:endParaRPr>
          </a:p>
        </p:txBody>
      </p:sp>
      <p:sp>
        <p:nvSpPr>
          <p:cNvPr id="5" name="文本框 4"/>
          <p:cNvSpPr txBox="1"/>
          <p:nvPr/>
        </p:nvSpPr>
        <p:spPr>
          <a:xfrm>
            <a:off x="971600" y="692696"/>
            <a:ext cx="1296144" cy="492443"/>
          </a:xfrm>
          <a:prstGeom prst="rect">
            <a:avLst/>
          </a:prstGeom>
          <a:noFill/>
        </p:spPr>
        <p:txBody>
          <a:bodyPr wrap="square" rtlCol="0">
            <a:spAutoFit/>
          </a:bodyPr>
          <a:lstStyle/>
          <a:p>
            <a:pPr algn="l"/>
            <a:r>
              <a:rPr lang="zh-CN" altLang="en-US" sz="2600" dirty="0" smtClean="0">
                <a:latin typeface="仿宋" panose="02010609060101010101" pitchFamily="49" charset="-122"/>
                <a:ea typeface="仿宋" panose="02010609060101010101" pitchFamily="49" charset="-122"/>
              </a:rPr>
              <a:t>质心系</a:t>
            </a:r>
            <a:endParaRPr lang="zh-CN" altLang="en-US" sz="2600" dirty="0">
              <a:latin typeface="仿宋" panose="02010609060101010101" pitchFamily="49" charset="-122"/>
              <a:ea typeface="仿宋"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995830663"/>
              </p:ext>
            </p:extLst>
          </p:nvPr>
        </p:nvGraphicFramePr>
        <p:xfrm>
          <a:off x="1509168" y="2214427"/>
          <a:ext cx="1872208" cy="1612979"/>
        </p:xfrm>
        <a:graphic>
          <a:graphicData uri="http://schemas.openxmlformats.org/presentationml/2006/ole">
            <mc:AlternateContent xmlns:mc="http://schemas.openxmlformats.org/markup-compatibility/2006">
              <mc:Choice xmlns:v="urn:schemas-microsoft-com:vml" Requires="v">
                <p:oleObj spid="_x0000_s226471" name="Equation" r:id="rId3" imgW="825480" imgH="711000" progId="Equation.DSMT4">
                  <p:embed/>
                </p:oleObj>
              </mc:Choice>
              <mc:Fallback>
                <p:oleObj name="Equation" r:id="rId3" imgW="825480" imgH="711000" progId="Equation.DSMT4">
                  <p:embed/>
                  <p:pic>
                    <p:nvPicPr>
                      <p:cNvPr id="0" name=""/>
                      <p:cNvPicPr/>
                      <p:nvPr/>
                    </p:nvPicPr>
                    <p:blipFill>
                      <a:blip r:embed="rId4"/>
                      <a:stretch>
                        <a:fillRect/>
                      </a:stretch>
                    </p:blipFill>
                    <p:spPr>
                      <a:xfrm>
                        <a:off x="1509168" y="2214427"/>
                        <a:ext cx="1872208" cy="1612979"/>
                      </a:xfrm>
                      <a:prstGeom prst="rect">
                        <a:avLst/>
                      </a:prstGeom>
                    </p:spPr>
                  </p:pic>
                </p:oleObj>
              </mc:Fallback>
            </mc:AlternateContent>
          </a:graphicData>
        </a:graphic>
      </p:graphicFrame>
      <p:grpSp>
        <p:nvGrpSpPr>
          <p:cNvPr id="2" name="组合 1"/>
          <p:cNvGrpSpPr/>
          <p:nvPr/>
        </p:nvGrpSpPr>
        <p:grpSpPr>
          <a:xfrm>
            <a:off x="4139952" y="116632"/>
            <a:ext cx="4172567" cy="3128214"/>
            <a:chOff x="4139952" y="116632"/>
            <a:chExt cx="4172567" cy="3128214"/>
          </a:xfrm>
        </p:grpSpPr>
        <p:grpSp>
          <p:nvGrpSpPr>
            <p:cNvPr id="17" name="组合 16"/>
            <p:cNvGrpSpPr/>
            <p:nvPr/>
          </p:nvGrpSpPr>
          <p:grpSpPr>
            <a:xfrm>
              <a:off x="4139952" y="1139100"/>
              <a:ext cx="2592288" cy="2105746"/>
              <a:chOff x="4139952" y="1435218"/>
              <a:chExt cx="2592288" cy="2105746"/>
            </a:xfrm>
          </p:grpSpPr>
          <p:cxnSp>
            <p:nvCxnSpPr>
              <p:cNvPr id="8" name="直接箭头连接符 7"/>
              <p:cNvCxnSpPr/>
              <p:nvPr/>
            </p:nvCxnSpPr>
            <p:spPr bwMode="auto">
              <a:xfrm>
                <a:off x="5004048" y="2708920"/>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flipV="1">
                <a:off x="5004048" y="1484784"/>
                <a:ext cx="0"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p:cNvCxnSpPr/>
              <p:nvPr/>
            </p:nvCxnSpPr>
            <p:spPr bwMode="auto">
              <a:xfrm flipH="1">
                <a:off x="4139952" y="2708920"/>
                <a:ext cx="864096"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13" name="对象 12"/>
              <p:cNvGraphicFramePr>
                <a:graphicFrameLocks noChangeAspect="1"/>
              </p:cNvGraphicFramePr>
              <p:nvPr>
                <p:extLst>
                  <p:ext uri="{D42A27DB-BD31-4B8C-83A1-F6EECF244321}">
                    <p14:modId xmlns:p14="http://schemas.microsoft.com/office/powerpoint/2010/main" val="1938592338"/>
                  </p:ext>
                </p:extLst>
              </p:nvPr>
            </p:nvGraphicFramePr>
            <p:xfrm>
              <a:off x="4211960" y="3317035"/>
              <a:ext cx="203572" cy="223929"/>
            </p:xfrm>
            <a:graphic>
              <a:graphicData uri="http://schemas.openxmlformats.org/presentationml/2006/ole">
                <mc:AlternateContent xmlns:mc="http://schemas.openxmlformats.org/markup-compatibility/2006">
                  <mc:Choice xmlns:v="urn:schemas-microsoft-com:vml" Requires="v">
                    <p:oleObj spid="_x0000_s226472"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4211960" y="3317035"/>
                            <a:ext cx="203572" cy="223929"/>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40441787"/>
                  </p:ext>
                </p:extLst>
              </p:nvPr>
            </p:nvGraphicFramePr>
            <p:xfrm>
              <a:off x="6448239" y="2788055"/>
              <a:ext cx="209922" cy="248090"/>
            </p:xfrm>
            <a:graphic>
              <a:graphicData uri="http://schemas.openxmlformats.org/presentationml/2006/ole">
                <mc:AlternateContent xmlns:mc="http://schemas.openxmlformats.org/markup-compatibility/2006">
                  <mc:Choice xmlns:v="urn:schemas-microsoft-com:vml" Requires="v">
                    <p:oleObj spid="_x0000_s226473" name="Equation" r:id="rId7" imgW="139680" imgH="164880" progId="Equation.DSMT4">
                      <p:embed/>
                    </p:oleObj>
                  </mc:Choice>
                  <mc:Fallback>
                    <p:oleObj name="Equation" r:id="rId7" imgW="139680" imgH="164880" progId="Equation.DSMT4">
                      <p:embed/>
                      <p:pic>
                        <p:nvPicPr>
                          <p:cNvPr id="0" name=""/>
                          <p:cNvPicPr/>
                          <p:nvPr/>
                        </p:nvPicPr>
                        <p:blipFill>
                          <a:blip r:embed="rId8"/>
                          <a:stretch>
                            <a:fillRect/>
                          </a:stretch>
                        </p:blipFill>
                        <p:spPr>
                          <a:xfrm>
                            <a:off x="6448239" y="2788055"/>
                            <a:ext cx="209922" cy="24809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719767840"/>
                  </p:ext>
                </p:extLst>
              </p:nvPr>
            </p:nvGraphicFramePr>
            <p:xfrm>
              <a:off x="5072160" y="1435218"/>
              <a:ext cx="219920" cy="219920"/>
            </p:xfrm>
            <a:graphic>
              <a:graphicData uri="http://schemas.openxmlformats.org/presentationml/2006/ole">
                <mc:AlternateContent xmlns:mc="http://schemas.openxmlformats.org/markup-compatibility/2006">
                  <mc:Choice xmlns:v="urn:schemas-microsoft-com:vml" Requires="v">
                    <p:oleObj spid="_x0000_s226474" name="Equation" r:id="rId9" imgW="126720" imgH="126720" progId="Equation.DSMT4">
                      <p:embed/>
                    </p:oleObj>
                  </mc:Choice>
                  <mc:Fallback>
                    <p:oleObj name="Equation" r:id="rId9" imgW="126720" imgH="126720" progId="Equation.DSMT4">
                      <p:embed/>
                      <p:pic>
                        <p:nvPicPr>
                          <p:cNvPr id="0" name=""/>
                          <p:cNvPicPr/>
                          <p:nvPr/>
                        </p:nvPicPr>
                        <p:blipFill>
                          <a:blip r:embed="rId10"/>
                          <a:stretch>
                            <a:fillRect/>
                          </a:stretch>
                        </p:blipFill>
                        <p:spPr>
                          <a:xfrm>
                            <a:off x="5072160" y="1435218"/>
                            <a:ext cx="219920" cy="21992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733630066"/>
                  </p:ext>
                </p:extLst>
              </p:nvPr>
            </p:nvGraphicFramePr>
            <p:xfrm>
              <a:off x="5003800" y="2790825"/>
              <a:ext cx="152400" cy="177800"/>
            </p:xfrm>
            <a:graphic>
              <a:graphicData uri="http://schemas.openxmlformats.org/presentationml/2006/ole">
                <mc:AlternateContent xmlns:mc="http://schemas.openxmlformats.org/markup-compatibility/2006">
                  <mc:Choice xmlns:v="urn:schemas-microsoft-com:vml" Requires="v">
                    <p:oleObj spid="_x0000_s226475" name="Equation" r:id="rId11" imgW="152280" imgH="177480" progId="Equation.DSMT4">
                      <p:embed/>
                    </p:oleObj>
                  </mc:Choice>
                  <mc:Fallback>
                    <p:oleObj name="Equation" r:id="rId11" imgW="152280" imgH="177480" progId="Equation.DSMT4">
                      <p:embed/>
                      <p:pic>
                        <p:nvPicPr>
                          <p:cNvPr id="0" name=""/>
                          <p:cNvPicPr/>
                          <p:nvPr/>
                        </p:nvPicPr>
                        <p:blipFill>
                          <a:blip r:embed="rId12"/>
                          <a:stretch>
                            <a:fillRect/>
                          </a:stretch>
                        </p:blipFill>
                        <p:spPr>
                          <a:xfrm>
                            <a:off x="5003800" y="2790825"/>
                            <a:ext cx="152400" cy="177800"/>
                          </a:xfrm>
                          <a:prstGeom prst="rect">
                            <a:avLst/>
                          </a:prstGeom>
                        </p:spPr>
                      </p:pic>
                    </p:oleObj>
                  </mc:Fallback>
                </mc:AlternateContent>
              </a:graphicData>
            </a:graphic>
          </p:graphicFrame>
        </p:grpSp>
        <p:grpSp>
          <p:nvGrpSpPr>
            <p:cNvPr id="18" name="组合 17"/>
            <p:cNvGrpSpPr/>
            <p:nvPr/>
          </p:nvGrpSpPr>
          <p:grpSpPr>
            <a:xfrm>
              <a:off x="5720231" y="116632"/>
              <a:ext cx="2592288" cy="2166938"/>
              <a:chOff x="4139952" y="1403593"/>
              <a:chExt cx="2592288" cy="2166938"/>
            </a:xfrm>
          </p:grpSpPr>
          <p:cxnSp>
            <p:nvCxnSpPr>
              <p:cNvPr id="19" name="直接箭头连接符 18"/>
              <p:cNvCxnSpPr/>
              <p:nvPr/>
            </p:nvCxnSpPr>
            <p:spPr bwMode="auto">
              <a:xfrm>
                <a:off x="5004048" y="2708920"/>
                <a:ext cx="1728192"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0" name="直接箭头连接符 19"/>
              <p:cNvCxnSpPr/>
              <p:nvPr/>
            </p:nvCxnSpPr>
            <p:spPr bwMode="auto">
              <a:xfrm flipV="1">
                <a:off x="5004048" y="1484784"/>
                <a:ext cx="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1" name="直接箭头连接符 20"/>
              <p:cNvCxnSpPr/>
              <p:nvPr/>
            </p:nvCxnSpPr>
            <p:spPr bwMode="auto">
              <a:xfrm flipH="1">
                <a:off x="4139952" y="2708920"/>
                <a:ext cx="864096" cy="7200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22" name="对象 21"/>
              <p:cNvGraphicFramePr>
                <a:graphicFrameLocks noChangeAspect="1"/>
              </p:cNvGraphicFramePr>
              <p:nvPr>
                <p:extLst>
                  <p:ext uri="{D42A27DB-BD31-4B8C-83A1-F6EECF244321}">
                    <p14:modId xmlns:p14="http://schemas.microsoft.com/office/powerpoint/2010/main" val="1738619039"/>
                  </p:ext>
                </p:extLst>
              </p:nvPr>
            </p:nvGraphicFramePr>
            <p:xfrm>
              <a:off x="4182346" y="3286368"/>
              <a:ext cx="263525" cy="284163"/>
            </p:xfrm>
            <a:graphic>
              <a:graphicData uri="http://schemas.openxmlformats.org/presentationml/2006/ole">
                <mc:AlternateContent xmlns:mc="http://schemas.openxmlformats.org/markup-compatibility/2006">
                  <mc:Choice xmlns:v="urn:schemas-microsoft-com:vml" Requires="v">
                    <p:oleObj spid="_x0000_s226476" name="Equation" r:id="rId13" imgW="164880" imgH="177480" progId="Equation.DSMT4">
                      <p:embed/>
                    </p:oleObj>
                  </mc:Choice>
                  <mc:Fallback>
                    <p:oleObj name="Equation" r:id="rId13" imgW="164880" imgH="177480" progId="Equation.DSMT4">
                      <p:embed/>
                      <p:pic>
                        <p:nvPicPr>
                          <p:cNvPr id="0" name=""/>
                          <p:cNvPicPr/>
                          <p:nvPr/>
                        </p:nvPicPr>
                        <p:blipFill>
                          <a:blip r:embed="rId14"/>
                          <a:stretch>
                            <a:fillRect/>
                          </a:stretch>
                        </p:blipFill>
                        <p:spPr>
                          <a:xfrm>
                            <a:off x="4182346" y="3286368"/>
                            <a:ext cx="263525" cy="284163"/>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090137341"/>
                  </p:ext>
                </p:extLst>
              </p:nvPr>
            </p:nvGraphicFramePr>
            <p:xfrm>
              <a:off x="6419134" y="2759318"/>
              <a:ext cx="268287" cy="304800"/>
            </p:xfrm>
            <a:graphic>
              <a:graphicData uri="http://schemas.openxmlformats.org/presentationml/2006/ole">
                <mc:AlternateContent xmlns:mc="http://schemas.openxmlformats.org/markup-compatibility/2006">
                  <mc:Choice xmlns:v="urn:schemas-microsoft-com:vml" Requires="v">
                    <p:oleObj spid="_x0000_s226477" name="Equation" r:id="rId15" imgW="177480" imgH="203040" progId="Equation.DSMT4">
                      <p:embed/>
                    </p:oleObj>
                  </mc:Choice>
                  <mc:Fallback>
                    <p:oleObj name="Equation" r:id="rId15" imgW="177480" imgH="203040" progId="Equation.DSMT4">
                      <p:embed/>
                      <p:pic>
                        <p:nvPicPr>
                          <p:cNvPr id="0" name=""/>
                          <p:cNvPicPr/>
                          <p:nvPr/>
                        </p:nvPicPr>
                        <p:blipFill>
                          <a:blip r:embed="rId16"/>
                          <a:stretch>
                            <a:fillRect/>
                          </a:stretch>
                        </p:blipFill>
                        <p:spPr>
                          <a:xfrm>
                            <a:off x="6419134" y="2759318"/>
                            <a:ext cx="268287" cy="3048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062619157"/>
                  </p:ext>
                </p:extLst>
              </p:nvPr>
            </p:nvGraphicFramePr>
            <p:xfrm>
              <a:off x="5039596" y="1403593"/>
              <a:ext cx="285750" cy="284163"/>
            </p:xfrm>
            <a:graphic>
              <a:graphicData uri="http://schemas.openxmlformats.org/presentationml/2006/ole">
                <mc:AlternateContent xmlns:mc="http://schemas.openxmlformats.org/markup-compatibility/2006">
                  <mc:Choice xmlns:v="urn:schemas-microsoft-com:vml" Requires="v">
                    <p:oleObj spid="_x0000_s226478" name="Equation" r:id="rId17" imgW="164880" imgH="164880" progId="Equation.DSMT4">
                      <p:embed/>
                    </p:oleObj>
                  </mc:Choice>
                  <mc:Fallback>
                    <p:oleObj name="Equation" r:id="rId17" imgW="164880" imgH="164880" progId="Equation.DSMT4">
                      <p:embed/>
                      <p:pic>
                        <p:nvPicPr>
                          <p:cNvPr id="0" name=""/>
                          <p:cNvPicPr/>
                          <p:nvPr/>
                        </p:nvPicPr>
                        <p:blipFill>
                          <a:blip r:embed="rId18"/>
                          <a:stretch>
                            <a:fillRect/>
                          </a:stretch>
                        </p:blipFill>
                        <p:spPr>
                          <a:xfrm>
                            <a:off x="5039596" y="1403593"/>
                            <a:ext cx="285750" cy="284163"/>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176186031"/>
                  </p:ext>
                </p:extLst>
              </p:nvPr>
            </p:nvGraphicFramePr>
            <p:xfrm>
              <a:off x="4977684" y="2791068"/>
              <a:ext cx="203200" cy="177800"/>
            </p:xfrm>
            <a:graphic>
              <a:graphicData uri="http://schemas.openxmlformats.org/presentationml/2006/ole">
                <mc:AlternateContent xmlns:mc="http://schemas.openxmlformats.org/markup-compatibility/2006">
                  <mc:Choice xmlns:v="urn:schemas-microsoft-com:vml" Requires="v">
                    <p:oleObj spid="_x0000_s226479" name="Equation" r:id="rId19" imgW="203040" imgH="177480" progId="Equation.DSMT4">
                      <p:embed/>
                    </p:oleObj>
                  </mc:Choice>
                  <mc:Fallback>
                    <p:oleObj name="Equation" r:id="rId19" imgW="203040" imgH="177480" progId="Equation.DSMT4">
                      <p:embed/>
                      <p:pic>
                        <p:nvPicPr>
                          <p:cNvPr id="0" name=""/>
                          <p:cNvPicPr/>
                          <p:nvPr/>
                        </p:nvPicPr>
                        <p:blipFill>
                          <a:blip r:embed="rId20"/>
                          <a:stretch>
                            <a:fillRect/>
                          </a:stretch>
                        </p:blipFill>
                        <p:spPr>
                          <a:xfrm>
                            <a:off x="4977684" y="2791068"/>
                            <a:ext cx="203200" cy="177800"/>
                          </a:xfrm>
                          <a:prstGeom prst="rect">
                            <a:avLst/>
                          </a:prstGeom>
                        </p:spPr>
                      </p:pic>
                    </p:oleObj>
                  </mc:Fallback>
                </mc:AlternateContent>
              </a:graphicData>
            </a:graphic>
          </p:graphicFrame>
        </p:grpSp>
        <p:sp>
          <p:nvSpPr>
            <p:cNvPr id="28" name="任意多边形 27"/>
            <p:cNvSpPr/>
            <p:nvPr/>
          </p:nvSpPr>
          <p:spPr bwMode="auto">
            <a:xfrm>
              <a:off x="5868146" y="561310"/>
              <a:ext cx="1432363" cy="1356193"/>
            </a:xfrm>
            <a:custGeom>
              <a:avLst/>
              <a:gdLst>
                <a:gd name="connsiteX0" fmla="*/ 410650 w 921056"/>
                <a:gd name="connsiteY0" fmla="*/ 21593 h 748956"/>
                <a:gd name="connsiteX1" fmla="*/ 57359 w 921056"/>
                <a:gd name="connsiteY1" fmla="*/ 312538 h 748956"/>
                <a:gd name="connsiteX2" fmla="*/ 26187 w 921056"/>
                <a:gd name="connsiteY2" fmla="*/ 593093 h 748956"/>
                <a:gd name="connsiteX3" fmla="*/ 317132 w 921056"/>
                <a:gd name="connsiteY3" fmla="*/ 748956 h 748956"/>
                <a:gd name="connsiteX4" fmla="*/ 826287 w 921056"/>
                <a:gd name="connsiteY4" fmla="*/ 593093 h 748956"/>
                <a:gd name="connsiteX5" fmla="*/ 919805 w 921056"/>
                <a:gd name="connsiteY5" fmla="*/ 302147 h 748956"/>
                <a:gd name="connsiteX6" fmla="*/ 847068 w 921056"/>
                <a:gd name="connsiteY6" fmla="*/ 52766 h 748956"/>
                <a:gd name="connsiteX7" fmla="*/ 410650 w 921056"/>
                <a:gd name="connsiteY7" fmla="*/ 21593 h 74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056" h="748956">
                  <a:moveTo>
                    <a:pt x="410650" y="21593"/>
                  </a:moveTo>
                  <a:cubicBezTo>
                    <a:pt x="279032" y="64888"/>
                    <a:pt x="121436" y="217288"/>
                    <a:pt x="57359" y="312538"/>
                  </a:cubicBezTo>
                  <a:cubicBezTo>
                    <a:pt x="-6718" y="407788"/>
                    <a:pt x="-17109" y="520357"/>
                    <a:pt x="26187" y="593093"/>
                  </a:cubicBezTo>
                  <a:cubicBezTo>
                    <a:pt x="69482" y="665829"/>
                    <a:pt x="183782" y="748956"/>
                    <a:pt x="317132" y="748956"/>
                  </a:cubicBezTo>
                  <a:cubicBezTo>
                    <a:pt x="450482" y="748956"/>
                    <a:pt x="725842" y="667561"/>
                    <a:pt x="826287" y="593093"/>
                  </a:cubicBezTo>
                  <a:cubicBezTo>
                    <a:pt x="926732" y="518625"/>
                    <a:pt x="916342" y="392201"/>
                    <a:pt x="919805" y="302147"/>
                  </a:cubicBezTo>
                  <a:cubicBezTo>
                    <a:pt x="923268" y="212093"/>
                    <a:pt x="925000" y="99525"/>
                    <a:pt x="847068" y="52766"/>
                  </a:cubicBezTo>
                  <a:cubicBezTo>
                    <a:pt x="769136" y="6007"/>
                    <a:pt x="542268" y="-21702"/>
                    <a:pt x="410650" y="21593"/>
                  </a:cubicBezTo>
                  <a:close/>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p:nvSpPr>
          <p:spPr bwMode="auto">
            <a:xfrm>
              <a:off x="6156176" y="11391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p:nvSpPr>
          <p:spPr bwMode="auto">
            <a:xfrm>
              <a:off x="6084168" y="1562391"/>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p:nvSpPr>
          <p:spPr bwMode="auto">
            <a:xfrm>
              <a:off x="6740033" y="12915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6308576" y="1346367"/>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6452001" y="1634399"/>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379993"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668025"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6" name="椭圆 35"/>
            <p:cNvSpPr/>
            <p:nvPr/>
          </p:nvSpPr>
          <p:spPr bwMode="auto">
            <a:xfrm>
              <a:off x="7028065" y="104465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6596017" y="1188666"/>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38" name="对象 37"/>
            <p:cNvGraphicFramePr>
              <a:graphicFrameLocks noChangeAspect="1"/>
            </p:cNvGraphicFramePr>
            <p:nvPr>
              <p:extLst>
                <p:ext uri="{D42A27DB-BD31-4B8C-83A1-F6EECF244321}">
                  <p14:modId xmlns:p14="http://schemas.microsoft.com/office/powerpoint/2010/main" val="3403235210"/>
                </p:ext>
              </p:extLst>
            </p:nvPr>
          </p:nvGraphicFramePr>
          <p:xfrm>
            <a:off x="6128644" y="836051"/>
            <a:ext cx="145581" cy="270365"/>
          </p:xfrm>
          <a:graphic>
            <a:graphicData uri="http://schemas.openxmlformats.org/presentationml/2006/ole">
              <mc:AlternateContent xmlns:mc="http://schemas.openxmlformats.org/markup-compatibility/2006">
                <mc:Choice xmlns:v="urn:schemas-microsoft-com:vml" Requires="v">
                  <p:oleObj spid="_x0000_s226480" name="Equation" r:id="rId21" imgW="88560" imgH="164880" progId="Equation.DSMT4">
                    <p:embed/>
                  </p:oleObj>
                </mc:Choice>
                <mc:Fallback>
                  <p:oleObj name="Equation" r:id="rId21" imgW="88560" imgH="164880" progId="Equation.DSMT4">
                    <p:embed/>
                    <p:pic>
                      <p:nvPicPr>
                        <p:cNvPr id="0" name=""/>
                        <p:cNvPicPr/>
                        <p:nvPr/>
                      </p:nvPicPr>
                      <p:blipFill>
                        <a:blip r:embed="rId22"/>
                        <a:stretch>
                          <a:fillRect/>
                        </a:stretch>
                      </p:blipFill>
                      <p:spPr>
                        <a:xfrm>
                          <a:off x="6128644" y="836051"/>
                          <a:ext cx="145581" cy="270365"/>
                        </a:xfrm>
                        <a:prstGeom prst="rect">
                          <a:avLst/>
                        </a:prstGeom>
                      </p:spPr>
                    </p:pic>
                  </p:oleObj>
                </mc:Fallback>
              </mc:AlternateContent>
            </a:graphicData>
          </a:graphic>
        </p:graphicFrame>
        <p:cxnSp>
          <p:nvCxnSpPr>
            <p:cNvPr id="40" name="直接箭头连接符 39"/>
            <p:cNvCxnSpPr>
              <a:endCxn id="29" idx="3"/>
            </p:cNvCxnSpPr>
            <p:nvPr/>
          </p:nvCxnSpPr>
          <p:spPr bwMode="auto">
            <a:xfrm flipV="1">
              <a:off x="5003800" y="1188882"/>
              <a:ext cx="1161780" cy="122392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aphicFrame>
          <p:nvGraphicFramePr>
            <p:cNvPr id="41" name="对象 40"/>
            <p:cNvGraphicFramePr>
              <a:graphicFrameLocks noChangeAspect="1"/>
            </p:cNvGraphicFramePr>
            <p:nvPr>
              <p:extLst>
                <p:ext uri="{D42A27DB-BD31-4B8C-83A1-F6EECF244321}">
                  <p14:modId xmlns:p14="http://schemas.microsoft.com/office/powerpoint/2010/main" val="2538485601"/>
                </p:ext>
              </p:extLst>
            </p:nvPr>
          </p:nvGraphicFramePr>
          <p:xfrm>
            <a:off x="5360191" y="1372692"/>
            <a:ext cx="275580" cy="496044"/>
          </p:xfrm>
          <a:graphic>
            <a:graphicData uri="http://schemas.openxmlformats.org/presentationml/2006/ole">
              <mc:AlternateContent xmlns:mc="http://schemas.openxmlformats.org/markup-compatibility/2006">
                <mc:Choice xmlns:v="urn:schemas-microsoft-com:vml" Requires="v">
                  <p:oleObj spid="_x0000_s226481" name="Equation" r:id="rId23" imgW="126720" imgH="228600" progId="Equation.DSMT4">
                    <p:embed/>
                  </p:oleObj>
                </mc:Choice>
                <mc:Fallback>
                  <p:oleObj name="Equation" r:id="rId23" imgW="126720" imgH="228600" progId="Equation.DSMT4">
                    <p:embed/>
                    <p:pic>
                      <p:nvPicPr>
                        <p:cNvPr id="0" name=""/>
                        <p:cNvPicPr/>
                        <p:nvPr/>
                      </p:nvPicPr>
                      <p:blipFill>
                        <a:blip r:embed="rId24"/>
                        <a:stretch>
                          <a:fillRect/>
                        </a:stretch>
                      </p:blipFill>
                      <p:spPr>
                        <a:xfrm>
                          <a:off x="5360191" y="1372692"/>
                          <a:ext cx="275580" cy="496044"/>
                        </a:xfrm>
                        <a:prstGeom prst="rect">
                          <a:avLst/>
                        </a:prstGeom>
                      </p:spPr>
                    </p:pic>
                  </p:oleObj>
                </mc:Fallback>
              </mc:AlternateContent>
            </a:graphicData>
          </a:graphic>
        </p:graphicFrame>
        <p:cxnSp>
          <p:nvCxnSpPr>
            <p:cNvPr id="43" name="直接箭头连接符 42"/>
            <p:cNvCxnSpPr/>
            <p:nvPr/>
          </p:nvCxnSpPr>
          <p:spPr bwMode="auto">
            <a:xfrm flipV="1">
              <a:off x="5003800" y="1421959"/>
              <a:ext cx="1580527" cy="990843"/>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44" name="对象 43"/>
            <p:cNvGraphicFramePr>
              <a:graphicFrameLocks noChangeAspect="1"/>
            </p:cNvGraphicFramePr>
            <p:nvPr>
              <p:extLst>
                <p:ext uri="{D42A27DB-BD31-4B8C-83A1-F6EECF244321}">
                  <p14:modId xmlns:p14="http://schemas.microsoft.com/office/powerpoint/2010/main" val="2030142708"/>
                </p:ext>
              </p:extLst>
            </p:nvPr>
          </p:nvGraphicFramePr>
          <p:xfrm>
            <a:off x="6018891" y="1616368"/>
            <a:ext cx="290183" cy="474845"/>
          </p:xfrm>
          <a:graphic>
            <a:graphicData uri="http://schemas.openxmlformats.org/presentationml/2006/ole">
              <mc:AlternateContent xmlns:mc="http://schemas.openxmlformats.org/markup-compatibility/2006">
                <mc:Choice xmlns:v="urn:schemas-microsoft-com:vml" Requires="v">
                  <p:oleObj spid="_x0000_s226482" name="Equation" r:id="rId25" imgW="139680" imgH="228600" progId="Equation.DSMT4">
                    <p:embed/>
                  </p:oleObj>
                </mc:Choice>
                <mc:Fallback>
                  <p:oleObj name="Equation" r:id="rId25" imgW="139680" imgH="228600" progId="Equation.DSMT4">
                    <p:embed/>
                    <p:pic>
                      <p:nvPicPr>
                        <p:cNvPr id="0" name=""/>
                        <p:cNvPicPr/>
                        <p:nvPr/>
                      </p:nvPicPr>
                      <p:blipFill>
                        <a:blip r:embed="rId26"/>
                        <a:stretch>
                          <a:fillRect/>
                        </a:stretch>
                      </p:blipFill>
                      <p:spPr>
                        <a:xfrm>
                          <a:off x="6018891" y="1616368"/>
                          <a:ext cx="290183" cy="474845"/>
                        </a:xfrm>
                        <a:prstGeom prst="rect">
                          <a:avLst/>
                        </a:prstGeom>
                      </p:spPr>
                    </p:pic>
                  </p:oleObj>
                </mc:Fallback>
              </mc:AlternateContent>
            </a:graphicData>
          </a:graphic>
        </p:graphicFrame>
        <p:cxnSp>
          <p:nvCxnSpPr>
            <p:cNvPr id="46" name="直接箭头连接符 45"/>
            <p:cNvCxnSpPr>
              <a:endCxn id="29" idx="3"/>
            </p:cNvCxnSpPr>
            <p:nvPr/>
          </p:nvCxnSpPr>
          <p:spPr bwMode="auto">
            <a:xfrm flipH="1" flipV="1">
              <a:off x="6165580" y="1188882"/>
              <a:ext cx="387620" cy="233077"/>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47" name="对象 46"/>
            <p:cNvGraphicFramePr>
              <a:graphicFrameLocks noChangeAspect="1"/>
            </p:cNvGraphicFramePr>
            <p:nvPr>
              <p:extLst>
                <p:ext uri="{D42A27DB-BD31-4B8C-83A1-F6EECF244321}">
                  <p14:modId xmlns:p14="http://schemas.microsoft.com/office/powerpoint/2010/main" val="3186522580"/>
                </p:ext>
              </p:extLst>
            </p:nvPr>
          </p:nvGraphicFramePr>
          <p:xfrm>
            <a:off x="6295420" y="931875"/>
            <a:ext cx="341477" cy="472815"/>
          </p:xfrm>
          <a:graphic>
            <a:graphicData uri="http://schemas.openxmlformats.org/presentationml/2006/ole">
              <mc:AlternateContent xmlns:mc="http://schemas.openxmlformats.org/markup-compatibility/2006">
                <mc:Choice xmlns:v="urn:schemas-microsoft-com:vml" Requires="v">
                  <p:oleObj spid="_x0000_s226483" name="Equation" r:id="rId27" imgW="164880" imgH="228600" progId="Equation.DSMT4">
                    <p:embed/>
                  </p:oleObj>
                </mc:Choice>
                <mc:Fallback>
                  <p:oleObj name="Equation" r:id="rId27" imgW="164880" imgH="228600" progId="Equation.DSMT4">
                    <p:embed/>
                    <p:pic>
                      <p:nvPicPr>
                        <p:cNvPr id="0" name=""/>
                        <p:cNvPicPr/>
                        <p:nvPr/>
                      </p:nvPicPr>
                      <p:blipFill>
                        <a:blip r:embed="rId28"/>
                        <a:stretch>
                          <a:fillRect/>
                        </a:stretch>
                      </p:blipFill>
                      <p:spPr>
                        <a:xfrm>
                          <a:off x="6295420" y="931875"/>
                          <a:ext cx="341477" cy="472815"/>
                        </a:xfrm>
                        <a:prstGeom prst="rect">
                          <a:avLst/>
                        </a:prstGeom>
                      </p:spPr>
                    </p:pic>
                  </p:oleObj>
                </mc:Fallback>
              </mc:AlternateContent>
            </a:graphicData>
          </a:graphic>
        </p:graphicFrame>
      </p:grpSp>
      <p:graphicFrame>
        <p:nvGraphicFramePr>
          <p:cNvPr id="48" name="对象 47"/>
          <p:cNvGraphicFramePr>
            <a:graphicFrameLocks noChangeAspect="1"/>
          </p:cNvGraphicFramePr>
          <p:nvPr>
            <p:extLst>
              <p:ext uri="{D42A27DB-BD31-4B8C-83A1-F6EECF244321}">
                <p14:modId xmlns:p14="http://schemas.microsoft.com/office/powerpoint/2010/main" val="3921767640"/>
              </p:ext>
            </p:extLst>
          </p:nvPr>
        </p:nvGraphicFramePr>
        <p:xfrm>
          <a:off x="1330325" y="4184848"/>
          <a:ext cx="5768975" cy="852488"/>
        </p:xfrm>
        <a:graphic>
          <a:graphicData uri="http://schemas.openxmlformats.org/presentationml/2006/ole">
            <mc:AlternateContent xmlns:mc="http://schemas.openxmlformats.org/markup-compatibility/2006">
              <mc:Choice xmlns:v="urn:schemas-microsoft-com:vml" Requires="v">
                <p:oleObj spid="_x0000_s226484" name="Equation" r:id="rId29" imgW="2920680" imgH="431640" progId="Equation.DSMT4">
                  <p:embed/>
                </p:oleObj>
              </mc:Choice>
              <mc:Fallback>
                <p:oleObj name="Equation" r:id="rId29" imgW="2920680" imgH="431640" progId="Equation.DSMT4">
                  <p:embed/>
                  <p:pic>
                    <p:nvPicPr>
                      <p:cNvPr id="0" name=""/>
                      <p:cNvPicPr/>
                      <p:nvPr/>
                    </p:nvPicPr>
                    <p:blipFill>
                      <a:blip r:embed="rId30"/>
                      <a:stretch>
                        <a:fillRect/>
                      </a:stretch>
                    </p:blipFill>
                    <p:spPr>
                      <a:xfrm>
                        <a:off x="1330325" y="4184848"/>
                        <a:ext cx="5768975" cy="852488"/>
                      </a:xfrm>
                      <a:prstGeom prst="rect">
                        <a:avLst/>
                      </a:prstGeom>
                    </p:spPr>
                  </p:pic>
                </p:oleObj>
              </mc:Fallback>
            </mc:AlternateContent>
          </a:graphicData>
        </a:graphic>
      </p:graphicFrame>
      <p:sp>
        <p:nvSpPr>
          <p:cNvPr id="49" name="椭圆 48"/>
          <p:cNvSpPr/>
          <p:nvPr/>
        </p:nvSpPr>
        <p:spPr bwMode="auto">
          <a:xfrm>
            <a:off x="4860032" y="4150895"/>
            <a:ext cx="1008114" cy="898049"/>
          </a:xfrm>
          <a:prstGeom prst="ellipse">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sp>
        <p:nvSpPr>
          <p:cNvPr id="52" name="椭圆 51"/>
          <p:cNvSpPr/>
          <p:nvPr/>
        </p:nvSpPr>
        <p:spPr bwMode="auto">
          <a:xfrm>
            <a:off x="5940152" y="4150895"/>
            <a:ext cx="1216343" cy="89804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graphicFrame>
        <p:nvGraphicFramePr>
          <p:cNvPr id="53" name="对象 52"/>
          <p:cNvGraphicFramePr>
            <a:graphicFrameLocks noChangeAspect="1"/>
          </p:cNvGraphicFramePr>
          <p:nvPr>
            <p:extLst>
              <p:ext uri="{D42A27DB-BD31-4B8C-83A1-F6EECF244321}">
                <p14:modId xmlns:p14="http://schemas.microsoft.com/office/powerpoint/2010/main" val="4019058368"/>
              </p:ext>
            </p:extLst>
          </p:nvPr>
        </p:nvGraphicFramePr>
        <p:xfrm>
          <a:off x="2123728" y="5250498"/>
          <a:ext cx="1936399" cy="914411"/>
        </p:xfrm>
        <a:graphic>
          <a:graphicData uri="http://schemas.openxmlformats.org/presentationml/2006/ole">
            <mc:AlternateContent xmlns:mc="http://schemas.openxmlformats.org/markup-compatibility/2006">
              <mc:Choice xmlns:v="urn:schemas-microsoft-com:vml" Requires="v">
                <p:oleObj spid="_x0000_s226485" name="Equation" r:id="rId31" imgW="914400" imgH="431640" progId="Equation.DSMT4">
                  <p:embed/>
                </p:oleObj>
              </mc:Choice>
              <mc:Fallback>
                <p:oleObj name="Equation" r:id="rId31" imgW="914400" imgH="431640" progId="Equation.DSMT4">
                  <p:embed/>
                  <p:pic>
                    <p:nvPicPr>
                      <p:cNvPr id="0" name=""/>
                      <p:cNvPicPr/>
                      <p:nvPr/>
                    </p:nvPicPr>
                    <p:blipFill>
                      <a:blip r:embed="rId32"/>
                      <a:stretch>
                        <a:fillRect/>
                      </a:stretch>
                    </p:blipFill>
                    <p:spPr>
                      <a:xfrm>
                        <a:off x="2123728" y="5250498"/>
                        <a:ext cx="1936399" cy="914411"/>
                      </a:xfrm>
                      <a:prstGeom prst="rect">
                        <a:avLst/>
                      </a:prstGeom>
                    </p:spPr>
                  </p:pic>
                </p:oleObj>
              </mc:Fallback>
            </mc:AlternateContent>
          </a:graphicData>
        </a:graphic>
      </p:graphicFrame>
      <p:sp>
        <p:nvSpPr>
          <p:cNvPr id="54" name="文本框 53"/>
          <p:cNvSpPr txBox="1"/>
          <p:nvPr/>
        </p:nvSpPr>
        <p:spPr>
          <a:xfrm>
            <a:off x="1259383" y="1323460"/>
            <a:ext cx="2016472" cy="492443"/>
          </a:xfrm>
          <a:prstGeom prst="rect">
            <a:avLst/>
          </a:prstGeom>
          <a:noFill/>
        </p:spPr>
        <p:txBody>
          <a:bodyPr wrap="square" rtlCol="0">
            <a:spAutoFit/>
          </a:bodyPr>
          <a:lstStyle/>
          <a:p>
            <a:pPr marL="457200" indent="-457200" algn="l">
              <a:buFont typeface="Wingdings" panose="05000000000000000000" pitchFamily="2" charset="2"/>
              <a:buChar char="l"/>
            </a:pPr>
            <a:r>
              <a:rPr lang="zh-CN" altLang="en-US" sz="2600" dirty="0" smtClean="0">
                <a:solidFill>
                  <a:srgbClr val="0000FF"/>
                </a:solidFill>
                <a:latin typeface="仿宋" panose="02010609060101010101" pitchFamily="49" charset="-122"/>
                <a:ea typeface="仿宋" panose="02010609060101010101" pitchFamily="49" charset="-122"/>
              </a:rPr>
              <a:t>动量定理</a:t>
            </a:r>
            <a:endParaRPr lang="zh-CN" altLang="en-US" sz="2600" dirty="0">
              <a:solidFill>
                <a:srgbClr val="0000FF"/>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0545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990656" cy="5453082"/>
          </a:xfrm>
        </p:spPr>
        <p:txBody>
          <a:bodyPr/>
          <a:lstStyle/>
          <a:p>
            <a:endParaRPr lang="en-US" altLang="zh-CN" sz="2800" dirty="0" smtClean="0"/>
          </a:p>
          <a:p>
            <a:pPr>
              <a:lnSpc>
                <a:spcPct val="125000"/>
              </a:lnSpc>
              <a:buFont typeface="Wingdings" panose="05000000000000000000" pitchFamily="2" charset="2"/>
              <a:buChar char="Ø"/>
            </a:pPr>
            <a:r>
              <a:rPr lang="zh-CN" altLang="en-US" sz="2600" dirty="0">
                <a:latin typeface="仿宋" panose="02010609060101010101" pitchFamily="49" charset="-122"/>
                <a:ea typeface="仿宋" panose="02010609060101010101" pitchFamily="49" charset="-122"/>
              </a:rPr>
              <a:t>如</a:t>
            </a:r>
            <a:r>
              <a:rPr lang="en-US" altLang="zh-CN" sz="2600" dirty="0">
                <a:latin typeface="仿宋" panose="02010609060101010101" pitchFamily="49" charset="-122"/>
                <a:ea typeface="仿宋" panose="02010609060101010101" pitchFamily="49" charset="-122"/>
              </a:rPr>
              <a:t>	 </a:t>
            </a:r>
            <a:r>
              <a:rPr lang="zh-CN" altLang="en-US" sz="2600" dirty="0" smtClean="0">
                <a:latin typeface="仿宋" panose="02010609060101010101" pitchFamily="49" charset="-122"/>
                <a:ea typeface="仿宋" panose="02010609060101010101" pitchFamily="49" charset="-122"/>
              </a:rPr>
              <a:t>是</a:t>
            </a:r>
            <a:r>
              <a:rPr lang="zh-CN" altLang="en-US" sz="2600" dirty="0">
                <a:latin typeface="仿宋" panose="02010609060101010101" pitchFamily="49" charset="-122"/>
                <a:ea typeface="仿宋" panose="02010609060101010101" pitchFamily="49" charset="-122"/>
              </a:rPr>
              <a:t>一恒量，则</a:t>
            </a:r>
            <a:r>
              <a:rPr lang="en-US" altLang="zh-CN" sz="2600" dirty="0">
                <a:latin typeface="仿宋" panose="02010609060101010101" pitchFamily="49" charset="-122"/>
                <a:ea typeface="仿宋" panose="02010609060101010101" pitchFamily="49" charset="-122"/>
              </a:rPr>
              <a:t>	</a:t>
            </a:r>
          </a:p>
          <a:p>
            <a:pPr>
              <a:lnSpc>
                <a:spcPct val="125000"/>
              </a:lnSpc>
              <a:buFont typeface="Wingdings" panose="05000000000000000000" pitchFamily="2" charset="2"/>
              <a:buChar char="Ø"/>
            </a:pPr>
            <a:r>
              <a:rPr lang="zh-CN" altLang="zh-CN" sz="2600" dirty="0">
                <a:latin typeface="仿宋" panose="02010609060101010101" pitchFamily="49" charset="-122"/>
                <a:ea typeface="仿宋" panose="02010609060101010101" pitchFamily="49" charset="-122"/>
              </a:rPr>
              <a:t>在许多实际问题中，往往不知道</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t</a:t>
            </a:r>
            <a:r>
              <a:rPr lang="zh-CN" altLang="zh-CN" sz="2600" dirty="0">
                <a:latin typeface="仿宋" panose="02010609060101010101" pitchFamily="49" charset="-122"/>
                <a:ea typeface="仿宋" panose="02010609060101010101" pitchFamily="49" charset="-122"/>
              </a:rPr>
              <a:t>）的函数形式，或者</a:t>
            </a:r>
            <a:r>
              <a:rPr lang="en-US" altLang="zh-CN" sz="2600" dirty="0">
                <a:latin typeface="仿宋" panose="02010609060101010101" pitchFamily="49" charset="-122"/>
                <a:ea typeface="仿宋" panose="02010609060101010101" pitchFamily="49" charset="-122"/>
              </a:rPr>
              <a:t>F</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t</a:t>
            </a:r>
            <a:r>
              <a:rPr lang="zh-CN" altLang="zh-CN" sz="2600" dirty="0">
                <a:latin typeface="仿宋" panose="02010609060101010101" pitchFamily="49" charset="-122"/>
                <a:ea typeface="仿宋" panose="02010609060101010101" pitchFamily="49" charset="-122"/>
              </a:rPr>
              <a:t>）根本不能用解析式表达出来，这时常用力对时间的平均值（平均力）来表示冲量。</a:t>
            </a:r>
            <a:endParaRPr lang="zh-CN" altLang="en-US" sz="2600" dirty="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8</a:t>
            </a:fld>
            <a:endParaRPr lang="en-US" altLang="zh-CN">
              <a:solidFill>
                <a:srgbClr val="000000"/>
              </a:solidFill>
            </a:endParaRPr>
          </a:p>
        </p:txBody>
      </p:sp>
      <p:graphicFrame>
        <p:nvGraphicFramePr>
          <p:cNvPr id="92164" name="Object 4"/>
          <p:cNvGraphicFramePr>
            <a:graphicFrameLocks noChangeAspect="1"/>
          </p:cNvGraphicFramePr>
          <p:nvPr/>
        </p:nvGraphicFramePr>
        <p:xfrm>
          <a:off x="1547664" y="1124744"/>
          <a:ext cx="306884" cy="500011"/>
        </p:xfrm>
        <a:graphic>
          <a:graphicData uri="http://schemas.openxmlformats.org/presentationml/2006/ole">
            <mc:AlternateContent xmlns:mc="http://schemas.openxmlformats.org/markup-compatibility/2006">
              <mc:Choice xmlns:v="urn:schemas-microsoft-com:vml" Requires="v">
                <p:oleObj spid="_x0000_s209170" name="公式" r:id="rId3" imgW="126835" imgH="202936" progId="Equation.3">
                  <p:embed/>
                </p:oleObj>
              </mc:Choice>
              <mc:Fallback>
                <p:oleObj name="公式" r:id="rId3" imgW="126835" imgH="20293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124744"/>
                        <a:ext cx="306884" cy="500011"/>
                      </a:xfrm>
                      <a:prstGeom prst="rect">
                        <a:avLst/>
                      </a:prstGeom>
                      <a:solidFill>
                        <a:schemeClr val="bg1"/>
                      </a:solidFill>
                    </p:spPr>
                  </p:pic>
                </p:oleObj>
              </mc:Fallback>
            </mc:AlternateContent>
          </a:graphicData>
        </a:graphic>
      </p:graphicFrame>
      <p:graphicFrame>
        <p:nvGraphicFramePr>
          <p:cNvPr id="92165" name="Object 5"/>
          <p:cNvGraphicFramePr>
            <a:graphicFrameLocks noChangeAspect="1"/>
          </p:cNvGraphicFramePr>
          <p:nvPr/>
        </p:nvGraphicFramePr>
        <p:xfrm>
          <a:off x="3970418" y="1124744"/>
          <a:ext cx="1774667" cy="608519"/>
        </p:xfrm>
        <a:graphic>
          <a:graphicData uri="http://schemas.openxmlformats.org/presentationml/2006/ole">
            <mc:AlternateContent xmlns:mc="http://schemas.openxmlformats.org/markup-compatibility/2006">
              <mc:Choice xmlns:v="urn:schemas-microsoft-com:vml" Requires="v">
                <p:oleObj spid="_x0000_s209171" name="公式" r:id="rId5" imgW="761669" imgH="253890" progId="Equation.3">
                  <p:embed/>
                </p:oleObj>
              </mc:Choice>
              <mc:Fallback>
                <p:oleObj name="公式" r:id="rId5" imgW="761669"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0418" y="1124744"/>
                        <a:ext cx="1774667" cy="608519"/>
                      </a:xfrm>
                      <a:prstGeom prst="rect">
                        <a:avLst/>
                      </a:prstGeom>
                      <a:solidFill>
                        <a:schemeClr val="bg1"/>
                      </a:solidFill>
                    </p:spPr>
                  </p:pic>
                </p:oleObj>
              </mc:Fallback>
            </mc:AlternateContent>
          </a:graphicData>
        </a:graphic>
      </p:graphicFrame>
      <p:pic>
        <p:nvPicPr>
          <p:cNvPr id="7" name="图片 6"/>
          <p:cNvPicPr>
            <a:picLocks noChangeAspect="1"/>
          </p:cNvPicPr>
          <p:nvPr/>
        </p:nvPicPr>
        <p:blipFill>
          <a:blip r:embed="rId7"/>
          <a:stretch>
            <a:fillRect/>
          </a:stretch>
        </p:blipFill>
        <p:spPr>
          <a:xfrm>
            <a:off x="6049109" y="3278947"/>
            <a:ext cx="2913182" cy="2418982"/>
          </a:xfrm>
          <a:prstGeom prst="rect">
            <a:avLst/>
          </a:prstGeom>
        </p:spPr>
      </p:pic>
      <p:graphicFrame>
        <p:nvGraphicFramePr>
          <p:cNvPr id="8" name="对象 7"/>
          <p:cNvGraphicFramePr>
            <a:graphicFrameLocks noChangeAspect="1"/>
          </p:cNvGraphicFramePr>
          <p:nvPr/>
        </p:nvGraphicFramePr>
        <p:xfrm>
          <a:off x="1691680" y="3356992"/>
          <a:ext cx="2006798" cy="1895309"/>
        </p:xfrm>
        <a:graphic>
          <a:graphicData uri="http://schemas.openxmlformats.org/presentationml/2006/ole">
            <mc:AlternateContent xmlns:mc="http://schemas.openxmlformats.org/markup-compatibility/2006">
              <mc:Choice xmlns:v="urn:schemas-microsoft-com:vml" Requires="v">
                <p:oleObj spid="_x0000_s209172" name="Equation" r:id="rId8" imgW="914400" imgH="863280" progId="Equation.DSMT4">
                  <p:embed/>
                </p:oleObj>
              </mc:Choice>
              <mc:Fallback>
                <p:oleObj name="Equation" r:id="rId8" imgW="914400" imgH="863280" progId="Equation.DSMT4">
                  <p:embed/>
                  <p:pic>
                    <p:nvPicPr>
                      <p:cNvPr id="0" name=""/>
                      <p:cNvPicPr/>
                      <p:nvPr/>
                    </p:nvPicPr>
                    <p:blipFill>
                      <a:blip r:embed="rId9"/>
                      <a:stretch>
                        <a:fillRect/>
                      </a:stretch>
                    </p:blipFill>
                    <p:spPr>
                      <a:xfrm>
                        <a:off x="1691680" y="3356992"/>
                        <a:ext cx="2006798" cy="1895309"/>
                      </a:xfrm>
                      <a:prstGeom prst="rect">
                        <a:avLst/>
                      </a:prstGeom>
                    </p:spPr>
                  </p:pic>
                </p:oleObj>
              </mc:Fallback>
            </mc:AlternateContent>
          </a:graphicData>
        </a:graphic>
      </p:graphicFrame>
      <p:sp>
        <p:nvSpPr>
          <p:cNvPr id="9" name="矩形 8"/>
          <p:cNvSpPr/>
          <p:nvPr/>
        </p:nvSpPr>
        <p:spPr>
          <a:xfrm>
            <a:off x="1181611" y="5697929"/>
            <a:ext cx="5577613" cy="461665"/>
          </a:xfrm>
          <a:prstGeom prst="rect">
            <a:avLst/>
          </a:prstGeom>
        </p:spPr>
        <p:txBody>
          <a:bodyPr wrap="square">
            <a:spAutoFit/>
          </a:bodyPr>
          <a:lstStyle/>
          <a:p>
            <a:pPr algn="l"/>
            <a:r>
              <a:rPr lang="zh-CN" altLang="zh-CN" kern="100" dirty="0">
                <a:solidFill>
                  <a:srgbClr val="000000"/>
                </a:solidFill>
                <a:latin typeface="仿宋" panose="02010609060101010101" pitchFamily="49" charset="-122"/>
                <a:ea typeface="仿宋" panose="02010609060101010101" pitchFamily="49" charset="-122"/>
                <a:cs typeface="Times New Roman" panose="02020603050405020304" pitchFamily="18" charset="0"/>
              </a:rPr>
              <a:t>这实质是利用了数学分析中的中值定理。</a:t>
            </a:r>
            <a:endParaRPr lang="zh-CN" altLang="en-US" dirty="0">
              <a:solidFill>
                <a:srgbClr val="00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73198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80</a:t>
            </a:fld>
            <a:endParaRPr lang="en-US" altLang="zh-CN">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80106474"/>
              </p:ext>
            </p:extLst>
          </p:nvPr>
        </p:nvGraphicFramePr>
        <p:xfrm>
          <a:off x="6482753" y="927608"/>
          <a:ext cx="1511300" cy="2465387"/>
        </p:xfrm>
        <a:graphic>
          <a:graphicData uri="http://schemas.openxmlformats.org/presentationml/2006/ole">
            <mc:AlternateContent xmlns:mc="http://schemas.openxmlformats.org/markup-compatibility/2006">
              <mc:Choice xmlns:v="urn:schemas-microsoft-com:vml" Requires="v">
                <p:oleObj spid="_x0000_s204580" name="Equation" r:id="rId3" imgW="825480" imgH="1346040" progId="Equation.DSMT4">
                  <p:embed/>
                </p:oleObj>
              </mc:Choice>
              <mc:Fallback>
                <p:oleObj name="Equation" r:id="rId3" imgW="825480" imgH="1346040" progId="Equation.DSMT4">
                  <p:embed/>
                  <p:pic>
                    <p:nvPicPr>
                      <p:cNvPr id="0" name=""/>
                      <p:cNvPicPr/>
                      <p:nvPr/>
                    </p:nvPicPr>
                    <p:blipFill>
                      <a:blip r:embed="rId4"/>
                      <a:stretch>
                        <a:fillRect/>
                      </a:stretch>
                    </p:blipFill>
                    <p:spPr>
                      <a:xfrm>
                        <a:off x="6482753" y="927608"/>
                        <a:ext cx="1511300" cy="24653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30006907"/>
              </p:ext>
            </p:extLst>
          </p:nvPr>
        </p:nvGraphicFramePr>
        <p:xfrm>
          <a:off x="1259632" y="836712"/>
          <a:ext cx="4519561" cy="1584176"/>
        </p:xfrm>
        <a:graphic>
          <a:graphicData uri="http://schemas.openxmlformats.org/presentationml/2006/ole">
            <mc:AlternateContent xmlns:mc="http://schemas.openxmlformats.org/markup-compatibility/2006">
              <mc:Choice xmlns:v="urn:schemas-microsoft-com:vml" Requires="v">
                <p:oleObj spid="_x0000_s204581" name="Equation" r:id="rId5" imgW="2463480" imgH="863280" progId="Equation.DSMT4">
                  <p:embed/>
                </p:oleObj>
              </mc:Choice>
              <mc:Fallback>
                <p:oleObj name="Equation" r:id="rId5" imgW="2463480" imgH="863280" progId="Equation.DSMT4">
                  <p:embed/>
                  <p:pic>
                    <p:nvPicPr>
                      <p:cNvPr id="0" name=""/>
                      <p:cNvPicPr/>
                      <p:nvPr/>
                    </p:nvPicPr>
                    <p:blipFill>
                      <a:blip r:embed="rId6"/>
                      <a:stretch>
                        <a:fillRect/>
                      </a:stretch>
                    </p:blipFill>
                    <p:spPr>
                      <a:xfrm>
                        <a:off x="1259632" y="836712"/>
                        <a:ext cx="4519561" cy="1584176"/>
                      </a:xfrm>
                      <a:prstGeom prst="rect">
                        <a:avLst/>
                      </a:prstGeom>
                    </p:spPr>
                  </p:pic>
                </p:oleObj>
              </mc:Fallback>
            </mc:AlternateContent>
          </a:graphicData>
        </a:graphic>
      </p:graphicFrame>
      <p:sp>
        <p:nvSpPr>
          <p:cNvPr id="7" name="椭圆 6"/>
          <p:cNvSpPr/>
          <p:nvPr/>
        </p:nvSpPr>
        <p:spPr bwMode="auto">
          <a:xfrm>
            <a:off x="4644009" y="764704"/>
            <a:ext cx="1008114" cy="1584176"/>
          </a:xfrm>
          <a:prstGeom prst="ellipse">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626208530"/>
              </p:ext>
            </p:extLst>
          </p:nvPr>
        </p:nvGraphicFramePr>
        <p:xfrm>
          <a:off x="1346993" y="2348880"/>
          <a:ext cx="1620244" cy="1311626"/>
        </p:xfrm>
        <a:graphic>
          <a:graphicData uri="http://schemas.openxmlformats.org/presentationml/2006/ole">
            <mc:AlternateContent xmlns:mc="http://schemas.openxmlformats.org/markup-compatibility/2006">
              <mc:Choice xmlns:v="urn:schemas-microsoft-com:vml" Requires="v">
                <p:oleObj spid="_x0000_s204582" name="Equation" r:id="rId7" imgW="799920" imgH="647640" progId="Equation.DSMT4">
                  <p:embed/>
                </p:oleObj>
              </mc:Choice>
              <mc:Fallback>
                <p:oleObj name="Equation" r:id="rId7" imgW="799920" imgH="647640" progId="Equation.DSMT4">
                  <p:embed/>
                  <p:pic>
                    <p:nvPicPr>
                      <p:cNvPr id="0" name=""/>
                      <p:cNvPicPr/>
                      <p:nvPr/>
                    </p:nvPicPr>
                    <p:blipFill>
                      <a:blip r:embed="rId8"/>
                      <a:stretch>
                        <a:fillRect/>
                      </a:stretch>
                    </p:blipFill>
                    <p:spPr>
                      <a:xfrm>
                        <a:off x="1346993" y="2348880"/>
                        <a:ext cx="1620244" cy="131162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98510715"/>
              </p:ext>
            </p:extLst>
          </p:nvPr>
        </p:nvGraphicFramePr>
        <p:xfrm>
          <a:off x="2987825" y="2970844"/>
          <a:ext cx="572919" cy="422151"/>
        </p:xfrm>
        <a:graphic>
          <a:graphicData uri="http://schemas.openxmlformats.org/presentationml/2006/ole">
            <mc:AlternateContent xmlns:mc="http://schemas.openxmlformats.org/markup-compatibility/2006">
              <mc:Choice xmlns:v="urn:schemas-microsoft-com:vml" Requires="v">
                <p:oleObj spid="_x0000_s204583" name="Equation" r:id="rId9" imgW="241200" imgH="177480" progId="Equation.DSMT4">
                  <p:embed/>
                </p:oleObj>
              </mc:Choice>
              <mc:Fallback>
                <p:oleObj name="Equation" r:id="rId9" imgW="241200" imgH="177480" progId="Equation.DSMT4">
                  <p:embed/>
                  <p:pic>
                    <p:nvPicPr>
                      <p:cNvPr id="0" name=""/>
                      <p:cNvPicPr/>
                      <p:nvPr/>
                    </p:nvPicPr>
                    <p:blipFill>
                      <a:blip r:embed="rId10"/>
                      <a:stretch>
                        <a:fillRect/>
                      </a:stretch>
                    </p:blipFill>
                    <p:spPr>
                      <a:xfrm>
                        <a:off x="2987825" y="2970844"/>
                        <a:ext cx="572919" cy="422151"/>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98295792"/>
              </p:ext>
            </p:extLst>
          </p:nvPr>
        </p:nvGraphicFramePr>
        <p:xfrm>
          <a:off x="1255456" y="3717032"/>
          <a:ext cx="6624737" cy="856430"/>
        </p:xfrm>
        <a:graphic>
          <a:graphicData uri="http://schemas.openxmlformats.org/presentationml/2006/ole">
            <mc:AlternateContent xmlns:mc="http://schemas.openxmlformats.org/markup-compatibility/2006">
              <mc:Choice xmlns:v="urn:schemas-microsoft-com:vml" Requires="v">
                <p:oleObj spid="_x0000_s204584" name="Equation" r:id="rId11" imgW="3340080" imgH="431640" progId="Equation.DSMT4">
                  <p:embed/>
                </p:oleObj>
              </mc:Choice>
              <mc:Fallback>
                <p:oleObj name="Equation" r:id="rId11" imgW="3340080" imgH="431640" progId="Equation.DSMT4">
                  <p:embed/>
                  <p:pic>
                    <p:nvPicPr>
                      <p:cNvPr id="0" name=""/>
                      <p:cNvPicPr/>
                      <p:nvPr/>
                    </p:nvPicPr>
                    <p:blipFill>
                      <a:blip r:embed="rId12"/>
                      <a:stretch>
                        <a:fillRect/>
                      </a:stretch>
                    </p:blipFill>
                    <p:spPr>
                      <a:xfrm>
                        <a:off x="1255456" y="3717032"/>
                        <a:ext cx="6624737" cy="856430"/>
                      </a:xfrm>
                      <a:prstGeom prst="rect">
                        <a:avLst/>
                      </a:prstGeom>
                    </p:spPr>
                  </p:pic>
                </p:oleObj>
              </mc:Fallback>
            </mc:AlternateContent>
          </a:graphicData>
        </a:graphic>
      </p:graphicFrame>
      <p:sp>
        <p:nvSpPr>
          <p:cNvPr id="12" name="椭圆 11"/>
          <p:cNvSpPr/>
          <p:nvPr/>
        </p:nvSpPr>
        <p:spPr bwMode="auto">
          <a:xfrm>
            <a:off x="5779193" y="3764251"/>
            <a:ext cx="1216343" cy="89804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solidFill>
                  <a:srgbClr val="0000FF"/>
                </a:solidFill>
              </a:ln>
              <a:noFill/>
              <a:effectLst/>
              <a:latin typeface="Times New Roman" pitchFamily="18" charset="0"/>
              <a:ea typeface="宋体"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875420188"/>
              </p:ext>
            </p:extLst>
          </p:nvPr>
        </p:nvGraphicFramePr>
        <p:xfrm>
          <a:off x="6864945" y="4362386"/>
          <a:ext cx="572919" cy="422151"/>
        </p:xfrm>
        <a:graphic>
          <a:graphicData uri="http://schemas.openxmlformats.org/presentationml/2006/ole">
            <mc:AlternateContent xmlns:mc="http://schemas.openxmlformats.org/markup-compatibility/2006">
              <mc:Choice xmlns:v="urn:schemas-microsoft-com:vml" Requires="v">
                <p:oleObj spid="_x0000_s204585" name="Equation" r:id="rId13" imgW="241200" imgH="177480" progId="Equation.DSMT4">
                  <p:embed/>
                </p:oleObj>
              </mc:Choice>
              <mc:Fallback>
                <p:oleObj name="Equation" r:id="rId13" imgW="241200" imgH="177480" progId="Equation.DSMT4">
                  <p:embed/>
                  <p:pic>
                    <p:nvPicPr>
                      <p:cNvPr id="0" name=""/>
                      <p:cNvPicPr/>
                      <p:nvPr/>
                    </p:nvPicPr>
                    <p:blipFill>
                      <a:blip r:embed="rId10"/>
                      <a:stretch>
                        <a:fillRect/>
                      </a:stretch>
                    </p:blipFill>
                    <p:spPr>
                      <a:xfrm>
                        <a:off x="6864945" y="4362386"/>
                        <a:ext cx="572919" cy="42215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543551550"/>
              </p:ext>
            </p:extLst>
          </p:nvPr>
        </p:nvGraphicFramePr>
        <p:xfrm>
          <a:off x="4622800" y="2781300"/>
          <a:ext cx="914400" cy="198438"/>
        </p:xfrm>
        <a:graphic>
          <a:graphicData uri="http://schemas.openxmlformats.org/presentationml/2006/ole">
            <mc:AlternateContent xmlns:mc="http://schemas.openxmlformats.org/markup-compatibility/2006">
              <mc:Choice xmlns:v="urn:schemas-microsoft-com:vml" Requires="v">
                <p:oleObj spid="_x0000_s204586" name="Equation" r:id="rId14" imgW="914400" imgH="198720" progId="Equation.DSMT4">
                  <p:embed/>
                </p:oleObj>
              </mc:Choice>
              <mc:Fallback>
                <p:oleObj name="Equation" r:id="rId14" imgW="914400" imgH="198720" progId="Equation.DSMT4">
                  <p:embed/>
                  <p:pic>
                    <p:nvPicPr>
                      <p:cNvPr id="0" name=""/>
                      <p:cNvPicPr/>
                      <p:nvPr/>
                    </p:nvPicPr>
                    <p:blipFill>
                      <a:blip r:embed="rId15"/>
                      <a:stretch>
                        <a:fillRect/>
                      </a:stretch>
                    </p:blipFill>
                    <p:spPr>
                      <a:xfrm>
                        <a:off x="4622800" y="2781300"/>
                        <a:ext cx="914400" cy="198438"/>
                      </a:xfrm>
                      <a:prstGeom prst="rect">
                        <a:avLst/>
                      </a:prstGeom>
                    </p:spPr>
                  </p:pic>
                </p:oleObj>
              </mc:Fallback>
            </mc:AlternateContent>
          </a:graphicData>
        </a:graphic>
      </p:graphicFrame>
      <p:sp>
        <p:nvSpPr>
          <p:cNvPr id="15" name="矩形 14"/>
          <p:cNvSpPr/>
          <p:nvPr/>
        </p:nvSpPr>
        <p:spPr>
          <a:xfrm>
            <a:off x="5467091" y="5019094"/>
            <a:ext cx="2031325" cy="461665"/>
          </a:xfrm>
          <a:prstGeom prst="rect">
            <a:avLst/>
          </a:prstGeom>
        </p:spPr>
        <p:txBody>
          <a:bodyPr wrap="none">
            <a:spAutoFit/>
          </a:bodyPr>
          <a:lstStyle/>
          <a:p>
            <a:pPr algn="l"/>
            <a:r>
              <a:rPr lang="zh-CN" altLang="en-US" dirty="0">
                <a:solidFill>
                  <a:srgbClr val="FF0000"/>
                </a:solidFill>
                <a:latin typeface="仿宋" panose="02010609060101010101" pitchFamily="49" charset="-122"/>
                <a:ea typeface="仿宋" panose="02010609060101010101" pitchFamily="49" charset="-122"/>
              </a:rPr>
              <a:t>零动量参考系</a:t>
            </a:r>
          </a:p>
        </p:txBody>
      </p:sp>
      <p:graphicFrame>
        <p:nvGraphicFramePr>
          <p:cNvPr id="16" name="对象 15"/>
          <p:cNvGraphicFramePr>
            <a:graphicFrameLocks noChangeAspect="1"/>
          </p:cNvGraphicFramePr>
          <p:nvPr>
            <p:extLst>
              <p:ext uri="{D42A27DB-BD31-4B8C-83A1-F6EECF244321}">
                <p14:modId xmlns:p14="http://schemas.microsoft.com/office/powerpoint/2010/main" val="404439692"/>
              </p:ext>
            </p:extLst>
          </p:nvPr>
        </p:nvGraphicFramePr>
        <p:xfrm>
          <a:off x="1201009" y="5172674"/>
          <a:ext cx="2073275" cy="866775"/>
        </p:xfrm>
        <a:graphic>
          <a:graphicData uri="http://schemas.openxmlformats.org/presentationml/2006/ole">
            <mc:AlternateContent xmlns:mc="http://schemas.openxmlformats.org/markup-compatibility/2006">
              <mc:Choice xmlns:v="urn:schemas-microsoft-com:vml" Requires="v">
                <p:oleObj spid="_x0000_s204587" name="Equation" r:id="rId16" imgW="1002960" imgH="419040" progId="Equation.DSMT4">
                  <p:embed/>
                </p:oleObj>
              </mc:Choice>
              <mc:Fallback>
                <p:oleObj name="Equation" r:id="rId16" imgW="1002960" imgH="419040" progId="Equation.DSMT4">
                  <p:embed/>
                  <p:pic>
                    <p:nvPicPr>
                      <p:cNvPr id="0" name=""/>
                      <p:cNvPicPr/>
                      <p:nvPr/>
                    </p:nvPicPr>
                    <p:blipFill>
                      <a:blip r:embed="rId17"/>
                      <a:stretch>
                        <a:fillRect/>
                      </a:stretch>
                    </p:blipFill>
                    <p:spPr>
                      <a:xfrm>
                        <a:off x="1201009" y="5172674"/>
                        <a:ext cx="2073275" cy="866775"/>
                      </a:xfrm>
                      <a:prstGeom prst="rect">
                        <a:avLst/>
                      </a:prstGeom>
                    </p:spPr>
                  </p:pic>
                </p:oleObj>
              </mc:Fallback>
            </mc:AlternateContent>
          </a:graphicData>
        </a:graphic>
      </p:graphicFrame>
    </p:spTree>
    <p:extLst>
      <p:ext uri="{BB962C8B-B14F-4D97-AF65-F5344CB8AC3E}">
        <p14:creationId xmlns:p14="http://schemas.microsoft.com/office/powerpoint/2010/main" val="3791886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1000"/>
                                        <p:tgtEl>
                                          <p:spTgt spid="15">
                                            <p:txEl>
                                              <p:pRg st="0" end="0"/>
                                            </p:txEl>
                                          </p:spTgt>
                                        </p:tgtEl>
                                      </p:cBhvr>
                                    </p:animEffect>
                                    <p:anim calcmode="lin" valueType="num">
                                      <p:cBhvr>
                                        <p:cTn id="3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81</a:t>
            </a:fld>
            <a:endParaRPr lang="en-US" altLang="zh-CN">
              <a:solidFill>
                <a:srgbClr val="000000"/>
              </a:solidFill>
            </a:endParaRPr>
          </a:p>
        </p:txBody>
      </p:sp>
      <p:grpSp>
        <p:nvGrpSpPr>
          <p:cNvPr id="7" name="组合 6"/>
          <p:cNvGrpSpPr/>
          <p:nvPr/>
        </p:nvGrpSpPr>
        <p:grpSpPr>
          <a:xfrm>
            <a:off x="6084168" y="476672"/>
            <a:ext cx="2592288" cy="2166938"/>
            <a:chOff x="4139952" y="1403593"/>
            <a:chExt cx="2592288" cy="2166938"/>
          </a:xfrm>
        </p:grpSpPr>
        <p:cxnSp>
          <p:nvCxnSpPr>
            <p:cNvPr id="25" name="直接箭头连接符 24"/>
            <p:cNvCxnSpPr/>
            <p:nvPr/>
          </p:nvCxnSpPr>
          <p:spPr bwMode="auto">
            <a:xfrm>
              <a:off x="5004048" y="2708920"/>
              <a:ext cx="1728192"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6" name="直接箭头连接符 25"/>
            <p:cNvCxnSpPr/>
            <p:nvPr/>
          </p:nvCxnSpPr>
          <p:spPr bwMode="auto">
            <a:xfrm flipV="1">
              <a:off x="5004048" y="1484784"/>
              <a:ext cx="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27" name="直接箭头连接符 26"/>
            <p:cNvCxnSpPr/>
            <p:nvPr/>
          </p:nvCxnSpPr>
          <p:spPr bwMode="auto">
            <a:xfrm flipH="1">
              <a:off x="4139952" y="2708920"/>
              <a:ext cx="864096" cy="7200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28" name="对象 27"/>
            <p:cNvGraphicFramePr>
              <a:graphicFrameLocks noChangeAspect="1"/>
            </p:cNvGraphicFramePr>
            <p:nvPr>
              <p:extLst>
                <p:ext uri="{D42A27DB-BD31-4B8C-83A1-F6EECF244321}">
                  <p14:modId xmlns:p14="http://schemas.microsoft.com/office/powerpoint/2010/main" val="1370124595"/>
                </p:ext>
              </p:extLst>
            </p:nvPr>
          </p:nvGraphicFramePr>
          <p:xfrm>
            <a:off x="4182346" y="3286368"/>
            <a:ext cx="263525" cy="284163"/>
          </p:xfrm>
          <a:graphic>
            <a:graphicData uri="http://schemas.openxmlformats.org/presentationml/2006/ole">
              <mc:AlternateContent xmlns:mc="http://schemas.openxmlformats.org/markup-compatibility/2006">
                <mc:Choice xmlns:v="urn:schemas-microsoft-com:vml" Requires="v">
                  <p:oleObj spid="_x0000_s224394" name="Equation" r:id="rId3" imgW="164880" imgH="177480" progId="Equation.DSMT4">
                    <p:embed/>
                  </p:oleObj>
                </mc:Choice>
                <mc:Fallback>
                  <p:oleObj name="Equation" r:id="rId3" imgW="164880" imgH="177480" progId="Equation.DSMT4">
                    <p:embed/>
                    <p:pic>
                      <p:nvPicPr>
                        <p:cNvPr id="0" name=""/>
                        <p:cNvPicPr/>
                        <p:nvPr/>
                      </p:nvPicPr>
                      <p:blipFill>
                        <a:blip r:embed="rId4"/>
                        <a:stretch>
                          <a:fillRect/>
                        </a:stretch>
                      </p:blipFill>
                      <p:spPr>
                        <a:xfrm>
                          <a:off x="4182346" y="3286368"/>
                          <a:ext cx="263525" cy="284163"/>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058539191"/>
                </p:ext>
              </p:extLst>
            </p:nvPr>
          </p:nvGraphicFramePr>
          <p:xfrm>
            <a:off x="6419134" y="2759318"/>
            <a:ext cx="268287" cy="304800"/>
          </p:xfrm>
          <a:graphic>
            <a:graphicData uri="http://schemas.openxmlformats.org/presentationml/2006/ole">
              <mc:AlternateContent xmlns:mc="http://schemas.openxmlformats.org/markup-compatibility/2006">
                <mc:Choice xmlns:v="urn:schemas-microsoft-com:vml" Requires="v">
                  <p:oleObj spid="_x0000_s224395" name="Equation" r:id="rId5" imgW="177480" imgH="203040" progId="Equation.DSMT4">
                    <p:embed/>
                  </p:oleObj>
                </mc:Choice>
                <mc:Fallback>
                  <p:oleObj name="Equation" r:id="rId5" imgW="177480" imgH="203040" progId="Equation.DSMT4">
                    <p:embed/>
                    <p:pic>
                      <p:nvPicPr>
                        <p:cNvPr id="0" name=""/>
                        <p:cNvPicPr/>
                        <p:nvPr/>
                      </p:nvPicPr>
                      <p:blipFill>
                        <a:blip r:embed="rId6"/>
                        <a:stretch>
                          <a:fillRect/>
                        </a:stretch>
                      </p:blipFill>
                      <p:spPr>
                        <a:xfrm>
                          <a:off x="6419134" y="2759318"/>
                          <a:ext cx="268287" cy="304800"/>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1563068926"/>
                </p:ext>
              </p:extLst>
            </p:nvPr>
          </p:nvGraphicFramePr>
          <p:xfrm>
            <a:off x="5039596" y="1403593"/>
            <a:ext cx="285750" cy="284163"/>
          </p:xfrm>
          <a:graphic>
            <a:graphicData uri="http://schemas.openxmlformats.org/presentationml/2006/ole">
              <mc:AlternateContent xmlns:mc="http://schemas.openxmlformats.org/markup-compatibility/2006">
                <mc:Choice xmlns:v="urn:schemas-microsoft-com:vml" Requires="v">
                  <p:oleObj spid="_x0000_s224396" name="Equation" r:id="rId7" imgW="164880" imgH="164880" progId="Equation.DSMT4">
                    <p:embed/>
                  </p:oleObj>
                </mc:Choice>
                <mc:Fallback>
                  <p:oleObj name="Equation" r:id="rId7" imgW="164880" imgH="164880" progId="Equation.DSMT4">
                    <p:embed/>
                    <p:pic>
                      <p:nvPicPr>
                        <p:cNvPr id="0" name=""/>
                        <p:cNvPicPr/>
                        <p:nvPr/>
                      </p:nvPicPr>
                      <p:blipFill>
                        <a:blip r:embed="rId8"/>
                        <a:stretch>
                          <a:fillRect/>
                        </a:stretch>
                      </p:blipFill>
                      <p:spPr>
                        <a:xfrm>
                          <a:off x="5039596" y="1403593"/>
                          <a:ext cx="285750" cy="284163"/>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623980167"/>
                </p:ext>
              </p:extLst>
            </p:nvPr>
          </p:nvGraphicFramePr>
          <p:xfrm>
            <a:off x="4977684" y="2791068"/>
            <a:ext cx="203200" cy="177800"/>
          </p:xfrm>
          <a:graphic>
            <a:graphicData uri="http://schemas.openxmlformats.org/presentationml/2006/ole">
              <mc:AlternateContent xmlns:mc="http://schemas.openxmlformats.org/markup-compatibility/2006">
                <mc:Choice xmlns:v="urn:schemas-microsoft-com:vml" Requires="v">
                  <p:oleObj spid="_x0000_s224397" name="Equation" r:id="rId9" imgW="203040" imgH="177480" progId="Equation.DSMT4">
                    <p:embed/>
                  </p:oleObj>
                </mc:Choice>
                <mc:Fallback>
                  <p:oleObj name="Equation" r:id="rId9" imgW="203040" imgH="177480" progId="Equation.DSMT4">
                    <p:embed/>
                    <p:pic>
                      <p:nvPicPr>
                        <p:cNvPr id="0" name=""/>
                        <p:cNvPicPr/>
                        <p:nvPr/>
                      </p:nvPicPr>
                      <p:blipFill>
                        <a:blip r:embed="rId10"/>
                        <a:stretch>
                          <a:fillRect/>
                        </a:stretch>
                      </p:blipFill>
                      <p:spPr>
                        <a:xfrm>
                          <a:off x="4977684" y="2791068"/>
                          <a:ext cx="203200" cy="177800"/>
                        </a:xfrm>
                        <a:prstGeom prst="rect">
                          <a:avLst/>
                        </a:prstGeom>
                      </p:spPr>
                    </p:pic>
                  </p:oleObj>
                </mc:Fallback>
              </mc:AlternateContent>
            </a:graphicData>
          </a:graphic>
        </p:graphicFrame>
      </p:grpSp>
      <p:sp>
        <p:nvSpPr>
          <p:cNvPr id="8" name="任意多边形 7"/>
          <p:cNvSpPr/>
          <p:nvPr/>
        </p:nvSpPr>
        <p:spPr bwMode="auto">
          <a:xfrm>
            <a:off x="6232083" y="921350"/>
            <a:ext cx="1432363" cy="1356193"/>
          </a:xfrm>
          <a:custGeom>
            <a:avLst/>
            <a:gdLst>
              <a:gd name="connsiteX0" fmla="*/ 410650 w 921056"/>
              <a:gd name="connsiteY0" fmla="*/ 21593 h 748956"/>
              <a:gd name="connsiteX1" fmla="*/ 57359 w 921056"/>
              <a:gd name="connsiteY1" fmla="*/ 312538 h 748956"/>
              <a:gd name="connsiteX2" fmla="*/ 26187 w 921056"/>
              <a:gd name="connsiteY2" fmla="*/ 593093 h 748956"/>
              <a:gd name="connsiteX3" fmla="*/ 317132 w 921056"/>
              <a:gd name="connsiteY3" fmla="*/ 748956 h 748956"/>
              <a:gd name="connsiteX4" fmla="*/ 826287 w 921056"/>
              <a:gd name="connsiteY4" fmla="*/ 593093 h 748956"/>
              <a:gd name="connsiteX5" fmla="*/ 919805 w 921056"/>
              <a:gd name="connsiteY5" fmla="*/ 302147 h 748956"/>
              <a:gd name="connsiteX6" fmla="*/ 847068 w 921056"/>
              <a:gd name="connsiteY6" fmla="*/ 52766 h 748956"/>
              <a:gd name="connsiteX7" fmla="*/ 410650 w 921056"/>
              <a:gd name="connsiteY7" fmla="*/ 21593 h 74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056" h="748956">
                <a:moveTo>
                  <a:pt x="410650" y="21593"/>
                </a:moveTo>
                <a:cubicBezTo>
                  <a:pt x="279032" y="64888"/>
                  <a:pt x="121436" y="217288"/>
                  <a:pt x="57359" y="312538"/>
                </a:cubicBezTo>
                <a:cubicBezTo>
                  <a:pt x="-6718" y="407788"/>
                  <a:pt x="-17109" y="520357"/>
                  <a:pt x="26187" y="593093"/>
                </a:cubicBezTo>
                <a:cubicBezTo>
                  <a:pt x="69482" y="665829"/>
                  <a:pt x="183782" y="748956"/>
                  <a:pt x="317132" y="748956"/>
                </a:cubicBezTo>
                <a:cubicBezTo>
                  <a:pt x="450482" y="748956"/>
                  <a:pt x="725842" y="667561"/>
                  <a:pt x="826287" y="593093"/>
                </a:cubicBezTo>
                <a:cubicBezTo>
                  <a:pt x="926732" y="518625"/>
                  <a:pt x="916342" y="392201"/>
                  <a:pt x="919805" y="302147"/>
                </a:cubicBezTo>
                <a:cubicBezTo>
                  <a:pt x="923268" y="212093"/>
                  <a:pt x="925000" y="99525"/>
                  <a:pt x="847068" y="52766"/>
                </a:cubicBezTo>
                <a:cubicBezTo>
                  <a:pt x="769136" y="6007"/>
                  <a:pt x="542268" y="-21702"/>
                  <a:pt x="410650" y="21593"/>
                </a:cubicBezTo>
                <a:close/>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6520113" y="149914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6448105" y="1922431"/>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7103970" y="165154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2" name="椭圆 11"/>
          <p:cNvSpPr/>
          <p:nvPr/>
        </p:nvSpPr>
        <p:spPr bwMode="auto">
          <a:xfrm>
            <a:off x="6672513" y="1706407"/>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6815938" y="1994439"/>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椭圆 13"/>
          <p:cNvSpPr/>
          <p:nvPr/>
        </p:nvSpPr>
        <p:spPr bwMode="auto">
          <a:xfrm>
            <a:off x="6743930" y="126067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7031962" y="126067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7392002" y="140469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6959954" y="1548706"/>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1316452162"/>
              </p:ext>
            </p:extLst>
          </p:nvPr>
        </p:nvGraphicFramePr>
        <p:xfrm>
          <a:off x="6492581" y="1196091"/>
          <a:ext cx="145581" cy="270365"/>
        </p:xfrm>
        <a:graphic>
          <a:graphicData uri="http://schemas.openxmlformats.org/presentationml/2006/ole">
            <mc:AlternateContent xmlns:mc="http://schemas.openxmlformats.org/markup-compatibility/2006">
              <mc:Choice xmlns:v="urn:schemas-microsoft-com:vml" Requires="v">
                <p:oleObj spid="_x0000_s224398" name="Equation" r:id="rId11" imgW="88560" imgH="164880" progId="Equation.DSMT4">
                  <p:embed/>
                </p:oleObj>
              </mc:Choice>
              <mc:Fallback>
                <p:oleObj name="Equation" r:id="rId11" imgW="88560" imgH="164880" progId="Equation.DSMT4">
                  <p:embed/>
                  <p:pic>
                    <p:nvPicPr>
                      <p:cNvPr id="0" name=""/>
                      <p:cNvPicPr/>
                      <p:nvPr/>
                    </p:nvPicPr>
                    <p:blipFill>
                      <a:blip r:embed="rId12"/>
                      <a:stretch>
                        <a:fillRect/>
                      </a:stretch>
                    </p:blipFill>
                    <p:spPr>
                      <a:xfrm>
                        <a:off x="6492581" y="1196091"/>
                        <a:ext cx="145581" cy="27036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118299923"/>
              </p:ext>
            </p:extLst>
          </p:nvPr>
        </p:nvGraphicFramePr>
        <p:xfrm>
          <a:off x="6382828" y="1976408"/>
          <a:ext cx="290183" cy="474845"/>
        </p:xfrm>
        <a:graphic>
          <a:graphicData uri="http://schemas.openxmlformats.org/presentationml/2006/ole">
            <mc:AlternateContent xmlns:mc="http://schemas.openxmlformats.org/markup-compatibility/2006">
              <mc:Choice xmlns:v="urn:schemas-microsoft-com:vml" Requires="v">
                <p:oleObj spid="_x0000_s224399" name="Equation" r:id="rId13" imgW="139680" imgH="228600" progId="Equation.DSMT4">
                  <p:embed/>
                </p:oleObj>
              </mc:Choice>
              <mc:Fallback>
                <p:oleObj name="Equation" r:id="rId13" imgW="139680" imgH="228600" progId="Equation.DSMT4">
                  <p:embed/>
                  <p:pic>
                    <p:nvPicPr>
                      <p:cNvPr id="0" name=""/>
                      <p:cNvPicPr/>
                      <p:nvPr/>
                    </p:nvPicPr>
                    <p:blipFill>
                      <a:blip r:embed="rId14"/>
                      <a:stretch>
                        <a:fillRect/>
                      </a:stretch>
                    </p:blipFill>
                    <p:spPr>
                      <a:xfrm>
                        <a:off x="6382828" y="1976408"/>
                        <a:ext cx="290183" cy="474845"/>
                      </a:xfrm>
                      <a:prstGeom prst="rect">
                        <a:avLst/>
                      </a:prstGeom>
                    </p:spPr>
                  </p:pic>
                </p:oleObj>
              </mc:Fallback>
            </mc:AlternateContent>
          </a:graphicData>
        </a:graphic>
      </p:graphicFrame>
      <p:cxnSp>
        <p:nvCxnSpPr>
          <p:cNvPr id="23" name="直接箭头连接符 22"/>
          <p:cNvCxnSpPr>
            <a:endCxn id="9" idx="3"/>
          </p:cNvCxnSpPr>
          <p:nvPr/>
        </p:nvCxnSpPr>
        <p:spPr bwMode="auto">
          <a:xfrm flipH="1" flipV="1">
            <a:off x="6529517" y="1548922"/>
            <a:ext cx="387620" cy="233077"/>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24" name="对象 23"/>
          <p:cNvGraphicFramePr>
            <a:graphicFrameLocks noChangeAspect="1"/>
          </p:cNvGraphicFramePr>
          <p:nvPr>
            <p:extLst>
              <p:ext uri="{D42A27DB-BD31-4B8C-83A1-F6EECF244321}">
                <p14:modId xmlns:p14="http://schemas.microsoft.com/office/powerpoint/2010/main" val="1557543882"/>
              </p:ext>
            </p:extLst>
          </p:nvPr>
        </p:nvGraphicFramePr>
        <p:xfrm>
          <a:off x="6659357" y="1291915"/>
          <a:ext cx="341477" cy="472815"/>
        </p:xfrm>
        <a:graphic>
          <a:graphicData uri="http://schemas.openxmlformats.org/presentationml/2006/ole">
            <mc:AlternateContent xmlns:mc="http://schemas.openxmlformats.org/markup-compatibility/2006">
              <mc:Choice xmlns:v="urn:schemas-microsoft-com:vml" Requires="v">
                <p:oleObj spid="_x0000_s224400" name="Equation" r:id="rId15" imgW="164880" imgH="228600" progId="Equation.DSMT4">
                  <p:embed/>
                </p:oleObj>
              </mc:Choice>
              <mc:Fallback>
                <p:oleObj name="Equation" r:id="rId15" imgW="164880" imgH="228600" progId="Equation.DSMT4">
                  <p:embed/>
                  <p:pic>
                    <p:nvPicPr>
                      <p:cNvPr id="0" name=""/>
                      <p:cNvPicPr/>
                      <p:nvPr/>
                    </p:nvPicPr>
                    <p:blipFill>
                      <a:blip r:embed="rId16"/>
                      <a:stretch>
                        <a:fillRect/>
                      </a:stretch>
                    </p:blipFill>
                    <p:spPr>
                      <a:xfrm>
                        <a:off x="6659357" y="1291915"/>
                        <a:ext cx="341477" cy="472815"/>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1135282237"/>
              </p:ext>
            </p:extLst>
          </p:nvPr>
        </p:nvGraphicFramePr>
        <p:xfrm>
          <a:off x="667358" y="488713"/>
          <a:ext cx="4007665" cy="5343553"/>
        </p:xfrm>
        <a:graphic>
          <a:graphicData uri="http://schemas.openxmlformats.org/presentationml/2006/ole">
            <mc:AlternateContent xmlns:mc="http://schemas.openxmlformats.org/markup-compatibility/2006">
              <mc:Choice xmlns:v="urn:schemas-microsoft-com:vml" Requires="v">
                <p:oleObj spid="_x0000_s224401" name="Equation" r:id="rId17" imgW="1981080" imgH="2641320" progId="Equation.DSMT4">
                  <p:embed/>
                </p:oleObj>
              </mc:Choice>
              <mc:Fallback>
                <p:oleObj name="Equation" r:id="rId17" imgW="1981080" imgH="2641320" progId="Equation.DSMT4">
                  <p:embed/>
                  <p:pic>
                    <p:nvPicPr>
                      <p:cNvPr id="0" name=""/>
                      <p:cNvPicPr/>
                      <p:nvPr/>
                    </p:nvPicPr>
                    <p:blipFill>
                      <a:blip r:embed="rId18"/>
                      <a:stretch>
                        <a:fillRect/>
                      </a:stretch>
                    </p:blipFill>
                    <p:spPr>
                      <a:xfrm>
                        <a:off x="667358" y="488713"/>
                        <a:ext cx="4007665" cy="5343553"/>
                      </a:xfrm>
                      <a:prstGeom prst="rect">
                        <a:avLst/>
                      </a:prstGeom>
                    </p:spPr>
                  </p:pic>
                </p:oleObj>
              </mc:Fallback>
            </mc:AlternateContent>
          </a:graphicData>
        </a:graphic>
      </p:graphicFrame>
      <p:sp>
        <p:nvSpPr>
          <p:cNvPr id="40" name="文本框 39"/>
          <p:cNvSpPr txBox="1"/>
          <p:nvPr/>
        </p:nvSpPr>
        <p:spPr>
          <a:xfrm>
            <a:off x="3365834" y="5227235"/>
            <a:ext cx="5092366" cy="1200329"/>
          </a:xfrm>
          <a:prstGeom prst="rect">
            <a:avLst/>
          </a:prstGeom>
          <a:noFill/>
        </p:spPr>
        <p:txBody>
          <a:bodyPr wrap="square" rtlCol="0">
            <a:spAutoFit/>
          </a:bodyPr>
          <a:lstStyle/>
          <a:p>
            <a:pPr algn="l">
              <a:lnSpc>
                <a:spcPct val="150000"/>
              </a:lnSpc>
            </a:pPr>
            <a:r>
              <a:rPr lang="zh-CN" altLang="en-US" dirty="0" smtClean="0">
                <a:latin typeface="仿宋" panose="02010609060101010101" pitchFamily="49" charset="-122"/>
                <a:ea typeface="仿宋" panose="02010609060101010101" pitchFamily="49" charset="-122"/>
              </a:rPr>
              <a:t>在质心系中，惯性力和外力完全抵消，</a:t>
            </a:r>
            <a:r>
              <a:rPr lang="zh-CN" altLang="en-US" b="1" dirty="0" smtClean="0">
                <a:solidFill>
                  <a:srgbClr val="FF0000"/>
                </a:solidFill>
                <a:latin typeface="仿宋" panose="02010609060101010101" pitchFamily="49" charset="-122"/>
                <a:ea typeface="仿宋" panose="02010609060101010101" pitchFamily="49" charset="-122"/>
              </a:rPr>
              <a:t>动量守恒</a:t>
            </a:r>
            <a:r>
              <a:rPr lang="zh-CN" altLang="en-US" dirty="0" smtClean="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082021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82</a:t>
            </a:fld>
            <a:endParaRPr lang="en-US" altLang="zh-CN">
              <a:solidFill>
                <a:srgbClr val="000000"/>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624830584"/>
              </p:ext>
            </p:extLst>
          </p:nvPr>
        </p:nvGraphicFramePr>
        <p:xfrm>
          <a:off x="1476375" y="1989138"/>
          <a:ext cx="6672263" cy="4259262"/>
        </p:xfrm>
        <a:graphic>
          <a:graphicData uri="http://schemas.openxmlformats.org/presentationml/2006/ole">
            <mc:AlternateContent xmlns:mc="http://schemas.openxmlformats.org/markup-compatibility/2006">
              <mc:Choice xmlns:v="urn:schemas-microsoft-com:vml" Requires="v">
                <p:oleObj spid="_x0000_s172316" name="Equation" r:id="rId3" imgW="2806560" imgH="1790640" progId="Equation.DSMT4">
                  <p:embed/>
                </p:oleObj>
              </mc:Choice>
              <mc:Fallback>
                <p:oleObj name="Equation" r:id="rId3" imgW="2806560" imgH="1790640" progId="Equation.DSMT4">
                  <p:embed/>
                  <p:pic>
                    <p:nvPicPr>
                      <p:cNvPr id="0" name=""/>
                      <p:cNvPicPr/>
                      <p:nvPr/>
                    </p:nvPicPr>
                    <p:blipFill>
                      <a:blip r:embed="rId4"/>
                      <a:stretch>
                        <a:fillRect/>
                      </a:stretch>
                    </p:blipFill>
                    <p:spPr>
                      <a:xfrm>
                        <a:off x="1476375" y="1989138"/>
                        <a:ext cx="6672263" cy="4259262"/>
                      </a:xfrm>
                      <a:prstGeom prst="rect">
                        <a:avLst/>
                      </a:prstGeom>
                    </p:spPr>
                  </p:pic>
                </p:oleObj>
              </mc:Fallback>
            </mc:AlternateContent>
          </a:graphicData>
        </a:graphic>
      </p:graphicFrame>
      <p:sp>
        <p:nvSpPr>
          <p:cNvPr id="6" name="文本框 5"/>
          <p:cNvSpPr txBox="1"/>
          <p:nvPr/>
        </p:nvSpPr>
        <p:spPr>
          <a:xfrm>
            <a:off x="827584" y="551166"/>
            <a:ext cx="1296144" cy="492443"/>
          </a:xfrm>
          <a:prstGeom prst="rect">
            <a:avLst/>
          </a:prstGeom>
          <a:noFill/>
        </p:spPr>
        <p:txBody>
          <a:bodyPr wrap="square" rtlCol="0">
            <a:spAutoFit/>
          </a:bodyPr>
          <a:lstStyle/>
          <a:p>
            <a:pPr algn="l"/>
            <a:r>
              <a:rPr lang="zh-CN" altLang="en-US" sz="2600" dirty="0" smtClean="0">
                <a:latin typeface="仿宋" panose="02010609060101010101" pitchFamily="49" charset="-122"/>
                <a:ea typeface="仿宋" panose="02010609060101010101" pitchFamily="49" charset="-122"/>
              </a:rPr>
              <a:t>质心系</a:t>
            </a:r>
            <a:endParaRPr lang="zh-CN" altLang="en-US" sz="2600" dirty="0">
              <a:latin typeface="仿宋" panose="02010609060101010101" pitchFamily="49" charset="-122"/>
              <a:ea typeface="仿宋" panose="02010609060101010101" pitchFamily="49" charset="-122"/>
            </a:endParaRPr>
          </a:p>
        </p:txBody>
      </p:sp>
      <p:sp>
        <p:nvSpPr>
          <p:cNvPr id="9" name="文本框 8"/>
          <p:cNvSpPr txBox="1"/>
          <p:nvPr/>
        </p:nvSpPr>
        <p:spPr>
          <a:xfrm>
            <a:off x="1115367" y="1181930"/>
            <a:ext cx="2016472" cy="492443"/>
          </a:xfrm>
          <a:prstGeom prst="rect">
            <a:avLst/>
          </a:prstGeom>
          <a:noFill/>
        </p:spPr>
        <p:txBody>
          <a:bodyPr wrap="square" rtlCol="0">
            <a:spAutoFit/>
          </a:bodyPr>
          <a:lstStyle/>
          <a:p>
            <a:pPr marL="457200" indent="-457200" algn="l">
              <a:buFont typeface="Wingdings" panose="05000000000000000000" pitchFamily="2" charset="2"/>
              <a:buChar char="l"/>
            </a:pPr>
            <a:r>
              <a:rPr lang="zh-CN" altLang="en-US" sz="2600" dirty="0" smtClean="0">
                <a:solidFill>
                  <a:srgbClr val="0000FF"/>
                </a:solidFill>
                <a:latin typeface="仿宋" panose="02010609060101010101" pitchFamily="49" charset="-122"/>
                <a:ea typeface="仿宋" panose="02010609060101010101" pitchFamily="49" charset="-122"/>
              </a:rPr>
              <a:t>动能定理</a:t>
            </a:r>
            <a:endParaRPr lang="zh-CN" altLang="en-US" sz="2600" dirty="0">
              <a:solidFill>
                <a:srgbClr val="0000FF"/>
              </a:solidFill>
              <a:latin typeface="仿宋" panose="02010609060101010101" pitchFamily="49" charset="-122"/>
              <a:ea typeface="仿宋" panose="02010609060101010101" pitchFamily="49" charset="-122"/>
            </a:endParaRPr>
          </a:p>
        </p:txBody>
      </p:sp>
      <p:sp>
        <p:nvSpPr>
          <p:cNvPr id="2" name="椭圆 1"/>
          <p:cNvSpPr/>
          <p:nvPr/>
        </p:nvSpPr>
        <p:spPr bwMode="auto">
          <a:xfrm>
            <a:off x="5004048" y="1989138"/>
            <a:ext cx="720080" cy="57576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72146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83</a:t>
            </a:fld>
            <a:endParaRPr lang="en-US" altLang="zh-CN">
              <a:solidFill>
                <a:srgbClr val="000000"/>
              </a:solidFill>
            </a:endParaRPr>
          </a:p>
        </p:txBody>
      </p:sp>
      <p:sp>
        <p:nvSpPr>
          <p:cNvPr id="5" name="文本框 4"/>
          <p:cNvSpPr txBox="1"/>
          <p:nvPr/>
        </p:nvSpPr>
        <p:spPr>
          <a:xfrm>
            <a:off x="873605" y="3773346"/>
            <a:ext cx="7548033" cy="1023806"/>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a:solidFill>
                  <a:srgbClr val="0000FF"/>
                </a:solidFill>
              </a:rPr>
              <a:t>在某些问题中，选用质心坐标系比需用惯性参考系还要好。</a:t>
            </a:r>
          </a:p>
        </p:txBody>
      </p:sp>
      <p:sp>
        <p:nvSpPr>
          <p:cNvPr id="6" name="文本框 5"/>
          <p:cNvSpPr txBox="1"/>
          <p:nvPr/>
        </p:nvSpPr>
        <p:spPr>
          <a:xfrm>
            <a:off x="873605" y="2712776"/>
            <a:ext cx="7548033" cy="1092607"/>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动能定理，功能原理，机械能守恒定律适用范围：惯性系，质心系</a:t>
            </a:r>
            <a:endParaRPr lang="zh-CN" altLang="en-US" sz="2600" dirty="0">
              <a:solidFill>
                <a:srgbClr val="0000FF"/>
              </a:solidFill>
            </a:endParaRPr>
          </a:p>
        </p:txBody>
      </p:sp>
      <p:sp>
        <p:nvSpPr>
          <p:cNvPr id="7" name="文本框 6"/>
          <p:cNvSpPr txBox="1"/>
          <p:nvPr/>
        </p:nvSpPr>
        <p:spPr>
          <a:xfrm>
            <a:off x="873605" y="1052736"/>
            <a:ext cx="7544213" cy="1015663"/>
          </a:xfrm>
          <a:prstGeom prst="rect">
            <a:avLst/>
          </a:prstGeom>
          <a:solidFill>
            <a:srgbClr val="FFFF00"/>
          </a:solidFill>
        </p:spPr>
        <p:txBody>
          <a:bodyPr wrap="square" rtlCol="0">
            <a:spAutoFit/>
          </a:bodyPr>
          <a:lstStyle>
            <a:defPPr>
              <a:defRPr lang="zh-CN"/>
            </a:defPPr>
            <a:lvl1pPr algn="l">
              <a:lnSpc>
                <a:spcPct val="125000"/>
              </a:lnSpc>
              <a:defRPr>
                <a:latin typeface="仿宋" panose="02010609060101010101" pitchFamily="49" charset="-122"/>
                <a:ea typeface="仿宋" panose="02010609060101010101" pitchFamily="49" charset="-122"/>
              </a:defRPr>
            </a:lvl1pPr>
          </a:lstStyle>
          <a:p>
            <a:r>
              <a:rPr lang="zh-CN" altLang="en-US" dirty="0"/>
              <a:t>只要我们选择质心系，即使它不是惯性系，也不需要考虑惯性力所作的功。</a:t>
            </a:r>
          </a:p>
        </p:txBody>
      </p:sp>
    </p:spTree>
    <p:extLst>
      <p:ext uri="{BB962C8B-B14F-4D97-AF65-F5344CB8AC3E}">
        <p14:creationId xmlns:p14="http://schemas.microsoft.com/office/powerpoint/2010/main" val="291647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84</a:t>
            </a:fld>
            <a:endParaRPr lang="en-US" altLang="zh-CN">
              <a:solidFill>
                <a:srgbClr val="000000"/>
              </a:solidFill>
            </a:endParaRPr>
          </a:p>
        </p:txBody>
      </p:sp>
      <p:sp>
        <p:nvSpPr>
          <p:cNvPr id="5" name="文本框 4"/>
          <p:cNvSpPr txBox="1"/>
          <p:nvPr/>
        </p:nvSpPr>
        <p:spPr>
          <a:xfrm>
            <a:off x="755576" y="836712"/>
            <a:ext cx="2448272" cy="492443"/>
          </a:xfrm>
          <a:prstGeom prst="rect">
            <a:avLst/>
          </a:prstGeom>
          <a:noFill/>
        </p:spPr>
        <p:txBody>
          <a:bodyPr wrap="square" rtlCol="0">
            <a:spAutoFit/>
          </a:bodyPr>
          <a:lstStyle/>
          <a:p>
            <a:pPr algn="l"/>
            <a:r>
              <a:rPr lang="zh-CN" altLang="en-US" sz="2600" b="1" dirty="0" smtClean="0">
                <a:solidFill>
                  <a:srgbClr val="FF0000"/>
                </a:solidFill>
                <a:latin typeface="仿宋" panose="02010609060101010101" pitchFamily="49" charset="-122"/>
                <a:ea typeface="仿宋" panose="02010609060101010101" pitchFamily="49" charset="-122"/>
              </a:rPr>
              <a:t>质心及质心系</a:t>
            </a:r>
            <a:endParaRPr lang="zh-CN" altLang="en-US" sz="2600" b="1" dirty="0">
              <a:solidFill>
                <a:srgbClr val="FF0000"/>
              </a:solidFill>
              <a:latin typeface="仿宋" panose="02010609060101010101" pitchFamily="49" charset="-122"/>
              <a:ea typeface="仿宋" panose="02010609060101010101" pitchFamily="49" charset="-122"/>
            </a:endParaRPr>
          </a:p>
        </p:txBody>
      </p:sp>
      <p:sp>
        <p:nvSpPr>
          <p:cNvPr id="6" name="文本框 5"/>
          <p:cNvSpPr txBox="1"/>
          <p:nvPr/>
        </p:nvSpPr>
        <p:spPr>
          <a:xfrm>
            <a:off x="910167" y="1772816"/>
            <a:ext cx="7548033" cy="523670"/>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牛顿第二定律：质点，质心</a:t>
            </a:r>
            <a:endParaRPr lang="zh-CN" altLang="en-US" sz="2600" dirty="0">
              <a:solidFill>
                <a:srgbClr val="0000FF"/>
              </a:solidFill>
            </a:endParaRPr>
          </a:p>
        </p:txBody>
      </p:sp>
      <p:sp>
        <p:nvSpPr>
          <p:cNvPr id="7" name="文本框 6"/>
          <p:cNvSpPr txBox="1"/>
          <p:nvPr/>
        </p:nvSpPr>
        <p:spPr>
          <a:xfrm>
            <a:off x="910165" y="2766811"/>
            <a:ext cx="7548033" cy="523670"/>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动量定理：质点，质心系</a:t>
            </a:r>
            <a:endParaRPr lang="zh-CN" altLang="en-US" sz="2600" dirty="0">
              <a:solidFill>
                <a:srgbClr val="0000FF"/>
              </a:solidFill>
            </a:endParaRPr>
          </a:p>
        </p:txBody>
      </p:sp>
      <p:sp>
        <p:nvSpPr>
          <p:cNvPr id="8" name="文本框 7"/>
          <p:cNvSpPr txBox="1"/>
          <p:nvPr/>
        </p:nvSpPr>
        <p:spPr>
          <a:xfrm>
            <a:off x="910164" y="3861048"/>
            <a:ext cx="7548033" cy="1092607"/>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marL="342900" indent="-342900" algn="l">
              <a:buFont typeface="Wingdings" panose="05000000000000000000" pitchFamily="2" charset="2"/>
              <a:buChar char="Ø"/>
            </a:pPr>
            <a:r>
              <a:rPr lang="zh-CN" altLang="en-US" sz="2600" dirty="0" smtClean="0">
                <a:solidFill>
                  <a:srgbClr val="0000FF"/>
                </a:solidFill>
              </a:rPr>
              <a:t>动量守恒定律，动能定理，功能原理，机械能守恒定律适用范围：惯性系，质心系</a:t>
            </a:r>
            <a:endParaRPr lang="zh-CN" altLang="en-US" sz="2600" dirty="0">
              <a:solidFill>
                <a:srgbClr val="0000FF"/>
              </a:solidFill>
            </a:endParaRPr>
          </a:p>
        </p:txBody>
      </p:sp>
    </p:spTree>
    <p:extLst>
      <p:ext uri="{BB962C8B-B14F-4D97-AF65-F5344CB8AC3E}">
        <p14:creationId xmlns:p14="http://schemas.microsoft.com/office/powerpoint/2010/main" val="8552993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85</a:t>
            </a:fld>
            <a:endParaRPr lang="en-US" altLang="zh-CN">
              <a:solidFill>
                <a:srgbClr val="000000"/>
              </a:solidFill>
            </a:endParaRPr>
          </a:p>
        </p:txBody>
      </p:sp>
      <p:sp>
        <p:nvSpPr>
          <p:cNvPr id="6" name="文本框 5"/>
          <p:cNvSpPr txBox="1"/>
          <p:nvPr>
            <p:custDataLst>
              <p:tags r:id="rId3"/>
            </p:custDataLst>
          </p:nvPr>
        </p:nvSpPr>
        <p:spPr>
          <a:xfrm>
            <a:off x="755576" y="1196752"/>
            <a:ext cx="7315200" cy="2143125"/>
          </a:xfrm>
          <a:prstGeom prst="rect">
            <a:avLst/>
          </a:prstGeom>
          <a:noFill/>
        </p:spPr>
        <p:txBody>
          <a:bodyPr vert="horz" wrap="square" rtlCol="0" anchor="ctr" anchorCtr="0">
            <a:noAutofit/>
          </a:bodyPr>
          <a:lstStyle/>
          <a:p>
            <a:pPr algn="l"/>
            <a:r>
              <a:rPr lang="zh-CN" altLang="en-US" sz="2800" dirty="0"/>
              <a:t>例：湖中有一船，船速为</a:t>
            </a:r>
            <a:r>
              <a:rPr lang="en-US" altLang="zh-CN" sz="2800" dirty="0"/>
              <a:t>2m/s</a:t>
            </a:r>
            <a:r>
              <a:rPr lang="zh-CN" altLang="en-US" sz="2800" dirty="0"/>
              <a:t>，船上人踢一质量</a:t>
            </a:r>
            <a:r>
              <a:rPr lang="en-US" altLang="zh-CN" sz="2800" dirty="0"/>
              <a:t>m=1kg</a:t>
            </a:r>
            <a:r>
              <a:rPr lang="zh-CN" altLang="en-US" sz="2800" dirty="0"/>
              <a:t>的小球（船的质量</a:t>
            </a:r>
            <a:r>
              <a:rPr lang="en-US" altLang="zh-CN" sz="2800" dirty="0"/>
              <a:t>M</a:t>
            </a:r>
            <a:r>
              <a:rPr lang="zh-CN" altLang="en-US" sz="2800" dirty="0"/>
              <a:t>远大于</a:t>
            </a:r>
            <a:r>
              <a:rPr lang="en-US" altLang="zh-CN" sz="2800" dirty="0"/>
              <a:t>m</a:t>
            </a:r>
            <a:r>
              <a:rPr lang="zh-CN" altLang="en-US" sz="2800" dirty="0"/>
              <a:t>），以</a:t>
            </a:r>
            <a:r>
              <a:rPr lang="en-US" altLang="zh-CN" sz="2800" dirty="0"/>
              <a:t>4m/s</a:t>
            </a:r>
            <a:r>
              <a:rPr lang="zh-CN" altLang="en-US" sz="2800" dirty="0"/>
              <a:t>的相对速度向正反两个方向踢。</a:t>
            </a:r>
            <a:endParaRPr lang="en-US" altLang="zh-CN" sz="2800" dirty="0"/>
          </a:p>
          <a:p>
            <a:pPr algn="l"/>
            <a:r>
              <a:rPr lang="zh-CN" altLang="en-US" sz="2800" dirty="0"/>
              <a:t>问：分别以船及岸作参考系，计算人对球所做的功。</a:t>
            </a: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cxnSp>
        <p:nvCxnSpPr>
          <p:cNvPr id="15" name="直接连接符 14"/>
          <p:cNvCxnSpPr/>
          <p:nvPr/>
        </p:nvCxnSpPr>
        <p:spPr bwMode="auto">
          <a:xfrm>
            <a:off x="1763688" y="4293096"/>
            <a:ext cx="504056"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2267744" y="4725144"/>
            <a:ext cx="41044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flipV="1">
            <a:off x="6372200" y="4221088"/>
            <a:ext cx="432048"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接箭头连接符 21"/>
          <p:cNvCxnSpPr/>
          <p:nvPr/>
        </p:nvCxnSpPr>
        <p:spPr bwMode="auto">
          <a:xfrm>
            <a:off x="3491880" y="5301208"/>
            <a:ext cx="1512168"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23" name="对象 22"/>
          <p:cNvGraphicFramePr>
            <a:graphicFrameLocks noChangeAspect="1"/>
          </p:cNvGraphicFramePr>
          <p:nvPr>
            <p:extLst>
              <p:ext uri="{D42A27DB-BD31-4B8C-83A1-F6EECF244321}">
                <p14:modId xmlns:p14="http://schemas.microsoft.com/office/powerpoint/2010/main" val="2804329701"/>
              </p:ext>
            </p:extLst>
          </p:nvPr>
        </p:nvGraphicFramePr>
        <p:xfrm>
          <a:off x="3932464" y="4862925"/>
          <a:ext cx="775015" cy="364713"/>
        </p:xfrm>
        <a:graphic>
          <a:graphicData uri="http://schemas.openxmlformats.org/presentationml/2006/ole">
            <mc:AlternateContent xmlns:mc="http://schemas.openxmlformats.org/markup-compatibility/2006">
              <mc:Choice xmlns:v="urn:schemas-microsoft-com:vml" Requires="v">
                <p:oleObj spid="_x0000_s210106" name="Equation" r:id="rId13" imgW="431640" imgH="203040" progId="Equation.DSMT4">
                  <p:embed/>
                </p:oleObj>
              </mc:Choice>
              <mc:Fallback>
                <p:oleObj name="Equation" r:id="rId13" imgW="431640" imgH="203040" progId="Equation.DSMT4">
                  <p:embed/>
                  <p:pic>
                    <p:nvPicPr>
                      <p:cNvPr id="0" name=""/>
                      <p:cNvPicPr/>
                      <p:nvPr/>
                    </p:nvPicPr>
                    <p:blipFill>
                      <a:blip r:embed="rId14"/>
                      <a:stretch>
                        <a:fillRect/>
                      </a:stretch>
                    </p:blipFill>
                    <p:spPr>
                      <a:xfrm>
                        <a:off x="3932464" y="4862925"/>
                        <a:ext cx="775015" cy="364713"/>
                      </a:xfrm>
                      <a:prstGeom prst="rect">
                        <a:avLst/>
                      </a:prstGeom>
                    </p:spPr>
                  </p:pic>
                </p:oleObj>
              </mc:Fallback>
            </mc:AlternateContent>
          </a:graphicData>
        </a:graphic>
      </p:graphicFrame>
      <p:pic>
        <p:nvPicPr>
          <p:cNvPr id="24" name="图片 2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788791" y="3856062"/>
            <a:ext cx="869082" cy="869082"/>
          </a:xfrm>
          <a:prstGeom prst="rect">
            <a:avLst/>
          </a:prstGeom>
        </p:spPr>
      </p:pic>
      <p:pic>
        <p:nvPicPr>
          <p:cNvPr id="25" name="图片 2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707479" y="4421951"/>
            <a:ext cx="296569" cy="297025"/>
          </a:xfrm>
          <a:prstGeom prst="rect">
            <a:avLst/>
          </a:prstGeom>
        </p:spPr>
      </p:pic>
      <p:cxnSp>
        <p:nvCxnSpPr>
          <p:cNvPr id="27" name="直接箭头连接符 26"/>
          <p:cNvCxnSpPr/>
          <p:nvPr/>
        </p:nvCxnSpPr>
        <p:spPr bwMode="auto">
          <a:xfrm flipV="1">
            <a:off x="4860032" y="4293096"/>
            <a:ext cx="711543" cy="0"/>
          </a:xfrm>
          <a:prstGeom prst="straightConnector1">
            <a:avLst/>
          </a:prstGeom>
          <a:solidFill>
            <a:schemeClr val="accent1"/>
          </a:solidFill>
          <a:ln w="28575" cap="flat" cmpd="sng" algn="ctr">
            <a:solidFill>
              <a:srgbClr val="0000FF"/>
            </a:solidFill>
            <a:prstDash val="solid"/>
            <a:round/>
            <a:headEnd type="none" w="med" len="med"/>
            <a:tailEnd type="triangle"/>
          </a:ln>
          <a:effectLst/>
        </p:spPr>
      </p:cxnSp>
      <p:cxnSp>
        <p:nvCxnSpPr>
          <p:cNvPr id="29" name="直接箭头连接符 28"/>
          <p:cNvCxnSpPr/>
          <p:nvPr/>
        </p:nvCxnSpPr>
        <p:spPr bwMode="auto">
          <a:xfrm flipH="1" flipV="1">
            <a:off x="4186533" y="4077072"/>
            <a:ext cx="723930" cy="0"/>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graphicFrame>
        <p:nvGraphicFramePr>
          <p:cNvPr id="32" name="对象 31"/>
          <p:cNvGraphicFramePr>
            <a:graphicFrameLocks noChangeAspect="1"/>
          </p:cNvGraphicFramePr>
          <p:nvPr>
            <p:extLst>
              <p:ext uri="{D42A27DB-BD31-4B8C-83A1-F6EECF244321}">
                <p14:modId xmlns:p14="http://schemas.microsoft.com/office/powerpoint/2010/main" val="3980821397"/>
              </p:ext>
            </p:extLst>
          </p:nvPr>
        </p:nvGraphicFramePr>
        <p:xfrm>
          <a:off x="4520443" y="3622854"/>
          <a:ext cx="775015" cy="364713"/>
        </p:xfrm>
        <a:graphic>
          <a:graphicData uri="http://schemas.openxmlformats.org/presentationml/2006/ole">
            <mc:AlternateContent xmlns:mc="http://schemas.openxmlformats.org/markup-compatibility/2006">
              <mc:Choice xmlns:v="urn:schemas-microsoft-com:vml" Requires="v">
                <p:oleObj spid="_x0000_s210107" name="Equation" r:id="rId17" imgW="431640" imgH="203040" progId="Equation.DSMT4">
                  <p:embed/>
                </p:oleObj>
              </mc:Choice>
              <mc:Fallback>
                <p:oleObj name="Equation" r:id="rId17" imgW="431640" imgH="203040" progId="Equation.DSMT4">
                  <p:embed/>
                  <p:pic>
                    <p:nvPicPr>
                      <p:cNvPr id="0" name=""/>
                      <p:cNvPicPr/>
                      <p:nvPr/>
                    </p:nvPicPr>
                    <p:blipFill>
                      <a:blip r:embed="rId18"/>
                      <a:stretch>
                        <a:fillRect/>
                      </a:stretch>
                    </p:blipFill>
                    <p:spPr>
                      <a:xfrm>
                        <a:off x="4520443" y="3622854"/>
                        <a:ext cx="775015" cy="364713"/>
                      </a:xfrm>
                      <a:prstGeom prst="rect">
                        <a:avLst/>
                      </a:prstGeom>
                    </p:spPr>
                  </p:pic>
                </p:oleObj>
              </mc:Fallback>
            </mc:AlternateContent>
          </a:graphicData>
        </a:graphic>
      </p:graphicFrame>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309394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86</a:t>
            </a:fld>
            <a:endParaRPr lang="en-US" altLang="zh-CN">
              <a:solidFill>
                <a:srgbClr val="000000"/>
              </a:solidFill>
            </a:endParaRPr>
          </a:p>
        </p:txBody>
      </p:sp>
      <p:sp>
        <p:nvSpPr>
          <p:cNvPr id="6" name="文本框 5"/>
          <p:cNvSpPr txBox="1"/>
          <p:nvPr/>
        </p:nvSpPr>
        <p:spPr>
          <a:xfrm>
            <a:off x="827583" y="620688"/>
            <a:ext cx="7548033" cy="952184"/>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a:t>解</a:t>
            </a:r>
            <a:r>
              <a:rPr lang="zh-CN" altLang="en-US" dirty="0" smtClean="0"/>
              <a:t>：以船作参考系：</a:t>
            </a:r>
            <a:endParaRPr lang="en-US" altLang="zh-CN" dirty="0" smtClean="0"/>
          </a:p>
          <a:p>
            <a:pPr algn="l"/>
            <a:r>
              <a:rPr lang="en-US" altLang="zh-CN" dirty="0"/>
              <a:t> </a:t>
            </a:r>
            <a:r>
              <a:rPr lang="en-US" altLang="zh-CN" dirty="0" smtClean="0"/>
              <a:t>   </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822728639"/>
              </p:ext>
            </p:extLst>
          </p:nvPr>
        </p:nvGraphicFramePr>
        <p:xfrm>
          <a:off x="1498428" y="1211442"/>
          <a:ext cx="3870500" cy="674076"/>
        </p:xfrm>
        <a:graphic>
          <a:graphicData uri="http://schemas.openxmlformats.org/presentationml/2006/ole">
            <mc:AlternateContent xmlns:mc="http://schemas.openxmlformats.org/markup-compatibility/2006">
              <mc:Choice xmlns:v="urn:schemas-microsoft-com:vml" Requires="v">
                <p:oleObj spid="_x0000_s173602" name="Equation" r:id="rId3" imgW="2260440" imgH="393480" progId="Equation.DSMT4">
                  <p:embed/>
                </p:oleObj>
              </mc:Choice>
              <mc:Fallback>
                <p:oleObj name="Equation" r:id="rId3" imgW="2260440" imgH="393480" progId="Equation.DSMT4">
                  <p:embed/>
                  <p:pic>
                    <p:nvPicPr>
                      <p:cNvPr id="0" name=""/>
                      <p:cNvPicPr/>
                      <p:nvPr/>
                    </p:nvPicPr>
                    <p:blipFill>
                      <a:blip r:embed="rId4"/>
                      <a:stretch>
                        <a:fillRect/>
                      </a:stretch>
                    </p:blipFill>
                    <p:spPr>
                      <a:xfrm>
                        <a:off x="1498428" y="1211442"/>
                        <a:ext cx="3870500" cy="674076"/>
                      </a:xfrm>
                      <a:prstGeom prst="rect">
                        <a:avLst/>
                      </a:prstGeom>
                    </p:spPr>
                  </p:pic>
                </p:oleObj>
              </mc:Fallback>
            </mc:AlternateContent>
          </a:graphicData>
        </a:graphic>
      </p:graphicFrame>
      <p:sp>
        <p:nvSpPr>
          <p:cNvPr id="8" name="文本框 7"/>
          <p:cNvSpPr txBox="1"/>
          <p:nvPr/>
        </p:nvSpPr>
        <p:spPr>
          <a:xfrm>
            <a:off x="1403648" y="2068402"/>
            <a:ext cx="7548033" cy="1015663"/>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以</a:t>
            </a:r>
            <a:r>
              <a:rPr lang="zh-CN" altLang="en-US" dirty="0"/>
              <a:t>岸</a:t>
            </a:r>
            <a:r>
              <a:rPr lang="zh-CN" altLang="en-US" dirty="0" smtClean="0"/>
              <a:t>作参考系：</a:t>
            </a:r>
            <a:endParaRPr lang="en-US" altLang="zh-CN" dirty="0" smtClean="0"/>
          </a:p>
          <a:p>
            <a:pPr algn="l"/>
            <a:r>
              <a:rPr lang="en-US" altLang="zh-CN" dirty="0"/>
              <a:t> </a:t>
            </a:r>
            <a:r>
              <a:rPr lang="en-US" altLang="zh-CN" dirty="0" smtClean="0"/>
              <a:t>   </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1366569546"/>
              </p:ext>
            </p:extLst>
          </p:nvPr>
        </p:nvGraphicFramePr>
        <p:xfrm>
          <a:off x="1498428" y="3046760"/>
          <a:ext cx="5441950" cy="1230313"/>
        </p:xfrm>
        <a:graphic>
          <a:graphicData uri="http://schemas.openxmlformats.org/presentationml/2006/ole">
            <mc:AlternateContent xmlns:mc="http://schemas.openxmlformats.org/markup-compatibility/2006">
              <mc:Choice xmlns:v="urn:schemas-microsoft-com:vml" Requires="v">
                <p:oleObj spid="_x0000_s173603" name="Equation" r:id="rId5" imgW="3593880" imgH="812520" progId="Equation.DSMT4">
                  <p:embed/>
                </p:oleObj>
              </mc:Choice>
              <mc:Fallback>
                <p:oleObj name="Equation" r:id="rId5" imgW="3593880" imgH="812520" progId="Equation.DSMT4">
                  <p:embed/>
                  <p:pic>
                    <p:nvPicPr>
                      <p:cNvPr id="0" name=""/>
                      <p:cNvPicPr/>
                      <p:nvPr/>
                    </p:nvPicPr>
                    <p:blipFill>
                      <a:blip r:embed="rId6"/>
                      <a:stretch>
                        <a:fillRect/>
                      </a:stretch>
                    </p:blipFill>
                    <p:spPr>
                      <a:xfrm>
                        <a:off x="1498428" y="3046760"/>
                        <a:ext cx="5441950" cy="1230313"/>
                      </a:xfrm>
                      <a:prstGeom prst="rect">
                        <a:avLst/>
                      </a:prstGeom>
                    </p:spPr>
                  </p:pic>
                </p:oleObj>
              </mc:Fallback>
            </mc:AlternateContent>
          </a:graphicData>
        </a:graphic>
      </p:graphicFrame>
      <p:sp>
        <p:nvSpPr>
          <p:cNvPr id="10" name="文本框 9"/>
          <p:cNvSpPr txBox="1"/>
          <p:nvPr/>
        </p:nvSpPr>
        <p:spPr>
          <a:xfrm>
            <a:off x="1498429" y="4850015"/>
            <a:ext cx="7548033" cy="553998"/>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问题出在哪里？</a:t>
            </a:r>
            <a:r>
              <a:rPr lang="en-US" altLang="zh-CN" dirty="0" smtClean="0"/>
              <a:t>    </a:t>
            </a:r>
            <a:endParaRPr lang="zh-CN" altLang="en-US" dirty="0"/>
          </a:p>
        </p:txBody>
      </p:sp>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0781" y="4530457"/>
            <a:ext cx="2166937" cy="2166937"/>
          </a:xfrm>
          <a:prstGeom prst="rect">
            <a:avLst/>
          </a:prstGeom>
        </p:spPr>
      </p:pic>
    </p:spTree>
    <p:extLst>
      <p:ext uri="{BB962C8B-B14F-4D97-AF65-F5344CB8AC3E}">
        <p14:creationId xmlns:p14="http://schemas.microsoft.com/office/powerpoint/2010/main" val="22490694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87</a:t>
            </a:fld>
            <a:endParaRPr lang="en-US" altLang="zh-CN">
              <a:solidFill>
                <a:srgbClr val="000000"/>
              </a:solidFill>
            </a:endParaRPr>
          </a:p>
        </p:txBody>
      </p:sp>
      <p:sp>
        <p:nvSpPr>
          <p:cNvPr id="7" name="文本框 6"/>
          <p:cNvSpPr txBox="1"/>
          <p:nvPr/>
        </p:nvSpPr>
        <p:spPr>
          <a:xfrm>
            <a:off x="930755" y="698572"/>
            <a:ext cx="7548033" cy="952184"/>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问题在于，踢出球后，船的动能发生了改变！</a:t>
            </a:r>
            <a:endParaRPr lang="en-US" altLang="zh-CN" dirty="0" smtClean="0"/>
          </a:p>
          <a:p>
            <a:pPr algn="l"/>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3494655347"/>
              </p:ext>
            </p:extLst>
          </p:nvPr>
        </p:nvGraphicFramePr>
        <p:xfrm>
          <a:off x="1547664" y="1397241"/>
          <a:ext cx="5400600" cy="2092966"/>
        </p:xfrm>
        <a:graphic>
          <a:graphicData uri="http://schemas.openxmlformats.org/presentationml/2006/ole">
            <mc:AlternateContent xmlns:mc="http://schemas.openxmlformats.org/markup-compatibility/2006">
              <mc:Choice xmlns:v="urn:schemas-microsoft-com:vml" Requires="v">
                <p:oleObj spid="_x0000_s175373" name="Equation" r:id="rId3" imgW="3670200" imgH="1422360" progId="Equation.DSMT4">
                  <p:embed/>
                </p:oleObj>
              </mc:Choice>
              <mc:Fallback>
                <p:oleObj name="Equation" r:id="rId3" imgW="3670200" imgH="1422360" progId="Equation.DSMT4">
                  <p:embed/>
                  <p:pic>
                    <p:nvPicPr>
                      <p:cNvPr id="0" name=""/>
                      <p:cNvPicPr/>
                      <p:nvPr/>
                    </p:nvPicPr>
                    <p:blipFill>
                      <a:blip r:embed="rId4"/>
                      <a:stretch>
                        <a:fillRect/>
                      </a:stretch>
                    </p:blipFill>
                    <p:spPr>
                      <a:xfrm>
                        <a:off x="1547664" y="1397241"/>
                        <a:ext cx="5400600" cy="2092966"/>
                      </a:xfrm>
                      <a:prstGeom prst="rect">
                        <a:avLst/>
                      </a:prstGeom>
                    </p:spPr>
                  </p:pic>
                </p:oleObj>
              </mc:Fallback>
            </mc:AlternateContent>
          </a:graphicData>
        </a:graphic>
      </p:graphicFrame>
      <p:sp>
        <p:nvSpPr>
          <p:cNvPr id="10" name="文本框 9"/>
          <p:cNvSpPr txBox="1"/>
          <p:nvPr/>
        </p:nvSpPr>
        <p:spPr>
          <a:xfrm>
            <a:off x="910167" y="3646676"/>
            <a:ext cx="7548033" cy="2862322"/>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由于船的质量远大于球，其速度的改变</a:t>
            </a:r>
            <a:r>
              <a:rPr lang="en-US" altLang="zh-CN" dirty="0" smtClean="0"/>
              <a:t>u</a:t>
            </a:r>
            <a:r>
              <a:rPr lang="zh-CN" altLang="en-US" dirty="0" smtClean="0"/>
              <a:t>很小，但动能的改变却不能忽略！相对于“静止”参考系，球动能的增长虽然是</a:t>
            </a:r>
            <a:r>
              <a:rPr lang="en-US" altLang="zh-CN" dirty="0" smtClean="0"/>
              <a:t>16J(</a:t>
            </a:r>
            <a:r>
              <a:rPr lang="zh-CN" altLang="en-US" dirty="0" smtClean="0"/>
              <a:t>向前抛</a:t>
            </a:r>
            <a:r>
              <a:rPr lang="en-US" altLang="zh-CN" dirty="0" smtClean="0"/>
              <a:t>)</a:t>
            </a:r>
            <a:r>
              <a:rPr lang="zh-CN" altLang="en-US" dirty="0" smtClean="0"/>
              <a:t>或</a:t>
            </a:r>
            <a:r>
              <a:rPr lang="en-US" altLang="zh-CN" dirty="0" smtClean="0"/>
              <a:t>0J</a:t>
            </a:r>
            <a:r>
              <a:rPr lang="zh-CN" altLang="en-US" dirty="0" smtClean="0"/>
              <a:t>（向后抛），然而并不等于所需要做的功！所需作的功应等于“船</a:t>
            </a:r>
            <a:r>
              <a:rPr lang="en-US" altLang="zh-CN" dirty="0" smtClean="0"/>
              <a:t>-</a:t>
            </a:r>
            <a:r>
              <a:rPr lang="zh-CN" altLang="en-US" dirty="0" smtClean="0"/>
              <a:t>球”系统的动能的增长；必须计及船的动能的改变才可以得出正确的结果。</a:t>
            </a:r>
            <a:endParaRPr lang="en-US" altLang="zh-CN" dirty="0" smtClean="0"/>
          </a:p>
        </p:txBody>
      </p:sp>
    </p:spTree>
    <p:extLst>
      <p:ext uri="{BB962C8B-B14F-4D97-AF65-F5344CB8AC3E}">
        <p14:creationId xmlns:p14="http://schemas.microsoft.com/office/powerpoint/2010/main" val="1163237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88</a:t>
            </a:fld>
            <a:endParaRPr lang="en-US" altLang="zh-CN">
              <a:solidFill>
                <a:srgbClr val="000000"/>
              </a:solidFill>
            </a:endParaRPr>
          </a:p>
        </p:txBody>
      </p:sp>
      <p:sp>
        <p:nvSpPr>
          <p:cNvPr id="5" name="文本框 4"/>
          <p:cNvSpPr txBox="1"/>
          <p:nvPr/>
        </p:nvSpPr>
        <p:spPr>
          <a:xfrm>
            <a:off x="904065" y="692696"/>
            <a:ext cx="7548033" cy="3785652"/>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选取“船</a:t>
            </a:r>
            <a:r>
              <a:rPr lang="en-US" altLang="zh-CN" dirty="0" smtClean="0"/>
              <a:t>-</a:t>
            </a:r>
            <a:r>
              <a:rPr lang="zh-CN" altLang="en-US" dirty="0" smtClean="0"/>
              <a:t>球”系统的质心系则比较方便。因为船的质量远远大于球的质量，“</a:t>
            </a:r>
            <a:r>
              <a:rPr lang="zh-CN" altLang="en-US" dirty="0"/>
              <a:t>船</a:t>
            </a:r>
            <a:r>
              <a:rPr lang="en-US" altLang="zh-CN" dirty="0"/>
              <a:t>-</a:t>
            </a:r>
            <a:r>
              <a:rPr lang="zh-CN" altLang="en-US" dirty="0"/>
              <a:t>球”系统的</a:t>
            </a:r>
            <a:r>
              <a:rPr lang="zh-CN" altLang="en-US" dirty="0" smtClean="0"/>
              <a:t>质心实际上也就是船的质心，船相对于自己的质心，当然始终是静止的。在质心坐标系中，轮船的动能始终是零，无需特别计及船的动能。在质心系中，球的速度也就是它相对于船的速度，不论向前或向后抛，物体的速度都是从</a:t>
            </a:r>
            <a:r>
              <a:rPr lang="en-US" altLang="zh-CN" dirty="0" smtClean="0"/>
              <a:t>0</a:t>
            </a:r>
            <a:r>
              <a:rPr lang="zh-CN" altLang="en-US" dirty="0" smtClean="0"/>
              <a:t>变为</a:t>
            </a:r>
            <a:r>
              <a:rPr lang="en-US" altLang="zh-CN" dirty="0" smtClean="0"/>
              <a:t>4 m/s</a:t>
            </a:r>
            <a:r>
              <a:rPr lang="zh-CN" altLang="en-US" dirty="0" smtClean="0"/>
              <a:t>，动能的增长都是</a:t>
            </a:r>
            <a:r>
              <a:rPr lang="en-US" altLang="zh-CN" dirty="0" smtClean="0"/>
              <a:t>8 J</a:t>
            </a:r>
            <a:r>
              <a:rPr lang="zh-CN" altLang="en-US" dirty="0" smtClean="0"/>
              <a:t>。据动能定理，应对它作功</a:t>
            </a:r>
            <a:r>
              <a:rPr lang="en-US" altLang="zh-CN" dirty="0" smtClean="0"/>
              <a:t>8J</a:t>
            </a:r>
            <a:r>
              <a:rPr lang="zh-CN" altLang="en-US" dirty="0" smtClean="0"/>
              <a:t>，与在岸上踢球的效果相同。</a:t>
            </a:r>
            <a:endParaRPr lang="en-US" altLang="zh-CN" dirty="0" smtClean="0"/>
          </a:p>
        </p:txBody>
      </p:sp>
      <p:sp>
        <p:nvSpPr>
          <p:cNvPr id="6" name="文本框 5"/>
          <p:cNvSpPr txBox="1"/>
          <p:nvPr/>
        </p:nvSpPr>
        <p:spPr>
          <a:xfrm>
            <a:off x="890954" y="4941168"/>
            <a:ext cx="7548033" cy="1015663"/>
          </a:xfrm>
          <a:prstGeom prst="rect">
            <a:avLst/>
          </a:prstGeom>
          <a:solidFill>
            <a:srgbClr val="07C5DF"/>
          </a:solid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这里可以看到质心坐标系的优越性：无需计算轮船运动的改变就能得到正确的结果。</a:t>
            </a:r>
            <a:endParaRPr lang="en-US" altLang="zh-CN" dirty="0" smtClean="0"/>
          </a:p>
        </p:txBody>
      </p:sp>
    </p:spTree>
    <p:extLst>
      <p:ext uri="{BB962C8B-B14F-4D97-AF65-F5344CB8AC3E}">
        <p14:creationId xmlns:p14="http://schemas.microsoft.com/office/powerpoint/2010/main" val="1360190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89</a:t>
            </a:fld>
            <a:endParaRPr lang="en-US" altLang="zh-CN">
              <a:solidFill>
                <a:srgbClr val="000000"/>
              </a:solidFill>
            </a:endParaRPr>
          </a:p>
        </p:txBody>
      </p:sp>
      <p:sp>
        <p:nvSpPr>
          <p:cNvPr id="5" name="标题 1"/>
          <p:cNvSpPr>
            <a:spLocks noGrp="1"/>
          </p:cNvSpPr>
          <p:nvPr>
            <p:ph type="title"/>
          </p:nvPr>
        </p:nvSpPr>
        <p:spPr>
          <a:xfrm>
            <a:off x="685800" y="764704"/>
            <a:ext cx="7772400" cy="676260"/>
          </a:xfrm>
        </p:spPr>
        <p:txBody>
          <a:bodyPr/>
          <a:lstStyle/>
          <a:p>
            <a:pPr algn="l"/>
            <a:r>
              <a:rPr lang="zh-CN" altLang="en-US" sz="3200" b="1" dirty="0">
                <a:solidFill>
                  <a:srgbClr val="4848D1"/>
                </a:solidFill>
                <a:latin typeface="仿宋" panose="02010609060101010101" pitchFamily="49" charset="-122"/>
                <a:ea typeface="仿宋" panose="02010609060101010101" pitchFamily="49" charset="-122"/>
              </a:rPr>
              <a:t>四</a:t>
            </a:r>
            <a:r>
              <a:rPr lang="zh-CN" altLang="en-US" sz="3200" b="1" dirty="0" smtClean="0">
                <a:solidFill>
                  <a:srgbClr val="4848D1"/>
                </a:solidFill>
                <a:latin typeface="仿宋" panose="02010609060101010101" pitchFamily="49" charset="-122"/>
                <a:ea typeface="仿宋" panose="02010609060101010101" pitchFamily="49" charset="-122"/>
              </a:rPr>
              <a:t>、柯尼希定理</a:t>
            </a:r>
            <a:endParaRPr lang="zh-CN" altLang="en-US" sz="3200" b="1" dirty="0">
              <a:solidFill>
                <a:srgbClr val="4848D1"/>
              </a:solidFill>
              <a:latin typeface="仿宋" panose="02010609060101010101" pitchFamily="49" charset="-122"/>
              <a:ea typeface="仿宋" panose="02010609060101010101" pitchFamily="49"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254165959"/>
              </p:ext>
            </p:extLst>
          </p:nvPr>
        </p:nvGraphicFramePr>
        <p:xfrm>
          <a:off x="1398125" y="1491141"/>
          <a:ext cx="2171854" cy="792088"/>
        </p:xfrm>
        <a:graphic>
          <a:graphicData uri="http://schemas.openxmlformats.org/presentationml/2006/ole">
            <mc:AlternateContent xmlns:mc="http://schemas.openxmlformats.org/markup-compatibility/2006">
              <mc:Choice xmlns:v="urn:schemas-microsoft-com:vml" Requires="v">
                <p:oleObj spid="_x0000_s186049" name="Equation" r:id="rId3" imgW="1079280" imgH="393480" progId="Equation.DSMT4">
                  <p:embed/>
                </p:oleObj>
              </mc:Choice>
              <mc:Fallback>
                <p:oleObj name="Equation" r:id="rId3" imgW="1079280" imgH="393480" progId="Equation.DSMT4">
                  <p:embed/>
                  <p:pic>
                    <p:nvPicPr>
                      <p:cNvPr id="0" name=""/>
                      <p:cNvPicPr/>
                      <p:nvPr/>
                    </p:nvPicPr>
                    <p:blipFill>
                      <a:blip r:embed="rId4"/>
                      <a:stretch>
                        <a:fillRect/>
                      </a:stretch>
                    </p:blipFill>
                    <p:spPr>
                      <a:xfrm>
                        <a:off x="1398125" y="1491141"/>
                        <a:ext cx="2171854" cy="792088"/>
                      </a:xfrm>
                      <a:prstGeom prst="rect">
                        <a:avLst/>
                      </a:prstGeom>
                    </p:spPr>
                  </p:pic>
                </p:oleObj>
              </mc:Fallback>
            </mc:AlternateContent>
          </a:graphicData>
        </a:graphic>
      </p:graphicFrame>
      <p:sp>
        <p:nvSpPr>
          <p:cNvPr id="7" name="文本框 6"/>
          <p:cNvSpPr txBox="1"/>
          <p:nvPr/>
        </p:nvSpPr>
        <p:spPr>
          <a:xfrm>
            <a:off x="797983" y="2147710"/>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a:t>推导</a:t>
            </a:r>
            <a:r>
              <a:rPr lang="zh-CN" altLang="en-US" dirty="0" smtClean="0"/>
              <a:t>：</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022358279"/>
              </p:ext>
            </p:extLst>
          </p:nvPr>
        </p:nvGraphicFramePr>
        <p:xfrm>
          <a:off x="1000214" y="2917203"/>
          <a:ext cx="5416550" cy="3629025"/>
        </p:xfrm>
        <a:graphic>
          <a:graphicData uri="http://schemas.openxmlformats.org/presentationml/2006/ole">
            <mc:AlternateContent xmlns:mc="http://schemas.openxmlformats.org/markup-compatibility/2006">
              <mc:Choice xmlns:v="urn:schemas-microsoft-com:vml" Requires="v">
                <p:oleObj spid="_x0000_s186050" name="Equation" r:id="rId5" imgW="2654280" imgH="1777680" progId="Equation.DSMT4">
                  <p:embed/>
                </p:oleObj>
              </mc:Choice>
              <mc:Fallback>
                <p:oleObj name="Equation" r:id="rId5" imgW="2654280" imgH="1777680" progId="Equation.DSMT4">
                  <p:embed/>
                  <p:pic>
                    <p:nvPicPr>
                      <p:cNvPr id="0" name=""/>
                      <p:cNvPicPr/>
                      <p:nvPr/>
                    </p:nvPicPr>
                    <p:blipFill>
                      <a:blip r:embed="rId6"/>
                      <a:stretch>
                        <a:fillRect/>
                      </a:stretch>
                    </p:blipFill>
                    <p:spPr>
                      <a:xfrm>
                        <a:off x="1000214" y="2917203"/>
                        <a:ext cx="5416550" cy="3629025"/>
                      </a:xfrm>
                      <a:prstGeom prst="rect">
                        <a:avLst/>
                      </a:prstGeom>
                    </p:spPr>
                  </p:pic>
                </p:oleObj>
              </mc:Fallback>
            </mc:AlternateContent>
          </a:graphicData>
        </a:graphic>
      </p:graphicFrame>
      <p:grpSp>
        <p:nvGrpSpPr>
          <p:cNvPr id="9" name="组合 8"/>
          <p:cNvGrpSpPr/>
          <p:nvPr/>
        </p:nvGrpSpPr>
        <p:grpSpPr>
          <a:xfrm>
            <a:off x="4139952" y="116632"/>
            <a:ext cx="4172567" cy="3128214"/>
            <a:chOff x="4139952" y="116632"/>
            <a:chExt cx="4172567" cy="3128214"/>
          </a:xfrm>
        </p:grpSpPr>
        <p:grpSp>
          <p:nvGrpSpPr>
            <p:cNvPr id="10" name="组合 9"/>
            <p:cNvGrpSpPr/>
            <p:nvPr/>
          </p:nvGrpSpPr>
          <p:grpSpPr>
            <a:xfrm>
              <a:off x="4139952" y="1139100"/>
              <a:ext cx="2592288" cy="2105746"/>
              <a:chOff x="4139952" y="1435218"/>
              <a:chExt cx="2592288" cy="2105746"/>
            </a:xfrm>
          </p:grpSpPr>
          <p:cxnSp>
            <p:nvCxnSpPr>
              <p:cNvPr id="36" name="直接箭头连接符 35"/>
              <p:cNvCxnSpPr/>
              <p:nvPr/>
            </p:nvCxnSpPr>
            <p:spPr bwMode="auto">
              <a:xfrm>
                <a:off x="5004048" y="2708920"/>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接箭头连接符 36"/>
              <p:cNvCxnSpPr/>
              <p:nvPr/>
            </p:nvCxnSpPr>
            <p:spPr bwMode="auto">
              <a:xfrm flipV="1">
                <a:off x="5004048" y="1484784"/>
                <a:ext cx="0" cy="12241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8" name="直接箭头连接符 37"/>
              <p:cNvCxnSpPr/>
              <p:nvPr/>
            </p:nvCxnSpPr>
            <p:spPr bwMode="auto">
              <a:xfrm flipH="1">
                <a:off x="4139952" y="2708920"/>
                <a:ext cx="864096" cy="7200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aphicFrame>
            <p:nvGraphicFramePr>
              <p:cNvPr id="39" name="对象 38"/>
              <p:cNvGraphicFramePr>
                <a:graphicFrameLocks noChangeAspect="1"/>
              </p:cNvGraphicFramePr>
              <p:nvPr>
                <p:extLst>
                  <p:ext uri="{D42A27DB-BD31-4B8C-83A1-F6EECF244321}">
                    <p14:modId xmlns:p14="http://schemas.microsoft.com/office/powerpoint/2010/main" val="677019710"/>
                  </p:ext>
                </p:extLst>
              </p:nvPr>
            </p:nvGraphicFramePr>
            <p:xfrm>
              <a:off x="4211960" y="3317035"/>
              <a:ext cx="203572" cy="223929"/>
            </p:xfrm>
            <a:graphic>
              <a:graphicData uri="http://schemas.openxmlformats.org/presentationml/2006/ole">
                <mc:AlternateContent xmlns:mc="http://schemas.openxmlformats.org/markup-compatibility/2006">
                  <mc:Choice xmlns:v="urn:schemas-microsoft-com:vml" Requires="v">
                    <p:oleObj spid="_x0000_s186051" name="Equation" r:id="rId7" imgW="126720" imgH="139680" progId="Equation.DSMT4">
                      <p:embed/>
                    </p:oleObj>
                  </mc:Choice>
                  <mc:Fallback>
                    <p:oleObj name="Equation" r:id="rId7" imgW="126720" imgH="139680" progId="Equation.DSMT4">
                      <p:embed/>
                      <p:pic>
                        <p:nvPicPr>
                          <p:cNvPr id="0" name=""/>
                          <p:cNvPicPr/>
                          <p:nvPr/>
                        </p:nvPicPr>
                        <p:blipFill>
                          <a:blip r:embed="rId8"/>
                          <a:stretch>
                            <a:fillRect/>
                          </a:stretch>
                        </p:blipFill>
                        <p:spPr>
                          <a:xfrm>
                            <a:off x="4211960" y="3317035"/>
                            <a:ext cx="203572" cy="223929"/>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3668174495"/>
                  </p:ext>
                </p:extLst>
              </p:nvPr>
            </p:nvGraphicFramePr>
            <p:xfrm>
              <a:off x="6448239" y="2788055"/>
              <a:ext cx="209922" cy="248090"/>
            </p:xfrm>
            <a:graphic>
              <a:graphicData uri="http://schemas.openxmlformats.org/presentationml/2006/ole">
                <mc:AlternateContent xmlns:mc="http://schemas.openxmlformats.org/markup-compatibility/2006">
                  <mc:Choice xmlns:v="urn:schemas-microsoft-com:vml" Requires="v">
                    <p:oleObj spid="_x0000_s186052" name="Equation" r:id="rId9" imgW="139680" imgH="164880" progId="Equation.DSMT4">
                      <p:embed/>
                    </p:oleObj>
                  </mc:Choice>
                  <mc:Fallback>
                    <p:oleObj name="Equation" r:id="rId9" imgW="139680" imgH="164880" progId="Equation.DSMT4">
                      <p:embed/>
                      <p:pic>
                        <p:nvPicPr>
                          <p:cNvPr id="0" name=""/>
                          <p:cNvPicPr/>
                          <p:nvPr/>
                        </p:nvPicPr>
                        <p:blipFill>
                          <a:blip r:embed="rId10"/>
                          <a:stretch>
                            <a:fillRect/>
                          </a:stretch>
                        </p:blipFill>
                        <p:spPr>
                          <a:xfrm>
                            <a:off x="6448239" y="2788055"/>
                            <a:ext cx="209922" cy="248090"/>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1538983602"/>
                  </p:ext>
                </p:extLst>
              </p:nvPr>
            </p:nvGraphicFramePr>
            <p:xfrm>
              <a:off x="5072160" y="1435218"/>
              <a:ext cx="219920" cy="219920"/>
            </p:xfrm>
            <a:graphic>
              <a:graphicData uri="http://schemas.openxmlformats.org/presentationml/2006/ole">
                <mc:AlternateContent xmlns:mc="http://schemas.openxmlformats.org/markup-compatibility/2006">
                  <mc:Choice xmlns:v="urn:schemas-microsoft-com:vml" Requires="v">
                    <p:oleObj spid="_x0000_s186053" name="Equation" r:id="rId11" imgW="126720" imgH="126720" progId="Equation.DSMT4">
                      <p:embed/>
                    </p:oleObj>
                  </mc:Choice>
                  <mc:Fallback>
                    <p:oleObj name="Equation" r:id="rId11" imgW="126720" imgH="126720" progId="Equation.DSMT4">
                      <p:embed/>
                      <p:pic>
                        <p:nvPicPr>
                          <p:cNvPr id="0" name=""/>
                          <p:cNvPicPr/>
                          <p:nvPr/>
                        </p:nvPicPr>
                        <p:blipFill>
                          <a:blip r:embed="rId12"/>
                          <a:stretch>
                            <a:fillRect/>
                          </a:stretch>
                        </p:blipFill>
                        <p:spPr>
                          <a:xfrm>
                            <a:off x="5072160" y="1435218"/>
                            <a:ext cx="219920" cy="219920"/>
                          </a:xfrm>
                          <a:prstGeom prst="rect">
                            <a:avLst/>
                          </a:prstGeom>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076482163"/>
                  </p:ext>
                </p:extLst>
              </p:nvPr>
            </p:nvGraphicFramePr>
            <p:xfrm>
              <a:off x="5003800" y="2790825"/>
              <a:ext cx="152400" cy="177800"/>
            </p:xfrm>
            <a:graphic>
              <a:graphicData uri="http://schemas.openxmlformats.org/presentationml/2006/ole">
                <mc:AlternateContent xmlns:mc="http://schemas.openxmlformats.org/markup-compatibility/2006">
                  <mc:Choice xmlns:v="urn:schemas-microsoft-com:vml" Requires="v">
                    <p:oleObj spid="_x0000_s186054" name="Equation" r:id="rId13" imgW="152280" imgH="177480" progId="Equation.DSMT4">
                      <p:embed/>
                    </p:oleObj>
                  </mc:Choice>
                  <mc:Fallback>
                    <p:oleObj name="Equation" r:id="rId13" imgW="152280" imgH="177480" progId="Equation.DSMT4">
                      <p:embed/>
                      <p:pic>
                        <p:nvPicPr>
                          <p:cNvPr id="0" name=""/>
                          <p:cNvPicPr/>
                          <p:nvPr/>
                        </p:nvPicPr>
                        <p:blipFill>
                          <a:blip r:embed="rId14"/>
                          <a:stretch>
                            <a:fillRect/>
                          </a:stretch>
                        </p:blipFill>
                        <p:spPr>
                          <a:xfrm>
                            <a:off x="5003800" y="2790825"/>
                            <a:ext cx="152400" cy="177800"/>
                          </a:xfrm>
                          <a:prstGeom prst="rect">
                            <a:avLst/>
                          </a:prstGeom>
                        </p:spPr>
                      </p:pic>
                    </p:oleObj>
                  </mc:Fallback>
                </mc:AlternateContent>
              </a:graphicData>
            </a:graphic>
          </p:graphicFrame>
        </p:grpSp>
        <p:grpSp>
          <p:nvGrpSpPr>
            <p:cNvPr id="11" name="组合 10"/>
            <p:cNvGrpSpPr/>
            <p:nvPr/>
          </p:nvGrpSpPr>
          <p:grpSpPr>
            <a:xfrm>
              <a:off x="5720231" y="116632"/>
              <a:ext cx="2592288" cy="2166938"/>
              <a:chOff x="4139952" y="1403593"/>
              <a:chExt cx="2592288" cy="2166938"/>
            </a:xfrm>
          </p:grpSpPr>
          <p:cxnSp>
            <p:nvCxnSpPr>
              <p:cNvPr id="29" name="直接箭头连接符 28"/>
              <p:cNvCxnSpPr/>
              <p:nvPr/>
            </p:nvCxnSpPr>
            <p:spPr bwMode="auto">
              <a:xfrm>
                <a:off x="5004048" y="2708920"/>
                <a:ext cx="1728192"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30" name="直接箭头连接符 29"/>
              <p:cNvCxnSpPr/>
              <p:nvPr/>
            </p:nvCxnSpPr>
            <p:spPr bwMode="auto">
              <a:xfrm flipV="1">
                <a:off x="5004048" y="1484784"/>
                <a:ext cx="0" cy="122413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31" name="直接箭头连接符 30"/>
              <p:cNvCxnSpPr/>
              <p:nvPr/>
            </p:nvCxnSpPr>
            <p:spPr bwMode="auto">
              <a:xfrm flipH="1">
                <a:off x="4139952" y="2708920"/>
                <a:ext cx="864096" cy="72008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graphicFrame>
            <p:nvGraphicFramePr>
              <p:cNvPr id="32" name="对象 31"/>
              <p:cNvGraphicFramePr>
                <a:graphicFrameLocks noChangeAspect="1"/>
              </p:cNvGraphicFramePr>
              <p:nvPr>
                <p:extLst>
                  <p:ext uri="{D42A27DB-BD31-4B8C-83A1-F6EECF244321}">
                    <p14:modId xmlns:p14="http://schemas.microsoft.com/office/powerpoint/2010/main" val="1754282571"/>
                  </p:ext>
                </p:extLst>
              </p:nvPr>
            </p:nvGraphicFramePr>
            <p:xfrm>
              <a:off x="4182346" y="3286368"/>
              <a:ext cx="263525" cy="284163"/>
            </p:xfrm>
            <a:graphic>
              <a:graphicData uri="http://schemas.openxmlformats.org/presentationml/2006/ole">
                <mc:AlternateContent xmlns:mc="http://schemas.openxmlformats.org/markup-compatibility/2006">
                  <mc:Choice xmlns:v="urn:schemas-microsoft-com:vml" Requires="v">
                    <p:oleObj spid="_x0000_s186055" name="Equation" r:id="rId15" imgW="164880" imgH="177480" progId="Equation.DSMT4">
                      <p:embed/>
                    </p:oleObj>
                  </mc:Choice>
                  <mc:Fallback>
                    <p:oleObj name="Equation" r:id="rId15" imgW="164880" imgH="177480" progId="Equation.DSMT4">
                      <p:embed/>
                      <p:pic>
                        <p:nvPicPr>
                          <p:cNvPr id="0" name=""/>
                          <p:cNvPicPr/>
                          <p:nvPr/>
                        </p:nvPicPr>
                        <p:blipFill>
                          <a:blip r:embed="rId16"/>
                          <a:stretch>
                            <a:fillRect/>
                          </a:stretch>
                        </p:blipFill>
                        <p:spPr>
                          <a:xfrm>
                            <a:off x="4182346" y="3286368"/>
                            <a:ext cx="263525" cy="284163"/>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926527059"/>
                  </p:ext>
                </p:extLst>
              </p:nvPr>
            </p:nvGraphicFramePr>
            <p:xfrm>
              <a:off x="6419134" y="2759318"/>
              <a:ext cx="268287" cy="304800"/>
            </p:xfrm>
            <a:graphic>
              <a:graphicData uri="http://schemas.openxmlformats.org/presentationml/2006/ole">
                <mc:AlternateContent xmlns:mc="http://schemas.openxmlformats.org/markup-compatibility/2006">
                  <mc:Choice xmlns:v="urn:schemas-microsoft-com:vml" Requires="v">
                    <p:oleObj spid="_x0000_s186056" name="Equation" r:id="rId17" imgW="177480" imgH="203040" progId="Equation.DSMT4">
                      <p:embed/>
                    </p:oleObj>
                  </mc:Choice>
                  <mc:Fallback>
                    <p:oleObj name="Equation" r:id="rId17" imgW="177480" imgH="203040" progId="Equation.DSMT4">
                      <p:embed/>
                      <p:pic>
                        <p:nvPicPr>
                          <p:cNvPr id="0" name=""/>
                          <p:cNvPicPr/>
                          <p:nvPr/>
                        </p:nvPicPr>
                        <p:blipFill>
                          <a:blip r:embed="rId18"/>
                          <a:stretch>
                            <a:fillRect/>
                          </a:stretch>
                        </p:blipFill>
                        <p:spPr>
                          <a:xfrm>
                            <a:off x="6419134" y="2759318"/>
                            <a:ext cx="268287" cy="304800"/>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165388178"/>
                  </p:ext>
                </p:extLst>
              </p:nvPr>
            </p:nvGraphicFramePr>
            <p:xfrm>
              <a:off x="5039596" y="1403593"/>
              <a:ext cx="285750" cy="284163"/>
            </p:xfrm>
            <a:graphic>
              <a:graphicData uri="http://schemas.openxmlformats.org/presentationml/2006/ole">
                <mc:AlternateContent xmlns:mc="http://schemas.openxmlformats.org/markup-compatibility/2006">
                  <mc:Choice xmlns:v="urn:schemas-microsoft-com:vml" Requires="v">
                    <p:oleObj spid="_x0000_s186057" name="Equation" r:id="rId19" imgW="164880" imgH="164880" progId="Equation.DSMT4">
                      <p:embed/>
                    </p:oleObj>
                  </mc:Choice>
                  <mc:Fallback>
                    <p:oleObj name="Equation" r:id="rId19" imgW="164880" imgH="164880" progId="Equation.DSMT4">
                      <p:embed/>
                      <p:pic>
                        <p:nvPicPr>
                          <p:cNvPr id="0" name=""/>
                          <p:cNvPicPr/>
                          <p:nvPr/>
                        </p:nvPicPr>
                        <p:blipFill>
                          <a:blip r:embed="rId20"/>
                          <a:stretch>
                            <a:fillRect/>
                          </a:stretch>
                        </p:blipFill>
                        <p:spPr>
                          <a:xfrm>
                            <a:off x="5039596" y="1403593"/>
                            <a:ext cx="285750" cy="284163"/>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810191897"/>
                  </p:ext>
                </p:extLst>
              </p:nvPr>
            </p:nvGraphicFramePr>
            <p:xfrm>
              <a:off x="4977684" y="2791068"/>
              <a:ext cx="203200" cy="177800"/>
            </p:xfrm>
            <a:graphic>
              <a:graphicData uri="http://schemas.openxmlformats.org/presentationml/2006/ole">
                <mc:AlternateContent xmlns:mc="http://schemas.openxmlformats.org/markup-compatibility/2006">
                  <mc:Choice xmlns:v="urn:schemas-microsoft-com:vml" Requires="v">
                    <p:oleObj spid="_x0000_s186058" name="Equation" r:id="rId21" imgW="203040" imgH="177480" progId="Equation.DSMT4">
                      <p:embed/>
                    </p:oleObj>
                  </mc:Choice>
                  <mc:Fallback>
                    <p:oleObj name="Equation" r:id="rId21" imgW="203040" imgH="177480" progId="Equation.DSMT4">
                      <p:embed/>
                      <p:pic>
                        <p:nvPicPr>
                          <p:cNvPr id="0" name=""/>
                          <p:cNvPicPr/>
                          <p:nvPr/>
                        </p:nvPicPr>
                        <p:blipFill>
                          <a:blip r:embed="rId22"/>
                          <a:stretch>
                            <a:fillRect/>
                          </a:stretch>
                        </p:blipFill>
                        <p:spPr>
                          <a:xfrm>
                            <a:off x="4977684" y="2791068"/>
                            <a:ext cx="203200" cy="177800"/>
                          </a:xfrm>
                          <a:prstGeom prst="rect">
                            <a:avLst/>
                          </a:prstGeom>
                        </p:spPr>
                      </p:pic>
                    </p:oleObj>
                  </mc:Fallback>
                </mc:AlternateContent>
              </a:graphicData>
            </a:graphic>
          </p:graphicFrame>
        </p:grpSp>
        <p:sp>
          <p:nvSpPr>
            <p:cNvPr id="12" name="任意多边形 11"/>
            <p:cNvSpPr/>
            <p:nvPr/>
          </p:nvSpPr>
          <p:spPr bwMode="auto">
            <a:xfrm>
              <a:off x="5868146" y="561310"/>
              <a:ext cx="1432363" cy="1356193"/>
            </a:xfrm>
            <a:custGeom>
              <a:avLst/>
              <a:gdLst>
                <a:gd name="connsiteX0" fmla="*/ 410650 w 921056"/>
                <a:gd name="connsiteY0" fmla="*/ 21593 h 748956"/>
                <a:gd name="connsiteX1" fmla="*/ 57359 w 921056"/>
                <a:gd name="connsiteY1" fmla="*/ 312538 h 748956"/>
                <a:gd name="connsiteX2" fmla="*/ 26187 w 921056"/>
                <a:gd name="connsiteY2" fmla="*/ 593093 h 748956"/>
                <a:gd name="connsiteX3" fmla="*/ 317132 w 921056"/>
                <a:gd name="connsiteY3" fmla="*/ 748956 h 748956"/>
                <a:gd name="connsiteX4" fmla="*/ 826287 w 921056"/>
                <a:gd name="connsiteY4" fmla="*/ 593093 h 748956"/>
                <a:gd name="connsiteX5" fmla="*/ 919805 w 921056"/>
                <a:gd name="connsiteY5" fmla="*/ 302147 h 748956"/>
                <a:gd name="connsiteX6" fmla="*/ 847068 w 921056"/>
                <a:gd name="connsiteY6" fmla="*/ 52766 h 748956"/>
                <a:gd name="connsiteX7" fmla="*/ 410650 w 921056"/>
                <a:gd name="connsiteY7" fmla="*/ 21593 h 74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1056" h="748956">
                  <a:moveTo>
                    <a:pt x="410650" y="21593"/>
                  </a:moveTo>
                  <a:cubicBezTo>
                    <a:pt x="279032" y="64888"/>
                    <a:pt x="121436" y="217288"/>
                    <a:pt x="57359" y="312538"/>
                  </a:cubicBezTo>
                  <a:cubicBezTo>
                    <a:pt x="-6718" y="407788"/>
                    <a:pt x="-17109" y="520357"/>
                    <a:pt x="26187" y="593093"/>
                  </a:cubicBezTo>
                  <a:cubicBezTo>
                    <a:pt x="69482" y="665829"/>
                    <a:pt x="183782" y="748956"/>
                    <a:pt x="317132" y="748956"/>
                  </a:cubicBezTo>
                  <a:cubicBezTo>
                    <a:pt x="450482" y="748956"/>
                    <a:pt x="725842" y="667561"/>
                    <a:pt x="826287" y="593093"/>
                  </a:cubicBezTo>
                  <a:cubicBezTo>
                    <a:pt x="926732" y="518625"/>
                    <a:pt x="916342" y="392201"/>
                    <a:pt x="919805" y="302147"/>
                  </a:cubicBezTo>
                  <a:cubicBezTo>
                    <a:pt x="923268" y="212093"/>
                    <a:pt x="925000" y="99525"/>
                    <a:pt x="847068" y="52766"/>
                  </a:cubicBezTo>
                  <a:cubicBezTo>
                    <a:pt x="769136" y="6007"/>
                    <a:pt x="542268" y="-21702"/>
                    <a:pt x="410650" y="21593"/>
                  </a:cubicBezTo>
                  <a:close/>
                </a:path>
              </a:pathLst>
            </a:cu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3" name="椭圆 12"/>
            <p:cNvSpPr/>
            <p:nvPr/>
          </p:nvSpPr>
          <p:spPr bwMode="auto">
            <a:xfrm>
              <a:off x="6156176" y="11391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椭圆 13"/>
            <p:cNvSpPr/>
            <p:nvPr/>
          </p:nvSpPr>
          <p:spPr bwMode="auto">
            <a:xfrm>
              <a:off x="6084168" y="1562391"/>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椭圆 14"/>
            <p:cNvSpPr/>
            <p:nvPr/>
          </p:nvSpPr>
          <p:spPr bwMode="auto">
            <a:xfrm>
              <a:off x="6740033" y="129150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椭圆 15"/>
            <p:cNvSpPr/>
            <p:nvPr/>
          </p:nvSpPr>
          <p:spPr bwMode="auto">
            <a:xfrm>
              <a:off x="6308576" y="1346367"/>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6452001" y="1634399"/>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椭圆 17"/>
            <p:cNvSpPr/>
            <p:nvPr/>
          </p:nvSpPr>
          <p:spPr bwMode="auto">
            <a:xfrm>
              <a:off x="6379993"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椭圆 18"/>
            <p:cNvSpPr/>
            <p:nvPr/>
          </p:nvSpPr>
          <p:spPr bwMode="auto">
            <a:xfrm>
              <a:off x="6668025" y="900634"/>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椭圆 19"/>
            <p:cNvSpPr/>
            <p:nvPr/>
          </p:nvSpPr>
          <p:spPr bwMode="auto">
            <a:xfrm>
              <a:off x="7028065" y="1044650"/>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1" name="椭圆 20"/>
            <p:cNvSpPr/>
            <p:nvPr/>
          </p:nvSpPr>
          <p:spPr bwMode="auto">
            <a:xfrm>
              <a:off x="6596017" y="1188666"/>
              <a:ext cx="64215" cy="58323"/>
            </a:xfrm>
            <a:prstGeom prst="ellipse">
              <a:avLst/>
            </a:prstGeom>
            <a:solidFill>
              <a:schemeClr val="accent1"/>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666156952"/>
                </p:ext>
              </p:extLst>
            </p:nvPr>
          </p:nvGraphicFramePr>
          <p:xfrm>
            <a:off x="6128644" y="836051"/>
            <a:ext cx="145581" cy="270365"/>
          </p:xfrm>
          <a:graphic>
            <a:graphicData uri="http://schemas.openxmlformats.org/presentationml/2006/ole">
              <mc:AlternateContent xmlns:mc="http://schemas.openxmlformats.org/markup-compatibility/2006">
                <mc:Choice xmlns:v="urn:schemas-microsoft-com:vml" Requires="v">
                  <p:oleObj spid="_x0000_s186059" name="Equation" r:id="rId23" imgW="88560" imgH="164880" progId="Equation.DSMT4">
                    <p:embed/>
                  </p:oleObj>
                </mc:Choice>
                <mc:Fallback>
                  <p:oleObj name="Equation" r:id="rId23" imgW="88560" imgH="164880" progId="Equation.DSMT4">
                    <p:embed/>
                    <p:pic>
                      <p:nvPicPr>
                        <p:cNvPr id="0" name=""/>
                        <p:cNvPicPr/>
                        <p:nvPr/>
                      </p:nvPicPr>
                      <p:blipFill>
                        <a:blip r:embed="rId24"/>
                        <a:stretch>
                          <a:fillRect/>
                        </a:stretch>
                      </p:blipFill>
                      <p:spPr>
                        <a:xfrm>
                          <a:off x="6128644" y="836051"/>
                          <a:ext cx="145581" cy="270365"/>
                        </a:xfrm>
                        <a:prstGeom prst="rect">
                          <a:avLst/>
                        </a:prstGeom>
                      </p:spPr>
                    </p:pic>
                  </p:oleObj>
                </mc:Fallback>
              </mc:AlternateContent>
            </a:graphicData>
          </a:graphic>
        </p:graphicFrame>
        <p:cxnSp>
          <p:nvCxnSpPr>
            <p:cNvPr id="23" name="直接箭头连接符 22"/>
            <p:cNvCxnSpPr>
              <a:endCxn id="13" idx="3"/>
            </p:cNvCxnSpPr>
            <p:nvPr/>
          </p:nvCxnSpPr>
          <p:spPr bwMode="auto">
            <a:xfrm flipV="1">
              <a:off x="5003800" y="1188882"/>
              <a:ext cx="1161780" cy="122392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graphicFrame>
          <p:nvGraphicFramePr>
            <p:cNvPr id="24" name="对象 23"/>
            <p:cNvGraphicFramePr>
              <a:graphicFrameLocks noChangeAspect="1"/>
            </p:cNvGraphicFramePr>
            <p:nvPr>
              <p:extLst>
                <p:ext uri="{D42A27DB-BD31-4B8C-83A1-F6EECF244321}">
                  <p14:modId xmlns:p14="http://schemas.microsoft.com/office/powerpoint/2010/main" val="3393664115"/>
                </p:ext>
              </p:extLst>
            </p:nvPr>
          </p:nvGraphicFramePr>
          <p:xfrm>
            <a:off x="5360191" y="1372692"/>
            <a:ext cx="275580" cy="496044"/>
          </p:xfrm>
          <a:graphic>
            <a:graphicData uri="http://schemas.openxmlformats.org/presentationml/2006/ole">
              <mc:AlternateContent xmlns:mc="http://schemas.openxmlformats.org/markup-compatibility/2006">
                <mc:Choice xmlns:v="urn:schemas-microsoft-com:vml" Requires="v">
                  <p:oleObj spid="_x0000_s186060" name="Equation" r:id="rId25" imgW="126720" imgH="228600" progId="Equation.DSMT4">
                    <p:embed/>
                  </p:oleObj>
                </mc:Choice>
                <mc:Fallback>
                  <p:oleObj name="Equation" r:id="rId25" imgW="126720" imgH="228600" progId="Equation.DSMT4">
                    <p:embed/>
                    <p:pic>
                      <p:nvPicPr>
                        <p:cNvPr id="0" name=""/>
                        <p:cNvPicPr/>
                        <p:nvPr/>
                      </p:nvPicPr>
                      <p:blipFill>
                        <a:blip r:embed="rId26"/>
                        <a:stretch>
                          <a:fillRect/>
                        </a:stretch>
                      </p:blipFill>
                      <p:spPr>
                        <a:xfrm>
                          <a:off x="5360191" y="1372692"/>
                          <a:ext cx="275580" cy="496044"/>
                        </a:xfrm>
                        <a:prstGeom prst="rect">
                          <a:avLst/>
                        </a:prstGeom>
                      </p:spPr>
                    </p:pic>
                  </p:oleObj>
                </mc:Fallback>
              </mc:AlternateContent>
            </a:graphicData>
          </a:graphic>
        </p:graphicFrame>
        <p:cxnSp>
          <p:nvCxnSpPr>
            <p:cNvPr id="25" name="直接箭头连接符 24"/>
            <p:cNvCxnSpPr/>
            <p:nvPr/>
          </p:nvCxnSpPr>
          <p:spPr bwMode="auto">
            <a:xfrm flipV="1">
              <a:off x="5003800" y="1421959"/>
              <a:ext cx="1580527" cy="990843"/>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graphicFrame>
          <p:nvGraphicFramePr>
            <p:cNvPr id="26" name="对象 25"/>
            <p:cNvGraphicFramePr>
              <a:graphicFrameLocks noChangeAspect="1"/>
            </p:cNvGraphicFramePr>
            <p:nvPr>
              <p:extLst>
                <p:ext uri="{D42A27DB-BD31-4B8C-83A1-F6EECF244321}">
                  <p14:modId xmlns:p14="http://schemas.microsoft.com/office/powerpoint/2010/main" val="2550959357"/>
                </p:ext>
              </p:extLst>
            </p:nvPr>
          </p:nvGraphicFramePr>
          <p:xfrm>
            <a:off x="6018891" y="1616368"/>
            <a:ext cx="290183" cy="474845"/>
          </p:xfrm>
          <a:graphic>
            <a:graphicData uri="http://schemas.openxmlformats.org/presentationml/2006/ole">
              <mc:AlternateContent xmlns:mc="http://schemas.openxmlformats.org/markup-compatibility/2006">
                <mc:Choice xmlns:v="urn:schemas-microsoft-com:vml" Requires="v">
                  <p:oleObj spid="_x0000_s186061" name="Equation" r:id="rId27" imgW="139680" imgH="228600" progId="Equation.DSMT4">
                    <p:embed/>
                  </p:oleObj>
                </mc:Choice>
                <mc:Fallback>
                  <p:oleObj name="Equation" r:id="rId27" imgW="139680" imgH="228600" progId="Equation.DSMT4">
                    <p:embed/>
                    <p:pic>
                      <p:nvPicPr>
                        <p:cNvPr id="0" name=""/>
                        <p:cNvPicPr/>
                        <p:nvPr/>
                      </p:nvPicPr>
                      <p:blipFill>
                        <a:blip r:embed="rId28"/>
                        <a:stretch>
                          <a:fillRect/>
                        </a:stretch>
                      </p:blipFill>
                      <p:spPr>
                        <a:xfrm>
                          <a:off x="6018891" y="1616368"/>
                          <a:ext cx="290183" cy="474845"/>
                        </a:xfrm>
                        <a:prstGeom prst="rect">
                          <a:avLst/>
                        </a:prstGeom>
                      </p:spPr>
                    </p:pic>
                  </p:oleObj>
                </mc:Fallback>
              </mc:AlternateContent>
            </a:graphicData>
          </a:graphic>
        </p:graphicFrame>
        <p:cxnSp>
          <p:nvCxnSpPr>
            <p:cNvPr id="27" name="直接箭头连接符 26"/>
            <p:cNvCxnSpPr>
              <a:endCxn id="13" idx="3"/>
            </p:cNvCxnSpPr>
            <p:nvPr/>
          </p:nvCxnSpPr>
          <p:spPr bwMode="auto">
            <a:xfrm flipH="1" flipV="1">
              <a:off x="6165580" y="1188882"/>
              <a:ext cx="387620" cy="233077"/>
            </a:xfrm>
            <a:prstGeom prst="straightConnector1">
              <a:avLst/>
            </a:prstGeom>
            <a:solidFill>
              <a:schemeClr val="accent1"/>
            </a:solidFill>
            <a:ln w="19050" cap="flat" cmpd="sng" algn="ctr">
              <a:solidFill>
                <a:srgbClr val="0000FF"/>
              </a:solidFill>
              <a:prstDash val="solid"/>
              <a:round/>
              <a:headEnd type="none" w="med" len="med"/>
              <a:tailEnd type="triangle"/>
            </a:ln>
            <a:effectLst/>
          </p:spPr>
        </p:cxnSp>
        <p:graphicFrame>
          <p:nvGraphicFramePr>
            <p:cNvPr id="28" name="对象 27"/>
            <p:cNvGraphicFramePr>
              <a:graphicFrameLocks noChangeAspect="1"/>
            </p:cNvGraphicFramePr>
            <p:nvPr>
              <p:extLst>
                <p:ext uri="{D42A27DB-BD31-4B8C-83A1-F6EECF244321}">
                  <p14:modId xmlns:p14="http://schemas.microsoft.com/office/powerpoint/2010/main" val="394629549"/>
                </p:ext>
              </p:extLst>
            </p:nvPr>
          </p:nvGraphicFramePr>
          <p:xfrm>
            <a:off x="6295420" y="931875"/>
            <a:ext cx="341477" cy="472815"/>
          </p:xfrm>
          <a:graphic>
            <a:graphicData uri="http://schemas.openxmlformats.org/presentationml/2006/ole">
              <mc:AlternateContent xmlns:mc="http://schemas.openxmlformats.org/markup-compatibility/2006">
                <mc:Choice xmlns:v="urn:schemas-microsoft-com:vml" Requires="v">
                  <p:oleObj spid="_x0000_s186062" name="Equation" r:id="rId29" imgW="164880" imgH="228600" progId="Equation.DSMT4">
                    <p:embed/>
                  </p:oleObj>
                </mc:Choice>
                <mc:Fallback>
                  <p:oleObj name="Equation" r:id="rId29" imgW="164880" imgH="228600" progId="Equation.DSMT4">
                    <p:embed/>
                    <p:pic>
                      <p:nvPicPr>
                        <p:cNvPr id="0" name=""/>
                        <p:cNvPicPr/>
                        <p:nvPr/>
                      </p:nvPicPr>
                      <p:blipFill>
                        <a:blip r:embed="rId30"/>
                        <a:stretch>
                          <a:fillRect/>
                        </a:stretch>
                      </p:blipFill>
                      <p:spPr>
                        <a:xfrm>
                          <a:off x="6295420" y="931875"/>
                          <a:ext cx="341477" cy="472815"/>
                        </a:xfrm>
                        <a:prstGeom prst="rect">
                          <a:avLst/>
                        </a:prstGeom>
                      </p:spPr>
                    </p:pic>
                  </p:oleObj>
                </mc:Fallback>
              </mc:AlternateContent>
            </a:graphicData>
          </a:graphic>
        </p:graphicFrame>
      </p:grpSp>
    </p:spTree>
    <p:extLst>
      <p:ext uri="{BB962C8B-B14F-4D97-AF65-F5344CB8AC3E}">
        <p14:creationId xmlns:p14="http://schemas.microsoft.com/office/powerpoint/2010/main" val="35032783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28246"/>
            <a:ext cx="7990656" cy="5453082"/>
          </a:xfrm>
        </p:spPr>
        <p:txBody>
          <a:bodyPr/>
          <a:lstStyle/>
          <a:p>
            <a:r>
              <a:rPr lang="zh-CN" altLang="en-US" sz="2600" dirty="0" smtClean="0">
                <a:latin typeface="仿宋" panose="02010609060101010101" pitchFamily="49" charset="-122"/>
                <a:ea typeface="仿宋" panose="02010609060101010101" pitchFamily="49" charset="-122"/>
              </a:rPr>
              <a:t>而平均值又可由动量的变化表示：</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pPr marL="0" indent="0">
              <a:buNone/>
            </a:pPr>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在研究短暂的冲击，碰撞问题时，动量定理非常有用。在这类问题中，这种作用时间短，数值非常大的变力</a:t>
            </a:r>
            <a:r>
              <a:rPr lang="en-US" altLang="zh-CN" sz="2600" dirty="0" smtClean="0">
                <a:latin typeface="仿宋" panose="02010609060101010101" pitchFamily="49" charset="-122"/>
                <a:ea typeface="仿宋" panose="02010609060101010101" pitchFamily="49" charset="-122"/>
              </a:rPr>
              <a:t>——</a:t>
            </a:r>
            <a:r>
              <a:rPr lang="zh-CN" altLang="en-US" sz="2600" dirty="0" smtClean="0">
                <a:latin typeface="仿宋" panose="02010609060101010101" pitchFamily="49" charset="-122"/>
                <a:ea typeface="仿宋" panose="02010609060101010101" pitchFamily="49" charset="-122"/>
              </a:rPr>
              <a:t>称作冲力。</a:t>
            </a:r>
            <a:endParaRPr lang="en-US" altLang="zh-CN" sz="2600" dirty="0" smtClean="0">
              <a:latin typeface="仿宋" panose="02010609060101010101" pitchFamily="49" charset="-122"/>
              <a:ea typeface="仿宋" panose="02010609060101010101" pitchFamily="49" charset="-122"/>
            </a:endParaRPr>
          </a:p>
          <a:p>
            <a:endParaRPr lang="en-US" altLang="zh-CN" sz="2600" dirty="0" smtClean="0">
              <a:latin typeface="仿宋" panose="02010609060101010101" pitchFamily="49" charset="-122"/>
              <a:ea typeface="仿宋" panose="02010609060101010101" pitchFamily="49" charset="-122"/>
            </a:endParaRPr>
          </a:p>
          <a:p>
            <a:r>
              <a:rPr lang="zh-CN" altLang="en-US" sz="2600" dirty="0" smtClean="0">
                <a:latin typeface="仿宋" panose="02010609060101010101" pitchFamily="49" charset="-122"/>
                <a:ea typeface="仿宋" panose="02010609060101010101" pitchFamily="49" charset="-122"/>
              </a:rPr>
              <a:t>应用：榔头、从高处跳下、掉在地面的物体等等。</a:t>
            </a:r>
            <a:endParaRPr lang="en-US" altLang="zh-CN" sz="2600" dirty="0" smtClean="0">
              <a:latin typeface="仿宋" panose="02010609060101010101" pitchFamily="49" charset="-122"/>
              <a:ea typeface="仿宋" panose="02010609060101010101" pitchFamily="49" charset="-122"/>
            </a:endParaRPr>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p:txBody>
      </p:sp>
      <p:sp>
        <p:nvSpPr>
          <p:cNvPr id="4" name="灯片编号占位符 3"/>
          <p:cNvSpPr>
            <a:spLocks noGrp="1"/>
          </p:cNvSpPr>
          <p:nvPr>
            <p:ph type="sldNum" sz="quarter" idx="12"/>
          </p:nvPr>
        </p:nvSpPr>
        <p:spPr/>
        <p:txBody>
          <a:bodyPr/>
          <a:lstStyle/>
          <a:p>
            <a:pPr>
              <a:defRPr/>
            </a:pPr>
            <a:fld id="{29B2047C-0D02-4BCC-9DDA-D5FDDA93CD5E}" type="slidenum">
              <a:rPr lang="en-US" altLang="zh-CN" smtClean="0">
                <a:solidFill>
                  <a:srgbClr val="000000"/>
                </a:solidFill>
              </a:rPr>
              <a:pPr>
                <a:defRPr/>
              </a:pPr>
              <a:t>9</a:t>
            </a:fld>
            <a:endParaRPr lang="en-US" altLang="zh-CN">
              <a:solidFill>
                <a:srgbClr val="000000"/>
              </a:solidFill>
            </a:endParaRPr>
          </a:p>
        </p:txBody>
      </p:sp>
      <p:graphicFrame>
        <p:nvGraphicFramePr>
          <p:cNvPr id="73730" name="Object 2"/>
          <p:cNvGraphicFramePr>
            <a:graphicFrameLocks noChangeAspect="1"/>
          </p:cNvGraphicFramePr>
          <p:nvPr>
            <p:extLst>
              <p:ext uri="{D42A27DB-BD31-4B8C-83A1-F6EECF244321}">
                <p14:modId xmlns:p14="http://schemas.microsoft.com/office/powerpoint/2010/main" val="4109385161"/>
              </p:ext>
            </p:extLst>
          </p:nvPr>
        </p:nvGraphicFramePr>
        <p:xfrm>
          <a:off x="2627784" y="1628800"/>
          <a:ext cx="3168352" cy="1143120"/>
        </p:xfrm>
        <a:graphic>
          <a:graphicData uri="http://schemas.openxmlformats.org/presentationml/2006/ole">
            <mc:AlternateContent xmlns:mc="http://schemas.openxmlformats.org/markup-compatibility/2006">
              <mc:Choice xmlns:v="urn:schemas-microsoft-com:vml" Requires="v">
                <p:oleObj spid="_x0000_s128430" name="公式" r:id="rId3" imgW="1193800" imgH="419100" progId="Equation.3">
                  <p:embed/>
                </p:oleObj>
              </mc:Choice>
              <mc:Fallback>
                <p:oleObj name="公式" r:id="rId3" imgW="11938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1628800"/>
                        <a:ext cx="3168352" cy="114312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699837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90</a:t>
            </a:fld>
            <a:endParaRPr lang="en-US" altLang="zh-CN">
              <a:solidFill>
                <a:srgbClr val="000000"/>
              </a:solidFill>
            </a:endParaRPr>
          </a:p>
        </p:txBody>
      </p:sp>
      <p:sp>
        <p:nvSpPr>
          <p:cNvPr id="6" name="文本框 5"/>
          <p:cNvSpPr txBox="1"/>
          <p:nvPr>
            <p:custDataLst>
              <p:tags r:id="rId2"/>
            </p:custDataLst>
          </p:nvPr>
        </p:nvSpPr>
        <p:spPr>
          <a:xfrm>
            <a:off x="611560" y="0"/>
            <a:ext cx="7315200" cy="2143125"/>
          </a:xfrm>
          <a:prstGeom prst="rect">
            <a:avLst/>
          </a:prstGeom>
          <a:noFill/>
        </p:spPr>
        <p:txBody>
          <a:bodyPr vert="horz" wrap="square" rtlCol="0" anchor="ctr" anchorCtr="0">
            <a:noAutofit/>
          </a:bodyPr>
          <a:lstStyle/>
          <a:p>
            <a:pPr algn="just">
              <a:lnSpc>
                <a:spcPct val="125000"/>
              </a:lnSpc>
              <a:spcAft>
                <a:spcPts val="0"/>
              </a:spcAft>
            </a:pPr>
            <a:r>
              <a:rPr lang="zh-CN" altLang="zh-CN" sz="2800" b="1" kern="100" dirty="0">
                <a:latin typeface="仿宋" panose="02010609060101010101" pitchFamily="49" charset="-122"/>
                <a:ea typeface="仿宋" panose="02010609060101010101" pitchFamily="49" charset="-122"/>
              </a:rPr>
              <a:t>补充例题</a:t>
            </a:r>
          </a:p>
        </p:txBody>
      </p:sp>
      <p:sp>
        <p:nvSpPr>
          <p:cNvPr id="11" name="矩形 10"/>
          <p:cNvSpPr>
            <a:spLocks noChangeAspect="1"/>
          </p:cNvSpPr>
          <p:nvPr>
            <p:custDataLst>
              <p:tags r:id="rId3"/>
            </p:custDataLst>
          </p:nvPr>
        </p:nvSpPr>
        <p:spPr bwMode="auto">
          <a:xfrm>
            <a:off x="1114425" y="28503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p:cNvSpPr>
            <a:spLocks noChangeAspect="1"/>
          </p:cNvSpPr>
          <p:nvPr>
            <p:custDataLst>
              <p:tags r:id="rId4"/>
            </p:custDataLst>
          </p:nvPr>
        </p:nvSpPr>
        <p:spPr bwMode="auto">
          <a:xfrm>
            <a:off x="1114425" y="370760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a:spLocks noChangeAspect="1"/>
          </p:cNvSpPr>
          <p:nvPr>
            <p:custDataLst>
              <p:tags r:id="rId5"/>
            </p:custDataLst>
          </p:nvPr>
        </p:nvSpPr>
        <p:spPr bwMode="auto">
          <a:xfrm>
            <a:off x="11144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13"/>
          <p:cNvSpPr>
            <a:spLocks noChangeAspect="1"/>
          </p:cNvSpPr>
          <p:nvPr>
            <p:custDataLst>
              <p:tags r:id="rId6"/>
            </p:custDataLst>
          </p:nvPr>
        </p:nvSpPr>
        <p:spPr bwMode="auto">
          <a:xfrm>
            <a:off x="1114425" y="54221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7"/>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2" name="图片 21"/>
          <p:cNvPicPr>
            <a:picLocks noChangeAspect="1"/>
          </p:cNvPicPr>
          <p:nvPr/>
        </p:nvPicPr>
        <p:blipFill>
          <a:blip r:embed="rId15"/>
          <a:stretch>
            <a:fillRect/>
          </a:stretch>
        </p:blipFill>
        <p:spPr>
          <a:xfrm>
            <a:off x="469455" y="1427836"/>
            <a:ext cx="8205090" cy="1085056"/>
          </a:xfrm>
          <a:prstGeom prst="rect">
            <a:avLst/>
          </a:prstGeom>
        </p:spPr>
      </p:pic>
      <p:pic>
        <p:nvPicPr>
          <p:cNvPr id="23" name="图片 22"/>
          <p:cNvPicPr>
            <a:picLocks noChangeAspect="1"/>
          </p:cNvPicPr>
          <p:nvPr/>
        </p:nvPicPr>
        <p:blipFill>
          <a:blip r:embed="rId16"/>
          <a:stretch>
            <a:fillRect/>
          </a:stretch>
        </p:blipFill>
        <p:spPr>
          <a:xfrm>
            <a:off x="1819672" y="2931318"/>
            <a:ext cx="7029450" cy="352425"/>
          </a:xfrm>
          <a:prstGeom prst="rect">
            <a:avLst/>
          </a:prstGeom>
        </p:spPr>
      </p:pic>
      <p:pic>
        <p:nvPicPr>
          <p:cNvPr id="24" name="图片 23"/>
          <p:cNvPicPr>
            <a:picLocks noChangeAspect="1"/>
          </p:cNvPicPr>
          <p:nvPr/>
        </p:nvPicPr>
        <p:blipFill>
          <a:blip r:embed="rId17"/>
          <a:stretch>
            <a:fillRect/>
          </a:stretch>
        </p:blipFill>
        <p:spPr>
          <a:xfrm>
            <a:off x="1830063" y="3776664"/>
            <a:ext cx="6505575" cy="342900"/>
          </a:xfrm>
          <a:prstGeom prst="rect">
            <a:avLst/>
          </a:prstGeom>
        </p:spPr>
      </p:pic>
      <p:pic>
        <p:nvPicPr>
          <p:cNvPr id="25" name="图片 24"/>
          <p:cNvPicPr>
            <a:picLocks noChangeAspect="1"/>
          </p:cNvPicPr>
          <p:nvPr/>
        </p:nvPicPr>
        <p:blipFill>
          <a:blip r:embed="rId18"/>
          <a:stretch>
            <a:fillRect/>
          </a:stretch>
        </p:blipFill>
        <p:spPr>
          <a:xfrm>
            <a:off x="1828800" y="4650581"/>
            <a:ext cx="4991100" cy="342900"/>
          </a:xfrm>
          <a:prstGeom prst="rect">
            <a:avLst/>
          </a:prstGeom>
        </p:spPr>
      </p:pic>
      <p:pic>
        <p:nvPicPr>
          <p:cNvPr id="26" name="图片 25"/>
          <p:cNvPicPr>
            <a:picLocks noChangeAspect="1"/>
          </p:cNvPicPr>
          <p:nvPr/>
        </p:nvPicPr>
        <p:blipFill>
          <a:blip r:embed="rId19"/>
          <a:stretch>
            <a:fillRect/>
          </a:stretch>
        </p:blipFill>
        <p:spPr>
          <a:xfrm>
            <a:off x="1876425" y="5512593"/>
            <a:ext cx="4943475" cy="333375"/>
          </a:xfrm>
          <a:prstGeom prst="rect">
            <a:avLst/>
          </a:prstGeom>
        </p:spPr>
      </p:pic>
      <p:grpSp>
        <p:nvGrpSpPr>
          <p:cNvPr id="20" name="组合 19"/>
          <p:cNvGrpSpPr/>
          <p:nvPr>
            <p:custDataLst>
              <p:tags r:id="rId8"/>
            </p:custDataLst>
          </p:nvPr>
        </p:nvGrpSpPr>
        <p:grpSpPr>
          <a:xfrm>
            <a:off x="0" y="0"/>
            <a:ext cx="9144000" cy="635000"/>
            <a:chOff x="0" y="0"/>
            <a:chExt cx="9144000" cy="635000"/>
          </a:xfrm>
        </p:grpSpPr>
        <p:sp>
          <p:nvSpPr>
            <p:cNvPr id="16"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9"/>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84031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3DF5CE9-36B4-4111-AB72-EA3E0B662AD2}" type="slidenum">
              <a:rPr lang="en-US" altLang="zh-CN" smtClean="0">
                <a:solidFill>
                  <a:srgbClr val="000000"/>
                </a:solidFill>
              </a:rPr>
              <a:pPr>
                <a:defRPr/>
              </a:pPr>
              <a:t>91</a:t>
            </a:fld>
            <a:endParaRPr lang="en-US" altLang="zh-CN">
              <a:solidFill>
                <a:srgbClr val="000000"/>
              </a:solidFill>
            </a:endParaRPr>
          </a:p>
        </p:txBody>
      </p:sp>
      <p:sp>
        <p:nvSpPr>
          <p:cNvPr id="4" name="文本框 3"/>
          <p:cNvSpPr txBox="1"/>
          <p:nvPr>
            <p:custDataLst>
              <p:tags r:id="rId3"/>
            </p:custDataLst>
          </p:nvPr>
        </p:nvSpPr>
        <p:spPr>
          <a:xfrm>
            <a:off x="914400" y="1029481"/>
            <a:ext cx="7315200" cy="2143125"/>
          </a:xfrm>
          <a:prstGeom prst="rect">
            <a:avLst/>
          </a:prstGeom>
          <a:noFill/>
        </p:spPr>
        <p:txBody>
          <a:bodyPr vert="horz" wrap="square" rtlCol="0" anchor="ctr" anchorCtr="0">
            <a:noAutofit/>
          </a:bodyPr>
          <a:lstStyle/>
          <a:p>
            <a:pPr algn="l">
              <a:lnSpc>
                <a:spcPct val="200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例</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，动量相等的甲、乙两车，刹车后沿两条水平路面滑行，若两车质量之比为             ，路面对两车的阻力相同，则两车滑行时间之比为</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圆角矩形 4"/>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3.0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5" name="对象 14"/>
          <p:cNvGraphicFramePr>
            <a:graphicFrameLocks noChangeAspect="1"/>
          </p:cNvGraphicFramePr>
          <p:nvPr>
            <p:extLst>
              <p:ext uri="{D42A27DB-BD31-4B8C-83A1-F6EECF244321}">
                <p14:modId xmlns:p14="http://schemas.microsoft.com/office/powerpoint/2010/main" val="1020362113"/>
              </p:ext>
            </p:extLst>
          </p:nvPr>
        </p:nvGraphicFramePr>
        <p:xfrm>
          <a:off x="5445398" y="1766650"/>
          <a:ext cx="1107802" cy="965776"/>
        </p:xfrm>
        <a:graphic>
          <a:graphicData uri="http://schemas.openxmlformats.org/presentationml/2006/ole">
            <mc:AlternateContent xmlns:mc="http://schemas.openxmlformats.org/markup-compatibility/2006">
              <mc:Choice xmlns:v="urn:schemas-microsoft-com:vml" Requires="v">
                <p:oleObj spid="_x0000_s212053" name="Equation" r:id="rId13" imgW="495000" imgH="431640" progId="Equation.DSMT4">
                  <p:embed/>
                </p:oleObj>
              </mc:Choice>
              <mc:Fallback>
                <p:oleObj name="Equation" r:id="rId13" imgW="495000" imgH="431640" progId="Equation.DSMT4">
                  <p:embed/>
                  <p:pic>
                    <p:nvPicPr>
                      <p:cNvPr id="0" name=""/>
                      <p:cNvPicPr/>
                      <p:nvPr/>
                    </p:nvPicPr>
                    <p:blipFill>
                      <a:blip r:embed="rId14"/>
                      <a:stretch>
                        <a:fillRect/>
                      </a:stretch>
                    </p:blipFill>
                    <p:spPr>
                      <a:xfrm>
                        <a:off x="5445398" y="1766650"/>
                        <a:ext cx="1107802" cy="965776"/>
                      </a:xfrm>
                      <a:prstGeom prst="rect">
                        <a:avLst/>
                      </a:prstGeom>
                    </p:spPr>
                  </p:pic>
                </p:oleObj>
              </mc:Fallback>
            </mc:AlternateContent>
          </a:graphicData>
        </a:graphic>
      </p:graphicFrame>
      <p:grpSp>
        <p:nvGrpSpPr>
          <p:cNvPr id="10" name="组合 9"/>
          <p:cNvGrpSpPr/>
          <p:nvPr>
            <p:custDataLst>
              <p:tags r:id="rId6"/>
            </p:custDataLst>
          </p:nvPr>
        </p:nvGrpSpPr>
        <p:grpSpPr>
          <a:xfrm>
            <a:off x="0" y="0"/>
            <a:ext cx="9144000" cy="635000"/>
            <a:chOff x="0" y="0"/>
            <a:chExt cx="9144000" cy="635000"/>
          </a:xfrm>
        </p:grpSpPr>
        <p:sp>
          <p:nvSpPr>
            <p:cNvPr id="6"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3" name="图片 2"/>
          <p:cNvPicPr>
            <a:picLocks/>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150930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92</a:t>
            </a:fld>
            <a:endParaRPr lang="en-US" altLang="zh-CN">
              <a:solidFill>
                <a:srgbClr val="000000"/>
              </a:solidFill>
            </a:endParaRPr>
          </a:p>
        </p:txBody>
      </p:sp>
      <p:sp>
        <p:nvSpPr>
          <p:cNvPr id="5" name="Rectangle 3"/>
          <p:cNvSpPr>
            <a:spLocks noChangeArrowheads="1"/>
          </p:cNvSpPr>
          <p:nvPr/>
        </p:nvSpPr>
        <p:spPr bwMode="auto">
          <a:xfrm>
            <a:off x="5451234" y="57791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600"/>
          </a:p>
        </p:txBody>
      </p:sp>
      <p:sp>
        <p:nvSpPr>
          <p:cNvPr id="6" name="Rectangle 4"/>
          <p:cNvSpPr>
            <a:spLocks noChangeArrowheads="1"/>
          </p:cNvSpPr>
          <p:nvPr/>
        </p:nvSpPr>
        <p:spPr bwMode="auto">
          <a:xfrm>
            <a:off x="5451234" y="1149415"/>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2600"/>
          </a:p>
        </p:txBody>
      </p:sp>
      <p:sp>
        <p:nvSpPr>
          <p:cNvPr id="9" name="文本框 8"/>
          <p:cNvSpPr txBox="1"/>
          <p:nvPr/>
        </p:nvSpPr>
        <p:spPr>
          <a:xfrm>
            <a:off x="898126" y="764704"/>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a:t>解</a:t>
            </a:r>
            <a:r>
              <a:rPr lang="zh-CN" altLang="en-US" dirty="0" smtClean="0"/>
              <a:t>：</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42479761"/>
              </p:ext>
            </p:extLst>
          </p:nvPr>
        </p:nvGraphicFramePr>
        <p:xfrm>
          <a:off x="3275856" y="989438"/>
          <a:ext cx="1755750" cy="1900058"/>
        </p:xfrm>
        <a:graphic>
          <a:graphicData uri="http://schemas.openxmlformats.org/presentationml/2006/ole">
            <mc:AlternateContent xmlns:mc="http://schemas.openxmlformats.org/markup-compatibility/2006">
              <mc:Choice xmlns:v="urn:schemas-microsoft-com:vml" Requires="v">
                <p:oleObj spid="_x0000_s178659" name="Equation" r:id="rId3" imgW="927000" imgH="1002960" progId="Equation.DSMT4">
                  <p:embed/>
                </p:oleObj>
              </mc:Choice>
              <mc:Fallback>
                <p:oleObj name="Equation" r:id="rId3" imgW="927000" imgH="1002960" progId="Equation.DSMT4">
                  <p:embed/>
                  <p:pic>
                    <p:nvPicPr>
                      <p:cNvPr id="0" name=""/>
                      <p:cNvPicPr/>
                      <p:nvPr/>
                    </p:nvPicPr>
                    <p:blipFill>
                      <a:blip r:embed="rId4"/>
                      <a:stretch>
                        <a:fillRect/>
                      </a:stretch>
                    </p:blipFill>
                    <p:spPr>
                      <a:xfrm>
                        <a:off x="3275856" y="989438"/>
                        <a:ext cx="1755750" cy="1900058"/>
                      </a:xfrm>
                      <a:prstGeom prst="rect">
                        <a:avLst/>
                      </a:prstGeom>
                    </p:spPr>
                  </p:pic>
                </p:oleObj>
              </mc:Fallback>
            </mc:AlternateContent>
          </a:graphicData>
        </a:graphic>
      </p:graphicFrame>
      <p:sp>
        <p:nvSpPr>
          <p:cNvPr id="11" name="文本框 10"/>
          <p:cNvSpPr txBox="1"/>
          <p:nvPr/>
        </p:nvSpPr>
        <p:spPr>
          <a:xfrm>
            <a:off x="1595967" y="2752983"/>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两车滑行时间：</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2528744593"/>
              </p:ext>
            </p:extLst>
          </p:nvPr>
        </p:nvGraphicFramePr>
        <p:xfrm>
          <a:off x="4281041" y="2604715"/>
          <a:ext cx="1501130" cy="854091"/>
        </p:xfrm>
        <a:graphic>
          <a:graphicData uri="http://schemas.openxmlformats.org/presentationml/2006/ole">
            <mc:AlternateContent xmlns:mc="http://schemas.openxmlformats.org/markup-compatibility/2006">
              <mc:Choice xmlns:v="urn:schemas-microsoft-com:vml" Requires="v">
                <p:oleObj spid="_x0000_s178660" name="Equation" r:id="rId5" imgW="736560" imgH="419040" progId="Equation.DSMT4">
                  <p:embed/>
                </p:oleObj>
              </mc:Choice>
              <mc:Fallback>
                <p:oleObj name="Equation" r:id="rId5" imgW="736560" imgH="419040" progId="Equation.DSMT4">
                  <p:embed/>
                  <p:pic>
                    <p:nvPicPr>
                      <p:cNvPr id="0" name=""/>
                      <p:cNvPicPr/>
                      <p:nvPr/>
                    </p:nvPicPr>
                    <p:blipFill>
                      <a:blip r:embed="rId6"/>
                      <a:stretch>
                        <a:fillRect/>
                      </a:stretch>
                    </p:blipFill>
                    <p:spPr>
                      <a:xfrm>
                        <a:off x="4281041" y="2604715"/>
                        <a:ext cx="1501130" cy="854091"/>
                      </a:xfrm>
                      <a:prstGeom prst="rect">
                        <a:avLst/>
                      </a:prstGeom>
                    </p:spPr>
                  </p:pic>
                </p:oleObj>
              </mc:Fallback>
            </mc:AlternateContent>
          </a:graphicData>
        </a:graphic>
      </p:graphicFrame>
      <p:sp>
        <p:nvSpPr>
          <p:cNvPr id="13" name="文本框 12"/>
          <p:cNvSpPr txBox="1"/>
          <p:nvPr/>
        </p:nvSpPr>
        <p:spPr>
          <a:xfrm>
            <a:off x="1589752" y="3730062"/>
            <a:ext cx="7548033" cy="490519"/>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当</a:t>
            </a:r>
            <a:r>
              <a:rPr lang="en-US" altLang="zh-CN" dirty="0" err="1" smtClean="0"/>
              <a:t>p,f</a:t>
            </a:r>
            <a:r>
              <a:rPr lang="zh-CN" altLang="en-US" dirty="0" smtClean="0"/>
              <a:t>相同时，滑行时间相同。</a:t>
            </a:r>
            <a:endParaRPr lang="zh-CN" altLang="en-US" dirty="0"/>
          </a:p>
        </p:txBody>
      </p:sp>
    </p:spTree>
    <p:extLst>
      <p:ext uri="{BB962C8B-B14F-4D97-AF65-F5344CB8AC3E}">
        <p14:creationId xmlns:p14="http://schemas.microsoft.com/office/powerpoint/2010/main" val="633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93</a:t>
            </a:fld>
            <a:endParaRPr lang="en-US" altLang="zh-CN">
              <a:solidFill>
                <a:srgbClr val="000000"/>
              </a:solidFill>
            </a:endParaRPr>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pic>
        <p:nvPicPr>
          <p:cNvPr id="14" name="图片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560" y="1268760"/>
            <a:ext cx="7846640" cy="369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2553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94</a:t>
            </a:fld>
            <a:endParaRPr lang="en-US" altLang="zh-CN">
              <a:solidFill>
                <a:srgbClr val="000000"/>
              </a:solidFill>
            </a:endParaRPr>
          </a:p>
        </p:txBody>
      </p:sp>
      <p:sp>
        <p:nvSpPr>
          <p:cNvPr id="5" name="文本框 4"/>
          <p:cNvSpPr txBox="1"/>
          <p:nvPr/>
        </p:nvSpPr>
        <p:spPr>
          <a:xfrm>
            <a:off x="930755" y="698572"/>
            <a:ext cx="7548033" cy="2862322"/>
          </a:xfrm>
          <a:prstGeom prst="rect">
            <a:avLst/>
          </a:prstGeom>
          <a:noFill/>
        </p:spPr>
        <p:txBody>
          <a:bodyPr wrap="square" rtlCol="0">
            <a:spAutoFit/>
          </a:bodyPr>
          <a:lstStyle>
            <a:defPPr>
              <a:defRPr lang="zh-CN"/>
            </a:defPPr>
            <a:lvl1pPr>
              <a:lnSpc>
                <a:spcPct val="125000"/>
              </a:lnSpc>
              <a:defRPr>
                <a:latin typeface="仿宋" panose="02010609060101010101" pitchFamily="49" charset="-122"/>
                <a:ea typeface="仿宋" panose="02010609060101010101" pitchFamily="49" charset="-122"/>
              </a:defRPr>
            </a:lvl1pPr>
          </a:lstStyle>
          <a:p>
            <a:pPr algn="l"/>
            <a:r>
              <a:rPr lang="zh-CN" altLang="en-US" dirty="0" smtClean="0"/>
              <a:t>解</a:t>
            </a:r>
            <a:r>
              <a:rPr lang="zh-CN" altLang="en-US" dirty="0" smtClean="0">
                <a:sym typeface="Wingdings" panose="05000000000000000000" pitchFamily="2" charset="2"/>
              </a:rPr>
              <a:t>： </a:t>
            </a:r>
            <a:endParaRPr lang="en-US" altLang="zh-CN" dirty="0" smtClean="0">
              <a:sym typeface="Wingdings" panose="05000000000000000000" pitchFamily="2" charset="2"/>
            </a:endParaRPr>
          </a:p>
          <a:p>
            <a:pPr algn="l"/>
            <a:r>
              <a:rPr lang="en-US" altLang="zh-CN" dirty="0">
                <a:sym typeface="Wingdings" panose="05000000000000000000" pitchFamily="2" charset="2"/>
              </a:rPr>
              <a:t> </a:t>
            </a:r>
            <a:r>
              <a:rPr lang="en-US" altLang="zh-CN" dirty="0" smtClean="0">
                <a:sym typeface="Wingdings" panose="05000000000000000000" pitchFamily="2" charset="2"/>
              </a:rPr>
              <a:t>  (1) </a:t>
            </a:r>
            <a:r>
              <a:rPr lang="zh-CN" altLang="en-US" dirty="0" smtClean="0">
                <a:sym typeface="Wingdings" panose="05000000000000000000" pitchFamily="2" charset="2"/>
              </a:rPr>
              <a:t>小球运动一周动量变化为</a:t>
            </a:r>
            <a:r>
              <a:rPr lang="en-US" altLang="zh-CN" dirty="0" smtClean="0">
                <a:sym typeface="Wingdings" panose="05000000000000000000" pitchFamily="2" charset="2"/>
              </a:rPr>
              <a:t>0.</a:t>
            </a:r>
          </a:p>
          <a:p>
            <a:pPr algn="l"/>
            <a:r>
              <a:rPr lang="en-US" altLang="zh-CN" dirty="0">
                <a:sym typeface="Wingdings" panose="05000000000000000000" pitchFamily="2" charset="2"/>
              </a:rPr>
              <a:t> </a:t>
            </a:r>
            <a:r>
              <a:rPr lang="en-US" altLang="zh-CN" dirty="0" smtClean="0">
                <a:sym typeface="Wingdings" panose="05000000000000000000" pitchFamily="2" charset="2"/>
              </a:rPr>
              <a:t>  (2) </a:t>
            </a:r>
          </a:p>
          <a:p>
            <a:pPr algn="l"/>
            <a:endParaRPr lang="en-US" altLang="zh-CN" dirty="0">
              <a:sym typeface="Wingdings" panose="05000000000000000000" pitchFamily="2" charset="2"/>
            </a:endParaRPr>
          </a:p>
          <a:p>
            <a:pPr algn="l"/>
            <a:r>
              <a:rPr lang="en-US" altLang="zh-CN" dirty="0" smtClean="0">
                <a:sym typeface="Wingdings" panose="05000000000000000000" pitchFamily="2" charset="2"/>
              </a:rPr>
              <a:t>   (3) </a:t>
            </a:r>
            <a:r>
              <a:rPr lang="zh-CN" altLang="en-US" dirty="0" smtClean="0">
                <a:sym typeface="Wingdings" panose="05000000000000000000" pitchFamily="2" charset="2"/>
              </a:rPr>
              <a:t>由（</a:t>
            </a:r>
            <a:r>
              <a:rPr lang="en-US" altLang="zh-CN" dirty="0" smtClean="0">
                <a:sym typeface="Wingdings" panose="05000000000000000000" pitchFamily="2" charset="2"/>
              </a:rPr>
              <a:t>1</a:t>
            </a:r>
            <a:r>
              <a:rPr lang="zh-CN" altLang="en-US" dirty="0" smtClean="0">
                <a:sym typeface="Wingdings" panose="05000000000000000000" pitchFamily="2" charset="2"/>
              </a:rPr>
              <a:t>）可知，小球所受重力和拉力的总冲量为</a:t>
            </a:r>
            <a:r>
              <a:rPr lang="en-US" altLang="zh-CN" dirty="0" smtClean="0">
                <a:sym typeface="Wingdings" panose="05000000000000000000" pitchFamily="2" charset="2"/>
              </a:rPr>
              <a:t>0</a:t>
            </a:r>
            <a:r>
              <a:rPr lang="zh-CN" altLang="en-US" dirty="0" smtClean="0">
                <a:sym typeface="Wingdings" panose="05000000000000000000" pitchFamily="2" charset="2"/>
              </a:rPr>
              <a:t>，因此，拉力的冲量必然等于小球重力冲量的负值：</a:t>
            </a:r>
            <a:r>
              <a:rPr lang="en-US" altLang="zh-CN" dirty="0" smtClean="0">
                <a:sym typeface="Wingdings" panose="05000000000000000000" pitchFamily="2" charset="2"/>
              </a:rPr>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4034859143"/>
              </p:ext>
            </p:extLst>
          </p:nvPr>
        </p:nvGraphicFramePr>
        <p:xfrm>
          <a:off x="2267744" y="1628800"/>
          <a:ext cx="2384270" cy="710696"/>
        </p:xfrm>
        <a:graphic>
          <a:graphicData uri="http://schemas.openxmlformats.org/presentationml/2006/ole">
            <mc:AlternateContent xmlns:mc="http://schemas.openxmlformats.org/markup-compatibility/2006">
              <mc:Choice xmlns:v="urn:schemas-microsoft-com:vml" Requires="v">
                <p:oleObj spid="_x0000_s183760" name="Equation" r:id="rId3" imgW="1320480" imgH="393480" progId="Equation.DSMT4">
                  <p:embed/>
                </p:oleObj>
              </mc:Choice>
              <mc:Fallback>
                <p:oleObj name="Equation" r:id="rId3" imgW="1320480" imgH="393480" progId="Equation.DSMT4">
                  <p:embed/>
                  <p:pic>
                    <p:nvPicPr>
                      <p:cNvPr id="0" name=""/>
                      <p:cNvPicPr/>
                      <p:nvPr/>
                    </p:nvPicPr>
                    <p:blipFill>
                      <a:blip r:embed="rId4"/>
                      <a:stretch>
                        <a:fillRect/>
                      </a:stretch>
                    </p:blipFill>
                    <p:spPr>
                      <a:xfrm>
                        <a:off x="2267744" y="1628800"/>
                        <a:ext cx="2384270" cy="71069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48277970"/>
              </p:ext>
            </p:extLst>
          </p:nvPr>
        </p:nvGraphicFramePr>
        <p:xfrm>
          <a:off x="2483768" y="3727287"/>
          <a:ext cx="3669348" cy="724521"/>
        </p:xfrm>
        <a:graphic>
          <a:graphicData uri="http://schemas.openxmlformats.org/presentationml/2006/ole">
            <mc:AlternateContent xmlns:mc="http://schemas.openxmlformats.org/markup-compatibility/2006">
              <mc:Choice xmlns:v="urn:schemas-microsoft-com:vml" Requires="v">
                <p:oleObj spid="_x0000_s183761" name="Equation" r:id="rId5" imgW="1993680" imgH="393480" progId="Equation.DSMT4">
                  <p:embed/>
                </p:oleObj>
              </mc:Choice>
              <mc:Fallback>
                <p:oleObj name="Equation" r:id="rId5" imgW="1993680" imgH="393480" progId="Equation.DSMT4">
                  <p:embed/>
                  <p:pic>
                    <p:nvPicPr>
                      <p:cNvPr id="0" name=""/>
                      <p:cNvPicPr/>
                      <p:nvPr/>
                    </p:nvPicPr>
                    <p:blipFill>
                      <a:blip r:embed="rId6"/>
                      <a:stretch>
                        <a:fillRect/>
                      </a:stretch>
                    </p:blipFill>
                    <p:spPr>
                      <a:xfrm>
                        <a:off x="2483768" y="3727287"/>
                        <a:ext cx="3669348" cy="724521"/>
                      </a:xfrm>
                      <a:prstGeom prst="rect">
                        <a:avLst/>
                      </a:prstGeom>
                    </p:spPr>
                  </p:pic>
                </p:oleObj>
              </mc:Fallback>
            </mc:AlternateContent>
          </a:graphicData>
        </a:graphic>
      </p:graphicFrame>
    </p:spTree>
    <p:extLst>
      <p:ext uri="{BB962C8B-B14F-4D97-AF65-F5344CB8AC3E}">
        <p14:creationId xmlns:p14="http://schemas.microsoft.com/office/powerpoint/2010/main" val="4142468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95</a:t>
            </a:fld>
            <a:endParaRPr lang="en-US" altLang="zh-CN">
              <a:solidFill>
                <a:srgbClr val="000000"/>
              </a:solidFill>
            </a:endParaRPr>
          </a:p>
        </p:txBody>
      </p:sp>
      <p:sp>
        <p:nvSpPr>
          <p:cNvPr id="6" name="文本框 5"/>
          <p:cNvSpPr txBox="1"/>
          <p:nvPr>
            <p:custDataLst>
              <p:tags r:id="rId2"/>
            </p:custDataLst>
          </p:nvPr>
        </p:nvSpPr>
        <p:spPr>
          <a:xfrm>
            <a:off x="594323" y="1412776"/>
            <a:ext cx="7852029" cy="2143125"/>
          </a:xfrm>
          <a:prstGeom prst="rect">
            <a:avLst/>
          </a:prstGeom>
          <a:noFill/>
        </p:spPr>
        <p:txBody>
          <a:bodyPr vert="horz" wrap="square" rtlCol="0" anchor="ctr" anchorCtr="0">
            <a:noAutofit/>
          </a:bodyPr>
          <a:lstStyle/>
          <a:p>
            <a:pPr algn="l">
              <a:lnSpc>
                <a:spcPct val="125000"/>
              </a:lnSpc>
              <a:spcAft>
                <a:spcPts val="0"/>
              </a:spcAft>
            </a:pPr>
            <a:r>
              <a:rPr lang="zh-CN" altLang="en-US" sz="2800" b="1" kern="100" dirty="0" smtClean="0">
                <a:latin typeface="仿宋" panose="02010609060101010101" pitchFamily="49" charset="-122"/>
                <a:ea typeface="仿宋" panose="02010609060101010101" pitchFamily="49" charset="-122"/>
              </a:rPr>
              <a:t>例题：</a:t>
            </a:r>
            <a:r>
              <a:rPr lang="zh-CN" altLang="zh-CN" sz="2800" kern="100" dirty="0">
                <a:latin typeface="仿宋" panose="02010609060101010101" pitchFamily="49" charset="-122"/>
                <a:ea typeface="仿宋" panose="02010609060101010101" pitchFamily="49" charset="-122"/>
              </a:rPr>
              <a:t>两个形状完全相同、质量都为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rPr>
              <a:t>的弧形导轨</a:t>
            </a:r>
            <a:r>
              <a:rPr lang="en-US" altLang="zh-CN" sz="2800" kern="100" dirty="0">
                <a:latin typeface="仿宋" panose="02010609060101010101" pitchFamily="49" charset="-122"/>
                <a:ea typeface="仿宋" panose="02010609060101010101" pitchFamily="49" charset="-122"/>
              </a:rPr>
              <a:t>A</a:t>
            </a:r>
            <a:r>
              <a:rPr lang="zh-CN" altLang="zh-CN" sz="2800" kern="100" dirty="0">
                <a:latin typeface="仿宋" panose="02010609060101010101" pitchFamily="49" charset="-122"/>
                <a:ea typeface="仿宋" panose="02010609060101010101" pitchFamily="49" charset="-122"/>
              </a:rPr>
              <a:t>和</a:t>
            </a:r>
            <a:r>
              <a:rPr lang="en-US" altLang="zh-CN" sz="2800" kern="100" dirty="0">
                <a:latin typeface="仿宋" panose="02010609060101010101" pitchFamily="49" charset="-122"/>
                <a:ea typeface="仿宋" panose="02010609060101010101" pitchFamily="49" charset="-122"/>
              </a:rPr>
              <a:t>B</a:t>
            </a:r>
            <a:r>
              <a:rPr lang="zh-CN" altLang="zh-CN" sz="2800" kern="100" dirty="0">
                <a:latin typeface="仿宋" panose="02010609060101010101" pitchFamily="49" charset="-122"/>
                <a:ea typeface="仿宋" panose="02010609060101010101" pitchFamily="49" charset="-122"/>
              </a:rPr>
              <a:t>，放在底板上，</a:t>
            </a:r>
            <a:r>
              <a:rPr lang="en-US" altLang="zh-CN" sz="2800" kern="100" dirty="0">
                <a:latin typeface="仿宋" panose="02010609060101010101" pitchFamily="49" charset="-122"/>
                <a:ea typeface="仿宋" panose="02010609060101010101" pitchFamily="49" charset="-122"/>
              </a:rPr>
              <a:t>AB</a:t>
            </a:r>
            <a:r>
              <a:rPr lang="zh-CN" altLang="zh-CN" sz="2800" kern="100" dirty="0">
                <a:latin typeface="仿宋" panose="02010609060101010101" pitchFamily="49" charset="-122"/>
                <a:ea typeface="仿宋" panose="02010609060101010101" pitchFamily="49" charset="-122"/>
              </a:rPr>
              <a:t>导轨与地面相切，有一质量为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rPr>
              <a:t>的小物体，从静止状态由</a:t>
            </a:r>
            <a:r>
              <a:rPr lang="en-US" altLang="zh-CN" sz="2800" kern="100" dirty="0">
                <a:latin typeface="仿宋" panose="02010609060101010101" pitchFamily="49" charset="-122"/>
                <a:ea typeface="仿宋" panose="02010609060101010101" pitchFamily="49" charset="-122"/>
              </a:rPr>
              <a:t>A</a:t>
            </a:r>
            <a:r>
              <a:rPr lang="zh-CN" altLang="zh-CN" sz="2800" kern="100" dirty="0">
                <a:latin typeface="仿宋" panose="02010609060101010101" pitchFamily="49" charset="-122"/>
                <a:ea typeface="仿宋" panose="02010609060101010101" pitchFamily="49" charset="-122"/>
              </a:rPr>
              <a:t>的顶端下滑，高度为</a:t>
            </a:r>
            <a:r>
              <a:rPr lang="en-US" altLang="zh-CN" sz="2800" kern="100" dirty="0">
                <a:latin typeface="仿宋" panose="02010609060101010101" pitchFamily="49" charset="-122"/>
                <a:ea typeface="仿宋" panose="02010609060101010101" pitchFamily="49" charset="-122"/>
              </a:rPr>
              <a:t>h</a:t>
            </a:r>
            <a:r>
              <a:rPr lang="zh-CN" altLang="zh-CN" sz="2800" kern="100" dirty="0">
                <a:latin typeface="仿宋" panose="02010609060101010101" pitchFamily="49" charset="-122"/>
                <a:ea typeface="仿宋" panose="02010609060101010101" pitchFamily="49" charset="-122"/>
              </a:rPr>
              <a:t>。所有接触面均为光滑的。</a:t>
            </a:r>
          </a:p>
          <a:p>
            <a:pPr algn="l">
              <a:lnSpc>
                <a:spcPct val="125000"/>
              </a:lnSpc>
            </a:pP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试求：小物体在</a:t>
            </a:r>
            <a:r>
              <a:rPr lang="en-US" altLang="zh-CN" sz="2800" kern="100" dirty="0">
                <a:latin typeface="仿宋" panose="02010609060101010101" pitchFamily="49" charset="-122"/>
                <a:ea typeface="仿宋" panose="02010609060101010101" pitchFamily="49" charset="-122"/>
              </a:rPr>
              <a:t>B</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导轨上能上升的最大高度。</a:t>
            </a:r>
            <a:endParaRPr lang="zh-CN" altLang="en-US" sz="2800" dirty="0">
              <a:latin typeface="仿宋" panose="02010609060101010101" pitchFamily="49" charset="-122"/>
              <a:ea typeface="仿宋" panose="02010609060101010101" pitchFamily="49" charset="-122"/>
            </a:endParaRPr>
          </a:p>
          <a:p>
            <a:pPr algn="just">
              <a:lnSpc>
                <a:spcPct val="125000"/>
              </a:lnSpc>
              <a:spcAft>
                <a:spcPts val="0"/>
              </a:spcAft>
            </a:pPr>
            <a:endParaRPr lang="zh-CN" altLang="zh-CN" sz="2800" b="1" kern="100" dirty="0">
              <a:latin typeface="仿宋" panose="02010609060101010101" pitchFamily="49" charset="-122"/>
              <a:ea typeface="仿宋" panose="02010609060101010101" pitchFamily="49" charset="-122"/>
            </a:endParaRPr>
          </a:p>
        </p:txBody>
      </p:sp>
      <p:sp>
        <p:nvSpPr>
          <p:cNvPr id="7" name="圆角矩形 6"/>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5" name="Group 2"/>
          <p:cNvGrpSpPr>
            <a:grpSpLocks/>
          </p:cNvGrpSpPr>
          <p:nvPr/>
        </p:nvGrpSpPr>
        <p:grpSpPr bwMode="auto">
          <a:xfrm>
            <a:off x="2774454" y="4114062"/>
            <a:ext cx="3397746" cy="1656184"/>
            <a:chOff x="3051" y="6285"/>
            <a:chExt cx="3933" cy="1767"/>
          </a:xfrm>
        </p:grpSpPr>
        <p:grpSp>
          <p:nvGrpSpPr>
            <p:cNvPr id="16" name="Group 3"/>
            <p:cNvGrpSpPr>
              <a:grpSpLocks/>
            </p:cNvGrpSpPr>
            <p:nvPr/>
          </p:nvGrpSpPr>
          <p:grpSpPr bwMode="auto">
            <a:xfrm>
              <a:off x="3051" y="6285"/>
              <a:ext cx="3933" cy="1767"/>
              <a:chOff x="3051" y="6285"/>
              <a:chExt cx="3933" cy="1767"/>
            </a:xfrm>
          </p:grpSpPr>
          <p:grpSp>
            <p:nvGrpSpPr>
              <p:cNvPr id="18" name="Group 4"/>
              <p:cNvGrpSpPr>
                <a:grpSpLocks/>
              </p:cNvGrpSpPr>
              <p:nvPr/>
            </p:nvGrpSpPr>
            <p:grpSpPr bwMode="auto">
              <a:xfrm>
                <a:off x="3051" y="6399"/>
                <a:ext cx="1938" cy="1653"/>
                <a:chOff x="2367" y="6399"/>
                <a:chExt cx="1938" cy="1653"/>
              </a:xfrm>
            </p:grpSpPr>
            <p:sp>
              <p:nvSpPr>
                <p:cNvPr id="26" name="Freeform 5"/>
                <p:cNvSpPr>
                  <a:spLocks/>
                </p:cNvSpPr>
                <p:nvPr/>
              </p:nvSpPr>
              <p:spPr bwMode="auto">
                <a:xfrm>
                  <a:off x="2367" y="6399"/>
                  <a:ext cx="1938" cy="1653"/>
                </a:xfrm>
                <a:custGeom>
                  <a:avLst/>
                  <a:gdLst>
                    <a:gd name="T0" fmla="*/ 0 w 1938"/>
                    <a:gd name="T1" fmla="*/ 0 h 1653"/>
                    <a:gd name="T2" fmla="*/ 342 w 1938"/>
                    <a:gd name="T3" fmla="*/ 855 h 1653"/>
                    <a:gd name="T4" fmla="*/ 1026 w 1938"/>
                    <a:gd name="T5" fmla="*/ 1482 h 1653"/>
                    <a:gd name="T6" fmla="*/ 1938 w 1938"/>
                    <a:gd name="T7" fmla="*/ 1653 h 1653"/>
                  </a:gdLst>
                  <a:ahLst/>
                  <a:cxnLst>
                    <a:cxn ang="0">
                      <a:pos x="T0" y="T1"/>
                    </a:cxn>
                    <a:cxn ang="0">
                      <a:pos x="T2" y="T3"/>
                    </a:cxn>
                    <a:cxn ang="0">
                      <a:pos x="T4" y="T5"/>
                    </a:cxn>
                    <a:cxn ang="0">
                      <a:pos x="T6" y="T7"/>
                    </a:cxn>
                  </a:cxnLst>
                  <a:rect l="0" t="0" r="r" b="b"/>
                  <a:pathLst>
                    <a:path w="1938" h="1653">
                      <a:moveTo>
                        <a:pt x="0" y="0"/>
                      </a:moveTo>
                      <a:cubicBezTo>
                        <a:pt x="85" y="304"/>
                        <a:pt x="171" y="608"/>
                        <a:pt x="342" y="855"/>
                      </a:cubicBezTo>
                      <a:cubicBezTo>
                        <a:pt x="513" y="1102"/>
                        <a:pt x="760" y="1349"/>
                        <a:pt x="1026" y="1482"/>
                      </a:cubicBezTo>
                      <a:cubicBezTo>
                        <a:pt x="1292" y="1615"/>
                        <a:pt x="1615" y="1634"/>
                        <a:pt x="1938" y="165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6"/>
                <p:cNvSpPr>
                  <a:spLocks noChangeShapeType="1"/>
                </p:cNvSpPr>
                <p:nvPr/>
              </p:nvSpPr>
              <p:spPr bwMode="auto">
                <a:xfrm>
                  <a:off x="2367" y="6399"/>
                  <a:ext cx="0" cy="16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7"/>
                <p:cNvSpPr>
                  <a:spLocks noChangeShapeType="1"/>
                </p:cNvSpPr>
                <p:nvPr/>
              </p:nvSpPr>
              <p:spPr bwMode="auto">
                <a:xfrm flipH="1">
                  <a:off x="2367" y="8052"/>
                  <a:ext cx="18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Group 8"/>
              <p:cNvGrpSpPr>
                <a:grpSpLocks/>
              </p:cNvGrpSpPr>
              <p:nvPr/>
            </p:nvGrpSpPr>
            <p:grpSpPr bwMode="auto">
              <a:xfrm rot="16200000">
                <a:off x="5317" y="6356"/>
                <a:ext cx="1682" cy="1653"/>
                <a:chOff x="2367" y="6399"/>
                <a:chExt cx="1938" cy="1653"/>
              </a:xfrm>
            </p:grpSpPr>
            <p:sp>
              <p:nvSpPr>
                <p:cNvPr id="23" name="Freeform 9"/>
                <p:cNvSpPr>
                  <a:spLocks/>
                </p:cNvSpPr>
                <p:nvPr/>
              </p:nvSpPr>
              <p:spPr bwMode="auto">
                <a:xfrm>
                  <a:off x="2367" y="6399"/>
                  <a:ext cx="1938" cy="1653"/>
                </a:xfrm>
                <a:custGeom>
                  <a:avLst/>
                  <a:gdLst>
                    <a:gd name="T0" fmla="*/ 0 w 1938"/>
                    <a:gd name="T1" fmla="*/ 0 h 1653"/>
                    <a:gd name="T2" fmla="*/ 342 w 1938"/>
                    <a:gd name="T3" fmla="*/ 855 h 1653"/>
                    <a:gd name="T4" fmla="*/ 1026 w 1938"/>
                    <a:gd name="T5" fmla="*/ 1482 h 1653"/>
                    <a:gd name="T6" fmla="*/ 1938 w 1938"/>
                    <a:gd name="T7" fmla="*/ 1653 h 1653"/>
                  </a:gdLst>
                  <a:ahLst/>
                  <a:cxnLst>
                    <a:cxn ang="0">
                      <a:pos x="T0" y="T1"/>
                    </a:cxn>
                    <a:cxn ang="0">
                      <a:pos x="T2" y="T3"/>
                    </a:cxn>
                    <a:cxn ang="0">
                      <a:pos x="T4" y="T5"/>
                    </a:cxn>
                    <a:cxn ang="0">
                      <a:pos x="T6" y="T7"/>
                    </a:cxn>
                  </a:cxnLst>
                  <a:rect l="0" t="0" r="r" b="b"/>
                  <a:pathLst>
                    <a:path w="1938" h="1653">
                      <a:moveTo>
                        <a:pt x="0" y="0"/>
                      </a:moveTo>
                      <a:cubicBezTo>
                        <a:pt x="85" y="304"/>
                        <a:pt x="171" y="608"/>
                        <a:pt x="342" y="855"/>
                      </a:cubicBezTo>
                      <a:cubicBezTo>
                        <a:pt x="513" y="1102"/>
                        <a:pt x="760" y="1349"/>
                        <a:pt x="1026" y="1482"/>
                      </a:cubicBezTo>
                      <a:cubicBezTo>
                        <a:pt x="1292" y="1615"/>
                        <a:pt x="1615" y="1634"/>
                        <a:pt x="1938" y="165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10"/>
                <p:cNvSpPr>
                  <a:spLocks noChangeShapeType="1"/>
                </p:cNvSpPr>
                <p:nvPr/>
              </p:nvSpPr>
              <p:spPr bwMode="auto">
                <a:xfrm>
                  <a:off x="2367" y="6399"/>
                  <a:ext cx="0" cy="16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1"/>
                <p:cNvSpPr>
                  <a:spLocks noChangeShapeType="1"/>
                </p:cNvSpPr>
                <p:nvPr/>
              </p:nvSpPr>
              <p:spPr bwMode="auto">
                <a:xfrm flipH="1">
                  <a:off x="2367" y="8052"/>
                  <a:ext cx="18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Line 12"/>
              <p:cNvSpPr>
                <a:spLocks noChangeShapeType="1"/>
              </p:cNvSpPr>
              <p:nvPr/>
            </p:nvSpPr>
            <p:spPr bwMode="auto">
              <a:xfrm flipV="1">
                <a:off x="3051" y="6285"/>
                <a:ext cx="285"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3"/>
              <p:cNvSpPr>
                <a:spLocks noChangeShapeType="1"/>
              </p:cNvSpPr>
              <p:nvPr/>
            </p:nvSpPr>
            <p:spPr bwMode="auto">
              <a:xfrm>
                <a:off x="3336" y="6285"/>
                <a:ext cx="171"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4"/>
              <p:cNvSpPr>
                <a:spLocks noChangeShapeType="1"/>
              </p:cNvSpPr>
              <p:nvPr/>
            </p:nvSpPr>
            <p:spPr bwMode="auto">
              <a:xfrm flipH="1">
                <a:off x="3165" y="6627"/>
                <a:ext cx="342"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Rectangle 15"/>
            <p:cNvSpPr>
              <a:spLocks noChangeArrowheads="1"/>
            </p:cNvSpPr>
            <p:nvPr/>
          </p:nvSpPr>
          <p:spPr bwMode="auto">
            <a:xfrm>
              <a:off x="4590" y="7710"/>
              <a:ext cx="399" cy="3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67630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96</a:t>
            </a:fld>
            <a:endParaRPr lang="en-US" altLang="zh-CN">
              <a:solidFill>
                <a:srgbClr val="000000"/>
              </a:solidFill>
            </a:endParaRPr>
          </a:p>
        </p:txBody>
      </p:sp>
      <p:sp>
        <p:nvSpPr>
          <p:cNvPr id="5" name="矩形 4"/>
          <p:cNvSpPr/>
          <p:nvPr/>
        </p:nvSpPr>
        <p:spPr>
          <a:xfrm>
            <a:off x="683568" y="1052736"/>
            <a:ext cx="7774632" cy="1938992"/>
          </a:xfrm>
          <a:prstGeom prst="rect">
            <a:avLst/>
          </a:prstGeom>
        </p:spPr>
        <p:txBody>
          <a:bodyPr wrap="square">
            <a:spAutoFit/>
          </a:bodyPr>
          <a:lstStyle/>
          <a:p>
            <a:pPr algn="l">
              <a:lnSpc>
                <a:spcPct val="125000"/>
              </a:lnSpc>
              <a:spcAft>
                <a:spcPts val="0"/>
              </a:spcAft>
            </a:pPr>
            <a:r>
              <a:rPr lang="zh-CN" altLang="zh-CN" kern="100" dirty="0">
                <a:ea typeface="仿宋" panose="02010609060101010101" pitchFamily="49" charset="-122"/>
              </a:rPr>
              <a:t>解：第一过程：</a:t>
            </a:r>
            <a:r>
              <a:rPr lang="en-US" altLang="zh-CN" kern="100" dirty="0">
                <a:ea typeface="仿宋" panose="02010609060101010101" pitchFamily="49" charset="-122"/>
              </a:rPr>
              <a:t>m</a:t>
            </a:r>
            <a:r>
              <a:rPr lang="zh-CN" altLang="zh-CN" kern="100" dirty="0">
                <a:ea typeface="仿宋" panose="02010609060101010101" pitchFamily="49" charset="-122"/>
              </a:rPr>
              <a:t>从</a:t>
            </a:r>
            <a:r>
              <a:rPr lang="en-US" altLang="zh-CN" kern="100" dirty="0">
                <a:ea typeface="仿宋" panose="02010609060101010101" pitchFamily="49" charset="-122"/>
              </a:rPr>
              <a:t>A</a:t>
            </a:r>
            <a:r>
              <a:rPr lang="zh-CN" altLang="zh-CN" kern="100" dirty="0">
                <a:ea typeface="仿宋" panose="02010609060101010101" pitchFamily="49" charset="-122"/>
              </a:rPr>
              <a:t>下滑，水平面方向外力为</a:t>
            </a:r>
            <a:r>
              <a:rPr lang="en-US" altLang="zh-CN" kern="100" dirty="0">
                <a:ea typeface="仿宋" panose="02010609060101010101" pitchFamily="49" charset="-122"/>
              </a:rPr>
              <a:t>0</a:t>
            </a:r>
            <a:r>
              <a:rPr lang="zh-CN" altLang="zh-CN" kern="100" dirty="0">
                <a:ea typeface="仿宋" panose="02010609060101010101" pitchFamily="49" charset="-122"/>
              </a:rPr>
              <a:t>，动量守恒。</a:t>
            </a:r>
          </a:p>
          <a:p>
            <a:pPr algn="l">
              <a:lnSpc>
                <a:spcPct val="125000"/>
              </a:lnSpc>
            </a:pPr>
            <a:r>
              <a:rPr lang="zh-CN" altLang="zh-CN" kern="100" dirty="0">
                <a:ea typeface="仿宋" panose="02010609060101010101" pitchFamily="49" charset="-122"/>
                <a:cs typeface="Times New Roman" panose="02020603050405020304" pitchFamily="18" charset="0"/>
              </a:rPr>
              <a:t>下滑过程没有摩擦力，机械能守恒：当</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滑到水平面时，</a:t>
            </a:r>
            <a:r>
              <a:rPr lang="en-US" altLang="zh-CN" kern="100" dirty="0">
                <a:ea typeface="仿宋" panose="02010609060101010101" pitchFamily="49" charset="-122"/>
              </a:rPr>
              <a:t>m</a:t>
            </a:r>
            <a:r>
              <a:rPr lang="zh-CN" altLang="zh-CN" kern="100" dirty="0">
                <a:ea typeface="仿宋" panose="02010609060101010101" pitchFamily="49" charset="-122"/>
                <a:cs typeface="Times New Roman" panose="02020603050405020304" pitchFamily="18" charset="0"/>
              </a:rPr>
              <a:t>的速度为</a:t>
            </a:r>
            <a:r>
              <a:rPr lang="en-US" altLang="zh-CN" kern="100" dirty="0">
                <a:ea typeface="仿宋" panose="02010609060101010101" pitchFamily="49" charset="-122"/>
              </a:rPr>
              <a:t>v</a:t>
            </a:r>
            <a:r>
              <a:rPr lang="zh-CN" altLang="zh-CN" kern="100" dirty="0">
                <a:ea typeface="仿宋" panose="02010609060101010101" pitchFamily="49" charset="-122"/>
                <a:cs typeface="Times New Roman" panose="02020603050405020304" pitchFamily="18" charset="0"/>
              </a:rPr>
              <a:t>，</a:t>
            </a:r>
            <a:r>
              <a:rPr lang="en-US" altLang="zh-CN" kern="100" dirty="0">
                <a:ea typeface="仿宋" panose="02010609060101010101" pitchFamily="49" charset="-122"/>
              </a:rPr>
              <a:t>A</a:t>
            </a:r>
            <a:r>
              <a:rPr lang="zh-CN" altLang="zh-CN" kern="100" dirty="0">
                <a:ea typeface="仿宋" panose="02010609060101010101" pitchFamily="49" charset="-122"/>
                <a:cs typeface="Times New Roman" panose="02020603050405020304" pitchFamily="18" charset="0"/>
              </a:rPr>
              <a:t>的速度为</a:t>
            </a:r>
            <a:r>
              <a:rPr lang="en-US" altLang="zh-CN" kern="100" dirty="0" err="1">
                <a:ea typeface="仿宋" panose="02010609060101010101" pitchFamily="49" charset="-122"/>
              </a:rPr>
              <a:t>v</a:t>
            </a:r>
            <a:r>
              <a:rPr lang="en-US" altLang="zh-CN" kern="100" baseline="-25000" dirty="0" err="1">
                <a:ea typeface="仿宋" panose="02010609060101010101" pitchFamily="49" charset="-122"/>
              </a:rPr>
              <a:t>A</a:t>
            </a:r>
            <a:r>
              <a:rPr lang="zh-CN" altLang="zh-CN" kern="100" dirty="0">
                <a:ea typeface="仿宋" panose="02010609060101010101" pitchFamily="49" charset="-122"/>
                <a:cs typeface="Times New Roman" panose="02020603050405020304" pitchFamily="18" charset="0"/>
              </a:rPr>
              <a:t>：</a:t>
            </a:r>
            <a:endParaRPr lang="zh-CN" altLang="en-US" dirty="0">
              <a:ea typeface="仿宋" panose="02010609060101010101" pitchFamily="49" charset="-122"/>
            </a:endParaRPr>
          </a:p>
        </p:txBody>
      </p:sp>
      <p:sp>
        <p:nvSpPr>
          <p:cNvPr id="8" name="矩形 7"/>
          <p:cNvSpPr/>
          <p:nvPr/>
        </p:nvSpPr>
        <p:spPr>
          <a:xfrm>
            <a:off x="3131840" y="3058632"/>
            <a:ext cx="2470036" cy="461665"/>
          </a:xfrm>
          <a:prstGeom prst="rect">
            <a:avLst/>
          </a:prstGeom>
        </p:spPr>
        <p:txBody>
          <a:bodyPr wrap="none">
            <a:spAutoFit/>
          </a:bodyPr>
          <a:lstStyle/>
          <a:p>
            <a:r>
              <a:rPr lang="zh-CN" altLang="zh-CN" i="1" kern="100" dirty="0">
                <a:cs typeface="Times New Roman" panose="02020603050405020304" pitchFamily="18" charset="0"/>
              </a:rPr>
              <a:t>－</a:t>
            </a:r>
            <a:r>
              <a:rPr lang="en-US" altLang="zh-CN" i="1" kern="100" dirty="0" err="1" smtClean="0"/>
              <a:t>Mv</a:t>
            </a:r>
            <a:r>
              <a:rPr lang="en-US" altLang="zh-CN" i="1" kern="100" baseline="-25000" dirty="0" err="1" smtClean="0"/>
              <a:t>A</a:t>
            </a:r>
            <a:r>
              <a:rPr lang="en-US" altLang="zh-CN" i="1" kern="100" baseline="-25000" dirty="0" smtClean="0"/>
              <a:t>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mv </a:t>
            </a:r>
            <a:r>
              <a:rPr lang="zh-CN" altLang="zh-CN" b="1" kern="100" dirty="0" smtClean="0">
                <a:cs typeface="Times New Roman" panose="02020603050405020304" pitchFamily="18" charset="0"/>
              </a:rPr>
              <a:t>＝</a:t>
            </a:r>
            <a:r>
              <a:rPr lang="en-US" altLang="zh-CN" b="1" kern="100" dirty="0" smtClean="0">
                <a:cs typeface="Times New Roman" panose="02020603050405020304" pitchFamily="18" charset="0"/>
              </a:rPr>
              <a:t> </a:t>
            </a:r>
            <a:r>
              <a:rPr lang="en-US" altLang="zh-CN" i="1" kern="100" dirty="0" smtClean="0"/>
              <a:t>0</a:t>
            </a:r>
            <a:endParaRPr lang="zh-CN" altLang="en-US" i="1" dirty="0"/>
          </a:p>
        </p:txBody>
      </p:sp>
      <p:sp>
        <p:nvSpPr>
          <p:cNvPr id="9" name="矩形 8"/>
          <p:cNvSpPr/>
          <p:nvPr/>
        </p:nvSpPr>
        <p:spPr>
          <a:xfrm>
            <a:off x="2681403" y="3587201"/>
            <a:ext cx="3685625" cy="461665"/>
          </a:xfrm>
          <a:prstGeom prst="rect">
            <a:avLst/>
          </a:prstGeom>
        </p:spPr>
        <p:txBody>
          <a:bodyPr wrap="none">
            <a:spAutoFit/>
          </a:bodyPr>
          <a:lstStyle/>
          <a:p>
            <a:r>
              <a:rPr lang="en-US" altLang="zh-CN" i="1" kern="100" dirty="0" err="1" smtClean="0"/>
              <a:t>mgh</a:t>
            </a:r>
            <a:r>
              <a:rPr lang="en-US" altLang="zh-CN" i="1" kern="100" dirty="0" smtClean="0"/>
              <a:t>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1/2 Mv</a:t>
            </a:r>
            <a:r>
              <a:rPr lang="en-US" altLang="zh-CN" i="1" kern="100" baseline="-25000" dirty="0" smtClean="0"/>
              <a:t>A</a:t>
            </a:r>
            <a:r>
              <a:rPr lang="en-US" altLang="zh-CN" i="1" kern="100" baseline="30000" dirty="0" smtClean="0"/>
              <a:t>2  </a:t>
            </a:r>
            <a:r>
              <a:rPr lang="zh-CN" altLang="zh-CN" i="1" kern="100" dirty="0" smtClean="0">
                <a:cs typeface="Times New Roman" panose="02020603050405020304" pitchFamily="18" charset="0"/>
              </a:rPr>
              <a:t>＋</a:t>
            </a:r>
            <a:r>
              <a:rPr lang="en-US" altLang="zh-CN" i="1" kern="100" dirty="0" smtClean="0">
                <a:cs typeface="Times New Roman" panose="02020603050405020304" pitchFamily="18" charset="0"/>
              </a:rPr>
              <a:t> </a:t>
            </a:r>
            <a:r>
              <a:rPr lang="en-US" altLang="zh-CN" i="1" kern="100" dirty="0" smtClean="0"/>
              <a:t>1/2 </a:t>
            </a:r>
            <a:r>
              <a:rPr lang="en-US" altLang="zh-CN" i="1" kern="100" dirty="0"/>
              <a:t>mv</a:t>
            </a:r>
            <a:r>
              <a:rPr lang="en-US" altLang="zh-CN" i="1" kern="100" baseline="30000" dirty="0"/>
              <a:t>2</a:t>
            </a:r>
            <a:endParaRPr lang="zh-CN" altLang="en-US" i="1" dirty="0"/>
          </a:p>
        </p:txBody>
      </p:sp>
      <p:pic>
        <p:nvPicPr>
          <p:cNvPr id="17101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4151794"/>
            <a:ext cx="1780074" cy="98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971600" y="4413506"/>
            <a:ext cx="1107996" cy="461665"/>
          </a:xfrm>
          <a:prstGeom prst="rect">
            <a:avLst/>
          </a:prstGeom>
        </p:spPr>
        <p:txBody>
          <a:bodyPr wrap="square">
            <a:spAutoFit/>
          </a:bodyPr>
          <a:lstStyle/>
          <a:p>
            <a:r>
              <a:rPr lang="zh-CN" altLang="zh-CN" kern="100" dirty="0">
                <a:latin typeface="仿宋" panose="02010609060101010101" pitchFamily="49" charset="-122"/>
                <a:ea typeface="仿宋" panose="02010609060101010101" pitchFamily="49" charset="-122"/>
                <a:cs typeface="Times New Roman" panose="02020603050405020304" pitchFamily="18" charset="0"/>
              </a:rPr>
              <a:t>解得：</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9298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97</a:t>
            </a:fld>
            <a:endParaRPr lang="en-US" altLang="zh-CN">
              <a:solidFill>
                <a:srgbClr val="000000"/>
              </a:solidFill>
            </a:endParaRPr>
          </a:p>
        </p:txBody>
      </p:sp>
      <p:sp>
        <p:nvSpPr>
          <p:cNvPr id="5" name="矩形 4"/>
          <p:cNvSpPr/>
          <p:nvPr/>
        </p:nvSpPr>
        <p:spPr>
          <a:xfrm>
            <a:off x="971600" y="836712"/>
            <a:ext cx="7056784" cy="187551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第二过程：</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沿</a:t>
            </a:r>
            <a:r>
              <a:rPr lang="en-US" altLang="zh-CN" kern="100" dirty="0">
                <a:latin typeface="仿宋" panose="02010609060101010101" pitchFamily="49" charset="-122"/>
                <a:ea typeface="仿宋" panose="02010609060101010101" pitchFamily="49" charset="-122"/>
              </a:rPr>
              <a:t>B</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上升过程，</a:t>
            </a:r>
            <a:r>
              <a:rPr lang="en-US" altLang="zh-CN" kern="100" dirty="0">
                <a:latin typeface="仿宋" panose="02010609060101010101" pitchFamily="49" charset="-122"/>
                <a:ea typeface="仿宋" panose="02010609060101010101" pitchFamily="49" charset="-122"/>
              </a:rPr>
              <a:t>m</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上升到最大高度</a:t>
            </a:r>
            <a:r>
              <a:rPr lang="en-US" altLang="zh-CN" kern="100" dirty="0">
                <a:latin typeface="仿宋" panose="02010609060101010101" pitchFamily="49" charset="-122"/>
                <a:ea typeface="仿宋" panose="02010609060101010101" pitchFamily="49" charset="-122"/>
              </a:rPr>
              <a:t>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时，相对</a:t>
            </a:r>
            <a:r>
              <a:rPr lang="en-US" altLang="zh-CN" kern="100" dirty="0">
                <a:latin typeface="仿宋" panose="02010609060101010101" pitchFamily="49" charset="-122"/>
                <a:ea typeface="仿宋" panose="02010609060101010101" pitchFamily="49" charset="-122"/>
              </a:rPr>
              <a:t>B</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导轨的速度为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，两者以共同的速度</a:t>
            </a:r>
            <a:r>
              <a:rPr lang="en-US" altLang="zh-CN" kern="100" dirty="0">
                <a:latin typeface="仿宋" panose="02010609060101010101" pitchFamily="49" charset="-122"/>
                <a:ea typeface="仿宋" panose="02010609060101010101" pitchFamily="49" charset="-122"/>
              </a:rPr>
              <a:t>u</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运动。水平面方向外力为</a:t>
            </a:r>
            <a:r>
              <a:rPr lang="en-US" altLang="zh-CN" kern="100" dirty="0">
                <a:latin typeface="仿宋" panose="02010609060101010101" pitchFamily="49" charset="-122"/>
                <a:ea typeface="仿宋" panose="02010609060101010101" pitchFamily="49" charset="-122"/>
              </a:rPr>
              <a:t>0</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，动量守恒；没有摩擦力，机械能守恒。</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3016551" y="2712225"/>
            <a:ext cx="2561920" cy="461665"/>
          </a:xfrm>
          <a:prstGeom prst="rect">
            <a:avLst/>
          </a:prstGeom>
        </p:spPr>
        <p:txBody>
          <a:bodyPr wrap="none">
            <a:spAutoFit/>
          </a:bodyPr>
          <a:lstStyle/>
          <a:p>
            <a:r>
              <a:rPr lang="en-US" altLang="zh-CN" i="1" kern="100" dirty="0" smtClean="0"/>
              <a:t>mv </a:t>
            </a:r>
            <a:r>
              <a:rPr lang="zh-CN" altLang="zh-CN" kern="100" dirty="0" smtClean="0">
                <a:cs typeface="Times New Roman" panose="02020603050405020304" pitchFamily="18" charset="0"/>
              </a:rPr>
              <a:t>＝</a:t>
            </a:r>
            <a:r>
              <a:rPr lang="en-US" altLang="zh-CN" i="1" kern="100" dirty="0" smtClean="0">
                <a:cs typeface="Times New Roman" panose="02020603050405020304" pitchFamily="18" charset="0"/>
              </a:rPr>
              <a:t> </a:t>
            </a:r>
            <a:r>
              <a:rPr lang="zh-CN" altLang="zh-CN" i="1" kern="100" dirty="0" smtClean="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u</a:t>
            </a:r>
            <a:endParaRPr lang="zh-CN" altLang="en-US" i="1" dirty="0"/>
          </a:p>
        </p:txBody>
      </p:sp>
      <p:sp>
        <p:nvSpPr>
          <p:cNvPr id="7" name="矩形 6"/>
          <p:cNvSpPr/>
          <p:nvPr/>
        </p:nvSpPr>
        <p:spPr>
          <a:xfrm>
            <a:off x="2180286" y="3356992"/>
            <a:ext cx="4639412" cy="461665"/>
          </a:xfrm>
          <a:prstGeom prst="rect">
            <a:avLst/>
          </a:prstGeom>
        </p:spPr>
        <p:txBody>
          <a:bodyPr wrap="none">
            <a:spAutoFit/>
          </a:bodyPr>
          <a:lstStyle/>
          <a:p>
            <a:r>
              <a:rPr lang="en-US" altLang="zh-CN" i="1" kern="100" dirty="0"/>
              <a:t>1/2 </a:t>
            </a:r>
            <a:r>
              <a:rPr lang="en-US" altLang="zh-CN" i="1" kern="100" dirty="0" smtClean="0"/>
              <a:t>mv</a:t>
            </a:r>
            <a:r>
              <a:rPr lang="en-US" altLang="zh-CN" i="1" kern="100" baseline="30000" dirty="0" smtClean="0"/>
              <a:t>2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1/2</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a:t>m</a:t>
            </a:r>
            <a:r>
              <a:rPr lang="zh-CN" altLang="zh-CN" i="1" kern="100" dirty="0">
                <a:cs typeface="Times New Roman" panose="02020603050405020304" pitchFamily="18" charset="0"/>
              </a:rPr>
              <a:t>）</a:t>
            </a:r>
            <a:r>
              <a:rPr lang="en-US" altLang="zh-CN" i="1" kern="100" dirty="0" smtClean="0"/>
              <a:t>u</a:t>
            </a:r>
            <a:r>
              <a:rPr lang="en-US" altLang="zh-CN" i="1" kern="100" baseline="30000" dirty="0" smtClean="0"/>
              <a:t>2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err="1" smtClean="0"/>
              <a:t>mgH</a:t>
            </a:r>
            <a:endParaRPr lang="zh-CN" altLang="en-US" i="1" dirty="0"/>
          </a:p>
        </p:txBody>
      </p:sp>
      <p:sp>
        <p:nvSpPr>
          <p:cNvPr id="8" name="矩形 7"/>
          <p:cNvSpPr/>
          <p:nvPr/>
        </p:nvSpPr>
        <p:spPr>
          <a:xfrm>
            <a:off x="1150081" y="4018647"/>
            <a:ext cx="1569660" cy="461665"/>
          </a:xfrm>
          <a:prstGeom prst="rect">
            <a:avLst/>
          </a:prstGeom>
        </p:spPr>
        <p:txBody>
          <a:bodyPr wrap="none">
            <a:spAutoFit/>
          </a:bodyPr>
          <a:lstStyle/>
          <a:p>
            <a:r>
              <a:rPr lang="zh-CN" altLang="zh-CN" kern="100" dirty="0" smtClean="0">
                <a:latin typeface="仿宋" panose="02010609060101010101" pitchFamily="49" charset="-122"/>
                <a:ea typeface="仿宋" panose="02010609060101010101" pitchFamily="49" charset="-122"/>
                <a:cs typeface="Times New Roman" panose="02020603050405020304" pitchFamily="18" charset="0"/>
              </a:rPr>
              <a:t>解</a:t>
            </a:r>
            <a:r>
              <a:rPr lang="zh-CN" altLang="en-US" kern="100" dirty="0" smtClean="0">
                <a:latin typeface="仿宋" panose="02010609060101010101" pitchFamily="49" charset="-122"/>
                <a:ea typeface="仿宋" panose="02010609060101010101" pitchFamily="49" charset="-122"/>
                <a:cs typeface="Times New Roman" panose="02020603050405020304" pitchFamily="18" charset="0"/>
              </a:rPr>
              <a:t>得</a:t>
            </a:r>
            <a:r>
              <a:rPr lang="en-US" altLang="zh-CN" kern="100" dirty="0" smtClean="0">
                <a:latin typeface="仿宋" panose="02010609060101010101" pitchFamily="49" charset="-122"/>
                <a:ea typeface="仿宋" panose="02010609060101010101" pitchFamily="49" charset="-122"/>
              </a:rPr>
              <a:t>H</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为：</a:t>
            </a:r>
            <a:endParaRPr lang="zh-CN" altLang="en-US" dirty="0">
              <a:latin typeface="仿宋" panose="02010609060101010101" pitchFamily="49" charset="-122"/>
              <a:ea typeface="仿宋" panose="02010609060101010101" pitchFamily="49" charset="-122"/>
            </a:endParaRPr>
          </a:p>
        </p:txBody>
      </p:sp>
      <p:pic>
        <p:nvPicPr>
          <p:cNvPr id="173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2848" y="4568781"/>
            <a:ext cx="3870352" cy="92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093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98</a:t>
            </a:fld>
            <a:endParaRPr lang="en-US" altLang="zh-CN">
              <a:solidFill>
                <a:srgbClr val="000000"/>
              </a:solidFill>
            </a:endParaRPr>
          </a:p>
        </p:txBody>
      </p:sp>
      <p:sp>
        <p:nvSpPr>
          <p:cNvPr id="6" name="文本框 5"/>
          <p:cNvSpPr txBox="1"/>
          <p:nvPr>
            <p:custDataLst>
              <p:tags r:id="rId3"/>
            </p:custDataLst>
          </p:nvPr>
        </p:nvSpPr>
        <p:spPr>
          <a:xfrm>
            <a:off x="914400" y="1484784"/>
            <a:ext cx="7315200" cy="2143125"/>
          </a:xfrm>
          <a:prstGeom prst="rect">
            <a:avLst/>
          </a:prstGeom>
          <a:noFill/>
        </p:spPr>
        <p:txBody>
          <a:bodyPr vert="horz" wrap="square" rtlCol="0" anchor="ctr" anchorCtr="0">
            <a:noAutofit/>
          </a:bodyPr>
          <a:lstStyle/>
          <a:p>
            <a:pPr algn="l"/>
            <a:r>
              <a:rPr lang="zh-CN" altLang="en-US" sz="2800" b="1" dirty="0" smtClean="0">
                <a:latin typeface="仿宋" panose="02010609060101010101" pitchFamily="49" charset="-122"/>
                <a:ea typeface="仿宋" panose="02010609060101010101" pitchFamily="49" charset="-122"/>
              </a:rPr>
              <a:t>例题，</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一行李质量为</a:t>
            </a:r>
            <a:r>
              <a:rPr lang="en-US" altLang="zh-CN" sz="2800" kern="100" dirty="0">
                <a:latin typeface="仿宋" panose="02010609060101010101" pitchFamily="49" charset="-122"/>
                <a:ea typeface="仿宋" panose="02010609060101010101" pitchFamily="49" charset="-122"/>
              </a:rPr>
              <a:t>m</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，垂直地轻放在传送带上，传送带的速率为</a:t>
            </a:r>
            <a:r>
              <a:rPr lang="en-US" altLang="zh-CN" sz="2800" kern="100" dirty="0">
                <a:latin typeface="仿宋" panose="02010609060101010101" pitchFamily="49" charset="-122"/>
                <a:ea typeface="仿宋" panose="02010609060101010101" pitchFamily="49" charset="-122"/>
              </a:rPr>
              <a:t>v</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，它与行李间的摩擦系数</a:t>
            </a:r>
            <a:r>
              <a:rPr lang="zh-CN" altLang="zh-CN" sz="2800" kern="100" dirty="0" smtClean="0">
                <a:latin typeface="仿宋" panose="02010609060101010101" pitchFamily="49" charset="-122"/>
                <a:ea typeface="仿宋" panose="02010609060101010101" pitchFamily="49" charset="-122"/>
                <a:cs typeface="Times New Roman" panose="02020603050405020304" pitchFamily="18" charset="0"/>
              </a:rPr>
              <a:t>为</a:t>
            </a:r>
            <a:endParaRPr lang="zh-CN" altLang="en-US" sz="2800" dirty="0">
              <a:latin typeface="仿宋" panose="02010609060101010101" pitchFamily="49" charset="-122"/>
              <a:ea typeface="仿宋" panose="02010609060101010101" pitchFamily="49" charset="-122"/>
            </a:endParaRPr>
          </a:p>
          <a:p>
            <a:pPr algn="l"/>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求：（</a:t>
            </a:r>
            <a:r>
              <a:rPr lang="en-US" altLang="zh-CN" sz="2800" kern="100" dirty="0">
                <a:latin typeface="仿宋" panose="02010609060101010101" pitchFamily="49" charset="-122"/>
                <a:ea typeface="仿宋" panose="02010609060101010101" pitchFamily="49" charset="-122"/>
              </a:rPr>
              <a:t>1</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）行李在传送带上滑动多长时间？（</a:t>
            </a:r>
            <a:r>
              <a:rPr lang="en-US" altLang="zh-CN" sz="2800" kern="100" dirty="0">
                <a:latin typeface="仿宋" panose="02010609060101010101" pitchFamily="49" charset="-122"/>
                <a:ea typeface="仿宋" panose="02010609060101010101" pitchFamily="49" charset="-122"/>
              </a:rPr>
              <a:t>2</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）行李在这段时间内运动多远？（</a:t>
            </a:r>
            <a:r>
              <a:rPr lang="en-US" altLang="zh-CN" sz="2800" kern="100" dirty="0">
                <a:latin typeface="仿宋" panose="02010609060101010101" pitchFamily="49" charset="-122"/>
                <a:ea typeface="仿宋" panose="02010609060101010101" pitchFamily="49" charset="-122"/>
              </a:rPr>
              <a:t>3</a:t>
            </a:r>
            <a:r>
              <a:rPr lang="zh-CN" altLang="zh-CN" sz="2800" kern="100" dirty="0">
                <a:latin typeface="仿宋" panose="02010609060101010101" pitchFamily="49" charset="-122"/>
                <a:ea typeface="仿宋" panose="02010609060101010101" pitchFamily="49" charset="-122"/>
                <a:cs typeface="Times New Roman" panose="02020603050405020304" pitchFamily="18" charset="0"/>
              </a:rPr>
              <a:t>）有多少能量被摩擦所消耗掉？</a:t>
            </a:r>
            <a:endParaRPr lang="zh-CN" altLang="en-US" sz="2800" dirty="0">
              <a:latin typeface="仿宋" panose="02010609060101010101" pitchFamily="49" charset="-122"/>
              <a:ea typeface="仿宋" panose="02010609060101010101" pitchFamily="49" charset="-122"/>
            </a:endParaRPr>
          </a:p>
          <a:p>
            <a:pPr algn="l"/>
            <a:endParaRPr lang="zh-CN" altLang="en-US" sz="2800" b="1" dirty="0">
              <a:latin typeface="仿宋" panose="02010609060101010101" pitchFamily="49" charset="-122"/>
              <a:ea typeface="仿宋" panose="02010609060101010101" pitchFamily="49" charset="-122"/>
            </a:endParaRPr>
          </a:p>
        </p:txBody>
      </p:sp>
      <p:sp>
        <p:nvSpPr>
          <p:cNvPr id="7" name="圆角矩形 6"/>
          <p:cNvSpPr/>
          <p:nvPr>
            <p:custDataLst>
              <p:tags r:id="rId4"/>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p:cNvSpPr/>
          <p:nvPr>
            <p:custDataLst>
              <p:tags r:id="rId5"/>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prstTxWarp prst="textNoShape">
              <a:avLst/>
            </a:prstTxWarp>
          </a:bodyPr>
          <a:lstStyle/>
          <a:p>
            <a:pPr algn="l"/>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1" lang="en-US" altLang="zh-CN"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1" lang="zh-CN" altLang="en-US" sz="1200" b="0" i="0" u="none" strike="noStrike" cap="none" normalizeH="0" baseline="0" smtClean="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4" name="对象 13"/>
          <p:cNvGraphicFramePr>
            <a:graphicFrameLocks noChangeAspect="1"/>
          </p:cNvGraphicFramePr>
          <p:nvPr>
            <p:extLst>
              <p:ext uri="{D42A27DB-BD31-4B8C-83A1-F6EECF244321}">
                <p14:modId xmlns:p14="http://schemas.microsoft.com/office/powerpoint/2010/main" val="1319029393"/>
              </p:ext>
            </p:extLst>
          </p:nvPr>
        </p:nvGraphicFramePr>
        <p:xfrm>
          <a:off x="1691679" y="1916832"/>
          <a:ext cx="367337" cy="440804"/>
        </p:xfrm>
        <a:graphic>
          <a:graphicData uri="http://schemas.openxmlformats.org/presentationml/2006/ole">
            <mc:AlternateContent xmlns:mc="http://schemas.openxmlformats.org/markup-compatibility/2006">
              <mc:Choice xmlns:v="urn:schemas-microsoft-com:vml" Requires="v">
                <p:oleObj spid="_x0000_s213073"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1691679" y="1916832"/>
                        <a:ext cx="367337" cy="440804"/>
                      </a:xfrm>
                      <a:prstGeom prst="rect">
                        <a:avLst/>
                      </a:prstGeom>
                    </p:spPr>
                  </p:pic>
                </p:oleObj>
              </mc:Fallback>
            </mc:AlternateContent>
          </a:graphicData>
        </a:graphic>
      </p:graphicFrame>
      <p:grpSp>
        <p:nvGrpSpPr>
          <p:cNvPr id="15" name="Group 1"/>
          <p:cNvGrpSpPr>
            <a:grpSpLocks/>
          </p:cNvGrpSpPr>
          <p:nvPr/>
        </p:nvGrpSpPr>
        <p:grpSpPr bwMode="auto">
          <a:xfrm>
            <a:off x="2808072" y="3877995"/>
            <a:ext cx="3597627" cy="1135229"/>
            <a:chOff x="3108" y="5145"/>
            <a:chExt cx="4218" cy="1311"/>
          </a:xfrm>
        </p:grpSpPr>
        <p:sp>
          <p:nvSpPr>
            <p:cNvPr id="16" name="Oval 5"/>
            <p:cNvSpPr>
              <a:spLocks noChangeArrowheads="1"/>
            </p:cNvSpPr>
            <p:nvPr/>
          </p:nvSpPr>
          <p:spPr bwMode="auto">
            <a:xfrm>
              <a:off x="3108" y="5772"/>
              <a:ext cx="684" cy="68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Line 4"/>
            <p:cNvSpPr>
              <a:spLocks noChangeShapeType="1"/>
            </p:cNvSpPr>
            <p:nvPr/>
          </p:nvSpPr>
          <p:spPr bwMode="auto">
            <a:xfrm>
              <a:off x="3450" y="5772"/>
              <a:ext cx="38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3"/>
            <p:cNvSpPr>
              <a:spLocks noChangeShapeType="1"/>
            </p:cNvSpPr>
            <p:nvPr/>
          </p:nvSpPr>
          <p:spPr bwMode="auto">
            <a:xfrm>
              <a:off x="3450" y="6456"/>
              <a:ext cx="38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2"/>
            <p:cNvSpPr>
              <a:spLocks noChangeArrowheads="1"/>
            </p:cNvSpPr>
            <p:nvPr/>
          </p:nvSpPr>
          <p:spPr bwMode="auto">
            <a:xfrm>
              <a:off x="3963" y="5145"/>
              <a:ext cx="513" cy="57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p:nvPr>
            <p:custDataLst>
              <p:tags r:id="rId6"/>
            </p:custDataLst>
          </p:nvPr>
        </p:nvGrpSpPr>
        <p:grpSpPr>
          <a:xfrm>
            <a:off x="0" y="0"/>
            <a:ext cx="9144000" cy="635000"/>
            <a:chOff x="0" y="0"/>
            <a:chExt cx="9144000" cy="635000"/>
          </a:xfrm>
        </p:grpSpPr>
        <p:sp>
          <p:nvSpPr>
            <p:cNvPr id="8"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pPr algn="l"/>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pPr algn="l"/>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106234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54B0B3A-C4C8-456E-88E0-D18BAB54D345}" type="slidenum">
              <a:rPr lang="en-US" altLang="zh-CN" smtClean="0">
                <a:solidFill>
                  <a:srgbClr val="000000"/>
                </a:solidFill>
              </a:rPr>
              <a:pPr>
                <a:defRPr/>
              </a:pPr>
              <a:t>99</a:t>
            </a:fld>
            <a:endParaRPr lang="en-US" altLang="zh-CN">
              <a:solidFill>
                <a:srgbClr val="000000"/>
              </a:solidFill>
            </a:endParaRPr>
          </a:p>
        </p:txBody>
      </p:sp>
      <p:sp>
        <p:nvSpPr>
          <p:cNvPr id="5" name="矩形 4"/>
          <p:cNvSpPr/>
          <p:nvPr/>
        </p:nvSpPr>
        <p:spPr>
          <a:xfrm>
            <a:off x="971600" y="908720"/>
            <a:ext cx="6912768" cy="952184"/>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解：（</a:t>
            </a:r>
            <a:r>
              <a:rPr lang="en-US" altLang="zh-CN" kern="100" dirty="0">
                <a:latin typeface="仿宋" panose="02010609060101010101" pitchFamily="49" charset="-122"/>
                <a:ea typeface="仿宋" panose="02010609060101010101" pitchFamily="49" charset="-122"/>
              </a:rPr>
              <a:t>1</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）行李的滑行时间为</a:t>
            </a:r>
            <a:r>
              <a:rPr lang="en-US" altLang="zh-CN" kern="100" dirty="0">
                <a:latin typeface="仿宋" panose="02010609060101010101" pitchFamily="49" charset="-122"/>
                <a:ea typeface="仿宋" panose="02010609060101010101" pitchFamily="49" charset="-122"/>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，行李所受到的滑动摩擦力为μ</a:t>
            </a:r>
            <a:r>
              <a:rPr lang="en-US" altLang="zh-CN" kern="100" dirty="0">
                <a:latin typeface="仿宋" panose="02010609060101010101" pitchFamily="49" charset="-122"/>
                <a:ea typeface="仿宋" panose="02010609060101010101" pitchFamily="49" charset="-122"/>
              </a:rPr>
              <a:t>mg</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，根据动量定理：</a:t>
            </a:r>
            <a:endParaRPr lang="zh-CN" altLang="en-US" dirty="0">
              <a:latin typeface="仿宋" panose="02010609060101010101" pitchFamily="49" charset="-122"/>
              <a:ea typeface="仿宋" panose="02010609060101010101" pitchFamily="49" charset="-122"/>
            </a:endParaRPr>
          </a:p>
        </p:txBody>
      </p:sp>
      <p:sp>
        <p:nvSpPr>
          <p:cNvPr id="6" name="矩形 5"/>
          <p:cNvSpPr/>
          <p:nvPr/>
        </p:nvSpPr>
        <p:spPr>
          <a:xfrm>
            <a:off x="3085353" y="2060848"/>
            <a:ext cx="2082622" cy="461665"/>
          </a:xfrm>
          <a:prstGeom prst="rect">
            <a:avLst/>
          </a:prstGeom>
        </p:spPr>
        <p:txBody>
          <a:bodyPr wrap="none">
            <a:spAutoFit/>
          </a:bodyPr>
          <a:lstStyle/>
          <a:p>
            <a:r>
              <a:rPr lang="zh-CN" altLang="zh-CN" i="1" kern="100" dirty="0" smtClean="0">
                <a:cs typeface="Times New Roman" panose="02020603050405020304" pitchFamily="18" charset="0"/>
              </a:rPr>
              <a:t>μ</a:t>
            </a:r>
            <a:r>
              <a:rPr lang="en-US" altLang="zh-CN" i="1" kern="100" dirty="0" err="1" smtClean="0"/>
              <a:t>mgt</a:t>
            </a:r>
            <a:r>
              <a:rPr lang="en-US" altLang="zh-CN" i="1" kern="100" dirty="0" smtClean="0"/>
              <a:t> </a:t>
            </a:r>
            <a:r>
              <a:rPr lang="zh-CN" altLang="zh-CN" kern="100" dirty="0" smtClean="0">
                <a:cs typeface="Times New Roman" panose="02020603050405020304" pitchFamily="18" charset="0"/>
              </a:rPr>
              <a:t>＝</a:t>
            </a:r>
            <a:r>
              <a:rPr lang="en-US" altLang="zh-CN" i="1" kern="100" dirty="0" smtClean="0">
                <a:cs typeface="Times New Roman" panose="02020603050405020304" pitchFamily="18" charset="0"/>
              </a:rPr>
              <a:t> </a:t>
            </a:r>
            <a:r>
              <a:rPr lang="en-US" altLang="zh-CN" i="1" kern="100" dirty="0" smtClean="0"/>
              <a:t>mv</a:t>
            </a:r>
            <a:r>
              <a:rPr lang="zh-CN" altLang="zh-CN" i="1" kern="100" dirty="0">
                <a:cs typeface="Times New Roman" panose="02020603050405020304" pitchFamily="18" charset="0"/>
              </a:rPr>
              <a:t>－</a:t>
            </a:r>
            <a:r>
              <a:rPr lang="en-US" altLang="zh-CN" i="1" kern="100" dirty="0"/>
              <a:t>0</a:t>
            </a:r>
            <a:endParaRPr lang="zh-CN" altLang="en-US" i="1" dirty="0"/>
          </a:p>
        </p:txBody>
      </p:sp>
      <p:sp>
        <p:nvSpPr>
          <p:cNvPr id="7" name="矩形 6"/>
          <p:cNvSpPr/>
          <p:nvPr/>
        </p:nvSpPr>
        <p:spPr>
          <a:xfrm>
            <a:off x="3635896" y="2554407"/>
            <a:ext cx="1260281" cy="461665"/>
          </a:xfrm>
          <a:prstGeom prst="rect">
            <a:avLst/>
          </a:prstGeom>
        </p:spPr>
        <p:txBody>
          <a:bodyPr wrap="none">
            <a:spAutoFit/>
          </a:bodyPr>
          <a:lstStyle/>
          <a:p>
            <a:r>
              <a:rPr lang="en-US" altLang="zh-CN" i="1" kern="100" dirty="0" smtClean="0"/>
              <a:t>t </a:t>
            </a:r>
            <a:r>
              <a:rPr lang="zh-CN" altLang="zh-CN" kern="100" dirty="0" smtClean="0">
                <a:cs typeface="Times New Roman" panose="02020603050405020304" pitchFamily="18" charset="0"/>
              </a:rPr>
              <a:t>＝</a:t>
            </a:r>
            <a:r>
              <a:rPr lang="en-US" altLang="zh-CN" kern="100" dirty="0" smtClean="0">
                <a:cs typeface="Times New Roman" panose="02020603050405020304" pitchFamily="18" charset="0"/>
              </a:rPr>
              <a:t> </a:t>
            </a:r>
            <a:r>
              <a:rPr lang="en-US" altLang="zh-CN" i="1" kern="100" dirty="0" smtClean="0"/>
              <a:t>v/</a:t>
            </a:r>
            <a:r>
              <a:rPr lang="zh-CN" altLang="zh-CN" i="1" kern="100" dirty="0">
                <a:cs typeface="Times New Roman" panose="02020603050405020304" pitchFamily="18" charset="0"/>
              </a:rPr>
              <a:t>μ</a:t>
            </a:r>
            <a:r>
              <a:rPr lang="en-US" altLang="zh-CN" i="1" kern="100" dirty="0"/>
              <a:t>g</a:t>
            </a:r>
            <a:endParaRPr lang="zh-CN" altLang="en-US" i="1" dirty="0"/>
          </a:p>
        </p:txBody>
      </p:sp>
      <p:sp>
        <p:nvSpPr>
          <p:cNvPr id="8" name="矩形 7"/>
          <p:cNvSpPr/>
          <p:nvPr/>
        </p:nvSpPr>
        <p:spPr>
          <a:xfrm>
            <a:off x="1040564" y="2989406"/>
            <a:ext cx="6843804" cy="968663"/>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行李在这段时间从静止→滑动（加速）→与传送带一起以速度</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v</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运动。</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sp>
        <p:nvSpPr>
          <p:cNvPr id="9" name="矩形 8"/>
          <p:cNvSpPr/>
          <p:nvPr/>
        </p:nvSpPr>
        <p:spPr>
          <a:xfrm>
            <a:off x="778217" y="4139569"/>
            <a:ext cx="7085015" cy="506998"/>
          </a:xfrm>
          <a:prstGeom prst="rect">
            <a:avLst/>
          </a:prstGeom>
        </p:spPr>
        <p:txBody>
          <a:bodyPr wrap="square">
            <a:spAutoFit/>
          </a:bodyPr>
          <a:lstStyle/>
          <a:p>
            <a:pPr algn="l">
              <a:lnSpc>
                <a:spcPct val="125000"/>
              </a:lnSpc>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2</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）设行李在时间</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内运动长度为</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x</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，根据动能定理：</a:t>
            </a:r>
            <a:endParaRPr lang="zh-CN" altLang="en-US" kern="100" dirty="0">
              <a:latin typeface="仿宋" panose="02010609060101010101" pitchFamily="49" charset="-122"/>
              <a:ea typeface="仿宋" panose="02010609060101010101" pitchFamily="49" charset="-122"/>
              <a:cs typeface="Times New Roman" panose="02020603050405020304" pitchFamily="18" charset="0"/>
            </a:endParaRPr>
          </a:p>
        </p:txBody>
      </p:sp>
      <p:pic>
        <p:nvPicPr>
          <p:cNvPr id="17510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273" y="4676595"/>
            <a:ext cx="1863525" cy="8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51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649" y="5528163"/>
            <a:ext cx="1085528" cy="85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96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5.0,&quot;Answers&quot;:[&quot;惯性系&quot;,&quot;惯性参考系&quot;,&quot;惯性参照系&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0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1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2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6.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5.0"/>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0"/>
  <p:tag name="PROBLEMBLANK" val="[{&quot;Num&quot;:1,&quot;Score&quot;:5.0,&quot;Answers&quot;:[&quot;1：1&quot;,&quot;1&quot;],&quot;CaseSensitive&quot;:false,&quot;FuzzyMatch&quot;:true}]"/>
</p:tagLst>
</file>

<file path=ppt/tags/tag16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9.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99.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6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6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VOICEALLOWED" val="Fals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82.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8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ody"/>
</p:tagLst>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25362</TotalTime>
  <Words>4486</Words>
  <Application>Microsoft Office PowerPoint</Application>
  <PresentationFormat>全屏显示(4:3)</PresentationFormat>
  <Paragraphs>620</Paragraphs>
  <Slides>100</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100</vt:i4>
      </vt:variant>
    </vt:vector>
  </HeadingPairs>
  <TitlesOfParts>
    <vt:vector size="114" baseType="lpstr">
      <vt:lpstr>Microsoft Yahei</vt:lpstr>
      <vt:lpstr>仿宋</vt:lpstr>
      <vt:lpstr>华文仿宋</vt:lpstr>
      <vt:lpstr>华文行楷</vt:lpstr>
      <vt:lpstr>宋体</vt:lpstr>
      <vt:lpstr>Arial</vt:lpstr>
      <vt:lpstr>Calibri</vt:lpstr>
      <vt:lpstr>Times New Roman</vt:lpstr>
      <vt:lpstr>Wingdings</vt:lpstr>
      <vt:lpstr>nankai膜版</vt:lpstr>
      <vt:lpstr>1_nankai膜版</vt:lpstr>
      <vt:lpstr>Equation</vt:lpstr>
      <vt:lpstr>公式</vt:lpstr>
      <vt:lpstr>Equation.3</vt:lpstr>
      <vt:lpstr>第四章 </vt:lpstr>
      <vt:lpstr>§1.质点动量定理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§2.质点系动量定理</vt:lpstr>
      <vt:lpstr>PowerPoint 演示文稿</vt:lpstr>
      <vt:lpstr>PowerPoint 演示文稿</vt:lpstr>
      <vt:lpstr>PowerPoint 演示文稿</vt:lpstr>
      <vt:lpstr>质点系的动量定理分量表示：</vt:lpstr>
      <vt:lpstr>PowerPoint 演示文稿</vt:lpstr>
      <vt:lpstr>也可用动量守恒定律的分量表达式：</vt:lpstr>
      <vt:lpstr>PowerPoint 演示文稿</vt:lpstr>
      <vt:lpstr>PowerPoint 演示文稿</vt:lpstr>
      <vt:lpstr>PowerPoint 演示文稿</vt:lpstr>
      <vt:lpstr>PowerPoint 演示文稿</vt:lpstr>
      <vt:lpstr>PowerPoint 演示文稿</vt:lpstr>
      <vt:lpstr>§4.碰撞</vt:lpstr>
      <vt:lpstr>PowerPoint 演示文稿</vt:lpstr>
      <vt:lpstr>PowerPoint 演示文稿</vt:lpstr>
      <vt:lpstr>PowerPoint 演示文稿</vt:lpstr>
      <vt:lpstr>——(1)</vt:lpstr>
      <vt:lpstr>——(3)</vt:lpstr>
      <vt:lpstr>PowerPoint 演示文稿</vt:lpstr>
      <vt:lpstr>PowerPoint 演示文稿</vt:lpstr>
      <vt:lpstr>三、完全非弹性碰撞</vt:lpstr>
      <vt:lpstr>PowerPoint 演示文稿</vt:lpstr>
      <vt:lpstr>五、两维碰撞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这一结果是忽略空气阻力及重力的影响，故实际最终速率要小于此值，但具有指导意义：</vt:lpstr>
      <vt:lpstr>PowerPoint 演示文稿</vt:lpstr>
      <vt:lpstr>PowerPoint 演示文稿</vt:lpstr>
      <vt:lpstr>PowerPoint 演示文稿</vt:lpstr>
      <vt:lpstr>PowerPoint 演示文稿</vt:lpstr>
      <vt:lpstr>PowerPoint 演示文稿</vt:lpstr>
      <vt:lpstr>推广：变质量问题</vt:lpstr>
      <vt:lpstr>§6.质心与质心运动定理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二、质心运动定理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三、质心坐标系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四、柯尼希定理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apple</cp:lastModifiedBy>
  <cp:revision>1207</cp:revision>
  <dcterms:created xsi:type="dcterms:W3CDTF">2005-08-22T22:11:23Z</dcterms:created>
  <dcterms:modified xsi:type="dcterms:W3CDTF">2022-03-09T10:17:26Z</dcterms:modified>
</cp:coreProperties>
</file>