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sldIdLst>
    <p:sldId id="489" r:id="rId2"/>
    <p:sldId id="499" r:id="rId3"/>
    <p:sldId id="636" r:id="rId4"/>
    <p:sldId id="637" r:id="rId5"/>
    <p:sldId id="638" r:id="rId6"/>
    <p:sldId id="635" r:id="rId7"/>
    <p:sldId id="554" r:id="rId8"/>
    <p:sldId id="557" r:id="rId9"/>
    <p:sldId id="556" r:id="rId10"/>
    <p:sldId id="558" r:id="rId11"/>
    <p:sldId id="559" r:id="rId12"/>
    <p:sldId id="560" r:id="rId13"/>
    <p:sldId id="562" r:id="rId14"/>
    <p:sldId id="644" r:id="rId15"/>
    <p:sldId id="645" r:id="rId16"/>
    <p:sldId id="646" r:id="rId17"/>
    <p:sldId id="639" r:id="rId18"/>
    <p:sldId id="640" r:id="rId19"/>
    <p:sldId id="643" r:id="rId20"/>
    <p:sldId id="647" r:id="rId21"/>
    <p:sldId id="648" r:id="rId22"/>
    <p:sldId id="650" r:id="rId23"/>
    <p:sldId id="651" r:id="rId24"/>
    <p:sldId id="652" r:id="rId25"/>
    <p:sldId id="566" r:id="rId26"/>
    <p:sldId id="568" r:id="rId27"/>
    <p:sldId id="594" r:id="rId28"/>
    <p:sldId id="570" r:id="rId29"/>
    <p:sldId id="654" r:id="rId30"/>
    <p:sldId id="655" r:id="rId31"/>
    <p:sldId id="575" r:id="rId32"/>
    <p:sldId id="657" r:id="rId33"/>
    <p:sldId id="658" r:id="rId34"/>
    <p:sldId id="578" r:id="rId35"/>
    <p:sldId id="659" r:id="rId36"/>
    <p:sldId id="580" r:id="rId37"/>
    <p:sldId id="581" r:id="rId38"/>
    <p:sldId id="582" r:id="rId39"/>
    <p:sldId id="583" r:id="rId40"/>
    <p:sldId id="660" r:id="rId41"/>
    <p:sldId id="585" r:id="rId42"/>
    <p:sldId id="586" r:id="rId43"/>
    <p:sldId id="587" r:id="rId44"/>
    <p:sldId id="661" r:id="rId45"/>
    <p:sldId id="589" r:id="rId46"/>
    <p:sldId id="590" r:id="rId47"/>
    <p:sldId id="598" r:id="rId48"/>
    <p:sldId id="599" r:id="rId49"/>
    <p:sldId id="604" r:id="rId50"/>
    <p:sldId id="597" r:id="rId51"/>
    <p:sldId id="601" r:id="rId52"/>
    <p:sldId id="669" r:id="rId53"/>
    <p:sldId id="593" r:id="rId54"/>
    <p:sldId id="662" r:id="rId55"/>
    <p:sldId id="608" r:id="rId56"/>
    <p:sldId id="663" r:id="rId57"/>
    <p:sldId id="612" r:id="rId58"/>
    <p:sldId id="670" r:id="rId59"/>
    <p:sldId id="664" r:id="rId60"/>
    <p:sldId id="627" r:id="rId61"/>
    <p:sldId id="628" r:id="rId62"/>
    <p:sldId id="613" r:id="rId63"/>
    <p:sldId id="614" r:id="rId64"/>
    <p:sldId id="616" r:id="rId65"/>
    <p:sldId id="665" r:id="rId66"/>
    <p:sldId id="617" r:id="rId67"/>
    <p:sldId id="629" r:id="rId68"/>
    <p:sldId id="666" r:id="rId69"/>
    <p:sldId id="620" r:id="rId70"/>
    <p:sldId id="621" r:id="rId71"/>
    <p:sldId id="667" r:id="rId72"/>
    <p:sldId id="623" r:id="rId73"/>
    <p:sldId id="668" r:id="rId74"/>
    <p:sldId id="625" r:id="rId75"/>
    <p:sldId id="633" r:id="rId76"/>
    <p:sldId id="634" r:id="rId77"/>
    <p:sldId id="619" r:id="rId78"/>
    <p:sldId id="592" r:id="rId7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CC"/>
    <a:srgbClr val="C7371F"/>
    <a:srgbClr val="003366"/>
    <a:srgbClr val="C91DB0"/>
    <a:srgbClr val="006633"/>
    <a:srgbClr val="003A93"/>
    <a:srgbClr val="003300"/>
    <a:srgbClr val="07C5D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8358" autoAdjust="0"/>
  </p:normalViewPr>
  <p:slideViewPr>
    <p:cSldViewPr>
      <p:cViewPr varScale="1">
        <p:scale>
          <a:sx n="92" d="100"/>
          <a:sy n="92" d="100"/>
        </p:scale>
        <p:origin x="8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4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18" Type="http://schemas.openxmlformats.org/officeDocument/2006/relationships/image" Target="../media/image15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17" Type="http://schemas.openxmlformats.org/officeDocument/2006/relationships/image" Target="../media/image157.wmf"/><Relationship Id="rId2" Type="http://schemas.openxmlformats.org/officeDocument/2006/relationships/image" Target="../media/image142.wmf"/><Relationship Id="rId16" Type="http://schemas.openxmlformats.org/officeDocument/2006/relationships/image" Target="../media/image156.wmf"/><Relationship Id="rId20" Type="http://schemas.openxmlformats.org/officeDocument/2006/relationships/image" Target="../media/image160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19" Type="http://schemas.openxmlformats.org/officeDocument/2006/relationships/image" Target="../media/image159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4" Type="http://schemas.openxmlformats.org/officeDocument/2006/relationships/image" Target="../media/image21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9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161.wmf"/><Relationship Id="rId9" Type="http://schemas.openxmlformats.org/officeDocument/2006/relationships/image" Target="../media/image2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3" Type="http://schemas.openxmlformats.org/officeDocument/2006/relationships/image" Target="../media/image17.wmf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5" Type="http://schemas.openxmlformats.org/officeDocument/2006/relationships/image" Target="../media/image42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7832211-E314-409F-956D-23429DAE6A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928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832211-E314-409F-956D-23429DAE6A6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61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832211-E314-409F-956D-23429DAE6A6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49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11D56-0BF1-46C2-8A24-2B93E25175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522ED-E5E9-42F7-BEC6-8FBA585F9B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AFE8-987B-49F8-AEB3-D2C48D6B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2429C-F356-4D91-940D-2EC9D73EBF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13A62-4269-46DE-83FB-F5C720CA33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95BB-A9EC-449A-B7A5-F6AEA27B98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E359-3B47-41B5-8AEE-DD846E5E2A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BF9E3-B24F-48B2-8199-44CD1FF979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32100-DCC0-4624-972A-88CCBC8A7E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95711-384B-4A3D-A21A-BD905B30F5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5D31-5940-4DA4-AC69-2EF2EE14D4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094C359F-1DCC-44B0-B722-9E93A18C5FE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71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7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77.png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71.tm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8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80.png"/><Relationship Id="rId5" Type="http://schemas.openxmlformats.org/officeDocument/2006/relationships/tags" Target="../tags/tag2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7" Type="http://schemas.openxmlformats.org/officeDocument/2006/relationships/image" Target="../media/image6.wmf"/><Relationship Id="rId12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85.wmf"/><Relationship Id="rId26" Type="http://schemas.openxmlformats.org/officeDocument/2006/relationships/oleObject" Target="../embeddings/oleObject71.bin"/><Relationship Id="rId3" Type="http://schemas.openxmlformats.org/officeDocument/2006/relationships/tags" Target="../tags/tag30.xml"/><Relationship Id="rId21" Type="http://schemas.openxmlformats.org/officeDocument/2006/relationships/oleObject" Target="../embeddings/oleObject68.bin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88.wmf"/><Relationship Id="rId2" Type="http://schemas.openxmlformats.org/officeDocument/2006/relationships/tags" Target="../tags/tag29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0.v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oleObject" Target="../embeddings/oleObject70.bin"/><Relationship Id="rId5" Type="http://schemas.openxmlformats.org/officeDocument/2006/relationships/tags" Target="../tags/tag32.xml"/><Relationship Id="rId15" Type="http://schemas.openxmlformats.org/officeDocument/2006/relationships/oleObject" Target="../embeddings/oleObject65.bin"/><Relationship Id="rId23" Type="http://schemas.openxmlformats.org/officeDocument/2006/relationships/image" Target="../media/image87.wmf"/><Relationship Id="rId28" Type="http://schemas.openxmlformats.org/officeDocument/2006/relationships/image" Target="../media/image71.tmp"/><Relationship Id="rId10" Type="http://schemas.openxmlformats.org/officeDocument/2006/relationships/tags" Target="../tags/tag37.xml"/><Relationship Id="rId19" Type="http://schemas.openxmlformats.org/officeDocument/2006/relationships/oleObject" Target="../embeddings/oleObject67.bin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83.wmf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88.wmf"/><Relationship Id="rId10" Type="http://schemas.openxmlformats.org/officeDocument/2006/relationships/image" Target="../media/image86.wmf"/><Relationship Id="rId19" Type="http://schemas.openxmlformats.org/officeDocument/2006/relationships/image" Target="../media/image90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71.tmp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95.jpg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0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10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107.wmf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6" Type="http://schemas.openxmlformats.org/officeDocument/2006/relationships/image" Target="../media/image71.tmp"/><Relationship Id="rId1" Type="http://schemas.openxmlformats.org/officeDocument/2006/relationships/vmlDrawing" Target="../drawings/vmlDrawing15.v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image" Target="../media/image106.wmf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6.wmf"/><Relationship Id="rId35" Type="http://schemas.openxmlformats.org/officeDocument/2006/relationships/image" Target="../media/image29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71.tmp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08.wmf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71.tmp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71.tmp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1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oleObject" Target="../embeddings/oleObject93.bin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1.tmp"/><Relationship Id="rId2" Type="http://schemas.openxmlformats.org/officeDocument/2006/relationships/tags" Target="../tags/tag8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oleObject" Target="../embeddings/oleObject94.bin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1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18.png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1.tmp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12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71.tmp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134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7.wmf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4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9" Type="http://schemas.openxmlformats.org/officeDocument/2006/relationships/oleObject" Target="../embeddings/oleObject116.bin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56.wmf"/><Relationship Id="rId42" Type="http://schemas.openxmlformats.org/officeDocument/2006/relationships/image" Target="../media/image160.wm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29" Type="http://schemas.openxmlformats.org/officeDocument/2006/relationships/oleObject" Target="../embeddings/oleObject111.bin"/><Relationship Id="rId41" Type="http://schemas.openxmlformats.org/officeDocument/2006/relationships/oleObject" Target="../embeddings/oleObject11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51.wmf"/><Relationship Id="rId32" Type="http://schemas.openxmlformats.org/officeDocument/2006/relationships/image" Target="../media/image155.w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59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53.wmf"/><Relationship Id="rId36" Type="http://schemas.openxmlformats.org/officeDocument/2006/relationships/image" Target="../media/image157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11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61.wmf"/><Relationship Id="rId9" Type="http://schemas.openxmlformats.org/officeDocument/2006/relationships/image" Target="../media/image16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image" Target="../media/image168.gif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6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image" Target="../media/image4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25.wmf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0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7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71.wmf"/><Relationship Id="rId4" Type="http://schemas.openxmlformats.org/officeDocument/2006/relationships/image" Target="../media/image16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2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7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7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71.tmp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17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71.tmp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8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186.pn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7.xml"/><Relationship Id="rId16" Type="http://schemas.openxmlformats.org/officeDocument/2006/relationships/image" Target="../media/image71.tmp"/><Relationship Id="rId1" Type="http://schemas.openxmlformats.org/officeDocument/2006/relationships/vmlDrawing" Target="../drawings/vmlDrawing29.v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image" Target="../media/image185.wmf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oleObject" Target="../embeddings/oleObject1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2.wmf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image" Target="../media/image44.wmf"/><Relationship Id="rId9" Type="http://schemas.openxmlformats.org/officeDocument/2006/relationships/image" Target="../media/image54.jpg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3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136.bin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1.wmf"/><Relationship Id="rId10" Type="http://schemas.openxmlformats.org/officeDocument/2006/relationships/image" Target="../media/image195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3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139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oleObject" Target="../embeddings/oleObject140.bin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1.tmp"/><Relationship Id="rId2" Type="http://schemas.openxmlformats.org/officeDocument/2006/relationships/tags" Target="../tags/tag147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33.v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oleObject" Target="../embeddings/oleObject141.bin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9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4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71.tmp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oleObject" Target="../embeddings/oleObject143.bin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71.tmp"/><Relationship Id="rId2" Type="http://schemas.openxmlformats.org/officeDocument/2006/relationships/tags" Target="../tags/tag167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5.v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oleObject" Target="../embeddings/oleObject144.bin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image" Target="../media/image20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4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71.tmp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212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0.bin"/><Relationship Id="rId7" Type="http://schemas.openxmlformats.org/officeDocument/2006/relationships/image" Target="../media/image9.wmf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227.wmf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163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image" Target="../media/image63.jp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2110" y="476672"/>
            <a:ext cx="7500938" cy="28575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第七章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刚体动力学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925A0-E5CD-4E8A-A43E-D7D3A125DCF2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057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6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54" y="3688486"/>
            <a:ext cx="3962400" cy="279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25" y="3785323"/>
            <a:ext cx="2952750" cy="260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5576" y="1683115"/>
            <a:ext cx="6340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是刚体作转动时对惯性的度量描述。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462" y="266321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转动惯量的定义：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33569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对于连续的刚体：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40034"/>
            <a:ext cx="7852399" cy="236585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2433"/>
              </p:ext>
            </p:extLst>
          </p:nvPr>
        </p:nvGraphicFramePr>
        <p:xfrm>
          <a:off x="3446741" y="2429400"/>
          <a:ext cx="3692491" cy="8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7" name="Equation" r:id="rId4" imgW="1879560" imgH="431640" progId="Equation.DSMT4">
                  <p:embed/>
                </p:oleObj>
              </mc:Choice>
              <mc:Fallback>
                <p:oleObj name="Equation" r:id="rId4" imgW="187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6741" y="2429400"/>
                        <a:ext cx="3692491" cy="84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81267"/>
              </p:ext>
            </p:extLst>
          </p:nvPr>
        </p:nvGraphicFramePr>
        <p:xfrm>
          <a:off x="3481175" y="3333189"/>
          <a:ext cx="1882914" cy="8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8" name="Equation" r:id="rId6" imgW="888840" imgH="380880" progId="Equation.DSMT4">
                  <p:embed/>
                </p:oleObj>
              </mc:Choice>
              <mc:Fallback>
                <p:oleObj name="Equation" r:id="rId6" imgW="888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1175" y="3333189"/>
                        <a:ext cx="1882914" cy="80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1560" y="844582"/>
            <a:ext cx="7186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由质量对轴的分布决定，与转动状态无关。</a:t>
            </a:r>
            <a:endParaRPr lang="zh-CN" altLang="en-US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6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87624" y="908720"/>
            <a:ext cx="422423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</a:t>
            </a:r>
            <a:r>
              <a:rPr lang="zh-CN" altLang="en-US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的大小：</a:t>
            </a:r>
            <a:endParaRPr lang="en-US" altLang="zh-CN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刚体的总质量、形状、大小</a:t>
            </a:r>
            <a:endParaRPr lang="en-US" altLang="zh-CN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转轴的</a:t>
            </a:r>
            <a:r>
              <a:rPr lang="zh-CN" altLang="en-US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en-US" altLang="zh-CN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质量对轴的分布情况</a:t>
            </a:r>
            <a:endParaRPr lang="zh-CN" altLang="en-US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9233" y="3573016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对于质量相同的刚体，一个质量分布靠近转轴，另一个质量分布远离转轴，从定义中可以看出，前者的转动惯量比后者小。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8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676975" cy="4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495639" cy="47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0344" y="551873"/>
            <a:ext cx="784887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例，</a:t>
            </a: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已知：长为</a:t>
            </a:r>
            <a:r>
              <a:rPr lang="en-US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，质量为</a:t>
            </a:r>
            <a:r>
              <a:rPr lang="en-US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的均质细杆。</a:t>
            </a: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求：该杆对通过中心并与杆垂直的轴的转动惯量。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5905" y="2523288"/>
            <a:ext cx="5657850" cy="1228725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28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523" y="6769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7624" y="692696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在离转轴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处取一线元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dx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，由于杆是细杆，这一线元的质量为：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27" y="1633461"/>
            <a:ext cx="1402621" cy="76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79579" y="2435791"/>
            <a:ext cx="679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质量元到转轴的距离为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，根据转动惯量的定义：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82" y="3311027"/>
            <a:ext cx="4896544" cy="90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29" y="4319139"/>
            <a:ext cx="3096344" cy="90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908720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因为转轴在杆的中心，所以积分限从－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L/2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积到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L/2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443049"/>
            <a:ext cx="7396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如果转轴在杆的一端，则积分限从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积到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，这时的转动惯量为：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9" y="2380923"/>
            <a:ext cx="4654924" cy="79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0" y="3285787"/>
            <a:ext cx="2917346" cy="81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1196752"/>
            <a:ext cx="6477000" cy="723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4128" y="2610248"/>
            <a:ext cx="3009900" cy="2266950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7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391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576" y="1000760"/>
            <a:ext cx="6305550" cy="685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9013" y="2052320"/>
            <a:ext cx="3324225" cy="1819275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42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fld id="{3B32429C-F356-4D91-940D-2EC9D73EBF5C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285720" y="357166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smtClean="0">
                <a:latin typeface="仿宋" panose="02010609060101010101" pitchFamily="49" charset="-122"/>
                <a:ea typeface="仿宋" panose="02010609060101010101" pitchFamily="49" charset="-122"/>
              </a:rPr>
              <a:t>§1.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刚体定轴转动与转动定理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412776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复习：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227687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力矩定义：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474" name="Picture 2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9441"/>
            <a:ext cx="1363865" cy="38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91926" y="311475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动量矩定义为：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475" name="Picture 2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51003"/>
            <a:ext cx="1282239" cy="3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991926" y="39526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动量矩定理：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476" name="Picture 2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8" y="3861048"/>
            <a:ext cx="2271917" cy="73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74417"/>
              </p:ext>
            </p:extLst>
          </p:nvPr>
        </p:nvGraphicFramePr>
        <p:xfrm>
          <a:off x="1470735" y="4892681"/>
          <a:ext cx="3385010" cy="122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0" name="Equation" r:id="rId6" imgW="1473120" imgH="533160" progId="Equation.DSMT4">
                  <p:embed/>
                </p:oleObj>
              </mc:Choice>
              <mc:Fallback>
                <p:oleObj name="Equation" r:id="rId6" imgW="14731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0735" y="4892681"/>
                        <a:ext cx="3385010" cy="1225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 bwMode="auto">
          <a:xfrm>
            <a:off x="3635896" y="4851877"/>
            <a:ext cx="720080" cy="61280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139952" y="5484009"/>
            <a:ext cx="720080" cy="61280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95966" y="3812701"/>
            <a:ext cx="1344386" cy="853168"/>
            <a:chOff x="6395966" y="3812701"/>
            <a:chExt cx="1344386" cy="85316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948042"/>
                </p:ext>
              </p:extLst>
            </p:nvPr>
          </p:nvGraphicFramePr>
          <p:xfrm>
            <a:off x="6395966" y="3812701"/>
            <a:ext cx="1344386" cy="853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71" name="Equation" r:id="rId8" imgW="660240" imgH="419040" progId="Equation.DSMT4">
                    <p:embed/>
                  </p:oleObj>
                </mc:Choice>
                <mc:Fallback>
                  <p:oleObj name="Equation" r:id="rId8" imgW="6602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95966" y="3812701"/>
                          <a:ext cx="1344386" cy="853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6578057" y="412266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1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外</a:t>
              </a:r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58651" y="5131416"/>
            <a:ext cx="1806223" cy="965395"/>
            <a:chOff x="6258651" y="5131416"/>
            <a:chExt cx="1806223" cy="96539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028420"/>
                </p:ext>
              </p:extLst>
            </p:nvPr>
          </p:nvGraphicFramePr>
          <p:xfrm>
            <a:off x="6258651" y="5131416"/>
            <a:ext cx="1806223" cy="965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372" name="Equation" r:id="rId10" imgW="736560" imgH="393480" progId="Equation.DSMT4">
                    <p:embed/>
                  </p:oleObj>
                </mc:Choice>
                <mc:Fallback>
                  <p:oleObj name="Equation" r:id="rId10" imgW="736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258651" y="5131416"/>
                          <a:ext cx="1806223" cy="9653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6511165" y="550548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100" dirty="0">
                  <a:solidFill>
                    <a:srgbClr val="0000CC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外</a:t>
              </a:r>
              <a:endParaRPr lang="zh-CN" altLang="en-US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93" y="1204385"/>
            <a:ext cx="2331307" cy="2331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443037"/>
            <a:ext cx="74485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例：半径为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，质量为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的均匀球体，求其对任一直径轴线的转动惯量。</a:t>
            </a: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11311" y="2572274"/>
            <a:ext cx="6521378" cy="2232248"/>
            <a:chOff x="1000100" y="2132856"/>
            <a:chExt cx="6521378" cy="2232248"/>
          </a:xfrm>
        </p:grpSpPr>
        <p:sp>
          <p:nvSpPr>
            <p:cNvPr id="13" name="椭圆 12"/>
            <p:cNvSpPr/>
            <p:nvPr/>
          </p:nvSpPr>
          <p:spPr bwMode="auto">
            <a:xfrm>
              <a:off x="1714480" y="2637482"/>
              <a:ext cx="1714512" cy="16430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1000100" y="3494738"/>
              <a:ext cx="335758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2570942" y="2352524"/>
              <a:ext cx="1588" cy="201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857356" y="2995364"/>
              <a:ext cx="1428760" cy="15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10800000">
              <a:off x="1857356" y="2994672"/>
              <a:ext cx="714380" cy="5000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149134"/>
                </p:ext>
              </p:extLst>
            </p:nvPr>
          </p:nvGraphicFramePr>
          <p:xfrm>
            <a:off x="1357290" y="2923234"/>
            <a:ext cx="460354" cy="49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2" name="公式" r:id="rId13" imgW="152268" imgH="164957" progId="Equation.3">
                    <p:embed/>
                  </p:oleObj>
                </mc:Choice>
                <mc:Fallback>
                  <p:oleObj name="公式" r:id="rId1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923234"/>
                          <a:ext cx="460354" cy="49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749336"/>
                </p:ext>
              </p:extLst>
            </p:nvPr>
          </p:nvGraphicFramePr>
          <p:xfrm>
            <a:off x="7164288" y="3177896"/>
            <a:ext cx="357190" cy="395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3" name="公式" r:id="rId15" imgW="114102" imgH="126780" progId="Equation.3">
                    <p:embed/>
                  </p:oleObj>
                </mc:Choice>
                <mc:Fallback>
                  <p:oleObj name="公式" r:id="rId15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3177896"/>
                          <a:ext cx="357190" cy="395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椭圆 19"/>
            <p:cNvSpPr/>
            <p:nvPr/>
          </p:nvSpPr>
          <p:spPr bwMode="auto">
            <a:xfrm>
              <a:off x="5040224" y="2601080"/>
              <a:ext cx="1548000" cy="154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292080" y="2853056"/>
              <a:ext cx="1080000" cy="1080000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796136" y="3355404"/>
              <a:ext cx="1368152" cy="2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2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289299"/>
                </p:ext>
              </p:extLst>
            </p:nvPr>
          </p:nvGraphicFramePr>
          <p:xfrm>
            <a:off x="2578263" y="2132856"/>
            <a:ext cx="409561" cy="409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4" name="公式" r:id="rId17" imgW="126725" imgH="126725" progId="Equation.3">
                    <p:embed/>
                  </p:oleObj>
                </mc:Choice>
                <mc:Fallback>
                  <p:oleObj name="公式" r:id="rId17" imgW="126725" imgH="12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263" y="2132856"/>
                          <a:ext cx="409561" cy="409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23072"/>
                </p:ext>
              </p:extLst>
            </p:nvPr>
          </p:nvGraphicFramePr>
          <p:xfrm>
            <a:off x="6339557" y="3068960"/>
            <a:ext cx="3206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5" name="Equation" r:id="rId19" imgW="114120" imgH="126720" progId="">
                    <p:embed/>
                  </p:oleObj>
                </mc:Choice>
                <mc:Fallback>
                  <p:oleObj name="Equation" r:id="rId19" imgW="114120" imgH="1267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9557" y="3068960"/>
                          <a:ext cx="320675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008542"/>
                </p:ext>
              </p:extLst>
            </p:nvPr>
          </p:nvGraphicFramePr>
          <p:xfrm>
            <a:off x="2474105" y="2947417"/>
            <a:ext cx="4095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6" name="公式" r:id="rId21" imgW="126725" imgH="126725" progId="Equation.3">
                    <p:embed/>
                  </p:oleObj>
                </mc:Choice>
                <mc:Fallback>
                  <p:oleObj name="公式" r:id="rId21" imgW="126725" imgH="12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105" y="2947417"/>
                          <a:ext cx="4095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822228"/>
                </p:ext>
              </p:extLst>
            </p:nvPr>
          </p:nvGraphicFramePr>
          <p:xfrm>
            <a:off x="3275856" y="2638301"/>
            <a:ext cx="614363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7" name="Equation" r:id="rId22" imgW="190440" imgH="177480" progId="">
                    <p:embed/>
                  </p:oleObj>
                </mc:Choice>
                <mc:Fallback>
                  <p:oleObj name="Equation" r:id="rId22" imgW="190440" imgH="177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638301"/>
                          <a:ext cx="614363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810123"/>
                </p:ext>
              </p:extLst>
            </p:nvPr>
          </p:nvGraphicFramePr>
          <p:xfrm>
            <a:off x="5868144" y="3288977"/>
            <a:ext cx="53498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8" name="Equation" r:id="rId24" imgW="190440" imgH="177480" progId="">
                    <p:embed/>
                  </p:oleObj>
                </mc:Choice>
                <mc:Fallback>
                  <p:oleObj name="Equation" r:id="rId24" imgW="190440" imgH="177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288977"/>
                          <a:ext cx="534988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109724"/>
                </p:ext>
              </p:extLst>
            </p:nvPr>
          </p:nvGraphicFramePr>
          <p:xfrm>
            <a:off x="5654972" y="3068960"/>
            <a:ext cx="3571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29" name="Equation" r:id="rId26" imgW="126720" imgH="126720" progId="">
                    <p:embed/>
                  </p:oleObj>
                </mc:Choice>
                <mc:Fallback>
                  <p:oleObj name="Equation" r:id="rId26" imgW="126720" imgH="1267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4972" y="3068960"/>
                          <a:ext cx="357188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807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0100" y="1700808"/>
            <a:ext cx="6521378" cy="2232248"/>
            <a:chOff x="1000100" y="2132856"/>
            <a:chExt cx="6521378" cy="2232248"/>
          </a:xfrm>
        </p:grpSpPr>
        <p:sp>
          <p:nvSpPr>
            <p:cNvPr id="7" name="椭圆 6"/>
            <p:cNvSpPr/>
            <p:nvPr/>
          </p:nvSpPr>
          <p:spPr bwMode="auto">
            <a:xfrm>
              <a:off x="1714480" y="2637482"/>
              <a:ext cx="1714512" cy="16430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1000100" y="3494738"/>
              <a:ext cx="335758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2570942" y="2352524"/>
              <a:ext cx="1588" cy="201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1857356" y="2995364"/>
              <a:ext cx="1428760" cy="158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rot="10800000">
              <a:off x="1857356" y="2994672"/>
              <a:ext cx="714380" cy="5000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2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357290" y="2923234"/>
            <a:ext cx="460354" cy="49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96" name="公式" r:id="rId3" imgW="152268" imgH="164957" progId="Equation.3">
                    <p:embed/>
                  </p:oleObj>
                </mc:Choice>
                <mc:Fallback>
                  <p:oleObj name="公式" r:id="rId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2923234"/>
                          <a:ext cx="460354" cy="49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164288" y="3177896"/>
            <a:ext cx="357190" cy="395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97" name="公式" r:id="rId5" imgW="114102" imgH="126780" progId="Equation.3">
                    <p:embed/>
                  </p:oleObj>
                </mc:Choice>
                <mc:Fallback>
                  <p:oleObj name="公式" r:id="rId5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288" y="3177896"/>
                          <a:ext cx="357190" cy="395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 bwMode="auto">
            <a:xfrm>
              <a:off x="5040224" y="2601080"/>
              <a:ext cx="1548000" cy="154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292080" y="2853056"/>
              <a:ext cx="1080000" cy="1080000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5796136" y="3355404"/>
              <a:ext cx="1368152" cy="2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1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578263" y="2132856"/>
            <a:ext cx="409561" cy="409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98" name="公式" r:id="rId7" imgW="126725" imgH="126725" progId="Equation.3">
                    <p:embed/>
                  </p:oleObj>
                </mc:Choice>
                <mc:Fallback>
                  <p:oleObj name="公式" r:id="rId7" imgW="126725" imgH="12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263" y="2132856"/>
                          <a:ext cx="409561" cy="409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6339557" y="3068960"/>
            <a:ext cx="3206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99" name="Equation" r:id="rId9" imgW="114120" imgH="126720" progId="">
                    <p:embed/>
                  </p:oleObj>
                </mc:Choice>
                <mc:Fallback>
                  <p:oleObj name="Equation" r:id="rId9" imgW="114120" imgH="1267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9557" y="3068960"/>
                          <a:ext cx="320675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2474105" y="2947417"/>
            <a:ext cx="4095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0" name="公式" r:id="rId11" imgW="126725" imgH="126725" progId="Equation.3">
                    <p:embed/>
                  </p:oleObj>
                </mc:Choice>
                <mc:Fallback>
                  <p:oleObj name="公式" r:id="rId11" imgW="126725" imgH="126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105" y="2947417"/>
                          <a:ext cx="40957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3275856" y="2638301"/>
            <a:ext cx="614363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1" name="Equation" r:id="rId12" imgW="190440" imgH="177480" progId="">
                    <p:embed/>
                  </p:oleObj>
                </mc:Choice>
                <mc:Fallback>
                  <p:oleObj name="Equation" r:id="rId12" imgW="190440" imgH="177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638301"/>
                          <a:ext cx="614363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5868144" y="3288977"/>
            <a:ext cx="53498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2" name="Equation" r:id="rId14" imgW="190440" imgH="177480" progId="">
                    <p:embed/>
                  </p:oleObj>
                </mc:Choice>
                <mc:Fallback>
                  <p:oleObj name="Equation" r:id="rId14" imgW="190440" imgH="1774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288977"/>
                          <a:ext cx="534988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5654972" y="3068960"/>
            <a:ext cx="3571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3" name="Equation" r:id="rId16" imgW="126720" imgH="126720" progId="">
                    <p:embed/>
                  </p:oleObj>
                </mc:Choice>
                <mc:Fallback>
                  <p:oleObj name="Equation" r:id="rId16" imgW="126720" imgH="1267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4972" y="3068960"/>
                          <a:ext cx="357188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22"/>
          <p:cNvSpPr/>
          <p:nvPr/>
        </p:nvSpPr>
        <p:spPr>
          <a:xfrm>
            <a:off x="683568" y="4365104"/>
            <a:ext cx="7632848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解：首先分割质元，先用垂直</a:t>
            </a:r>
            <a:r>
              <a:rPr lang="en-US" altLang="zh-CN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轴的平面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切片，切片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厚度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dz</a:t>
            </a: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，其半径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为：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将一片分成很多的同心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圆环：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3533896" y="5013177"/>
          <a:ext cx="1204634" cy="48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04" name="Equation" r:id="rId18" imgW="596880" imgH="241200" progId="">
                  <p:embed/>
                </p:oleObj>
              </mc:Choice>
              <mc:Fallback>
                <p:oleObj name="Equation" r:id="rId18" imgW="59688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896" y="5013177"/>
                        <a:ext cx="1204634" cy="488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4880313" y="5525375"/>
          <a:ext cx="2854648" cy="50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05" name="公式" r:id="rId20" imgW="1143000" imgH="203200" progId="Equation.3">
                  <p:embed/>
                </p:oleObj>
              </mc:Choice>
              <mc:Fallback>
                <p:oleObj name="公式" r:id="rId20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313" y="5525375"/>
                        <a:ext cx="2854648" cy="5074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3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00042"/>
            <a:ext cx="8315356" cy="559595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这时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dm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上各点的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相等，设球体的密度为     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/>
          </p:nvPr>
        </p:nvGraphicFramePr>
        <p:xfrm>
          <a:off x="12700" y="1457325"/>
          <a:ext cx="5191125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1" name="Equation" r:id="rId3" imgW="2057400" imgH="1930320" progId="Equation.DSMT4">
                  <p:embed/>
                </p:oleObj>
              </mc:Choice>
              <mc:Fallback>
                <p:oleObj name="Equation" r:id="rId3" imgW="20574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1457325"/>
                        <a:ext cx="5191125" cy="456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482982" y="548680"/>
          <a:ext cx="46528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2" name="Equation" r:id="rId5" imgW="152280" imgH="164880" progId="">
                  <p:embed/>
                </p:oleObj>
              </mc:Choice>
              <mc:Fallback>
                <p:oleObj name="Equation" r:id="rId5" imgW="1522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982" y="548680"/>
                        <a:ext cx="46528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49838" y="2141538"/>
          <a:ext cx="4137025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3" name="Equation" r:id="rId7" imgW="1688760" imgH="1625400" progId="Equation.DSMT4">
                  <p:embed/>
                </p:oleObj>
              </mc:Choice>
              <mc:Fallback>
                <p:oleObj name="Equation" r:id="rId7" imgW="168876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141538"/>
                        <a:ext cx="4137025" cy="387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矩形 13"/>
          <p:cNvSpPr/>
          <p:nvPr/>
        </p:nvSpPr>
        <p:spPr>
          <a:xfrm>
            <a:off x="859577" y="1124744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求：质量为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，半径为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，高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h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圆柱对过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圆心且与盘面垂直转轴的转动惯量。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00808"/>
            <a:ext cx="1987062" cy="2286000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5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67" y="1124744"/>
            <a:ext cx="1987062" cy="228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1882" y="893911"/>
            <a:ext cx="5410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解：取半径为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，宽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dr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的薄圆环，高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h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432" y="1588726"/>
            <a:ext cx="59797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该圆环的质量为：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dm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ρ2π r h 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dr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是园盘的密度：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71" y="2324785"/>
            <a:ext cx="1185735" cy="69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7022" y="3179910"/>
            <a:ext cx="5416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该圆环上各个点到转轴的距离都是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637022" y="3828559"/>
            <a:ext cx="4442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∴圆环的转动惯量为：</a:t>
            </a:r>
            <a:r>
              <a:rPr lang="en-US" altLang="zh-CN" kern="100" dirty="0" err="1">
                <a:ea typeface="仿宋" panose="02010609060101010101" pitchFamily="49" charset="-122"/>
              </a:rPr>
              <a:t>dJ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</a:rPr>
              <a:t>dm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44" y="908720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整个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园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柱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转动惯量就是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dJ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积分：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14" y="1628800"/>
            <a:ext cx="48733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318393" cy="71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99254" y="3347727"/>
            <a:ext cx="55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空心圆柱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则积分限从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R1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积到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30" y="3923931"/>
            <a:ext cx="5127724" cy="8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99254" y="47362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这时的密度应为：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45978"/>
            <a:ext cx="1733898" cy="69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16" y="5630922"/>
            <a:ext cx="6538516" cy="73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0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458200" cy="531020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用积分法求刚体的转动惯量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首先分割出质元，这一步要充分利用对称性，</a:t>
            </a:r>
            <a:r>
              <a:rPr lang="zh-CN" altLang="en-US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要求分割到</a:t>
            </a:r>
            <a:r>
              <a:rPr lang="en-US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dm</a:t>
            </a:r>
            <a:r>
              <a:rPr lang="zh-CN" altLang="en-US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上各点到轴线距离相等</a:t>
            </a:r>
            <a:r>
              <a:rPr lang="en-US" altLang="zh-CN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引入密度       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342900">
              <a:lnSpc>
                <a:spcPct val="125000"/>
              </a:lnSpc>
              <a:buFont typeface="+mj-lt"/>
              <a:buAutoNum type="alphaLcParenR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刚体是线性的：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1200150" lvl="2" indent="-342900">
              <a:lnSpc>
                <a:spcPct val="125000"/>
              </a:lnSpc>
              <a:buFont typeface="+mj-ea"/>
              <a:buAutoNum type="alphaLcParenR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刚体是平板的：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200150" lvl="2" indent="-342900">
              <a:lnSpc>
                <a:spcPct val="125000"/>
              </a:lnSpc>
              <a:buFont typeface="+mj-ea"/>
              <a:buAutoNum type="alphaLcParenR"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刚体是三维的：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积分，注意上、下限选取正确。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   代替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看课本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P200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6.1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41224"/>
              </p:ext>
            </p:extLst>
          </p:nvPr>
        </p:nvGraphicFramePr>
        <p:xfrm>
          <a:off x="2843808" y="2348880"/>
          <a:ext cx="40004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4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348880"/>
                        <a:ext cx="40004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76825"/>
              </p:ext>
            </p:extLst>
          </p:nvPr>
        </p:nvGraphicFramePr>
        <p:xfrm>
          <a:off x="1763688" y="5445224"/>
          <a:ext cx="447128" cy="48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5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45224"/>
                        <a:ext cx="447128" cy="482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7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85720" y="357166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§3.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平行轴定理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2776"/>
            <a:ext cx="4392488" cy="30910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141277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若有两个轴互相平行，其中一个轴过质心，则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68596"/>
              </p:ext>
            </p:extLst>
          </p:nvPr>
        </p:nvGraphicFramePr>
        <p:xfrm>
          <a:off x="1587500" y="2336800"/>
          <a:ext cx="2271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4" name="Equation" r:id="rId4" imgW="965160" imgH="241200" progId="Equation.DSMT4">
                  <p:embed/>
                </p:oleObj>
              </mc:Choice>
              <mc:Fallback>
                <p:oleObj name="Equation" r:id="rId4" imgW="965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500" y="2336800"/>
                        <a:ext cx="22717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31513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证明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zh-CN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35227"/>
              </p:ext>
            </p:extLst>
          </p:nvPr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3102"/>
              </p:ext>
            </p:extLst>
          </p:nvPr>
        </p:nvGraphicFramePr>
        <p:xfrm>
          <a:off x="683568" y="4221088"/>
          <a:ext cx="7084203" cy="20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6" name="Equation" r:id="rId8" imgW="3949560" imgH="1130040" progId="Equation.DSMT4">
                  <p:embed/>
                </p:oleObj>
              </mc:Choice>
              <mc:Fallback>
                <p:oleObj name="Equation" r:id="rId8" imgW="39495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568" y="4221088"/>
                        <a:ext cx="7084203" cy="202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3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杆通过中心轴的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用平行轴定理，求过端点且与杆垂直的轴的转动惯量。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5720468" y="2348605"/>
            <a:ext cx="2750889" cy="801033"/>
            <a:chOff x="3621" y="2334"/>
            <a:chExt cx="3876" cy="912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21" y="2733"/>
              <a:ext cx="3876" cy="1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V="1">
              <a:off x="5559" y="2334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2"/>
            <p:cNvSpPr>
              <a:spLocks noChangeShapeType="1"/>
            </p:cNvSpPr>
            <p:nvPr/>
          </p:nvSpPr>
          <p:spPr bwMode="auto">
            <a:xfrm flipV="1">
              <a:off x="3621" y="2334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08583" y="3605520"/>
            <a:ext cx="6612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解：两平行轴的间距为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L/2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，根据平行轴定理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40" y="4438698"/>
            <a:ext cx="5040560" cy="9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57712"/>
              </p:ext>
            </p:extLst>
          </p:nvPr>
        </p:nvGraphicFramePr>
        <p:xfrm>
          <a:off x="6412574" y="731930"/>
          <a:ext cx="1366678" cy="73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6" name="Equation" r:id="rId14" imgW="736560" imgH="393480" progId="Equation.DSMT4">
                  <p:embed/>
                </p:oleObj>
              </mc:Choice>
              <mc:Fallback>
                <p:oleObj name="Equation" r:id="rId14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12574" y="731930"/>
                        <a:ext cx="1366678" cy="73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8912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55576" y="83671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力对轴的力矩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8306" y="1474200"/>
            <a:ext cx="254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点的力矩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74533"/>
              </p:ext>
            </p:extLst>
          </p:nvPr>
        </p:nvGraphicFramePr>
        <p:xfrm>
          <a:off x="1572377" y="2018653"/>
          <a:ext cx="1540961" cy="52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8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377" y="2018653"/>
                        <a:ext cx="1540961" cy="52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404138" y="261747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轴的力矩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397"/>
              </p:ext>
            </p:extLst>
          </p:nvPr>
        </p:nvGraphicFramePr>
        <p:xfrm>
          <a:off x="1547396" y="3161931"/>
          <a:ext cx="1553572" cy="46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9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396" y="3161931"/>
                        <a:ext cx="1553572" cy="461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245507" y="188640"/>
            <a:ext cx="4615385" cy="4218613"/>
            <a:chOff x="4245507" y="188640"/>
            <a:chExt cx="4615385" cy="4218613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6325346" y="590829"/>
              <a:ext cx="0" cy="3816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902371"/>
                </p:ext>
              </p:extLst>
            </p:nvPr>
          </p:nvGraphicFramePr>
          <p:xfrm>
            <a:off x="6026499" y="188640"/>
            <a:ext cx="442863" cy="442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6499" y="188640"/>
                          <a:ext cx="442863" cy="442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00106"/>
                </p:ext>
              </p:extLst>
            </p:nvPr>
          </p:nvGraphicFramePr>
          <p:xfrm>
            <a:off x="6469362" y="778202"/>
            <a:ext cx="357386" cy="519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1" name="Equation" r:id="rId9" imgW="139680" imgH="203040" progId="Equation.DSMT4">
                    <p:embed/>
                  </p:oleObj>
                </mc:Choice>
                <mc:Fallback>
                  <p:oleObj name="Equation" r:id="rId9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69362" y="778202"/>
                          <a:ext cx="357386" cy="519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011148"/>
                </p:ext>
              </p:extLst>
            </p:nvPr>
          </p:nvGraphicFramePr>
          <p:xfrm>
            <a:off x="5792394" y="812260"/>
            <a:ext cx="38893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2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92394" y="812260"/>
                          <a:ext cx="388937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椭圆 10"/>
            <p:cNvSpPr/>
            <p:nvPr/>
          </p:nvSpPr>
          <p:spPr bwMode="auto">
            <a:xfrm rot="8100000">
              <a:off x="6271801" y="3594824"/>
              <a:ext cx="95129" cy="9162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 rot="8100000">
              <a:off x="7351921" y="2453228"/>
              <a:ext cx="95129" cy="9162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048200"/>
                </p:ext>
              </p:extLst>
            </p:nvPr>
          </p:nvGraphicFramePr>
          <p:xfrm>
            <a:off x="7273713" y="2418375"/>
            <a:ext cx="442640" cy="5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3"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73713" y="2418375"/>
                          <a:ext cx="442640" cy="5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/>
            <p:cNvCxnSpPr>
              <a:stCxn id="11" idx="4"/>
              <a:endCxn id="12" idx="6"/>
            </p:cNvCxnSpPr>
            <p:nvPr/>
          </p:nvCxnSpPr>
          <p:spPr bwMode="auto">
            <a:xfrm flipV="1">
              <a:off x="6286972" y="2532672"/>
              <a:ext cx="1078880" cy="10755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562641"/>
                </p:ext>
              </p:extLst>
            </p:nvPr>
          </p:nvGraphicFramePr>
          <p:xfrm>
            <a:off x="7035173" y="2673431"/>
            <a:ext cx="351036" cy="631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4" name="Equation" r:id="rId15" imgW="126720" imgH="228600" progId="Equation.DSMT4">
                    <p:embed/>
                  </p:oleObj>
                </mc:Choice>
                <mc:Fallback>
                  <p:oleObj name="Equation" r:id="rId15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035173" y="2673431"/>
                          <a:ext cx="351036" cy="631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202261"/>
                </p:ext>
              </p:extLst>
            </p:nvPr>
          </p:nvGraphicFramePr>
          <p:xfrm>
            <a:off x="5887541" y="3549509"/>
            <a:ext cx="354112" cy="413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5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887541" y="3549509"/>
                          <a:ext cx="354112" cy="4133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/>
            <p:cNvCxnSpPr/>
            <p:nvPr/>
          </p:nvCxnSpPr>
          <p:spPr bwMode="auto">
            <a:xfrm flipV="1">
              <a:off x="7439858" y="1298036"/>
              <a:ext cx="539440" cy="1200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988313"/>
                </p:ext>
              </p:extLst>
            </p:nvPr>
          </p:nvGraphicFramePr>
          <p:xfrm>
            <a:off x="7314136" y="1104013"/>
            <a:ext cx="45561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6" name="Equation" r:id="rId19" imgW="164880" imgH="241200" progId="Equation.DSMT4">
                    <p:embed/>
                  </p:oleObj>
                </mc:Choice>
                <mc:Fallback>
                  <p:oleObj name="Equation" r:id="rId19" imgW="1648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314136" y="1104013"/>
                          <a:ext cx="455612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/>
            <p:cNvCxnSpPr/>
            <p:nvPr/>
          </p:nvCxnSpPr>
          <p:spPr bwMode="auto">
            <a:xfrm flipV="1">
              <a:off x="6288035" y="3169167"/>
              <a:ext cx="1217665" cy="4552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081743"/>
                </p:ext>
              </p:extLst>
            </p:nvPr>
          </p:nvGraphicFramePr>
          <p:xfrm>
            <a:off x="7208328" y="3454676"/>
            <a:ext cx="539502" cy="602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7" name="Equation" r:id="rId21" imgW="215640" imgH="241200" progId="Equation.DSMT4">
                    <p:embed/>
                  </p:oleObj>
                </mc:Choice>
                <mc:Fallback>
                  <p:oleObj name="Equation" r:id="rId21" imgW="2156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208328" y="3454676"/>
                          <a:ext cx="539502" cy="6029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组合 36"/>
            <p:cNvGrpSpPr/>
            <p:nvPr/>
          </p:nvGrpSpPr>
          <p:grpSpPr>
            <a:xfrm>
              <a:off x="4245507" y="1992715"/>
              <a:ext cx="4615385" cy="1115225"/>
              <a:chOff x="3995936" y="3137219"/>
              <a:chExt cx="4615385" cy="1115225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5306193" y="3148394"/>
                <a:ext cx="3305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4028330" y="4252444"/>
                <a:ext cx="3305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 flipV="1">
                <a:off x="3995936" y="3150352"/>
                <a:ext cx="1321299" cy="11020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 flipV="1">
                <a:off x="7290022" y="3137219"/>
                <a:ext cx="1321299" cy="11020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9" name="直接连接符 38"/>
            <p:cNvCxnSpPr>
              <a:stCxn id="12" idx="5"/>
            </p:cNvCxnSpPr>
            <p:nvPr/>
          </p:nvCxnSpPr>
          <p:spPr bwMode="auto">
            <a:xfrm flipH="1" flipV="1">
              <a:off x="6319365" y="2214889"/>
              <a:ext cx="1033432" cy="285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6322430" y="2214889"/>
              <a:ext cx="13958" cy="1393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grpSp>
          <p:nvGrpSpPr>
            <p:cNvPr id="3" name="组合 2"/>
            <p:cNvGrpSpPr/>
            <p:nvPr/>
          </p:nvGrpSpPr>
          <p:grpSpPr>
            <a:xfrm>
              <a:off x="5899150" y="1323570"/>
              <a:ext cx="2455863" cy="1629881"/>
              <a:chOff x="5899150" y="2505557"/>
              <a:chExt cx="2455863" cy="1629881"/>
            </a:xfrm>
          </p:grpSpPr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4113022"/>
                  </p:ext>
                </p:extLst>
              </p:nvPr>
            </p:nvGraphicFramePr>
            <p:xfrm>
              <a:off x="6002263" y="3094697"/>
              <a:ext cx="354112" cy="413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78" name="Equation" r:id="rId23" imgW="152280" imgH="177480" progId="Equation.DSMT4">
                      <p:embed/>
                    </p:oleObj>
                  </mc:Choice>
                  <mc:Fallback>
                    <p:oleObj name="Equation" r:id="rId23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6002263" y="3094697"/>
                            <a:ext cx="354112" cy="4133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4591127"/>
                  </p:ext>
                </p:extLst>
              </p:nvPr>
            </p:nvGraphicFramePr>
            <p:xfrm>
              <a:off x="6671499" y="3468013"/>
              <a:ext cx="435992" cy="560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79" name="Equation" r:id="rId25" imgW="177480" imgH="228600" progId="Equation.DSMT4">
                      <p:embed/>
                    </p:oleObj>
                  </mc:Choice>
                  <mc:Fallback>
                    <p:oleObj name="Equation" r:id="rId25" imgW="1774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6671499" y="3468013"/>
                            <a:ext cx="435992" cy="5605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720478"/>
                  </p:ext>
                </p:extLst>
              </p:nvPr>
            </p:nvGraphicFramePr>
            <p:xfrm>
              <a:off x="5899150" y="3544888"/>
              <a:ext cx="373063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80" name="Equation" r:id="rId27" imgW="152280" imgH="241200" progId="Equation.DSMT4">
                      <p:embed/>
                    </p:oleObj>
                  </mc:Choice>
                  <mc:Fallback>
                    <p:oleObj name="Equation" r:id="rId27" imgW="1522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899150" y="3544888"/>
                            <a:ext cx="373063" cy="590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8" name="直接连接符 47"/>
              <p:cNvCxnSpPr/>
              <p:nvPr/>
            </p:nvCxnSpPr>
            <p:spPr bwMode="auto">
              <a:xfrm flipH="1">
                <a:off x="7435522" y="3355332"/>
                <a:ext cx="537105" cy="3074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CC"/>
                </a:solidFill>
                <a:prstDash val="dash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7949573" y="2505557"/>
                <a:ext cx="1098" cy="8913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CC"/>
                </a:solidFill>
                <a:prstDash val="dash"/>
                <a:round/>
                <a:headEnd type="arrow" w="med" len="med"/>
                <a:tailEnd type="none" w="med" len="med"/>
              </a:ln>
              <a:effectLst/>
            </p:spPr>
          </p:cxn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723244"/>
                  </p:ext>
                </p:extLst>
              </p:nvPr>
            </p:nvGraphicFramePr>
            <p:xfrm>
              <a:off x="7655852" y="3411231"/>
              <a:ext cx="468483" cy="494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81" name="Equation" r:id="rId29" imgW="228600" imgH="241200" progId="Equation.DSMT4">
                      <p:embed/>
                    </p:oleObj>
                  </mc:Choice>
                  <mc:Fallback>
                    <p:oleObj name="Equation" r:id="rId29" imgW="22860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7655852" y="3411231"/>
                            <a:ext cx="468483" cy="49451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1358704"/>
                  </p:ext>
                </p:extLst>
              </p:nvPr>
            </p:nvGraphicFramePr>
            <p:xfrm>
              <a:off x="7964488" y="2735263"/>
              <a:ext cx="390525" cy="522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282" name="Equation" r:id="rId31" imgW="190440" imgH="253800" progId="Equation.DSMT4">
                      <p:embed/>
                    </p:oleObj>
                  </mc:Choice>
                  <mc:Fallback>
                    <p:oleObj name="Equation" r:id="rId31" imgW="19044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964488" y="2735263"/>
                            <a:ext cx="390525" cy="5222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51175"/>
              </p:ext>
            </p:extLst>
          </p:nvPr>
        </p:nvGraphicFramePr>
        <p:xfrm>
          <a:off x="461094" y="3778930"/>
          <a:ext cx="5822406" cy="155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3" name="Equation" r:id="rId33" imgW="3098520" imgH="825480" progId="Equation.DSMT4">
                  <p:embed/>
                </p:oleObj>
              </mc:Choice>
              <mc:Fallback>
                <p:oleObj name="Equation" r:id="rId33" imgW="30985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1094" y="3778930"/>
                        <a:ext cx="5822406" cy="155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31" y="4407253"/>
            <a:ext cx="1679673" cy="22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10527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例：过园盘边缘与园盘中心轴平行的轴的转动惯量。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6535418" y="1556792"/>
            <a:ext cx="1872208" cy="2520280"/>
            <a:chOff x="7440" y="756"/>
            <a:chExt cx="1311" cy="2679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7440" y="1155"/>
              <a:ext cx="1311" cy="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7440" y="2466"/>
              <a:ext cx="1311" cy="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7440" y="1440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8751" y="1497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8067" y="756"/>
              <a:ext cx="0" cy="2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7440" y="756"/>
              <a:ext cx="0" cy="26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808787" y="22302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园盘对其中心轴的转动惯量为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1/2 MR</a:t>
            </a:r>
            <a:r>
              <a:rPr lang="en-US" altLang="zh-CN" kern="100" baseline="30000" dirty="0"/>
              <a:t>2</a:t>
            </a:r>
            <a:endParaRPr lang="zh-CN" altLang="en-US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808787" y="32289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两轴之间的距离为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，根据平行轴定理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460584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9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85720" y="357166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§4.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垂直轴定理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3462060" cy="23042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2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对于无穷薄的薄板，建立坐标</a:t>
            </a:r>
          </a:p>
          <a:p>
            <a:pPr algn="l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oxyz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，其中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oxy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平面在薄板</a:t>
            </a:r>
          </a:p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平面内，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轴与薄板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垂直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6676" y="3067053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J</a:t>
            </a:r>
            <a:r>
              <a:rPr lang="en-US" altLang="zh-CN" kern="100" baseline="-25000" dirty="0"/>
              <a:t>z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x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y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7584" y="3650739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：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8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92" y="4500670"/>
            <a:ext cx="4948764" cy="41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962656" y="4098662"/>
            <a:ext cx="13227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en-US" altLang="zh-CN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x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en-US" altLang="zh-CN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5049"/>
              </p:ext>
            </p:extLst>
          </p:nvPr>
        </p:nvGraphicFramePr>
        <p:xfrm>
          <a:off x="1013892" y="5170916"/>
          <a:ext cx="4671713" cy="3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8" name="Equation" r:id="rId5" imgW="3073320" imgH="253800" progId="Equation.DSMT4">
                  <p:embed/>
                </p:oleObj>
              </mc:Choice>
              <mc:Fallback>
                <p:oleObj name="Equation" r:id="rId5" imgW="3073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3892" y="5170916"/>
                        <a:ext cx="4671713" cy="3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 bwMode="auto">
          <a:xfrm>
            <a:off x="1401669" y="5128251"/>
            <a:ext cx="861319" cy="4903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23928" y="5128251"/>
            <a:ext cx="861319" cy="4903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8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5576" y="70486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例题：均匀薄圆板，质量为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，半径为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求：过圆心且在板面上的转轴的转动惯量。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399423" y="2456693"/>
            <a:ext cx="2390354" cy="2232248"/>
            <a:chOff x="6297" y="783"/>
            <a:chExt cx="3252" cy="3192"/>
          </a:xfrm>
        </p:grpSpPr>
        <p:sp>
          <p:nvSpPr>
            <p:cNvPr id="15" name="Oval 3"/>
            <p:cNvSpPr>
              <a:spLocks noChangeArrowheads="1"/>
            </p:cNvSpPr>
            <p:nvPr/>
          </p:nvSpPr>
          <p:spPr bwMode="auto">
            <a:xfrm>
              <a:off x="6657" y="1659"/>
              <a:ext cx="1980" cy="20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6297" y="2751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V="1">
              <a:off x="7668" y="1011"/>
              <a:ext cx="0" cy="2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8865" y="2550"/>
              <a:ext cx="684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7155" y="783"/>
              <a:ext cx="684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y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18911" y="243298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解：薄板对过圆心且与薄板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垂直转轴（</a:t>
            </a:r>
            <a:r>
              <a:rPr lang="en-US" altLang="zh-CN" kern="100" dirty="0"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ea typeface="仿宋" panose="02010609060101010101" pitchFamily="49" charset="-122"/>
              </a:rPr>
              <a:t>轴）的转动惯量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为</a:t>
            </a:r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1/2 MR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，根据对称性，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薄板对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轴和对</a:t>
            </a:r>
            <a:r>
              <a:rPr lang="en-US" altLang="zh-CN" kern="100" dirty="0">
                <a:ea typeface="仿宋" panose="02010609060101010101" pitchFamily="49" charset="-122"/>
              </a:rPr>
              <a:t>y</a:t>
            </a:r>
            <a:r>
              <a:rPr lang="zh-CN" altLang="zh-CN" kern="100" dirty="0">
                <a:ea typeface="仿宋" panose="02010609060101010101" pitchFamily="49" charset="-122"/>
              </a:rPr>
              <a:t>轴的转动惯量相同，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a typeface="仿宋" panose="02010609060101010101" pitchFamily="49" charset="-122"/>
              </a:rPr>
              <a:t>    Jx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Jy</a:t>
            </a:r>
            <a:r>
              <a:rPr lang="zh-CN" altLang="zh-CN" kern="100" dirty="0">
                <a:ea typeface="仿宋" panose="02010609060101010101" pitchFamily="49" charset="-122"/>
              </a:rPr>
              <a:t>，根据垂直轴定理：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＋</a:t>
            </a:r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y</a:t>
            </a:r>
            <a:r>
              <a:rPr lang="en-US" altLang="zh-CN" kern="100" dirty="0">
                <a:ea typeface="仿宋" panose="02010609060101010101" pitchFamily="49" charset="-122"/>
              </a:rPr>
              <a:t> 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2J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x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1/2 MR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r>
              <a:rPr lang="en-US" altLang="zh-CN" kern="100" dirty="0">
                <a:ea typeface="仿宋" panose="02010609060101010101" pitchFamily="49" charset="-122"/>
              </a:rPr>
              <a:t>J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1/4 MR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7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32100-DCC0-4624-972A-88CCBC8A7E7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11560" y="83671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补充例题：（重点</a:t>
            </a:r>
            <a:r>
              <a:rPr lang="zh-CN" altLang="zh-CN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，长为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，质量为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的实心圆柱体对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中心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10" y="1946932"/>
            <a:ext cx="3693570" cy="27095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4359" y="2420888"/>
            <a:ext cx="457200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解：从圆柱上切下一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个薄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圆片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dM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，它对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转动惯量为：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1640" y="3497678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dJ</a:t>
            </a:r>
            <a:r>
              <a:rPr lang="en-US" altLang="zh-CN" kern="100" baseline="-25000" dirty="0" err="1"/>
              <a:t>x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½ dMR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568" y="3959343"/>
            <a:ext cx="4572000" cy="9521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用垂直轴定理，得出它对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z’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轴的转动惯量为：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611" y="5088108"/>
            <a:ext cx="4485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dJz</a:t>
            </a:r>
            <a:r>
              <a:rPr lang="en-US" altLang="zh-CN" kern="100" dirty="0"/>
              <a:t>’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¼dMR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    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M/</a:t>
            </a:r>
            <a:r>
              <a:rPr lang="en-US" altLang="zh-CN" kern="100" dirty="0" err="1"/>
              <a:t>Ldx</a:t>
            </a:r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19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71634" y="83671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用平行轴定理，得出它对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轴的转动惯量为：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93901"/>
              </p:ext>
            </p:extLst>
          </p:nvPr>
        </p:nvGraphicFramePr>
        <p:xfrm>
          <a:off x="1331640" y="1412776"/>
          <a:ext cx="2569854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3"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12776"/>
                        <a:ext cx="2569854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4690" y="2157313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从－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½L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到＋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½L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积分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10" y="2870869"/>
            <a:ext cx="5696219" cy="98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例：书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P200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，第二项，均质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圆柱壳对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轴的转动惯量</a:t>
            </a:r>
            <a:r>
              <a:rPr lang="en-US" altLang="zh-CN" sz="2800" i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kern="100" baseline="-250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endParaRPr lang="zh-CN" altLang="en-US" sz="2800" i="1" baseline="-25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93844" y="1844824"/>
            <a:ext cx="2642812" cy="3479962"/>
            <a:chOff x="6084168" y="598381"/>
            <a:chExt cx="2642812" cy="3479962"/>
          </a:xfrm>
        </p:grpSpPr>
        <p:sp>
          <p:nvSpPr>
            <p:cNvPr id="15" name="矩形 14"/>
            <p:cNvSpPr/>
            <p:nvPr/>
          </p:nvSpPr>
          <p:spPr bwMode="auto">
            <a:xfrm>
              <a:off x="6832646" y="1460362"/>
              <a:ext cx="914400" cy="188574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6084168" y="2420888"/>
              <a:ext cx="25202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7308304" y="980728"/>
              <a:ext cx="0" cy="2664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8388425" y="199363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79542" y="59838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79410" y="361667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35186" y="1715235"/>
              <a:ext cx="389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486894" y="1460362"/>
              <a:ext cx="45719" cy="188574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87987" y="1060046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dx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1544050" y="2626610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dJ</a:t>
            </a:r>
            <a:r>
              <a:rPr lang="en-US" altLang="zh-CN" kern="100" baseline="-25000" dirty="0" err="1"/>
              <a:t>x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/>
              <a:t> </a:t>
            </a:r>
            <a:r>
              <a:rPr lang="en-US" altLang="zh-CN" kern="100" dirty="0"/>
              <a:t>dMR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11267" y="3468239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dJz</a:t>
            </a:r>
            <a:r>
              <a:rPr lang="en-US" altLang="zh-CN" kern="100" dirty="0"/>
              <a:t>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/>
              <a:t>1/2dMR</a:t>
            </a:r>
            <a:r>
              <a:rPr lang="en-US" altLang="zh-CN" kern="100" baseline="30000" dirty="0" smtClean="0"/>
              <a:t>2</a:t>
            </a:r>
            <a:r>
              <a:rPr lang="en-US" altLang="zh-CN" kern="100" dirty="0" smtClean="0"/>
              <a:t>    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/>
              <a:t>M/</a:t>
            </a:r>
            <a:r>
              <a:rPr lang="en-US" altLang="zh-CN" kern="100" dirty="0" err="1" smtClean="0"/>
              <a:t>wdx</a:t>
            </a:r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41640"/>
              </p:ext>
            </p:extLst>
          </p:nvPr>
        </p:nvGraphicFramePr>
        <p:xfrm>
          <a:off x="1039994" y="4154424"/>
          <a:ext cx="2569854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8" name="Equation" r:id="rId13" imgW="1358640" imgH="393480" progId="Equation.DSMT4">
                  <p:embed/>
                </p:oleObj>
              </mc:Choice>
              <mc:Fallback>
                <p:oleObj name="Equation" r:id="rId13" imgW="1358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9994" y="4154424"/>
                        <a:ext cx="2569854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62940"/>
              </p:ext>
            </p:extLst>
          </p:nvPr>
        </p:nvGraphicFramePr>
        <p:xfrm>
          <a:off x="911267" y="5033126"/>
          <a:ext cx="7313575" cy="10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9" name="Equation" r:id="rId15" imgW="3098520" imgH="457200" progId="Equation.DSMT4">
                  <p:embed/>
                </p:oleObj>
              </mc:Choice>
              <mc:Fallback>
                <p:oleObj name="Equation" r:id="rId15" imgW="309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1267" y="5033126"/>
                        <a:ext cx="7313575" cy="107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61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1520" y="300414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§5.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定轴转动定律的应用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307175"/>
              </p:ext>
            </p:extLst>
          </p:nvPr>
        </p:nvGraphicFramePr>
        <p:xfrm>
          <a:off x="2140983" y="1442691"/>
          <a:ext cx="1363193" cy="48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4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0983" y="1442691"/>
                        <a:ext cx="1363193" cy="48112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08161" y="207057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161" y="2636912"/>
            <a:ext cx="5112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已知：滑轮半径为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质量为</a:t>
            </a:r>
            <a:r>
              <a:rPr lang="en-US" altLang="zh-CN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，绳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子不可伸缩的轻绳，绳子与滑轮间无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滑动，轴处无摩擦，两个悬挂物的质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量分别为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m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m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670298"/>
            <a:ext cx="2396053" cy="28421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08161" y="4626824"/>
            <a:ext cx="5592031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求：两重物的加速度，滑轮的角加速度，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绳中的张力。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79156"/>
              </p:ext>
            </p:extLst>
          </p:nvPr>
        </p:nvGraphicFramePr>
        <p:xfrm>
          <a:off x="4580974" y="1465883"/>
          <a:ext cx="1239755" cy="43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5" name="Equation" r:id="rId6" imgW="507960" imgH="177480" progId="Equation.DSMT4">
                  <p:embed/>
                </p:oleObj>
              </mc:Choice>
              <mc:Fallback>
                <p:oleObj name="Equation" r:id="rId6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0974" y="1465883"/>
                        <a:ext cx="1239755" cy="43474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204153" y="1124744"/>
            <a:ext cx="3299416" cy="3096344"/>
            <a:chOff x="6573" y="6951"/>
            <a:chExt cx="2121" cy="19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6870" y="6951"/>
              <a:ext cx="912" cy="9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6870" y="7407"/>
              <a:ext cx="0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782" y="7407"/>
              <a:ext cx="0" cy="1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73" y="8000"/>
              <a:ext cx="912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T’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  <a:endPara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782" y="8205"/>
              <a:ext cx="912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T’</a:t>
              </a:r>
              <a:r>
                <a:rPr kumimoji="0" lang="en-US" altLang="zh-CN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  <a:endPara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27856" y="901111"/>
            <a:ext cx="4572000" cy="9521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解：用隔离物体法分析力，并列出动力学方程。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856" y="205632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园盘：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2822" y="266659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园盘的转动惯量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i="1" kern="100" dirty="0" smtClean="0"/>
              <a:t>J</a:t>
            </a:r>
            <a:r>
              <a:rPr lang="en-US" altLang="zh-CN" i="1" kern="100" baseline="-25000" dirty="0" smtClean="0"/>
              <a:t>z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1/2MR</a:t>
            </a:r>
            <a:r>
              <a:rPr lang="en-US" altLang="zh-CN" kern="100" baseline="30000" dirty="0"/>
              <a:t>2</a:t>
            </a:r>
            <a:endParaRPr lang="zh-CN" altLang="en-US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858146" y="326624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i="1" kern="100" dirty="0">
                <a:ea typeface="仿宋" panose="02010609060101010101" pitchFamily="49" charset="-122"/>
              </a:rPr>
              <a:t>T’</a:t>
            </a:r>
            <a:r>
              <a:rPr lang="en-US" altLang="zh-CN" i="1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的力矩：</a:t>
            </a:r>
            <a:r>
              <a:rPr lang="en-US" altLang="zh-CN" i="1" kern="100" dirty="0">
                <a:ea typeface="仿宋" panose="02010609060101010101" pitchFamily="49" charset="-122"/>
              </a:rPr>
              <a:t>R T’</a:t>
            </a:r>
            <a:r>
              <a:rPr lang="en-US" altLang="zh-CN" i="1" kern="100" baseline="-25000" dirty="0">
                <a:ea typeface="仿宋" panose="02010609060101010101" pitchFamily="49" charset="-122"/>
              </a:rPr>
              <a:t>1</a:t>
            </a:r>
            <a:endParaRPr lang="zh-CN" altLang="zh-CN" i="1" kern="100" baseline="-25000" dirty="0">
              <a:ea typeface="仿宋" panose="02010609060101010101" pitchFamily="49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i="1" kern="100" dirty="0">
                <a:ea typeface="仿宋" panose="02010609060101010101" pitchFamily="49" charset="-122"/>
              </a:rPr>
              <a:t>T’</a:t>
            </a:r>
            <a:r>
              <a:rPr lang="en-US" altLang="zh-CN" i="1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的力矩：</a:t>
            </a:r>
            <a:r>
              <a:rPr lang="en-US" altLang="zh-CN" i="1" kern="100" dirty="0">
                <a:ea typeface="仿宋" panose="02010609060101010101" pitchFamily="49" charset="-122"/>
              </a:rPr>
              <a:t>R T’</a:t>
            </a:r>
            <a:r>
              <a:rPr lang="en-US" altLang="zh-CN" i="1" kern="100" baseline="-25000" dirty="0">
                <a:ea typeface="仿宋" panose="02010609060101010101" pitchFamily="49" charset="-122"/>
              </a:rPr>
              <a:t>2</a:t>
            </a:r>
            <a:endParaRPr lang="zh-CN" altLang="zh-CN" i="1" kern="100" baseline="-25000" dirty="0">
              <a:ea typeface="仿宋" panose="02010609060101010101" pitchFamily="49" charset="-122"/>
            </a:endParaRPr>
          </a:p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园盘的角加速度：</a:t>
            </a:r>
            <a:r>
              <a:rPr lang="en-US" altLang="zh-CN" i="1" kern="100" dirty="0">
                <a:ea typeface="仿宋" panose="02010609060101010101" pitchFamily="49" charset="-122"/>
              </a:rPr>
              <a:t>β</a:t>
            </a:r>
            <a:r>
              <a:rPr lang="en-US" altLang="zh-CN" kern="100" dirty="0">
                <a:ea typeface="仿宋" panose="02010609060101010101" pitchFamily="49" charset="-122"/>
              </a:rPr>
              <a:t> ;  </a:t>
            </a:r>
            <a:r>
              <a:rPr lang="en-US" altLang="zh-CN" i="1" kern="100" dirty="0">
                <a:ea typeface="仿宋" panose="02010609060101010101" pitchFamily="49" charset="-122"/>
              </a:rPr>
              <a:t>β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的方向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kern="100" dirty="0">
                <a:ea typeface="仿宋" panose="02010609060101010101" pitchFamily="49" charset="-122"/>
              </a:rPr>
              <a:t>R </a:t>
            </a:r>
            <a:r>
              <a:rPr lang="en-US" altLang="zh-CN" i="1" kern="100" dirty="0" smtClean="0">
                <a:ea typeface="仿宋" panose="02010609060101010101" pitchFamily="49" charset="-122"/>
              </a:rPr>
              <a:t>T’</a:t>
            </a:r>
            <a:r>
              <a:rPr lang="en-US" altLang="zh-CN" i="1" kern="100" baseline="-25000" dirty="0" smtClean="0">
                <a:ea typeface="仿宋" panose="02010609060101010101" pitchFamily="49" charset="-122"/>
              </a:rPr>
              <a:t>1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70156" y="4973887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dirty="0">
                <a:ea typeface="仿宋" panose="02010609060101010101" pitchFamily="49" charset="-122"/>
              </a:rPr>
              <a:t>R </a:t>
            </a:r>
            <a:r>
              <a:rPr lang="en-US" altLang="zh-CN" i="1" kern="100" dirty="0" smtClean="0">
                <a:ea typeface="仿宋" panose="02010609060101010101" pitchFamily="49" charset="-122"/>
              </a:rPr>
              <a:t>T’</a:t>
            </a:r>
            <a:r>
              <a:rPr lang="en-US" altLang="zh-CN" i="1" kern="100" baseline="-25000" dirty="0" smtClean="0">
                <a:ea typeface="仿宋" panose="02010609060101010101" pitchFamily="49" charset="-122"/>
              </a:rPr>
              <a:t>1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ea typeface="仿宋" panose="02010609060101010101" pitchFamily="49" charset="-122"/>
              </a:rPr>
              <a:t>R </a:t>
            </a:r>
            <a:r>
              <a:rPr lang="en-US" altLang="zh-CN" i="1" kern="100" dirty="0" smtClean="0">
                <a:ea typeface="仿宋" panose="02010609060101010101" pitchFamily="49" charset="-122"/>
              </a:rPr>
              <a:t>T’</a:t>
            </a:r>
            <a:r>
              <a:rPr lang="en-US" altLang="zh-CN" i="1" kern="100" baseline="-25000" dirty="0" smtClean="0">
                <a:ea typeface="仿宋" panose="02010609060101010101" pitchFamily="49" charset="-122"/>
              </a:rPr>
              <a:t>2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i="1" kern="100" dirty="0" smtClean="0"/>
              <a:t>J</a:t>
            </a:r>
            <a:r>
              <a:rPr lang="en-US" altLang="zh-CN" i="1" kern="100" baseline="-25000" dirty="0" smtClean="0"/>
              <a:t>z</a:t>
            </a:r>
            <a:r>
              <a:rPr lang="en-US" altLang="zh-CN" i="1" kern="100" dirty="0" smtClean="0"/>
              <a:t>β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906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64" y="1196752"/>
            <a:ext cx="3199036" cy="1938332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7164" y="1148262"/>
            <a:ext cx="3063659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 	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－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552" y="177281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ea typeface="仿宋" panose="02010609060101010101" pitchFamily="49" charset="-122"/>
              </a:rPr>
              <a:t>    </a:t>
            </a:r>
            <a:r>
              <a:rPr lang="zh-CN" altLang="zh-CN" kern="100" dirty="0" smtClean="0">
                <a:ea typeface="仿宋" panose="02010609060101010101" pitchFamily="49" charset="-122"/>
              </a:rPr>
              <a:t> </a:t>
            </a:r>
            <a:r>
              <a:rPr lang="en-US" altLang="zh-CN" kern="100" dirty="0">
                <a:ea typeface="仿宋" panose="02010609060101010101" pitchFamily="49" charset="-122"/>
              </a:rPr>
              <a:t>T1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T’1  </a:t>
            </a:r>
            <a:r>
              <a:rPr lang="zh-CN" altLang="zh-CN" kern="100" dirty="0">
                <a:ea typeface="仿宋" panose="02010609060101010101" pitchFamily="49" charset="-122"/>
              </a:rPr>
              <a:t>；</a:t>
            </a:r>
            <a:r>
              <a:rPr lang="en-US" altLang="zh-CN" kern="100" dirty="0">
                <a:ea typeface="仿宋" panose="02010609060101010101" pitchFamily="49" charset="-122"/>
              </a:rPr>
              <a:t>  T2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T’2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∵绳子与滑轮间无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滑动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i="1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ea typeface="仿宋" panose="02010609060101010101" pitchFamily="49" charset="-122"/>
              </a:rPr>
              <a:t>βR</a:t>
            </a:r>
            <a:r>
              <a:rPr lang="en-US" altLang="zh-CN" kern="100" dirty="0">
                <a:ea typeface="仿宋" panose="02010609060101010101" pitchFamily="49" charset="-122"/>
              </a:rPr>
              <a:t>   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——牵连关系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164" y="40501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解方程得：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09497"/>
            <a:ext cx="271489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7" y="4600978"/>
            <a:ext cx="2267781" cy="102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2520280" cy="139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44" y="920552"/>
            <a:ext cx="2664296" cy="14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2420888"/>
            <a:ext cx="684076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中学见过这类问题很多，但滑轮都是轻滑轮，不考虑滑轮的质量，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，将其代入上面的方程得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25" y="3933056"/>
            <a:ext cx="1955772" cy="96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56007"/>
            <a:ext cx="2573789" cy="93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57368"/>
              </p:ext>
            </p:extLst>
          </p:nvPr>
        </p:nvGraphicFramePr>
        <p:xfrm>
          <a:off x="1043608" y="1124744"/>
          <a:ext cx="377060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6" name="Equation" r:id="rId3" imgW="1828800" imgH="279360" progId="Equation.DSMT4">
                  <p:embed/>
                </p:oleObj>
              </mc:Choice>
              <mc:Fallback>
                <p:oleObj name="Equation" r:id="rId3" imgW="1828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124744"/>
                        <a:ext cx="3770601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61892"/>
              </p:ext>
            </p:extLst>
          </p:nvPr>
        </p:nvGraphicFramePr>
        <p:xfrm>
          <a:off x="1043608" y="1988840"/>
          <a:ext cx="586358" cy="54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7" name="Equation" r:id="rId5" imgW="190440" imgH="177480" progId="Equation.DSMT4">
                  <p:embed/>
                </p:oleObj>
              </mc:Choice>
              <mc:Fallback>
                <p:oleObj name="Equation" r:id="rId5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1988840"/>
                        <a:ext cx="586358" cy="547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29966" y="2012887"/>
            <a:ext cx="4493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     和     之间的夹角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57723"/>
              </p:ext>
            </p:extLst>
          </p:nvPr>
        </p:nvGraphicFramePr>
        <p:xfrm>
          <a:off x="2419132" y="1935901"/>
          <a:ext cx="508000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8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132" y="1935901"/>
                        <a:ext cx="508000" cy="653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02259"/>
              </p:ext>
            </p:extLst>
          </p:nvPr>
        </p:nvGraphicFramePr>
        <p:xfrm>
          <a:off x="3551238" y="1917700"/>
          <a:ext cx="6524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9" name="Equation" r:id="rId9" imgW="228600" imgH="241200" progId="Equation.DSMT4">
                  <p:embed/>
                </p:oleObj>
              </mc:Choice>
              <mc:Fallback>
                <p:oleObj name="Equation" r:id="rId9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1238" y="1917700"/>
                        <a:ext cx="652462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43608" y="2920342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Miz</a:t>
            </a:r>
            <a:r>
              <a:rPr lang="zh-CN" altLang="en-US" sz="28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的正负，约定</a:t>
            </a:r>
            <a:endParaRPr lang="zh-CN" altLang="en-US" sz="2800" i="1" dirty="0"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05607"/>
              </p:ext>
            </p:extLst>
          </p:nvPr>
        </p:nvGraphicFramePr>
        <p:xfrm>
          <a:off x="4826249" y="2920342"/>
          <a:ext cx="2759050" cy="58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0" name="Equation" r:id="rId11" imgW="1079280" imgH="228600" progId="Equation.DSMT4">
                  <p:embed/>
                </p:oleObj>
              </mc:Choice>
              <mc:Fallback>
                <p:oleObj name="Equation" r:id="rId11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26249" y="2920342"/>
                        <a:ext cx="2759050" cy="58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79486" y="4000080"/>
            <a:ext cx="2182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Miz</a:t>
            </a:r>
            <a:r>
              <a:rPr lang="en-US" altLang="zh-CN" sz="28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8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2800" i="1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9485" y="5059316"/>
            <a:ext cx="2182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Miz</a:t>
            </a:r>
            <a:r>
              <a:rPr lang="en-US" altLang="zh-CN" sz="28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&lt;0</a:t>
            </a:r>
            <a:r>
              <a:rPr lang="zh-CN" altLang="en-US" sz="28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2800" i="1" dirty="0">
              <a:latin typeface="+mn-lt"/>
              <a:ea typeface="仿宋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66995"/>
              </p:ext>
            </p:extLst>
          </p:nvPr>
        </p:nvGraphicFramePr>
        <p:xfrm>
          <a:off x="3467418" y="4010033"/>
          <a:ext cx="1195507" cy="47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1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7418" y="4010033"/>
                        <a:ext cx="1195507" cy="478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12606"/>
              </p:ext>
            </p:extLst>
          </p:nvPr>
        </p:nvGraphicFramePr>
        <p:xfrm>
          <a:off x="3429711" y="4978537"/>
          <a:ext cx="1693759" cy="564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2" name="Equation" r:id="rId15" imgW="533160" imgH="177480" progId="Equation.DSMT4">
                  <p:embed/>
                </p:oleObj>
              </mc:Choice>
              <mc:Fallback>
                <p:oleObj name="Equation" r:id="rId15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711" y="4978537"/>
                        <a:ext cx="1693759" cy="564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6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3568" y="136207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已知：两个皮带轮半径分别为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800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sz="2800" i="1" kern="100" baseline="-25000" dirty="0"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，质量分别为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</a:rPr>
              <a:t>m</a:t>
            </a:r>
            <a:r>
              <a:rPr lang="en-US" altLang="zh-CN" sz="2800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sz="2800" i="1" kern="100" dirty="0"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</a:rPr>
              <a:t>m</a:t>
            </a:r>
            <a:r>
              <a:rPr lang="en-US" altLang="zh-CN" sz="2800" i="1" kern="100" baseline="-25000" dirty="0"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，分别绕固定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i="1" kern="100" baseline="-25000" dirty="0" smtClean="0"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sz="2800" i="1" kern="100" dirty="0" smtClean="0"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</a:rPr>
              <a:t>O</a:t>
            </a:r>
            <a:r>
              <a:rPr lang="en-US" altLang="zh-CN" sz="2800" i="1" kern="100" baseline="-25000" dirty="0"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转动，用皮带相连，轮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作用力矩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</a:rPr>
              <a:t>M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有负载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力矩</a:t>
            </a:r>
            <a:r>
              <a:rPr lang="en-US" altLang="zh-CN" sz="2800" i="1" kern="100" dirty="0" smtClean="0">
                <a:latin typeface="+mn-lt"/>
                <a:ea typeface="仿宋" panose="02010609060101010101" pitchFamily="49" charset="-122"/>
              </a:rPr>
              <a:t>M’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皮带与轮无滑动，轴处无摩擦。</a:t>
            </a:r>
            <a:endParaRPr lang="en-US" altLang="zh-CN" sz="28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求：轮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的角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速度。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5103" y="4232269"/>
            <a:ext cx="3351637" cy="134821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 flipV="1">
            <a:off x="5678409" y="4821382"/>
            <a:ext cx="45719" cy="477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flipV="1">
            <a:off x="7380312" y="4797152"/>
            <a:ext cx="45719" cy="477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8597" y="4533084"/>
            <a:ext cx="471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kern="100" dirty="0">
                <a:ea typeface="仿宋" panose="02010609060101010101" pitchFamily="49" charset="-122"/>
              </a:rPr>
              <a:t>O</a:t>
            </a:r>
            <a:r>
              <a:rPr lang="en-US" altLang="zh-CN" sz="1400" i="1" kern="100" baseline="-25000" dirty="0">
                <a:ea typeface="仿宋" panose="02010609060101010101" pitchFamily="49" charset="-122"/>
              </a:rPr>
              <a:t>1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7167640" y="4500438"/>
            <a:ext cx="471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kern="100" dirty="0" smtClean="0">
                <a:ea typeface="仿宋" panose="02010609060101010101" pitchFamily="49" charset="-122"/>
              </a:rPr>
              <a:t>O</a:t>
            </a:r>
            <a:r>
              <a:rPr lang="en-US" altLang="zh-CN" sz="1400" i="1" kern="100" baseline="-25000" dirty="0">
                <a:ea typeface="仿宋" panose="02010609060101010101" pitchFamily="49" charset="-122"/>
              </a:rPr>
              <a:t>2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086861" y="4638327"/>
            <a:ext cx="44114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</a:t>
            </a:r>
            <a:endParaRPr lang="zh-CN" altLang="en-US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947268" y="4500438"/>
            <a:ext cx="5437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M’</a:t>
            </a:r>
            <a:endParaRPr lang="zh-CN" altLang="en-US" i="1" dirty="0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91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010" y="1340768"/>
            <a:ext cx="3029190" cy="17281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3568" y="87910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解：隔离物体法分析力：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148478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轮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153" y="2090465"/>
            <a:ext cx="3518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受作用力矩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正方向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8255" y="2696146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皮带的力矩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R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1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i="1" kern="100" baseline="-25000" dirty="0">
                <a:latin typeface="+mn-lt"/>
                <a:ea typeface="仿宋" panose="02010609060101010101" pitchFamily="49" charset="-122"/>
              </a:rPr>
              <a:t>2</a:t>
            </a:r>
            <a:endParaRPr lang="zh-CN" altLang="en-US" i="1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266383" y="3334484"/>
            <a:ext cx="3783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轮的转动惯量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1/2m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05" y="4083202"/>
            <a:ext cx="4254947" cy="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228184" y="1946449"/>
            <a:ext cx="3770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/>
              <a:t>M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68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484784"/>
            <a:ext cx="2750079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600" y="1023119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轮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417" y="1700808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受作用力矩</a:t>
            </a:r>
            <a:r>
              <a:rPr lang="en-US" altLang="zh-CN" i="1" kern="100" dirty="0">
                <a:latin typeface="+mn-lt"/>
                <a:ea typeface="仿宋" panose="02010609060101010101" pitchFamily="49" charset="-122"/>
              </a:rPr>
              <a:t>M’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9592" y="2334072"/>
            <a:ext cx="3518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皮带的力矩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’R</a:t>
            </a:r>
            <a:r>
              <a:rPr kumimoji="0" lang="en-US" altLang="zh-CN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’R</a:t>
            </a:r>
            <a:r>
              <a:rPr kumimoji="0" lang="en-US" altLang="zh-CN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9592" y="2971258"/>
            <a:ext cx="3783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轮的转动惯量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1/2m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08444"/>
            <a:ext cx="520119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13754"/>
            <a:ext cx="1820813" cy="5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12" y="5913913"/>
            <a:ext cx="1468364" cy="44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71600" y="4534311"/>
            <a:ext cx="7992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定为正方向后，力矩的方向与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一致则为“正”反之为“负”。两个轮是牵连在一起运动的，所以存在着牵连关系。皮带与轮没有相对滑动，则：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71600" y="5589443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0312" y="214940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/>
              <a:t>M’</a:t>
            </a:r>
            <a:endParaRPr lang="zh-CN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835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868071"/>
            <a:ext cx="60324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5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不计皮带质量，∴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解方程得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55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284235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3568" y="125025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例，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已知：飞轮齿轮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绕转轴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的转动惯量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98.0kgm</a:t>
            </a:r>
            <a:r>
              <a:rPr kumimoji="0" lang="en-US" altLang="zh-CN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，飞轮齿轮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绕转轴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的转动惯量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=78.4kgm</a:t>
            </a:r>
            <a:r>
              <a:rPr kumimoji="0" lang="en-US" altLang="zh-CN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，两齿轮咬合传动，齿数比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en-US" altLang="zh-CN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en-US" altLang="zh-CN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10cm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，轴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从静止在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10s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匀加速到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1500 r/min,</a:t>
            </a:r>
          </a:p>
          <a:p>
            <a:pPr lvl="0" algn="l" eaLnBrk="0" hangingPunct="0">
              <a:lnSpc>
                <a:spcPct val="125000"/>
              </a:lnSpc>
            </a:pP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求：加在轴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上的力矩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和齿轮间的相互作用力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dirty="0">
                <a:ea typeface="仿宋" panose="02010609060101010101" pitchFamily="49" charset="-122"/>
              </a:rPr>
              <a:t> 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1960" y="3391442"/>
            <a:ext cx="4419600" cy="2590800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8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64940" y="285293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解：飞轮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受到的力矩：</a:t>
            </a:r>
            <a:r>
              <a:rPr lang="en-US" altLang="zh-CN" kern="100" dirty="0" smtClean="0">
                <a:ea typeface="仿宋" panose="02010609060101010101" pitchFamily="49" charset="-122"/>
              </a:rPr>
              <a:t>M</a:t>
            </a:r>
            <a:r>
              <a:rPr lang="en-US" altLang="zh-CN" kern="100" baseline="-25000" dirty="0" smtClean="0">
                <a:ea typeface="仿宋" panose="02010609060101010101" pitchFamily="49" charset="-122"/>
              </a:rPr>
              <a:t>z</a:t>
            </a:r>
            <a:r>
              <a:rPr lang="en-US" altLang="zh-CN" kern="100" dirty="0" smtClean="0">
                <a:ea typeface="仿宋" panose="02010609060101010101" pitchFamily="49" charset="-122"/>
              </a:rPr>
              <a:t>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a typeface="仿宋" panose="02010609060101010101" pitchFamily="49" charset="-122"/>
              </a:rPr>
              <a:t> 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1</a:t>
            </a:r>
            <a:r>
              <a:rPr lang="en-US" altLang="zh-CN" kern="100" dirty="0">
                <a:ea typeface="仿宋" panose="02010609060101010101" pitchFamily="49" charset="-122"/>
              </a:rPr>
              <a:t>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，角加速度：</a:t>
            </a:r>
            <a:r>
              <a:rPr lang="en-US" altLang="zh-CN" kern="100" dirty="0">
                <a:ea typeface="仿宋" panose="02010609060101010101" pitchFamily="49" charset="-122"/>
              </a:rPr>
              <a:t>β1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620688"/>
            <a:ext cx="3685964" cy="21607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0306" y="3555828"/>
            <a:ext cx="4051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动力学方程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 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z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－</a:t>
            </a:r>
            <a:r>
              <a:rPr lang="en-US" altLang="zh-CN" kern="100" dirty="0"/>
              <a:t>Qr</a:t>
            </a:r>
            <a:r>
              <a:rPr lang="en-US" altLang="zh-CN" kern="100" baseline="-25000" dirty="0"/>
              <a:t>1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1</a:t>
            </a:r>
            <a:r>
              <a:rPr lang="en-US" altLang="zh-CN" kern="100" dirty="0"/>
              <a:t>β</a:t>
            </a:r>
            <a:r>
              <a:rPr lang="en-US" altLang="zh-CN" kern="100" baseline="-25000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60306" y="4319835"/>
            <a:ext cx="6654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飞轮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受到的力矩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 Q’r</a:t>
            </a:r>
            <a:r>
              <a:rPr lang="en-US" altLang="zh-CN" kern="100" baseline="-25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角加速度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β</a:t>
            </a:r>
            <a:r>
              <a:rPr lang="en-US" altLang="zh-CN" kern="100" baseline="-25000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0306" y="5661248"/>
            <a:ext cx="6805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牵连关系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/>
              <a:t>	β</a:t>
            </a:r>
            <a:r>
              <a:rPr lang="en-US" altLang="zh-CN" kern="100" baseline="-25000" dirty="0" smtClean="0"/>
              <a:t>1</a:t>
            </a:r>
            <a:r>
              <a:rPr lang="en-US" altLang="zh-CN" kern="100" dirty="0" smtClean="0"/>
              <a:t> r</a:t>
            </a:r>
            <a:r>
              <a:rPr lang="en-US" altLang="zh-CN" kern="100" baseline="-25000" dirty="0" smtClean="0"/>
              <a:t>1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/>
              <a:t>β</a:t>
            </a:r>
            <a:r>
              <a:rPr lang="en-US" altLang="zh-CN" kern="100" baseline="-25000" dirty="0" smtClean="0"/>
              <a:t>2</a:t>
            </a:r>
            <a:r>
              <a:rPr lang="en-US" altLang="zh-CN" kern="100" dirty="0" smtClean="0"/>
              <a:t> r</a:t>
            </a:r>
            <a:r>
              <a:rPr lang="en-US" altLang="zh-CN" kern="100" baseline="-25000" dirty="0" smtClean="0"/>
              <a:t>2</a:t>
            </a:r>
            <a:r>
              <a:rPr lang="en-US" altLang="zh-CN" kern="100" dirty="0" smtClean="0"/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；</a:t>
            </a:r>
            <a:r>
              <a:rPr lang="en-US" altLang="zh-CN" kern="100" dirty="0" smtClean="0"/>
              <a:t>r</a:t>
            </a:r>
            <a:r>
              <a:rPr lang="en-US" altLang="zh-CN" kern="100" baseline="-25000" dirty="0" smtClean="0"/>
              <a:t>1</a:t>
            </a:r>
            <a:r>
              <a:rPr lang="en-US" altLang="zh-CN" kern="100" dirty="0" smtClean="0"/>
              <a:t>/r</a:t>
            </a:r>
            <a:r>
              <a:rPr lang="en-US" altLang="zh-CN" kern="100" baseline="-25000" dirty="0" smtClean="0"/>
              <a:t>2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/>
              <a:t>Z</a:t>
            </a:r>
            <a:r>
              <a:rPr lang="en-US" altLang="zh-CN" kern="100" baseline="-25000" dirty="0" smtClean="0"/>
              <a:t>1</a:t>
            </a:r>
            <a:r>
              <a:rPr lang="en-US" altLang="zh-CN" kern="100" dirty="0" smtClean="0"/>
              <a:t>/ Z</a:t>
            </a:r>
            <a:r>
              <a:rPr lang="en-US" altLang="zh-CN" kern="100" baseline="-25000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85861" y="5022727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Q’r</a:t>
            </a:r>
            <a:r>
              <a:rPr lang="en-US" altLang="zh-CN" kern="100" baseline="-25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2</a:t>
            </a:r>
            <a:r>
              <a:rPr lang="en-US" altLang="zh-CN" kern="100" dirty="0"/>
              <a:t>β</a:t>
            </a:r>
            <a:r>
              <a:rPr lang="en-US" altLang="zh-CN" kern="100" baseline="-25000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6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36712"/>
            <a:ext cx="27991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76145"/>
              </p:ext>
            </p:extLst>
          </p:nvPr>
        </p:nvGraphicFramePr>
        <p:xfrm>
          <a:off x="2765034" y="1145436"/>
          <a:ext cx="491520" cy="4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6"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5034" y="1145436"/>
                        <a:ext cx="491520" cy="46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20608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解方程得：</a:t>
            </a: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59903"/>
            <a:ext cx="1865293" cy="9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351426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将具体数值代入：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40" y="3514262"/>
            <a:ext cx="3394887" cy="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40" y="4449959"/>
            <a:ext cx="4793029" cy="72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40" y="5380278"/>
            <a:ext cx="4007884" cy="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5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86" y="569545"/>
            <a:ext cx="5303548" cy="5453082"/>
          </a:xfrm>
        </p:spPr>
        <p:txBody>
          <a:bodyPr/>
          <a:lstStyle/>
          <a:p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、力矩的功</a:t>
            </a:r>
            <a:endParaRPr lang="en-US" altLang="zh-CN" sz="2800" b="1" dirty="0" smtClean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作功：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定轴转动的刚体：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4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分解：</a:t>
            </a:r>
            <a:endParaRPr lang="en-US" altLang="zh-CN" sz="2400" dirty="0" smtClean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35073"/>
              </p:ext>
            </p:extLst>
          </p:nvPr>
        </p:nvGraphicFramePr>
        <p:xfrm>
          <a:off x="1630728" y="1721673"/>
          <a:ext cx="1669879" cy="149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7" name="Equation" r:id="rId3" imgW="711000" imgH="634680" progId="Equation.DSMT4">
                  <p:embed/>
                </p:oleObj>
              </mc:Choice>
              <mc:Fallback>
                <p:oleObj name="Equation" r:id="rId3" imgW="7110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728" y="1721673"/>
                        <a:ext cx="1669879" cy="1490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87762"/>
              </p:ext>
            </p:extLst>
          </p:nvPr>
        </p:nvGraphicFramePr>
        <p:xfrm>
          <a:off x="1484313" y="3740150"/>
          <a:ext cx="1611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8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4313" y="3740150"/>
                        <a:ext cx="1611312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18895"/>
              </p:ext>
            </p:extLst>
          </p:nvPr>
        </p:nvGraphicFramePr>
        <p:xfrm>
          <a:off x="1835730" y="4364765"/>
          <a:ext cx="1728192" cy="5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9" name="Equation" r:id="rId7" imgW="736560" imgH="253800" progId="Equation.DSMT4">
                  <p:embed/>
                </p:oleObj>
              </mc:Choice>
              <mc:Fallback>
                <p:oleObj name="Equation" r:id="rId7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730" y="4364765"/>
                        <a:ext cx="1728192" cy="5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63670"/>
              </p:ext>
            </p:extLst>
          </p:nvPr>
        </p:nvGraphicFramePr>
        <p:xfrm>
          <a:off x="1127125" y="5111750"/>
          <a:ext cx="672782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4" name="Equation" r:id="rId9" imgW="3340080" imgH="774360" progId="Equation.DSMT4">
                  <p:embed/>
                </p:oleObj>
              </mc:Choice>
              <mc:Fallback>
                <p:oleObj name="Equation" r:id="rId9" imgW="33400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7125" y="5111750"/>
                        <a:ext cx="6727825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 bwMode="auto">
          <a:xfrm>
            <a:off x="395536" y="126606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§6.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刚体定轴转动的动能与动能定理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360728" y="1407592"/>
            <a:ext cx="1862703" cy="2379650"/>
            <a:chOff x="4360728" y="1407592"/>
            <a:chExt cx="1862703" cy="2379650"/>
          </a:xfrm>
        </p:grpSpPr>
        <p:sp>
          <p:nvSpPr>
            <p:cNvPr id="43" name="椭圆 42"/>
            <p:cNvSpPr/>
            <p:nvPr/>
          </p:nvSpPr>
          <p:spPr bwMode="auto">
            <a:xfrm rot="20863919">
              <a:off x="4389096" y="2476282"/>
              <a:ext cx="1692419" cy="6283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" name="任意多边形 1"/>
            <p:cNvSpPr/>
            <p:nvPr/>
          </p:nvSpPr>
          <p:spPr bwMode="auto">
            <a:xfrm>
              <a:off x="4360728" y="1961683"/>
              <a:ext cx="1862703" cy="1475546"/>
            </a:xfrm>
            <a:custGeom>
              <a:avLst/>
              <a:gdLst>
                <a:gd name="connsiteX0" fmla="*/ 313805 w 1862703"/>
                <a:gd name="connsiteY0" fmla="*/ 442669 h 1661890"/>
                <a:gd name="connsiteX1" fmla="*/ 822960 w 1862703"/>
                <a:gd name="connsiteY1" fmla="*/ 16641 h 1661890"/>
                <a:gd name="connsiteX2" fmla="*/ 1228205 w 1862703"/>
                <a:gd name="connsiteY2" fmla="*/ 182896 h 1661890"/>
                <a:gd name="connsiteX3" fmla="*/ 1862051 w 1862703"/>
                <a:gd name="connsiteY3" fmla="*/ 1055732 h 1661890"/>
                <a:gd name="connsiteX4" fmla="*/ 1103514 w 1862703"/>
                <a:gd name="connsiteY4" fmla="*/ 1648014 h 1661890"/>
                <a:gd name="connsiteX5" fmla="*/ 137160 w 1862703"/>
                <a:gd name="connsiteY5" fmla="*/ 1429805 h 1661890"/>
                <a:gd name="connsiteX6" fmla="*/ 22860 w 1862703"/>
                <a:gd name="connsiteY6" fmla="*/ 931041 h 1661890"/>
                <a:gd name="connsiteX7" fmla="*/ 313805 w 1862703"/>
                <a:gd name="connsiteY7" fmla="*/ 442669 h 1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703" h="1661890">
                  <a:moveTo>
                    <a:pt x="313805" y="442669"/>
                  </a:moveTo>
                  <a:cubicBezTo>
                    <a:pt x="447155" y="290269"/>
                    <a:pt x="670560" y="59936"/>
                    <a:pt x="822960" y="16641"/>
                  </a:cubicBezTo>
                  <a:cubicBezTo>
                    <a:pt x="975360" y="-26654"/>
                    <a:pt x="1055023" y="9714"/>
                    <a:pt x="1228205" y="182896"/>
                  </a:cubicBezTo>
                  <a:cubicBezTo>
                    <a:pt x="1401387" y="356078"/>
                    <a:pt x="1882833" y="811546"/>
                    <a:pt x="1862051" y="1055732"/>
                  </a:cubicBezTo>
                  <a:cubicBezTo>
                    <a:pt x="1841269" y="1299918"/>
                    <a:pt x="1390996" y="1585669"/>
                    <a:pt x="1103514" y="1648014"/>
                  </a:cubicBezTo>
                  <a:cubicBezTo>
                    <a:pt x="816032" y="1710360"/>
                    <a:pt x="317269" y="1549301"/>
                    <a:pt x="137160" y="1429805"/>
                  </a:cubicBezTo>
                  <a:cubicBezTo>
                    <a:pt x="-42949" y="1310310"/>
                    <a:pt x="-3117" y="1090368"/>
                    <a:pt x="22860" y="931041"/>
                  </a:cubicBezTo>
                  <a:cubicBezTo>
                    <a:pt x="48837" y="771714"/>
                    <a:pt x="180455" y="595069"/>
                    <a:pt x="313805" y="442669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 flipV="1">
              <a:off x="4788025" y="1461970"/>
              <a:ext cx="864095" cy="23252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" name="椭圆 14"/>
            <p:cNvSpPr/>
            <p:nvPr/>
          </p:nvSpPr>
          <p:spPr bwMode="auto">
            <a:xfrm>
              <a:off x="5364088" y="3044537"/>
              <a:ext cx="45719" cy="7707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423404"/>
                </p:ext>
              </p:extLst>
            </p:nvPr>
          </p:nvGraphicFramePr>
          <p:xfrm>
            <a:off x="4488452" y="1531557"/>
            <a:ext cx="275580" cy="275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5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88452" y="1531557"/>
                          <a:ext cx="275580" cy="275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072887"/>
                </p:ext>
              </p:extLst>
            </p:nvPr>
          </p:nvGraphicFramePr>
          <p:xfrm>
            <a:off x="4986819" y="1407592"/>
            <a:ext cx="283535" cy="330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6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86819" y="1407592"/>
                          <a:ext cx="283535" cy="330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下弧形箭头 31"/>
            <p:cNvSpPr/>
            <p:nvPr/>
          </p:nvSpPr>
          <p:spPr bwMode="auto">
            <a:xfrm>
              <a:off x="4756124" y="1792761"/>
              <a:ext cx="360577" cy="153822"/>
            </a:xfrm>
            <a:prstGeom prst="curved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5660504" y="2420888"/>
              <a:ext cx="63624" cy="67748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429180"/>
                </p:ext>
              </p:extLst>
            </p:nvPr>
          </p:nvGraphicFramePr>
          <p:xfrm>
            <a:off x="5142959" y="3008313"/>
            <a:ext cx="272003" cy="317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7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142959" y="3008313"/>
                          <a:ext cx="272003" cy="317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6078885"/>
                </p:ext>
              </p:extLst>
            </p:nvPr>
          </p:nvGraphicFramePr>
          <p:xfrm>
            <a:off x="5795045" y="2391617"/>
            <a:ext cx="38576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8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795045" y="2391617"/>
                          <a:ext cx="385762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箭头连接符 36"/>
            <p:cNvCxnSpPr>
              <a:endCxn id="33" idx="4"/>
            </p:cNvCxnSpPr>
            <p:nvPr/>
          </p:nvCxnSpPr>
          <p:spPr bwMode="auto">
            <a:xfrm flipV="1">
              <a:off x="5395577" y="2488636"/>
              <a:ext cx="296739" cy="6141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082421"/>
                </p:ext>
              </p:extLst>
            </p:nvPr>
          </p:nvGraphicFramePr>
          <p:xfrm>
            <a:off x="5523553" y="2624606"/>
            <a:ext cx="27463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09" name="Equation" r:id="rId19" imgW="126720" imgH="228600" progId="Equation.DSMT4">
                    <p:embed/>
                  </p:oleObj>
                </mc:Choice>
                <mc:Fallback>
                  <p:oleObj name="Equation" r:id="rId19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23553" y="2624606"/>
                          <a:ext cx="274637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箭头连接符 39"/>
            <p:cNvCxnSpPr>
              <a:endCxn id="33" idx="1"/>
            </p:cNvCxnSpPr>
            <p:nvPr/>
          </p:nvCxnSpPr>
          <p:spPr bwMode="auto">
            <a:xfrm flipV="1">
              <a:off x="5270354" y="2430809"/>
              <a:ext cx="399468" cy="277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09467"/>
                </p:ext>
              </p:extLst>
            </p:nvPr>
          </p:nvGraphicFramePr>
          <p:xfrm>
            <a:off x="5228046" y="2079185"/>
            <a:ext cx="3825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0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228046" y="2079185"/>
                          <a:ext cx="382587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017177"/>
                </p:ext>
              </p:extLst>
            </p:nvPr>
          </p:nvGraphicFramePr>
          <p:xfrm>
            <a:off x="5015280" y="2545278"/>
            <a:ext cx="251332" cy="293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1" name="Equation" r:id="rId23" imgW="152280" imgH="177480" progId="Equation.DSMT4">
                    <p:embed/>
                  </p:oleObj>
                </mc:Choice>
                <mc:Fallback>
                  <p:oleObj name="Equation" r:id="rId23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5280" y="2545278"/>
                          <a:ext cx="251332" cy="293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直接箭头连接符 45"/>
            <p:cNvCxnSpPr>
              <a:endCxn id="42" idx="0"/>
            </p:cNvCxnSpPr>
            <p:nvPr/>
          </p:nvCxnSpPr>
          <p:spPr bwMode="auto">
            <a:xfrm flipH="1" flipV="1">
              <a:off x="5419339" y="2079185"/>
              <a:ext cx="304466" cy="3614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494596"/>
                </p:ext>
              </p:extLst>
            </p:nvPr>
          </p:nvGraphicFramePr>
          <p:xfrm>
            <a:off x="5321980" y="1662692"/>
            <a:ext cx="30162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2" name="Equation" r:id="rId25" imgW="139680" imgH="228600" progId="Equation.DSMT4">
                    <p:embed/>
                  </p:oleObj>
                </mc:Choice>
                <mc:Fallback>
                  <p:oleObj name="Equation" r:id="rId25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21980" y="1662692"/>
                          <a:ext cx="301625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 bwMode="auto">
            <a:xfrm flipV="1">
              <a:off x="5712130" y="1870869"/>
              <a:ext cx="303422" cy="5691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253037"/>
                </p:ext>
              </p:extLst>
            </p:nvPr>
          </p:nvGraphicFramePr>
          <p:xfrm>
            <a:off x="5824538" y="1484313"/>
            <a:ext cx="35718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3" name="Equation" r:id="rId27" imgW="164880" imgH="241200" progId="Equation.DSMT4">
                    <p:embed/>
                  </p:oleObj>
                </mc:Choice>
                <mc:Fallback>
                  <p:oleObj name="Equation" r:id="rId27" imgW="1648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24538" y="1484313"/>
                          <a:ext cx="357187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椭圆 54"/>
          <p:cNvSpPr/>
          <p:nvPr/>
        </p:nvSpPr>
        <p:spPr bwMode="auto">
          <a:xfrm>
            <a:off x="6948264" y="2157992"/>
            <a:ext cx="1509936" cy="148703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7710849" y="2924993"/>
            <a:ext cx="103761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左弧形箭头 57"/>
          <p:cNvSpPr/>
          <p:nvPr/>
        </p:nvSpPr>
        <p:spPr bwMode="auto">
          <a:xfrm>
            <a:off x="6736305" y="2506104"/>
            <a:ext cx="220896" cy="819981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83169"/>
              </p:ext>
            </p:extLst>
          </p:nvPr>
        </p:nvGraphicFramePr>
        <p:xfrm>
          <a:off x="6700517" y="3437229"/>
          <a:ext cx="283535" cy="33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4" name="Equation" r:id="rId29" imgW="152280" imgH="177480" progId="Equation.DSMT4">
                  <p:embed/>
                </p:oleObj>
              </mc:Choice>
              <mc:Fallback>
                <p:oleObj name="Equation" r:id="rId29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00517" y="3437229"/>
                        <a:ext cx="283535" cy="33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flipV="1">
            <a:off x="7710849" y="2375763"/>
            <a:ext cx="526226" cy="5588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64800"/>
              </p:ext>
            </p:extLst>
          </p:nvPr>
        </p:nvGraphicFramePr>
        <p:xfrm>
          <a:off x="7648967" y="2231391"/>
          <a:ext cx="382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5" name="Equation" r:id="rId31" imgW="177480" imgH="228600" progId="Equation.DSMT4">
                  <p:embed/>
                </p:oleObj>
              </mc:Choice>
              <mc:Fallback>
                <p:oleObj name="Equation" r:id="rId3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48967" y="2231391"/>
                        <a:ext cx="38258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 flipH="1" flipV="1">
            <a:off x="7876956" y="2023434"/>
            <a:ext cx="360119" cy="3718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76245"/>
              </p:ext>
            </p:extLst>
          </p:nvPr>
        </p:nvGraphicFramePr>
        <p:xfrm>
          <a:off x="7835250" y="1617418"/>
          <a:ext cx="301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6" name="Equation" r:id="rId33" imgW="139680" imgH="228600" progId="Equation.DSMT4">
                  <p:embed/>
                </p:oleObj>
              </mc:Choice>
              <mc:Fallback>
                <p:oleObj name="Equation" r:id="rId3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835250" y="1617418"/>
                        <a:ext cx="3016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 bwMode="auto">
          <a:xfrm flipV="1">
            <a:off x="8229080" y="1807137"/>
            <a:ext cx="143583" cy="6005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2821"/>
              </p:ext>
            </p:extLst>
          </p:nvPr>
        </p:nvGraphicFramePr>
        <p:xfrm>
          <a:off x="8272463" y="1452563"/>
          <a:ext cx="4937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Equation" r:id="rId35" imgW="228600" imgH="241200" progId="Equation.DSMT4">
                  <p:embed/>
                </p:oleObj>
              </mc:Choice>
              <mc:Fallback>
                <p:oleObj name="Equation" r:id="rId3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72463" y="1452563"/>
                        <a:ext cx="49371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/>
          <p:cNvCxnSpPr>
            <a:stCxn id="55" idx="7"/>
          </p:cNvCxnSpPr>
          <p:nvPr/>
        </p:nvCxnSpPr>
        <p:spPr bwMode="auto">
          <a:xfrm flipV="1">
            <a:off x="8237075" y="2036618"/>
            <a:ext cx="304252" cy="3391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弧形 77"/>
          <p:cNvSpPr/>
          <p:nvPr/>
        </p:nvSpPr>
        <p:spPr bwMode="auto">
          <a:xfrm>
            <a:off x="7876956" y="2204963"/>
            <a:ext cx="366557" cy="106057"/>
          </a:xfrm>
          <a:prstGeom prst="arc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05549"/>
              </p:ext>
            </p:extLst>
          </p:nvPr>
        </p:nvGraphicFramePr>
        <p:xfrm>
          <a:off x="7848879" y="2672347"/>
          <a:ext cx="204187" cy="2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8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848879" y="2672347"/>
                        <a:ext cx="204187" cy="2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7325"/>
              </p:ext>
            </p:extLst>
          </p:nvPr>
        </p:nvGraphicFramePr>
        <p:xfrm>
          <a:off x="8294214" y="1957942"/>
          <a:ext cx="211128" cy="24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9" name="Equation" r:id="rId39" imgW="139680" imgH="164880" progId="Equation.DSMT4">
                  <p:embed/>
                </p:oleObj>
              </mc:Choice>
              <mc:Fallback>
                <p:oleObj name="Equation" r:id="rId39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294214" y="1957942"/>
                        <a:ext cx="211128" cy="24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56911"/>
              </p:ext>
            </p:extLst>
          </p:nvPr>
        </p:nvGraphicFramePr>
        <p:xfrm>
          <a:off x="8059697" y="1978434"/>
          <a:ext cx="21647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Equation" r:id="rId41" imgW="152280" imgH="139680" progId="Equation.DSMT4">
                  <p:embed/>
                </p:oleObj>
              </mc:Choice>
              <mc:Fallback>
                <p:oleObj name="Equation" r:id="rId41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059697" y="1978434"/>
                        <a:ext cx="21647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71800" y="836712"/>
          <a:ext cx="2122684" cy="53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8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836712"/>
                        <a:ext cx="2122684" cy="53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3568" y="1367518"/>
            <a:ext cx="7704856" cy="9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作用在定轴转动刚体上的力</a:t>
            </a:r>
            <a:r>
              <a:rPr lang="en-US" altLang="zh-CN" dirty="0" smtClean="0">
                <a:solidFill>
                  <a:srgbClr val="000000"/>
                </a:solidFill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的元功，等于该力对转轴的力矩与刚体的元角位移的乘积。</a:t>
            </a:r>
            <a:endParaRPr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55099" y="2492896"/>
          <a:ext cx="2241443" cy="721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9"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5099" y="2492896"/>
                        <a:ext cx="2241443" cy="721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3214280"/>
            <a:ext cx="763284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如果作用在刚体上有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n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个力矩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, 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M</a:t>
            </a:r>
            <a:r>
              <a:rPr lang="en-US" altLang="zh-CN" i="1" kern="100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z1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M</a:t>
            </a:r>
            <a:r>
              <a:rPr lang="en-US" altLang="zh-CN" i="1" kern="100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z2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，。。。，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M</a:t>
            </a:r>
            <a:r>
              <a:rPr lang="en-US" altLang="zh-CN" i="1" kern="100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zn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，刚体转过</a:t>
            </a:r>
            <a:r>
              <a:rPr lang="en-US" altLang="zh-CN" i="1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dθ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角时，各力对刚体所作的元功总和为：</a:t>
            </a:r>
            <a:endParaRPr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6944" y="870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微分形式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9392" y="25959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积分</a:t>
            </a: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形式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26163" y="4278393"/>
          <a:ext cx="4419665" cy="78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80" name="Equation" r:id="rId7" imgW="2438280" imgH="431640" progId="Equation.DSMT4">
                  <p:embed/>
                </p:oleObj>
              </mc:Choice>
              <mc:Fallback>
                <p:oleObj name="Equation" r:id="rId7" imgW="2438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6163" y="4278393"/>
                        <a:ext cx="4419665" cy="782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67544" y="5193055"/>
            <a:ext cx="7738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刚体由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θ</a:t>
            </a:r>
            <a:r>
              <a:rPr lang="en-US" altLang="zh-CN" i="1" kern="100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转到</a:t>
            </a:r>
            <a:r>
              <a:rPr lang="en-US" altLang="zh-CN" i="1" kern="100" dirty="0">
                <a:solidFill>
                  <a:srgbClr val="000000"/>
                </a:solidFill>
                <a:ea typeface="仿宋" panose="02010609060101010101" pitchFamily="49" charset="-122"/>
              </a:rPr>
              <a:t>θ</a:t>
            </a:r>
            <a:r>
              <a:rPr lang="en-US" altLang="zh-CN" i="1" kern="100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的过程中，各力矩所作的功之和为：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620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49" y="5786733"/>
            <a:ext cx="4083685" cy="8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4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43890" y="726600"/>
            <a:ext cx="5303548" cy="5453082"/>
          </a:xfrm>
        </p:spPr>
        <p:txBody>
          <a:bodyPr/>
          <a:lstStyle/>
          <a:p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个质点组成的刚体，质点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en-US" altLang="zh-CN" sz="2400" i="1" baseline="-25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23324"/>
            <a:ext cx="3268329" cy="222939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826559" y="2595742"/>
          <a:ext cx="4650793" cy="125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1" name="Equation" r:id="rId4" imgW="2349360" imgH="634680" progId="Equation.DSMT4">
                  <p:embed/>
                </p:oleObj>
              </mc:Choice>
              <mc:Fallback>
                <p:oleObj name="Equation" r:id="rId4" imgW="234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559" y="2595742"/>
                        <a:ext cx="4650793" cy="125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83568" y="3883114"/>
            <a:ext cx="23391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刚体的转动能：</a:t>
            </a:r>
            <a:endParaRPr lang="en-US" altLang="zh-CN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017004"/>
              </p:ext>
            </p:extLst>
          </p:nvPr>
        </p:nvGraphicFramePr>
        <p:xfrm>
          <a:off x="823913" y="4467225"/>
          <a:ext cx="3248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2" name="Equation" r:id="rId6" imgW="1663560" imgH="431640" progId="Equation.DSMT4">
                  <p:embed/>
                </p:oleObj>
              </mc:Choice>
              <mc:Fallback>
                <p:oleObj name="Equation" r:id="rId6" imgW="166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3913" y="4467225"/>
                        <a:ext cx="3248025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88464" y="552031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与质点动能对比：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395664" y="5403300"/>
          <a:ext cx="1403247" cy="77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3" name="Equation" r:id="rId8" imgW="711000" imgH="393480" progId="Equation.DSMT4">
                  <p:embed/>
                </p:oleObj>
              </mc:Choice>
              <mc:Fallback>
                <p:oleObj name="Equation" r:id="rId8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95664" y="5403300"/>
                        <a:ext cx="1403247" cy="776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39552" y="782924"/>
            <a:ext cx="45127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、刚体定轴转动的转动能</a:t>
            </a:r>
            <a:endParaRPr lang="en-US" altLang="zh-CN" sz="2800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7584" y="836712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质点对轴的角动量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5507" y="188640"/>
            <a:ext cx="4615385" cy="4218613"/>
            <a:chOff x="4245507" y="188640"/>
            <a:chExt cx="4615385" cy="4218613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6325346" y="590829"/>
              <a:ext cx="0" cy="3816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0788502"/>
                </p:ext>
              </p:extLst>
            </p:nvPr>
          </p:nvGraphicFramePr>
          <p:xfrm>
            <a:off x="6026499" y="188640"/>
            <a:ext cx="442863" cy="442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3" name="Equation" r:id="rId3" imgW="126720" imgH="126720" progId="Equation.DSMT4">
                    <p:embed/>
                  </p:oleObj>
                </mc:Choice>
                <mc:Fallback>
                  <p:oleObj name="Equation" r:id="rId3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26499" y="188640"/>
                          <a:ext cx="442863" cy="442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5870120"/>
                </p:ext>
              </p:extLst>
            </p:nvPr>
          </p:nvGraphicFramePr>
          <p:xfrm>
            <a:off x="6469362" y="778202"/>
            <a:ext cx="357386" cy="519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4" name="Equation" r:id="rId5" imgW="139680" imgH="203040" progId="Equation.DSMT4">
                    <p:embed/>
                  </p:oleObj>
                </mc:Choice>
                <mc:Fallback>
                  <p:oleObj name="Equation" r:id="rId5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69362" y="778202"/>
                          <a:ext cx="357386" cy="519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2179"/>
                </p:ext>
              </p:extLst>
            </p:nvPr>
          </p:nvGraphicFramePr>
          <p:xfrm>
            <a:off x="5792394" y="812260"/>
            <a:ext cx="38893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5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92394" y="812260"/>
                          <a:ext cx="388937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椭圆 10"/>
            <p:cNvSpPr/>
            <p:nvPr/>
          </p:nvSpPr>
          <p:spPr bwMode="auto">
            <a:xfrm rot="8100000">
              <a:off x="6271801" y="3594824"/>
              <a:ext cx="95129" cy="9162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 rot="8100000">
              <a:off x="7351921" y="2453228"/>
              <a:ext cx="95129" cy="91623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588054"/>
                </p:ext>
              </p:extLst>
            </p:nvPr>
          </p:nvGraphicFramePr>
          <p:xfrm>
            <a:off x="7273713" y="2418375"/>
            <a:ext cx="442640" cy="5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6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73713" y="2418375"/>
                          <a:ext cx="442640" cy="5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/>
            <p:cNvCxnSpPr>
              <a:stCxn id="11" idx="4"/>
              <a:endCxn id="12" idx="6"/>
            </p:cNvCxnSpPr>
            <p:nvPr/>
          </p:nvCxnSpPr>
          <p:spPr bwMode="auto">
            <a:xfrm flipV="1">
              <a:off x="6286972" y="2532672"/>
              <a:ext cx="1078880" cy="10755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016557"/>
                </p:ext>
              </p:extLst>
            </p:nvPr>
          </p:nvGraphicFramePr>
          <p:xfrm>
            <a:off x="6889495" y="2942743"/>
            <a:ext cx="351036" cy="631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7" name="Equation" r:id="rId11" imgW="126720" imgH="228600" progId="Equation.DSMT4">
                    <p:embed/>
                  </p:oleObj>
                </mc:Choice>
                <mc:Fallback>
                  <p:oleObj name="Equation" r:id="rId11" imgW="1267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89495" y="2942743"/>
                          <a:ext cx="351036" cy="631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479351"/>
                </p:ext>
              </p:extLst>
            </p:nvPr>
          </p:nvGraphicFramePr>
          <p:xfrm>
            <a:off x="5887541" y="3549509"/>
            <a:ext cx="354112" cy="413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8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887541" y="3549509"/>
                          <a:ext cx="354112" cy="4133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箭头连接符 16"/>
            <p:cNvCxnSpPr/>
            <p:nvPr/>
          </p:nvCxnSpPr>
          <p:spPr bwMode="auto">
            <a:xfrm flipV="1">
              <a:off x="7439858" y="1298036"/>
              <a:ext cx="539440" cy="12001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958339"/>
                </p:ext>
              </p:extLst>
            </p:nvPr>
          </p:nvGraphicFramePr>
          <p:xfrm>
            <a:off x="7313613" y="1120775"/>
            <a:ext cx="455612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39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313613" y="1120775"/>
                          <a:ext cx="455612" cy="631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 bwMode="auto">
            <a:xfrm flipV="1">
              <a:off x="6288035" y="2986675"/>
              <a:ext cx="1294994" cy="63776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656851"/>
                </p:ext>
              </p:extLst>
            </p:nvPr>
          </p:nvGraphicFramePr>
          <p:xfrm>
            <a:off x="7341077" y="3225776"/>
            <a:ext cx="379412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40" name="Equation" r:id="rId17" imgW="152280" imgH="241200" progId="Equation.DSMT4">
                    <p:embed/>
                  </p:oleObj>
                </mc:Choice>
                <mc:Fallback>
                  <p:oleObj name="Equation" r:id="rId17" imgW="1522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341077" y="3225776"/>
                          <a:ext cx="379412" cy="60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>
              <a:off x="4245507" y="1992715"/>
              <a:ext cx="4615385" cy="1115225"/>
              <a:chOff x="3995936" y="3137219"/>
              <a:chExt cx="4615385" cy="1115225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>
                <a:off x="5306193" y="3148394"/>
                <a:ext cx="3305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4028330" y="4252444"/>
                <a:ext cx="3305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 flipV="1">
                <a:off x="3995936" y="3150352"/>
                <a:ext cx="1321299" cy="11020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 flipV="1">
                <a:off x="7290022" y="3137219"/>
                <a:ext cx="1321299" cy="11020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2" name="直接连接符 21"/>
            <p:cNvCxnSpPr>
              <a:stCxn id="12" idx="5"/>
            </p:cNvCxnSpPr>
            <p:nvPr/>
          </p:nvCxnSpPr>
          <p:spPr bwMode="auto">
            <a:xfrm flipH="1" flipV="1">
              <a:off x="6319365" y="2214889"/>
              <a:ext cx="1033432" cy="285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6322430" y="2214889"/>
              <a:ext cx="13958" cy="1393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grpSp>
          <p:nvGrpSpPr>
            <p:cNvPr id="24" name="组合 23"/>
            <p:cNvGrpSpPr/>
            <p:nvPr/>
          </p:nvGrpSpPr>
          <p:grpSpPr>
            <a:xfrm>
              <a:off x="5899150" y="1323570"/>
              <a:ext cx="2470150" cy="1629881"/>
              <a:chOff x="5899150" y="2505557"/>
              <a:chExt cx="2470150" cy="1629881"/>
            </a:xfrm>
          </p:grpSpPr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4853827"/>
                  </p:ext>
                </p:extLst>
              </p:nvPr>
            </p:nvGraphicFramePr>
            <p:xfrm>
              <a:off x="6002263" y="3094697"/>
              <a:ext cx="354112" cy="413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41" name="Equation" r:id="rId19" imgW="152280" imgH="177480" progId="Equation.DSMT4">
                      <p:embed/>
                    </p:oleObj>
                  </mc:Choice>
                  <mc:Fallback>
                    <p:oleObj name="Equation" r:id="rId19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002263" y="3094697"/>
                            <a:ext cx="354112" cy="4133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9040639"/>
                  </p:ext>
                </p:extLst>
              </p:nvPr>
            </p:nvGraphicFramePr>
            <p:xfrm>
              <a:off x="6671499" y="3468013"/>
              <a:ext cx="435992" cy="560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42" name="Equation" r:id="rId21" imgW="177480" imgH="228600" progId="Equation.DSMT4">
                      <p:embed/>
                    </p:oleObj>
                  </mc:Choice>
                  <mc:Fallback>
                    <p:oleObj name="Equation" r:id="rId21" imgW="1774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671499" y="3468013"/>
                            <a:ext cx="435992" cy="5605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0814541"/>
                  </p:ext>
                </p:extLst>
              </p:nvPr>
            </p:nvGraphicFramePr>
            <p:xfrm>
              <a:off x="5899150" y="3544888"/>
              <a:ext cx="373063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43" name="Equation" r:id="rId23" imgW="152280" imgH="241200" progId="Equation.DSMT4">
                      <p:embed/>
                    </p:oleObj>
                  </mc:Choice>
                  <mc:Fallback>
                    <p:oleObj name="Equation" r:id="rId23" imgW="1522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899150" y="3544888"/>
                            <a:ext cx="373063" cy="590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8" name="直接连接符 27"/>
              <p:cNvCxnSpPr/>
              <p:nvPr/>
            </p:nvCxnSpPr>
            <p:spPr bwMode="auto">
              <a:xfrm flipH="1">
                <a:off x="7435522" y="3355332"/>
                <a:ext cx="537105" cy="3074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CC"/>
                </a:solidFill>
                <a:prstDash val="dash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7949573" y="2505557"/>
                <a:ext cx="1098" cy="8913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CC"/>
                </a:solidFill>
                <a:prstDash val="dash"/>
                <a:round/>
                <a:headEnd type="arrow" w="med" len="med"/>
                <a:tailEnd type="none" w="med" len="med"/>
              </a:ln>
              <a:effectLst/>
            </p:spPr>
          </p:cxn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2117637"/>
                  </p:ext>
                </p:extLst>
              </p:nvPr>
            </p:nvGraphicFramePr>
            <p:xfrm>
              <a:off x="7656513" y="3423537"/>
              <a:ext cx="468312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44" name="Equation" r:id="rId25" imgW="228600" imgH="228600" progId="Equation.DSMT4">
                      <p:embed/>
                    </p:oleObj>
                  </mc:Choice>
                  <mc:Fallback>
                    <p:oleObj name="Equation" r:id="rId25" imgW="2286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7656513" y="3423537"/>
                            <a:ext cx="468312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9596491"/>
                  </p:ext>
                </p:extLst>
              </p:nvPr>
            </p:nvGraphicFramePr>
            <p:xfrm>
              <a:off x="7951788" y="2747262"/>
              <a:ext cx="417512" cy="496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045" name="Equation" r:id="rId27" imgW="203040" imgH="241200" progId="Equation.DSMT4">
                      <p:embed/>
                    </p:oleObj>
                  </mc:Choice>
                  <mc:Fallback>
                    <p:oleObj name="Equation" r:id="rId27" imgW="20304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7951788" y="2747262"/>
                            <a:ext cx="417512" cy="496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6" name="矩形 35"/>
          <p:cNvSpPr/>
          <p:nvPr/>
        </p:nvSpPr>
        <p:spPr>
          <a:xfrm>
            <a:off x="1369112" y="1866684"/>
            <a:ext cx="254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角动量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9856"/>
              </p:ext>
            </p:extLst>
          </p:nvPr>
        </p:nvGraphicFramePr>
        <p:xfrm>
          <a:off x="1940694" y="2411784"/>
          <a:ext cx="14033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46" name="Equation" r:id="rId29" imgW="647640" imgH="241200" progId="Equation.DSMT4">
                  <p:embed/>
                </p:oleObj>
              </mc:Choice>
              <mc:Fallback>
                <p:oleObj name="Equation" r:id="rId2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40694" y="2411784"/>
                        <a:ext cx="140335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1551058" y="3009962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轴的角动量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17620"/>
              </p:ext>
            </p:extLst>
          </p:nvPr>
        </p:nvGraphicFramePr>
        <p:xfrm>
          <a:off x="1181869" y="3615109"/>
          <a:ext cx="2886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47" name="Equation" r:id="rId31" imgW="1511280" imgH="241200" progId="Equation.DSMT4">
                  <p:embed/>
                </p:oleObj>
              </mc:Choice>
              <mc:Fallback>
                <p:oleObj name="Equation" r:id="rId31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81869" y="3615109"/>
                        <a:ext cx="288607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30" y="4915491"/>
            <a:ext cx="2321278" cy="17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9552" y="782924"/>
            <a:ext cx="41520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、定轴转动的动能定理</a:t>
            </a:r>
            <a:endParaRPr lang="en-US" altLang="zh-CN" sz="2800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48478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刚体转动定理：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70911"/>
              </p:ext>
            </p:extLst>
          </p:nvPr>
        </p:nvGraphicFramePr>
        <p:xfrm>
          <a:off x="3574057" y="1484785"/>
          <a:ext cx="1501999" cy="53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0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4057" y="1484785"/>
                        <a:ext cx="1501999" cy="53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236677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写成导数的形式：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57" y="2220694"/>
            <a:ext cx="4207731" cy="75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076056" y="2294767"/>
            <a:ext cx="3024336" cy="702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1791" y="3286905"/>
            <a:ext cx="517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作用在定轴转动刚体上的力</a:t>
            </a: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元功</a:t>
            </a:r>
            <a:r>
              <a:rPr lang="en-US" altLang="zh-CN" dirty="0" smtClean="0">
                <a:solidFill>
                  <a:srgbClr val="000000"/>
                </a:solidFill>
                <a:ea typeface="仿宋" panose="02010609060101010101" pitchFamily="49" charset="-122"/>
              </a:rPr>
              <a:t>: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178606"/>
              </p:ext>
            </p:extLst>
          </p:nvPr>
        </p:nvGraphicFramePr>
        <p:xfrm>
          <a:off x="3544171" y="3876057"/>
          <a:ext cx="5284620" cy="176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1" name="Equation" r:id="rId6" imgW="2438280" imgH="812520" progId="Equation.DSMT4">
                  <p:embed/>
                </p:oleObj>
              </mc:Choice>
              <mc:Fallback>
                <p:oleObj name="Equation" r:id="rId6" imgW="24382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171" y="3876057"/>
                        <a:ext cx="5284620" cy="176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74057" y="5712166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力矩所作的功＝刚体转动动能的增量。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502057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刚体转动的动能定理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6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1" y="5072505"/>
            <a:ext cx="408622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2416391"/>
            <a:ext cx="794710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动能定理：</a:t>
            </a:r>
            <a:r>
              <a:rPr lang="zh-CN" altLang="en-US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合外力矩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对刚体的功等于刚体转动动能的增量。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8493" y="390031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对于刚体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内力作功总功为零！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25115"/>
          <a:stretch/>
        </p:blipFill>
        <p:spPr>
          <a:xfrm>
            <a:off x="2983102" y="3119363"/>
            <a:ext cx="3060000" cy="70485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2071"/>
              </p:ext>
            </p:extLst>
          </p:nvPr>
        </p:nvGraphicFramePr>
        <p:xfrm>
          <a:off x="1403648" y="492411"/>
          <a:ext cx="5472608" cy="161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7" name="Equation" r:id="rId4" imgW="2920680" imgH="863280" progId="Equation.DSMT4">
                  <p:embed/>
                </p:oleObj>
              </mc:Choice>
              <mc:Fallback>
                <p:oleObj name="Equation" r:id="rId4" imgW="2920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492411"/>
                        <a:ext cx="5472608" cy="161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19468" y="167705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定轴转动刚体的转动动能</a:t>
            </a:r>
            <a:endParaRPr lang="zh-CN" altLang="en-US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599" y="4478093"/>
            <a:ext cx="5147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kern="1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注意它与质点系动能定理的区别：</a:t>
            </a:r>
            <a:endParaRPr lang="zh-CN" altLang="en-US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6274" y="6015335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kern="1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对非定轴转动的刚体不成立</a:t>
            </a:r>
            <a:endParaRPr lang="zh-CN" altLang="en-US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9552" y="782924"/>
            <a:ext cx="41520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、定轴转动的功能原理</a:t>
            </a:r>
            <a:endParaRPr lang="en-US" altLang="zh-CN" sz="2800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646" y="145050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质点系功能原理对刚体仍成立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28081"/>
              </p:ext>
            </p:extLst>
          </p:nvPr>
        </p:nvGraphicFramePr>
        <p:xfrm>
          <a:off x="1619672" y="2204864"/>
          <a:ext cx="46565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6" name="Equation" r:id="rId3" imgW="2463480" imgH="533160" progId="Equation.DSMT4">
                  <p:embed/>
                </p:oleObj>
              </mc:Choice>
              <mc:Fallback>
                <p:oleObj name="Equation" r:id="rId3" imgW="2463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204864"/>
                        <a:ext cx="4656517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763688" y="2348880"/>
            <a:ext cx="432048" cy="29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保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763688" y="2889811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非保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187624" y="3472870"/>
            <a:ext cx="6432321" cy="50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kern="1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若只有保守力作功，系统机械能守恒。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764704"/>
            <a:ext cx="34323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刚体</a:t>
            </a:r>
            <a:r>
              <a:rPr lang="zh-CN" altLang="en-US" sz="2800" b="1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的重力势能</a:t>
            </a:r>
            <a:endParaRPr lang="en-US" altLang="zh-CN" sz="2800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3796" y="1450502"/>
            <a:ext cx="2843808" cy="2520280"/>
            <a:chOff x="6414" y="1707"/>
            <a:chExt cx="3135" cy="285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7212" y="2277"/>
              <a:ext cx="1197" cy="6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927" y="3816"/>
              <a:ext cx="19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6927" y="1878"/>
              <a:ext cx="0" cy="1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953" y="2562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580" y="3702"/>
              <a:ext cx="96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414" y="1707"/>
              <a:ext cx="96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7896" y="2847"/>
              <a:ext cx="96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kumimoji="0" lang="en-US" altLang="zh-CN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1646" y="1450502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个质点组成的刚体，某一质点的重力势能为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96512"/>
              </p:ext>
            </p:extLst>
          </p:nvPr>
        </p:nvGraphicFramePr>
        <p:xfrm>
          <a:off x="3459297" y="1934834"/>
          <a:ext cx="1924350" cy="65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9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297" y="1934834"/>
                        <a:ext cx="1924350" cy="652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02895" y="2830482"/>
            <a:ext cx="4918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对所有的质点求和即为刚体的势能：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559162"/>
              </p:ext>
            </p:extLst>
          </p:nvPr>
        </p:nvGraphicFramePr>
        <p:xfrm>
          <a:off x="1247409" y="3315509"/>
          <a:ext cx="4636247" cy="132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0" name="Equation" r:id="rId5" imgW="2260440" imgH="647640" progId="Equation.DSMT4">
                  <p:embed/>
                </p:oleObj>
              </mc:Choice>
              <mc:Fallback>
                <p:oleObj name="Equation" r:id="rId5" imgW="22604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409" y="3315509"/>
                        <a:ext cx="4636247" cy="132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1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3568" y="100491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一长为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，质量为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的匀质细杆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，挂于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处，轴处无摩擦，初始时杆铅直静止。</a:t>
            </a:r>
          </a:p>
          <a:p>
            <a:pPr algn="l"/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求：使杆由铅值位置刚好转至水平位置所需要的最小初角速度。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07893" y="3138335"/>
            <a:ext cx="3585799" cy="252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2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8781" y="1124135"/>
            <a:ext cx="3585799" cy="252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9552" y="665724"/>
            <a:ext cx="5179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解：轴处无摩擦，系统的机械能守恒。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09483" y="1320273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动能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势能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6882" y="18335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zh-CN" kern="100" dirty="0"/>
              <a:t>初：</a:t>
            </a:r>
            <a:r>
              <a:rPr lang="en-US" altLang="zh-CN" kern="100" dirty="0"/>
              <a:t> 1/2 J</a:t>
            </a:r>
            <a:r>
              <a:rPr lang="en-US" altLang="zh-CN" kern="100" baseline="-25000" dirty="0"/>
              <a:t>z</a:t>
            </a:r>
            <a:r>
              <a:rPr lang="en-US" altLang="zh-CN" kern="100" dirty="0"/>
              <a:t>ω</a:t>
            </a:r>
            <a:r>
              <a:rPr lang="en-US" altLang="zh-CN" kern="100" baseline="-25000" dirty="0"/>
              <a:t>0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     </a:t>
            </a:r>
            <a:r>
              <a:rPr lang="en-US" altLang="zh-CN" kern="100" dirty="0" smtClean="0"/>
              <a:t>         </a:t>
            </a:r>
            <a:r>
              <a:rPr lang="en-US" altLang="zh-CN" kern="100" dirty="0"/>
              <a:t>0</a:t>
            </a:r>
            <a:endParaRPr lang="zh-CN" altLang="zh-CN" kern="100" dirty="0"/>
          </a:p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终：</a:t>
            </a:r>
            <a:r>
              <a:rPr lang="en-US" altLang="zh-CN" kern="100" dirty="0"/>
              <a:t>  </a:t>
            </a:r>
            <a:r>
              <a:rPr lang="en-US" altLang="zh-CN" kern="100" dirty="0" smtClean="0"/>
              <a:t>      </a:t>
            </a:r>
            <a:r>
              <a:rPr lang="en-US" altLang="zh-CN" kern="100" dirty="0"/>
              <a:t>0     </a:t>
            </a:r>
            <a:r>
              <a:rPr lang="en-US" altLang="zh-CN" kern="100" dirty="0" smtClean="0"/>
              <a:t>          </a:t>
            </a:r>
            <a:r>
              <a:rPr lang="en-US" altLang="zh-CN" kern="100" dirty="0" err="1"/>
              <a:t>mgl</a:t>
            </a:r>
            <a:r>
              <a:rPr lang="en-US" altLang="zh-CN" kern="100" dirty="0"/>
              <a:t>/2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9632" y="299695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动能转换成势能：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9086" y="3799331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1/2 J</a:t>
            </a:r>
            <a:r>
              <a:rPr lang="en-US" altLang="zh-CN" kern="100" baseline="-25000" dirty="0"/>
              <a:t>z</a:t>
            </a:r>
            <a:r>
              <a:rPr lang="en-US" altLang="zh-CN" kern="100" dirty="0"/>
              <a:t>ω</a:t>
            </a:r>
            <a:r>
              <a:rPr lang="en-US" altLang="zh-CN" kern="100" baseline="-25000" dirty="0"/>
              <a:t>0</a:t>
            </a:r>
            <a:r>
              <a:rPr lang="en-US" altLang="zh-CN" kern="100" baseline="30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mgl</a:t>
            </a:r>
            <a:r>
              <a:rPr lang="en-US" altLang="zh-CN" kern="100" dirty="0"/>
              <a:t>/2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68992" y="4601710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J</a:t>
            </a:r>
            <a:r>
              <a:rPr lang="en-US" altLang="zh-CN" kern="100" baseline="-25000" dirty="0"/>
              <a:t>z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1/3ml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90" y="5553868"/>
            <a:ext cx="1342875" cy="9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5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11560" y="93726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例，</a:t>
            </a:r>
            <a:r>
              <a:rPr lang="zh-CN" altLang="zh-CN" sz="2800" kern="100" dirty="0">
                <a:ea typeface="仿宋" panose="02010609060101010101" pitchFamily="49" charset="-122"/>
              </a:rPr>
              <a:t>园盘滑轮质量</a:t>
            </a:r>
            <a:r>
              <a:rPr lang="en-US" altLang="zh-CN" sz="2800" kern="100" dirty="0"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ea typeface="仿宋" panose="02010609060101010101" pitchFamily="49" charset="-122"/>
              </a:rPr>
              <a:t>，半径</a:t>
            </a:r>
            <a:r>
              <a:rPr lang="en-US" altLang="zh-CN" sz="2800" kern="100" dirty="0">
                <a:ea typeface="仿宋" panose="02010609060101010101" pitchFamily="49" charset="-122"/>
              </a:rPr>
              <a:t>R</a:t>
            </a:r>
            <a:r>
              <a:rPr lang="zh-CN" altLang="zh-CN" sz="2800" kern="100" dirty="0">
                <a:ea typeface="仿宋" panose="02010609060101010101" pitchFamily="49" charset="-122"/>
              </a:rPr>
              <a:t>，绕轻绳，绳的另一端系一质量</a:t>
            </a:r>
            <a:r>
              <a:rPr lang="en-US" altLang="zh-CN" sz="2800" kern="100" dirty="0"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ea typeface="仿宋" panose="02010609060101010101" pitchFamily="49" charset="-122"/>
              </a:rPr>
              <a:t>的物体，轴无摩擦，开始时系统静止。</a:t>
            </a:r>
          </a:p>
          <a:p>
            <a:pPr algn="l"/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求：物体下降</a:t>
            </a:r>
            <a:r>
              <a:rPr lang="en-US" altLang="zh-CN" sz="2800" kern="100" dirty="0">
                <a:ea typeface="仿宋" panose="02010609060101010101" pitchFamily="49" charset="-122"/>
              </a:rPr>
              <a:t>s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时，滑轮的角速度和角加速度</a:t>
            </a:r>
            <a:r>
              <a:rPr lang="zh-CN" altLang="zh-CN" sz="2800" kern="100" dirty="0"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585683" y="3074135"/>
            <a:ext cx="1644153" cy="2592288"/>
            <a:chOff x="6927" y="921"/>
            <a:chExt cx="1311" cy="2109"/>
          </a:xfrm>
        </p:grpSpPr>
        <p:sp>
          <p:nvSpPr>
            <p:cNvPr id="15" name="Oval 3"/>
            <p:cNvSpPr>
              <a:spLocks noChangeArrowheads="1"/>
            </p:cNvSpPr>
            <p:nvPr/>
          </p:nvSpPr>
          <p:spPr bwMode="auto">
            <a:xfrm>
              <a:off x="7098" y="921"/>
              <a:ext cx="1140" cy="114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098" y="1491"/>
              <a:ext cx="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927" y="2631"/>
              <a:ext cx="342" cy="3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592963" y="303243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解：轴无摩擦，系统机械能守恒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47344" y="3604371"/>
            <a:ext cx="416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动能</a:t>
            </a:r>
            <a:r>
              <a:rPr lang="en-US" altLang="zh-CN" kern="100" dirty="0">
                <a:ea typeface="仿宋" panose="02010609060101010101" pitchFamily="49" charset="-122"/>
              </a:rPr>
              <a:t>   </a:t>
            </a:r>
            <a:r>
              <a:rPr lang="en-US" altLang="zh-CN" kern="100" dirty="0" smtClean="0">
                <a:ea typeface="仿宋" panose="02010609060101010101" pitchFamily="49" charset="-122"/>
              </a:rPr>
              <a:t>      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势能</a:t>
            </a:r>
            <a:r>
              <a:rPr lang="en-US" altLang="zh-CN" kern="100" dirty="0">
                <a:ea typeface="仿宋" panose="02010609060101010101" pitchFamily="49" charset="-122"/>
              </a:rPr>
              <a:t>  </a:t>
            </a:r>
            <a:r>
              <a:rPr lang="en-US" altLang="zh-CN" kern="100" dirty="0" smtClean="0">
                <a:ea typeface="仿宋" panose="02010609060101010101" pitchFamily="49" charset="-122"/>
              </a:rPr>
              <a:t>       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动能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7002" y="418456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zh-CN" kern="100" dirty="0"/>
              <a:t>初：</a:t>
            </a:r>
            <a:r>
              <a:rPr lang="en-US" altLang="zh-CN" kern="100" dirty="0"/>
              <a:t>    0      </a:t>
            </a:r>
            <a:r>
              <a:rPr lang="en-US" altLang="zh-CN" kern="100" dirty="0" smtClean="0"/>
              <a:t>         mgs</a:t>
            </a:r>
            <a:r>
              <a:rPr lang="en-US" altLang="zh-CN" kern="100" dirty="0"/>
              <a:t>		</a:t>
            </a:r>
            <a:r>
              <a:rPr lang="en-US" altLang="zh-CN" kern="100" dirty="0" smtClean="0"/>
              <a:t>     </a:t>
            </a:r>
            <a:r>
              <a:rPr lang="en-US" altLang="zh-CN" kern="100" dirty="0"/>
              <a:t>0</a:t>
            </a:r>
            <a:endParaRPr lang="zh-CN" altLang="zh-CN" kern="100" dirty="0"/>
          </a:p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终：</a:t>
            </a:r>
            <a:r>
              <a:rPr lang="en-US" altLang="zh-CN" kern="100" dirty="0"/>
              <a:t>  1/2 mv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    </a:t>
            </a:r>
            <a:r>
              <a:rPr lang="en-US" altLang="zh-CN" kern="100" dirty="0" smtClean="0"/>
              <a:t>   </a:t>
            </a:r>
            <a:r>
              <a:rPr lang="en-US" altLang="zh-CN" kern="100" dirty="0"/>
              <a:t>0	   </a:t>
            </a:r>
            <a:r>
              <a:rPr lang="en-US" altLang="zh-CN" kern="100" dirty="0" smtClean="0"/>
              <a:t>       1/2 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z</a:t>
            </a:r>
            <a:r>
              <a:rPr lang="en-US" altLang="zh-CN" kern="100" dirty="0"/>
              <a:t>ω</a:t>
            </a:r>
            <a:r>
              <a:rPr lang="en-US" altLang="zh-CN" kern="100" baseline="30000" dirty="0"/>
              <a:t>2</a:t>
            </a:r>
            <a:endParaRPr lang="zh-CN" altLang="en-US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877002" y="5153096"/>
            <a:ext cx="447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牵连关系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v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ωR</a:t>
            </a:r>
            <a:r>
              <a:rPr lang="zh-CN" altLang="zh-CN" kern="100" dirty="0">
                <a:cs typeface="Times New Roman" panose="02020603050405020304" pitchFamily="18" charset="0"/>
              </a:rPr>
              <a:t>，</a:t>
            </a:r>
            <a:r>
              <a:rPr lang="en-US" altLang="zh-CN" kern="100" dirty="0"/>
              <a:t>J</a:t>
            </a:r>
            <a:r>
              <a:rPr lang="en-US" altLang="zh-CN" kern="100" baseline="-25000" dirty="0"/>
              <a:t>z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1/2 MR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71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76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kern="100" dirty="0"/>
              <a:t>mgs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1/2 mv</a:t>
            </a:r>
            <a:r>
              <a:rPr lang="en-US" altLang="zh-CN" kern="100" baseline="30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1/2 J</a:t>
            </a:r>
            <a:r>
              <a:rPr lang="en-US" altLang="zh-CN" kern="100" baseline="-25000" dirty="0"/>
              <a:t>z</a:t>
            </a:r>
            <a:r>
              <a:rPr lang="en-US" altLang="zh-CN" kern="100" dirty="0"/>
              <a:t>ω</a:t>
            </a:r>
            <a:r>
              <a:rPr lang="en-US" altLang="zh-CN" kern="100" baseline="30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1/2 mR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ω</a:t>
            </a:r>
            <a:r>
              <a:rPr lang="en-US" altLang="zh-CN" kern="100" baseline="300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1/4MR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ω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4343"/>
            <a:ext cx="2160240" cy="86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28805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求角加速度：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84" y="2880518"/>
            <a:ext cx="5334616" cy="88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1940"/>
            <a:ext cx="4894922" cy="79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497121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48225"/>
            <a:ext cx="1143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1238" y="4983559"/>
            <a:ext cx="48061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ds/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ωR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并将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值代入得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951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95" y="5656108"/>
            <a:ext cx="5033010" cy="82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1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44817"/>
              </p:ext>
            </p:extLst>
          </p:nvPr>
        </p:nvGraphicFramePr>
        <p:xfrm>
          <a:off x="1907704" y="1124744"/>
          <a:ext cx="3519760" cy="249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4" name="Equation" r:id="rId3" imgW="1574640" imgH="1117440" progId="Equation.DSMT4">
                  <p:embed/>
                </p:oleObj>
              </mc:Choice>
              <mc:Fallback>
                <p:oleObj name="Equation" r:id="rId3" imgW="15746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1124744"/>
                        <a:ext cx="3519760" cy="2497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例：均匀</a:t>
            </a:r>
            <a:r>
              <a:rPr lang="zh-CN" altLang="en-US" sz="2800" kern="100" dirty="0">
                <a:ea typeface="仿宋" panose="02010609060101010101" pitchFamily="49" charset="-122"/>
                <a:sym typeface="Microsoft Yahei" panose="020B0503020204020204" pitchFamily="34" charset="-122"/>
              </a:rPr>
              <a:t>细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棒</a:t>
            </a:r>
            <a:r>
              <a:rPr lang="en-US" altLang="zh-CN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AB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质量为</a:t>
            </a:r>
            <a:r>
              <a:rPr lang="en-US" altLang="zh-CN" sz="2800" i="1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m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，长为</a:t>
            </a:r>
            <a:r>
              <a:rPr lang="en-US" altLang="zh-CN" sz="2800" i="1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l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，可绕</a:t>
            </a:r>
            <a:r>
              <a:rPr lang="en-US" altLang="zh-CN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o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轴转动，</a:t>
            </a:r>
            <a:r>
              <a:rPr lang="en-US" altLang="zh-CN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AO=</a:t>
            </a:r>
            <a:r>
              <a:rPr lang="en-US" altLang="zh-CN" sz="2800" i="1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l</a:t>
            </a:r>
            <a:r>
              <a:rPr lang="en-US" altLang="zh-CN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/3</a:t>
            </a:r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。</a:t>
            </a:r>
            <a:endParaRPr lang="en-US" altLang="zh-CN" sz="2800" kern="100" dirty="0" smtClean="0">
              <a:ea typeface="仿宋" panose="02010609060101010101" pitchFamily="49" charset="-122"/>
              <a:sym typeface="Microsoft Yahei" panose="020B0503020204020204" pitchFamily="34" charset="-122"/>
            </a:endParaRPr>
          </a:p>
          <a:p>
            <a:pPr algn="l"/>
            <a:r>
              <a:rPr lang="zh-CN" altLang="en-US" sz="2800" kern="100" dirty="0" smtClean="0">
                <a:ea typeface="仿宋" panose="02010609060101010101" pitchFamily="49" charset="-122"/>
                <a:sym typeface="Microsoft Yahei" panose="020B0503020204020204" pitchFamily="34" charset="-122"/>
              </a:rPr>
              <a:t>求：棒从水平位置静止开始转过角    时的角速度和角加速度。</a:t>
            </a:r>
            <a:endParaRPr lang="zh-CN" altLang="en-US" sz="2800" kern="100" dirty="0">
              <a:ea typeface="仿宋" panose="02010609060101010101" pitchFamily="49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756" y="2666048"/>
            <a:ext cx="2790825" cy="3000375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43927"/>
              </p:ext>
            </p:extLst>
          </p:nvPr>
        </p:nvGraphicFramePr>
        <p:xfrm>
          <a:off x="6432232" y="1772816"/>
          <a:ext cx="241935" cy="33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0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32232" y="1772816"/>
                        <a:ext cx="241935" cy="33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658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15122"/>
              </p:ext>
            </p:extLst>
          </p:nvPr>
        </p:nvGraphicFramePr>
        <p:xfrm>
          <a:off x="4622800" y="255689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2800" y="2556892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17674"/>
              </p:ext>
            </p:extLst>
          </p:nvPr>
        </p:nvGraphicFramePr>
        <p:xfrm>
          <a:off x="1873363" y="2257839"/>
          <a:ext cx="3957893" cy="57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6" name="Equation" r:id="rId5" imgW="1752480" imgH="253800" progId="Equation.DSMT4">
                  <p:embed/>
                </p:oleObj>
              </mc:Choice>
              <mc:Fallback>
                <p:oleObj name="Equation" r:id="rId5" imgW="1752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363" y="2257839"/>
                        <a:ext cx="3957893" cy="57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627751" y="511592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轴的转动惯量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82693" y="2194910"/>
            <a:ext cx="2062319" cy="2801462"/>
            <a:chOff x="6882693" y="2194910"/>
            <a:chExt cx="2062319" cy="2801462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83091"/>
                </p:ext>
              </p:extLst>
            </p:nvPr>
          </p:nvGraphicFramePr>
          <p:xfrm>
            <a:off x="7613195" y="2194910"/>
            <a:ext cx="303212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7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13195" y="2194910"/>
                          <a:ext cx="303212" cy="287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组合 24"/>
            <p:cNvGrpSpPr/>
            <p:nvPr/>
          </p:nvGrpSpPr>
          <p:grpSpPr>
            <a:xfrm>
              <a:off x="6882693" y="2530064"/>
              <a:ext cx="2062319" cy="2466308"/>
              <a:chOff x="5266027" y="1597676"/>
              <a:chExt cx="2817043" cy="3657951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6027" y="1597676"/>
                <a:ext cx="2817043" cy="3657951"/>
              </a:xfrm>
              <a:prstGeom prst="rect">
                <a:avLst/>
              </a:prstGeom>
            </p:spPr>
          </p:pic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7328492"/>
                  </p:ext>
                </p:extLst>
              </p:nvPr>
            </p:nvGraphicFramePr>
            <p:xfrm>
              <a:off x="6743919" y="2891217"/>
              <a:ext cx="245357" cy="3189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828" name="Equation" r:id="rId10" imgW="126720" imgH="164880" progId="Equation.DSMT4">
                      <p:embed/>
                    </p:oleObj>
                  </mc:Choice>
                  <mc:Fallback>
                    <p:oleObj name="Equation" r:id="rId10" imgW="12672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743919" y="2891217"/>
                            <a:ext cx="245357" cy="3189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" name="直接箭头连接符 25"/>
            <p:cNvCxnSpPr/>
            <p:nvPr/>
          </p:nvCxnSpPr>
          <p:spPr bwMode="auto">
            <a:xfrm flipV="1">
              <a:off x="7913504" y="2487579"/>
              <a:ext cx="348" cy="24309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1617818"/>
                </p:ext>
              </p:extLst>
            </p:nvPr>
          </p:nvGraphicFramePr>
          <p:xfrm>
            <a:off x="8120456" y="3038133"/>
            <a:ext cx="2587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29" name="Equation" r:id="rId12" imgW="114120" imgH="228600" progId="Equation.DSMT4">
                    <p:embed/>
                  </p:oleObj>
                </mc:Choice>
                <mc:Fallback>
                  <p:oleObj name="Equation" r:id="rId12" imgW="114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120456" y="3038133"/>
                          <a:ext cx="258763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895374"/>
                </p:ext>
              </p:extLst>
            </p:nvPr>
          </p:nvGraphicFramePr>
          <p:xfrm>
            <a:off x="7993582" y="2772912"/>
            <a:ext cx="323421" cy="448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830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993582" y="2772912"/>
                          <a:ext cx="323421" cy="448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椭圆 28"/>
            <p:cNvSpPr/>
            <p:nvPr/>
          </p:nvSpPr>
          <p:spPr bwMode="auto">
            <a:xfrm>
              <a:off x="8407246" y="2997242"/>
              <a:ext cx="53186" cy="7269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41794"/>
              </p:ext>
            </p:extLst>
          </p:nvPr>
        </p:nvGraphicFramePr>
        <p:xfrm>
          <a:off x="1386444" y="1502140"/>
          <a:ext cx="5158453" cy="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1" name="Equation" r:id="rId16" imgW="2311200" imgH="253800" progId="Equation.DSMT4">
                  <p:embed/>
                </p:oleObj>
              </mc:Choice>
              <mc:Fallback>
                <p:oleObj name="Equation" r:id="rId16" imgW="2311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86444" y="1502140"/>
                        <a:ext cx="5158453" cy="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73157"/>
              </p:ext>
            </p:extLst>
          </p:nvPr>
        </p:nvGraphicFramePr>
        <p:xfrm>
          <a:off x="827585" y="3068318"/>
          <a:ext cx="5650327" cy="54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2" name="Equation" r:id="rId18" imgW="2895480" imgH="279360" progId="Equation.DSMT4">
                  <p:embed/>
                </p:oleObj>
              </mc:Choice>
              <mc:Fallback>
                <p:oleObj name="Equation" r:id="rId18" imgW="2895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7585" y="3068318"/>
                        <a:ext cx="5650327" cy="54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10960"/>
              </p:ext>
            </p:extLst>
          </p:nvPr>
        </p:nvGraphicFramePr>
        <p:xfrm>
          <a:off x="1956004" y="4363992"/>
          <a:ext cx="2041373" cy="61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3" name="Equation" r:id="rId20" imgW="838080" imgH="253800" progId="Equation.DSMT4">
                  <p:embed/>
                </p:oleObj>
              </mc:Choice>
              <mc:Fallback>
                <p:oleObj name="Equation" r:id="rId20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6004" y="4363992"/>
                        <a:ext cx="2041373" cy="61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979985" y="764704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kern="1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对轴的角动量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7400" y="5881640"/>
            <a:ext cx="7186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由质量对轴的分布决定，与转动状态无关。</a:t>
            </a:r>
            <a:endParaRPr lang="zh-CN" altLang="en-US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33245"/>
              </p:ext>
            </p:extLst>
          </p:nvPr>
        </p:nvGraphicFramePr>
        <p:xfrm>
          <a:off x="1784700" y="3683055"/>
          <a:ext cx="2720762" cy="61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4" name="Equation" r:id="rId22" imgW="1130040" imgH="253800" progId="Equation.DSMT4">
                  <p:embed/>
                </p:oleObj>
              </mc:Choice>
              <mc:Fallback>
                <p:oleObj name="Equation" r:id="rId22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84700" y="3683055"/>
                        <a:ext cx="2720762" cy="611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56084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2495" y="1052736"/>
            <a:ext cx="758570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5536" y="548680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§7.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刚体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定轴转动的角动量定理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579" y="1698953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一个质点的动量为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mv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，它对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O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点的动量矩定义为：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78709"/>
              </p:ext>
            </p:extLst>
          </p:nvPr>
        </p:nvGraphicFramePr>
        <p:xfrm>
          <a:off x="2584187" y="2314106"/>
          <a:ext cx="25987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3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187" y="2314106"/>
                        <a:ext cx="2598738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32489"/>
              </p:ext>
            </p:extLst>
          </p:nvPr>
        </p:nvGraphicFramePr>
        <p:xfrm>
          <a:off x="1781051" y="3579766"/>
          <a:ext cx="5001370" cy="8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4" name="Equation" r:id="rId5" imgW="2019240" imgH="342720" progId="Equation.DSMT4">
                  <p:embed/>
                </p:oleObj>
              </mc:Choice>
              <mc:Fallback>
                <p:oleObj name="Equation" r:id="rId5" imgW="2019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1051" y="3579766"/>
                        <a:ext cx="5001370" cy="84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52736" y="2972854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对于质点系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646" y="445019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刚体定轴（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轴）转动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73870"/>
              </p:ext>
            </p:extLst>
          </p:nvPr>
        </p:nvGraphicFramePr>
        <p:xfrm>
          <a:off x="4427984" y="4382180"/>
          <a:ext cx="1892851" cy="66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5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984" y="4382180"/>
                        <a:ext cx="1892851" cy="66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61829"/>
              </p:ext>
            </p:extLst>
          </p:nvPr>
        </p:nvGraphicFramePr>
        <p:xfrm>
          <a:off x="2987824" y="5309131"/>
          <a:ext cx="4456664" cy="75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6" name="Equation" r:id="rId9" imgW="2019240" imgH="342720" progId="Equation.DSMT4">
                  <p:embed/>
                </p:oleObj>
              </mc:Choice>
              <mc:Fallback>
                <p:oleObj name="Equation" r:id="rId9" imgW="2019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824" y="5309131"/>
                        <a:ext cx="4456664" cy="75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87624" y="980728"/>
            <a:ext cx="4572000" cy="11302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对比</a:t>
            </a:r>
            <a:r>
              <a:rPr lang="zh-CN" altLang="zh-CN" kern="100" dirty="0" smtClean="0"/>
              <a:t>：</a:t>
            </a:r>
            <a:r>
              <a:rPr lang="en-US" altLang="zh-CN" kern="100" dirty="0" smtClean="0"/>
              <a:t>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质点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的动量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kern="100" dirty="0"/>
              <a:t>    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83165"/>
              </p:ext>
            </p:extLst>
          </p:nvPr>
        </p:nvGraphicFramePr>
        <p:xfrm>
          <a:off x="3707904" y="1044925"/>
          <a:ext cx="1584176" cy="110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4" name="Equation" r:id="rId3" imgW="583920" imgH="406080" progId="Equation.DSMT4">
                  <p:embed/>
                </p:oleObj>
              </mc:Choice>
              <mc:Fallback>
                <p:oleObj name="Equation" r:id="rId3" imgW="583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044925"/>
                        <a:ext cx="1584176" cy="110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87549" y="242088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动量矩定理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58" y="2243052"/>
            <a:ext cx="288764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87549" y="3279260"/>
            <a:ext cx="6941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代入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得：（定轴转动为一维问题）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06801"/>
              </p:ext>
            </p:extLst>
          </p:nvPr>
        </p:nvGraphicFramePr>
        <p:xfrm>
          <a:off x="1658818" y="3320287"/>
          <a:ext cx="1242675" cy="48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5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8818" y="3320287"/>
                        <a:ext cx="1242675" cy="48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87549" y="47638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积分得：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46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79" y="4781783"/>
            <a:ext cx="5171000" cy="73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193692" y="5686631"/>
            <a:ext cx="3877985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kern="0" dirty="0">
                <a:latin typeface="仿宋" panose="02010609060101010101" pitchFamily="49" charset="-122"/>
                <a:ea typeface="仿宋" panose="02010609060101010101" pitchFamily="49" charset="-122"/>
              </a:rPr>
              <a:t>刚体定轴转动的</a:t>
            </a:r>
            <a:r>
              <a:rPr lang="zh-CN" altLang="zh-CN" kern="100" dirty="0" smtClean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动量矩定理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2197"/>
              </p:ext>
            </p:extLst>
          </p:nvPr>
        </p:nvGraphicFramePr>
        <p:xfrm>
          <a:off x="3473624" y="3853862"/>
          <a:ext cx="2734141" cy="81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6" name="Equation" r:id="rId9" imgW="1320480" imgH="393480" progId="Equation.DSMT4">
                  <p:embed/>
                </p:oleObj>
              </mc:Choice>
              <mc:Fallback>
                <p:oleObj name="Equation" r:id="rId9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3624" y="3853862"/>
                        <a:ext cx="2734141" cy="81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57395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4509120"/>
            <a:ext cx="691276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动量矩定理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说明：</a:t>
            </a:r>
          </a:p>
          <a:p>
            <a:pPr algn="l">
              <a:lnSpc>
                <a:spcPct val="150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冲量矩作用的结果是使刚体的动量矩发生变化。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50679"/>
              </p:ext>
            </p:extLst>
          </p:nvPr>
        </p:nvGraphicFramePr>
        <p:xfrm>
          <a:off x="1979712" y="1926544"/>
          <a:ext cx="3389354" cy="79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1" name="Equation" r:id="rId4" imgW="1511280" imgH="355320" progId="Equation.DSMT4">
                  <p:embed/>
                </p:oleObj>
              </mc:Choice>
              <mc:Fallback>
                <p:oleObj name="Equation" r:id="rId4" imgW="1511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1926544"/>
                        <a:ext cx="3389354" cy="79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59632" y="3082597"/>
            <a:ext cx="691276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 smtClean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合外力矩对于定轴转动刚体的冲量（冲量矩）等于系统角动量的增量。</a:t>
            </a:r>
            <a:endParaRPr lang="zh-CN" altLang="en-US" b="1" dirty="0">
              <a:solidFill>
                <a:schemeClr val="accent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83568" y="148478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en-US" altLang="zh-CN" sz="2800" i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长</a:t>
            </a:r>
            <a:r>
              <a:rPr lang="zh-CN" altLang="en-US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的杆</a:t>
            </a:r>
            <a:r>
              <a:rPr lang="zh-CN" altLang="zh-CN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铅直悬挂，初始处于静止状态</a:t>
            </a:r>
            <a:r>
              <a:rPr lang="zh-CN" altLang="zh-CN" sz="2800" kern="100" dirty="0" smtClean="0"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中心受一冲量</a:t>
            </a:r>
            <a:r>
              <a:rPr lang="en-US" altLang="zh-CN" sz="2800" i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作用，方向与杆垂直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求：冲量作用结束时，杆的角速度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800" dirty="0"/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7644323" y="2349337"/>
            <a:ext cx="506412" cy="1484312"/>
            <a:chOff x="6870" y="5550"/>
            <a:chExt cx="798" cy="2337"/>
          </a:xfrm>
        </p:grpSpPr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7554" y="5664"/>
              <a:ext cx="0" cy="222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6870" y="6747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7440" y="5550"/>
              <a:ext cx="228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704350" y="301524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7857" y="301259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根据动量矩定理：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84109"/>
              </p:ext>
            </p:extLst>
          </p:nvPr>
        </p:nvGraphicFramePr>
        <p:xfrm>
          <a:off x="4118833" y="2949857"/>
          <a:ext cx="2404939" cy="86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0" name="Equation" r:id="rId13" imgW="1054080" imgH="380880" progId="Equation.DSMT4">
                  <p:embed/>
                </p:oleObj>
              </mc:Choice>
              <mc:Fallback>
                <p:oleObj name="Equation" r:id="rId13" imgW="1054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8833" y="2949857"/>
                        <a:ext cx="2404939" cy="86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58927"/>
              </p:ext>
            </p:extLst>
          </p:nvPr>
        </p:nvGraphicFramePr>
        <p:xfrm>
          <a:off x="4122393" y="3684289"/>
          <a:ext cx="2905101" cy="219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1" name="Equation" r:id="rId15" imgW="1663560" imgH="1257120" progId="Equation.DSMT4">
                  <p:embed/>
                </p:oleObj>
              </mc:Choice>
              <mc:Fallback>
                <p:oleObj name="Equation" r:id="rId15" imgW="166356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2393" y="3684289"/>
                        <a:ext cx="2905101" cy="2195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78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5536" y="548680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§8.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刚体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定轴转动的角动量守恒定理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4749" y="34507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89" y="3049776"/>
            <a:ext cx="1040920" cy="80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506" y="4698785"/>
            <a:ext cx="59025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1557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155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时，            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1155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＝恒矢量         </a:t>
            </a:r>
          </a:p>
          <a:p>
            <a:pPr marL="0" marR="0" lvl="0" indent="1155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刚体定轴转动的角动量守恒定理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11031"/>
              </p:ext>
            </p:extLst>
          </p:nvPr>
        </p:nvGraphicFramePr>
        <p:xfrm>
          <a:off x="3137678" y="1703365"/>
          <a:ext cx="2734141" cy="81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5" name="Equation" r:id="rId4" imgW="1320480" imgH="393480" progId="Equation.DSMT4">
                  <p:embed/>
                </p:oleObj>
              </mc:Choice>
              <mc:Fallback>
                <p:oleObj name="Equation" r:id="rId4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7678" y="1703365"/>
                        <a:ext cx="2734141" cy="81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68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560840" cy="51845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2451348"/>
            <a:ext cx="4392488" cy="3683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75628" y="951174"/>
            <a:ext cx="819274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zh-CN" altLang="zh-CN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长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，质量为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的均匀杆，一端悬挂，由水平位置无初速度地下落，在铅直位置与质量为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的物体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做完全非弹性碰撞，碰后，物体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沿摩擦系数为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的水平面滑动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求：物体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滑动的距离。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5649888" y="3415193"/>
            <a:ext cx="2808312" cy="2102040"/>
            <a:chOff x="6585" y="3360"/>
            <a:chExt cx="1653" cy="136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7041" y="3360"/>
              <a:ext cx="0" cy="136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585" y="4443"/>
              <a:ext cx="342" cy="2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984" y="3360"/>
              <a:ext cx="1254" cy="11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763112" y="35301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解：整个过程分为三个阶段：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211" y="410981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、杆由水平位置绕端点的轴转动：机械能守恒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作完全非弹性碰撞：动量矩守恒</a:t>
            </a:r>
          </a:p>
          <a:p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滑动：动能被摩擦力耗散掉。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006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7584" y="83671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第一阶段：机械能守恒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1676" y="154888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动能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势能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1200" y="20183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/>
              <a:t>初：</a:t>
            </a:r>
            <a:r>
              <a:rPr lang="en-US" altLang="zh-CN" kern="100" dirty="0"/>
              <a:t>     0         </a:t>
            </a:r>
            <a:r>
              <a:rPr lang="en-US" altLang="zh-CN" kern="100" dirty="0" smtClean="0"/>
              <a:t>            </a:t>
            </a:r>
            <a:r>
              <a:rPr lang="en-US" altLang="zh-CN" kern="100" dirty="0"/>
              <a:t>Mg L/2</a:t>
            </a:r>
            <a:endParaRPr lang="zh-CN" altLang="zh-CN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终：</a:t>
            </a:r>
            <a:r>
              <a:rPr lang="en-US" altLang="zh-CN" kern="100" dirty="0"/>
              <a:t>	  1/2J</a:t>
            </a:r>
            <a:r>
              <a:rPr lang="en-US" altLang="zh-CN" kern="100" baseline="-25000" dirty="0"/>
              <a:t>z</a:t>
            </a:r>
            <a:r>
              <a:rPr lang="en-US" altLang="zh-CN" kern="100" dirty="0"/>
              <a:t>ω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      </a:t>
            </a:r>
            <a:r>
              <a:rPr lang="en-US" altLang="zh-CN" kern="100" dirty="0" smtClean="0"/>
              <a:t>       </a:t>
            </a:r>
            <a:r>
              <a:rPr lang="en-US" altLang="zh-CN" kern="100" dirty="0"/>
              <a:t>0</a:t>
            </a:r>
            <a:endParaRPr lang="zh-CN" altLang="zh-CN" kern="100" dirty="0"/>
          </a:p>
        </p:txBody>
      </p:sp>
      <p:sp>
        <p:nvSpPr>
          <p:cNvPr id="9" name="矩形 8"/>
          <p:cNvSpPr/>
          <p:nvPr/>
        </p:nvSpPr>
        <p:spPr>
          <a:xfrm>
            <a:off x="2885199" y="3107747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Times New Roman" panose="02020603050405020304" pitchFamily="18" charset="0"/>
              </a:rPr>
              <a:t>1/2</a:t>
            </a:r>
            <a:r>
              <a:rPr lang="en-US" altLang="zh-CN" i="1" kern="100" dirty="0">
                <a:ea typeface="Times New Roman" panose="02020603050405020304" pitchFamily="18" charset="0"/>
              </a:rPr>
              <a:t>J</a:t>
            </a:r>
            <a:r>
              <a:rPr lang="en-US" altLang="zh-CN" i="1" kern="100" baseline="-25000" dirty="0">
                <a:ea typeface="Times New Roman" panose="02020603050405020304" pitchFamily="18" charset="0"/>
              </a:rPr>
              <a:t>z</a:t>
            </a:r>
            <a:r>
              <a:rPr lang="en-US" altLang="zh-CN" i="1" kern="100" dirty="0">
                <a:ea typeface="Times New Roman" panose="02020603050405020304" pitchFamily="18" charset="0"/>
              </a:rPr>
              <a:t>ω</a:t>
            </a:r>
            <a:r>
              <a:rPr lang="en-US" altLang="zh-CN" i="1" kern="100" baseline="30000" dirty="0">
                <a:ea typeface="Times New Roman" panose="02020603050405020304" pitchFamily="18" charset="0"/>
              </a:rPr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i="1" kern="100" dirty="0"/>
              <a:t>Mg L/2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6012160" y="3115664"/>
            <a:ext cx="2321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i="1" kern="100" dirty="0"/>
              <a:t>J</a:t>
            </a:r>
            <a:r>
              <a:rPr lang="en-US" altLang="zh-CN" i="1" kern="100" baseline="-25000" dirty="0"/>
              <a:t>z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1/3ML</a:t>
            </a:r>
            <a:r>
              <a:rPr lang="en-US" altLang="zh-CN" kern="100" baseline="30000" dirty="0"/>
              <a:t>2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59832" y="3827766"/>
            <a:ext cx="190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ω</a:t>
            </a:r>
            <a:r>
              <a:rPr kumimoji="0" lang="en-US" altLang="zh-CN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3g/L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83" y="450771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第二阶段：动量矩守恒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0967" y="5187670"/>
            <a:ext cx="445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cs typeface="Times New Roman" panose="02020603050405020304" pitchFamily="18" charset="0"/>
              </a:rPr>
              <a:t>初：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en-US" altLang="zh-CN" i="1" kern="100" dirty="0" err="1">
                <a:ea typeface="Times New Roman" panose="02020603050405020304" pitchFamily="18" charset="0"/>
              </a:rPr>
              <a:t>J</a:t>
            </a:r>
            <a:r>
              <a:rPr lang="en-US" altLang="zh-CN" i="1" kern="100" baseline="-25000" dirty="0" err="1">
                <a:ea typeface="Times New Roman" panose="02020603050405020304" pitchFamily="18" charset="0"/>
              </a:rPr>
              <a:t>z</a:t>
            </a:r>
            <a:r>
              <a:rPr lang="en-US" altLang="zh-CN" i="1" kern="100" dirty="0" err="1" smtClean="0">
                <a:ea typeface="Times New Roman" panose="02020603050405020304" pitchFamily="18" charset="0"/>
              </a:rPr>
              <a:t>ω</a:t>
            </a:r>
            <a:r>
              <a:rPr lang="en-US" altLang="zh-CN" kern="100" dirty="0" smtClean="0">
                <a:ea typeface="Times New Roman" panose="02020603050405020304" pitchFamily="18" charset="0"/>
              </a:rPr>
              <a:t>  </a:t>
            </a:r>
            <a:r>
              <a:rPr lang="zh-CN" altLang="zh-CN" kern="100" dirty="0">
                <a:cs typeface="Times New Roman" panose="02020603050405020304" pitchFamily="18" charset="0"/>
              </a:rPr>
              <a:t>；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zh-CN" altLang="zh-CN" kern="100" dirty="0">
                <a:cs typeface="Times New Roman" panose="02020603050405020304" pitchFamily="18" charset="0"/>
              </a:rPr>
              <a:t>终：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en-US" altLang="zh-CN" i="1" kern="100" dirty="0" err="1">
                <a:ea typeface="Times New Roman" panose="02020603050405020304" pitchFamily="18" charset="0"/>
              </a:rPr>
              <a:t>J</a:t>
            </a:r>
            <a:r>
              <a:rPr lang="en-US" altLang="zh-CN" i="1" kern="100" baseline="-25000" dirty="0" err="1">
                <a:ea typeface="Times New Roman" panose="02020603050405020304" pitchFamily="18" charset="0"/>
              </a:rPr>
              <a:t>z</a:t>
            </a:r>
            <a:r>
              <a:rPr lang="en-US" altLang="zh-CN" i="1" kern="100" dirty="0" err="1" smtClean="0">
                <a:ea typeface="Times New Roman" panose="02020603050405020304" pitchFamily="18" charset="0"/>
              </a:rPr>
              <a:t>ω</a:t>
            </a:r>
            <a:r>
              <a:rPr lang="en-US" altLang="zh-CN" i="1" kern="100" dirty="0">
                <a:ea typeface="Times New Roman" panose="02020603050405020304" pitchFamily="18" charset="0"/>
              </a:rPr>
              <a:t>’ 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i="1" kern="100" dirty="0"/>
              <a:t> mL</a:t>
            </a:r>
            <a:r>
              <a:rPr lang="en-US" altLang="zh-CN" i="1" kern="100" baseline="30000" dirty="0"/>
              <a:t>2</a:t>
            </a:r>
            <a:r>
              <a:rPr lang="en-US" altLang="zh-CN" i="1" kern="100" dirty="0"/>
              <a:t>ω’</a:t>
            </a:r>
            <a:endParaRPr lang="zh-CN" altLang="en-US" i="1" dirty="0"/>
          </a:p>
        </p:txBody>
      </p:sp>
      <p:sp>
        <p:nvSpPr>
          <p:cNvPr id="14" name="矩形 13"/>
          <p:cNvSpPr/>
          <p:nvPr/>
        </p:nvSpPr>
        <p:spPr>
          <a:xfrm>
            <a:off x="2224103" y="5867622"/>
            <a:ext cx="316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cs typeface="Times New Roman" panose="02020603050405020304" pitchFamily="18" charset="0"/>
              </a:rPr>
              <a:t>∴</a:t>
            </a:r>
            <a:r>
              <a:rPr lang="en-US" altLang="zh-CN" kern="100" dirty="0"/>
              <a:t>  </a:t>
            </a:r>
            <a:r>
              <a:rPr lang="en-US" altLang="zh-CN" i="1" kern="100" dirty="0" err="1">
                <a:ea typeface="Times New Roman" panose="02020603050405020304" pitchFamily="18" charset="0"/>
              </a:rPr>
              <a:t>J</a:t>
            </a:r>
            <a:r>
              <a:rPr lang="en-US" altLang="zh-CN" i="1" kern="100" baseline="-25000" dirty="0" err="1">
                <a:ea typeface="Times New Roman" panose="02020603050405020304" pitchFamily="18" charset="0"/>
              </a:rPr>
              <a:t>z</a:t>
            </a:r>
            <a:r>
              <a:rPr lang="en-US" altLang="zh-CN" kern="100" dirty="0" err="1" smtClean="0"/>
              <a:t>ω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i="1" kern="100" dirty="0" err="1">
                <a:ea typeface="Times New Roman" panose="02020603050405020304" pitchFamily="18" charset="0"/>
              </a:rPr>
              <a:t>J</a:t>
            </a:r>
            <a:r>
              <a:rPr lang="en-US" altLang="zh-CN" i="1" kern="100" baseline="-25000" dirty="0" err="1">
                <a:ea typeface="Times New Roman" panose="02020603050405020304" pitchFamily="18" charset="0"/>
              </a:rPr>
              <a:t>z</a:t>
            </a:r>
            <a:r>
              <a:rPr lang="en-US" altLang="zh-CN" kern="100" dirty="0" err="1" smtClean="0"/>
              <a:t>ω</a:t>
            </a:r>
            <a:r>
              <a:rPr lang="en-US" altLang="zh-CN" kern="100" dirty="0"/>
              <a:t>’ 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 mL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ω’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5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2861743" y="6852075"/>
            <a:ext cx="1905000" cy="457200"/>
          </a:xfrm>
        </p:spPr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29640"/>
              </p:ext>
            </p:extLst>
          </p:nvPr>
        </p:nvGraphicFramePr>
        <p:xfrm>
          <a:off x="2740042" y="4013161"/>
          <a:ext cx="917973" cy="68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89" name="Equation" r:id="rId4" imgW="520560" imgH="393480" progId="Equation.DSMT4">
                  <p:embed/>
                </p:oleObj>
              </mc:Choice>
              <mc:Fallback>
                <p:oleObj name="Equation" r:id="rId4" imgW="5205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42" y="4013161"/>
                        <a:ext cx="917973" cy="689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80887"/>
              </p:ext>
            </p:extLst>
          </p:nvPr>
        </p:nvGraphicFramePr>
        <p:xfrm>
          <a:off x="1630625" y="5058471"/>
          <a:ext cx="1538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90" name="Equation" r:id="rId6" imgW="901440" imgH="253800" progId="Equation.DSMT4">
                  <p:embed/>
                </p:oleObj>
              </mc:Choice>
              <mc:Fallback>
                <p:oleObj name="Equation" r:id="rId6" imgW="90144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25" y="5058471"/>
                        <a:ext cx="1538287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6738" y="412419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8761" y="4092899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为角加速度，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84978" y="5013349"/>
            <a:ext cx="4031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轴方向上的和外力矩。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51064"/>
              </p:ext>
            </p:extLst>
          </p:nvPr>
        </p:nvGraphicFramePr>
        <p:xfrm>
          <a:off x="1755570" y="5921307"/>
          <a:ext cx="1363193" cy="48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91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5570" y="5921307"/>
                        <a:ext cx="1363193" cy="48112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2320703" y="601024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3044" y="863691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定轴转动定律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60723" y="153675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定轴转动角动量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46346"/>
              </p:ext>
            </p:extLst>
          </p:nvPr>
        </p:nvGraphicFramePr>
        <p:xfrm>
          <a:off x="4624797" y="1561167"/>
          <a:ext cx="1559219" cy="61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92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4797" y="1561167"/>
                        <a:ext cx="1559219" cy="610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560723" y="2255147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刚体角动量定理（对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轴）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28061"/>
              </p:ext>
            </p:extLst>
          </p:nvPr>
        </p:nvGraphicFramePr>
        <p:xfrm>
          <a:off x="1651569" y="2955774"/>
          <a:ext cx="4649458" cy="8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693" name="Equation" r:id="rId12" imgW="2247840" imgH="393480" progId="Equation.DSMT4">
                  <p:embed/>
                </p:oleObj>
              </mc:Choice>
              <mc:Fallback>
                <p:oleObj name="Equation" r:id="rId12" imgW="2247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1569" y="2955774"/>
                        <a:ext cx="4649458" cy="8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609134" y="589837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定轴转动定律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7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49037" y="692696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Jz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值得：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104456" cy="98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8661"/>
            <a:ext cx="1774467" cy="127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0416" y="394809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第三阶段，动能定理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2474" y="4580978"/>
            <a:ext cx="398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</a:rPr>
              <a:t>的速度：</a:t>
            </a:r>
            <a:r>
              <a:rPr lang="en-US" altLang="zh-CN" kern="100" dirty="0" err="1">
                <a:ea typeface="仿宋" panose="02010609060101010101" pitchFamily="49" charset="-122"/>
              </a:rPr>
              <a:t>ω’L</a:t>
            </a:r>
            <a:r>
              <a:rPr lang="en-US" altLang="zh-CN" kern="100" dirty="0">
                <a:ea typeface="仿宋" panose="02010609060101010101" pitchFamily="49" charset="-122"/>
              </a:rPr>
              <a:t> </a:t>
            </a:r>
            <a:r>
              <a:rPr lang="zh-CN" altLang="zh-CN" kern="100" dirty="0">
                <a:ea typeface="仿宋" panose="02010609060101010101" pitchFamily="49" charset="-122"/>
              </a:rPr>
              <a:t>；摩擦力</a:t>
            </a:r>
            <a:r>
              <a:rPr lang="en-US" altLang="zh-CN" kern="100" dirty="0" err="1">
                <a:ea typeface="仿宋" panose="02010609060101010101" pitchFamily="49" charset="-122"/>
              </a:rPr>
              <a:t>mgμ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21" y="5461401"/>
            <a:ext cx="2316450" cy="78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70" y="5397359"/>
            <a:ext cx="2141330" cy="85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83568" y="134076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zh-CN" altLang="zh-CN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力</a:t>
            </a:r>
            <a:r>
              <a:rPr lang="en-US" altLang="zh-CN" sz="2800" kern="100" dirty="0">
                <a:ea typeface="仿宋" panose="02010609060101010101" pitchFamily="49" charset="-122"/>
              </a:rPr>
              <a:t>F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将一块粗糙平面均匀压在轮上，平面与轮之间的滑动摩擦系数为</a:t>
            </a:r>
            <a:r>
              <a:rPr lang="en-US" altLang="zh-CN" sz="2800" kern="100" dirty="0">
                <a:ea typeface="仿宋" panose="02010609060101010101" pitchFamily="49" charset="-122"/>
              </a:rPr>
              <a:t>μ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，轮为匀质圆盘，半径为</a:t>
            </a:r>
            <a:r>
              <a:rPr lang="en-US" altLang="zh-CN" sz="2800" kern="100" dirty="0">
                <a:ea typeface="仿宋" panose="02010609060101010101" pitchFamily="49" charset="-122"/>
              </a:rPr>
              <a:t>R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，质量为</a:t>
            </a:r>
            <a:r>
              <a:rPr lang="en-US" altLang="zh-CN" sz="2800" kern="100" dirty="0">
                <a:ea typeface="仿宋" panose="02010609060101010101" pitchFamily="49" charset="-122"/>
              </a:rPr>
              <a:t>M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，轴处摩擦力不计，轮的初角速度为</a:t>
            </a:r>
            <a:r>
              <a:rPr lang="en-US" altLang="zh-CN" sz="2800" kern="100" dirty="0">
                <a:ea typeface="仿宋" panose="02010609060101010101" pitchFamily="49" charset="-122"/>
              </a:rPr>
              <a:t>ω</a:t>
            </a:r>
            <a:r>
              <a:rPr lang="en-US" altLang="zh-CN" sz="2800" kern="100" baseline="-25000" dirty="0">
                <a:ea typeface="仿宋" panose="02010609060101010101" pitchFamily="49" charset="-122"/>
              </a:rPr>
              <a:t>0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，问：轮转过多少度时即停止转动。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矩形 13"/>
          <p:cNvSpPr/>
          <p:nvPr/>
        </p:nvSpPr>
        <p:spPr>
          <a:xfrm>
            <a:off x="714741" y="410196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解：盘面单位面积上的压力为：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16427"/>
              </p:ext>
            </p:extLst>
          </p:nvPr>
        </p:nvGraphicFramePr>
        <p:xfrm>
          <a:off x="5361286" y="3883764"/>
          <a:ext cx="754857" cy="89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0" name="Equation" r:id="rId13" imgW="330120" imgH="393480" progId="Equation.DSMT4">
                  <p:embed/>
                </p:oleObj>
              </mc:Choice>
              <mc:Fallback>
                <p:oleObj name="Equation" r:id="rId13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286" y="3883764"/>
                        <a:ext cx="754857" cy="898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050235" y="4978704"/>
            <a:ext cx="759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以轮的轴心为圆心，半径为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，宽度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的环所受的压力为：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31101"/>
              </p:ext>
            </p:extLst>
          </p:nvPr>
        </p:nvGraphicFramePr>
        <p:xfrm>
          <a:off x="3066459" y="5599350"/>
          <a:ext cx="2787187" cy="8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1" name="Equation" r:id="rId15" imgW="1231560" imgH="393480" progId="Equation.DSMT4">
                  <p:embed/>
                </p:oleObj>
              </mc:Choice>
              <mc:Fallback>
                <p:oleObj name="Equation" r:id="rId1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59" y="5599350"/>
                        <a:ext cx="2787187" cy="890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509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3608" y="9087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环所受的摩擦力为：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78149"/>
              </p:ext>
            </p:extLst>
          </p:nvPr>
        </p:nvGraphicFramePr>
        <p:xfrm>
          <a:off x="2071644" y="1484784"/>
          <a:ext cx="4084532" cy="91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8"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44" y="1484784"/>
                        <a:ext cx="4084532" cy="916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43608" y="251599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对转轴的力矩为：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385"/>
              </p:ext>
            </p:extLst>
          </p:nvPr>
        </p:nvGraphicFramePr>
        <p:xfrm>
          <a:off x="3690486" y="2539707"/>
          <a:ext cx="3365997" cy="8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9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86" y="2539707"/>
                        <a:ext cx="3365997" cy="89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43608" y="375942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整个圆盘所受摩擦力矩为：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75518"/>
              </p:ext>
            </p:extLst>
          </p:nvPr>
        </p:nvGraphicFramePr>
        <p:xfrm>
          <a:off x="4921593" y="3647668"/>
          <a:ext cx="3500392" cy="79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0" name="Equation" r:id="rId7" imgW="1726920" imgH="393480" progId="Equation.DSMT4">
                  <p:embed/>
                </p:oleObj>
              </mc:Choice>
              <mc:Fallback>
                <p:oleObj name="Equation" r:id="rId7" imgW="17269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93" y="3647668"/>
                        <a:ext cx="3500392" cy="796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43608" y="465313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由转动能定理：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73402"/>
              </p:ext>
            </p:extLst>
          </p:nvPr>
        </p:nvGraphicFramePr>
        <p:xfrm>
          <a:off x="3690486" y="4537151"/>
          <a:ext cx="1715724" cy="185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1" name="Equation" r:id="rId9" imgW="799920" imgH="863280" progId="Equation.DSMT4">
                  <p:embed/>
                </p:oleObj>
              </mc:Choice>
              <mc:Fallback>
                <p:oleObj name="Equation" r:id="rId9" imgW="79992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86" y="4537151"/>
                        <a:ext cx="1715724" cy="1853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2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5576" y="109902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 algn="l" eaLnBrk="0" hangingPunct="0">
              <a:lnSpc>
                <a:spcPct val="125000"/>
              </a:lnSpc>
            </a:pPr>
            <a:r>
              <a:rPr lang="zh-CN" altLang="en-US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8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重点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8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均质细杆，长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L=1m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，可绕通过一端的水平光滑的轴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在铅垂面内自由转动，开始时杆静止于铅直位置。一子弹沿水平方向以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v=10m/s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的速度射入杆，射入点距离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点的距离为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3L/4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，子弹的质量为杆质量的</a:t>
            </a:r>
            <a:r>
              <a:rPr kumimoji="0" lang="en-US" altLang="zh-CN" sz="2800" dirty="0">
                <a:ea typeface="仿宋" panose="02010609060101010101" pitchFamily="49" charset="-122"/>
                <a:cs typeface="Times New Roman" panose="02020603050405020304" pitchFamily="18" charset="0"/>
              </a:rPr>
              <a:t>1/9</a:t>
            </a:r>
            <a:r>
              <a:rPr kumimoji="0" lang="zh-CN" altLang="en-US" sz="28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800" dirty="0"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6943725" y="3824618"/>
            <a:ext cx="1136427" cy="2160240"/>
            <a:chOff x="7790" y="3149"/>
            <a:chExt cx="684" cy="2223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8474" y="3149"/>
              <a:ext cx="0" cy="222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7790" y="4751"/>
              <a:ext cx="360" cy="156"/>
            </a:xfrm>
            <a:prstGeom prst="homePlate">
              <a:avLst>
                <a:gd name="adj" fmla="val 576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11560" y="3852013"/>
            <a:ext cx="5371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试求：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(1)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子弹与杆共同运动的角速度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6136" y="4436914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(2)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杆的最大摆角θ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250" y="515812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个阶段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碰撞：动量矩守恒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转动：机械能守恒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9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9592" y="54868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射入前，子弹的动量矩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83004"/>
              </p:ext>
            </p:extLst>
          </p:nvPr>
        </p:nvGraphicFramePr>
        <p:xfrm>
          <a:off x="4716016" y="332656"/>
          <a:ext cx="2483841" cy="86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12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32656"/>
                        <a:ext cx="2483841" cy="86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5388" y="122887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射入过程动量矩守恒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72349"/>
              </p:ext>
            </p:extLst>
          </p:nvPr>
        </p:nvGraphicFramePr>
        <p:xfrm>
          <a:off x="2397125" y="1736725"/>
          <a:ext cx="408305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13" name="Equation" r:id="rId5" imgW="2222280" imgH="939600" progId="Equation.DSMT4">
                  <p:embed/>
                </p:oleObj>
              </mc:Choice>
              <mc:Fallback>
                <p:oleObj name="Equation" r:id="rId5" imgW="22222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736725"/>
                        <a:ext cx="408305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06780" y="3499409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入射后，子弹与杆共同摆动，机械能守恒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277247"/>
              </p:ext>
            </p:extLst>
          </p:nvPr>
        </p:nvGraphicFramePr>
        <p:xfrm>
          <a:off x="1414463" y="4140200"/>
          <a:ext cx="6865937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14" name="Equation" r:id="rId7" imgW="3670200" imgH="1193760" progId="Equation.DSMT4">
                  <p:embed/>
                </p:oleObj>
              </mc:Choice>
              <mc:Fallback>
                <p:oleObj name="Equation" r:id="rId7" imgW="3670200" imgH="1193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140200"/>
                        <a:ext cx="6865937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980728"/>
            <a:ext cx="7414592" cy="45365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8104" y="2708920"/>
            <a:ext cx="3168352" cy="3240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6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72728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89722"/>
              </p:ext>
            </p:extLst>
          </p:nvPr>
        </p:nvGraphicFramePr>
        <p:xfrm>
          <a:off x="3098800" y="1443038"/>
          <a:ext cx="13255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0" name="Equation" r:id="rId3" imgW="507960" imgH="177480" progId="Equation.DSMT4">
                  <p:embed/>
                </p:oleObj>
              </mc:Choice>
              <mc:Fallback>
                <p:oleObj name="Equation" r:id="rId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8800" y="1443038"/>
                        <a:ext cx="132556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58680"/>
              </p:ext>
            </p:extLst>
          </p:nvPr>
        </p:nvGraphicFramePr>
        <p:xfrm>
          <a:off x="5595938" y="1428750"/>
          <a:ext cx="1428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1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5938" y="1428750"/>
                        <a:ext cx="14287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61622" y="62068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质点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6277" y="620688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刚体（定轴转动）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147917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运动方程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7037" y="22768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作功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7859" y="30732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动能定理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7859" y="37890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动量定理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2202" y="5225798"/>
            <a:ext cx="172354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力矩定义：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Picture 2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82" y="5228367"/>
            <a:ext cx="1363865" cy="38799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</p:pic>
      <p:sp>
        <p:nvSpPr>
          <p:cNvPr id="15" name="矩形 14"/>
          <p:cNvSpPr/>
          <p:nvPr/>
        </p:nvSpPr>
        <p:spPr>
          <a:xfrm>
            <a:off x="1032528" y="6063679"/>
            <a:ext cx="233910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动量矩定义为：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6" name="Picture 2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82" y="6099929"/>
            <a:ext cx="1282239" cy="39275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34531"/>
              </p:ext>
            </p:extLst>
          </p:nvPr>
        </p:nvGraphicFramePr>
        <p:xfrm>
          <a:off x="2930525" y="2209800"/>
          <a:ext cx="1662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2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0525" y="2209800"/>
                        <a:ext cx="16621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45082"/>
              </p:ext>
            </p:extLst>
          </p:nvPr>
        </p:nvGraphicFramePr>
        <p:xfrm>
          <a:off x="5383016" y="2242368"/>
          <a:ext cx="2122684" cy="53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3" name="Equation" r:id="rId11" imgW="1015920" imgH="253800" progId="Equation.DSMT4">
                  <p:embed/>
                </p:oleObj>
              </mc:Choice>
              <mc:Fallback>
                <p:oleObj name="Equation" r:id="rId11" imgW="1015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3016" y="2242368"/>
                        <a:ext cx="2122684" cy="53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51571"/>
              </p:ext>
            </p:extLst>
          </p:nvPr>
        </p:nvGraphicFramePr>
        <p:xfrm>
          <a:off x="5308626" y="2897487"/>
          <a:ext cx="2324530" cy="71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4" name="Equation" r:id="rId13" imgW="1269720" imgH="393480" progId="Equation.DSMT4">
                  <p:embed/>
                </p:oleObj>
              </mc:Choice>
              <mc:Fallback>
                <p:oleObj name="Equation" r:id="rId13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8626" y="2897487"/>
                        <a:ext cx="2324530" cy="71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93258"/>
              </p:ext>
            </p:extLst>
          </p:nvPr>
        </p:nvGraphicFramePr>
        <p:xfrm>
          <a:off x="2874229" y="2897487"/>
          <a:ext cx="2157880" cy="73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5" name="Equation" r:id="rId15" imgW="1155600" imgH="393480" progId="Equation.DSMT4">
                  <p:embed/>
                </p:oleObj>
              </mc:Choice>
              <mc:Fallback>
                <p:oleObj name="Equation" r:id="rId15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74229" y="2897487"/>
                        <a:ext cx="2157880" cy="735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7238"/>
              </p:ext>
            </p:extLst>
          </p:nvPr>
        </p:nvGraphicFramePr>
        <p:xfrm>
          <a:off x="5517553" y="3815475"/>
          <a:ext cx="1286695" cy="50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6" name="Equation" r:id="rId17" imgW="583920" imgH="228600" progId="Equation.DSMT4">
                  <p:embed/>
                </p:oleObj>
              </mc:Choice>
              <mc:Fallback>
                <p:oleObj name="Equation" r:id="rId1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17553" y="3815475"/>
                        <a:ext cx="1286695" cy="50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52649"/>
              </p:ext>
            </p:extLst>
          </p:nvPr>
        </p:nvGraphicFramePr>
        <p:xfrm>
          <a:off x="3308350" y="3770313"/>
          <a:ext cx="1266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7" name="Equation" r:id="rId19" imgW="482400" imgH="177480" progId="Equation.DSMT4">
                  <p:embed/>
                </p:oleObj>
              </mc:Choice>
              <mc:Fallback>
                <p:oleObj name="Equation" r:id="rId19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08350" y="3770313"/>
                        <a:ext cx="126682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46219"/>
              </p:ext>
            </p:extLst>
          </p:nvPr>
        </p:nvGraphicFramePr>
        <p:xfrm>
          <a:off x="1942009" y="4335403"/>
          <a:ext cx="29543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8" name="Equation" r:id="rId21" imgW="1447560" imgH="533160" progId="Equation.DSMT4">
                  <p:embed/>
                </p:oleObj>
              </mc:Choice>
              <mc:Fallback>
                <p:oleObj name="Equation" r:id="rId21" imgW="1447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42009" y="4335403"/>
                        <a:ext cx="2954338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254267"/>
              </p:ext>
            </p:extLst>
          </p:nvPr>
        </p:nvGraphicFramePr>
        <p:xfrm>
          <a:off x="5308626" y="4377709"/>
          <a:ext cx="30241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9" name="Equation" r:id="rId23" imgW="1650960" imgH="355320" progId="Equation.DSMT4">
                  <p:embed/>
                </p:oleObj>
              </mc:Choice>
              <mc:Fallback>
                <p:oleObj name="Equation" r:id="rId23" imgW="1650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08626" y="4377709"/>
                        <a:ext cx="302418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89009"/>
              </p:ext>
            </p:extLst>
          </p:nvPr>
        </p:nvGraphicFramePr>
        <p:xfrm>
          <a:off x="5805031" y="5182916"/>
          <a:ext cx="1916292" cy="43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0" name="Equation" r:id="rId25" imgW="1066680" imgH="241200" progId="Equation.DSMT4">
                  <p:embed/>
                </p:oleObj>
              </mc:Choice>
              <mc:Fallback>
                <p:oleObj name="Equation" r:id="rId25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05031" y="5182916"/>
                        <a:ext cx="1916292" cy="433447"/>
                      </a:xfrm>
                      <a:prstGeom prst="rect">
                        <a:avLst/>
                      </a:prstGeom>
                      <a:solidFill>
                        <a:srgbClr val="FF33CC"/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75015"/>
              </p:ext>
            </p:extLst>
          </p:nvPr>
        </p:nvGraphicFramePr>
        <p:xfrm>
          <a:off x="5605463" y="6015038"/>
          <a:ext cx="26431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1" name="Equation" r:id="rId27" imgW="1384200" imgH="241200" progId="Equation.DSMT4">
                  <p:embed/>
                </p:oleObj>
              </mc:Choice>
              <mc:Fallback>
                <p:oleObj name="Equation" r:id="rId27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05463" y="6015038"/>
                        <a:ext cx="2643187" cy="461962"/>
                      </a:xfrm>
                      <a:prstGeom prst="rect">
                        <a:avLst/>
                      </a:prstGeom>
                      <a:solidFill>
                        <a:srgbClr val="FF33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2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8092"/>
            <a:ext cx="5328592" cy="64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25181"/>
              </p:ext>
            </p:extLst>
          </p:nvPr>
        </p:nvGraphicFramePr>
        <p:xfrm>
          <a:off x="3501728" y="1716385"/>
          <a:ext cx="1365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8" name="Equation" r:id="rId3" imgW="647640" imgH="228600" progId="Equation.DSMT4">
                  <p:embed/>
                </p:oleObj>
              </mc:Choice>
              <mc:Fallback>
                <p:oleObj name="Equation" r:id="rId3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1728" y="1716385"/>
                        <a:ext cx="1365250" cy="481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83432" y="17166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刚体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转动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840" y="24366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牛顿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第二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54361"/>
              </p:ext>
            </p:extLst>
          </p:nvPr>
        </p:nvGraphicFramePr>
        <p:xfrm>
          <a:off x="3396953" y="2333922"/>
          <a:ext cx="16256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9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6953" y="2333922"/>
                        <a:ext cx="1625600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82648" y="3150639"/>
            <a:ext cx="733816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是描述物体惯性的物理量，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也是描述物体惯性的物理量，并且是描述物体转动时的惯性，称为转动惯量。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0217" y="947074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与牛顿第二定律相比</a:t>
            </a:r>
            <a:endParaRPr lang="zh-CN" altLang="en-US" sz="2800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45264"/>
              </p:ext>
            </p:extLst>
          </p:nvPr>
        </p:nvGraphicFramePr>
        <p:xfrm>
          <a:off x="3695700" y="1701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5700" y="1701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20341"/>
              </p:ext>
            </p:extLst>
          </p:nvPr>
        </p:nvGraphicFramePr>
        <p:xfrm>
          <a:off x="1409491" y="4578698"/>
          <a:ext cx="1629674" cy="197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1" name="Equation" r:id="rId9" imgW="545760" imgH="660240" progId="Equation.DSMT4">
                  <p:embed/>
                </p:oleObj>
              </mc:Choice>
              <mc:Fallback>
                <p:oleObj name="Equation" r:id="rId9" imgW="5457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491" y="4578698"/>
                        <a:ext cx="1629674" cy="1970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55849" y="45786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状态变化的原因</a:t>
            </a:r>
            <a:endParaRPr lang="zh-CN" altLang="en-US" b="1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5849" y="5297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惯性大小的量度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9957" y="60153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状态的变化</a:t>
            </a:r>
            <a:endParaRPr lang="zh-CN" altLang="en-US" b="1" dirty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82990"/>
            <a:ext cx="2035030" cy="17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2429C-F356-4D91-940D-2EC9D73EBF5C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99697"/>
            <a:ext cx="7416824" cy="456818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285720" y="357166"/>
            <a:ext cx="7772400" cy="9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§2.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转动惯量</a:t>
            </a:r>
          </a:p>
        </p:txBody>
      </p:sp>
    </p:spTree>
    <p:extLst>
      <p:ext uri="{BB962C8B-B14F-4D97-AF65-F5344CB8AC3E}">
        <p14:creationId xmlns:p14="http://schemas.microsoft.com/office/powerpoint/2010/main" val="1129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19514</TotalTime>
  <Words>2945</Words>
  <Application>Microsoft Office PowerPoint</Application>
  <PresentationFormat>全屏显示(4:3)</PresentationFormat>
  <Paragraphs>459</Paragraphs>
  <Slides>78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Microsoft Yahei</vt:lpstr>
      <vt:lpstr>仿宋</vt:lpstr>
      <vt:lpstr>宋体</vt:lpstr>
      <vt:lpstr>Arial</vt:lpstr>
      <vt:lpstr>Calibri</vt:lpstr>
      <vt:lpstr>Times New Roman</vt:lpstr>
      <vt:lpstr>Wingdings</vt:lpstr>
      <vt:lpstr>nankai膜版</vt:lpstr>
      <vt:lpstr>Equation</vt:lpstr>
      <vt:lpstr>公式</vt:lpstr>
      <vt:lpstr>第七章  刚体动力学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1341</cp:revision>
  <dcterms:created xsi:type="dcterms:W3CDTF">2005-08-22T22:11:23Z</dcterms:created>
  <dcterms:modified xsi:type="dcterms:W3CDTF">2022-03-23T07:29:17Z</dcterms:modified>
</cp:coreProperties>
</file>