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54.jpg" ContentType="image/jpeg"/>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88"/>
  </p:notesMasterIdLst>
  <p:sldIdLst>
    <p:sldId id="489" r:id="rId2"/>
    <p:sldId id="546" r:id="rId3"/>
    <p:sldId id="547" r:id="rId4"/>
    <p:sldId id="556" r:id="rId5"/>
    <p:sldId id="548" r:id="rId6"/>
    <p:sldId id="552" r:id="rId7"/>
    <p:sldId id="555" r:id="rId8"/>
    <p:sldId id="554" r:id="rId9"/>
    <p:sldId id="557" r:id="rId10"/>
    <p:sldId id="567" r:id="rId11"/>
    <p:sldId id="568" r:id="rId12"/>
    <p:sldId id="559" r:id="rId13"/>
    <p:sldId id="560" r:id="rId14"/>
    <p:sldId id="562" r:id="rId15"/>
    <p:sldId id="566" r:id="rId16"/>
    <p:sldId id="561" r:id="rId17"/>
    <p:sldId id="615" r:id="rId18"/>
    <p:sldId id="570" r:id="rId19"/>
    <p:sldId id="617" r:id="rId20"/>
    <p:sldId id="571" r:id="rId21"/>
    <p:sldId id="616" r:id="rId22"/>
    <p:sldId id="572" r:id="rId23"/>
    <p:sldId id="495" r:id="rId24"/>
    <p:sldId id="619" r:id="rId25"/>
    <p:sldId id="620" r:id="rId26"/>
    <p:sldId id="621" r:id="rId27"/>
    <p:sldId id="622" r:id="rId28"/>
    <p:sldId id="626" r:id="rId29"/>
    <p:sldId id="623" r:id="rId30"/>
    <p:sldId id="625" r:id="rId31"/>
    <p:sldId id="496" r:id="rId32"/>
    <p:sldId id="614" r:id="rId33"/>
    <p:sldId id="526" r:id="rId34"/>
    <p:sldId id="497" r:id="rId35"/>
    <p:sldId id="577" r:id="rId36"/>
    <p:sldId id="499" r:id="rId37"/>
    <p:sldId id="512" r:id="rId38"/>
    <p:sldId id="500" r:id="rId39"/>
    <p:sldId id="528" r:id="rId40"/>
    <p:sldId id="578" r:id="rId41"/>
    <p:sldId id="501" r:id="rId42"/>
    <p:sldId id="529" r:id="rId43"/>
    <p:sldId id="502" r:id="rId44"/>
    <p:sldId id="580" r:id="rId45"/>
    <p:sldId id="530" r:id="rId46"/>
    <p:sldId id="503" r:id="rId47"/>
    <p:sldId id="531" r:id="rId48"/>
    <p:sldId id="504" r:id="rId49"/>
    <p:sldId id="582" r:id="rId50"/>
    <p:sldId id="532" r:id="rId51"/>
    <p:sldId id="505" r:id="rId52"/>
    <p:sldId id="533" r:id="rId53"/>
    <p:sldId id="534" r:id="rId54"/>
    <p:sldId id="506" r:id="rId55"/>
    <p:sldId id="535" r:id="rId56"/>
    <p:sldId id="583" r:id="rId57"/>
    <p:sldId id="513" r:id="rId58"/>
    <p:sldId id="584" r:id="rId59"/>
    <p:sldId id="507" r:id="rId60"/>
    <p:sldId id="585" r:id="rId61"/>
    <p:sldId id="586" r:id="rId62"/>
    <p:sldId id="537" r:id="rId63"/>
    <p:sldId id="587" r:id="rId64"/>
    <p:sldId id="588" r:id="rId65"/>
    <p:sldId id="589" r:id="rId66"/>
    <p:sldId id="538" r:id="rId67"/>
    <p:sldId id="539" r:id="rId68"/>
    <p:sldId id="590" r:id="rId69"/>
    <p:sldId id="591" r:id="rId70"/>
    <p:sldId id="514" r:id="rId71"/>
    <p:sldId id="593" r:id="rId72"/>
    <p:sldId id="595" r:id="rId73"/>
    <p:sldId id="545" r:id="rId74"/>
    <p:sldId id="540" r:id="rId75"/>
    <p:sldId id="515" r:id="rId76"/>
    <p:sldId id="542" r:id="rId77"/>
    <p:sldId id="596" r:id="rId78"/>
    <p:sldId id="597" r:id="rId79"/>
    <p:sldId id="598" r:id="rId80"/>
    <p:sldId id="607" r:id="rId81"/>
    <p:sldId id="608" r:id="rId82"/>
    <p:sldId id="609" r:id="rId83"/>
    <p:sldId id="610" r:id="rId84"/>
    <p:sldId id="611" r:id="rId85"/>
    <p:sldId id="612" r:id="rId86"/>
    <p:sldId id="613" r:id="rId87"/>
  </p:sldIdLst>
  <p:sldSz cx="9144000" cy="6858000" type="screen4x3"/>
  <p:notesSz cx="6858000" cy="9144000"/>
  <p:defaultTextStyle>
    <a:defPPr>
      <a:defRPr lang="zh-CN"/>
    </a:defPPr>
    <a:lvl1pPr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7371F"/>
    <a:srgbClr val="C91DB0"/>
    <a:srgbClr val="006633"/>
    <a:srgbClr val="003A93"/>
    <a:srgbClr val="003300"/>
    <a:srgbClr val="07C5DF"/>
    <a:srgbClr val="EAEAEA"/>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8091" autoAdjust="0"/>
  </p:normalViewPr>
  <p:slideViewPr>
    <p:cSldViewPr>
      <p:cViewPr varScale="1">
        <p:scale>
          <a:sx n="92" d="100"/>
          <a:sy n="92" d="100"/>
        </p:scale>
        <p:origin x="966" y="8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image" Target="../media/image46.wmf"/><Relationship Id="rId3" Type="http://schemas.openxmlformats.org/officeDocument/2006/relationships/image" Target="../media/image36.wmf"/><Relationship Id="rId7" Type="http://schemas.openxmlformats.org/officeDocument/2006/relationships/image" Target="../media/image40.wmf"/><Relationship Id="rId12" Type="http://schemas.openxmlformats.org/officeDocument/2006/relationships/image" Target="../media/image45.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11" Type="http://schemas.openxmlformats.org/officeDocument/2006/relationships/image" Target="../media/image44.wmf"/><Relationship Id="rId5" Type="http://schemas.openxmlformats.org/officeDocument/2006/relationships/image" Target="../media/image38.wmf"/><Relationship Id="rId10" Type="http://schemas.openxmlformats.org/officeDocument/2006/relationships/image" Target="../media/image43.wmf"/><Relationship Id="rId4" Type="http://schemas.openxmlformats.org/officeDocument/2006/relationships/image" Target="../media/image37.wmf"/><Relationship Id="rId9" Type="http://schemas.openxmlformats.org/officeDocument/2006/relationships/image" Target="../media/image4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4" Type="http://schemas.openxmlformats.org/officeDocument/2006/relationships/image" Target="../media/image5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 Id="rId6" Type="http://schemas.openxmlformats.org/officeDocument/2006/relationships/image" Target="../media/image72.wmf"/><Relationship Id="rId5" Type="http://schemas.openxmlformats.org/officeDocument/2006/relationships/image" Target="../media/image71.wmf"/><Relationship Id="rId4" Type="http://schemas.openxmlformats.org/officeDocument/2006/relationships/image" Target="../media/image70.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 Id="rId5" Type="http://schemas.openxmlformats.org/officeDocument/2006/relationships/image" Target="../media/image79.wmf"/><Relationship Id="rId4" Type="http://schemas.openxmlformats.org/officeDocument/2006/relationships/image" Target="../media/image78.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7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image" Target="../media/image8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 Id="rId6" Type="http://schemas.openxmlformats.org/officeDocument/2006/relationships/image" Target="../media/image96.wmf"/><Relationship Id="rId5" Type="http://schemas.openxmlformats.org/officeDocument/2006/relationships/image" Target="../media/image95.wmf"/><Relationship Id="rId4" Type="http://schemas.openxmlformats.org/officeDocument/2006/relationships/image" Target="../media/image94.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98.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 Id="rId4" Type="http://schemas.openxmlformats.org/officeDocument/2006/relationships/image" Target="../media/image102.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05.wmf"/><Relationship Id="rId1" Type="http://schemas.openxmlformats.org/officeDocument/2006/relationships/image" Target="../media/image104.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 Id="rId5" Type="http://schemas.openxmlformats.org/officeDocument/2006/relationships/image" Target="../media/image110.wmf"/><Relationship Id="rId4" Type="http://schemas.openxmlformats.org/officeDocument/2006/relationships/image" Target="../media/image109.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14.wmf"/><Relationship Id="rId7" Type="http://schemas.openxmlformats.org/officeDocument/2006/relationships/image" Target="../media/image118.wmf"/><Relationship Id="rId2" Type="http://schemas.openxmlformats.org/officeDocument/2006/relationships/image" Target="../media/image113.wmf"/><Relationship Id="rId1" Type="http://schemas.openxmlformats.org/officeDocument/2006/relationships/image" Target="../media/image112.wmf"/><Relationship Id="rId6" Type="http://schemas.openxmlformats.org/officeDocument/2006/relationships/image" Target="../media/image117.wmf"/><Relationship Id="rId5" Type="http://schemas.openxmlformats.org/officeDocument/2006/relationships/image" Target="../media/image116.wmf"/><Relationship Id="rId4" Type="http://schemas.openxmlformats.org/officeDocument/2006/relationships/image" Target="../media/image115.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 Id="rId4" Type="http://schemas.openxmlformats.org/officeDocument/2006/relationships/image" Target="../media/image122.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25.wmf"/><Relationship Id="rId1" Type="http://schemas.openxmlformats.org/officeDocument/2006/relationships/image" Target="../media/image12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27.wmf"/><Relationship Id="rId1" Type="http://schemas.openxmlformats.org/officeDocument/2006/relationships/image" Target="../media/image126.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32.wmf"/><Relationship Id="rId1" Type="http://schemas.openxmlformats.org/officeDocument/2006/relationships/image" Target="../media/image131.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image" Target="../media/image134.wmf"/><Relationship Id="rId6" Type="http://schemas.openxmlformats.org/officeDocument/2006/relationships/image" Target="../media/image139.wmf"/><Relationship Id="rId5" Type="http://schemas.openxmlformats.org/officeDocument/2006/relationships/image" Target="../media/image138.wmf"/><Relationship Id="rId4" Type="http://schemas.openxmlformats.org/officeDocument/2006/relationships/image" Target="../media/image137.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42.wmf"/><Relationship Id="rId2" Type="http://schemas.openxmlformats.org/officeDocument/2006/relationships/image" Target="../media/image141.wmf"/><Relationship Id="rId1" Type="http://schemas.openxmlformats.org/officeDocument/2006/relationships/image" Target="../media/image140.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45.wmf"/><Relationship Id="rId2" Type="http://schemas.openxmlformats.org/officeDocument/2006/relationships/image" Target="../media/image144.wmf"/><Relationship Id="rId1" Type="http://schemas.openxmlformats.org/officeDocument/2006/relationships/image" Target="../media/image143.wmf"/><Relationship Id="rId4" Type="http://schemas.openxmlformats.org/officeDocument/2006/relationships/image" Target="../media/image146.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53.wmf"/><Relationship Id="rId2" Type="http://schemas.openxmlformats.org/officeDocument/2006/relationships/image" Target="../media/image152.wmf"/><Relationship Id="rId1" Type="http://schemas.openxmlformats.org/officeDocument/2006/relationships/image" Target="../media/image151.wmf"/><Relationship Id="rId4" Type="http://schemas.openxmlformats.org/officeDocument/2006/relationships/image" Target="../media/image154.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55.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57.w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165.wmf"/><Relationship Id="rId3" Type="http://schemas.openxmlformats.org/officeDocument/2006/relationships/image" Target="../media/image160.wmf"/><Relationship Id="rId7" Type="http://schemas.openxmlformats.org/officeDocument/2006/relationships/image" Target="../media/image164.wmf"/><Relationship Id="rId2" Type="http://schemas.openxmlformats.org/officeDocument/2006/relationships/image" Target="../media/image159.wmf"/><Relationship Id="rId1" Type="http://schemas.openxmlformats.org/officeDocument/2006/relationships/image" Target="../media/image158.wmf"/><Relationship Id="rId6" Type="http://schemas.openxmlformats.org/officeDocument/2006/relationships/image" Target="../media/image163.wmf"/><Relationship Id="rId5" Type="http://schemas.openxmlformats.org/officeDocument/2006/relationships/image" Target="../media/image162.wmf"/><Relationship Id="rId4" Type="http://schemas.openxmlformats.org/officeDocument/2006/relationships/image" Target="../media/image16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69.wmf"/><Relationship Id="rId2" Type="http://schemas.openxmlformats.org/officeDocument/2006/relationships/image" Target="../media/image168.wmf"/><Relationship Id="rId1" Type="http://schemas.openxmlformats.org/officeDocument/2006/relationships/image" Target="../media/image167.wmf"/><Relationship Id="rId5" Type="http://schemas.openxmlformats.org/officeDocument/2006/relationships/image" Target="../media/image171.wmf"/><Relationship Id="rId4" Type="http://schemas.openxmlformats.org/officeDocument/2006/relationships/image" Target="../media/image170.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75.wmf"/><Relationship Id="rId2" Type="http://schemas.openxmlformats.org/officeDocument/2006/relationships/image" Target="../media/image174.wmf"/><Relationship Id="rId1" Type="http://schemas.openxmlformats.org/officeDocument/2006/relationships/image" Target="../media/image173.wmf"/><Relationship Id="rId6" Type="http://schemas.openxmlformats.org/officeDocument/2006/relationships/image" Target="../media/image178.wmf"/><Relationship Id="rId5" Type="http://schemas.openxmlformats.org/officeDocument/2006/relationships/image" Target="../media/image177.wmf"/><Relationship Id="rId4" Type="http://schemas.openxmlformats.org/officeDocument/2006/relationships/image" Target="../media/image176.w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187.wmf"/><Relationship Id="rId13" Type="http://schemas.openxmlformats.org/officeDocument/2006/relationships/image" Target="../media/image192.wmf"/><Relationship Id="rId3" Type="http://schemas.openxmlformats.org/officeDocument/2006/relationships/image" Target="../media/image182.wmf"/><Relationship Id="rId7" Type="http://schemas.openxmlformats.org/officeDocument/2006/relationships/image" Target="../media/image186.wmf"/><Relationship Id="rId12" Type="http://schemas.openxmlformats.org/officeDocument/2006/relationships/image" Target="../media/image191.wmf"/><Relationship Id="rId2" Type="http://schemas.openxmlformats.org/officeDocument/2006/relationships/image" Target="../media/image181.wmf"/><Relationship Id="rId1" Type="http://schemas.openxmlformats.org/officeDocument/2006/relationships/image" Target="../media/image180.wmf"/><Relationship Id="rId6" Type="http://schemas.openxmlformats.org/officeDocument/2006/relationships/image" Target="../media/image185.wmf"/><Relationship Id="rId11" Type="http://schemas.openxmlformats.org/officeDocument/2006/relationships/image" Target="../media/image190.wmf"/><Relationship Id="rId5" Type="http://schemas.openxmlformats.org/officeDocument/2006/relationships/image" Target="../media/image184.wmf"/><Relationship Id="rId10" Type="http://schemas.openxmlformats.org/officeDocument/2006/relationships/image" Target="../media/image189.wmf"/><Relationship Id="rId4" Type="http://schemas.openxmlformats.org/officeDocument/2006/relationships/image" Target="../media/image183.wmf"/><Relationship Id="rId9" Type="http://schemas.openxmlformats.org/officeDocument/2006/relationships/image" Target="../media/image188.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201.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204.wmf"/><Relationship Id="rId1" Type="http://schemas.openxmlformats.org/officeDocument/2006/relationships/image" Target="../media/image203.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207.wmf"/><Relationship Id="rId2" Type="http://schemas.openxmlformats.org/officeDocument/2006/relationships/image" Target="../media/image206.wmf"/><Relationship Id="rId1" Type="http://schemas.openxmlformats.org/officeDocument/2006/relationships/image" Target="../media/image205.wmf"/><Relationship Id="rId5" Type="http://schemas.openxmlformats.org/officeDocument/2006/relationships/image" Target="../media/image209.wmf"/><Relationship Id="rId4" Type="http://schemas.openxmlformats.org/officeDocument/2006/relationships/image" Target="../media/image208.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12.wmf"/><Relationship Id="rId2" Type="http://schemas.openxmlformats.org/officeDocument/2006/relationships/image" Target="../media/image211.wmf"/><Relationship Id="rId1" Type="http://schemas.openxmlformats.org/officeDocument/2006/relationships/image" Target="../media/image210.wmf"/><Relationship Id="rId4" Type="http://schemas.openxmlformats.org/officeDocument/2006/relationships/image" Target="../media/image213.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16.wmf"/><Relationship Id="rId2" Type="http://schemas.openxmlformats.org/officeDocument/2006/relationships/image" Target="../media/image215.wmf"/><Relationship Id="rId1" Type="http://schemas.openxmlformats.org/officeDocument/2006/relationships/image" Target="../media/image214.wmf"/><Relationship Id="rId6" Type="http://schemas.openxmlformats.org/officeDocument/2006/relationships/image" Target="../media/image219.wmf"/><Relationship Id="rId5" Type="http://schemas.openxmlformats.org/officeDocument/2006/relationships/image" Target="../media/image218.wmf"/><Relationship Id="rId4" Type="http://schemas.openxmlformats.org/officeDocument/2006/relationships/image" Target="../media/image217.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22.wmf"/><Relationship Id="rId2" Type="http://schemas.openxmlformats.org/officeDocument/2006/relationships/image" Target="../media/image221.wmf"/><Relationship Id="rId1" Type="http://schemas.openxmlformats.org/officeDocument/2006/relationships/image" Target="../media/image220.wmf"/><Relationship Id="rId5" Type="http://schemas.openxmlformats.org/officeDocument/2006/relationships/image" Target="../media/image224.wmf"/><Relationship Id="rId4" Type="http://schemas.openxmlformats.org/officeDocument/2006/relationships/image" Target="../media/image223.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228.wmf"/><Relationship Id="rId2" Type="http://schemas.openxmlformats.org/officeDocument/2006/relationships/image" Target="../media/image227.wmf"/><Relationship Id="rId1" Type="http://schemas.openxmlformats.org/officeDocument/2006/relationships/image" Target="../media/image226.wmf"/><Relationship Id="rId6" Type="http://schemas.openxmlformats.org/officeDocument/2006/relationships/image" Target="../media/image231.wmf"/><Relationship Id="rId5" Type="http://schemas.openxmlformats.org/officeDocument/2006/relationships/image" Target="../media/image230.wmf"/><Relationship Id="rId4" Type="http://schemas.openxmlformats.org/officeDocument/2006/relationships/image" Target="../media/image22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21.wmf"/><Relationship Id="rId1" Type="http://schemas.openxmlformats.org/officeDocument/2006/relationships/image" Target="../media/image20.wmf"/><Relationship Id="rId5" Type="http://schemas.openxmlformats.org/officeDocument/2006/relationships/image" Target="../media/image22.wmf"/><Relationship Id="rId4" Type="http://schemas.openxmlformats.org/officeDocument/2006/relationships/image" Target="../media/image18.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34.wmf"/><Relationship Id="rId2" Type="http://schemas.openxmlformats.org/officeDocument/2006/relationships/image" Target="../media/image233.wmf"/><Relationship Id="rId1" Type="http://schemas.openxmlformats.org/officeDocument/2006/relationships/image" Target="../media/image232.wmf"/><Relationship Id="rId5" Type="http://schemas.openxmlformats.org/officeDocument/2006/relationships/image" Target="../media/image236.wmf"/><Relationship Id="rId4" Type="http://schemas.openxmlformats.org/officeDocument/2006/relationships/image" Target="../media/image235.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33.wmf"/><Relationship Id="rId2" Type="http://schemas.openxmlformats.org/officeDocument/2006/relationships/image" Target="../media/image238.wmf"/><Relationship Id="rId1" Type="http://schemas.openxmlformats.org/officeDocument/2006/relationships/image" Target="../media/image237.wmf"/><Relationship Id="rId5" Type="http://schemas.openxmlformats.org/officeDocument/2006/relationships/image" Target="../media/image240.wmf"/><Relationship Id="rId4" Type="http://schemas.openxmlformats.org/officeDocument/2006/relationships/image" Target="../media/image239.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243.wmf"/><Relationship Id="rId2" Type="http://schemas.openxmlformats.org/officeDocument/2006/relationships/image" Target="../media/image242.wmf"/><Relationship Id="rId1" Type="http://schemas.openxmlformats.org/officeDocument/2006/relationships/image" Target="../media/image241.wmf"/><Relationship Id="rId5" Type="http://schemas.openxmlformats.org/officeDocument/2006/relationships/image" Target="../media/image218.wmf"/><Relationship Id="rId4" Type="http://schemas.openxmlformats.org/officeDocument/2006/relationships/image" Target="../media/image214.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247.wmf"/><Relationship Id="rId2" Type="http://schemas.openxmlformats.org/officeDocument/2006/relationships/image" Target="../media/image246.wmf"/><Relationship Id="rId1" Type="http://schemas.openxmlformats.org/officeDocument/2006/relationships/image" Target="../media/image245.wmf"/><Relationship Id="rId4" Type="http://schemas.openxmlformats.org/officeDocument/2006/relationships/image" Target="../media/image248.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245.wmf"/><Relationship Id="rId2" Type="http://schemas.openxmlformats.org/officeDocument/2006/relationships/image" Target="../media/image241.wmf"/><Relationship Id="rId1" Type="http://schemas.openxmlformats.org/officeDocument/2006/relationships/image" Target="../media/image220.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251.wmf"/><Relationship Id="rId2" Type="http://schemas.openxmlformats.org/officeDocument/2006/relationships/image" Target="../media/image250.wmf"/><Relationship Id="rId1" Type="http://schemas.openxmlformats.org/officeDocument/2006/relationships/image" Target="../media/image249.wmf"/><Relationship Id="rId4" Type="http://schemas.openxmlformats.org/officeDocument/2006/relationships/image" Target="../media/image252.wmf"/></Relationships>
</file>

<file path=ppt/drawings/_rels/vmlDrawing56.vml.rels><?xml version="1.0" encoding="UTF-8" standalone="yes"?>
<Relationships xmlns="http://schemas.openxmlformats.org/package/2006/relationships"><Relationship Id="rId2" Type="http://schemas.openxmlformats.org/officeDocument/2006/relationships/image" Target="../media/image254.wmf"/><Relationship Id="rId1" Type="http://schemas.openxmlformats.org/officeDocument/2006/relationships/image" Target="../media/image253.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255.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258.wmf"/><Relationship Id="rId2" Type="http://schemas.openxmlformats.org/officeDocument/2006/relationships/image" Target="../media/image257.wmf"/><Relationship Id="rId1" Type="http://schemas.openxmlformats.org/officeDocument/2006/relationships/image" Target="../media/image256.wmf"/><Relationship Id="rId5" Type="http://schemas.openxmlformats.org/officeDocument/2006/relationships/image" Target="../media/image260.wmf"/><Relationship Id="rId4" Type="http://schemas.openxmlformats.org/officeDocument/2006/relationships/image" Target="../media/image259.wmf"/></Relationships>
</file>

<file path=ppt/drawings/_rels/vmlDrawing59.vml.rels><?xml version="1.0" encoding="UTF-8" standalone="yes"?>
<Relationships xmlns="http://schemas.openxmlformats.org/package/2006/relationships"><Relationship Id="rId8" Type="http://schemas.openxmlformats.org/officeDocument/2006/relationships/image" Target="../media/image254.wmf"/><Relationship Id="rId3" Type="http://schemas.openxmlformats.org/officeDocument/2006/relationships/image" Target="../media/image263.wmf"/><Relationship Id="rId7" Type="http://schemas.openxmlformats.org/officeDocument/2006/relationships/image" Target="../media/image267.wmf"/><Relationship Id="rId2" Type="http://schemas.openxmlformats.org/officeDocument/2006/relationships/image" Target="../media/image262.wmf"/><Relationship Id="rId1" Type="http://schemas.openxmlformats.org/officeDocument/2006/relationships/image" Target="../media/image261.wmf"/><Relationship Id="rId6" Type="http://schemas.openxmlformats.org/officeDocument/2006/relationships/image" Target="../media/image266.wmf"/><Relationship Id="rId5" Type="http://schemas.openxmlformats.org/officeDocument/2006/relationships/image" Target="../media/image265.wmf"/><Relationship Id="rId4" Type="http://schemas.openxmlformats.org/officeDocument/2006/relationships/image" Target="../media/image26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19.w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268.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272.wmf"/><Relationship Id="rId2" Type="http://schemas.openxmlformats.org/officeDocument/2006/relationships/image" Target="../media/image271.wmf"/><Relationship Id="rId1" Type="http://schemas.openxmlformats.org/officeDocument/2006/relationships/image" Target="../media/image27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5.wmf"/><Relationship Id="rId5" Type="http://schemas.openxmlformats.org/officeDocument/2006/relationships/image" Target="../media/image31.wmf"/><Relationship Id="rId4"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ea typeface="宋体" pitchFamily="2" charset="-122"/>
              </a:defRPr>
            </a:lvl1pPr>
          </a:lstStyle>
          <a:p>
            <a:pPr>
              <a:defRPr/>
            </a:pPr>
            <a:endParaRPr lang="en-US" altLang="zh-CN"/>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ea typeface="宋体" pitchFamily="2" charset="-122"/>
              </a:defRPr>
            </a:lvl1pPr>
          </a:lstStyle>
          <a:p>
            <a:pPr>
              <a:defRPr/>
            </a:pPr>
            <a:endParaRPr lang="en-US" altLang="zh-CN"/>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4606998B-992D-4886-BA4A-4B254E88A033}" type="slidenum">
              <a:rPr lang="en-US" altLang="zh-CN"/>
              <a:pPr>
                <a:defRPr/>
              </a:pPr>
              <a:t>‹#›</a:t>
            </a:fld>
            <a:endParaRPr lang="en-US" altLang="zh-CN"/>
          </a:p>
        </p:txBody>
      </p:sp>
    </p:spTree>
    <p:extLst>
      <p:ext uri="{BB962C8B-B14F-4D97-AF65-F5344CB8AC3E}">
        <p14:creationId xmlns:p14="http://schemas.microsoft.com/office/powerpoint/2010/main" val="31019976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606998B-992D-4886-BA4A-4B254E88A033}" type="slidenum">
              <a:rPr lang="en-US" altLang="zh-CN" smtClean="0"/>
              <a:pPr>
                <a:defRPr/>
              </a:pPr>
              <a:t>43</a:t>
            </a:fld>
            <a:endParaRPr lang="en-US" altLang="zh-CN"/>
          </a:p>
        </p:txBody>
      </p:sp>
    </p:spTree>
    <p:extLst>
      <p:ext uri="{BB962C8B-B14F-4D97-AF65-F5344CB8AC3E}">
        <p14:creationId xmlns:p14="http://schemas.microsoft.com/office/powerpoint/2010/main" val="1754841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606998B-992D-4886-BA4A-4B254E88A033}" type="slidenum">
              <a:rPr lang="en-US" altLang="zh-CN" smtClean="0">
                <a:solidFill>
                  <a:srgbClr val="000000"/>
                </a:solidFill>
              </a:rPr>
              <a:pPr>
                <a:defRPr/>
              </a:pPr>
              <a:t>44</a:t>
            </a:fld>
            <a:endParaRPr lang="en-US" altLang="zh-CN">
              <a:solidFill>
                <a:srgbClr val="000000"/>
              </a:solidFill>
            </a:endParaRPr>
          </a:p>
        </p:txBody>
      </p:sp>
    </p:spTree>
    <p:extLst>
      <p:ext uri="{BB962C8B-B14F-4D97-AF65-F5344CB8AC3E}">
        <p14:creationId xmlns:p14="http://schemas.microsoft.com/office/powerpoint/2010/main" val="3443764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606998B-992D-4886-BA4A-4B254E88A033}" type="slidenum">
              <a:rPr lang="en-US" altLang="zh-CN" smtClean="0"/>
              <a:pPr>
                <a:defRPr/>
              </a:pPr>
              <a:t>75</a:t>
            </a:fld>
            <a:endParaRPr lang="en-US" altLang="zh-CN"/>
          </a:p>
        </p:txBody>
      </p:sp>
    </p:spTree>
    <p:extLst>
      <p:ext uri="{BB962C8B-B14F-4D97-AF65-F5344CB8AC3E}">
        <p14:creationId xmlns:p14="http://schemas.microsoft.com/office/powerpoint/2010/main" val="32013801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view2"/>
          <p:cNvPicPr>
            <a:picLocks noChangeAspect="1" noChangeArrowheads="1"/>
          </p:cNvPicPr>
          <p:nvPr/>
        </p:nvPicPr>
        <p:blipFill>
          <a:blip r:embed="rId2"/>
          <a:srcRect/>
          <a:stretch>
            <a:fillRect/>
          </a:stretch>
        </p:blipFill>
        <p:spPr bwMode="auto">
          <a:xfrm>
            <a:off x="0" y="0"/>
            <a:ext cx="2209800" cy="609600"/>
          </a:xfrm>
          <a:prstGeom prst="rect">
            <a:avLst/>
          </a:prstGeom>
          <a:noFill/>
          <a:ln w="9525">
            <a:noFill/>
            <a:miter lim="800000"/>
            <a:headEnd/>
            <a:tailEnd/>
          </a:ln>
        </p:spPr>
      </p:pic>
      <p:sp>
        <p:nvSpPr>
          <p:cNvPr id="9218" name="Rectangle 2"/>
          <p:cNvSpPr>
            <a:spLocks noGrp="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921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4EEE8762-5D50-4E18-96B6-F75AF9F9ECC2}"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C31F7FD-414C-4095-A1D3-3CE27FEDC7D5}"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B99F53F-96C4-448F-8C7B-D167EDA95109}"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21F6510-B1EA-49C3-8B9C-EDA9B8F55F35}"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D3E8FD8-9A1A-4411-AE43-C781F9BBD906}"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8C50360-9026-4D56-8A26-89CD93064875}"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900B58E5-2E67-4CEB-A690-CC62D7AC0AFD}"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AA7282E1-68DA-4DD4-9121-59500DD778F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D9C9301A-3CC2-40F8-A6B9-3BEC78CD18F2}"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0634DF8-3233-4DB6-9B66-356C138C1FB9}"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7ABCAE3-816E-4CE7-9A13-D19C4363DD5D}"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196"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400">
                <a:ea typeface="宋体" pitchFamily="2" charset="-122"/>
              </a:defRPr>
            </a:lvl1pPr>
          </a:lstStyle>
          <a:p>
            <a:pPr>
              <a:defRPr/>
            </a:pPr>
            <a:endParaRPr lang="en-US" altLang="zh-CN"/>
          </a:p>
        </p:txBody>
      </p:sp>
      <p:sp>
        <p:nvSpPr>
          <p:cNvPr id="81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ea typeface="宋体" pitchFamily="2" charset="-122"/>
              </a:defRPr>
            </a:lvl1pPr>
          </a:lstStyle>
          <a:p>
            <a:pPr>
              <a:defRPr/>
            </a:pPr>
            <a:endParaRPr lang="en-US" altLang="zh-CN"/>
          </a:p>
        </p:txBody>
      </p:sp>
      <p:sp>
        <p:nvSpPr>
          <p:cNvPr id="8198"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ea typeface="宋体" pitchFamily="2" charset="-122"/>
              </a:defRPr>
            </a:lvl1pPr>
          </a:lstStyle>
          <a:p>
            <a:pPr>
              <a:defRPr/>
            </a:pPr>
            <a:fld id="{8F32D61B-7311-4572-A0F1-804CB42948AE}" type="slidenum">
              <a:rPr lang="en-US" altLang="zh-CN"/>
              <a:pPr>
                <a:defRPr/>
              </a:pPr>
              <a:t>‹#›</a:t>
            </a:fld>
            <a:endParaRPr lang="en-US" altLang="zh-CN"/>
          </a:p>
        </p:txBody>
      </p:sp>
      <p:pic>
        <p:nvPicPr>
          <p:cNvPr id="1031" name="Picture 7" descr="view2"/>
          <p:cNvPicPr>
            <a:picLocks noChangeAspect="1" noChangeArrowheads="1"/>
          </p:cNvPicPr>
          <p:nvPr/>
        </p:nvPicPr>
        <p:blipFill>
          <a:blip r:embed="rId13"/>
          <a:srcRect/>
          <a:stretch>
            <a:fillRect/>
          </a:stretch>
        </p:blipFill>
        <p:spPr bwMode="auto">
          <a:xfrm>
            <a:off x="0" y="0"/>
            <a:ext cx="2362200" cy="609600"/>
          </a:xfrm>
          <a:prstGeom prst="rect">
            <a:avLst/>
          </a:prstGeom>
          <a:noFill/>
          <a:ln w="9525">
            <a:noFill/>
            <a:miter lim="800000"/>
            <a:headEnd/>
            <a:tailEnd/>
          </a:ln>
        </p:spPr>
      </p:pic>
      <p:pic>
        <p:nvPicPr>
          <p:cNvPr id="1032" name="Picture 8" descr="nklogo"/>
          <p:cNvPicPr>
            <a:picLocks noChangeAspect="1" noChangeArrowheads="1" noCrop="1"/>
          </p:cNvPicPr>
          <p:nvPr/>
        </p:nvPicPr>
        <p:blipFill>
          <a:blip r:embed="rId14"/>
          <a:srcRect/>
          <a:stretch>
            <a:fillRect/>
          </a:stretch>
        </p:blipFill>
        <p:spPr bwMode="auto">
          <a:xfrm>
            <a:off x="7696200" y="0"/>
            <a:ext cx="1447800" cy="10858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356"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0.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7.wmf"/><Relationship Id="rId5" Type="http://schemas.openxmlformats.org/officeDocument/2006/relationships/oleObject" Target="../embeddings/oleObject5.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1.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18.wmf"/><Relationship Id="rId4" Type="http://schemas.openxmlformats.org/officeDocument/2006/relationships/image" Target="../media/image20.wmf"/><Relationship Id="rId9" Type="http://schemas.openxmlformats.org/officeDocument/2006/relationships/oleObject" Target="../embeddings/oleObject11.bin"/></Relationships>
</file>

<file path=ppt/slides/_rels/slide12.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5.gi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4.wmf"/><Relationship Id="rId11" Type="http://schemas.openxmlformats.org/officeDocument/2006/relationships/image" Target="../media/image26.gif"/><Relationship Id="rId5" Type="http://schemas.openxmlformats.org/officeDocument/2006/relationships/oleObject" Target="../embeddings/oleObject14.bin"/><Relationship Id="rId10" Type="http://schemas.openxmlformats.org/officeDocument/2006/relationships/image" Target="../media/image19.wmf"/><Relationship Id="rId4" Type="http://schemas.openxmlformats.org/officeDocument/2006/relationships/image" Target="../media/image23.wmf"/><Relationship Id="rId9" Type="http://schemas.openxmlformats.org/officeDocument/2006/relationships/oleObject" Target="../embeddings/oleObject16.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7.wmf"/><Relationship Id="rId5" Type="http://schemas.openxmlformats.org/officeDocument/2006/relationships/oleObject" Target="../embeddings/oleObject18.bin"/><Relationship Id="rId4" Type="http://schemas.openxmlformats.org/officeDocument/2006/relationships/image" Target="../media/image23.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31.wmf"/><Relationship Id="rId3" Type="http://schemas.openxmlformats.org/officeDocument/2006/relationships/oleObject" Target="../embeddings/oleObject19.bin"/><Relationship Id="rId7" Type="http://schemas.openxmlformats.org/officeDocument/2006/relationships/image" Target="../media/image28.wmf"/><Relationship Id="rId12"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1.bin"/><Relationship Id="rId11" Type="http://schemas.openxmlformats.org/officeDocument/2006/relationships/image" Target="../media/image30.wmf"/><Relationship Id="rId5" Type="http://schemas.openxmlformats.org/officeDocument/2006/relationships/oleObject" Target="../embeddings/oleObject20.bin"/><Relationship Id="rId10" Type="http://schemas.openxmlformats.org/officeDocument/2006/relationships/oleObject" Target="../embeddings/oleObject23.bin"/><Relationship Id="rId4" Type="http://schemas.openxmlformats.org/officeDocument/2006/relationships/image" Target="../media/image25.wmf"/><Relationship Id="rId9" Type="http://schemas.openxmlformats.org/officeDocument/2006/relationships/image" Target="../media/image29.wmf"/><Relationship Id="rId14" Type="http://schemas.openxmlformats.org/officeDocument/2006/relationships/image" Target="../media/image26.gi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3.wmf"/><Relationship Id="rId5" Type="http://schemas.openxmlformats.org/officeDocument/2006/relationships/oleObject" Target="../embeddings/oleObject26.bin"/><Relationship Id="rId4" Type="http://schemas.openxmlformats.org/officeDocument/2006/relationships/image" Target="../media/image32.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image" Target="../media/image38.wmf"/><Relationship Id="rId18" Type="http://schemas.openxmlformats.org/officeDocument/2006/relationships/oleObject" Target="../embeddings/oleObject34.bin"/><Relationship Id="rId26" Type="http://schemas.openxmlformats.org/officeDocument/2006/relationships/oleObject" Target="../embeddings/oleObject38.bin"/><Relationship Id="rId3" Type="http://schemas.openxmlformats.org/officeDocument/2006/relationships/oleObject" Target="../embeddings/oleObject27.bin"/><Relationship Id="rId21" Type="http://schemas.openxmlformats.org/officeDocument/2006/relationships/image" Target="../media/image42.wmf"/><Relationship Id="rId7" Type="http://schemas.openxmlformats.org/officeDocument/2006/relationships/image" Target="../media/image47.jpg"/><Relationship Id="rId12" Type="http://schemas.openxmlformats.org/officeDocument/2006/relationships/oleObject" Target="../embeddings/oleObject31.bin"/><Relationship Id="rId17" Type="http://schemas.openxmlformats.org/officeDocument/2006/relationships/image" Target="../media/image40.wmf"/><Relationship Id="rId25" Type="http://schemas.openxmlformats.org/officeDocument/2006/relationships/image" Target="../media/image44.wmf"/><Relationship Id="rId2" Type="http://schemas.openxmlformats.org/officeDocument/2006/relationships/slideLayout" Target="../slideLayouts/slideLayout2.xml"/><Relationship Id="rId16" Type="http://schemas.openxmlformats.org/officeDocument/2006/relationships/oleObject" Target="../embeddings/oleObject33.bin"/><Relationship Id="rId20" Type="http://schemas.openxmlformats.org/officeDocument/2006/relationships/oleObject" Target="../embeddings/oleObject35.bin"/><Relationship Id="rId29" Type="http://schemas.openxmlformats.org/officeDocument/2006/relationships/image" Target="../media/image46.wmf"/><Relationship Id="rId1" Type="http://schemas.openxmlformats.org/officeDocument/2006/relationships/vmlDrawing" Target="../drawings/vmlDrawing10.vml"/><Relationship Id="rId6" Type="http://schemas.openxmlformats.org/officeDocument/2006/relationships/image" Target="../media/image35.wmf"/><Relationship Id="rId11" Type="http://schemas.openxmlformats.org/officeDocument/2006/relationships/image" Target="../media/image37.wmf"/><Relationship Id="rId24" Type="http://schemas.openxmlformats.org/officeDocument/2006/relationships/oleObject" Target="../embeddings/oleObject37.bin"/><Relationship Id="rId5" Type="http://schemas.openxmlformats.org/officeDocument/2006/relationships/oleObject" Target="../embeddings/oleObject28.bin"/><Relationship Id="rId15" Type="http://schemas.openxmlformats.org/officeDocument/2006/relationships/image" Target="../media/image39.wmf"/><Relationship Id="rId23" Type="http://schemas.openxmlformats.org/officeDocument/2006/relationships/image" Target="../media/image43.wmf"/><Relationship Id="rId28" Type="http://schemas.openxmlformats.org/officeDocument/2006/relationships/oleObject" Target="../embeddings/oleObject39.bin"/><Relationship Id="rId10" Type="http://schemas.openxmlformats.org/officeDocument/2006/relationships/oleObject" Target="../embeddings/oleObject30.bin"/><Relationship Id="rId19" Type="http://schemas.openxmlformats.org/officeDocument/2006/relationships/image" Target="../media/image41.wmf"/><Relationship Id="rId4" Type="http://schemas.openxmlformats.org/officeDocument/2006/relationships/image" Target="../media/image34.wmf"/><Relationship Id="rId9" Type="http://schemas.openxmlformats.org/officeDocument/2006/relationships/image" Target="../media/image36.wmf"/><Relationship Id="rId14" Type="http://schemas.openxmlformats.org/officeDocument/2006/relationships/oleObject" Target="../embeddings/oleObject32.bin"/><Relationship Id="rId22" Type="http://schemas.openxmlformats.org/officeDocument/2006/relationships/oleObject" Target="../embeddings/oleObject36.bin"/><Relationship Id="rId27" Type="http://schemas.openxmlformats.org/officeDocument/2006/relationships/image" Target="../media/image45.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42.bin"/><Relationship Id="rId13" Type="http://schemas.openxmlformats.org/officeDocument/2006/relationships/image" Target="../media/image52.wmf"/><Relationship Id="rId3" Type="http://schemas.openxmlformats.org/officeDocument/2006/relationships/oleObject" Target="../embeddings/oleObject40.bin"/><Relationship Id="rId7" Type="http://schemas.openxmlformats.org/officeDocument/2006/relationships/image" Target="../media/image49.wmf"/><Relationship Id="rId12"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41.bin"/><Relationship Id="rId11" Type="http://schemas.openxmlformats.org/officeDocument/2006/relationships/image" Target="../media/image51.wmf"/><Relationship Id="rId5" Type="http://schemas.openxmlformats.org/officeDocument/2006/relationships/image" Target="../media/image54.jpg"/><Relationship Id="rId15" Type="http://schemas.openxmlformats.org/officeDocument/2006/relationships/image" Target="../media/image53.wmf"/><Relationship Id="rId10" Type="http://schemas.openxmlformats.org/officeDocument/2006/relationships/oleObject" Target="../embeddings/oleObject43.bin"/><Relationship Id="rId4" Type="http://schemas.openxmlformats.org/officeDocument/2006/relationships/image" Target="../media/image48.wmf"/><Relationship Id="rId9" Type="http://schemas.openxmlformats.org/officeDocument/2006/relationships/image" Target="../media/image50.wmf"/><Relationship Id="rId14" Type="http://schemas.openxmlformats.org/officeDocument/2006/relationships/oleObject" Target="../embeddings/oleObject45.bin"/></Relationships>
</file>

<file path=ppt/slides/_rels/slide18.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56.wmf"/><Relationship Id="rId5" Type="http://schemas.openxmlformats.org/officeDocument/2006/relationships/oleObject" Target="../embeddings/oleObject47.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49.bin"/></Relationships>
</file>

<file path=ppt/slides/_rels/slide19.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60.wmf"/><Relationship Id="rId5" Type="http://schemas.openxmlformats.org/officeDocument/2006/relationships/oleObject" Target="../embeddings/oleObject51.bin"/><Relationship Id="rId4" Type="http://schemas.openxmlformats.org/officeDocument/2006/relationships/image" Target="../media/image5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62.tm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7.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63.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4.bin"/><Relationship Id="rId7" Type="http://schemas.openxmlformats.org/officeDocument/2006/relationships/image" Target="../media/image65.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55.bin"/><Relationship Id="rId5" Type="http://schemas.openxmlformats.org/officeDocument/2006/relationships/image" Target="../media/image66.png"/><Relationship Id="rId4" Type="http://schemas.openxmlformats.org/officeDocument/2006/relationships/image" Target="../media/image64.wmf"/></Relationships>
</file>

<file path=ppt/slides/_rels/slide24.xml.rels><?xml version="1.0" encoding="UTF-8" standalone="yes"?>
<Relationships xmlns="http://schemas.openxmlformats.org/package/2006/relationships"><Relationship Id="rId8" Type="http://schemas.openxmlformats.org/officeDocument/2006/relationships/image" Target="../media/image69.wmf"/><Relationship Id="rId13" Type="http://schemas.openxmlformats.org/officeDocument/2006/relationships/oleObject" Target="../embeddings/oleObject61.bin"/><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71.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68.wmf"/><Relationship Id="rId11" Type="http://schemas.openxmlformats.org/officeDocument/2006/relationships/oleObject" Target="../embeddings/oleObject60.bin"/><Relationship Id="rId5" Type="http://schemas.openxmlformats.org/officeDocument/2006/relationships/oleObject" Target="../embeddings/oleObject57.bin"/><Relationship Id="rId15" Type="http://schemas.openxmlformats.org/officeDocument/2006/relationships/image" Target="../media/image72.wmf"/><Relationship Id="rId10" Type="http://schemas.openxmlformats.org/officeDocument/2006/relationships/image" Target="../media/image70.wmf"/><Relationship Id="rId4" Type="http://schemas.openxmlformats.org/officeDocument/2006/relationships/image" Target="../media/image67.wmf"/><Relationship Id="rId9" Type="http://schemas.openxmlformats.org/officeDocument/2006/relationships/oleObject" Target="../embeddings/oleObject59.bin"/><Relationship Id="rId14" Type="http://schemas.openxmlformats.org/officeDocument/2006/relationships/oleObject" Target="../embeddings/oleObject62.bin"/></Relationships>
</file>

<file path=ppt/slides/_rels/slide25.xml.rels><?xml version="1.0" encoding="UTF-8" standalone="yes"?>
<Relationships xmlns="http://schemas.openxmlformats.org/package/2006/relationships"><Relationship Id="rId3" Type="http://schemas.openxmlformats.org/officeDocument/2006/relationships/image" Target="../media/image26.gif"/><Relationship Id="rId7" Type="http://schemas.openxmlformats.org/officeDocument/2006/relationships/image" Target="../media/image74.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64.bin"/><Relationship Id="rId5" Type="http://schemas.openxmlformats.org/officeDocument/2006/relationships/image" Target="../media/image73.wmf"/><Relationship Id="rId4" Type="http://schemas.openxmlformats.org/officeDocument/2006/relationships/oleObject" Target="../embeddings/oleObject63.bin"/></Relationships>
</file>

<file path=ppt/slides/_rels/slide26.xml.rels><?xml version="1.0" encoding="UTF-8" standalone="yes"?>
<Relationships xmlns="http://schemas.openxmlformats.org/package/2006/relationships"><Relationship Id="rId8" Type="http://schemas.openxmlformats.org/officeDocument/2006/relationships/image" Target="../media/image77.wmf"/><Relationship Id="rId13" Type="http://schemas.openxmlformats.org/officeDocument/2006/relationships/image" Target="../media/image80.png"/><Relationship Id="rId3" Type="http://schemas.openxmlformats.org/officeDocument/2006/relationships/oleObject" Target="../embeddings/oleObject65.bin"/><Relationship Id="rId7" Type="http://schemas.openxmlformats.org/officeDocument/2006/relationships/oleObject" Target="../embeddings/oleObject67.bin"/><Relationship Id="rId12" Type="http://schemas.openxmlformats.org/officeDocument/2006/relationships/image" Target="../media/image79.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76.wmf"/><Relationship Id="rId11" Type="http://schemas.openxmlformats.org/officeDocument/2006/relationships/oleObject" Target="../embeddings/oleObject69.bin"/><Relationship Id="rId5" Type="http://schemas.openxmlformats.org/officeDocument/2006/relationships/oleObject" Target="../embeddings/oleObject66.bin"/><Relationship Id="rId15" Type="http://schemas.openxmlformats.org/officeDocument/2006/relationships/image" Target="../media/image81.gif"/><Relationship Id="rId10" Type="http://schemas.openxmlformats.org/officeDocument/2006/relationships/image" Target="../media/image78.wmf"/><Relationship Id="rId4" Type="http://schemas.openxmlformats.org/officeDocument/2006/relationships/image" Target="../media/image75.wmf"/><Relationship Id="rId9" Type="http://schemas.openxmlformats.org/officeDocument/2006/relationships/oleObject" Target="../embeddings/oleObject68.bin"/><Relationship Id="rId14" Type="http://schemas.openxmlformats.org/officeDocument/2006/relationships/image" Target="../media/image3.gi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72.bin"/><Relationship Id="rId3" Type="http://schemas.openxmlformats.org/officeDocument/2006/relationships/oleObject" Target="../embeddings/oleObject70.bin"/><Relationship Id="rId7" Type="http://schemas.openxmlformats.org/officeDocument/2006/relationships/image" Target="../media/image83.png"/><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82.wmf"/><Relationship Id="rId5" Type="http://schemas.openxmlformats.org/officeDocument/2006/relationships/oleObject" Target="../embeddings/oleObject71.bin"/><Relationship Id="rId4" Type="http://schemas.openxmlformats.org/officeDocument/2006/relationships/image" Target="../media/image77.wmf"/></Relationships>
</file>

<file path=ppt/slides/_rels/slide28.xml.rels><?xml version="1.0" encoding="UTF-8" standalone="yes"?>
<Relationships xmlns="http://schemas.openxmlformats.org/package/2006/relationships"><Relationship Id="rId8" Type="http://schemas.openxmlformats.org/officeDocument/2006/relationships/tags" Target="../tags/tag18.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image" Target="../media/image62.tmp"/><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slideLayout" Target="../slideLayouts/slideLayout7.xml"/><Relationship Id="rId5" Type="http://schemas.openxmlformats.org/officeDocument/2006/relationships/tags" Target="../tags/tag1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s>
</file>

<file path=ppt/slides/_rels/slide29.x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image" Target="../media/image86.png"/><Relationship Id="rId7"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84.wmf"/><Relationship Id="rId5" Type="http://schemas.openxmlformats.org/officeDocument/2006/relationships/oleObject" Target="../embeddings/oleObject73.bin"/><Relationship Id="rId4" Type="http://schemas.openxmlformats.org/officeDocument/2006/relationships/image" Target="../media/image87.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oleObject" Target="../embeddings/oleObject75.bin"/><Relationship Id="rId7" Type="http://schemas.openxmlformats.org/officeDocument/2006/relationships/oleObject" Target="../embeddings/oleObject77.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89.wmf"/><Relationship Id="rId5" Type="http://schemas.openxmlformats.org/officeDocument/2006/relationships/oleObject" Target="../embeddings/oleObject76.bin"/><Relationship Id="rId4" Type="http://schemas.openxmlformats.org/officeDocument/2006/relationships/image" Target="../media/image88.wmf"/></Relationships>
</file>

<file path=ppt/slides/_rels/slide31.xml.rels><?xml version="1.0" encoding="UTF-8" standalone="yes"?>
<Relationships xmlns="http://schemas.openxmlformats.org/package/2006/relationships"><Relationship Id="rId8" Type="http://schemas.openxmlformats.org/officeDocument/2006/relationships/image" Target="../media/image93.wmf"/><Relationship Id="rId13" Type="http://schemas.openxmlformats.org/officeDocument/2006/relationships/oleObject" Target="../embeddings/oleObject83.bin"/><Relationship Id="rId3" Type="http://schemas.openxmlformats.org/officeDocument/2006/relationships/oleObject" Target="../embeddings/oleObject78.bin"/><Relationship Id="rId7" Type="http://schemas.openxmlformats.org/officeDocument/2006/relationships/oleObject" Target="../embeddings/oleObject80.bin"/><Relationship Id="rId12" Type="http://schemas.openxmlformats.org/officeDocument/2006/relationships/image" Target="../media/image95.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92.wmf"/><Relationship Id="rId11" Type="http://schemas.openxmlformats.org/officeDocument/2006/relationships/oleObject" Target="../embeddings/oleObject82.bin"/><Relationship Id="rId5" Type="http://schemas.openxmlformats.org/officeDocument/2006/relationships/oleObject" Target="../embeddings/oleObject79.bin"/><Relationship Id="rId10" Type="http://schemas.openxmlformats.org/officeDocument/2006/relationships/image" Target="../media/image94.wmf"/><Relationship Id="rId4" Type="http://schemas.openxmlformats.org/officeDocument/2006/relationships/image" Target="../media/image91.wmf"/><Relationship Id="rId9" Type="http://schemas.openxmlformats.org/officeDocument/2006/relationships/oleObject" Target="../embeddings/oleObject81.bin"/><Relationship Id="rId14" Type="http://schemas.openxmlformats.org/officeDocument/2006/relationships/image" Target="../media/image96.wmf"/></Relationships>
</file>

<file path=ppt/slides/_rels/slide32.xml.rels><?xml version="1.0" encoding="UTF-8" standalone="yes"?>
<Relationships xmlns="http://schemas.openxmlformats.org/package/2006/relationships"><Relationship Id="rId2" Type="http://schemas.openxmlformats.org/officeDocument/2006/relationships/image" Target="../media/image97.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87.bin"/><Relationship Id="rId3" Type="http://schemas.openxmlformats.org/officeDocument/2006/relationships/oleObject" Target="../embeddings/oleObject84.bin"/><Relationship Id="rId7" Type="http://schemas.openxmlformats.org/officeDocument/2006/relationships/oleObject" Target="../embeddings/oleObject86.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92.wmf"/><Relationship Id="rId5" Type="http://schemas.openxmlformats.org/officeDocument/2006/relationships/oleObject" Target="../embeddings/oleObject85.bin"/><Relationship Id="rId4" Type="http://schemas.openxmlformats.org/officeDocument/2006/relationships/image" Target="../media/image98.wmf"/><Relationship Id="rId9" Type="http://schemas.openxmlformats.org/officeDocument/2006/relationships/oleObject" Target="../embeddings/oleObject88.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91.bin"/><Relationship Id="rId3" Type="http://schemas.openxmlformats.org/officeDocument/2006/relationships/image" Target="../media/image103.png"/><Relationship Id="rId7" Type="http://schemas.openxmlformats.org/officeDocument/2006/relationships/image" Target="../media/image100.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90.bin"/><Relationship Id="rId11" Type="http://schemas.openxmlformats.org/officeDocument/2006/relationships/image" Target="../media/image102.wmf"/><Relationship Id="rId5" Type="http://schemas.openxmlformats.org/officeDocument/2006/relationships/image" Target="../media/image99.wmf"/><Relationship Id="rId10" Type="http://schemas.openxmlformats.org/officeDocument/2006/relationships/oleObject" Target="../embeddings/oleObject92.bin"/><Relationship Id="rId4" Type="http://schemas.openxmlformats.org/officeDocument/2006/relationships/oleObject" Target="../embeddings/oleObject89.bin"/><Relationship Id="rId9" Type="http://schemas.openxmlformats.org/officeDocument/2006/relationships/image" Target="../media/image101.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105.wmf"/><Relationship Id="rId5" Type="http://schemas.openxmlformats.org/officeDocument/2006/relationships/oleObject" Target="../embeddings/oleObject94.bin"/><Relationship Id="rId4" Type="http://schemas.openxmlformats.org/officeDocument/2006/relationships/image" Target="../media/image104.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97.bin"/><Relationship Id="rId13" Type="http://schemas.openxmlformats.org/officeDocument/2006/relationships/image" Target="../media/image110.wmf"/><Relationship Id="rId3" Type="http://schemas.openxmlformats.org/officeDocument/2006/relationships/image" Target="../media/image111.png"/><Relationship Id="rId7" Type="http://schemas.openxmlformats.org/officeDocument/2006/relationships/image" Target="../media/image107.wmf"/><Relationship Id="rId12" Type="http://schemas.openxmlformats.org/officeDocument/2006/relationships/oleObject" Target="../embeddings/oleObject99.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96.bin"/><Relationship Id="rId11" Type="http://schemas.openxmlformats.org/officeDocument/2006/relationships/image" Target="../media/image109.wmf"/><Relationship Id="rId5" Type="http://schemas.openxmlformats.org/officeDocument/2006/relationships/image" Target="../media/image106.wmf"/><Relationship Id="rId15" Type="http://schemas.openxmlformats.org/officeDocument/2006/relationships/image" Target="../media/image14.gif"/><Relationship Id="rId10" Type="http://schemas.openxmlformats.org/officeDocument/2006/relationships/oleObject" Target="../embeddings/oleObject98.bin"/><Relationship Id="rId4" Type="http://schemas.openxmlformats.org/officeDocument/2006/relationships/oleObject" Target="../embeddings/oleObject95.bin"/><Relationship Id="rId9" Type="http://schemas.openxmlformats.org/officeDocument/2006/relationships/image" Target="../media/image108.wmf"/><Relationship Id="rId14" Type="http://schemas.openxmlformats.org/officeDocument/2006/relationships/oleObject" Target="../embeddings/oleObject100.bin"/></Relationships>
</file>

<file path=ppt/slides/_rels/slide37.xml.rels><?xml version="1.0" encoding="UTF-8" standalone="yes"?>
<Relationships xmlns="http://schemas.openxmlformats.org/package/2006/relationships"><Relationship Id="rId8" Type="http://schemas.openxmlformats.org/officeDocument/2006/relationships/image" Target="../media/image114.wmf"/><Relationship Id="rId13" Type="http://schemas.openxmlformats.org/officeDocument/2006/relationships/oleObject" Target="../embeddings/oleObject106.bin"/><Relationship Id="rId3" Type="http://schemas.openxmlformats.org/officeDocument/2006/relationships/oleObject" Target="../embeddings/oleObject101.bin"/><Relationship Id="rId7" Type="http://schemas.openxmlformats.org/officeDocument/2006/relationships/oleObject" Target="../embeddings/oleObject103.bin"/><Relationship Id="rId12" Type="http://schemas.openxmlformats.org/officeDocument/2006/relationships/image" Target="../media/image116.wmf"/><Relationship Id="rId2" Type="http://schemas.openxmlformats.org/officeDocument/2006/relationships/slideLayout" Target="../slideLayouts/slideLayout2.xml"/><Relationship Id="rId16" Type="http://schemas.openxmlformats.org/officeDocument/2006/relationships/image" Target="../media/image118.wmf"/><Relationship Id="rId1" Type="http://schemas.openxmlformats.org/officeDocument/2006/relationships/vmlDrawing" Target="../drawings/vmlDrawing27.vml"/><Relationship Id="rId6" Type="http://schemas.openxmlformats.org/officeDocument/2006/relationships/image" Target="../media/image113.wmf"/><Relationship Id="rId11" Type="http://schemas.openxmlformats.org/officeDocument/2006/relationships/oleObject" Target="../embeddings/oleObject105.bin"/><Relationship Id="rId5" Type="http://schemas.openxmlformats.org/officeDocument/2006/relationships/oleObject" Target="../embeddings/oleObject102.bin"/><Relationship Id="rId15" Type="http://schemas.openxmlformats.org/officeDocument/2006/relationships/oleObject" Target="../embeddings/oleObject107.bin"/><Relationship Id="rId10" Type="http://schemas.openxmlformats.org/officeDocument/2006/relationships/image" Target="../media/image115.wmf"/><Relationship Id="rId4" Type="http://schemas.openxmlformats.org/officeDocument/2006/relationships/image" Target="../media/image112.wmf"/><Relationship Id="rId9" Type="http://schemas.openxmlformats.org/officeDocument/2006/relationships/oleObject" Target="../embeddings/oleObject104.bin"/><Relationship Id="rId14" Type="http://schemas.openxmlformats.org/officeDocument/2006/relationships/image" Target="../media/image117.wmf"/></Relationships>
</file>

<file path=ppt/slides/_rels/slide38.xml.rels><?xml version="1.0" encoding="UTF-8" standalone="yes"?>
<Relationships xmlns="http://schemas.openxmlformats.org/package/2006/relationships"><Relationship Id="rId8" Type="http://schemas.openxmlformats.org/officeDocument/2006/relationships/image" Target="../media/image121.wmf"/><Relationship Id="rId3" Type="http://schemas.openxmlformats.org/officeDocument/2006/relationships/oleObject" Target="../embeddings/oleObject108.bin"/><Relationship Id="rId7" Type="http://schemas.openxmlformats.org/officeDocument/2006/relationships/oleObject" Target="../embeddings/oleObject110.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120.wmf"/><Relationship Id="rId11" Type="http://schemas.openxmlformats.org/officeDocument/2006/relationships/image" Target="../media/image122.wmf"/><Relationship Id="rId5" Type="http://schemas.openxmlformats.org/officeDocument/2006/relationships/oleObject" Target="../embeddings/oleObject109.bin"/><Relationship Id="rId10" Type="http://schemas.openxmlformats.org/officeDocument/2006/relationships/oleObject" Target="../embeddings/oleObject111.bin"/><Relationship Id="rId4" Type="http://schemas.openxmlformats.org/officeDocument/2006/relationships/image" Target="../media/image119.wmf"/><Relationship Id="rId9" Type="http://schemas.openxmlformats.org/officeDocument/2006/relationships/image" Target="../media/image123.png"/></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12.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125.wmf"/><Relationship Id="rId5" Type="http://schemas.openxmlformats.org/officeDocument/2006/relationships/oleObject" Target="../embeddings/oleObject113.bin"/><Relationship Id="rId4" Type="http://schemas.openxmlformats.org/officeDocument/2006/relationships/image" Target="../media/image124.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14.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27.wmf"/><Relationship Id="rId5" Type="http://schemas.openxmlformats.org/officeDocument/2006/relationships/oleObject" Target="../embeddings/oleObject115.bin"/><Relationship Id="rId4" Type="http://schemas.openxmlformats.org/officeDocument/2006/relationships/image" Target="../media/image126.wmf"/></Relationships>
</file>

<file path=ppt/slides/_rels/slide42.xml.rels><?xml version="1.0" encoding="UTF-8" standalone="yes"?>
<Relationships xmlns="http://schemas.openxmlformats.org/package/2006/relationships"><Relationship Id="rId8" Type="http://schemas.openxmlformats.org/officeDocument/2006/relationships/image" Target="../media/image130.wmf"/><Relationship Id="rId3" Type="http://schemas.openxmlformats.org/officeDocument/2006/relationships/oleObject" Target="../embeddings/oleObject116.bin"/><Relationship Id="rId7" Type="http://schemas.openxmlformats.org/officeDocument/2006/relationships/oleObject" Target="../embeddings/oleObject118.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129.wmf"/><Relationship Id="rId5" Type="http://schemas.openxmlformats.org/officeDocument/2006/relationships/oleObject" Target="../embeddings/oleObject117.bin"/><Relationship Id="rId4" Type="http://schemas.openxmlformats.org/officeDocument/2006/relationships/image" Target="../media/image128.wmf"/></Relationships>
</file>

<file path=ppt/slides/_rels/slide43.xml.rels><?xml version="1.0" encoding="UTF-8" standalone="yes"?>
<Relationships xmlns="http://schemas.openxmlformats.org/package/2006/relationships"><Relationship Id="rId8" Type="http://schemas.openxmlformats.org/officeDocument/2006/relationships/image" Target="../media/image132.wmf"/><Relationship Id="rId3" Type="http://schemas.openxmlformats.org/officeDocument/2006/relationships/notesSlide" Target="../notesSlides/notesSlide1.xml"/><Relationship Id="rId7" Type="http://schemas.openxmlformats.org/officeDocument/2006/relationships/oleObject" Target="../embeddings/oleObject120.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131.wmf"/><Relationship Id="rId5" Type="http://schemas.openxmlformats.org/officeDocument/2006/relationships/oleObject" Target="../embeddings/oleObject119.bin"/><Relationship Id="rId4" Type="http://schemas.openxmlformats.org/officeDocument/2006/relationships/image" Target="../media/image133.png"/></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23.bin"/><Relationship Id="rId13" Type="http://schemas.openxmlformats.org/officeDocument/2006/relationships/image" Target="../media/image138.wmf"/><Relationship Id="rId3" Type="http://schemas.openxmlformats.org/officeDocument/2006/relationships/notesSlide" Target="../notesSlides/notesSlide2.xml"/><Relationship Id="rId7" Type="http://schemas.openxmlformats.org/officeDocument/2006/relationships/image" Target="../media/image135.wmf"/><Relationship Id="rId12" Type="http://schemas.openxmlformats.org/officeDocument/2006/relationships/oleObject" Target="../embeddings/oleObject125.bin"/><Relationship Id="rId2" Type="http://schemas.openxmlformats.org/officeDocument/2006/relationships/slideLayout" Target="../slideLayouts/slideLayout2.xml"/><Relationship Id="rId16" Type="http://schemas.openxmlformats.org/officeDocument/2006/relationships/image" Target="../media/image133.png"/><Relationship Id="rId1" Type="http://schemas.openxmlformats.org/officeDocument/2006/relationships/vmlDrawing" Target="../drawings/vmlDrawing33.vml"/><Relationship Id="rId6" Type="http://schemas.openxmlformats.org/officeDocument/2006/relationships/oleObject" Target="../embeddings/oleObject122.bin"/><Relationship Id="rId11" Type="http://schemas.openxmlformats.org/officeDocument/2006/relationships/image" Target="../media/image137.wmf"/><Relationship Id="rId5" Type="http://schemas.openxmlformats.org/officeDocument/2006/relationships/image" Target="../media/image134.wmf"/><Relationship Id="rId15" Type="http://schemas.openxmlformats.org/officeDocument/2006/relationships/image" Target="../media/image139.wmf"/><Relationship Id="rId10" Type="http://schemas.openxmlformats.org/officeDocument/2006/relationships/oleObject" Target="../embeddings/oleObject124.bin"/><Relationship Id="rId4" Type="http://schemas.openxmlformats.org/officeDocument/2006/relationships/oleObject" Target="../embeddings/oleObject121.bin"/><Relationship Id="rId9" Type="http://schemas.openxmlformats.org/officeDocument/2006/relationships/image" Target="../media/image136.wmf"/><Relationship Id="rId14" Type="http://schemas.openxmlformats.org/officeDocument/2006/relationships/oleObject" Target="../embeddings/oleObject126.bin"/></Relationships>
</file>

<file path=ppt/slides/_rels/slide45.xml.rels><?xml version="1.0" encoding="UTF-8" standalone="yes"?>
<Relationships xmlns="http://schemas.openxmlformats.org/package/2006/relationships"><Relationship Id="rId8" Type="http://schemas.openxmlformats.org/officeDocument/2006/relationships/image" Target="../media/image142.wmf"/><Relationship Id="rId3" Type="http://schemas.openxmlformats.org/officeDocument/2006/relationships/oleObject" Target="../embeddings/oleObject127.bin"/><Relationship Id="rId7" Type="http://schemas.openxmlformats.org/officeDocument/2006/relationships/oleObject" Target="../embeddings/oleObject129.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41.wmf"/><Relationship Id="rId5" Type="http://schemas.openxmlformats.org/officeDocument/2006/relationships/oleObject" Target="../embeddings/oleObject128.bin"/><Relationship Id="rId4" Type="http://schemas.openxmlformats.org/officeDocument/2006/relationships/image" Target="../media/image140.wmf"/></Relationships>
</file>

<file path=ppt/slides/_rels/slide46.xml.rels><?xml version="1.0" encoding="UTF-8" standalone="yes"?>
<Relationships xmlns="http://schemas.openxmlformats.org/package/2006/relationships"><Relationship Id="rId8" Type="http://schemas.openxmlformats.org/officeDocument/2006/relationships/image" Target="../media/image145.wmf"/><Relationship Id="rId3" Type="http://schemas.openxmlformats.org/officeDocument/2006/relationships/oleObject" Target="../embeddings/oleObject130.bin"/><Relationship Id="rId7" Type="http://schemas.openxmlformats.org/officeDocument/2006/relationships/oleObject" Target="../embeddings/oleObject132.bin"/><Relationship Id="rId12" Type="http://schemas.openxmlformats.org/officeDocument/2006/relationships/image" Target="../media/image148.wmf"/><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144.wmf"/><Relationship Id="rId11" Type="http://schemas.openxmlformats.org/officeDocument/2006/relationships/image" Target="../media/image146.wmf"/><Relationship Id="rId5" Type="http://schemas.openxmlformats.org/officeDocument/2006/relationships/oleObject" Target="../embeddings/oleObject131.bin"/><Relationship Id="rId10" Type="http://schemas.openxmlformats.org/officeDocument/2006/relationships/oleObject" Target="../embeddings/oleObject133.bin"/><Relationship Id="rId4" Type="http://schemas.openxmlformats.org/officeDocument/2006/relationships/image" Target="../media/image143.wmf"/><Relationship Id="rId9" Type="http://schemas.openxmlformats.org/officeDocument/2006/relationships/image" Target="../media/image147.wmf"/></Relationships>
</file>

<file path=ppt/slides/_rels/slide47.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153.wmf"/><Relationship Id="rId3" Type="http://schemas.openxmlformats.org/officeDocument/2006/relationships/oleObject" Target="../embeddings/oleObject134.bin"/><Relationship Id="rId7" Type="http://schemas.openxmlformats.org/officeDocument/2006/relationships/oleObject" Target="../embeddings/oleObject136.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152.wmf"/><Relationship Id="rId5" Type="http://schemas.openxmlformats.org/officeDocument/2006/relationships/oleObject" Target="../embeddings/oleObject135.bin"/><Relationship Id="rId10" Type="http://schemas.openxmlformats.org/officeDocument/2006/relationships/image" Target="../media/image154.wmf"/><Relationship Id="rId4" Type="http://schemas.openxmlformats.org/officeDocument/2006/relationships/image" Target="../media/image151.wmf"/><Relationship Id="rId9" Type="http://schemas.openxmlformats.org/officeDocument/2006/relationships/oleObject" Target="../embeddings/oleObject137.bin"/></Relationships>
</file>

<file path=ppt/slides/_rels/slide49.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slideLayout" Target="../slideLayouts/slideLayout2.xml"/><Relationship Id="rId1" Type="http://schemas.openxmlformats.org/officeDocument/2006/relationships/vmlDrawing" Target="../drawings/vmlDrawing37.vml"/><Relationship Id="rId5" Type="http://schemas.openxmlformats.org/officeDocument/2006/relationships/image" Target="../media/image155.wmf"/><Relationship Id="rId4" Type="http://schemas.openxmlformats.org/officeDocument/2006/relationships/oleObject" Target="../embeddings/oleObject138.bin"/></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9.gif"/><Relationship Id="rId4" Type="http://schemas.openxmlformats.org/officeDocument/2006/relationships/image" Target="../media/image8.gi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39.bin"/><Relationship Id="rId2" Type="http://schemas.openxmlformats.org/officeDocument/2006/relationships/slideLayout" Target="../slideLayouts/slideLayout2.xml"/><Relationship Id="rId1" Type="http://schemas.openxmlformats.org/officeDocument/2006/relationships/vmlDrawing" Target="../drawings/vmlDrawing38.vml"/><Relationship Id="rId4" Type="http://schemas.openxmlformats.org/officeDocument/2006/relationships/image" Target="../media/image157.wmf"/></Relationships>
</file>

<file path=ppt/slides/_rels/slide51.xml.rels><?xml version="1.0" encoding="UTF-8" standalone="yes"?>
<Relationships xmlns="http://schemas.openxmlformats.org/package/2006/relationships"><Relationship Id="rId8" Type="http://schemas.openxmlformats.org/officeDocument/2006/relationships/image" Target="../media/image160.wmf"/><Relationship Id="rId13" Type="http://schemas.openxmlformats.org/officeDocument/2006/relationships/oleObject" Target="../embeddings/oleObject145.bin"/><Relationship Id="rId18" Type="http://schemas.openxmlformats.org/officeDocument/2006/relationships/image" Target="../media/image165.wmf"/><Relationship Id="rId3" Type="http://schemas.openxmlformats.org/officeDocument/2006/relationships/oleObject" Target="../embeddings/oleObject140.bin"/><Relationship Id="rId7" Type="http://schemas.openxmlformats.org/officeDocument/2006/relationships/oleObject" Target="../embeddings/oleObject142.bin"/><Relationship Id="rId12" Type="http://schemas.openxmlformats.org/officeDocument/2006/relationships/image" Target="../media/image162.wmf"/><Relationship Id="rId17" Type="http://schemas.openxmlformats.org/officeDocument/2006/relationships/oleObject" Target="../embeddings/oleObject147.bin"/><Relationship Id="rId2" Type="http://schemas.openxmlformats.org/officeDocument/2006/relationships/slideLayout" Target="../slideLayouts/slideLayout2.xml"/><Relationship Id="rId16" Type="http://schemas.openxmlformats.org/officeDocument/2006/relationships/image" Target="../media/image164.wmf"/><Relationship Id="rId1" Type="http://schemas.openxmlformats.org/officeDocument/2006/relationships/vmlDrawing" Target="../drawings/vmlDrawing39.vml"/><Relationship Id="rId6" Type="http://schemas.openxmlformats.org/officeDocument/2006/relationships/image" Target="../media/image159.wmf"/><Relationship Id="rId11" Type="http://schemas.openxmlformats.org/officeDocument/2006/relationships/oleObject" Target="../embeddings/oleObject144.bin"/><Relationship Id="rId5" Type="http://schemas.openxmlformats.org/officeDocument/2006/relationships/oleObject" Target="../embeddings/oleObject141.bin"/><Relationship Id="rId15" Type="http://schemas.openxmlformats.org/officeDocument/2006/relationships/oleObject" Target="../embeddings/oleObject146.bin"/><Relationship Id="rId10" Type="http://schemas.openxmlformats.org/officeDocument/2006/relationships/image" Target="../media/image161.wmf"/><Relationship Id="rId19" Type="http://schemas.openxmlformats.org/officeDocument/2006/relationships/image" Target="../media/image166.png"/><Relationship Id="rId4" Type="http://schemas.openxmlformats.org/officeDocument/2006/relationships/image" Target="../media/image158.wmf"/><Relationship Id="rId9" Type="http://schemas.openxmlformats.org/officeDocument/2006/relationships/oleObject" Target="../embeddings/oleObject143.bin"/><Relationship Id="rId14" Type="http://schemas.openxmlformats.org/officeDocument/2006/relationships/image" Target="../media/image163.wmf"/></Relationships>
</file>

<file path=ppt/slides/_rels/slide52.xml.rels><?xml version="1.0" encoding="UTF-8" standalone="yes"?>
<Relationships xmlns="http://schemas.openxmlformats.org/package/2006/relationships"><Relationship Id="rId8" Type="http://schemas.openxmlformats.org/officeDocument/2006/relationships/image" Target="../media/image169.wmf"/><Relationship Id="rId13" Type="http://schemas.openxmlformats.org/officeDocument/2006/relationships/image" Target="../media/image172.png"/><Relationship Id="rId3" Type="http://schemas.openxmlformats.org/officeDocument/2006/relationships/oleObject" Target="../embeddings/oleObject148.bin"/><Relationship Id="rId7" Type="http://schemas.openxmlformats.org/officeDocument/2006/relationships/oleObject" Target="../embeddings/oleObject150.bin"/><Relationship Id="rId12" Type="http://schemas.openxmlformats.org/officeDocument/2006/relationships/image" Target="../media/image171.wmf"/><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168.wmf"/><Relationship Id="rId11" Type="http://schemas.openxmlformats.org/officeDocument/2006/relationships/oleObject" Target="../embeddings/oleObject152.bin"/><Relationship Id="rId5" Type="http://schemas.openxmlformats.org/officeDocument/2006/relationships/oleObject" Target="../embeddings/oleObject149.bin"/><Relationship Id="rId10" Type="http://schemas.openxmlformats.org/officeDocument/2006/relationships/image" Target="../media/image170.wmf"/><Relationship Id="rId4" Type="http://schemas.openxmlformats.org/officeDocument/2006/relationships/image" Target="../media/image167.wmf"/><Relationship Id="rId9" Type="http://schemas.openxmlformats.org/officeDocument/2006/relationships/oleObject" Target="../embeddings/oleObject151.bin"/></Relationships>
</file>

<file path=ppt/slides/_rels/slide53.xml.rels><?xml version="1.0" encoding="UTF-8" standalone="yes"?>
<Relationships xmlns="http://schemas.openxmlformats.org/package/2006/relationships"><Relationship Id="rId8" Type="http://schemas.openxmlformats.org/officeDocument/2006/relationships/image" Target="../media/image175.wmf"/><Relationship Id="rId13" Type="http://schemas.openxmlformats.org/officeDocument/2006/relationships/oleObject" Target="../embeddings/oleObject158.bin"/><Relationship Id="rId3" Type="http://schemas.openxmlformats.org/officeDocument/2006/relationships/oleObject" Target="../embeddings/oleObject153.bin"/><Relationship Id="rId7" Type="http://schemas.openxmlformats.org/officeDocument/2006/relationships/oleObject" Target="../embeddings/oleObject155.bin"/><Relationship Id="rId12" Type="http://schemas.openxmlformats.org/officeDocument/2006/relationships/image" Target="../media/image177.wmf"/><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174.wmf"/><Relationship Id="rId11" Type="http://schemas.openxmlformats.org/officeDocument/2006/relationships/oleObject" Target="../embeddings/oleObject157.bin"/><Relationship Id="rId5" Type="http://schemas.openxmlformats.org/officeDocument/2006/relationships/oleObject" Target="../embeddings/oleObject154.bin"/><Relationship Id="rId15" Type="http://schemas.openxmlformats.org/officeDocument/2006/relationships/image" Target="../media/image179.png"/><Relationship Id="rId10" Type="http://schemas.openxmlformats.org/officeDocument/2006/relationships/image" Target="../media/image176.wmf"/><Relationship Id="rId4" Type="http://schemas.openxmlformats.org/officeDocument/2006/relationships/image" Target="../media/image173.wmf"/><Relationship Id="rId9" Type="http://schemas.openxmlformats.org/officeDocument/2006/relationships/oleObject" Target="../embeddings/oleObject156.bin"/><Relationship Id="rId14" Type="http://schemas.openxmlformats.org/officeDocument/2006/relationships/image" Target="../media/image178.wmf"/></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161.bin"/><Relationship Id="rId13" Type="http://schemas.openxmlformats.org/officeDocument/2006/relationships/image" Target="../media/image197.png"/><Relationship Id="rId18" Type="http://schemas.openxmlformats.org/officeDocument/2006/relationships/oleObject" Target="../embeddings/oleObject164.bin"/><Relationship Id="rId26" Type="http://schemas.openxmlformats.org/officeDocument/2006/relationships/image" Target="../media/image198.png"/><Relationship Id="rId3" Type="http://schemas.openxmlformats.org/officeDocument/2006/relationships/image" Target="../media/image193.png"/><Relationship Id="rId21" Type="http://schemas.openxmlformats.org/officeDocument/2006/relationships/image" Target="../media/image186.wmf"/><Relationship Id="rId34" Type="http://schemas.openxmlformats.org/officeDocument/2006/relationships/image" Target="../media/image191.wmf"/><Relationship Id="rId7" Type="http://schemas.openxmlformats.org/officeDocument/2006/relationships/image" Target="../media/image181.wmf"/><Relationship Id="rId12" Type="http://schemas.openxmlformats.org/officeDocument/2006/relationships/image" Target="../media/image196.png"/><Relationship Id="rId17" Type="http://schemas.openxmlformats.org/officeDocument/2006/relationships/image" Target="../media/image184.wmf"/><Relationship Id="rId25" Type="http://schemas.openxmlformats.org/officeDocument/2006/relationships/image" Target="../media/image188.wmf"/><Relationship Id="rId33" Type="http://schemas.openxmlformats.org/officeDocument/2006/relationships/oleObject" Target="../embeddings/oleObject170.bin"/><Relationship Id="rId2" Type="http://schemas.openxmlformats.org/officeDocument/2006/relationships/slideLayout" Target="../slideLayouts/slideLayout2.xml"/><Relationship Id="rId16" Type="http://schemas.openxmlformats.org/officeDocument/2006/relationships/oleObject" Target="../embeddings/oleObject163.bin"/><Relationship Id="rId20" Type="http://schemas.openxmlformats.org/officeDocument/2006/relationships/oleObject" Target="../embeddings/oleObject165.bin"/><Relationship Id="rId29" Type="http://schemas.openxmlformats.org/officeDocument/2006/relationships/image" Target="../media/image199.png"/><Relationship Id="rId1" Type="http://schemas.openxmlformats.org/officeDocument/2006/relationships/vmlDrawing" Target="../drawings/vmlDrawing42.vml"/><Relationship Id="rId6" Type="http://schemas.openxmlformats.org/officeDocument/2006/relationships/oleObject" Target="../embeddings/oleObject160.bin"/><Relationship Id="rId11" Type="http://schemas.openxmlformats.org/officeDocument/2006/relationships/image" Target="../media/image195.png"/><Relationship Id="rId24" Type="http://schemas.openxmlformats.org/officeDocument/2006/relationships/oleObject" Target="../embeddings/oleObject167.bin"/><Relationship Id="rId32" Type="http://schemas.openxmlformats.org/officeDocument/2006/relationships/image" Target="../media/image190.wmf"/><Relationship Id="rId5" Type="http://schemas.openxmlformats.org/officeDocument/2006/relationships/image" Target="../media/image180.wmf"/><Relationship Id="rId15" Type="http://schemas.openxmlformats.org/officeDocument/2006/relationships/image" Target="../media/image183.wmf"/><Relationship Id="rId23" Type="http://schemas.openxmlformats.org/officeDocument/2006/relationships/image" Target="../media/image187.wmf"/><Relationship Id="rId28" Type="http://schemas.openxmlformats.org/officeDocument/2006/relationships/image" Target="../media/image189.wmf"/><Relationship Id="rId36" Type="http://schemas.openxmlformats.org/officeDocument/2006/relationships/image" Target="../media/image192.wmf"/><Relationship Id="rId10" Type="http://schemas.openxmlformats.org/officeDocument/2006/relationships/image" Target="../media/image194.png"/><Relationship Id="rId19" Type="http://schemas.openxmlformats.org/officeDocument/2006/relationships/image" Target="../media/image185.wmf"/><Relationship Id="rId31" Type="http://schemas.openxmlformats.org/officeDocument/2006/relationships/oleObject" Target="../embeddings/oleObject169.bin"/><Relationship Id="rId4" Type="http://schemas.openxmlformats.org/officeDocument/2006/relationships/oleObject" Target="../embeddings/oleObject159.bin"/><Relationship Id="rId9" Type="http://schemas.openxmlformats.org/officeDocument/2006/relationships/image" Target="../media/image182.wmf"/><Relationship Id="rId14" Type="http://schemas.openxmlformats.org/officeDocument/2006/relationships/oleObject" Target="../embeddings/oleObject162.bin"/><Relationship Id="rId22" Type="http://schemas.openxmlformats.org/officeDocument/2006/relationships/oleObject" Target="../embeddings/oleObject166.bin"/><Relationship Id="rId27" Type="http://schemas.openxmlformats.org/officeDocument/2006/relationships/oleObject" Target="../embeddings/oleObject168.bin"/><Relationship Id="rId30" Type="http://schemas.openxmlformats.org/officeDocument/2006/relationships/image" Target="../media/image200.png"/><Relationship Id="rId35" Type="http://schemas.openxmlformats.org/officeDocument/2006/relationships/oleObject" Target="../embeddings/oleObject171.bin"/></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72.bin"/><Relationship Id="rId2" Type="http://schemas.openxmlformats.org/officeDocument/2006/relationships/slideLayout" Target="../slideLayouts/slideLayout2.xml"/><Relationship Id="rId1" Type="http://schemas.openxmlformats.org/officeDocument/2006/relationships/vmlDrawing" Target="../drawings/vmlDrawing43.vml"/><Relationship Id="rId5" Type="http://schemas.openxmlformats.org/officeDocument/2006/relationships/image" Target="../media/image202.png"/><Relationship Id="rId4" Type="http://schemas.openxmlformats.org/officeDocument/2006/relationships/image" Target="../media/image201.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73.bin"/><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204.wmf"/><Relationship Id="rId5" Type="http://schemas.openxmlformats.org/officeDocument/2006/relationships/oleObject" Target="../embeddings/oleObject174.bin"/><Relationship Id="rId4" Type="http://schemas.openxmlformats.org/officeDocument/2006/relationships/image" Target="../media/image203.wmf"/></Relationships>
</file>

<file path=ppt/slides/_rels/slide57.xml.rels><?xml version="1.0" encoding="UTF-8" standalone="yes"?>
<Relationships xmlns="http://schemas.openxmlformats.org/package/2006/relationships"><Relationship Id="rId8" Type="http://schemas.openxmlformats.org/officeDocument/2006/relationships/image" Target="../media/image207.wmf"/><Relationship Id="rId3" Type="http://schemas.openxmlformats.org/officeDocument/2006/relationships/oleObject" Target="../embeddings/oleObject175.bin"/><Relationship Id="rId7" Type="http://schemas.openxmlformats.org/officeDocument/2006/relationships/oleObject" Target="../embeddings/oleObject177.bin"/><Relationship Id="rId12" Type="http://schemas.openxmlformats.org/officeDocument/2006/relationships/image" Target="../media/image209.wmf"/><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image" Target="../media/image206.wmf"/><Relationship Id="rId11" Type="http://schemas.openxmlformats.org/officeDocument/2006/relationships/oleObject" Target="../embeddings/oleObject179.bin"/><Relationship Id="rId5" Type="http://schemas.openxmlformats.org/officeDocument/2006/relationships/oleObject" Target="../embeddings/oleObject176.bin"/><Relationship Id="rId10" Type="http://schemas.openxmlformats.org/officeDocument/2006/relationships/image" Target="../media/image208.wmf"/><Relationship Id="rId4" Type="http://schemas.openxmlformats.org/officeDocument/2006/relationships/image" Target="../media/image205.wmf"/><Relationship Id="rId9" Type="http://schemas.openxmlformats.org/officeDocument/2006/relationships/oleObject" Target="../embeddings/oleObject178.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wmf"/><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8" Type="http://schemas.openxmlformats.org/officeDocument/2006/relationships/image" Target="../media/image212.wmf"/><Relationship Id="rId3" Type="http://schemas.openxmlformats.org/officeDocument/2006/relationships/oleObject" Target="../embeddings/oleObject180.bin"/><Relationship Id="rId7" Type="http://schemas.openxmlformats.org/officeDocument/2006/relationships/oleObject" Target="../embeddings/oleObject182.bin"/><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image" Target="../media/image211.wmf"/><Relationship Id="rId5" Type="http://schemas.openxmlformats.org/officeDocument/2006/relationships/oleObject" Target="../embeddings/oleObject181.bin"/><Relationship Id="rId10" Type="http://schemas.openxmlformats.org/officeDocument/2006/relationships/image" Target="../media/image213.wmf"/><Relationship Id="rId4" Type="http://schemas.openxmlformats.org/officeDocument/2006/relationships/image" Target="../media/image210.wmf"/><Relationship Id="rId9" Type="http://schemas.openxmlformats.org/officeDocument/2006/relationships/oleObject" Target="../embeddings/oleObject183.bin"/></Relationships>
</file>

<file path=ppt/slides/_rels/slide61.xml.rels><?xml version="1.0" encoding="UTF-8" standalone="yes"?>
<Relationships xmlns="http://schemas.openxmlformats.org/package/2006/relationships"><Relationship Id="rId8" Type="http://schemas.openxmlformats.org/officeDocument/2006/relationships/image" Target="../media/image216.wmf"/><Relationship Id="rId13" Type="http://schemas.openxmlformats.org/officeDocument/2006/relationships/oleObject" Target="../embeddings/oleObject189.bin"/><Relationship Id="rId3" Type="http://schemas.openxmlformats.org/officeDocument/2006/relationships/oleObject" Target="../embeddings/oleObject184.bin"/><Relationship Id="rId7" Type="http://schemas.openxmlformats.org/officeDocument/2006/relationships/oleObject" Target="../embeddings/oleObject186.bin"/><Relationship Id="rId12" Type="http://schemas.openxmlformats.org/officeDocument/2006/relationships/image" Target="../media/image218.wmf"/><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image" Target="../media/image215.wmf"/><Relationship Id="rId11" Type="http://schemas.openxmlformats.org/officeDocument/2006/relationships/oleObject" Target="../embeddings/oleObject188.bin"/><Relationship Id="rId5" Type="http://schemas.openxmlformats.org/officeDocument/2006/relationships/oleObject" Target="../embeddings/oleObject185.bin"/><Relationship Id="rId10" Type="http://schemas.openxmlformats.org/officeDocument/2006/relationships/image" Target="../media/image217.wmf"/><Relationship Id="rId4" Type="http://schemas.openxmlformats.org/officeDocument/2006/relationships/image" Target="../media/image214.wmf"/><Relationship Id="rId9" Type="http://schemas.openxmlformats.org/officeDocument/2006/relationships/oleObject" Target="../embeddings/oleObject187.bin"/><Relationship Id="rId14" Type="http://schemas.openxmlformats.org/officeDocument/2006/relationships/image" Target="../media/image219.wmf"/></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192.bin"/><Relationship Id="rId13" Type="http://schemas.openxmlformats.org/officeDocument/2006/relationships/image" Target="../media/image224.wmf"/><Relationship Id="rId3" Type="http://schemas.openxmlformats.org/officeDocument/2006/relationships/image" Target="../media/image225.png"/><Relationship Id="rId7" Type="http://schemas.openxmlformats.org/officeDocument/2006/relationships/image" Target="../media/image221.wmf"/><Relationship Id="rId12" Type="http://schemas.openxmlformats.org/officeDocument/2006/relationships/oleObject" Target="../embeddings/oleObject194.bin"/><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oleObject" Target="../embeddings/oleObject191.bin"/><Relationship Id="rId11" Type="http://schemas.openxmlformats.org/officeDocument/2006/relationships/image" Target="../media/image223.wmf"/><Relationship Id="rId5" Type="http://schemas.openxmlformats.org/officeDocument/2006/relationships/image" Target="../media/image220.wmf"/><Relationship Id="rId10" Type="http://schemas.openxmlformats.org/officeDocument/2006/relationships/oleObject" Target="../embeddings/oleObject193.bin"/><Relationship Id="rId4" Type="http://schemas.openxmlformats.org/officeDocument/2006/relationships/oleObject" Target="../embeddings/oleObject190.bin"/><Relationship Id="rId9" Type="http://schemas.openxmlformats.org/officeDocument/2006/relationships/image" Target="../media/image222.wmf"/></Relationships>
</file>

<file path=ppt/slides/_rels/slide63.xml.rels><?xml version="1.0" encoding="UTF-8" standalone="yes"?>
<Relationships xmlns="http://schemas.openxmlformats.org/package/2006/relationships"><Relationship Id="rId8" Type="http://schemas.openxmlformats.org/officeDocument/2006/relationships/image" Target="../media/image228.wmf"/><Relationship Id="rId13" Type="http://schemas.openxmlformats.org/officeDocument/2006/relationships/image" Target="../media/image230.wmf"/><Relationship Id="rId3" Type="http://schemas.openxmlformats.org/officeDocument/2006/relationships/oleObject" Target="../embeddings/oleObject195.bin"/><Relationship Id="rId7" Type="http://schemas.openxmlformats.org/officeDocument/2006/relationships/oleObject" Target="../embeddings/oleObject197.bin"/><Relationship Id="rId12" Type="http://schemas.openxmlformats.org/officeDocument/2006/relationships/oleObject" Target="../embeddings/oleObject200.bin"/><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image" Target="../media/image227.wmf"/><Relationship Id="rId11" Type="http://schemas.openxmlformats.org/officeDocument/2006/relationships/oleObject" Target="../embeddings/oleObject199.bin"/><Relationship Id="rId5" Type="http://schemas.openxmlformats.org/officeDocument/2006/relationships/oleObject" Target="../embeddings/oleObject196.bin"/><Relationship Id="rId15" Type="http://schemas.openxmlformats.org/officeDocument/2006/relationships/image" Target="../media/image231.wmf"/><Relationship Id="rId10" Type="http://schemas.openxmlformats.org/officeDocument/2006/relationships/image" Target="../media/image229.wmf"/><Relationship Id="rId4" Type="http://schemas.openxmlformats.org/officeDocument/2006/relationships/image" Target="../media/image226.wmf"/><Relationship Id="rId9" Type="http://schemas.openxmlformats.org/officeDocument/2006/relationships/oleObject" Target="../embeddings/oleObject198.bin"/><Relationship Id="rId14" Type="http://schemas.openxmlformats.org/officeDocument/2006/relationships/oleObject" Target="../embeddings/oleObject201.bin"/></Relationships>
</file>

<file path=ppt/slides/_rels/slide64.xml.rels><?xml version="1.0" encoding="UTF-8" standalone="yes"?>
<Relationships xmlns="http://schemas.openxmlformats.org/package/2006/relationships"><Relationship Id="rId8" Type="http://schemas.openxmlformats.org/officeDocument/2006/relationships/image" Target="../media/image234.wmf"/><Relationship Id="rId3" Type="http://schemas.openxmlformats.org/officeDocument/2006/relationships/oleObject" Target="../embeddings/oleObject202.bin"/><Relationship Id="rId7" Type="http://schemas.openxmlformats.org/officeDocument/2006/relationships/oleObject" Target="../embeddings/oleObject204.bin"/><Relationship Id="rId12" Type="http://schemas.openxmlformats.org/officeDocument/2006/relationships/image" Target="../media/image236.wmf"/><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image" Target="../media/image233.wmf"/><Relationship Id="rId11" Type="http://schemas.openxmlformats.org/officeDocument/2006/relationships/oleObject" Target="../embeddings/oleObject206.bin"/><Relationship Id="rId5" Type="http://schemas.openxmlformats.org/officeDocument/2006/relationships/oleObject" Target="../embeddings/oleObject203.bin"/><Relationship Id="rId10" Type="http://schemas.openxmlformats.org/officeDocument/2006/relationships/image" Target="../media/image235.wmf"/><Relationship Id="rId4" Type="http://schemas.openxmlformats.org/officeDocument/2006/relationships/image" Target="../media/image232.wmf"/><Relationship Id="rId9" Type="http://schemas.openxmlformats.org/officeDocument/2006/relationships/oleObject" Target="../embeddings/oleObject205.bin"/></Relationships>
</file>

<file path=ppt/slides/_rels/slide65.xml.rels><?xml version="1.0" encoding="UTF-8" standalone="yes"?>
<Relationships xmlns="http://schemas.openxmlformats.org/package/2006/relationships"><Relationship Id="rId8" Type="http://schemas.openxmlformats.org/officeDocument/2006/relationships/image" Target="../media/image233.wmf"/><Relationship Id="rId3" Type="http://schemas.openxmlformats.org/officeDocument/2006/relationships/oleObject" Target="../embeddings/oleObject207.bin"/><Relationship Id="rId7" Type="http://schemas.openxmlformats.org/officeDocument/2006/relationships/oleObject" Target="../embeddings/oleObject209.bin"/><Relationship Id="rId12" Type="http://schemas.openxmlformats.org/officeDocument/2006/relationships/image" Target="../media/image240.wmf"/><Relationship Id="rId2" Type="http://schemas.openxmlformats.org/officeDocument/2006/relationships/slideLayout" Target="../slideLayouts/slideLayout2.xml"/><Relationship Id="rId1" Type="http://schemas.openxmlformats.org/officeDocument/2006/relationships/vmlDrawing" Target="../drawings/vmlDrawing51.vml"/><Relationship Id="rId6" Type="http://schemas.openxmlformats.org/officeDocument/2006/relationships/image" Target="../media/image238.wmf"/><Relationship Id="rId11" Type="http://schemas.openxmlformats.org/officeDocument/2006/relationships/oleObject" Target="../embeddings/oleObject211.bin"/><Relationship Id="rId5" Type="http://schemas.openxmlformats.org/officeDocument/2006/relationships/oleObject" Target="../embeddings/oleObject208.bin"/><Relationship Id="rId10" Type="http://schemas.openxmlformats.org/officeDocument/2006/relationships/image" Target="../media/image239.wmf"/><Relationship Id="rId4" Type="http://schemas.openxmlformats.org/officeDocument/2006/relationships/image" Target="../media/image237.wmf"/><Relationship Id="rId9" Type="http://schemas.openxmlformats.org/officeDocument/2006/relationships/oleObject" Target="../embeddings/oleObject210.bin"/></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214.bin"/><Relationship Id="rId13" Type="http://schemas.openxmlformats.org/officeDocument/2006/relationships/image" Target="../media/image218.wmf"/><Relationship Id="rId3" Type="http://schemas.openxmlformats.org/officeDocument/2006/relationships/oleObject" Target="../embeddings/oleObject212.bin"/><Relationship Id="rId7" Type="http://schemas.openxmlformats.org/officeDocument/2006/relationships/image" Target="../media/image244.png"/><Relationship Id="rId12" Type="http://schemas.openxmlformats.org/officeDocument/2006/relationships/oleObject" Target="../embeddings/oleObject216.bin"/><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image" Target="../media/image242.wmf"/><Relationship Id="rId11" Type="http://schemas.openxmlformats.org/officeDocument/2006/relationships/image" Target="../media/image214.wmf"/><Relationship Id="rId5" Type="http://schemas.openxmlformats.org/officeDocument/2006/relationships/oleObject" Target="../embeddings/oleObject213.bin"/><Relationship Id="rId10" Type="http://schemas.openxmlformats.org/officeDocument/2006/relationships/oleObject" Target="../embeddings/oleObject215.bin"/><Relationship Id="rId4" Type="http://schemas.openxmlformats.org/officeDocument/2006/relationships/image" Target="../media/image241.wmf"/><Relationship Id="rId9" Type="http://schemas.openxmlformats.org/officeDocument/2006/relationships/image" Target="../media/image243.wmf"/></Relationships>
</file>

<file path=ppt/slides/_rels/slide67.xml.rels><?xml version="1.0" encoding="UTF-8" standalone="yes"?>
<Relationships xmlns="http://schemas.openxmlformats.org/package/2006/relationships"><Relationship Id="rId8" Type="http://schemas.openxmlformats.org/officeDocument/2006/relationships/image" Target="../media/image247.wmf"/><Relationship Id="rId3" Type="http://schemas.openxmlformats.org/officeDocument/2006/relationships/oleObject" Target="../embeddings/oleObject217.bin"/><Relationship Id="rId7" Type="http://schemas.openxmlformats.org/officeDocument/2006/relationships/oleObject" Target="../embeddings/oleObject219.bin"/><Relationship Id="rId2" Type="http://schemas.openxmlformats.org/officeDocument/2006/relationships/slideLayout" Target="../slideLayouts/slideLayout2.xml"/><Relationship Id="rId1" Type="http://schemas.openxmlformats.org/officeDocument/2006/relationships/vmlDrawing" Target="../drawings/vmlDrawing53.vml"/><Relationship Id="rId6" Type="http://schemas.openxmlformats.org/officeDocument/2006/relationships/image" Target="../media/image246.wmf"/><Relationship Id="rId5" Type="http://schemas.openxmlformats.org/officeDocument/2006/relationships/oleObject" Target="../embeddings/oleObject218.bin"/><Relationship Id="rId10" Type="http://schemas.openxmlformats.org/officeDocument/2006/relationships/image" Target="../media/image248.wmf"/><Relationship Id="rId4" Type="http://schemas.openxmlformats.org/officeDocument/2006/relationships/image" Target="../media/image245.wmf"/><Relationship Id="rId9" Type="http://schemas.openxmlformats.org/officeDocument/2006/relationships/oleObject" Target="../embeddings/oleObject220.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image" Target="../media/image245.wmf"/><Relationship Id="rId3" Type="http://schemas.openxmlformats.org/officeDocument/2006/relationships/oleObject" Target="../embeddings/oleObject221.bin"/><Relationship Id="rId7" Type="http://schemas.openxmlformats.org/officeDocument/2006/relationships/oleObject" Target="../embeddings/oleObject223.bin"/><Relationship Id="rId2" Type="http://schemas.openxmlformats.org/officeDocument/2006/relationships/slideLayout" Target="../slideLayouts/slideLayout2.xml"/><Relationship Id="rId1" Type="http://schemas.openxmlformats.org/officeDocument/2006/relationships/vmlDrawing" Target="../drawings/vmlDrawing54.vml"/><Relationship Id="rId6" Type="http://schemas.openxmlformats.org/officeDocument/2006/relationships/image" Target="../media/image241.wmf"/><Relationship Id="rId5" Type="http://schemas.openxmlformats.org/officeDocument/2006/relationships/oleObject" Target="../embeddings/oleObject222.bin"/><Relationship Id="rId4" Type="http://schemas.openxmlformats.org/officeDocument/2006/relationships/image" Target="../media/image220.wmf"/></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2.wmf"/><Relationship Id="rId4" Type="http://schemas.openxmlformats.org/officeDocument/2006/relationships/oleObject" Target="../embeddings/oleObject2.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8" Type="http://schemas.openxmlformats.org/officeDocument/2006/relationships/image" Target="../media/image251.wmf"/><Relationship Id="rId3" Type="http://schemas.openxmlformats.org/officeDocument/2006/relationships/oleObject" Target="../embeddings/oleObject224.bin"/><Relationship Id="rId7" Type="http://schemas.openxmlformats.org/officeDocument/2006/relationships/oleObject" Target="../embeddings/oleObject226.bin"/><Relationship Id="rId2" Type="http://schemas.openxmlformats.org/officeDocument/2006/relationships/slideLayout" Target="../slideLayouts/slideLayout2.xml"/><Relationship Id="rId1" Type="http://schemas.openxmlformats.org/officeDocument/2006/relationships/vmlDrawing" Target="../drawings/vmlDrawing55.vml"/><Relationship Id="rId6" Type="http://schemas.openxmlformats.org/officeDocument/2006/relationships/image" Target="../media/image250.wmf"/><Relationship Id="rId5" Type="http://schemas.openxmlformats.org/officeDocument/2006/relationships/oleObject" Target="../embeddings/oleObject225.bin"/><Relationship Id="rId10" Type="http://schemas.openxmlformats.org/officeDocument/2006/relationships/image" Target="../media/image252.wmf"/><Relationship Id="rId4" Type="http://schemas.openxmlformats.org/officeDocument/2006/relationships/image" Target="../media/image249.wmf"/><Relationship Id="rId9" Type="http://schemas.openxmlformats.org/officeDocument/2006/relationships/oleObject" Target="../embeddings/oleObject227.bin"/></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228.bin"/><Relationship Id="rId2" Type="http://schemas.openxmlformats.org/officeDocument/2006/relationships/slideLayout" Target="../slideLayouts/slideLayout2.xml"/><Relationship Id="rId1" Type="http://schemas.openxmlformats.org/officeDocument/2006/relationships/vmlDrawing" Target="../drawings/vmlDrawing56.vml"/><Relationship Id="rId6" Type="http://schemas.openxmlformats.org/officeDocument/2006/relationships/image" Target="../media/image254.wmf"/><Relationship Id="rId5" Type="http://schemas.openxmlformats.org/officeDocument/2006/relationships/oleObject" Target="../embeddings/oleObject229.bin"/><Relationship Id="rId4" Type="http://schemas.openxmlformats.org/officeDocument/2006/relationships/image" Target="../media/image253.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30.bin"/><Relationship Id="rId2" Type="http://schemas.openxmlformats.org/officeDocument/2006/relationships/slideLayout" Target="../slideLayouts/slideLayout2.xml"/><Relationship Id="rId1" Type="http://schemas.openxmlformats.org/officeDocument/2006/relationships/vmlDrawing" Target="../drawings/vmlDrawing57.vml"/><Relationship Id="rId4" Type="http://schemas.openxmlformats.org/officeDocument/2006/relationships/image" Target="../media/image255.wmf"/></Relationships>
</file>

<file path=ppt/slides/_rels/slide74.xml.rels><?xml version="1.0" encoding="UTF-8" standalone="yes"?>
<Relationships xmlns="http://schemas.openxmlformats.org/package/2006/relationships"><Relationship Id="rId8" Type="http://schemas.openxmlformats.org/officeDocument/2006/relationships/image" Target="../media/image258.wmf"/><Relationship Id="rId3" Type="http://schemas.openxmlformats.org/officeDocument/2006/relationships/oleObject" Target="../embeddings/oleObject231.bin"/><Relationship Id="rId7" Type="http://schemas.openxmlformats.org/officeDocument/2006/relationships/oleObject" Target="../embeddings/oleObject233.bin"/><Relationship Id="rId12" Type="http://schemas.openxmlformats.org/officeDocument/2006/relationships/image" Target="../media/image260.wmf"/><Relationship Id="rId2" Type="http://schemas.openxmlformats.org/officeDocument/2006/relationships/slideLayout" Target="../slideLayouts/slideLayout2.xml"/><Relationship Id="rId1" Type="http://schemas.openxmlformats.org/officeDocument/2006/relationships/vmlDrawing" Target="../drawings/vmlDrawing58.vml"/><Relationship Id="rId6" Type="http://schemas.openxmlformats.org/officeDocument/2006/relationships/image" Target="../media/image257.wmf"/><Relationship Id="rId11" Type="http://schemas.openxmlformats.org/officeDocument/2006/relationships/oleObject" Target="../embeddings/oleObject235.bin"/><Relationship Id="rId5" Type="http://schemas.openxmlformats.org/officeDocument/2006/relationships/oleObject" Target="../embeddings/oleObject232.bin"/><Relationship Id="rId10" Type="http://schemas.openxmlformats.org/officeDocument/2006/relationships/image" Target="../media/image259.wmf"/><Relationship Id="rId4" Type="http://schemas.openxmlformats.org/officeDocument/2006/relationships/image" Target="../media/image256.wmf"/><Relationship Id="rId9" Type="http://schemas.openxmlformats.org/officeDocument/2006/relationships/oleObject" Target="../embeddings/oleObject234.bin"/></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238.bin"/><Relationship Id="rId13" Type="http://schemas.openxmlformats.org/officeDocument/2006/relationships/image" Target="../media/image265.wmf"/><Relationship Id="rId18" Type="http://schemas.openxmlformats.org/officeDocument/2006/relationships/oleObject" Target="../embeddings/oleObject243.bin"/><Relationship Id="rId3" Type="http://schemas.openxmlformats.org/officeDocument/2006/relationships/notesSlide" Target="../notesSlides/notesSlide3.xml"/><Relationship Id="rId7" Type="http://schemas.openxmlformats.org/officeDocument/2006/relationships/image" Target="../media/image262.wmf"/><Relationship Id="rId12" Type="http://schemas.openxmlformats.org/officeDocument/2006/relationships/oleObject" Target="../embeddings/oleObject240.bin"/><Relationship Id="rId17" Type="http://schemas.openxmlformats.org/officeDocument/2006/relationships/image" Target="../media/image267.wmf"/><Relationship Id="rId2" Type="http://schemas.openxmlformats.org/officeDocument/2006/relationships/slideLayout" Target="../slideLayouts/slideLayout2.xml"/><Relationship Id="rId16" Type="http://schemas.openxmlformats.org/officeDocument/2006/relationships/oleObject" Target="../embeddings/oleObject242.bin"/><Relationship Id="rId1" Type="http://schemas.openxmlformats.org/officeDocument/2006/relationships/vmlDrawing" Target="../drawings/vmlDrawing59.vml"/><Relationship Id="rId6" Type="http://schemas.openxmlformats.org/officeDocument/2006/relationships/oleObject" Target="../embeddings/oleObject237.bin"/><Relationship Id="rId11" Type="http://schemas.openxmlformats.org/officeDocument/2006/relationships/image" Target="../media/image264.wmf"/><Relationship Id="rId5" Type="http://schemas.openxmlformats.org/officeDocument/2006/relationships/image" Target="../media/image261.wmf"/><Relationship Id="rId15" Type="http://schemas.openxmlformats.org/officeDocument/2006/relationships/image" Target="../media/image266.wmf"/><Relationship Id="rId10" Type="http://schemas.openxmlformats.org/officeDocument/2006/relationships/oleObject" Target="../embeddings/oleObject239.bin"/><Relationship Id="rId19" Type="http://schemas.openxmlformats.org/officeDocument/2006/relationships/image" Target="../media/image254.wmf"/><Relationship Id="rId4" Type="http://schemas.openxmlformats.org/officeDocument/2006/relationships/oleObject" Target="../embeddings/oleObject236.bin"/><Relationship Id="rId9" Type="http://schemas.openxmlformats.org/officeDocument/2006/relationships/image" Target="../media/image263.wmf"/><Relationship Id="rId14" Type="http://schemas.openxmlformats.org/officeDocument/2006/relationships/oleObject" Target="../embeddings/oleObject241.bin"/></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69.wmf"/><Relationship Id="rId2" Type="http://schemas.openxmlformats.org/officeDocument/2006/relationships/slideLayout" Target="../slideLayouts/slideLayout2.xml"/><Relationship Id="rId1" Type="http://schemas.openxmlformats.org/officeDocument/2006/relationships/vmlDrawing" Target="../drawings/vmlDrawing60.vml"/><Relationship Id="rId5" Type="http://schemas.openxmlformats.org/officeDocument/2006/relationships/image" Target="../media/image268.wmf"/><Relationship Id="rId4" Type="http://schemas.openxmlformats.org/officeDocument/2006/relationships/oleObject" Target="../embeddings/oleObject244.bin"/></Relationships>
</file>

<file path=ppt/slides/_rels/slide78.xml.rels><?xml version="1.0" encoding="UTF-8" standalone="yes"?>
<Relationships xmlns="http://schemas.openxmlformats.org/package/2006/relationships"><Relationship Id="rId8" Type="http://schemas.openxmlformats.org/officeDocument/2006/relationships/oleObject" Target="../embeddings/oleObject246.bin"/><Relationship Id="rId3" Type="http://schemas.openxmlformats.org/officeDocument/2006/relationships/image" Target="../media/image273.wmf"/><Relationship Id="rId7" Type="http://schemas.openxmlformats.org/officeDocument/2006/relationships/image" Target="../media/image275.wmf"/><Relationship Id="rId2" Type="http://schemas.openxmlformats.org/officeDocument/2006/relationships/slideLayout" Target="../slideLayouts/slideLayout2.xml"/><Relationship Id="rId1" Type="http://schemas.openxmlformats.org/officeDocument/2006/relationships/vmlDrawing" Target="../drawings/vmlDrawing61.vml"/><Relationship Id="rId6" Type="http://schemas.openxmlformats.org/officeDocument/2006/relationships/image" Target="../media/image274.wmf"/><Relationship Id="rId11" Type="http://schemas.openxmlformats.org/officeDocument/2006/relationships/image" Target="../media/image272.wmf"/><Relationship Id="rId5" Type="http://schemas.openxmlformats.org/officeDocument/2006/relationships/image" Target="../media/image270.wmf"/><Relationship Id="rId10" Type="http://schemas.openxmlformats.org/officeDocument/2006/relationships/oleObject" Target="../embeddings/oleObject247.bin"/><Relationship Id="rId4" Type="http://schemas.openxmlformats.org/officeDocument/2006/relationships/oleObject" Target="../embeddings/oleObject245.bin"/><Relationship Id="rId9" Type="http://schemas.openxmlformats.org/officeDocument/2006/relationships/image" Target="../media/image271.wmf"/></Relationships>
</file>

<file path=ppt/slides/_rels/slide79.xml.rels><?xml version="1.0" encoding="UTF-8" standalone="yes"?>
<Relationships xmlns="http://schemas.openxmlformats.org/package/2006/relationships"><Relationship Id="rId3" Type="http://schemas.openxmlformats.org/officeDocument/2006/relationships/image" Target="../media/image277.wmf"/><Relationship Id="rId2" Type="http://schemas.openxmlformats.org/officeDocument/2006/relationships/image" Target="../media/image276.wmf"/><Relationship Id="rId1" Type="http://schemas.openxmlformats.org/officeDocument/2006/relationships/slideLayout" Target="../slideLayouts/slideLayout2.xml"/><Relationship Id="rId6" Type="http://schemas.openxmlformats.org/officeDocument/2006/relationships/image" Target="../media/image280.wmf"/><Relationship Id="rId5" Type="http://schemas.openxmlformats.org/officeDocument/2006/relationships/image" Target="../media/image279.wmf"/><Relationship Id="rId4" Type="http://schemas.openxmlformats.org/officeDocument/2006/relationships/image" Target="../media/image278.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4.gif"/><Relationship Id="rId4" Type="http://schemas.openxmlformats.org/officeDocument/2006/relationships/image" Target="../media/image13.wmf"/></Relationships>
</file>

<file path=ppt/slides/_rels/slide80.xml.rels><?xml version="1.0" encoding="UTF-8" standalone="yes"?>
<Relationships xmlns="http://schemas.openxmlformats.org/package/2006/relationships"><Relationship Id="rId2" Type="http://schemas.openxmlformats.org/officeDocument/2006/relationships/image" Target="../media/image28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8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8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8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86.png"/><Relationship Id="rId2" Type="http://schemas.openxmlformats.org/officeDocument/2006/relationships/image" Target="../media/image28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88.png"/><Relationship Id="rId2" Type="http://schemas.openxmlformats.org/officeDocument/2006/relationships/image" Target="../media/image28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28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957262" y="368660"/>
            <a:ext cx="7500938" cy="2857500"/>
          </a:xfrm>
        </p:spPr>
        <p:txBody>
          <a:bodyPr/>
          <a:lstStyle/>
          <a:p>
            <a:pPr>
              <a:defRPr/>
            </a:pPr>
            <a:r>
              <a:rPr lang="zh-CN" altLang="en-US" b="1" dirty="0" smtClean="0">
                <a:solidFill>
                  <a:schemeClr val="accent6">
                    <a:lumMod val="75000"/>
                  </a:schemeClr>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第八章</a:t>
            </a:r>
            <a:r>
              <a:rPr lang="en-US" altLang="zh-CN" b="1" dirty="0" smtClean="0">
                <a:solidFill>
                  <a:schemeClr val="accent6">
                    <a:lumMod val="75000"/>
                  </a:schemeClr>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
            </a:r>
            <a:br>
              <a:rPr lang="en-US" altLang="zh-CN" b="1" dirty="0" smtClean="0">
                <a:solidFill>
                  <a:schemeClr val="accent6">
                    <a:lumMod val="75000"/>
                  </a:schemeClr>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br>
            <a:r>
              <a:rPr lang="en-US" altLang="zh-CN" sz="4800" b="1" dirty="0" smtClean="0">
                <a:solidFill>
                  <a:schemeClr val="accent6">
                    <a:lumMod val="75000"/>
                  </a:schemeClr>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
            </a:r>
            <a:br>
              <a:rPr lang="en-US" altLang="zh-CN" sz="4800" b="1" dirty="0" smtClean="0">
                <a:solidFill>
                  <a:schemeClr val="accent6">
                    <a:lumMod val="75000"/>
                  </a:schemeClr>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br>
            <a:r>
              <a:rPr lang="zh-CN" altLang="en-US" sz="4800" b="1" dirty="0" smtClean="0">
                <a:solidFill>
                  <a:schemeClr val="accent6">
                    <a:lumMod val="75000"/>
                  </a:schemeClr>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机械振动</a:t>
            </a:r>
          </a:p>
        </p:txBody>
      </p:sp>
      <p:sp>
        <p:nvSpPr>
          <p:cNvPr id="3076" name="灯片编号占位符 3"/>
          <p:cNvSpPr>
            <a:spLocks noGrp="1"/>
          </p:cNvSpPr>
          <p:nvPr>
            <p:ph type="sldNum" sz="quarter" idx="12"/>
          </p:nvPr>
        </p:nvSpPr>
        <p:spPr>
          <a:noFill/>
        </p:spPr>
        <p:txBody>
          <a:bodyPr/>
          <a:lstStyle/>
          <a:p>
            <a:fld id="{008803B9-A03F-4A29-A541-76A442133C32}" type="slidenum">
              <a:rPr lang="en-US" altLang="zh-CN" smtClean="0"/>
              <a:pPr/>
              <a:t>1</a:t>
            </a:fld>
            <a:endParaRPr lang="en-US" altLang="zh-CN" smtClean="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26160"/>
            <a:ext cx="4363685" cy="3272764"/>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4308" y="3068960"/>
            <a:ext cx="1352550" cy="2943225"/>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5936" y="3471545"/>
            <a:ext cx="2160240" cy="22952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99" advTm="13121"/>
    </mc:Choice>
    <mc:Fallback xmlns="">
      <p:transition spd="slow" advTm="1312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282" y="714356"/>
            <a:ext cx="8534182" cy="5381644"/>
          </a:xfrm>
        </p:spPr>
        <p:txBody>
          <a:bodyPr/>
          <a:lstStyle/>
          <a:p>
            <a:pPr>
              <a:buFont typeface="Wingdings" pitchFamily="2" charset="2"/>
              <a:buChar char="ü"/>
            </a:pPr>
            <a:r>
              <a:rPr lang="zh-CN" altLang="en-US" sz="2800" dirty="0" smtClean="0">
                <a:latin typeface="仿宋" panose="02010609060101010101" pitchFamily="49" charset="-122"/>
                <a:ea typeface="仿宋" panose="02010609060101010101" pitchFamily="49" charset="-122"/>
              </a:rPr>
              <a:t>牛二定律</a:t>
            </a:r>
            <a:r>
              <a:rPr lang="zh-CN" altLang="en-US" sz="2800" dirty="0" smtClean="0"/>
              <a:t>：</a:t>
            </a:r>
            <a:endParaRPr lang="en-US" altLang="zh-CN" sz="2800" dirty="0" smtClean="0"/>
          </a:p>
          <a:p>
            <a:pPr>
              <a:buNone/>
            </a:pPr>
            <a:endParaRPr lang="en-US" altLang="zh-CN" sz="2800" dirty="0" smtClean="0"/>
          </a:p>
          <a:p>
            <a:pPr>
              <a:buNone/>
            </a:pPr>
            <a:r>
              <a:rPr lang="en-US" altLang="zh-CN" sz="2800" dirty="0" smtClean="0"/>
              <a:t>						    ——</a:t>
            </a:r>
            <a:r>
              <a:rPr lang="zh-CN" altLang="en-US" sz="2800" dirty="0" smtClean="0">
                <a:latin typeface="仿宋" panose="02010609060101010101" pitchFamily="49" charset="-122"/>
                <a:ea typeface="仿宋" panose="02010609060101010101" pitchFamily="49" charset="-122"/>
              </a:rPr>
              <a:t>二阶微分方程</a:t>
            </a:r>
            <a:endParaRPr lang="en-US" altLang="zh-CN" sz="2800" dirty="0" smtClean="0">
              <a:latin typeface="仿宋" panose="02010609060101010101" pitchFamily="49" charset="-122"/>
              <a:ea typeface="仿宋" panose="02010609060101010101" pitchFamily="49" charset="-122"/>
            </a:endParaRPr>
          </a:p>
          <a:p>
            <a:pPr>
              <a:buNone/>
            </a:pPr>
            <a:endParaRPr lang="en-US" altLang="zh-CN" sz="2800" dirty="0" smtClean="0"/>
          </a:p>
          <a:p>
            <a:pPr>
              <a:lnSpc>
                <a:spcPct val="150000"/>
              </a:lnSpc>
              <a:buNone/>
            </a:pPr>
            <a:r>
              <a:rPr lang="zh-CN" altLang="en-US" dirty="0" smtClean="0"/>
              <a:t>    </a:t>
            </a:r>
            <a:r>
              <a:rPr lang="zh-CN" altLang="en-US" sz="2400" dirty="0" smtClean="0"/>
              <a:t>令                        </a:t>
            </a:r>
            <a:r>
              <a:rPr lang="zh-CN" altLang="en-US" sz="2400" dirty="0" smtClean="0">
                <a:solidFill>
                  <a:srgbClr val="FF0000"/>
                </a:solidFill>
                <a:latin typeface="仿宋" panose="02010609060101010101" pitchFamily="49" charset="-122"/>
                <a:ea typeface="仿宋" panose="02010609060101010101" pitchFamily="49" charset="-122"/>
              </a:rPr>
              <a:t>本征角（圆）频率：</a:t>
            </a:r>
            <a:r>
              <a:rPr lang="zh-CN" altLang="en-US" sz="2400" dirty="0" smtClean="0">
                <a:solidFill>
                  <a:srgbClr val="0000FF"/>
                </a:solidFill>
                <a:latin typeface="仿宋" panose="02010609060101010101" pitchFamily="49" charset="-122"/>
                <a:ea typeface="仿宋" panose="02010609060101010101" pitchFamily="49" charset="-122"/>
              </a:rPr>
              <a:t>只由振子自身性质决定</a:t>
            </a:r>
            <a:endParaRPr lang="en-US" altLang="zh-CN" sz="2400" dirty="0" smtClean="0">
              <a:solidFill>
                <a:srgbClr val="0000FF"/>
              </a:solidFill>
              <a:latin typeface="仿宋" panose="02010609060101010101" pitchFamily="49" charset="-122"/>
              <a:ea typeface="仿宋" panose="02010609060101010101" pitchFamily="49" charset="-122"/>
            </a:endParaRPr>
          </a:p>
          <a:p>
            <a:pPr>
              <a:lnSpc>
                <a:spcPct val="150000"/>
              </a:lnSpc>
              <a:buNone/>
            </a:pPr>
            <a:r>
              <a:rPr lang="zh-CN" altLang="en-US" sz="2400" dirty="0" smtClean="0">
                <a:solidFill>
                  <a:srgbClr val="FF0000"/>
                </a:solidFill>
                <a:latin typeface="仿宋" panose="02010609060101010101" pitchFamily="49" charset="-122"/>
                <a:ea typeface="仿宋" panose="02010609060101010101" pitchFamily="49" charset="-122"/>
              </a:rPr>
              <a:t>自由振动弹簧振子的动力学方程：</a:t>
            </a:r>
            <a:endParaRPr lang="en-US" altLang="zh-CN" sz="2400" dirty="0" smtClean="0">
              <a:solidFill>
                <a:srgbClr val="FF0000"/>
              </a:solidFill>
              <a:latin typeface="仿宋" panose="02010609060101010101" pitchFamily="49" charset="-122"/>
              <a:ea typeface="仿宋" panose="02010609060101010101" pitchFamily="49" charset="-122"/>
            </a:endParaRPr>
          </a:p>
          <a:p>
            <a:pPr>
              <a:lnSpc>
                <a:spcPct val="150000"/>
              </a:lnSpc>
              <a:buNone/>
            </a:pPr>
            <a:endParaRPr lang="en-US" altLang="zh-CN" sz="2400" dirty="0" smtClean="0">
              <a:solidFill>
                <a:srgbClr val="FF0000"/>
              </a:solidFill>
              <a:latin typeface="仿宋" panose="02010609060101010101" pitchFamily="49" charset="-122"/>
              <a:ea typeface="仿宋" panose="02010609060101010101" pitchFamily="49" charset="-122"/>
            </a:endParaRPr>
          </a:p>
          <a:p>
            <a:pPr>
              <a:buNone/>
            </a:pPr>
            <a:endParaRPr lang="en-US" altLang="zh-CN" sz="2800" dirty="0" smtClean="0"/>
          </a:p>
          <a:p>
            <a:pPr>
              <a:buNone/>
            </a:pPr>
            <a:endParaRPr lang="en-US" altLang="zh-CN" sz="2800" dirty="0" smtClean="0"/>
          </a:p>
          <a:p>
            <a:pPr>
              <a:buNone/>
            </a:pPr>
            <a:endParaRPr lang="en-US" altLang="zh-CN" sz="2800" dirty="0" smtClean="0"/>
          </a:p>
          <a:p>
            <a:endParaRPr lang="zh-CN" altLang="en-US" sz="2800" dirty="0"/>
          </a:p>
        </p:txBody>
      </p:sp>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solidFill>
                  <a:srgbClr val="000000"/>
                </a:solidFill>
              </a:rPr>
              <a:pPr>
                <a:defRPr/>
              </a:pPr>
              <a:t>10</a:t>
            </a:fld>
            <a:endParaRPr lang="en-US" altLang="zh-CN">
              <a:solidFill>
                <a:srgbClr val="000000"/>
              </a:solidFill>
            </a:endParaRPr>
          </a:p>
        </p:txBody>
      </p:sp>
      <p:graphicFrame>
        <p:nvGraphicFramePr>
          <p:cNvPr id="43011" name="Object 3"/>
          <p:cNvGraphicFramePr>
            <a:graphicFrameLocks noChangeAspect="1"/>
          </p:cNvGraphicFramePr>
          <p:nvPr>
            <p:extLst>
              <p:ext uri="{D42A27DB-BD31-4B8C-83A1-F6EECF244321}">
                <p14:modId xmlns:p14="http://schemas.microsoft.com/office/powerpoint/2010/main" val="1423447156"/>
              </p:ext>
            </p:extLst>
          </p:nvPr>
        </p:nvGraphicFramePr>
        <p:xfrm>
          <a:off x="2682875" y="525463"/>
          <a:ext cx="2143125" cy="2114550"/>
        </p:xfrm>
        <a:graphic>
          <a:graphicData uri="http://schemas.openxmlformats.org/presentationml/2006/ole">
            <mc:AlternateContent xmlns:mc="http://schemas.openxmlformats.org/markup-compatibility/2006">
              <mc:Choice xmlns:v="urn:schemas-microsoft-com:vml" Requires="v">
                <p:oleObj spid="_x0000_s180299" name="Equation" r:id="rId3" imgW="812520" imgH="787320" progId="Equation.DSMT4">
                  <p:embed/>
                </p:oleObj>
              </mc:Choice>
              <mc:Fallback>
                <p:oleObj name="Equation" r:id="rId3" imgW="812520" imgH="787320" progId="Equation.DSMT4">
                  <p:embed/>
                  <p:pic>
                    <p:nvPicPr>
                      <p:cNvPr id="0" name=""/>
                      <p:cNvPicPr>
                        <a:picLocks noChangeAspect="1" noChangeArrowheads="1"/>
                      </p:cNvPicPr>
                      <p:nvPr/>
                    </p:nvPicPr>
                    <p:blipFill>
                      <a:blip r:embed="rId4"/>
                      <a:srcRect/>
                      <a:stretch>
                        <a:fillRect/>
                      </a:stretch>
                    </p:blipFill>
                    <p:spPr bwMode="auto">
                      <a:xfrm>
                        <a:off x="2682875" y="525463"/>
                        <a:ext cx="2143125" cy="2114550"/>
                      </a:xfrm>
                      <a:prstGeom prst="rect">
                        <a:avLst/>
                      </a:prstGeom>
                      <a:noFill/>
                    </p:spPr>
                  </p:pic>
                </p:oleObj>
              </mc:Fallback>
            </mc:AlternateContent>
          </a:graphicData>
        </a:graphic>
      </p:graphicFrame>
      <p:graphicFrame>
        <p:nvGraphicFramePr>
          <p:cNvPr id="43012" name="Object 4"/>
          <p:cNvGraphicFramePr>
            <a:graphicFrameLocks noChangeAspect="1"/>
          </p:cNvGraphicFramePr>
          <p:nvPr>
            <p:extLst>
              <p:ext uri="{D42A27DB-BD31-4B8C-83A1-F6EECF244321}">
                <p14:modId xmlns:p14="http://schemas.microsoft.com/office/powerpoint/2010/main" val="2861359185"/>
              </p:ext>
            </p:extLst>
          </p:nvPr>
        </p:nvGraphicFramePr>
        <p:xfrm>
          <a:off x="1115616" y="2564904"/>
          <a:ext cx="1168596" cy="946526"/>
        </p:xfrm>
        <a:graphic>
          <a:graphicData uri="http://schemas.openxmlformats.org/presentationml/2006/ole">
            <mc:AlternateContent xmlns:mc="http://schemas.openxmlformats.org/markup-compatibility/2006">
              <mc:Choice xmlns:v="urn:schemas-microsoft-com:vml" Requires="v">
                <p:oleObj spid="_x0000_s180300" name="Equation" r:id="rId5" imgW="558720" imgH="444240" progId="Equation.DSMT4">
                  <p:embed/>
                </p:oleObj>
              </mc:Choice>
              <mc:Fallback>
                <p:oleObj name="Equation" r:id="rId5" imgW="558720" imgH="444240" progId="Equation.DSMT4">
                  <p:embed/>
                  <p:pic>
                    <p:nvPicPr>
                      <p:cNvPr id="0" name=""/>
                      <p:cNvPicPr>
                        <a:picLocks noChangeAspect="1" noChangeArrowheads="1"/>
                      </p:cNvPicPr>
                      <p:nvPr/>
                    </p:nvPicPr>
                    <p:blipFill>
                      <a:blip r:embed="rId6"/>
                      <a:srcRect/>
                      <a:stretch>
                        <a:fillRect/>
                      </a:stretch>
                    </p:blipFill>
                    <p:spPr bwMode="auto">
                      <a:xfrm>
                        <a:off x="1115616" y="2564904"/>
                        <a:ext cx="1168596" cy="946526"/>
                      </a:xfrm>
                      <a:prstGeom prst="rect">
                        <a:avLst/>
                      </a:prstGeom>
                      <a:no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932684709"/>
              </p:ext>
            </p:extLst>
          </p:nvPr>
        </p:nvGraphicFramePr>
        <p:xfrm>
          <a:off x="3232943" y="5237161"/>
          <a:ext cx="3186113" cy="636587"/>
        </p:xfrm>
        <a:graphic>
          <a:graphicData uri="http://schemas.openxmlformats.org/presentationml/2006/ole">
            <mc:AlternateContent xmlns:mc="http://schemas.openxmlformats.org/markup-compatibility/2006">
              <mc:Choice xmlns:v="urn:schemas-microsoft-com:vml" Requires="v">
                <p:oleObj spid="_x0000_s180301" name="Equation" r:id="rId7" imgW="1143000" imgH="228600" progId="Equation.DSMT4">
                  <p:embed/>
                </p:oleObj>
              </mc:Choice>
              <mc:Fallback>
                <p:oleObj name="Equation" r:id="rId7" imgW="1143000" imgH="228600" progId="Equation.DSMT4">
                  <p:embed/>
                  <p:pic>
                    <p:nvPicPr>
                      <p:cNvPr id="0" name=""/>
                      <p:cNvPicPr/>
                      <p:nvPr/>
                    </p:nvPicPr>
                    <p:blipFill>
                      <a:blip r:embed="rId8"/>
                      <a:stretch>
                        <a:fillRect/>
                      </a:stretch>
                    </p:blipFill>
                    <p:spPr>
                      <a:xfrm>
                        <a:off x="3232943" y="5237161"/>
                        <a:ext cx="3186113" cy="636587"/>
                      </a:xfrm>
                      <a:prstGeom prst="rect">
                        <a:avLst/>
                      </a:prstGeom>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39427280"/>
              </p:ext>
            </p:extLst>
          </p:nvPr>
        </p:nvGraphicFramePr>
        <p:xfrm>
          <a:off x="2665662" y="4365104"/>
          <a:ext cx="1928292" cy="541275"/>
        </p:xfrm>
        <a:graphic>
          <a:graphicData uri="http://schemas.openxmlformats.org/presentationml/2006/ole">
            <mc:AlternateContent xmlns:mc="http://schemas.openxmlformats.org/markup-compatibility/2006">
              <mc:Choice xmlns:v="urn:schemas-microsoft-com:vml" Requires="v">
                <p:oleObj spid="_x0000_s180302" name="Equation" r:id="rId9" imgW="723600" imgH="203040" progId="Equation.DSMT4">
                  <p:embed/>
                </p:oleObj>
              </mc:Choice>
              <mc:Fallback>
                <p:oleObj name="Equation" r:id="rId9" imgW="723600" imgH="203040" progId="Equation.DSMT4">
                  <p:embed/>
                  <p:pic>
                    <p:nvPicPr>
                      <p:cNvPr id="0" name=""/>
                      <p:cNvPicPr/>
                      <p:nvPr/>
                    </p:nvPicPr>
                    <p:blipFill>
                      <a:blip r:embed="rId10"/>
                      <a:stretch>
                        <a:fillRect/>
                      </a:stretch>
                    </p:blipFill>
                    <p:spPr>
                      <a:xfrm>
                        <a:off x="2665662" y="4365104"/>
                        <a:ext cx="1928292" cy="541275"/>
                      </a:xfrm>
                      <a:prstGeom prst="rect">
                        <a:avLst/>
                      </a:prstGeom>
                      <a:solidFill>
                        <a:srgbClr val="FFFF00"/>
                      </a:solidFill>
                    </p:spPr>
                  </p:pic>
                </p:oleObj>
              </mc:Fallback>
            </mc:AlternateContent>
          </a:graphicData>
        </a:graphic>
      </p:graphicFrame>
      <p:sp>
        <p:nvSpPr>
          <p:cNvPr id="6" name="文本框 5"/>
          <p:cNvSpPr txBox="1"/>
          <p:nvPr/>
        </p:nvSpPr>
        <p:spPr>
          <a:xfrm>
            <a:off x="4992376" y="4396652"/>
            <a:ext cx="3877986" cy="461665"/>
          </a:xfrm>
          <a:prstGeom prst="rect">
            <a:avLst/>
          </a:prstGeom>
          <a:noFill/>
        </p:spPr>
        <p:txBody>
          <a:bodyPr wrap="none" rtlCol="0">
            <a:spAutoFit/>
          </a:bodyPr>
          <a:lstStyle/>
          <a:p>
            <a:r>
              <a:rPr lang="zh-CN" altLang="en-US" dirty="0">
                <a:solidFill>
                  <a:srgbClr val="0000FF"/>
                </a:solidFill>
                <a:latin typeface="仿宋" panose="02010609060101010101" pitchFamily="49" charset="-122"/>
                <a:ea typeface="仿宋" panose="02010609060101010101" pitchFamily="49" charset="-122"/>
              </a:rPr>
              <a:t>二</a:t>
            </a:r>
            <a:r>
              <a:rPr lang="zh-CN" altLang="en-US" dirty="0" smtClean="0">
                <a:solidFill>
                  <a:srgbClr val="0000FF"/>
                </a:solidFill>
                <a:latin typeface="仿宋" panose="02010609060101010101" pitchFamily="49" charset="-122"/>
                <a:ea typeface="仿宋" panose="02010609060101010101" pitchFamily="49" charset="-122"/>
              </a:rPr>
              <a:t>阶</a:t>
            </a:r>
            <a:r>
              <a:rPr lang="zh-CN" altLang="en-US" dirty="0">
                <a:solidFill>
                  <a:srgbClr val="0000FF"/>
                </a:solidFill>
                <a:latin typeface="仿宋" panose="02010609060101010101" pitchFamily="49" charset="-122"/>
                <a:ea typeface="仿宋" panose="02010609060101010101" pitchFamily="49" charset="-122"/>
              </a:rPr>
              <a:t>常系数</a:t>
            </a:r>
            <a:r>
              <a:rPr lang="zh-CN" altLang="en-US" dirty="0" smtClean="0">
                <a:solidFill>
                  <a:srgbClr val="0000FF"/>
                </a:solidFill>
                <a:latin typeface="仿宋" panose="02010609060101010101" pitchFamily="49" charset="-122"/>
                <a:ea typeface="仿宋" panose="02010609060101010101" pitchFamily="49" charset="-122"/>
              </a:rPr>
              <a:t>线性偏微分方程</a:t>
            </a:r>
            <a:endParaRPr lang="zh-CN" altLang="en-US" dirty="0">
              <a:solidFill>
                <a:srgbClr val="0000FF"/>
              </a:solidFill>
              <a:latin typeface="仿宋" panose="02010609060101010101" pitchFamily="49" charset="-122"/>
              <a:ea typeface="仿宋" panose="02010609060101010101" pitchFamily="49" charset="-122"/>
            </a:endParaRPr>
          </a:p>
        </p:txBody>
      </p:sp>
      <p:sp>
        <p:nvSpPr>
          <p:cNvPr id="9" name="文本框 8"/>
          <p:cNvSpPr txBox="1"/>
          <p:nvPr/>
        </p:nvSpPr>
        <p:spPr>
          <a:xfrm>
            <a:off x="560663" y="5324621"/>
            <a:ext cx="1723549" cy="461665"/>
          </a:xfrm>
          <a:prstGeom prst="rect">
            <a:avLst/>
          </a:prstGeom>
          <a:noFill/>
        </p:spPr>
        <p:txBody>
          <a:bodyPr wrap="none" rtlCol="0">
            <a:spAutoFit/>
          </a:bodyPr>
          <a:lstStyle/>
          <a:p>
            <a:r>
              <a:rPr lang="zh-CN" altLang="en-US" dirty="0" smtClean="0">
                <a:latin typeface="仿宋" panose="02010609060101010101" pitchFamily="49" charset="-122"/>
                <a:ea typeface="仿宋" panose="02010609060101010101" pitchFamily="49" charset="-122"/>
              </a:rPr>
              <a:t>解可表示为</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6496352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7596" y="1046843"/>
            <a:ext cx="7772400" cy="5429288"/>
          </a:xfrm>
        </p:spPr>
        <p:txBody>
          <a:bodyPr/>
          <a:lstStyle/>
          <a:p>
            <a:endParaRPr lang="en-US" altLang="zh-CN" sz="2000" dirty="0" smtClean="0"/>
          </a:p>
          <a:p>
            <a:endParaRPr lang="en-US" altLang="zh-CN" sz="2000" dirty="0" smtClean="0"/>
          </a:p>
          <a:p>
            <a:endParaRPr lang="en-US" altLang="zh-CN" sz="2000" dirty="0" smtClean="0"/>
          </a:p>
          <a:p>
            <a:pPr marL="0" indent="0">
              <a:lnSpc>
                <a:spcPct val="150000"/>
              </a:lnSpc>
              <a:buNone/>
            </a:pPr>
            <a:endParaRPr lang="en-US" altLang="zh-CN" sz="2000" dirty="0" smtClean="0"/>
          </a:p>
          <a:p>
            <a:pPr>
              <a:lnSpc>
                <a:spcPct val="150000"/>
              </a:lnSpc>
            </a:pPr>
            <a:r>
              <a:rPr lang="zh-CN" altLang="en-US" sz="2800" dirty="0" smtClean="0">
                <a:latin typeface="仿宋" panose="02010609060101010101" pitchFamily="49" charset="-122"/>
                <a:ea typeface="仿宋" panose="02010609060101010101" pitchFamily="49" charset="-122"/>
              </a:rPr>
              <a:t>其实运动方程还可以由正弦函数表示</a:t>
            </a:r>
            <a:r>
              <a:rPr lang="zh-CN" altLang="en-US" sz="2800" dirty="0" smtClean="0"/>
              <a:t>：</a:t>
            </a:r>
            <a:endParaRPr lang="en-US" altLang="zh-CN" sz="2800" dirty="0" smtClean="0"/>
          </a:p>
          <a:p>
            <a:pPr>
              <a:lnSpc>
                <a:spcPct val="150000"/>
              </a:lnSpc>
            </a:pPr>
            <a:endParaRPr lang="en-US" altLang="zh-CN" sz="2800" dirty="0"/>
          </a:p>
          <a:p>
            <a:pPr>
              <a:lnSpc>
                <a:spcPct val="150000"/>
              </a:lnSpc>
            </a:pPr>
            <a:r>
              <a:rPr lang="zh-CN" altLang="en-US" sz="2800" dirty="0" smtClean="0"/>
              <a:t>                      ，</a:t>
            </a:r>
            <a:r>
              <a:rPr lang="zh-CN" altLang="en-US" sz="2800" dirty="0">
                <a:latin typeface="仿宋" panose="02010609060101010101" pitchFamily="49" charset="-122"/>
                <a:ea typeface="仿宋" panose="02010609060101010101" pitchFamily="49" charset="-122"/>
              </a:rPr>
              <a:t>则两式表示同一运动</a:t>
            </a:r>
            <a:r>
              <a:rPr lang="zh-CN" altLang="en-US" sz="2800" dirty="0"/>
              <a:t>。</a:t>
            </a:r>
            <a:endParaRPr lang="en-US" altLang="zh-CN" sz="2800" dirty="0"/>
          </a:p>
          <a:p>
            <a:pPr>
              <a:lnSpc>
                <a:spcPct val="150000"/>
              </a:lnSpc>
            </a:pPr>
            <a:r>
              <a:rPr lang="zh-CN" altLang="en-US" sz="2800" dirty="0">
                <a:latin typeface="仿宋" panose="02010609060101010101" pitchFamily="49" charset="-122"/>
                <a:ea typeface="仿宋" panose="02010609060101010101" pitchFamily="49" charset="-122"/>
              </a:rPr>
              <a:t>凡是以时间的正余弦函数表示位移的运动都称为</a:t>
            </a:r>
            <a:r>
              <a:rPr lang="zh-CN" altLang="en-US" sz="2800" b="1" dirty="0">
                <a:solidFill>
                  <a:srgbClr val="C7371F"/>
                </a:solidFill>
                <a:latin typeface="仿宋" panose="02010609060101010101" pitchFamily="49" charset="-122"/>
                <a:ea typeface="仿宋" panose="02010609060101010101" pitchFamily="49" charset="-122"/>
              </a:rPr>
              <a:t>简谐振动</a:t>
            </a:r>
            <a:r>
              <a:rPr lang="zh-CN" altLang="en-US" sz="2800" dirty="0">
                <a:latin typeface="仿宋" panose="02010609060101010101" pitchFamily="49" charset="-122"/>
                <a:ea typeface="仿宋" panose="02010609060101010101" pitchFamily="49" charset="-122"/>
              </a:rPr>
              <a:t>。</a:t>
            </a:r>
            <a:endParaRPr lang="en-US" altLang="zh-CN" sz="2800" dirty="0">
              <a:latin typeface="仿宋" panose="02010609060101010101" pitchFamily="49" charset="-122"/>
              <a:ea typeface="仿宋" panose="02010609060101010101" pitchFamily="49" charset="-122"/>
            </a:endParaRPr>
          </a:p>
          <a:p>
            <a:endParaRPr lang="en-US" altLang="zh-CN" sz="2800" dirty="0" smtClean="0"/>
          </a:p>
          <a:p>
            <a:endParaRPr lang="en-US" altLang="zh-CN" sz="2800" dirty="0"/>
          </a:p>
          <a:p>
            <a:endParaRPr lang="en-US" altLang="zh-CN" sz="2800" dirty="0" smtClean="0"/>
          </a:p>
          <a:p>
            <a:pPr>
              <a:buNone/>
            </a:pPr>
            <a:endParaRPr lang="en-US" altLang="zh-CN" sz="2800" dirty="0" smtClean="0"/>
          </a:p>
          <a:p>
            <a:pPr>
              <a:buNone/>
            </a:pPr>
            <a:r>
              <a:rPr lang="en-US" altLang="zh-CN" sz="2800" dirty="0" smtClean="0"/>
              <a:t>			</a:t>
            </a:r>
          </a:p>
        </p:txBody>
      </p:sp>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solidFill>
                  <a:srgbClr val="000000"/>
                </a:solidFill>
              </a:rPr>
              <a:pPr>
                <a:defRPr/>
              </a:pPr>
              <a:t>11</a:t>
            </a:fld>
            <a:endParaRPr lang="en-US" altLang="zh-CN" dirty="0">
              <a:solidFill>
                <a:srgbClr val="000000"/>
              </a:solidFill>
            </a:endParaRPr>
          </a:p>
        </p:txBody>
      </p:sp>
      <p:graphicFrame>
        <p:nvGraphicFramePr>
          <p:cNvPr id="16387" name="Object 3"/>
          <p:cNvGraphicFramePr>
            <a:graphicFrameLocks noChangeAspect="1"/>
          </p:cNvGraphicFramePr>
          <p:nvPr>
            <p:extLst>
              <p:ext uri="{D42A27DB-BD31-4B8C-83A1-F6EECF244321}">
                <p14:modId xmlns:p14="http://schemas.microsoft.com/office/powerpoint/2010/main" val="3663043947"/>
              </p:ext>
            </p:extLst>
          </p:nvPr>
        </p:nvGraphicFramePr>
        <p:xfrm>
          <a:off x="3056922" y="3537012"/>
          <a:ext cx="3036107" cy="567431"/>
        </p:xfrm>
        <a:graphic>
          <a:graphicData uri="http://schemas.openxmlformats.org/presentationml/2006/ole">
            <mc:AlternateContent xmlns:mc="http://schemas.openxmlformats.org/markup-compatibility/2006">
              <mc:Choice xmlns:v="urn:schemas-microsoft-com:vml" Requires="v">
                <p:oleObj spid="_x0000_s178326" name="Equation" r:id="rId3" imgW="1091880" imgH="203040" progId="Equation.DSMT4">
                  <p:embed/>
                </p:oleObj>
              </mc:Choice>
              <mc:Fallback>
                <p:oleObj name="Equation" r:id="rId3" imgW="1091880" imgH="203040" progId="Equation.DSMT4">
                  <p:embed/>
                  <p:pic>
                    <p:nvPicPr>
                      <p:cNvPr id="0" name=""/>
                      <p:cNvPicPr>
                        <a:picLocks noChangeAspect="1" noChangeArrowheads="1"/>
                      </p:cNvPicPr>
                      <p:nvPr/>
                    </p:nvPicPr>
                    <p:blipFill>
                      <a:blip r:embed="rId4"/>
                      <a:srcRect/>
                      <a:stretch>
                        <a:fillRect/>
                      </a:stretch>
                    </p:blipFill>
                    <p:spPr bwMode="auto">
                      <a:xfrm>
                        <a:off x="3056922" y="3537012"/>
                        <a:ext cx="3036107" cy="567431"/>
                      </a:xfrm>
                      <a:prstGeom prst="rect">
                        <a:avLst/>
                      </a:prstGeom>
                      <a:noFill/>
                      <a:extLst/>
                    </p:spPr>
                  </p:pic>
                </p:oleObj>
              </mc:Fallback>
            </mc:AlternateContent>
          </a:graphicData>
        </a:graphic>
      </p:graphicFrame>
      <p:graphicFrame>
        <p:nvGraphicFramePr>
          <p:cNvPr id="16388" name="Object 4"/>
          <p:cNvGraphicFramePr>
            <a:graphicFrameLocks noChangeAspect="1"/>
          </p:cNvGraphicFramePr>
          <p:nvPr>
            <p:extLst>
              <p:ext uri="{D42A27DB-BD31-4B8C-83A1-F6EECF244321}">
                <p14:modId xmlns:p14="http://schemas.microsoft.com/office/powerpoint/2010/main" val="3059714982"/>
              </p:ext>
            </p:extLst>
          </p:nvPr>
        </p:nvGraphicFramePr>
        <p:xfrm>
          <a:off x="971600" y="4202329"/>
          <a:ext cx="2078038" cy="595313"/>
        </p:xfrm>
        <a:graphic>
          <a:graphicData uri="http://schemas.openxmlformats.org/presentationml/2006/ole">
            <mc:AlternateContent xmlns:mc="http://schemas.openxmlformats.org/markup-compatibility/2006">
              <mc:Choice xmlns:v="urn:schemas-microsoft-com:vml" Requires="v">
                <p:oleObj spid="_x0000_s178327" name="Equation" r:id="rId5" imgW="799920" imgH="228600" progId="Equation.DSMT4">
                  <p:embed/>
                </p:oleObj>
              </mc:Choice>
              <mc:Fallback>
                <p:oleObj name="Equation" r:id="rId5" imgW="799920" imgH="228600" progId="Equation.DSMT4">
                  <p:embed/>
                  <p:pic>
                    <p:nvPicPr>
                      <p:cNvPr id="0" name=""/>
                      <p:cNvPicPr>
                        <a:picLocks noChangeAspect="1" noChangeArrowheads="1"/>
                      </p:cNvPicPr>
                      <p:nvPr/>
                    </p:nvPicPr>
                    <p:blipFill>
                      <a:blip r:embed="rId6"/>
                      <a:srcRect/>
                      <a:stretch>
                        <a:fillRect/>
                      </a:stretch>
                    </p:blipFill>
                    <p:spPr bwMode="auto">
                      <a:xfrm>
                        <a:off x="971600" y="4202329"/>
                        <a:ext cx="2078038" cy="595313"/>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493618019"/>
              </p:ext>
            </p:extLst>
          </p:nvPr>
        </p:nvGraphicFramePr>
        <p:xfrm>
          <a:off x="3283818" y="1837002"/>
          <a:ext cx="1928292" cy="541275"/>
        </p:xfrm>
        <a:graphic>
          <a:graphicData uri="http://schemas.openxmlformats.org/presentationml/2006/ole">
            <mc:AlternateContent xmlns:mc="http://schemas.openxmlformats.org/markup-compatibility/2006">
              <mc:Choice xmlns:v="urn:schemas-microsoft-com:vml" Requires="v">
                <p:oleObj spid="_x0000_s178328" name="Equation" r:id="rId7" imgW="723600" imgH="203040" progId="Equation.DSMT4">
                  <p:embed/>
                </p:oleObj>
              </mc:Choice>
              <mc:Fallback>
                <p:oleObj name="Equation" r:id="rId7" imgW="723600" imgH="203040" progId="Equation.DSMT4">
                  <p:embed/>
                  <p:pic>
                    <p:nvPicPr>
                      <p:cNvPr id="0" name=""/>
                      <p:cNvPicPr/>
                      <p:nvPr/>
                    </p:nvPicPr>
                    <p:blipFill>
                      <a:blip r:embed="rId8"/>
                      <a:stretch>
                        <a:fillRect/>
                      </a:stretch>
                    </p:blipFill>
                    <p:spPr>
                      <a:xfrm>
                        <a:off x="3283818" y="1837002"/>
                        <a:ext cx="1928292" cy="541275"/>
                      </a:xfrm>
                      <a:prstGeom prst="rect">
                        <a:avLst/>
                      </a:prstGeom>
                      <a:solidFill>
                        <a:srgbClr val="FFFF00"/>
                      </a:solidFill>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721416277"/>
              </p:ext>
            </p:extLst>
          </p:nvPr>
        </p:nvGraphicFramePr>
        <p:xfrm>
          <a:off x="624465" y="826069"/>
          <a:ext cx="2772308" cy="553909"/>
        </p:xfrm>
        <a:graphic>
          <a:graphicData uri="http://schemas.openxmlformats.org/presentationml/2006/ole">
            <mc:AlternateContent xmlns:mc="http://schemas.openxmlformats.org/markup-compatibility/2006">
              <mc:Choice xmlns:v="urn:schemas-microsoft-com:vml" Requires="v">
                <p:oleObj spid="_x0000_s178329" name="Equation" r:id="rId9" imgW="1143000" imgH="228600" progId="Equation.DSMT4">
                  <p:embed/>
                </p:oleObj>
              </mc:Choice>
              <mc:Fallback>
                <p:oleObj name="Equation" r:id="rId9" imgW="1143000" imgH="228600" progId="Equation.DSMT4">
                  <p:embed/>
                  <p:pic>
                    <p:nvPicPr>
                      <p:cNvPr id="0" name=""/>
                      <p:cNvPicPr/>
                      <p:nvPr/>
                    </p:nvPicPr>
                    <p:blipFill>
                      <a:blip r:embed="rId10"/>
                      <a:stretch>
                        <a:fillRect/>
                      </a:stretch>
                    </p:blipFill>
                    <p:spPr>
                      <a:xfrm>
                        <a:off x="624465" y="826069"/>
                        <a:ext cx="2772308" cy="553909"/>
                      </a:xfrm>
                      <a:prstGeom prst="rect">
                        <a:avLst/>
                      </a:prstGeom>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900580297"/>
              </p:ext>
            </p:extLst>
          </p:nvPr>
        </p:nvGraphicFramePr>
        <p:xfrm>
          <a:off x="4247964" y="596713"/>
          <a:ext cx="3040086" cy="1085745"/>
        </p:xfrm>
        <a:graphic>
          <a:graphicData uri="http://schemas.openxmlformats.org/presentationml/2006/ole">
            <mc:AlternateContent xmlns:mc="http://schemas.openxmlformats.org/markup-compatibility/2006">
              <mc:Choice xmlns:v="urn:schemas-microsoft-com:vml" Requires="v">
                <p:oleObj spid="_x0000_s178330" name="Equation" r:id="rId11" imgW="1422360" imgH="507960" progId="Equation.DSMT4">
                  <p:embed/>
                </p:oleObj>
              </mc:Choice>
              <mc:Fallback>
                <p:oleObj name="Equation" r:id="rId11" imgW="1422360" imgH="507960" progId="Equation.DSMT4">
                  <p:embed/>
                  <p:pic>
                    <p:nvPicPr>
                      <p:cNvPr id="0" name=""/>
                      <p:cNvPicPr/>
                      <p:nvPr/>
                    </p:nvPicPr>
                    <p:blipFill>
                      <a:blip r:embed="rId12"/>
                      <a:stretch>
                        <a:fillRect/>
                      </a:stretch>
                    </p:blipFill>
                    <p:spPr>
                      <a:xfrm>
                        <a:off x="4247964" y="596713"/>
                        <a:ext cx="3040086" cy="1085745"/>
                      </a:xfrm>
                      <a:prstGeom prst="rect">
                        <a:avLst/>
                      </a:prstGeom>
                    </p:spPr>
                  </p:pic>
                </p:oleObj>
              </mc:Fallback>
            </mc:AlternateContent>
          </a:graphicData>
        </a:graphic>
      </p:graphicFrame>
    </p:spTree>
    <p:extLst>
      <p:ext uri="{BB962C8B-B14F-4D97-AF65-F5344CB8AC3E}">
        <p14:creationId xmlns:p14="http://schemas.microsoft.com/office/powerpoint/2010/main" val="5258478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12</a:t>
            </a:fld>
            <a:endParaRPr lang="en-US" altLang="zh-CN"/>
          </a:p>
        </p:txBody>
      </p:sp>
      <p:graphicFrame>
        <p:nvGraphicFramePr>
          <p:cNvPr id="5" name="对象 4"/>
          <p:cNvGraphicFramePr>
            <a:graphicFrameLocks noChangeAspect="1"/>
          </p:cNvGraphicFramePr>
          <p:nvPr>
            <p:extLst>
              <p:ext uri="{D42A27DB-BD31-4B8C-83A1-F6EECF244321}">
                <p14:modId xmlns:p14="http://schemas.microsoft.com/office/powerpoint/2010/main" val="566172949"/>
              </p:ext>
            </p:extLst>
          </p:nvPr>
        </p:nvGraphicFramePr>
        <p:xfrm>
          <a:off x="4015375" y="1484784"/>
          <a:ext cx="2915977" cy="633908"/>
        </p:xfrm>
        <a:graphic>
          <a:graphicData uri="http://schemas.openxmlformats.org/presentationml/2006/ole">
            <mc:AlternateContent xmlns:mc="http://schemas.openxmlformats.org/markup-compatibility/2006">
              <mc:Choice xmlns:v="urn:schemas-microsoft-com:vml" Requires="v">
                <p:oleObj spid="_x0000_s177276" name="Equation" r:id="rId3" imgW="1168200" imgH="253800" progId="Equation.DSMT4">
                  <p:embed/>
                </p:oleObj>
              </mc:Choice>
              <mc:Fallback>
                <p:oleObj name="Equation" r:id="rId3" imgW="1168200" imgH="253800" progId="Equation.DSMT4">
                  <p:embed/>
                  <p:pic>
                    <p:nvPicPr>
                      <p:cNvPr id="0" name=""/>
                      <p:cNvPicPr/>
                      <p:nvPr/>
                    </p:nvPicPr>
                    <p:blipFill>
                      <a:blip r:embed="rId4"/>
                      <a:stretch>
                        <a:fillRect/>
                      </a:stretch>
                    </p:blipFill>
                    <p:spPr>
                      <a:xfrm>
                        <a:off x="4015375" y="1484784"/>
                        <a:ext cx="2915977" cy="633908"/>
                      </a:xfrm>
                      <a:prstGeom prst="rect">
                        <a:avLst/>
                      </a:prstGeom>
                      <a:solidFill>
                        <a:srgbClr val="FFFF00"/>
                      </a:solidFill>
                    </p:spPr>
                  </p:pic>
                </p:oleObj>
              </mc:Fallback>
            </mc:AlternateContent>
          </a:graphicData>
        </a:graphic>
      </p:graphicFrame>
      <p:grpSp>
        <p:nvGrpSpPr>
          <p:cNvPr id="2" name="组合 1"/>
          <p:cNvGrpSpPr/>
          <p:nvPr/>
        </p:nvGrpSpPr>
        <p:grpSpPr>
          <a:xfrm>
            <a:off x="971600" y="2428107"/>
            <a:ext cx="7697491" cy="1938992"/>
            <a:chOff x="575556" y="1958569"/>
            <a:chExt cx="7697491" cy="1938992"/>
          </a:xfrm>
        </p:grpSpPr>
        <p:sp>
          <p:nvSpPr>
            <p:cNvPr id="6" name="文本框 5"/>
            <p:cNvSpPr txBox="1"/>
            <p:nvPr/>
          </p:nvSpPr>
          <p:spPr>
            <a:xfrm>
              <a:off x="575556" y="1958569"/>
              <a:ext cx="7697491" cy="1938992"/>
            </a:xfrm>
            <a:prstGeom prst="rect">
              <a:avLst/>
            </a:prstGeom>
            <a:noFill/>
          </p:spPr>
          <p:txBody>
            <a:bodyPr wrap="square" rtlCol="0">
              <a:spAutoFit/>
            </a:bodyPr>
            <a:lstStyle/>
            <a:p>
              <a:pPr marL="342900" indent="-342900" algn="l">
                <a:lnSpc>
                  <a:spcPct val="125000"/>
                </a:lnSpc>
                <a:buClr>
                  <a:srgbClr val="0000FF"/>
                </a:buClr>
                <a:buFont typeface="Wingdings" panose="05000000000000000000" pitchFamily="2" charset="2"/>
                <a:buChar char="Ø"/>
              </a:pPr>
              <a:r>
                <a:rPr lang="zh-CN" altLang="en-US" dirty="0" smtClean="0">
                  <a:ea typeface="仿宋" panose="02010609060101010101" pitchFamily="49" charset="-122"/>
                </a:rPr>
                <a:t>  </a:t>
              </a:r>
              <a:r>
                <a:rPr lang="en-US" altLang="zh-CN" i="1" dirty="0" smtClean="0">
                  <a:ea typeface="仿宋" panose="02010609060101010101" pitchFamily="49" charset="-122"/>
                </a:rPr>
                <a:t>A</a:t>
              </a:r>
              <a:r>
                <a:rPr lang="zh-CN" altLang="en-US" dirty="0">
                  <a:ea typeface="仿宋" panose="02010609060101010101" pitchFamily="49" charset="-122"/>
                </a:rPr>
                <a:t>：</a:t>
              </a:r>
              <a:r>
                <a:rPr lang="zh-CN" altLang="en-US" dirty="0" smtClean="0">
                  <a:ea typeface="仿宋" panose="02010609060101010101" pitchFamily="49" charset="-122"/>
                </a:rPr>
                <a:t>振幅，振动幅度的大小，由初始条件决定。</a:t>
              </a:r>
              <a:endParaRPr lang="en-US" altLang="zh-CN" dirty="0" smtClean="0">
                <a:ea typeface="仿宋" panose="02010609060101010101" pitchFamily="49" charset="-122"/>
              </a:endParaRPr>
            </a:p>
            <a:p>
              <a:pPr marL="342900" indent="-342900" algn="l">
                <a:lnSpc>
                  <a:spcPct val="125000"/>
                </a:lnSpc>
                <a:buClr>
                  <a:srgbClr val="0000FF"/>
                </a:buClr>
                <a:buFont typeface="Wingdings" panose="05000000000000000000" pitchFamily="2" charset="2"/>
                <a:buChar char="Ø"/>
              </a:pPr>
              <a:r>
                <a:rPr lang="en-US" altLang="zh-CN" dirty="0">
                  <a:ea typeface="仿宋" panose="02010609060101010101" pitchFamily="49" charset="-122"/>
                </a:rPr>
                <a:t> </a:t>
              </a:r>
              <a:r>
                <a:rPr lang="en-US" altLang="zh-CN" dirty="0" smtClean="0">
                  <a:ea typeface="仿宋" panose="02010609060101010101" pitchFamily="49" charset="-122"/>
                </a:rPr>
                <a:t>    </a:t>
              </a:r>
              <a:r>
                <a:rPr lang="zh-CN" altLang="en-US" dirty="0" smtClean="0">
                  <a:ea typeface="仿宋" panose="02010609060101010101" pitchFamily="49" charset="-122"/>
                </a:rPr>
                <a:t>： 角频率</a:t>
              </a:r>
              <a:r>
                <a:rPr lang="zh-CN" altLang="en-US" dirty="0">
                  <a:ea typeface="仿宋" panose="02010609060101010101" pitchFamily="49" charset="-122"/>
                </a:rPr>
                <a:t>（圆频率），振动系统固有的。</a:t>
              </a:r>
              <a:endParaRPr lang="en-US" altLang="zh-CN" dirty="0" smtClean="0">
                <a:ea typeface="仿宋" panose="02010609060101010101" pitchFamily="49" charset="-122"/>
              </a:endParaRPr>
            </a:p>
            <a:p>
              <a:pPr marL="342900" indent="-342900" algn="l">
                <a:lnSpc>
                  <a:spcPct val="125000"/>
                </a:lnSpc>
                <a:buClr>
                  <a:srgbClr val="0000FF"/>
                </a:buClr>
                <a:buFont typeface="Wingdings" panose="05000000000000000000" pitchFamily="2" charset="2"/>
                <a:buChar char="Ø"/>
              </a:pPr>
              <a:r>
                <a:rPr lang="en-US" altLang="zh-CN" dirty="0">
                  <a:ea typeface="仿宋" panose="02010609060101010101" pitchFamily="49" charset="-122"/>
                </a:rPr>
                <a:t> </a:t>
              </a:r>
              <a:r>
                <a:rPr lang="en-US" altLang="zh-CN" dirty="0" smtClean="0">
                  <a:ea typeface="仿宋" panose="02010609060101010101" pitchFamily="49" charset="-122"/>
                </a:rPr>
                <a:t>    </a:t>
              </a:r>
              <a:r>
                <a:rPr lang="zh-CN" altLang="en-US" dirty="0" smtClean="0">
                  <a:ea typeface="仿宋" panose="02010609060101010101" pitchFamily="49" charset="-122"/>
                </a:rPr>
                <a:t>：</a:t>
              </a:r>
              <a:r>
                <a:rPr lang="en-US" altLang="zh-CN" dirty="0" smtClean="0">
                  <a:ea typeface="仿宋" panose="02010609060101010101" pitchFamily="49" charset="-122"/>
                </a:rPr>
                <a:t> </a:t>
              </a:r>
              <a:r>
                <a:rPr lang="zh-CN" altLang="en-US" dirty="0" smtClean="0">
                  <a:ea typeface="仿宋" panose="02010609060101010101" pitchFamily="49" charset="-122"/>
                </a:rPr>
                <a:t>初相</a:t>
              </a:r>
              <a:r>
                <a:rPr lang="zh-CN" altLang="en-US" dirty="0">
                  <a:ea typeface="仿宋" panose="02010609060101010101" pitchFamily="49" charset="-122"/>
                </a:rPr>
                <a:t>位，由初条件决定。</a:t>
              </a:r>
              <a:endParaRPr lang="en-US" altLang="zh-CN" dirty="0">
                <a:ea typeface="仿宋" panose="02010609060101010101" pitchFamily="49" charset="-122"/>
              </a:endParaRPr>
            </a:p>
            <a:p>
              <a:pPr marL="342900" indent="-342900" algn="l">
                <a:lnSpc>
                  <a:spcPct val="125000"/>
                </a:lnSpc>
                <a:buClr>
                  <a:srgbClr val="0000FF"/>
                </a:buClr>
                <a:buFont typeface="Wingdings" panose="05000000000000000000" pitchFamily="2" charset="2"/>
                <a:buChar char="Ø"/>
              </a:pPr>
              <a:endParaRPr lang="en-US" altLang="zh-CN" dirty="0">
                <a:ea typeface="仿宋" panose="02010609060101010101" pitchFamily="49"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803775223"/>
                </p:ext>
              </p:extLst>
            </p:nvPr>
          </p:nvGraphicFramePr>
          <p:xfrm>
            <a:off x="1066833" y="2928065"/>
            <a:ext cx="300980" cy="451945"/>
          </p:xfrm>
          <a:graphic>
            <a:graphicData uri="http://schemas.openxmlformats.org/presentationml/2006/ole">
              <mc:AlternateContent xmlns:mc="http://schemas.openxmlformats.org/markup-compatibility/2006">
                <mc:Choice xmlns:v="urn:schemas-microsoft-com:vml" Requires="v">
                  <p:oleObj spid="_x0000_s177277" name="Equation" r:id="rId5" imgW="177480" imgH="228600" progId="Equation.DSMT4">
                    <p:embed/>
                  </p:oleObj>
                </mc:Choice>
                <mc:Fallback>
                  <p:oleObj name="Equation" r:id="rId5" imgW="177480" imgH="228600" progId="Equation.DSMT4">
                    <p:embed/>
                    <p:pic>
                      <p:nvPicPr>
                        <p:cNvPr id="0" name=""/>
                        <p:cNvPicPr/>
                        <p:nvPr/>
                      </p:nvPicPr>
                      <p:blipFill>
                        <a:blip r:embed="rId6"/>
                        <a:stretch>
                          <a:fillRect/>
                        </a:stretch>
                      </p:blipFill>
                      <p:spPr>
                        <a:xfrm>
                          <a:off x="1066833" y="2928065"/>
                          <a:ext cx="300980" cy="451945"/>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98956246"/>
                </p:ext>
              </p:extLst>
            </p:nvPr>
          </p:nvGraphicFramePr>
          <p:xfrm>
            <a:off x="1046059" y="2619337"/>
            <a:ext cx="321754" cy="294941"/>
          </p:xfrm>
          <a:graphic>
            <a:graphicData uri="http://schemas.openxmlformats.org/presentationml/2006/ole">
              <mc:AlternateContent xmlns:mc="http://schemas.openxmlformats.org/markup-compatibility/2006">
                <mc:Choice xmlns:v="urn:schemas-microsoft-com:vml" Requires="v">
                  <p:oleObj spid="_x0000_s177278" name="Equation" r:id="rId7" imgW="152280" imgH="139680" progId="Equation.DSMT4">
                    <p:embed/>
                  </p:oleObj>
                </mc:Choice>
                <mc:Fallback>
                  <p:oleObj name="Equation" r:id="rId7" imgW="152280" imgH="139680" progId="Equation.DSMT4">
                    <p:embed/>
                    <p:pic>
                      <p:nvPicPr>
                        <p:cNvPr id="0" name=""/>
                        <p:cNvPicPr/>
                        <p:nvPr/>
                      </p:nvPicPr>
                      <p:blipFill>
                        <a:blip r:embed="rId8"/>
                        <a:stretch>
                          <a:fillRect/>
                        </a:stretch>
                      </p:blipFill>
                      <p:spPr>
                        <a:xfrm>
                          <a:off x="1046059" y="2619337"/>
                          <a:ext cx="321754" cy="294941"/>
                        </a:xfrm>
                        <a:prstGeom prst="rect">
                          <a:avLst/>
                        </a:prstGeom>
                      </p:spPr>
                    </p:pic>
                  </p:oleObj>
                </mc:Fallback>
              </mc:AlternateContent>
            </a:graphicData>
          </a:graphic>
        </p:graphicFrame>
      </p:grpSp>
      <p:graphicFrame>
        <p:nvGraphicFramePr>
          <p:cNvPr id="9" name="对象 8"/>
          <p:cNvGraphicFramePr>
            <a:graphicFrameLocks noChangeAspect="1"/>
          </p:cNvGraphicFramePr>
          <p:nvPr>
            <p:extLst>
              <p:ext uri="{D42A27DB-BD31-4B8C-83A1-F6EECF244321}">
                <p14:modId xmlns:p14="http://schemas.microsoft.com/office/powerpoint/2010/main" val="851435335"/>
              </p:ext>
            </p:extLst>
          </p:nvPr>
        </p:nvGraphicFramePr>
        <p:xfrm>
          <a:off x="4463988" y="728700"/>
          <a:ext cx="1928292" cy="541275"/>
        </p:xfrm>
        <a:graphic>
          <a:graphicData uri="http://schemas.openxmlformats.org/presentationml/2006/ole">
            <mc:AlternateContent xmlns:mc="http://schemas.openxmlformats.org/markup-compatibility/2006">
              <mc:Choice xmlns:v="urn:schemas-microsoft-com:vml" Requires="v">
                <p:oleObj spid="_x0000_s177279" name="Equation" r:id="rId9" imgW="723600" imgH="203040" progId="Equation.DSMT4">
                  <p:embed/>
                </p:oleObj>
              </mc:Choice>
              <mc:Fallback>
                <p:oleObj name="Equation" r:id="rId9" imgW="723600" imgH="203040" progId="Equation.DSMT4">
                  <p:embed/>
                  <p:pic>
                    <p:nvPicPr>
                      <p:cNvPr id="0" name=""/>
                      <p:cNvPicPr/>
                      <p:nvPr/>
                    </p:nvPicPr>
                    <p:blipFill>
                      <a:blip r:embed="rId10"/>
                      <a:stretch>
                        <a:fillRect/>
                      </a:stretch>
                    </p:blipFill>
                    <p:spPr>
                      <a:xfrm>
                        <a:off x="4463988" y="728700"/>
                        <a:ext cx="1928292" cy="541275"/>
                      </a:xfrm>
                      <a:prstGeom prst="rect">
                        <a:avLst/>
                      </a:prstGeom>
                      <a:solidFill>
                        <a:srgbClr val="FFFF00"/>
                      </a:solidFill>
                    </p:spPr>
                  </p:pic>
                </p:oleObj>
              </mc:Fallback>
            </mc:AlternateContent>
          </a:graphicData>
        </a:graphic>
      </p:graphicFrame>
      <p:sp>
        <p:nvSpPr>
          <p:cNvPr id="10" name="文本框 9"/>
          <p:cNvSpPr txBox="1"/>
          <p:nvPr/>
        </p:nvSpPr>
        <p:spPr>
          <a:xfrm>
            <a:off x="1665972" y="728700"/>
            <a:ext cx="2031325" cy="461665"/>
          </a:xfrm>
          <a:prstGeom prst="rect">
            <a:avLst/>
          </a:prstGeom>
          <a:noFill/>
        </p:spPr>
        <p:txBody>
          <a:bodyPr wrap="none" rtlCol="0">
            <a:spAutoFit/>
          </a:bodyPr>
          <a:lstStyle/>
          <a:p>
            <a:r>
              <a:rPr lang="zh-CN" altLang="en-US" dirty="0" smtClean="0">
                <a:solidFill>
                  <a:srgbClr val="0000FF"/>
                </a:solidFill>
                <a:latin typeface="仿宋" panose="02010609060101010101" pitchFamily="49" charset="-122"/>
                <a:ea typeface="仿宋" panose="02010609060101010101" pitchFamily="49" charset="-122"/>
              </a:rPr>
              <a:t>简谐振动方程</a:t>
            </a:r>
            <a:endParaRPr lang="zh-CN" altLang="en-US" dirty="0">
              <a:solidFill>
                <a:srgbClr val="0000FF"/>
              </a:solidFill>
              <a:latin typeface="仿宋" panose="02010609060101010101" pitchFamily="49" charset="-122"/>
              <a:ea typeface="仿宋" panose="02010609060101010101" pitchFamily="49" charset="-122"/>
            </a:endParaRPr>
          </a:p>
        </p:txBody>
      </p:sp>
      <p:sp>
        <p:nvSpPr>
          <p:cNvPr id="11" name="文本框 10"/>
          <p:cNvSpPr txBox="1"/>
          <p:nvPr/>
        </p:nvSpPr>
        <p:spPr>
          <a:xfrm>
            <a:off x="1979712" y="1611148"/>
            <a:ext cx="1415772" cy="461665"/>
          </a:xfrm>
          <a:prstGeom prst="rect">
            <a:avLst/>
          </a:prstGeom>
          <a:noFill/>
        </p:spPr>
        <p:txBody>
          <a:bodyPr wrap="none" rtlCol="0">
            <a:spAutoFit/>
          </a:bodyPr>
          <a:lstStyle/>
          <a:p>
            <a:r>
              <a:rPr lang="zh-CN" altLang="en-US" dirty="0" smtClean="0">
                <a:solidFill>
                  <a:srgbClr val="0000FF"/>
                </a:solidFill>
                <a:latin typeface="仿宋" panose="02010609060101010101" pitchFamily="49" charset="-122"/>
                <a:ea typeface="仿宋" panose="02010609060101010101" pitchFamily="49" charset="-122"/>
              </a:rPr>
              <a:t>振动函数</a:t>
            </a:r>
            <a:endParaRPr lang="zh-CN" altLang="en-US" dirty="0">
              <a:solidFill>
                <a:srgbClr val="0000FF"/>
              </a:solidFill>
              <a:latin typeface="仿宋" panose="02010609060101010101" pitchFamily="49" charset="-122"/>
              <a:ea typeface="仿宋" panose="02010609060101010101" pitchFamily="49" charset="-122"/>
            </a:endParaRPr>
          </a:p>
        </p:txBody>
      </p:sp>
      <p:sp>
        <p:nvSpPr>
          <p:cNvPr id="3" name="椭圆 2"/>
          <p:cNvSpPr/>
          <p:nvPr/>
        </p:nvSpPr>
        <p:spPr bwMode="auto">
          <a:xfrm>
            <a:off x="4015375" y="1570905"/>
            <a:ext cx="304597" cy="461665"/>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2" name="椭圆 11"/>
          <p:cNvSpPr/>
          <p:nvPr/>
        </p:nvSpPr>
        <p:spPr bwMode="auto">
          <a:xfrm>
            <a:off x="5832140" y="1545659"/>
            <a:ext cx="304597" cy="461665"/>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pic>
        <p:nvPicPr>
          <p:cNvPr id="13" name="图片 1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487280" y="3849548"/>
            <a:ext cx="3810000" cy="2800350"/>
          </a:xfrm>
          <a:prstGeom prst="rect">
            <a:avLst/>
          </a:prstGeom>
        </p:spPr>
      </p:pic>
      <p:pic>
        <p:nvPicPr>
          <p:cNvPr id="14" name="图片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71600" y="4102095"/>
            <a:ext cx="2160240" cy="2295255"/>
          </a:xfrm>
          <a:prstGeom prst="rect">
            <a:avLst/>
          </a:prstGeom>
        </p:spPr>
      </p:pic>
    </p:spTree>
    <p:extLst>
      <p:ext uri="{BB962C8B-B14F-4D97-AF65-F5344CB8AC3E}">
        <p14:creationId xmlns:p14="http://schemas.microsoft.com/office/powerpoint/2010/main" val="3739825260"/>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13</a:t>
            </a:fld>
            <a:endParaRPr lang="en-US" altLang="zh-CN"/>
          </a:p>
        </p:txBody>
      </p:sp>
      <p:sp>
        <p:nvSpPr>
          <p:cNvPr id="5" name="文本框 4"/>
          <p:cNvSpPr txBox="1"/>
          <p:nvPr/>
        </p:nvSpPr>
        <p:spPr>
          <a:xfrm>
            <a:off x="1079612" y="800708"/>
            <a:ext cx="4134465" cy="523220"/>
          </a:xfrm>
          <a:prstGeom prst="rect">
            <a:avLst/>
          </a:prstGeom>
          <a:noFill/>
        </p:spPr>
        <p:txBody>
          <a:bodyPr wrap="none" rtlCol="0">
            <a:spAutoFit/>
          </a:bodyPr>
          <a:lstStyle/>
          <a:p>
            <a:r>
              <a:rPr lang="zh-CN" altLang="en-US" sz="2800" dirty="0" smtClean="0">
                <a:solidFill>
                  <a:srgbClr val="0000FF"/>
                </a:solidFill>
                <a:latin typeface="仿宋" panose="02010609060101010101" pitchFamily="49" charset="-122"/>
                <a:ea typeface="仿宋" panose="02010609060101010101" pitchFamily="49" charset="-122"/>
              </a:rPr>
              <a:t>五、简谐振动的特征参量</a:t>
            </a:r>
            <a:endParaRPr lang="zh-CN" altLang="en-US" sz="2800" dirty="0">
              <a:solidFill>
                <a:srgbClr val="0000FF"/>
              </a:solidFill>
              <a:latin typeface="仿宋" panose="02010609060101010101" pitchFamily="49" charset="-122"/>
              <a:ea typeface="仿宋" panose="02010609060101010101" pitchFamily="49"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816638729"/>
              </p:ext>
            </p:extLst>
          </p:nvPr>
        </p:nvGraphicFramePr>
        <p:xfrm>
          <a:off x="5652120" y="823003"/>
          <a:ext cx="2304256" cy="500925"/>
        </p:xfrm>
        <a:graphic>
          <a:graphicData uri="http://schemas.openxmlformats.org/presentationml/2006/ole">
            <mc:AlternateContent xmlns:mc="http://schemas.openxmlformats.org/markup-compatibility/2006">
              <mc:Choice xmlns:v="urn:schemas-microsoft-com:vml" Requires="v">
                <p:oleObj spid="_x0000_s81592" name="Equation" r:id="rId3" imgW="1168200" imgH="253800" progId="Equation.DSMT4">
                  <p:embed/>
                </p:oleObj>
              </mc:Choice>
              <mc:Fallback>
                <p:oleObj name="Equation" r:id="rId3" imgW="1168200" imgH="253800" progId="Equation.DSMT4">
                  <p:embed/>
                  <p:pic>
                    <p:nvPicPr>
                      <p:cNvPr id="0" name=""/>
                      <p:cNvPicPr/>
                      <p:nvPr/>
                    </p:nvPicPr>
                    <p:blipFill>
                      <a:blip r:embed="rId4"/>
                      <a:stretch>
                        <a:fillRect/>
                      </a:stretch>
                    </p:blipFill>
                    <p:spPr>
                      <a:xfrm>
                        <a:off x="5652120" y="823003"/>
                        <a:ext cx="2304256" cy="500925"/>
                      </a:xfrm>
                      <a:prstGeom prst="rect">
                        <a:avLst/>
                      </a:prstGeom>
                      <a:solidFill>
                        <a:srgbClr val="FFFF00"/>
                      </a:solidFill>
                    </p:spPr>
                  </p:pic>
                </p:oleObj>
              </mc:Fallback>
            </mc:AlternateContent>
          </a:graphicData>
        </a:graphic>
      </p:graphicFrame>
      <p:sp>
        <p:nvSpPr>
          <p:cNvPr id="7" name="文本框 6"/>
          <p:cNvSpPr txBox="1"/>
          <p:nvPr/>
        </p:nvSpPr>
        <p:spPr>
          <a:xfrm>
            <a:off x="912755" y="1484784"/>
            <a:ext cx="7416824" cy="3025444"/>
          </a:xfrm>
          <a:prstGeom prst="rect">
            <a:avLst/>
          </a:prstGeom>
          <a:noFill/>
        </p:spPr>
        <p:txBody>
          <a:bodyPr wrap="square" rtlCol="0">
            <a:spAutoFit/>
          </a:bodyPr>
          <a:lstStyle/>
          <a:p>
            <a:pPr algn="l">
              <a:lnSpc>
                <a:spcPct val="125000"/>
              </a:lnSpc>
            </a:pPr>
            <a:r>
              <a:rPr lang="zh-CN" altLang="en-US" dirty="0" smtClean="0">
                <a:latin typeface="仿宋" panose="02010609060101010101" pitchFamily="49" charset="-122"/>
                <a:ea typeface="仿宋" panose="02010609060101010101" pitchFamily="49" charset="-122"/>
              </a:rPr>
              <a:t>    描述一个简谐振动的特征参量有三个：振幅、角频率和相位。</a:t>
            </a:r>
            <a:endParaRPr lang="en-US" altLang="zh-CN" dirty="0" smtClean="0">
              <a:latin typeface="仿宋" panose="02010609060101010101" pitchFamily="49" charset="-122"/>
              <a:ea typeface="仿宋" panose="02010609060101010101" pitchFamily="49" charset="-122"/>
            </a:endParaRPr>
          </a:p>
          <a:p>
            <a:pPr algn="l">
              <a:lnSpc>
                <a:spcPct val="125000"/>
              </a:lnSpc>
            </a:pPr>
            <a:endParaRPr lang="en-US" altLang="zh-CN" dirty="0">
              <a:latin typeface="仿宋" panose="02010609060101010101" pitchFamily="49" charset="-122"/>
              <a:ea typeface="仿宋" panose="02010609060101010101" pitchFamily="49" charset="-122"/>
            </a:endParaRPr>
          </a:p>
          <a:p>
            <a:pPr marL="342900" indent="-342900" algn="l" eaLnBrk="0" hangingPunct="0">
              <a:lnSpc>
                <a:spcPct val="125000"/>
              </a:lnSpc>
              <a:spcBef>
                <a:spcPct val="20000"/>
              </a:spcBef>
            </a:pPr>
            <a:r>
              <a:rPr lang="zh-CN" altLang="en-US" sz="2800" dirty="0">
                <a:latin typeface="仿宋" panose="02010609060101010101" pitchFamily="49" charset="-122"/>
                <a:ea typeface="仿宋" panose="02010609060101010101" pitchFamily="49" charset="-122"/>
              </a:rPr>
              <a:t>（</a:t>
            </a:r>
            <a:r>
              <a:rPr lang="en-US" altLang="zh-CN" sz="2800" dirty="0">
                <a:latin typeface="仿宋" panose="02010609060101010101" pitchFamily="49" charset="-122"/>
                <a:ea typeface="仿宋" panose="02010609060101010101" pitchFamily="49" charset="-122"/>
              </a:rPr>
              <a:t>1</a:t>
            </a:r>
            <a:r>
              <a:rPr lang="zh-CN" altLang="en-US" sz="2800" dirty="0">
                <a:latin typeface="仿宋" panose="02010609060101010101" pitchFamily="49" charset="-122"/>
                <a:ea typeface="仿宋" panose="02010609060101010101" pitchFamily="49" charset="-122"/>
              </a:rPr>
              <a:t>）振幅</a:t>
            </a:r>
            <a:r>
              <a:rPr lang="en-US" altLang="zh-CN" sz="2800" i="1" dirty="0">
                <a:latin typeface="仿宋" panose="02010609060101010101" pitchFamily="49" charset="-122"/>
                <a:ea typeface="仿宋" panose="02010609060101010101" pitchFamily="49" charset="-122"/>
              </a:rPr>
              <a:t>A</a:t>
            </a:r>
          </a:p>
          <a:p>
            <a:pPr algn="l">
              <a:lnSpc>
                <a:spcPct val="125000"/>
              </a:lnSpc>
            </a:pPr>
            <a:r>
              <a:rPr lang="en-US" altLang="zh-CN" i="1" dirty="0" smtClean="0">
                <a:ea typeface="仿宋" panose="02010609060101010101" pitchFamily="49" charset="-122"/>
              </a:rPr>
              <a:t>A</a:t>
            </a:r>
            <a:r>
              <a:rPr lang="zh-CN" altLang="en-US" dirty="0" smtClean="0">
                <a:ea typeface="仿宋" panose="02010609060101010101" pitchFamily="49" charset="-122"/>
              </a:rPr>
              <a:t>代表质点偏离中心（平衡位置）的最大距离，它正比于（</a:t>
            </a:r>
            <a:r>
              <a:rPr lang="en-US" altLang="zh-CN" i="1" dirty="0" smtClean="0">
                <a:ea typeface="仿宋" panose="02010609060101010101" pitchFamily="49" charset="-122"/>
              </a:rPr>
              <a:t>E</a:t>
            </a:r>
            <a:r>
              <a:rPr lang="zh-CN" altLang="en-US" dirty="0" smtClean="0">
                <a:ea typeface="仿宋" panose="02010609060101010101" pitchFamily="49" charset="-122"/>
              </a:rPr>
              <a:t>）</a:t>
            </a:r>
            <a:r>
              <a:rPr lang="en-US" altLang="zh-CN" baseline="30000" dirty="0" smtClean="0">
                <a:ea typeface="仿宋" panose="02010609060101010101" pitchFamily="49" charset="-122"/>
              </a:rPr>
              <a:t>1/2</a:t>
            </a:r>
            <a:r>
              <a:rPr lang="zh-CN" altLang="en-US" dirty="0" smtClean="0">
                <a:ea typeface="仿宋" panose="02010609060101010101" pitchFamily="49" charset="-122"/>
              </a:rPr>
              <a:t>，即它的平方正比于系统的的机械能，</a:t>
            </a:r>
            <a:endParaRPr lang="zh-CN" altLang="en-US" dirty="0">
              <a:latin typeface="仿宋" panose="02010609060101010101" pitchFamily="49" charset="-122"/>
              <a:ea typeface="仿宋" panose="02010609060101010101" pitchFamily="49"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333178952"/>
              </p:ext>
            </p:extLst>
          </p:nvPr>
        </p:nvGraphicFramePr>
        <p:xfrm>
          <a:off x="3507064" y="4844574"/>
          <a:ext cx="1114103" cy="428501"/>
        </p:xfrm>
        <a:graphic>
          <a:graphicData uri="http://schemas.openxmlformats.org/presentationml/2006/ole">
            <mc:AlternateContent xmlns:mc="http://schemas.openxmlformats.org/markup-compatibility/2006">
              <mc:Choice xmlns:v="urn:schemas-microsoft-com:vml" Requires="v">
                <p:oleObj spid="_x0000_s81593" name="Equation" r:id="rId5" imgW="495000" imgH="190440" progId="Equation.DSMT4">
                  <p:embed/>
                </p:oleObj>
              </mc:Choice>
              <mc:Fallback>
                <p:oleObj name="Equation" r:id="rId5" imgW="495000" imgH="190440" progId="Equation.DSMT4">
                  <p:embed/>
                  <p:pic>
                    <p:nvPicPr>
                      <p:cNvPr id="0" name=""/>
                      <p:cNvPicPr/>
                      <p:nvPr/>
                    </p:nvPicPr>
                    <p:blipFill>
                      <a:blip r:embed="rId6"/>
                      <a:stretch>
                        <a:fillRect/>
                      </a:stretch>
                    </p:blipFill>
                    <p:spPr>
                      <a:xfrm>
                        <a:off x="3507064" y="4844574"/>
                        <a:ext cx="1114103" cy="428501"/>
                      </a:xfrm>
                      <a:prstGeom prst="rect">
                        <a:avLst/>
                      </a:prstGeom>
                    </p:spPr>
                  </p:pic>
                </p:oleObj>
              </mc:Fallback>
            </mc:AlternateContent>
          </a:graphicData>
        </a:graphic>
      </p:graphicFrame>
    </p:spTree>
    <p:extLst>
      <p:ext uri="{BB962C8B-B14F-4D97-AF65-F5344CB8AC3E}">
        <p14:creationId xmlns:p14="http://schemas.microsoft.com/office/powerpoint/2010/main" val="1693465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14</a:t>
            </a:fld>
            <a:endParaRPr lang="en-US" altLang="zh-CN"/>
          </a:p>
        </p:txBody>
      </p:sp>
      <p:sp>
        <p:nvSpPr>
          <p:cNvPr id="5" name="矩形 4"/>
          <p:cNvSpPr/>
          <p:nvPr/>
        </p:nvSpPr>
        <p:spPr>
          <a:xfrm>
            <a:off x="897528" y="841414"/>
            <a:ext cx="5032147" cy="576055"/>
          </a:xfrm>
          <a:prstGeom prst="rect">
            <a:avLst/>
          </a:prstGeom>
        </p:spPr>
        <p:txBody>
          <a:bodyPr wrap="none">
            <a:spAutoFit/>
          </a:bodyPr>
          <a:lstStyle/>
          <a:p>
            <a:pPr algn="l">
              <a:lnSpc>
                <a:spcPct val="125000"/>
              </a:lnSpc>
            </a:pPr>
            <a:r>
              <a:rPr lang="zh-CN" altLang="en-US" sz="2800" dirty="0" smtClean="0">
                <a:latin typeface="仿宋" panose="02010609060101010101" pitchFamily="49" charset="-122"/>
                <a:ea typeface="仿宋" panose="02010609060101010101" pitchFamily="49" charset="-122"/>
              </a:rPr>
              <a:t>（</a:t>
            </a:r>
            <a:r>
              <a:rPr lang="en-US" altLang="zh-CN" sz="2800" dirty="0" smtClean="0">
                <a:latin typeface="仿宋" panose="02010609060101010101" pitchFamily="49" charset="-122"/>
                <a:ea typeface="仿宋" panose="02010609060101010101" pitchFamily="49" charset="-122"/>
              </a:rPr>
              <a:t>2</a:t>
            </a:r>
            <a:r>
              <a:rPr lang="zh-CN" altLang="en-US" sz="2800" dirty="0" smtClean="0">
                <a:latin typeface="仿宋" panose="02010609060101010101" pitchFamily="49" charset="-122"/>
                <a:ea typeface="仿宋" panose="02010609060101010101" pitchFamily="49" charset="-122"/>
              </a:rPr>
              <a:t>）角频率  （也称圆频率）</a:t>
            </a:r>
            <a:endParaRPr lang="en-US" altLang="zh-CN" sz="2800" i="1" dirty="0">
              <a:ea typeface="仿宋" panose="02010609060101010101" pitchFamily="49"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986929443"/>
              </p:ext>
            </p:extLst>
          </p:nvPr>
        </p:nvGraphicFramePr>
        <p:xfrm>
          <a:off x="2968681" y="1021293"/>
          <a:ext cx="321754" cy="294941"/>
        </p:xfrm>
        <a:graphic>
          <a:graphicData uri="http://schemas.openxmlformats.org/presentationml/2006/ole">
            <mc:AlternateContent xmlns:mc="http://schemas.openxmlformats.org/markup-compatibility/2006">
              <mc:Choice xmlns:v="urn:schemas-microsoft-com:vml" Requires="v">
                <p:oleObj spid="_x0000_s136969" name="Equation" r:id="rId3" imgW="152280" imgH="139680" progId="Equation.DSMT4">
                  <p:embed/>
                </p:oleObj>
              </mc:Choice>
              <mc:Fallback>
                <p:oleObj name="Equation" r:id="rId3" imgW="152280" imgH="139680" progId="Equation.DSMT4">
                  <p:embed/>
                  <p:pic>
                    <p:nvPicPr>
                      <p:cNvPr id="0" name=""/>
                      <p:cNvPicPr/>
                      <p:nvPr/>
                    </p:nvPicPr>
                    <p:blipFill>
                      <a:blip r:embed="rId4"/>
                      <a:stretch>
                        <a:fillRect/>
                      </a:stretch>
                    </p:blipFill>
                    <p:spPr>
                      <a:xfrm>
                        <a:off x="2968681" y="1021293"/>
                        <a:ext cx="321754" cy="294941"/>
                      </a:xfrm>
                      <a:prstGeom prst="rect">
                        <a:avLst/>
                      </a:prstGeom>
                    </p:spPr>
                  </p:pic>
                </p:oleObj>
              </mc:Fallback>
            </mc:AlternateContent>
          </a:graphicData>
        </a:graphic>
      </p:graphicFrame>
      <p:sp>
        <p:nvSpPr>
          <p:cNvPr id="7" name="文本框 6"/>
          <p:cNvSpPr txBox="1"/>
          <p:nvPr/>
        </p:nvSpPr>
        <p:spPr>
          <a:xfrm>
            <a:off x="897528" y="1597348"/>
            <a:ext cx="7416824" cy="5016758"/>
          </a:xfrm>
          <a:prstGeom prst="rect">
            <a:avLst/>
          </a:prstGeom>
          <a:noFill/>
        </p:spPr>
        <p:txBody>
          <a:bodyPr wrap="square" rtlCol="0">
            <a:spAutoFit/>
          </a:bodyPr>
          <a:lstStyle/>
          <a:p>
            <a:pPr algn="l">
              <a:lnSpc>
                <a:spcPct val="125000"/>
              </a:lnSpc>
            </a:pPr>
            <a:r>
              <a:rPr lang="zh-CN" altLang="en-US" sz="2200" dirty="0" smtClean="0">
                <a:latin typeface="仿宋" panose="02010609060101010101" pitchFamily="49" charset="-122"/>
                <a:ea typeface="仿宋" panose="02010609060101010101" pitchFamily="49" charset="-122"/>
              </a:rPr>
              <a:t>    </a:t>
            </a:r>
            <a:r>
              <a:rPr lang="zh-CN" altLang="en-US" dirty="0" smtClean="0">
                <a:latin typeface="仿宋" panose="02010609060101010101" pitchFamily="49" charset="-122"/>
                <a:ea typeface="仿宋" panose="02010609060101010101" pitchFamily="49" charset="-122"/>
              </a:rPr>
              <a:t>振动的特征之一是运动具有周期性。完成一次完整的的振动所经历的时间称为</a:t>
            </a:r>
            <a:r>
              <a:rPr lang="zh-CN" altLang="en-US" dirty="0" smtClean="0">
                <a:solidFill>
                  <a:srgbClr val="C00000"/>
                </a:solidFill>
                <a:latin typeface="仿宋" panose="02010609060101010101" pitchFamily="49" charset="-122"/>
                <a:ea typeface="仿宋" panose="02010609060101010101" pitchFamily="49" charset="-122"/>
              </a:rPr>
              <a:t>周期</a:t>
            </a:r>
            <a:r>
              <a:rPr lang="zh-CN" altLang="en-US" dirty="0" smtClean="0">
                <a:latin typeface="仿宋" panose="02010609060101010101" pitchFamily="49" charset="-122"/>
                <a:ea typeface="仿宋" panose="02010609060101010101" pitchFamily="49" charset="-122"/>
              </a:rPr>
              <a:t>，用Ｔ表示。</a:t>
            </a:r>
            <a:endParaRPr lang="en-US" altLang="zh-CN" dirty="0" smtClean="0">
              <a:latin typeface="仿宋" panose="02010609060101010101" pitchFamily="49" charset="-122"/>
              <a:ea typeface="仿宋" panose="02010609060101010101" pitchFamily="49" charset="-122"/>
            </a:endParaRPr>
          </a:p>
          <a:p>
            <a:pPr algn="l">
              <a:lnSpc>
                <a:spcPct val="125000"/>
              </a:lnSpc>
            </a:pPr>
            <a:endParaRPr lang="en-US" altLang="zh-CN" dirty="0">
              <a:latin typeface="仿宋" panose="02010609060101010101" pitchFamily="49" charset="-122"/>
              <a:ea typeface="仿宋" panose="02010609060101010101" pitchFamily="49" charset="-122"/>
            </a:endParaRPr>
          </a:p>
          <a:p>
            <a:pPr algn="l">
              <a:lnSpc>
                <a:spcPct val="125000"/>
              </a:lnSpc>
            </a:pPr>
            <a:endParaRPr lang="en-US" altLang="zh-CN" sz="2200" dirty="0" smtClean="0">
              <a:latin typeface="仿宋" panose="02010609060101010101" pitchFamily="49" charset="-122"/>
              <a:ea typeface="仿宋" panose="02010609060101010101" pitchFamily="49" charset="-122"/>
            </a:endParaRPr>
          </a:p>
          <a:p>
            <a:pPr algn="l">
              <a:lnSpc>
                <a:spcPct val="125000"/>
              </a:lnSpc>
            </a:pPr>
            <a:endParaRPr lang="en-US" altLang="zh-CN" sz="2200" dirty="0" smtClean="0">
              <a:latin typeface="仿宋" panose="02010609060101010101" pitchFamily="49" charset="-122"/>
              <a:ea typeface="仿宋" panose="02010609060101010101" pitchFamily="49" charset="-122"/>
            </a:endParaRPr>
          </a:p>
          <a:p>
            <a:pPr algn="l">
              <a:lnSpc>
                <a:spcPct val="125000"/>
              </a:lnSpc>
            </a:pPr>
            <a:endParaRPr lang="en-US" altLang="zh-CN" sz="2200" dirty="0">
              <a:latin typeface="仿宋" panose="02010609060101010101" pitchFamily="49" charset="-122"/>
              <a:ea typeface="仿宋" panose="02010609060101010101" pitchFamily="49" charset="-122"/>
            </a:endParaRPr>
          </a:p>
          <a:p>
            <a:pPr algn="l">
              <a:lnSpc>
                <a:spcPct val="125000"/>
              </a:lnSpc>
            </a:pPr>
            <a:r>
              <a:rPr lang="zh-CN" altLang="en-US" dirty="0" smtClean="0">
                <a:latin typeface="仿宋" panose="02010609060101010101" pitchFamily="49" charset="-122"/>
                <a:ea typeface="仿宋" panose="02010609060101010101" pitchFamily="49" charset="-122"/>
              </a:rPr>
              <a:t>可知周期Ｔ与角频率</a:t>
            </a:r>
            <a:r>
              <a:rPr lang="zh-CN" altLang="en-US" dirty="0">
                <a:latin typeface="仿宋" panose="02010609060101010101" pitchFamily="49" charset="-122"/>
                <a:ea typeface="仿宋" panose="02010609060101010101" pitchFamily="49" charset="-122"/>
              </a:rPr>
              <a:t>　</a:t>
            </a:r>
            <a:r>
              <a:rPr lang="zh-CN" altLang="en-US" dirty="0" smtClean="0">
                <a:latin typeface="仿宋" panose="02010609060101010101" pitchFamily="49" charset="-122"/>
                <a:ea typeface="仿宋" panose="02010609060101010101" pitchFamily="49" charset="-122"/>
              </a:rPr>
              <a:t>的关系为：</a:t>
            </a:r>
            <a:endParaRPr lang="en-US" altLang="zh-CN" dirty="0" smtClean="0">
              <a:latin typeface="仿宋" panose="02010609060101010101" pitchFamily="49" charset="-122"/>
              <a:ea typeface="仿宋" panose="02010609060101010101" pitchFamily="49" charset="-122"/>
            </a:endParaRPr>
          </a:p>
          <a:p>
            <a:pPr algn="l">
              <a:lnSpc>
                <a:spcPct val="125000"/>
              </a:lnSpc>
            </a:pPr>
            <a:r>
              <a:rPr lang="zh-CN" altLang="en-US" dirty="0" smtClean="0">
                <a:latin typeface="仿宋" panose="02010609060101010101" pitchFamily="49" charset="-122"/>
                <a:ea typeface="仿宋" panose="02010609060101010101" pitchFamily="49" charset="-122"/>
              </a:rPr>
              <a:t>　　　　　　</a:t>
            </a:r>
            <a:endParaRPr lang="en-US" altLang="zh-CN" dirty="0" smtClean="0">
              <a:latin typeface="仿宋" panose="02010609060101010101" pitchFamily="49" charset="-122"/>
              <a:ea typeface="仿宋" panose="02010609060101010101" pitchFamily="49" charset="-122"/>
            </a:endParaRPr>
          </a:p>
          <a:p>
            <a:pPr algn="l">
              <a:lnSpc>
                <a:spcPct val="125000"/>
              </a:lnSpc>
            </a:pPr>
            <a:r>
              <a:rPr lang="zh-CN" altLang="en-US" dirty="0" smtClean="0">
                <a:latin typeface="仿宋" panose="02010609060101010101" pitchFamily="49" charset="-122"/>
                <a:ea typeface="仿宋" panose="02010609060101010101" pitchFamily="49" charset="-122"/>
              </a:rPr>
              <a:t>周期的倒数称为</a:t>
            </a:r>
            <a:r>
              <a:rPr lang="zh-CN" altLang="en-US" dirty="0" smtClean="0">
                <a:solidFill>
                  <a:srgbClr val="C00000"/>
                </a:solidFill>
                <a:latin typeface="仿宋" panose="02010609060101010101" pitchFamily="49" charset="-122"/>
                <a:ea typeface="仿宋" panose="02010609060101010101" pitchFamily="49" charset="-122"/>
              </a:rPr>
              <a:t>频率   </a:t>
            </a:r>
            <a:r>
              <a:rPr lang="zh-CN" altLang="en-US" dirty="0" smtClean="0">
                <a:latin typeface="仿宋" panose="02010609060101010101" pitchFamily="49" charset="-122"/>
                <a:ea typeface="仿宋" panose="02010609060101010101" pitchFamily="49" charset="-122"/>
              </a:rPr>
              <a:t>，          </a:t>
            </a:r>
            <a:endParaRPr lang="en-US" altLang="zh-CN" dirty="0" smtClean="0">
              <a:latin typeface="仿宋" panose="02010609060101010101" pitchFamily="49" charset="-122"/>
              <a:ea typeface="仿宋" panose="02010609060101010101" pitchFamily="49" charset="-122"/>
            </a:endParaRPr>
          </a:p>
          <a:p>
            <a:pPr algn="l">
              <a:lnSpc>
                <a:spcPct val="125000"/>
              </a:lnSpc>
            </a:pPr>
            <a:r>
              <a:rPr lang="zh-CN" altLang="en-US" dirty="0" smtClean="0">
                <a:latin typeface="仿宋" panose="02010609060101010101" pitchFamily="49" charset="-122"/>
                <a:ea typeface="仿宋" panose="02010609060101010101" pitchFamily="49" charset="-122"/>
              </a:rPr>
              <a:t>表示每秒内完全振动的次数。</a:t>
            </a:r>
            <a:endParaRPr lang="en-US" altLang="zh-CN" dirty="0" smtClean="0">
              <a:latin typeface="仿宋" panose="02010609060101010101" pitchFamily="49" charset="-122"/>
              <a:ea typeface="仿宋" panose="02010609060101010101" pitchFamily="49" charset="-122"/>
            </a:endParaRPr>
          </a:p>
          <a:p>
            <a:pPr algn="l">
              <a:lnSpc>
                <a:spcPct val="125000"/>
              </a:lnSpc>
            </a:pPr>
            <a:endParaRPr lang="en-US" altLang="zh-CN" sz="2200" dirty="0">
              <a:latin typeface="仿宋" panose="02010609060101010101" pitchFamily="49" charset="-122"/>
              <a:ea typeface="仿宋" panose="02010609060101010101" pitchFamily="49"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11708232"/>
              </p:ext>
            </p:extLst>
          </p:nvPr>
        </p:nvGraphicFramePr>
        <p:xfrm>
          <a:off x="3755433" y="4343030"/>
          <a:ext cx="321754" cy="294941"/>
        </p:xfrm>
        <a:graphic>
          <a:graphicData uri="http://schemas.openxmlformats.org/presentationml/2006/ole">
            <mc:AlternateContent xmlns:mc="http://schemas.openxmlformats.org/markup-compatibility/2006">
              <mc:Choice xmlns:v="urn:schemas-microsoft-com:vml" Requires="v">
                <p:oleObj spid="_x0000_s136970" name="Equation" r:id="rId5" imgW="152280" imgH="139680" progId="Equation.DSMT4">
                  <p:embed/>
                </p:oleObj>
              </mc:Choice>
              <mc:Fallback>
                <p:oleObj name="Equation" r:id="rId5" imgW="152280" imgH="139680" progId="Equation.DSMT4">
                  <p:embed/>
                  <p:pic>
                    <p:nvPicPr>
                      <p:cNvPr id="0" name=""/>
                      <p:cNvPicPr/>
                      <p:nvPr/>
                    </p:nvPicPr>
                    <p:blipFill>
                      <a:blip r:embed="rId4"/>
                      <a:stretch>
                        <a:fillRect/>
                      </a:stretch>
                    </p:blipFill>
                    <p:spPr>
                      <a:xfrm>
                        <a:off x="3755433" y="4343030"/>
                        <a:ext cx="321754" cy="294941"/>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646442033"/>
              </p:ext>
            </p:extLst>
          </p:nvPr>
        </p:nvGraphicFramePr>
        <p:xfrm>
          <a:off x="1749292" y="4758199"/>
          <a:ext cx="1541143" cy="407094"/>
        </p:xfrm>
        <a:graphic>
          <a:graphicData uri="http://schemas.openxmlformats.org/presentationml/2006/ole">
            <mc:AlternateContent xmlns:mc="http://schemas.openxmlformats.org/markup-compatibility/2006">
              <mc:Choice xmlns:v="urn:schemas-microsoft-com:vml" Requires="v">
                <p:oleObj spid="_x0000_s136971" name="Equation" r:id="rId6" imgW="672840" imgH="177480" progId="Equation.DSMT4">
                  <p:embed/>
                </p:oleObj>
              </mc:Choice>
              <mc:Fallback>
                <p:oleObj name="Equation" r:id="rId6" imgW="672840" imgH="177480" progId="Equation.DSMT4">
                  <p:embed/>
                  <p:pic>
                    <p:nvPicPr>
                      <p:cNvPr id="0" name=""/>
                      <p:cNvPicPr/>
                      <p:nvPr/>
                    </p:nvPicPr>
                    <p:blipFill>
                      <a:blip r:embed="rId7"/>
                      <a:stretch>
                        <a:fillRect/>
                      </a:stretch>
                    </p:blipFill>
                    <p:spPr>
                      <a:xfrm>
                        <a:off x="1749292" y="4758199"/>
                        <a:ext cx="1541143" cy="407094"/>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165403955"/>
              </p:ext>
            </p:extLst>
          </p:nvPr>
        </p:nvGraphicFramePr>
        <p:xfrm>
          <a:off x="4499992" y="5034369"/>
          <a:ext cx="1249363" cy="654050"/>
        </p:xfrm>
        <a:graphic>
          <a:graphicData uri="http://schemas.openxmlformats.org/presentationml/2006/ole">
            <mc:AlternateContent xmlns:mc="http://schemas.openxmlformats.org/markup-compatibility/2006">
              <mc:Choice xmlns:v="urn:schemas-microsoft-com:vml" Requires="v">
                <p:oleObj spid="_x0000_s136972" name="Equation" r:id="rId8" imgW="749160" imgH="393480" progId="Equation.DSMT4">
                  <p:embed/>
                </p:oleObj>
              </mc:Choice>
              <mc:Fallback>
                <p:oleObj name="Equation" r:id="rId8" imgW="749160" imgH="393480" progId="Equation.DSMT4">
                  <p:embed/>
                  <p:pic>
                    <p:nvPicPr>
                      <p:cNvPr id="0" name=""/>
                      <p:cNvPicPr/>
                      <p:nvPr/>
                    </p:nvPicPr>
                    <p:blipFill>
                      <a:blip r:embed="rId9"/>
                      <a:stretch>
                        <a:fillRect/>
                      </a:stretch>
                    </p:blipFill>
                    <p:spPr>
                      <a:xfrm>
                        <a:off x="4499992" y="5034369"/>
                        <a:ext cx="1249363" cy="654050"/>
                      </a:xfrm>
                      <a:prstGeom prst="rect">
                        <a:avLst/>
                      </a:prstGeom>
                    </p:spPr>
                  </p:pic>
                </p:oleObj>
              </mc:Fallback>
            </mc:AlternateContent>
          </a:graphicData>
        </a:graphic>
      </p:graphicFrame>
      <p:graphicFrame>
        <p:nvGraphicFramePr>
          <p:cNvPr id="12" name="Object 3"/>
          <p:cNvGraphicFramePr>
            <a:graphicFrameLocks noChangeAspect="1"/>
          </p:cNvGraphicFramePr>
          <p:nvPr>
            <p:extLst>
              <p:ext uri="{D42A27DB-BD31-4B8C-83A1-F6EECF244321}">
                <p14:modId xmlns:p14="http://schemas.microsoft.com/office/powerpoint/2010/main" val="3389728483"/>
              </p:ext>
            </p:extLst>
          </p:nvPr>
        </p:nvGraphicFramePr>
        <p:xfrm>
          <a:off x="968866" y="2828560"/>
          <a:ext cx="3637074" cy="1105521"/>
        </p:xfrm>
        <a:graphic>
          <a:graphicData uri="http://schemas.openxmlformats.org/presentationml/2006/ole">
            <mc:AlternateContent xmlns:mc="http://schemas.openxmlformats.org/markup-compatibility/2006">
              <mc:Choice xmlns:v="urn:schemas-microsoft-com:vml" Requires="v">
                <p:oleObj spid="_x0000_s136973" name="Equation" r:id="rId10" imgW="1511280" imgH="457200" progId="Equation.DSMT4">
                  <p:embed/>
                </p:oleObj>
              </mc:Choice>
              <mc:Fallback>
                <p:oleObj name="Equation" r:id="rId10" imgW="1511280" imgH="457200" progId="Equation.DSMT4">
                  <p:embed/>
                  <p:pic>
                    <p:nvPicPr>
                      <p:cNvPr id="0" name=""/>
                      <p:cNvPicPr>
                        <a:picLocks noChangeAspect="1" noChangeArrowheads="1"/>
                      </p:cNvPicPr>
                      <p:nvPr/>
                    </p:nvPicPr>
                    <p:blipFill>
                      <a:blip r:embed="rId11"/>
                      <a:srcRect/>
                      <a:stretch>
                        <a:fillRect/>
                      </a:stretch>
                    </p:blipFill>
                    <p:spPr bwMode="auto">
                      <a:xfrm>
                        <a:off x="968866" y="2828560"/>
                        <a:ext cx="3637074" cy="1105521"/>
                      </a:xfrm>
                      <a:prstGeom prst="rect">
                        <a:avLst/>
                      </a:prstGeom>
                      <a:noFill/>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939812426"/>
              </p:ext>
            </p:extLst>
          </p:nvPr>
        </p:nvGraphicFramePr>
        <p:xfrm>
          <a:off x="3907209" y="5361394"/>
          <a:ext cx="275580" cy="264644"/>
        </p:xfrm>
        <a:graphic>
          <a:graphicData uri="http://schemas.openxmlformats.org/presentationml/2006/ole">
            <mc:AlternateContent xmlns:mc="http://schemas.openxmlformats.org/markup-compatibility/2006">
              <mc:Choice xmlns:v="urn:schemas-microsoft-com:vml" Requires="v">
                <p:oleObj spid="_x0000_s136974" name="Equation" r:id="rId12" imgW="126720" imgH="164880" progId="Equation.DSMT4">
                  <p:embed/>
                </p:oleObj>
              </mc:Choice>
              <mc:Fallback>
                <p:oleObj name="Equation" r:id="rId12" imgW="126720" imgH="164880" progId="Equation.DSMT4">
                  <p:embed/>
                  <p:pic>
                    <p:nvPicPr>
                      <p:cNvPr id="0" name=""/>
                      <p:cNvPicPr/>
                      <p:nvPr/>
                    </p:nvPicPr>
                    <p:blipFill>
                      <a:blip r:embed="rId13"/>
                      <a:stretch>
                        <a:fillRect/>
                      </a:stretch>
                    </p:blipFill>
                    <p:spPr>
                      <a:xfrm>
                        <a:off x="3907209" y="5361394"/>
                        <a:ext cx="275580" cy="264644"/>
                      </a:xfrm>
                      <a:prstGeom prst="rect">
                        <a:avLst/>
                      </a:prstGeom>
                    </p:spPr>
                  </p:pic>
                </p:oleObj>
              </mc:Fallback>
            </mc:AlternateContent>
          </a:graphicData>
        </a:graphic>
      </p:graphicFrame>
      <p:pic>
        <p:nvPicPr>
          <p:cNvPr id="11" name="图片 1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457704" y="2589122"/>
            <a:ext cx="3346586" cy="2459741"/>
          </a:xfrm>
          <a:prstGeom prst="rect">
            <a:avLst/>
          </a:prstGeom>
        </p:spPr>
      </p:pic>
    </p:spTree>
    <p:extLst>
      <p:ext uri="{BB962C8B-B14F-4D97-AF65-F5344CB8AC3E}">
        <p14:creationId xmlns:p14="http://schemas.microsoft.com/office/powerpoint/2010/main" val="2280732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solidFill>
                  <a:srgbClr val="000000"/>
                </a:solidFill>
              </a:rPr>
              <a:pPr>
                <a:defRPr/>
              </a:pPr>
              <a:t>15</a:t>
            </a:fld>
            <a:endParaRPr lang="en-US" altLang="zh-CN">
              <a:solidFill>
                <a:srgbClr val="000000"/>
              </a:solidFill>
            </a:endParaRPr>
          </a:p>
        </p:txBody>
      </p:sp>
      <p:sp>
        <p:nvSpPr>
          <p:cNvPr id="7" name="文本框 6"/>
          <p:cNvSpPr txBox="1"/>
          <p:nvPr/>
        </p:nvSpPr>
        <p:spPr>
          <a:xfrm>
            <a:off x="899592" y="612089"/>
            <a:ext cx="7416824" cy="2323713"/>
          </a:xfrm>
          <a:prstGeom prst="rect">
            <a:avLst/>
          </a:prstGeom>
          <a:noFill/>
        </p:spPr>
        <p:txBody>
          <a:bodyPr wrap="square" rtlCol="0">
            <a:spAutoFit/>
          </a:bodyPr>
          <a:lstStyle/>
          <a:p>
            <a:pPr algn="l">
              <a:lnSpc>
                <a:spcPct val="125000"/>
              </a:lnSpc>
            </a:pPr>
            <a:endParaRPr lang="en-US" altLang="zh-CN" sz="2200" dirty="0">
              <a:solidFill>
                <a:srgbClr val="000000"/>
              </a:solidFill>
              <a:latin typeface="仿宋" panose="02010609060101010101" pitchFamily="49" charset="-122"/>
              <a:ea typeface="仿宋" panose="02010609060101010101" pitchFamily="49" charset="-122"/>
            </a:endParaRPr>
          </a:p>
          <a:p>
            <a:pPr algn="l">
              <a:lnSpc>
                <a:spcPct val="125000"/>
              </a:lnSpc>
            </a:pPr>
            <a:r>
              <a:rPr lang="zh-CN" altLang="en-US" dirty="0" smtClean="0">
                <a:solidFill>
                  <a:srgbClr val="000000"/>
                </a:solidFill>
                <a:latin typeface="仿宋" panose="02010609060101010101" pitchFamily="49" charset="-122"/>
                <a:ea typeface="仿宋" panose="02010609060101010101" pitchFamily="49" charset="-122"/>
              </a:rPr>
              <a:t>周期的单位是“秒”，频率的单位是“秒</a:t>
            </a:r>
            <a:r>
              <a:rPr lang="en-US" altLang="zh-CN" baseline="30000" dirty="0" smtClean="0">
                <a:solidFill>
                  <a:srgbClr val="000000"/>
                </a:solidFill>
                <a:latin typeface="仿宋" panose="02010609060101010101" pitchFamily="49" charset="-122"/>
                <a:ea typeface="仿宋" panose="02010609060101010101" pitchFamily="49" charset="-122"/>
              </a:rPr>
              <a:t>-1</a:t>
            </a:r>
            <a:r>
              <a:rPr lang="zh-CN" altLang="en-US" dirty="0" smtClean="0">
                <a:solidFill>
                  <a:srgbClr val="000000"/>
                </a:solidFill>
                <a:latin typeface="仿宋" panose="02010609060101010101" pitchFamily="49" charset="-122"/>
                <a:ea typeface="仿宋" panose="02010609060101010101" pitchFamily="49" charset="-122"/>
              </a:rPr>
              <a:t>”，有个专门的名称叫“赫兹（</a:t>
            </a:r>
            <a:r>
              <a:rPr lang="en-US" altLang="zh-CN" dirty="0" smtClean="0">
                <a:solidFill>
                  <a:srgbClr val="000000"/>
                </a:solidFill>
                <a:latin typeface="仿宋" panose="02010609060101010101" pitchFamily="49" charset="-122"/>
                <a:ea typeface="仿宋" panose="02010609060101010101" pitchFamily="49" charset="-122"/>
              </a:rPr>
              <a:t>H</a:t>
            </a:r>
            <a:r>
              <a:rPr lang="en-US" altLang="zh-CN" dirty="0">
                <a:solidFill>
                  <a:srgbClr val="000000"/>
                </a:solidFill>
                <a:latin typeface="仿宋" panose="02010609060101010101" pitchFamily="49" charset="-122"/>
                <a:ea typeface="仿宋" panose="02010609060101010101" pitchFamily="49" charset="-122"/>
              </a:rPr>
              <a:t>z</a:t>
            </a:r>
            <a:r>
              <a:rPr lang="zh-CN" altLang="en-US" dirty="0" smtClean="0">
                <a:solidFill>
                  <a:srgbClr val="000000"/>
                </a:solidFill>
                <a:latin typeface="仿宋" panose="02010609060101010101" pitchFamily="49" charset="-122"/>
                <a:ea typeface="仿宋" panose="02010609060101010101" pitchFamily="49" charset="-122"/>
              </a:rPr>
              <a:t>）”，角频率的单位是“弧度</a:t>
            </a:r>
            <a:r>
              <a:rPr lang="en-US" altLang="zh-CN" dirty="0" smtClean="0">
                <a:solidFill>
                  <a:srgbClr val="000000"/>
                </a:solidFill>
                <a:latin typeface="仿宋" panose="02010609060101010101" pitchFamily="49" charset="-122"/>
                <a:ea typeface="仿宋" panose="02010609060101010101" pitchFamily="49" charset="-122"/>
              </a:rPr>
              <a:t>/</a:t>
            </a:r>
            <a:r>
              <a:rPr lang="zh-CN" altLang="en-US" dirty="0" smtClean="0">
                <a:solidFill>
                  <a:srgbClr val="000000"/>
                </a:solidFill>
                <a:latin typeface="仿宋" panose="02010609060101010101" pitchFamily="49" charset="-122"/>
                <a:ea typeface="仿宋" panose="02010609060101010101" pitchFamily="49" charset="-122"/>
              </a:rPr>
              <a:t>秒（</a:t>
            </a:r>
            <a:r>
              <a:rPr lang="en-US" altLang="zh-CN" dirty="0" smtClean="0">
                <a:solidFill>
                  <a:srgbClr val="000000"/>
                </a:solidFill>
                <a:latin typeface="仿宋" panose="02010609060101010101" pitchFamily="49" charset="-122"/>
                <a:ea typeface="仿宋" panose="02010609060101010101" pitchFamily="49" charset="-122"/>
              </a:rPr>
              <a:t>rad/s</a:t>
            </a:r>
            <a:r>
              <a:rPr lang="zh-CN" altLang="en-US" dirty="0" smtClean="0">
                <a:solidFill>
                  <a:srgbClr val="000000"/>
                </a:solidFill>
                <a:latin typeface="仿宋" panose="02010609060101010101" pitchFamily="49" charset="-122"/>
                <a:ea typeface="仿宋" panose="02010609060101010101" pitchFamily="49" charset="-122"/>
              </a:rPr>
              <a:t>）”</a:t>
            </a:r>
            <a:r>
              <a:rPr lang="zh-CN" altLang="en-US" i="1" dirty="0" smtClean="0">
                <a:solidFill>
                  <a:srgbClr val="000000"/>
                </a:solidFill>
                <a:ea typeface="仿宋" panose="02010609060101010101" pitchFamily="49" charset="-122"/>
              </a:rPr>
              <a:t>。</a:t>
            </a:r>
            <a:r>
              <a:rPr lang="zh-CN" altLang="en-US" dirty="0" smtClean="0">
                <a:solidFill>
                  <a:srgbClr val="000000"/>
                </a:solidFill>
                <a:ea typeface="仿宋" panose="02010609060101010101" pitchFamily="49" charset="-122"/>
              </a:rPr>
              <a:t>对于弹簧振子，周期和频率为：</a:t>
            </a:r>
            <a:endParaRPr lang="en-US" altLang="zh-CN" dirty="0" smtClean="0">
              <a:solidFill>
                <a:srgbClr val="000000"/>
              </a:solidFill>
              <a:ea typeface="仿宋" panose="02010609060101010101" pitchFamily="49" charset="-122"/>
            </a:endParaRPr>
          </a:p>
          <a:p>
            <a:pPr algn="l">
              <a:lnSpc>
                <a:spcPct val="125000"/>
              </a:lnSpc>
            </a:pPr>
            <a:endParaRPr lang="zh-CN" altLang="en-US" sz="2200" dirty="0">
              <a:solidFill>
                <a:srgbClr val="000000"/>
              </a:solidFill>
              <a:latin typeface="仿宋" panose="02010609060101010101" pitchFamily="49" charset="-122"/>
              <a:ea typeface="仿宋" panose="02010609060101010101" pitchFamily="49" charset="-122"/>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1715927323"/>
              </p:ext>
            </p:extLst>
          </p:nvPr>
        </p:nvGraphicFramePr>
        <p:xfrm>
          <a:off x="1570038" y="2673350"/>
          <a:ext cx="5903912" cy="1008063"/>
        </p:xfrm>
        <a:graphic>
          <a:graphicData uri="http://schemas.openxmlformats.org/presentationml/2006/ole">
            <mc:AlternateContent xmlns:mc="http://schemas.openxmlformats.org/markup-compatibility/2006">
              <mc:Choice xmlns:v="urn:schemas-microsoft-com:vml" Requires="v">
                <p:oleObj spid="_x0000_s86692" name="Equation" r:id="rId3" imgW="2603160" imgH="444240" progId="Equation.DSMT4">
                  <p:embed/>
                </p:oleObj>
              </mc:Choice>
              <mc:Fallback>
                <p:oleObj name="Equation" r:id="rId3" imgW="2603160" imgH="444240" progId="Equation.DSMT4">
                  <p:embed/>
                  <p:pic>
                    <p:nvPicPr>
                      <p:cNvPr id="0" name=""/>
                      <p:cNvPicPr/>
                      <p:nvPr/>
                    </p:nvPicPr>
                    <p:blipFill>
                      <a:blip r:embed="rId4"/>
                      <a:stretch>
                        <a:fillRect/>
                      </a:stretch>
                    </p:blipFill>
                    <p:spPr>
                      <a:xfrm>
                        <a:off x="1570038" y="2673350"/>
                        <a:ext cx="5903912" cy="1008063"/>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489801291"/>
              </p:ext>
            </p:extLst>
          </p:nvPr>
        </p:nvGraphicFramePr>
        <p:xfrm>
          <a:off x="1187624" y="4295592"/>
          <a:ext cx="1152525" cy="487363"/>
        </p:xfrm>
        <a:graphic>
          <a:graphicData uri="http://schemas.openxmlformats.org/presentationml/2006/ole">
            <mc:AlternateContent xmlns:mc="http://schemas.openxmlformats.org/markup-compatibility/2006">
              <mc:Choice xmlns:v="urn:schemas-microsoft-com:vml" Requires="v">
                <p:oleObj spid="_x0000_s86693" name="Equation" r:id="rId5" imgW="482400" imgH="203040" progId="Equation.DSMT4">
                  <p:embed/>
                </p:oleObj>
              </mc:Choice>
              <mc:Fallback>
                <p:oleObj name="Equation" r:id="rId5" imgW="482400" imgH="203040" progId="Equation.DSMT4">
                  <p:embed/>
                  <p:pic>
                    <p:nvPicPr>
                      <p:cNvPr id="0" name=""/>
                      <p:cNvPicPr>
                        <a:picLocks noChangeAspect="1" noChangeArrowheads="1"/>
                      </p:cNvPicPr>
                      <p:nvPr/>
                    </p:nvPicPr>
                    <p:blipFill>
                      <a:blip r:embed="rId6"/>
                      <a:srcRect/>
                      <a:stretch>
                        <a:fillRect/>
                      </a:stretch>
                    </p:blipFill>
                    <p:spPr bwMode="auto">
                      <a:xfrm>
                        <a:off x="1187624" y="4295592"/>
                        <a:ext cx="1152525" cy="487363"/>
                      </a:xfrm>
                      <a:prstGeom prst="rect">
                        <a:avLst/>
                      </a:prstGeom>
                      <a:noFill/>
                      <a:ln>
                        <a:noFill/>
                      </a:ln>
                      <a:extLst/>
                    </p:spPr>
                  </p:pic>
                </p:oleObj>
              </mc:Fallback>
            </mc:AlternateContent>
          </a:graphicData>
        </a:graphic>
      </p:graphicFrame>
      <p:sp>
        <p:nvSpPr>
          <p:cNvPr id="2" name="矩形 1"/>
          <p:cNvSpPr/>
          <p:nvPr/>
        </p:nvSpPr>
        <p:spPr>
          <a:xfrm>
            <a:off x="990731" y="4295592"/>
            <a:ext cx="7308812" cy="1113766"/>
          </a:xfrm>
          <a:prstGeom prst="rect">
            <a:avLst/>
          </a:prstGeom>
        </p:spPr>
        <p:txBody>
          <a:bodyPr wrap="square">
            <a:spAutoFit/>
          </a:bodyPr>
          <a:lstStyle/>
          <a:p>
            <a:pPr algn="l">
              <a:lnSpc>
                <a:spcPct val="150000"/>
              </a:lnSpc>
              <a:buNone/>
            </a:pPr>
            <a:r>
              <a:rPr lang="zh-CN" altLang="en-US" dirty="0" smtClean="0">
                <a:latin typeface="仿宋" panose="02010609060101010101" pitchFamily="49" charset="-122"/>
                <a:ea typeface="仿宋" panose="02010609060101010101" pitchFamily="49" charset="-122"/>
              </a:rPr>
              <a:t>          都是</a:t>
            </a:r>
            <a:r>
              <a:rPr lang="zh-CN" altLang="en-US" dirty="0">
                <a:latin typeface="仿宋" panose="02010609060101010101" pitchFamily="49" charset="-122"/>
                <a:ea typeface="仿宋" panose="02010609060101010101" pitchFamily="49" charset="-122"/>
              </a:rPr>
              <a:t>由振动系统本身性质决定的，故常称为</a:t>
            </a:r>
            <a:r>
              <a:rPr lang="zh-CN" altLang="en-US" b="1" dirty="0">
                <a:solidFill>
                  <a:srgbClr val="C7371F"/>
                </a:solidFill>
                <a:latin typeface="仿宋" panose="02010609060101010101" pitchFamily="49" charset="-122"/>
                <a:ea typeface="仿宋" panose="02010609060101010101" pitchFamily="49" charset="-122"/>
              </a:rPr>
              <a:t>固有角频率</a:t>
            </a:r>
            <a:r>
              <a:rPr lang="zh-CN" altLang="en-US" dirty="0">
                <a:latin typeface="仿宋" panose="02010609060101010101" pitchFamily="49" charset="-122"/>
                <a:ea typeface="仿宋" panose="02010609060101010101" pitchFamily="49" charset="-122"/>
              </a:rPr>
              <a:t>、</a:t>
            </a:r>
            <a:r>
              <a:rPr lang="zh-CN" altLang="en-US" b="1" dirty="0">
                <a:solidFill>
                  <a:srgbClr val="C7371F"/>
                </a:solidFill>
                <a:latin typeface="仿宋" panose="02010609060101010101" pitchFamily="49" charset="-122"/>
                <a:ea typeface="仿宋" panose="02010609060101010101" pitchFamily="49" charset="-122"/>
              </a:rPr>
              <a:t>固有频率</a:t>
            </a:r>
            <a:r>
              <a:rPr lang="zh-CN" altLang="en-US" dirty="0">
                <a:latin typeface="仿宋" panose="02010609060101010101" pitchFamily="49" charset="-122"/>
                <a:ea typeface="仿宋" panose="02010609060101010101" pitchFamily="49" charset="-122"/>
              </a:rPr>
              <a:t>、</a:t>
            </a:r>
            <a:r>
              <a:rPr lang="zh-CN" altLang="en-US" b="1" dirty="0">
                <a:solidFill>
                  <a:srgbClr val="C7371F"/>
                </a:solidFill>
                <a:latin typeface="仿宋" panose="02010609060101010101" pitchFamily="49" charset="-122"/>
                <a:ea typeface="仿宋" panose="02010609060101010101" pitchFamily="49" charset="-122"/>
              </a:rPr>
              <a:t>固有周期</a:t>
            </a:r>
            <a:r>
              <a:rPr lang="zh-CN" altLang="en-US" dirty="0">
                <a:latin typeface="仿宋" panose="02010609060101010101" pitchFamily="49" charset="-122"/>
                <a:ea typeface="仿宋" panose="02010609060101010101" pitchFamily="49" charset="-122"/>
              </a:rPr>
              <a:t>。</a:t>
            </a:r>
            <a:endParaRPr lang="en-US" altLang="zh-CN"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682705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16</a:t>
            </a:fld>
            <a:endParaRPr lang="en-US" altLang="zh-CN"/>
          </a:p>
        </p:txBody>
      </p:sp>
      <p:sp>
        <p:nvSpPr>
          <p:cNvPr id="3" name="矩形 2"/>
          <p:cNvSpPr/>
          <p:nvPr/>
        </p:nvSpPr>
        <p:spPr>
          <a:xfrm>
            <a:off x="910627" y="1426019"/>
            <a:ext cx="7545655" cy="1169551"/>
          </a:xfrm>
          <a:prstGeom prst="rect">
            <a:avLst/>
          </a:prstGeom>
        </p:spPr>
        <p:txBody>
          <a:bodyPr wrap="none">
            <a:spAutoFit/>
          </a:bodyPr>
          <a:lstStyle/>
          <a:p>
            <a:pPr algn="l">
              <a:lnSpc>
                <a:spcPct val="125000"/>
              </a:lnSpc>
            </a:pPr>
            <a:r>
              <a:rPr lang="zh-CN" altLang="en-US" sz="2800" dirty="0" smtClean="0">
                <a:latin typeface="仿宋" panose="02010609060101010101" pitchFamily="49" charset="-122"/>
                <a:ea typeface="仿宋" panose="02010609060101010101" pitchFamily="49" charset="-122"/>
              </a:rPr>
              <a:t>（</a:t>
            </a:r>
            <a:r>
              <a:rPr lang="en-US" altLang="zh-CN" sz="2800" dirty="0">
                <a:latin typeface="仿宋" panose="02010609060101010101" pitchFamily="49" charset="-122"/>
                <a:ea typeface="仿宋" panose="02010609060101010101" pitchFamily="49" charset="-122"/>
              </a:rPr>
              <a:t>3</a:t>
            </a:r>
            <a:r>
              <a:rPr lang="zh-CN" altLang="en-US" sz="2800" dirty="0" smtClean="0">
                <a:latin typeface="仿宋" panose="02010609060101010101" pitchFamily="49" charset="-122"/>
                <a:ea typeface="仿宋" panose="02010609060101010101" pitchFamily="49" charset="-122"/>
              </a:rPr>
              <a:t>）</a:t>
            </a:r>
            <a:r>
              <a:rPr lang="zh-CN" altLang="en-US" sz="2800" dirty="0" smtClean="0">
                <a:solidFill>
                  <a:srgbClr val="FF0000"/>
                </a:solidFill>
                <a:latin typeface="仿宋" panose="02010609060101010101" pitchFamily="49" charset="-122"/>
                <a:ea typeface="仿宋" panose="02010609060101010101" pitchFamily="49" charset="-122"/>
              </a:rPr>
              <a:t>相位</a:t>
            </a:r>
            <a:r>
              <a:rPr lang="zh-CN" altLang="en-US" sz="2800" dirty="0" smtClean="0">
                <a:latin typeface="仿宋" panose="02010609060101010101" pitchFamily="49" charset="-122"/>
                <a:ea typeface="仿宋" panose="02010609060101010101" pitchFamily="49" charset="-122"/>
              </a:rPr>
              <a:t>（或位相）：“相貌”</a:t>
            </a:r>
            <a:r>
              <a:rPr lang="en-US" altLang="zh-CN" sz="2800" dirty="0" smtClean="0">
                <a:latin typeface="仿宋" panose="02010609060101010101" pitchFamily="49" charset="-122"/>
                <a:ea typeface="仿宋" panose="02010609060101010101" pitchFamily="49" charset="-122"/>
              </a:rPr>
              <a:t>+</a:t>
            </a:r>
            <a:r>
              <a:rPr lang="zh-CN" altLang="en-US" sz="2800" dirty="0" smtClean="0">
                <a:latin typeface="仿宋" panose="02010609060101010101" pitchFamily="49" charset="-122"/>
                <a:ea typeface="仿宋" panose="02010609060101010101" pitchFamily="49" charset="-122"/>
              </a:rPr>
              <a:t>“位形”</a:t>
            </a:r>
            <a:endParaRPr lang="en-US" altLang="zh-CN" sz="2800" dirty="0" smtClean="0">
              <a:latin typeface="仿宋" panose="02010609060101010101" pitchFamily="49" charset="-122"/>
              <a:ea typeface="仿宋" panose="02010609060101010101" pitchFamily="49" charset="-122"/>
            </a:endParaRPr>
          </a:p>
          <a:p>
            <a:pPr algn="l">
              <a:lnSpc>
                <a:spcPct val="125000"/>
              </a:lnSpc>
            </a:pPr>
            <a:r>
              <a:rPr lang="en-US" altLang="zh-CN" sz="2800" i="1" dirty="0" smtClean="0">
                <a:ea typeface="仿宋" panose="02010609060101010101" pitchFamily="49" charset="-122"/>
              </a:rPr>
              <a:t>          </a:t>
            </a:r>
            <a:r>
              <a:rPr lang="zh-CN" altLang="en-US" sz="2800" dirty="0" smtClean="0">
                <a:ea typeface="仿宋" panose="02010609060101010101" pitchFamily="49" charset="-122"/>
              </a:rPr>
              <a:t>代表简谐振动在一个周期内的运动状态。</a:t>
            </a:r>
            <a:endParaRPr lang="en-US" altLang="zh-CN" sz="2800" dirty="0">
              <a:ea typeface="仿宋" panose="02010609060101010101"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211673958"/>
              </p:ext>
            </p:extLst>
          </p:nvPr>
        </p:nvGraphicFramePr>
        <p:xfrm>
          <a:off x="1987115" y="2646918"/>
          <a:ext cx="1933558" cy="682432"/>
        </p:xfrm>
        <a:graphic>
          <a:graphicData uri="http://schemas.openxmlformats.org/presentationml/2006/ole">
            <mc:AlternateContent xmlns:mc="http://schemas.openxmlformats.org/markup-compatibility/2006">
              <mc:Choice xmlns:v="urn:schemas-microsoft-com:vml" Requires="v">
                <p:oleObj spid="_x0000_s166618" name="Equation" r:id="rId3" imgW="647640" imgH="228600" progId="Equation.DSMT4">
                  <p:embed/>
                </p:oleObj>
              </mc:Choice>
              <mc:Fallback>
                <p:oleObj name="Equation" r:id="rId3" imgW="647640" imgH="228600" progId="Equation.DSMT4">
                  <p:embed/>
                  <p:pic>
                    <p:nvPicPr>
                      <p:cNvPr id="0" name=""/>
                      <p:cNvPicPr/>
                      <p:nvPr/>
                    </p:nvPicPr>
                    <p:blipFill>
                      <a:blip r:embed="rId4"/>
                      <a:stretch>
                        <a:fillRect/>
                      </a:stretch>
                    </p:blipFill>
                    <p:spPr>
                      <a:xfrm>
                        <a:off x="1987115" y="2646918"/>
                        <a:ext cx="1933558" cy="682432"/>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808632411"/>
              </p:ext>
            </p:extLst>
          </p:nvPr>
        </p:nvGraphicFramePr>
        <p:xfrm>
          <a:off x="3010575" y="679722"/>
          <a:ext cx="2713552" cy="589902"/>
        </p:xfrm>
        <a:graphic>
          <a:graphicData uri="http://schemas.openxmlformats.org/presentationml/2006/ole">
            <mc:AlternateContent xmlns:mc="http://schemas.openxmlformats.org/markup-compatibility/2006">
              <mc:Choice xmlns:v="urn:schemas-microsoft-com:vml" Requires="v">
                <p:oleObj spid="_x0000_s166619" name="Equation" r:id="rId5" imgW="1168200" imgH="253800" progId="Equation.DSMT4">
                  <p:embed/>
                </p:oleObj>
              </mc:Choice>
              <mc:Fallback>
                <p:oleObj name="Equation" r:id="rId5" imgW="1168200" imgH="253800" progId="Equation.DSMT4">
                  <p:embed/>
                  <p:pic>
                    <p:nvPicPr>
                      <p:cNvPr id="0" name=""/>
                      <p:cNvPicPr/>
                      <p:nvPr/>
                    </p:nvPicPr>
                    <p:blipFill>
                      <a:blip r:embed="rId6"/>
                      <a:stretch>
                        <a:fillRect/>
                      </a:stretch>
                    </p:blipFill>
                    <p:spPr>
                      <a:xfrm>
                        <a:off x="3010575" y="679722"/>
                        <a:ext cx="2713552" cy="589902"/>
                      </a:xfrm>
                      <a:prstGeom prst="rect">
                        <a:avLst/>
                      </a:prstGeom>
                      <a:noFill/>
                    </p:spPr>
                  </p:pic>
                </p:oleObj>
              </mc:Fallback>
            </mc:AlternateContent>
          </a:graphicData>
        </a:graphic>
      </p:graphicFrame>
      <p:pic>
        <p:nvPicPr>
          <p:cNvPr id="10" name="图片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00092" y="2805316"/>
            <a:ext cx="3484348" cy="1396348"/>
          </a:xfrm>
          <a:prstGeom prst="rect">
            <a:avLst/>
          </a:prstGeom>
        </p:spPr>
      </p:pic>
      <p:graphicFrame>
        <p:nvGraphicFramePr>
          <p:cNvPr id="11" name="对象 10"/>
          <p:cNvGraphicFramePr>
            <a:graphicFrameLocks noChangeAspect="1"/>
          </p:cNvGraphicFramePr>
          <p:nvPr>
            <p:extLst>
              <p:ext uri="{D42A27DB-BD31-4B8C-83A1-F6EECF244321}">
                <p14:modId xmlns:p14="http://schemas.microsoft.com/office/powerpoint/2010/main" val="1038406953"/>
              </p:ext>
            </p:extLst>
          </p:nvPr>
        </p:nvGraphicFramePr>
        <p:xfrm>
          <a:off x="8247400" y="3696083"/>
          <a:ext cx="641190" cy="320595"/>
        </p:xfrm>
        <a:graphic>
          <a:graphicData uri="http://schemas.openxmlformats.org/presentationml/2006/ole">
            <mc:AlternateContent xmlns:mc="http://schemas.openxmlformats.org/markup-compatibility/2006">
              <mc:Choice xmlns:v="urn:schemas-microsoft-com:vml" Requires="v">
                <p:oleObj spid="_x0000_s166620" name="Equation" r:id="rId8" imgW="457200" imgH="228600" progId="Equation.DSMT4">
                  <p:embed/>
                </p:oleObj>
              </mc:Choice>
              <mc:Fallback>
                <p:oleObj name="Equation" r:id="rId8" imgW="457200" imgH="228600" progId="Equation.DSMT4">
                  <p:embed/>
                  <p:pic>
                    <p:nvPicPr>
                      <p:cNvPr id="0" name=""/>
                      <p:cNvPicPr/>
                      <p:nvPr/>
                    </p:nvPicPr>
                    <p:blipFill>
                      <a:blip r:embed="rId9"/>
                      <a:stretch>
                        <a:fillRect/>
                      </a:stretch>
                    </p:blipFill>
                    <p:spPr>
                      <a:xfrm>
                        <a:off x="8247400" y="3696083"/>
                        <a:ext cx="641190" cy="320595"/>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4112716185"/>
              </p:ext>
            </p:extLst>
          </p:nvPr>
        </p:nvGraphicFramePr>
        <p:xfrm>
          <a:off x="6506685" y="3032956"/>
          <a:ext cx="182388" cy="434926"/>
        </p:xfrm>
        <a:graphic>
          <a:graphicData uri="http://schemas.openxmlformats.org/presentationml/2006/ole">
            <mc:AlternateContent xmlns:mc="http://schemas.openxmlformats.org/markup-compatibility/2006">
              <mc:Choice xmlns:v="urn:schemas-microsoft-com:vml" Requires="v">
                <p:oleObj spid="_x0000_s166621" name="Equation" r:id="rId10" imgW="164880" imgH="393480" progId="Equation.DSMT4">
                  <p:embed/>
                </p:oleObj>
              </mc:Choice>
              <mc:Fallback>
                <p:oleObj name="Equation" r:id="rId10" imgW="164880" imgH="393480" progId="Equation.DSMT4">
                  <p:embed/>
                  <p:pic>
                    <p:nvPicPr>
                      <p:cNvPr id="0" name=""/>
                      <p:cNvPicPr/>
                      <p:nvPr/>
                    </p:nvPicPr>
                    <p:blipFill>
                      <a:blip r:embed="rId11"/>
                      <a:stretch>
                        <a:fillRect/>
                      </a:stretch>
                    </p:blipFill>
                    <p:spPr>
                      <a:xfrm>
                        <a:off x="6506685" y="3032956"/>
                        <a:ext cx="182388" cy="434926"/>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276978040"/>
              </p:ext>
            </p:extLst>
          </p:nvPr>
        </p:nvGraphicFramePr>
        <p:xfrm>
          <a:off x="6987105" y="3561621"/>
          <a:ext cx="200781" cy="200781"/>
        </p:xfrm>
        <a:graphic>
          <a:graphicData uri="http://schemas.openxmlformats.org/presentationml/2006/ole">
            <mc:AlternateContent xmlns:mc="http://schemas.openxmlformats.org/markup-compatibility/2006">
              <mc:Choice xmlns:v="urn:schemas-microsoft-com:vml" Requires="v">
                <p:oleObj spid="_x0000_s166622" name="Equation" r:id="rId12" imgW="139680" imgH="139680" progId="Equation.DSMT4">
                  <p:embed/>
                </p:oleObj>
              </mc:Choice>
              <mc:Fallback>
                <p:oleObj name="Equation" r:id="rId12" imgW="139680" imgH="139680" progId="Equation.DSMT4">
                  <p:embed/>
                  <p:pic>
                    <p:nvPicPr>
                      <p:cNvPr id="0" name=""/>
                      <p:cNvPicPr/>
                      <p:nvPr/>
                    </p:nvPicPr>
                    <p:blipFill>
                      <a:blip r:embed="rId13"/>
                      <a:stretch>
                        <a:fillRect/>
                      </a:stretch>
                    </p:blipFill>
                    <p:spPr>
                      <a:xfrm>
                        <a:off x="6987105" y="3561621"/>
                        <a:ext cx="200781" cy="200781"/>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445036236"/>
              </p:ext>
            </p:extLst>
          </p:nvPr>
        </p:nvGraphicFramePr>
        <p:xfrm>
          <a:off x="7643813" y="3132138"/>
          <a:ext cx="241300" cy="393700"/>
        </p:xfrm>
        <a:graphic>
          <a:graphicData uri="http://schemas.openxmlformats.org/presentationml/2006/ole">
            <mc:AlternateContent xmlns:mc="http://schemas.openxmlformats.org/markup-compatibility/2006">
              <mc:Choice xmlns:v="urn:schemas-microsoft-com:vml" Requires="v">
                <p:oleObj spid="_x0000_s166623" name="Equation" r:id="rId14" imgW="241200" imgH="393480" progId="Equation.DSMT4">
                  <p:embed/>
                </p:oleObj>
              </mc:Choice>
              <mc:Fallback>
                <p:oleObj name="Equation" r:id="rId14" imgW="241200" imgH="393480" progId="Equation.DSMT4">
                  <p:embed/>
                  <p:pic>
                    <p:nvPicPr>
                      <p:cNvPr id="0" name=""/>
                      <p:cNvPicPr/>
                      <p:nvPr/>
                    </p:nvPicPr>
                    <p:blipFill>
                      <a:blip r:embed="rId15"/>
                      <a:stretch>
                        <a:fillRect/>
                      </a:stretch>
                    </p:blipFill>
                    <p:spPr>
                      <a:xfrm>
                        <a:off x="7643813" y="3132138"/>
                        <a:ext cx="241300" cy="393700"/>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573702060"/>
              </p:ext>
            </p:extLst>
          </p:nvPr>
        </p:nvGraphicFramePr>
        <p:xfrm>
          <a:off x="8168492" y="3302556"/>
          <a:ext cx="333084" cy="259065"/>
        </p:xfrm>
        <a:graphic>
          <a:graphicData uri="http://schemas.openxmlformats.org/presentationml/2006/ole">
            <mc:AlternateContent xmlns:mc="http://schemas.openxmlformats.org/markup-compatibility/2006">
              <mc:Choice xmlns:v="urn:schemas-microsoft-com:vml" Requires="v">
                <p:oleObj spid="_x0000_s166624" name="Equation" r:id="rId16" imgW="228600" imgH="177480" progId="Equation.DSMT4">
                  <p:embed/>
                </p:oleObj>
              </mc:Choice>
              <mc:Fallback>
                <p:oleObj name="Equation" r:id="rId16" imgW="228600" imgH="177480" progId="Equation.DSMT4">
                  <p:embed/>
                  <p:pic>
                    <p:nvPicPr>
                      <p:cNvPr id="0" name=""/>
                      <p:cNvPicPr/>
                      <p:nvPr/>
                    </p:nvPicPr>
                    <p:blipFill>
                      <a:blip r:embed="rId17"/>
                      <a:stretch>
                        <a:fillRect/>
                      </a:stretch>
                    </p:blipFill>
                    <p:spPr>
                      <a:xfrm>
                        <a:off x="8168492" y="3302556"/>
                        <a:ext cx="333084" cy="259065"/>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068638884"/>
              </p:ext>
            </p:extLst>
          </p:nvPr>
        </p:nvGraphicFramePr>
        <p:xfrm>
          <a:off x="6059488" y="3302000"/>
          <a:ext cx="184150" cy="254000"/>
        </p:xfrm>
        <a:graphic>
          <a:graphicData uri="http://schemas.openxmlformats.org/presentationml/2006/ole">
            <mc:AlternateContent xmlns:mc="http://schemas.openxmlformats.org/markup-compatibility/2006">
              <mc:Choice xmlns:v="urn:schemas-microsoft-com:vml" Requires="v">
                <p:oleObj spid="_x0000_s166625" name="Equation" r:id="rId18" imgW="126720" imgH="177480" progId="Equation.DSMT4">
                  <p:embed/>
                </p:oleObj>
              </mc:Choice>
              <mc:Fallback>
                <p:oleObj name="Equation" r:id="rId18" imgW="126720" imgH="177480" progId="Equation.DSMT4">
                  <p:embed/>
                  <p:pic>
                    <p:nvPicPr>
                      <p:cNvPr id="0" name=""/>
                      <p:cNvPicPr/>
                      <p:nvPr/>
                    </p:nvPicPr>
                    <p:blipFill>
                      <a:blip r:embed="rId19"/>
                      <a:stretch>
                        <a:fillRect/>
                      </a:stretch>
                    </p:blipFill>
                    <p:spPr>
                      <a:xfrm>
                        <a:off x="6059488" y="3302000"/>
                        <a:ext cx="184150" cy="254000"/>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606167819"/>
              </p:ext>
            </p:extLst>
          </p:nvPr>
        </p:nvGraphicFramePr>
        <p:xfrm>
          <a:off x="513113" y="3585454"/>
          <a:ext cx="1115660" cy="365125"/>
        </p:xfrm>
        <a:graphic>
          <a:graphicData uri="http://schemas.openxmlformats.org/presentationml/2006/ole">
            <mc:AlternateContent xmlns:mc="http://schemas.openxmlformats.org/markup-compatibility/2006">
              <mc:Choice xmlns:v="urn:schemas-microsoft-com:vml" Requires="v">
                <p:oleObj spid="_x0000_s166626" name="Equation" r:id="rId20" imgW="698400" imgH="228600" progId="Equation.DSMT4">
                  <p:embed/>
                </p:oleObj>
              </mc:Choice>
              <mc:Fallback>
                <p:oleObj name="Equation" r:id="rId20" imgW="698400" imgH="228600" progId="Equation.DSMT4">
                  <p:embed/>
                  <p:pic>
                    <p:nvPicPr>
                      <p:cNvPr id="0" name=""/>
                      <p:cNvPicPr/>
                      <p:nvPr/>
                    </p:nvPicPr>
                    <p:blipFill>
                      <a:blip r:embed="rId21"/>
                      <a:stretch>
                        <a:fillRect/>
                      </a:stretch>
                    </p:blipFill>
                    <p:spPr>
                      <a:xfrm>
                        <a:off x="513113" y="3585454"/>
                        <a:ext cx="1115660" cy="365125"/>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2107552680"/>
              </p:ext>
            </p:extLst>
          </p:nvPr>
        </p:nvGraphicFramePr>
        <p:xfrm>
          <a:off x="483641" y="4113076"/>
          <a:ext cx="1142800" cy="600454"/>
        </p:xfrm>
        <a:graphic>
          <a:graphicData uri="http://schemas.openxmlformats.org/presentationml/2006/ole">
            <mc:AlternateContent xmlns:mc="http://schemas.openxmlformats.org/markup-compatibility/2006">
              <mc:Choice xmlns:v="urn:schemas-microsoft-com:vml" Requires="v">
                <p:oleObj spid="_x0000_s166627" name="Equation" r:id="rId22" imgW="749160" imgH="393480" progId="Equation.DSMT4">
                  <p:embed/>
                </p:oleObj>
              </mc:Choice>
              <mc:Fallback>
                <p:oleObj name="Equation" r:id="rId22" imgW="749160" imgH="393480" progId="Equation.DSMT4">
                  <p:embed/>
                  <p:pic>
                    <p:nvPicPr>
                      <p:cNvPr id="0" name=""/>
                      <p:cNvPicPr/>
                      <p:nvPr/>
                    </p:nvPicPr>
                    <p:blipFill>
                      <a:blip r:embed="rId23"/>
                      <a:stretch>
                        <a:fillRect/>
                      </a:stretch>
                    </p:blipFill>
                    <p:spPr>
                      <a:xfrm>
                        <a:off x="483641" y="4113076"/>
                        <a:ext cx="1142800" cy="600454"/>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2638218464"/>
              </p:ext>
            </p:extLst>
          </p:nvPr>
        </p:nvGraphicFramePr>
        <p:xfrm>
          <a:off x="548676" y="4934194"/>
          <a:ext cx="1158897" cy="365967"/>
        </p:xfrm>
        <a:graphic>
          <a:graphicData uri="http://schemas.openxmlformats.org/presentationml/2006/ole">
            <mc:AlternateContent xmlns:mc="http://schemas.openxmlformats.org/markup-compatibility/2006">
              <mc:Choice xmlns:v="urn:schemas-microsoft-com:vml" Requires="v">
                <p:oleObj spid="_x0000_s166628" name="Equation" r:id="rId24" imgW="723600" imgH="228600" progId="Equation.DSMT4">
                  <p:embed/>
                </p:oleObj>
              </mc:Choice>
              <mc:Fallback>
                <p:oleObj name="Equation" r:id="rId24" imgW="723600" imgH="228600" progId="Equation.DSMT4">
                  <p:embed/>
                  <p:pic>
                    <p:nvPicPr>
                      <p:cNvPr id="0" name=""/>
                      <p:cNvPicPr/>
                      <p:nvPr/>
                    </p:nvPicPr>
                    <p:blipFill>
                      <a:blip r:embed="rId25"/>
                      <a:stretch>
                        <a:fillRect/>
                      </a:stretch>
                    </p:blipFill>
                    <p:spPr>
                      <a:xfrm>
                        <a:off x="548676" y="4934194"/>
                        <a:ext cx="1158897" cy="365967"/>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614656959"/>
              </p:ext>
            </p:extLst>
          </p:nvPr>
        </p:nvGraphicFramePr>
        <p:xfrm>
          <a:off x="548675" y="5496369"/>
          <a:ext cx="1165437" cy="555824"/>
        </p:xfrm>
        <a:graphic>
          <a:graphicData uri="http://schemas.openxmlformats.org/presentationml/2006/ole">
            <mc:AlternateContent xmlns:mc="http://schemas.openxmlformats.org/markup-compatibility/2006">
              <mc:Choice xmlns:v="urn:schemas-microsoft-com:vml" Requires="v">
                <p:oleObj spid="_x0000_s166629" name="Equation" r:id="rId26" imgW="825480" imgH="393480" progId="Equation.DSMT4">
                  <p:embed/>
                </p:oleObj>
              </mc:Choice>
              <mc:Fallback>
                <p:oleObj name="Equation" r:id="rId26" imgW="825480" imgH="393480" progId="Equation.DSMT4">
                  <p:embed/>
                  <p:pic>
                    <p:nvPicPr>
                      <p:cNvPr id="0" name=""/>
                      <p:cNvPicPr/>
                      <p:nvPr/>
                    </p:nvPicPr>
                    <p:blipFill>
                      <a:blip r:embed="rId27"/>
                      <a:stretch>
                        <a:fillRect/>
                      </a:stretch>
                    </p:blipFill>
                    <p:spPr>
                      <a:xfrm>
                        <a:off x="548675" y="5496369"/>
                        <a:ext cx="1165437" cy="555824"/>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3807441982"/>
              </p:ext>
            </p:extLst>
          </p:nvPr>
        </p:nvGraphicFramePr>
        <p:xfrm>
          <a:off x="548676" y="6248400"/>
          <a:ext cx="1158897" cy="331113"/>
        </p:xfrm>
        <a:graphic>
          <a:graphicData uri="http://schemas.openxmlformats.org/presentationml/2006/ole">
            <mc:AlternateContent xmlns:mc="http://schemas.openxmlformats.org/markup-compatibility/2006">
              <mc:Choice xmlns:v="urn:schemas-microsoft-com:vml" Requires="v">
                <p:oleObj spid="_x0000_s166630" name="Equation" r:id="rId28" imgW="799920" imgH="228600" progId="Equation.DSMT4">
                  <p:embed/>
                </p:oleObj>
              </mc:Choice>
              <mc:Fallback>
                <p:oleObj name="Equation" r:id="rId28" imgW="799920" imgH="228600" progId="Equation.DSMT4">
                  <p:embed/>
                  <p:pic>
                    <p:nvPicPr>
                      <p:cNvPr id="0" name=""/>
                      <p:cNvPicPr/>
                      <p:nvPr/>
                    </p:nvPicPr>
                    <p:blipFill>
                      <a:blip r:embed="rId29"/>
                      <a:stretch>
                        <a:fillRect/>
                      </a:stretch>
                    </p:blipFill>
                    <p:spPr>
                      <a:xfrm>
                        <a:off x="548676" y="6248400"/>
                        <a:ext cx="1158897" cy="331113"/>
                      </a:xfrm>
                      <a:prstGeom prst="rect">
                        <a:avLst/>
                      </a:prstGeom>
                    </p:spPr>
                  </p:pic>
                </p:oleObj>
              </mc:Fallback>
            </mc:AlternateContent>
          </a:graphicData>
        </a:graphic>
      </p:graphicFrame>
      <p:sp>
        <p:nvSpPr>
          <p:cNvPr id="22" name="文本框 21"/>
          <p:cNvSpPr txBox="1"/>
          <p:nvPr/>
        </p:nvSpPr>
        <p:spPr>
          <a:xfrm>
            <a:off x="1922961" y="3503490"/>
            <a:ext cx="3128274" cy="477054"/>
          </a:xfrm>
          <a:prstGeom prst="rect">
            <a:avLst/>
          </a:prstGeom>
          <a:noFill/>
        </p:spPr>
        <p:txBody>
          <a:bodyPr wrap="square" rtlCol="0">
            <a:spAutoFit/>
          </a:bodyPr>
          <a:lstStyle/>
          <a:p>
            <a:pPr algn="l">
              <a:lnSpc>
                <a:spcPct val="125000"/>
              </a:lnSpc>
            </a:pPr>
            <a:r>
              <a:rPr lang="zh-CN" altLang="en-US" sz="2000" dirty="0" smtClean="0">
                <a:solidFill>
                  <a:srgbClr val="000000"/>
                </a:solidFill>
                <a:latin typeface="仿宋" panose="02010609060101010101" pitchFamily="49" charset="-122"/>
                <a:ea typeface="仿宋" panose="02010609060101010101" pitchFamily="49" charset="-122"/>
              </a:rPr>
              <a:t>物体静止于</a:t>
            </a:r>
            <a:r>
              <a:rPr lang="en-US" altLang="zh-CN" sz="2000" dirty="0" smtClean="0">
                <a:solidFill>
                  <a:srgbClr val="000000"/>
                </a:solidFill>
                <a:latin typeface="仿宋" panose="02010609060101010101" pitchFamily="49" charset="-122"/>
                <a:ea typeface="仿宋" panose="02010609060101010101" pitchFamily="49" charset="-122"/>
              </a:rPr>
              <a:t>x</a:t>
            </a:r>
            <a:r>
              <a:rPr lang="zh-CN" altLang="en-US" sz="2000" dirty="0" smtClean="0">
                <a:solidFill>
                  <a:srgbClr val="000000"/>
                </a:solidFill>
                <a:latin typeface="仿宋" panose="02010609060101010101" pitchFamily="49" charset="-122"/>
                <a:ea typeface="仿宋" panose="02010609060101010101" pitchFamily="49" charset="-122"/>
              </a:rPr>
              <a:t>轴正向最远点</a:t>
            </a:r>
            <a:endParaRPr lang="zh-CN" altLang="en-US" sz="2000" dirty="0">
              <a:solidFill>
                <a:srgbClr val="000000"/>
              </a:solidFill>
              <a:latin typeface="仿宋" panose="02010609060101010101" pitchFamily="49" charset="-122"/>
              <a:ea typeface="仿宋" panose="02010609060101010101" pitchFamily="49" charset="-122"/>
            </a:endParaRPr>
          </a:p>
        </p:txBody>
      </p:sp>
      <p:sp>
        <p:nvSpPr>
          <p:cNvPr id="23" name="文本框 22"/>
          <p:cNvSpPr txBox="1"/>
          <p:nvPr/>
        </p:nvSpPr>
        <p:spPr>
          <a:xfrm>
            <a:off x="1922500" y="4226857"/>
            <a:ext cx="3128274" cy="477054"/>
          </a:xfrm>
          <a:prstGeom prst="rect">
            <a:avLst/>
          </a:prstGeom>
          <a:noFill/>
        </p:spPr>
        <p:txBody>
          <a:bodyPr wrap="square" rtlCol="0">
            <a:spAutoFit/>
          </a:bodyPr>
          <a:lstStyle/>
          <a:p>
            <a:pPr algn="l">
              <a:lnSpc>
                <a:spcPct val="125000"/>
              </a:lnSpc>
            </a:pPr>
            <a:r>
              <a:rPr lang="zh-CN" altLang="en-US" sz="2000" dirty="0" smtClean="0">
                <a:solidFill>
                  <a:srgbClr val="000000"/>
                </a:solidFill>
                <a:latin typeface="仿宋" panose="02010609060101010101" pitchFamily="49" charset="-122"/>
                <a:ea typeface="仿宋" panose="02010609060101010101" pitchFamily="49" charset="-122"/>
              </a:rPr>
              <a:t>经平衡位置沿反向运动</a:t>
            </a:r>
            <a:endParaRPr lang="zh-CN" altLang="en-US" sz="2000" dirty="0">
              <a:solidFill>
                <a:srgbClr val="000000"/>
              </a:solidFill>
              <a:latin typeface="仿宋" panose="02010609060101010101" pitchFamily="49" charset="-122"/>
              <a:ea typeface="仿宋" panose="02010609060101010101" pitchFamily="49" charset="-122"/>
            </a:endParaRPr>
          </a:p>
        </p:txBody>
      </p:sp>
      <p:sp>
        <p:nvSpPr>
          <p:cNvPr id="24" name="文本框 23"/>
          <p:cNvSpPr txBox="1"/>
          <p:nvPr/>
        </p:nvSpPr>
        <p:spPr>
          <a:xfrm>
            <a:off x="1922500" y="4895774"/>
            <a:ext cx="3128274" cy="477054"/>
          </a:xfrm>
          <a:prstGeom prst="rect">
            <a:avLst/>
          </a:prstGeom>
          <a:noFill/>
        </p:spPr>
        <p:txBody>
          <a:bodyPr wrap="square" rtlCol="0">
            <a:spAutoFit/>
          </a:bodyPr>
          <a:lstStyle/>
          <a:p>
            <a:pPr algn="l">
              <a:lnSpc>
                <a:spcPct val="125000"/>
              </a:lnSpc>
            </a:pPr>
            <a:r>
              <a:rPr lang="zh-CN" altLang="en-US" sz="2000" dirty="0" smtClean="0">
                <a:solidFill>
                  <a:srgbClr val="000000"/>
                </a:solidFill>
                <a:latin typeface="仿宋" panose="02010609060101010101" pitchFamily="49" charset="-122"/>
                <a:ea typeface="仿宋" panose="02010609060101010101" pitchFamily="49" charset="-122"/>
              </a:rPr>
              <a:t>静止于反向最远点</a:t>
            </a:r>
            <a:endParaRPr lang="zh-CN" altLang="en-US" sz="2000" dirty="0">
              <a:solidFill>
                <a:srgbClr val="000000"/>
              </a:solidFill>
              <a:latin typeface="仿宋" panose="02010609060101010101" pitchFamily="49" charset="-122"/>
              <a:ea typeface="仿宋" panose="02010609060101010101" pitchFamily="49" charset="-122"/>
            </a:endParaRPr>
          </a:p>
        </p:txBody>
      </p:sp>
      <p:sp>
        <p:nvSpPr>
          <p:cNvPr id="25" name="文本框 24"/>
          <p:cNvSpPr txBox="1"/>
          <p:nvPr/>
        </p:nvSpPr>
        <p:spPr>
          <a:xfrm>
            <a:off x="1922500" y="5564691"/>
            <a:ext cx="3128274" cy="477054"/>
          </a:xfrm>
          <a:prstGeom prst="rect">
            <a:avLst/>
          </a:prstGeom>
          <a:noFill/>
        </p:spPr>
        <p:txBody>
          <a:bodyPr wrap="square" rtlCol="0">
            <a:spAutoFit/>
          </a:bodyPr>
          <a:lstStyle/>
          <a:p>
            <a:pPr algn="l">
              <a:lnSpc>
                <a:spcPct val="125000"/>
              </a:lnSpc>
            </a:pPr>
            <a:r>
              <a:rPr lang="zh-CN" altLang="en-US" sz="2000" dirty="0" smtClean="0">
                <a:solidFill>
                  <a:srgbClr val="000000"/>
                </a:solidFill>
                <a:latin typeface="仿宋" panose="02010609060101010101" pitchFamily="49" charset="-122"/>
                <a:ea typeface="仿宋" panose="02010609060101010101" pitchFamily="49" charset="-122"/>
              </a:rPr>
              <a:t>经平衡位置沿正向运动</a:t>
            </a:r>
            <a:endParaRPr lang="zh-CN" altLang="en-US" sz="2000" dirty="0">
              <a:solidFill>
                <a:srgbClr val="000000"/>
              </a:solidFill>
              <a:latin typeface="仿宋" panose="02010609060101010101" pitchFamily="49" charset="-122"/>
              <a:ea typeface="仿宋" panose="02010609060101010101" pitchFamily="49" charset="-122"/>
            </a:endParaRPr>
          </a:p>
        </p:txBody>
      </p:sp>
      <p:sp>
        <p:nvSpPr>
          <p:cNvPr id="26" name="文本框 25"/>
          <p:cNvSpPr txBox="1"/>
          <p:nvPr/>
        </p:nvSpPr>
        <p:spPr>
          <a:xfrm>
            <a:off x="1922500" y="6175429"/>
            <a:ext cx="3128274" cy="477054"/>
          </a:xfrm>
          <a:prstGeom prst="rect">
            <a:avLst/>
          </a:prstGeom>
          <a:noFill/>
        </p:spPr>
        <p:txBody>
          <a:bodyPr wrap="square" rtlCol="0">
            <a:spAutoFit/>
          </a:bodyPr>
          <a:lstStyle/>
          <a:p>
            <a:pPr algn="l">
              <a:lnSpc>
                <a:spcPct val="125000"/>
              </a:lnSpc>
            </a:pPr>
            <a:r>
              <a:rPr lang="zh-CN" altLang="en-US" sz="2000" dirty="0" smtClean="0">
                <a:solidFill>
                  <a:srgbClr val="000000"/>
                </a:solidFill>
                <a:latin typeface="仿宋" panose="02010609060101010101" pitchFamily="49" charset="-122"/>
                <a:ea typeface="仿宋" panose="02010609060101010101" pitchFamily="49" charset="-122"/>
              </a:rPr>
              <a:t>返回到正向最远点</a:t>
            </a:r>
            <a:endParaRPr lang="zh-CN" altLang="en-US" sz="2000" dirty="0">
              <a:solidFill>
                <a:srgbClr val="000000"/>
              </a:solidFill>
              <a:latin typeface="仿宋" panose="02010609060101010101" pitchFamily="49" charset="-122"/>
              <a:ea typeface="仿宋" panose="02010609060101010101" pitchFamily="49" charset="-122"/>
            </a:endParaRPr>
          </a:p>
        </p:txBody>
      </p:sp>
      <p:sp>
        <p:nvSpPr>
          <p:cNvPr id="27" name="文本框 26"/>
          <p:cNvSpPr txBox="1"/>
          <p:nvPr/>
        </p:nvSpPr>
        <p:spPr>
          <a:xfrm>
            <a:off x="5976156" y="4698348"/>
            <a:ext cx="2696858" cy="880562"/>
          </a:xfrm>
          <a:prstGeom prst="rect">
            <a:avLst/>
          </a:prstGeom>
          <a:noFill/>
        </p:spPr>
        <p:txBody>
          <a:bodyPr wrap="square" rtlCol="0">
            <a:spAutoFit/>
          </a:bodyPr>
          <a:lstStyle/>
          <a:p>
            <a:pPr algn="l">
              <a:lnSpc>
                <a:spcPct val="125000"/>
              </a:lnSpc>
            </a:pPr>
            <a:r>
              <a:rPr lang="zh-CN" altLang="en-US" sz="2200" dirty="0" smtClean="0">
                <a:solidFill>
                  <a:srgbClr val="FF0000"/>
                </a:solidFill>
                <a:latin typeface="仿宋" panose="02010609060101010101" pitchFamily="49" charset="-122"/>
                <a:ea typeface="仿宋" panose="02010609060101010101" pitchFamily="49" charset="-122"/>
              </a:rPr>
              <a:t>相位代表简谐振动的运动状态</a:t>
            </a:r>
            <a:endParaRPr lang="zh-CN" altLang="en-US" sz="2200" dirty="0">
              <a:solidFill>
                <a:srgbClr val="FF00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879037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1000"/>
                                        <p:tgtEl>
                                          <p:spTgt spid="18"/>
                                        </p:tgtEl>
                                      </p:cBhvr>
                                    </p:animEffect>
                                    <p:anim calcmode="lin" valueType="num">
                                      <p:cBhvr>
                                        <p:cTn id="38" dur="1000" fill="hold"/>
                                        <p:tgtEl>
                                          <p:spTgt spid="18"/>
                                        </p:tgtEl>
                                        <p:attrNameLst>
                                          <p:attrName>ppt_x</p:attrName>
                                        </p:attrNameLst>
                                      </p:cBhvr>
                                      <p:tavLst>
                                        <p:tav tm="0">
                                          <p:val>
                                            <p:strVal val="#ppt_x"/>
                                          </p:val>
                                        </p:tav>
                                        <p:tav tm="100000">
                                          <p:val>
                                            <p:strVal val="#ppt_x"/>
                                          </p:val>
                                        </p:tav>
                                      </p:tavLst>
                                    </p:anim>
                                    <p:anim calcmode="lin" valueType="num">
                                      <p:cBhvr>
                                        <p:cTn id="39" dur="1000" fill="hold"/>
                                        <p:tgtEl>
                                          <p:spTgt spid="1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1000"/>
                                        <p:tgtEl>
                                          <p:spTgt spid="23"/>
                                        </p:tgtEl>
                                      </p:cBhvr>
                                    </p:animEffect>
                                    <p:anim calcmode="lin" valueType="num">
                                      <p:cBhvr>
                                        <p:cTn id="43" dur="1000" fill="hold"/>
                                        <p:tgtEl>
                                          <p:spTgt spid="23"/>
                                        </p:tgtEl>
                                        <p:attrNameLst>
                                          <p:attrName>ppt_x</p:attrName>
                                        </p:attrNameLst>
                                      </p:cBhvr>
                                      <p:tavLst>
                                        <p:tav tm="0">
                                          <p:val>
                                            <p:strVal val="#ppt_x"/>
                                          </p:val>
                                        </p:tav>
                                        <p:tav tm="100000">
                                          <p:val>
                                            <p:strVal val="#ppt_x"/>
                                          </p:val>
                                        </p:tav>
                                      </p:tavLst>
                                    </p:anim>
                                    <p:anim calcmode="lin" valueType="num">
                                      <p:cBhvr>
                                        <p:cTn id="44" dur="1000" fill="hold"/>
                                        <p:tgtEl>
                                          <p:spTgt spid="23"/>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1000"/>
                                        <p:tgtEl>
                                          <p:spTgt spid="19"/>
                                        </p:tgtEl>
                                      </p:cBhvr>
                                    </p:animEffect>
                                    <p:anim calcmode="lin" valueType="num">
                                      <p:cBhvr>
                                        <p:cTn id="48" dur="1000" fill="hold"/>
                                        <p:tgtEl>
                                          <p:spTgt spid="19"/>
                                        </p:tgtEl>
                                        <p:attrNameLst>
                                          <p:attrName>ppt_x</p:attrName>
                                        </p:attrNameLst>
                                      </p:cBhvr>
                                      <p:tavLst>
                                        <p:tav tm="0">
                                          <p:val>
                                            <p:strVal val="#ppt_x"/>
                                          </p:val>
                                        </p:tav>
                                        <p:tav tm="100000">
                                          <p:val>
                                            <p:strVal val="#ppt_x"/>
                                          </p:val>
                                        </p:tav>
                                      </p:tavLst>
                                    </p:anim>
                                    <p:anim calcmode="lin" valueType="num">
                                      <p:cBhvr>
                                        <p:cTn id="49" dur="1000" fill="hold"/>
                                        <p:tgtEl>
                                          <p:spTgt spid="1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1000"/>
                                        <p:tgtEl>
                                          <p:spTgt spid="24"/>
                                        </p:tgtEl>
                                      </p:cBhvr>
                                    </p:animEffect>
                                    <p:anim calcmode="lin" valueType="num">
                                      <p:cBhvr>
                                        <p:cTn id="53" dur="1000" fill="hold"/>
                                        <p:tgtEl>
                                          <p:spTgt spid="24"/>
                                        </p:tgtEl>
                                        <p:attrNameLst>
                                          <p:attrName>ppt_x</p:attrName>
                                        </p:attrNameLst>
                                      </p:cBhvr>
                                      <p:tavLst>
                                        <p:tav tm="0">
                                          <p:val>
                                            <p:strVal val="#ppt_x"/>
                                          </p:val>
                                        </p:tav>
                                        <p:tav tm="100000">
                                          <p:val>
                                            <p:strVal val="#ppt_x"/>
                                          </p:val>
                                        </p:tav>
                                      </p:tavLst>
                                    </p:anim>
                                    <p:anim calcmode="lin" valueType="num">
                                      <p:cBhvr>
                                        <p:cTn id="54" dur="1000" fill="hold"/>
                                        <p:tgtEl>
                                          <p:spTgt spid="24"/>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1000"/>
                                        <p:tgtEl>
                                          <p:spTgt spid="20"/>
                                        </p:tgtEl>
                                      </p:cBhvr>
                                    </p:animEffect>
                                    <p:anim calcmode="lin" valueType="num">
                                      <p:cBhvr>
                                        <p:cTn id="58" dur="1000" fill="hold"/>
                                        <p:tgtEl>
                                          <p:spTgt spid="20"/>
                                        </p:tgtEl>
                                        <p:attrNameLst>
                                          <p:attrName>ppt_x</p:attrName>
                                        </p:attrNameLst>
                                      </p:cBhvr>
                                      <p:tavLst>
                                        <p:tav tm="0">
                                          <p:val>
                                            <p:strVal val="#ppt_x"/>
                                          </p:val>
                                        </p:tav>
                                        <p:tav tm="100000">
                                          <p:val>
                                            <p:strVal val="#ppt_x"/>
                                          </p:val>
                                        </p:tav>
                                      </p:tavLst>
                                    </p:anim>
                                    <p:anim calcmode="lin" valueType="num">
                                      <p:cBhvr>
                                        <p:cTn id="59" dur="1000" fill="hold"/>
                                        <p:tgtEl>
                                          <p:spTgt spid="20"/>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fade">
                                      <p:cBhvr>
                                        <p:cTn id="62" dur="1000"/>
                                        <p:tgtEl>
                                          <p:spTgt spid="25"/>
                                        </p:tgtEl>
                                      </p:cBhvr>
                                    </p:animEffect>
                                    <p:anim calcmode="lin" valueType="num">
                                      <p:cBhvr>
                                        <p:cTn id="63" dur="1000" fill="hold"/>
                                        <p:tgtEl>
                                          <p:spTgt spid="25"/>
                                        </p:tgtEl>
                                        <p:attrNameLst>
                                          <p:attrName>ppt_x</p:attrName>
                                        </p:attrNameLst>
                                      </p:cBhvr>
                                      <p:tavLst>
                                        <p:tav tm="0">
                                          <p:val>
                                            <p:strVal val="#ppt_x"/>
                                          </p:val>
                                        </p:tav>
                                        <p:tav tm="100000">
                                          <p:val>
                                            <p:strVal val="#ppt_x"/>
                                          </p:val>
                                        </p:tav>
                                      </p:tavLst>
                                    </p:anim>
                                    <p:anim calcmode="lin" valueType="num">
                                      <p:cBhvr>
                                        <p:cTn id="64" dur="1000" fill="hold"/>
                                        <p:tgtEl>
                                          <p:spTgt spid="25"/>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1000"/>
                                        <p:tgtEl>
                                          <p:spTgt spid="21"/>
                                        </p:tgtEl>
                                      </p:cBhvr>
                                    </p:animEffect>
                                    <p:anim calcmode="lin" valueType="num">
                                      <p:cBhvr>
                                        <p:cTn id="68" dur="1000" fill="hold"/>
                                        <p:tgtEl>
                                          <p:spTgt spid="21"/>
                                        </p:tgtEl>
                                        <p:attrNameLst>
                                          <p:attrName>ppt_x</p:attrName>
                                        </p:attrNameLst>
                                      </p:cBhvr>
                                      <p:tavLst>
                                        <p:tav tm="0">
                                          <p:val>
                                            <p:strVal val="#ppt_x"/>
                                          </p:val>
                                        </p:tav>
                                        <p:tav tm="100000">
                                          <p:val>
                                            <p:strVal val="#ppt_x"/>
                                          </p:val>
                                        </p:tav>
                                      </p:tavLst>
                                    </p:anim>
                                    <p:anim calcmode="lin" valueType="num">
                                      <p:cBhvr>
                                        <p:cTn id="69" dur="1000" fill="hold"/>
                                        <p:tgtEl>
                                          <p:spTgt spid="21"/>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fade">
                                      <p:cBhvr>
                                        <p:cTn id="72" dur="1000"/>
                                        <p:tgtEl>
                                          <p:spTgt spid="26"/>
                                        </p:tgtEl>
                                      </p:cBhvr>
                                    </p:animEffect>
                                    <p:anim calcmode="lin" valueType="num">
                                      <p:cBhvr>
                                        <p:cTn id="73" dur="1000" fill="hold"/>
                                        <p:tgtEl>
                                          <p:spTgt spid="26"/>
                                        </p:tgtEl>
                                        <p:attrNameLst>
                                          <p:attrName>ppt_x</p:attrName>
                                        </p:attrNameLst>
                                      </p:cBhvr>
                                      <p:tavLst>
                                        <p:tav tm="0">
                                          <p:val>
                                            <p:strVal val="#ppt_x"/>
                                          </p:val>
                                        </p:tav>
                                        <p:tav tm="100000">
                                          <p:val>
                                            <p:strVal val="#ppt_x"/>
                                          </p:val>
                                        </p:tav>
                                      </p:tavLst>
                                    </p:anim>
                                    <p:anim calcmode="lin" valueType="num">
                                      <p:cBhvr>
                                        <p:cTn id="7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nodeType="clickEffect">
                                  <p:stCondLst>
                                    <p:cond delay="0"/>
                                  </p:stCondLst>
                                  <p:childTnLst>
                                    <p:set>
                                      <p:cBhvr>
                                        <p:cTn id="78" dur="1" fill="hold">
                                          <p:stCondLst>
                                            <p:cond delay="0"/>
                                          </p:stCondLst>
                                        </p:cTn>
                                        <p:tgtEl>
                                          <p:spTgt spid="27">
                                            <p:txEl>
                                              <p:pRg st="0" end="0"/>
                                            </p:txEl>
                                          </p:spTgt>
                                        </p:tgtEl>
                                        <p:attrNameLst>
                                          <p:attrName>style.visibility</p:attrName>
                                        </p:attrNameLst>
                                      </p:cBhvr>
                                      <p:to>
                                        <p:strVal val="visible"/>
                                      </p:to>
                                    </p:set>
                                    <p:animEffect transition="in" filter="fade">
                                      <p:cBhvr>
                                        <p:cTn id="79" dur="1000"/>
                                        <p:tgtEl>
                                          <p:spTgt spid="27">
                                            <p:txEl>
                                              <p:pRg st="0" end="0"/>
                                            </p:txEl>
                                          </p:spTgt>
                                        </p:tgtEl>
                                      </p:cBhvr>
                                    </p:animEffect>
                                    <p:anim calcmode="lin" valueType="num">
                                      <p:cBhvr>
                                        <p:cTn id="80" dur="100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81" dur="1000" fill="hold"/>
                                        <p:tgtEl>
                                          <p:spTgt spid="2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17</a:t>
            </a:fld>
            <a:endParaRPr lang="en-US" altLang="zh-CN"/>
          </a:p>
        </p:txBody>
      </p:sp>
      <p:sp>
        <p:nvSpPr>
          <p:cNvPr id="5" name="文本框 4"/>
          <p:cNvSpPr txBox="1"/>
          <p:nvPr/>
        </p:nvSpPr>
        <p:spPr>
          <a:xfrm>
            <a:off x="920180" y="2986148"/>
            <a:ext cx="7416824" cy="952184"/>
          </a:xfrm>
          <a:prstGeom prst="rect">
            <a:avLst/>
          </a:prstGeom>
          <a:noFill/>
        </p:spPr>
        <p:txBody>
          <a:bodyPr wrap="square" rtlCol="0">
            <a:spAutoFit/>
          </a:bodyPr>
          <a:lstStyle/>
          <a:p>
            <a:pPr algn="l">
              <a:lnSpc>
                <a:spcPct val="125000"/>
              </a:lnSpc>
            </a:pPr>
            <a:r>
              <a:rPr lang="zh-CN" altLang="en-US" dirty="0" smtClean="0">
                <a:solidFill>
                  <a:srgbClr val="000000"/>
                </a:solidFill>
                <a:latin typeface="仿宋" panose="02010609060101010101" pitchFamily="49" charset="-122"/>
                <a:ea typeface="仿宋" panose="02010609060101010101" pitchFamily="49" charset="-122"/>
              </a:rPr>
              <a:t>而多个简谐运动之间的相位差是重要的。通常把    的值取在    和   之间。</a:t>
            </a:r>
            <a:endParaRPr lang="zh-CN" altLang="en-US" sz="2200" dirty="0">
              <a:solidFill>
                <a:srgbClr val="000000"/>
              </a:solidFill>
              <a:latin typeface="仿宋" panose="02010609060101010101" pitchFamily="49" charset="-122"/>
              <a:ea typeface="仿宋" panose="02010609060101010101" pitchFamily="49" charset="-122"/>
            </a:endParaRPr>
          </a:p>
        </p:txBody>
      </p:sp>
      <p:sp>
        <p:nvSpPr>
          <p:cNvPr id="6" name="文本框 5"/>
          <p:cNvSpPr txBox="1"/>
          <p:nvPr/>
        </p:nvSpPr>
        <p:spPr>
          <a:xfrm>
            <a:off x="920180" y="346975"/>
            <a:ext cx="7273553" cy="2362185"/>
          </a:xfrm>
          <a:prstGeom prst="rect">
            <a:avLst/>
          </a:prstGeom>
          <a:noFill/>
        </p:spPr>
        <p:txBody>
          <a:bodyPr wrap="square" rtlCol="0">
            <a:spAutoFit/>
          </a:bodyPr>
          <a:lstStyle/>
          <a:p>
            <a:pPr algn="l">
              <a:lnSpc>
                <a:spcPct val="125000"/>
              </a:lnSpc>
            </a:pPr>
            <a:endParaRPr lang="en-US" altLang="zh-CN" dirty="0">
              <a:solidFill>
                <a:srgbClr val="000000"/>
              </a:solidFill>
              <a:latin typeface="仿宋" panose="02010609060101010101" pitchFamily="49" charset="-122"/>
              <a:ea typeface="仿宋" panose="02010609060101010101" pitchFamily="49" charset="-122"/>
            </a:endParaRPr>
          </a:p>
          <a:p>
            <a:pPr algn="l">
              <a:lnSpc>
                <a:spcPct val="125000"/>
              </a:lnSpc>
            </a:pPr>
            <a:r>
              <a:rPr lang="zh-CN" altLang="en-US" dirty="0" smtClean="0">
                <a:solidFill>
                  <a:srgbClr val="000000"/>
                </a:solidFill>
                <a:latin typeface="仿宋" panose="02010609060101010101" pitchFamily="49" charset="-122"/>
                <a:ea typeface="仿宋" panose="02010609060101010101" pitchFamily="49" charset="-122"/>
              </a:rPr>
              <a:t>其中时刻</a:t>
            </a:r>
            <a:r>
              <a:rPr lang="en-US" altLang="zh-CN" dirty="0" smtClean="0">
                <a:solidFill>
                  <a:srgbClr val="000000"/>
                </a:solidFill>
                <a:latin typeface="仿宋" panose="02010609060101010101" pitchFamily="49" charset="-122"/>
                <a:ea typeface="仿宋" panose="02010609060101010101" pitchFamily="49" charset="-122"/>
              </a:rPr>
              <a:t>t=0</a:t>
            </a:r>
            <a:r>
              <a:rPr lang="zh-CN" altLang="en-US" dirty="0" smtClean="0">
                <a:solidFill>
                  <a:srgbClr val="000000"/>
                </a:solidFill>
                <a:latin typeface="仿宋" panose="02010609060101010101" pitchFamily="49" charset="-122"/>
                <a:ea typeface="仿宋" panose="02010609060101010101" pitchFamily="49" charset="-122"/>
              </a:rPr>
              <a:t>的相位，称为初相位</a:t>
            </a:r>
            <a:r>
              <a:rPr lang="zh-CN" altLang="en-US" dirty="0" smtClean="0">
                <a:solidFill>
                  <a:srgbClr val="000000"/>
                </a:solidFill>
                <a:ea typeface="仿宋" panose="02010609060101010101" pitchFamily="49" charset="-122"/>
              </a:rPr>
              <a:t>。</a:t>
            </a:r>
            <a:endParaRPr lang="en-US" altLang="zh-CN" dirty="0" smtClean="0">
              <a:solidFill>
                <a:srgbClr val="000000"/>
              </a:solidFill>
              <a:ea typeface="仿宋" panose="02010609060101010101" pitchFamily="49" charset="-122"/>
            </a:endParaRPr>
          </a:p>
          <a:p>
            <a:pPr algn="l">
              <a:lnSpc>
                <a:spcPct val="125000"/>
              </a:lnSpc>
            </a:pPr>
            <a:r>
              <a:rPr lang="zh-CN" altLang="en-US" dirty="0" smtClean="0">
                <a:solidFill>
                  <a:srgbClr val="FF0000"/>
                </a:solidFill>
                <a:ea typeface="仿宋" panose="02010609060101010101" pitchFamily="49" charset="-122"/>
              </a:rPr>
              <a:t>初相决定于时间零点的选择。</a:t>
            </a:r>
            <a:r>
              <a:rPr lang="zh-CN" altLang="en-US" dirty="0" smtClean="0">
                <a:solidFill>
                  <a:srgbClr val="000000"/>
                </a:solidFill>
                <a:ea typeface="仿宋" panose="02010609060101010101" pitchFamily="49" charset="-122"/>
              </a:rPr>
              <a:t>相位是相对的，通过计时零点的选择，我们总可以使初相位：</a:t>
            </a:r>
            <a:endParaRPr lang="en-US" altLang="zh-CN" dirty="0" smtClean="0">
              <a:solidFill>
                <a:srgbClr val="000000"/>
              </a:solidFill>
              <a:ea typeface="仿宋" panose="02010609060101010101" pitchFamily="49" charset="-122"/>
            </a:endParaRPr>
          </a:p>
          <a:p>
            <a:pPr algn="l">
              <a:lnSpc>
                <a:spcPct val="125000"/>
              </a:lnSpc>
            </a:pPr>
            <a:endParaRPr lang="zh-CN" altLang="en-US" sz="2200" dirty="0">
              <a:solidFill>
                <a:srgbClr val="000000"/>
              </a:solidFill>
              <a:latin typeface="仿宋" panose="02010609060101010101" pitchFamily="49" charset="-122"/>
              <a:ea typeface="仿宋" panose="02010609060101010101" pitchFamily="49"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968284978"/>
              </p:ext>
            </p:extLst>
          </p:nvPr>
        </p:nvGraphicFramePr>
        <p:xfrm>
          <a:off x="3770495" y="2293679"/>
          <a:ext cx="861739" cy="553975"/>
        </p:xfrm>
        <a:graphic>
          <a:graphicData uri="http://schemas.openxmlformats.org/presentationml/2006/ole">
            <mc:AlternateContent xmlns:mc="http://schemas.openxmlformats.org/markup-compatibility/2006">
              <mc:Choice xmlns:v="urn:schemas-microsoft-com:vml" Requires="v">
                <p:oleObj spid="_x0000_s154029" name="Equation" r:id="rId3" imgW="355320" imgH="228600" progId="Equation.DSMT4">
                  <p:embed/>
                </p:oleObj>
              </mc:Choice>
              <mc:Fallback>
                <p:oleObj name="Equation" r:id="rId3" imgW="355320" imgH="228600" progId="Equation.DSMT4">
                  <p:embed/>
                  <p:pic>
                    <p:nvPicPr>
                      <p:cNvPr id="0" name=""/>
                      <p:cNvPicPr/>
                      <p:nvPr/>
                    </p:nvPicPr>
                    <p:blipFill>
                      <a:blip r:embed="rId4"/>
                      <a:stretch>
                        <a:fillRect/>
                      </a:stretch>
                    </p:blipFill>
                    <p:spPr>
                      <a:xfrm>
                        <a:off x="3770495" y="2293679"/>
                        <a:ext cx="861739" cy="553975"/>
                      </a:xfrm>
                      <a:prstGeom prst="rect">
                        <a:avLst/>
                      </a:prstGeom>
                    </p:spPr>
                  </p:pic>
                </p:oleObj>
              </mc:Fallback>
            </mc:AlternateContent>
          </a:graphicData>
        </a:graphic>
      </p:graphicFrame>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7724" y="4177362"/>
            <a:ext cx="4599062" cy="2315782"/>
          </a:xfrm>
          <a:prstGeom prst="rect">
            <a:avLst/>
          </a:prstGeom>
        </p:spPr>
      </p:pic>
      <p:graphicFrame>
        <p:nvGraphicFramePr>
          <p:cNvPr id="9" name="对象 8"/>
          <p:cNvGraphicFramePr>
            <a:graphicFrameLocks noChangeAspect="1"/>
          </p:cNvGraphicFramePr>
          <p:nvPr>
            <p:extLst>
              <p:ext uri="{D42A27DB-BD31-4B8C-83A1-F6EECF244321}">
                <p14:modId xmlns:p14="http://schemas.microsoft.com/office/powerpoint/2010/main" val="3418590928"/>
              </p:ext>
            </p:extLst>
          </p:nvPr>
        </p:nvGraphicFramePr>
        <p:xfrm>
          <a:off x="7505700" y="3060714"/>
          <a:ext cx="336984" cy="433265"/>
        </p:xfrm>
        <a:graphic>
          <a:graphicData uri="http://schemas.openxmlformats.org/presentationml/2006/ole">
            <mc:AlternateContent xmlns:mc="http://schemas.openxmlformats.org/markup-compatibility/2006">
              <mc:Choice xmlns:v="urn:schemas-microsoft-com:vml" Requires="v">
                <p:oleObj spid="_x0000_s154030" name="Equation" r:id="rId6" imgW="177480" imgH="228600" progId="Equation.DSMT4">
                  <p:embed/>
                </p:oleObj>
              </mc:Choice>
              <mc:Fallback>
                <p:oleObj name="Equation" r:id="rId6" imgW="177480" imgH="228600" progId="Equation.DSMT4">
                  <p:embed/>
                  <p:pic>
                    <p:nvPicPr>
                      <p:cNvPr id="0" name=""/>
                      <p:cNvPicPr/>
                      <p:nvPr/>
                    </p:nvPicPr>
                    <p:blipFill>
                      <a:blip r:embed="rId7"/>
                      <a:stretch>
                        <a:fillRect/>
                      </a:stretch>
                    </p:blipFill>
                    <p:spPr>
                      <a:xfrm>
                        <a:off x="7505700" y="3060714"/>
                        <a:ext cx="336984" cy="433265"/>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81896400"/>
              </p:ext>
            </p:extLst>
          </p:nvPr>
        </p:nvGraphicFramePr>
        <p:xfrm>
          <a:off x="2231740" y="3580557"/>
          <a:ext cx="583719" cy="356717"/>
        </p:xfrm>
        <a:graphic>
          <a:graphicData uri="http://schemas.openxmlformats.org/presentationml/2006/ole">
            <mc:AlternateContent xmlns:mc="http://schemas.openxmlformats.org/markup-compatibility/2006">
              <mc:Choice xmlns:v="urn:schemas-microsoft-com:vml" Requires="v">
                <p:oleObj spid="_x0000_s154031" name="Equation" r:id="rId8" imgW="228600" imgH="139680" progId="Equation.DSMT4">
                  <p:embed/>
                </p:oleObj>
              </mc:Choice>
              <mc:Fallback>
                <p:oleObj name="Equation" r:id="rId8" imgW="228600" imgH="139680" progId="Equation.DSMT4">
                  <p:embed/>
                  <p:pic>
                    <p:nvPicPr>
                      <p:cNvPr id="0" name=""/>
                      <p:cNvPicPr/>
                      <p:nvPr/>
                    </p:nvPicPr>
                    <p:blipFill>
                      <a:blip r:embed="rId9"/>
                      <a:stretch>
                        <a:fillRect/>
                      </a:stretch>
                    </p:blipFill>
                    <p:spPr>
                      <a:xfrm>
                        <a:off x="2231740" y="3580557"/>
                        <a:ext cx="583719" cy="356717"/>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4259583822"/>
              </p:ext>
            </p:extLst>
          </p:nvPr>
        </p:nvGraphicFramePr>
        <p:xfrm>
          <a:off x="3203848" y="3580557"/>
          <a:ext cx="360040" cy="357775"/>
        </p:xfrm>
        <a:graphic>
          <a:graphicData uri="http://schemas.openxmlformats.org/presentationml/2006/ole">
            <mc:AlternateContent xmlns:mc="http://schemas.openxmlformats.org/markup-compatibility/2006">
              <mc:Choice xmlns:v="urn:schemas-microsoft-com:vml" Requires="v">
                <p:oleObj spid="_x0000_s154032" name="Equation" r:id="rId10" imgW="139680" imgH="139680" progId="Equation.DSMT4">
                  <p:embed/>
                </p:oleObj>
              </mc:Choice>
              <mc:Fallback>
                <p:oleObj name="Equation" r:id="rId10" imgW="139680" imgH="139680" progId="Equation.DSMT4">
                  <p:embed/>
                  <p:pic>
                    <p:nvPicPr>
                      <p:cNvPr id="0" name=""/>
                      <p:cNvPicPr/>
                      <p:nvPr/>
                    </p:nvPicPr>
                    <p:blipFill>
                      <a:blip r:embed="rId11"/>
                      <a:stretch>
                        <a:fillRect/>
                      </a:stretch>
                    </p:blipFill>
                    <p:spPr>
                      <a:xfrm>
                        <a:off x="3203848" y="3580557"/>
                        <a:ext cx="360040" cy="357775"/>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380475908"/>
              </p:ext>
            </p:extLst>
          </p:nvPr>
        </p:nvGraphicFramePr>
        <p:xfrm>
          <a:off x="2375756" y="5013176"/>
          <a:ext cx="260484" cy="364678"/>
        </p:xfrm>
        <a:graphic>
          <a:graphicData uri="http://schemas.openxmlformats.org/presentationml/2006/ole">
            <mc:AlternateContent xmlns:mc="http://schemas.openxmlformats.org/markup-compatibility/2006">
              <mc:Choice xmlns:v="urn:schemas-microsoft-com:vml" Requires="v">
                <p:oleObj spid="_x0000_s154033" name="Equation" r:id="rId12" imgW="126720" imgH="177480" progId="Equation.DSMT4">
                  <p:embed/>
                </p:oleObj>
              </mc:Choice>
              <mc:Fallback>
                <p:oleObj name="Equation" r:id="rId12" imgW="126720" imgH="177480" progId="Equation.DSMT4">
                  <p:embed/>
                  <p:pic>
                    <p:nvPicPr>
                      <p:cNvPr id="0" name=""/>
                      <p:cNvPicPr/>
                      <p:nvPr/>
                    </p:nvPicPr>
                    <p:blipFill>
                      <a:blip r:embed="rId13"/>
                      <a:stretch>
                        <a:fillRect/>
                      </a:stretch>
                    </p:blipFill>
                    <p:spPr>
                      <a:xfrm>
                        <a:off x="2375756" y="5013176"/>
                        <a:ext cx="260484" cy="364678"/>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122869504"/>
              </p:ext>
            </p:extLst>
          </p:nvPr>
        </p:nvGraphicFramePr>
        <p:xfrm>
          <a:off x="3206955" y="4711974"/>
          <a:ext cx="563540" cy="602404"/>
        </p:xfrm>
        <a:graphic>
          <a:graphicData uri="http://schemas.openxmlformats.org/presentationml/2006/ole">
            <mc:AlternateContent xmlns:mc="http://schemas.openxmlformats.org/markup-compatibility/2006">
              <mc:Choice xmlns:v="urn:schemas-microsoft-com:vml" Requires="v">
                <p:oleObj spid="_x0000_s154034" name="Equation" r:id="rId14" imgW="368280" imgH="393480" progId="Equation.DSMT4">
                  <p:embed/>
                </p:oleObj>
              </mc:Choice>
              <mc:Fallback>
                <p:oleObj name="Equation" r:id="rId14" imgW="368280" imgH="393480" progId="Equation.DSMT4">
                  <p:embed/>
                  <p:pic>
                    <p:nvPicPr>
                      <p:cNvPr id="0" name=""/>
                      <p:cNvPicPr/>
                      <p:nvPr/>
                    </p:nvPicPr>
                    <p:blipFill>
                      <a:blip r:embed="rId15"/>
                      <a:stretch>
                        <a:fillRect/>
                      </a:stretch>
                    </p:blipFill>
                    <p:spPr>
                      <a:xfrm>
                        <a:off x="3206955" y="4711974"/>
                        <a:ext cx="563540" cy="602404"/>
                      </a:xfrm>
                      <a:prstGeom prst="rect">
                        <a:avLst/>
                      </a:prstGeom>
                    </p:spPr>
                  </p:pic>
                </p:oleObj>
              </mc:Fallback>
            </mc:AlternateContent>
          </a:graphicData>
        </a:graphic>
      </p:graphicFrame>
    </p:spTree>
    <p:extLst>
      <p:ext uri="{BB962C8B-B14F-4D97-AF65-F5344CB8AC3E}">
        <p14:creationId xmlns:p14="http://schemas.microsoft.com/office/powerpoint/2010/main" val="1851121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785794"/>
            <a:ext cx="7772400" cy="5310206"/>
          </a:xfrm>
        </p:spPr>
        <p:txBody>
          <a:bodyPr/>
          <a:lstStyle/>
          <a:p>
            <a:r>
              <a:rPr lang="zh-CN" altLang="en-US" sz="2800" b="1" dirty="0" smtClean="0">
                <a:solidFill>
                  <a:srgbClr val="C7371F"/>
                </a:solidFill>
                <a:latin typeface="仿宋" panose="02010609060101010101" pitchFamily="49" charset="-122"/>
                <a:ea typeface="仿宋" panose="02010609060101010101" pitchFamily="49" charset="-122"/>
              </a:rPr>
              <a:t>两同频率振动的相位比较：</a:t>
            </a:r>
            <a:endParaRPr lang="en-US" altLang="zh-CN" sz="2800" b="1" dirty="0" smtClean="0">
              <a:solidFill>
                <a:srgbClr val="C7371F"/>
              </a:solidFill>
              <a:latin typeface="仿宋" panose="02010609060101010101" pitchFamily="49" charset="-122"/>
              <a:ea typeface="仿宋" panose="02010609060101010101" pitchFamily="49" charset="-122"/>
            </a:endParaRPr>
          </a:p>
          <a:p>
            <a:endParaRPr lang="en-US" altLang="zh-CN" sz="2800" dirty="0" smtClean="0">
              <a:latin typeface="仿宋" panose="02010609060101010101" pitchFamily="49" charset="-122"/>
              <a:ea typeface="仿宋" panose="02010609060101010101" pitchFamily="49" charset="-122"/>
            </a:endParaRPr>
          </a:p>
          <a:p>
            <a:pPr marL="361950" indent="0">
              <a:buNone/>
            </a:pPr>
            <a:endParaRPr lang="en-US" altLang="zh-CN" sz="2800" dirty="0" smtClean="0">
              <a:latin typeface="仿宋" panose="02010609060101010101" pitchFamily="49" charset="-122"/>
              <a:ea typeface="仿宋" panose="02010609060101010101" pitchFamily="49" charset="-122"/>
            </a:endParaRPr>
          </a:p>
          <a:p>
            <a:pPr marL="361950" indent="0">
              <a:buNone/>
            </a:pPr>
            <a:r>
              <a:rPr lang="zh-CN" altLang="en-US" sz="2800" dirty="0" smtClean="0">
                <a:latin typeface="仿宋" panose="02010609060101010101" pitchFamily="49" charset="-122"/>
                <a:ea typeface="仿宋" panose="02010609060101010101" pitchFamily="49" charset="-122"/>
              </a:rPr>
              <a:t>两振动相位差：</a:t>
            </a:r>
            <a:endParaRPr lang="en-US" altLang="zh-CN" sz="2800" dirty="0" smtClean="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solidFill>
                  <a:srgbClr val="000000"/>
                </a:solidFill>
              </a:rPr>
              <a:pPr>
                <a:defRPr/>
              </a:pPr>
              <a:t>18</a:t>
            </a:fld>
            <a:endParaRPr lang="en-US" altLang="zh-CN">
              <a:solidFill>
                <a:srgbClr val="000000"/>
              </a:solidFill>
            </a:endParaRPr>
          </a:p>
        </p:txBody>
      </p:sp>
      <p:graphicFrame>
        <p:nvGraphicFramePr>
          <p:cNvPr id="7" name="对象 6"/>
          <p:cNvGraphicFramePr>
            <a:graphicFrameLocks noChangeAspect="1"/>
          </p:cNvGraphicFramePr>
          <p:nvPr>
            <p:extLst/>
          </p:nvPr>
        </p:nvGraphicFramePr>
        <p:xfrm>
          <a:off x="1250950" y="1547813"/>
          <a:ext cx="3052763" cy="585787"/>
        </p:xfrm>
        <a:graphic>
          <a:graphicData uri="http://schemas.openxmlformats.org/presentationml/2006/ole">
            <mc:AlternateContent xmlns:mc="http://schemas.openxmlformats.org/markup-compatibility/2006">
              <mc:Choice xmlns:v="urn:schemas-microsoft-com:vml" Requires="v">
                <p:oleObj spid="_x0000_s156938" name="Equation" r:id="rId3" imgW="1193760" imgH="228600" progId="Equation.DSMT4">
                  <p:embed/>
                </p:oleObj>
              </mc:Choice>
              <mc:Fallback>
                <p:oleObj name="Equation" r:id="rId3" imgW="1193760" imgH="228600" progId="Equation.DSMT4">
                  <p:embed/>
                  <p:pic>
                    <p:nvPicPr>
                      <p:cNvPr id="0" name=""/>
                      <p:cNvPicPr>
                        <a:picLocks noChangeAspect="1" noChangeArrowheads="1"/>
                      </p:cNvPicPr>
                      <p:nvPr/>
                    </p:nvPicPr>
                    <p:blipFill>
                      <a:blip r:embed="rId4"/>
                      <a:srcRect/>
                      <a:stretch>
                        <a:fillRect/>
                      </a:stretch>
                    </p:blipFill>
                    <p:spPr bwMode="auto">
                      <a:xfrm>
                        <a:off x="1250950" y="1547813"/>
                        <a:ext cx="305276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nvPr>
        </p:nvGraphicFramePr>
        <p:xfrm>
          <a:off x="4924425" y="1547813"/>
          <a:ext cx="3181350" cy="585787"/>
        </p:xfrm>
        <a:graphic>
          <a:graphicData uri="http://schemas.openxmlformats.org/presentationml/2006/ole">
            <mc:AlternateContent xmlns:mc="http://schemas.openxmlformats.org/markup-compatibility/2006">
              <mc:Choice xmlns:v="urn:schemas-microsoft-com:vml" Requires="v">
                <p:oleObj spid="_x0000_s156939" name="Equation" r:id="rId5" imgW="1244520" imgH="228600" progId="Equation.DSMT4">
                  <p:embed/>
                </p:oleObj>
              </mc:Choice>
              <mc:Fallback>
                <p:oleObj name="Equation" r:id="rId5" imgW="1244520" imgH="228600" progId="Equation.DSMT4">
                  <p:embed/>
                  <p:pic>
                    <p:nvPicPr>
                      <p:cNvPr id="0" name=""/>
                      <p:cNvPicPr>
                        <a:picLocks noChangeAspect="1" noChangeArrowheads="1"/>
                      </p:cNvPicPr>
                      <p:nvPr/>
                    </p:nvPicPr>
                    <p:blipFill>
                      <a:blip r:embed="rId6"/>
                      <a:srcRect/>
                      <a:stretch>
                        <a:fillRect/>
                      </a:stretch>
                    </p:blipFill>
                    <p:spPr bwMode="auto">
                      <a:xfrm>
                        <a:off x="4924425" y="1547813"/>
                        <a:ext cx="31813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nvPr>
        </p:nvGraphicFramePr>
        <p:xfrm>
          <a:off x="1115616" y="3880520"/>
          <a:ext cx="6351588" cy="1636712"/>
        </p:xfrm>
        <a:graphic>
          <a:graphicData uri="http://schemas.openxmlformats.org/presentationml/2006/ole">
            <mc:AlternateContent xmlns:mc="http://schemas.openxmlformats.org/markup-compatibility/2006">
              <mc:Choice xmlns:v="urn:schemas-microsoft-com:vml" Requires="v">
                <p:oleObj spid="_x0000_s156940" name="Equation" r:id="rId7" imgW="2666880" imgH="685800" progId="Equation.DSMT4">
                  <p:embed/>
                </p:oleObj>
              </mc:Choice>
              <mc:Fallback>
                <p:oleObj name="Equation" r:id="rId7" imgW="2666880" imgH="685800" progId="Equation.DSMT4">
                  <p:embed/>
                  <p:pic>
                    <p:nvPicPr>
                      <p:cNvPr id="0" name=""/>
                      <p:cNvPicPr>
                        <a:picLocks noChangeAspect="1" noChangeArrowheads="1"/>
                      </p:cNvPicPr>
                      <p:nvPr/>
                    </p:nvPicPr>
                    <p:blipFill>
                      <a:blip r:embed="rId8"/>
                      <a:srcRect/>
                      <a:stretch>
                        <a:fillRect/>
                      </a:stretch>
                    </p:blipFill>
                    <p:spPr bwMode="auto">
                      <a:xfrm>
                        <a:off x="1115616" y="3880520"/>
                        <a:ext cx="6351588" cy="1636712"/>
                      </a:xfrm>
                      <a:prstGeom prst="rect">
                        <a:avLst/>
                      </a:prstGeom>
                      <a:noFill/>
                      <a:ln>
                        <a:noFill/>
                      </a:ln>
                    </p:spPr>
                  </p:pic>
                </p:oleObj>
              </mc:Fallback>
            </mc:AlternateContent>
          </a:graphicData>
        </a:graphic>
      </p:graphicFrame>
      <p:graphicFrame>
        <p:nvGraphicFramePr>
          <p:cNvPr id="10" name="对象 9"/>
          <p:cNvGraphicFramePr>
            <a:graphicFrameLocks noChangeAspect="1"/>
          </p:cNvGraphicFramePr>
          <p:nvPr>
            <p:extLst/>
          </p:nvPr>
        </p:nvGraphicFramePr>
        <p:xfrm>
          <a:off x="1316038" y="2987675"/>
          <a:ext cx="5486400" cy="585788"/>
        </p:xfrm>
        <a:graphic>
          <a:graphicData uri="http://schemas.openxmlformats.org/presentationml/2006/ole">
            <mc:AlternateContent xmlns:mc="http://schemas.openxmlformats.org/markup-compatibility/2006">
              <mc:Choice xmlns:v="urn:schemas-microsoft-com:vml" Requires="v">
                <p:oleObj spid="_x0000_s156941" name="Equation" r:id="rId9" imgW="2145960" imgH="228600" progId="Equation.DSMT4">
                  <p:embed/>
                </p:oleObj>
              </mc:Choice>
              <mc:Fallback>
                <p:oleObj name="Equation" r:id="rId9" imgW="2145960" imgH="228600" progId="Equation.DSMT4">
                  <p:embed/>
                  <p:pic>
                    <p:nvPicPr>
                      <p:cNvPr id="0" name=""/>
                      <p:cNvPicPr>
                        <a:picLocks noChangeAspect="1" noChangeArrowheads="1"/>
                      </p:cNvPicPr>
                      <p:nvPr/>
                    </p:nvPicPr>
                    <p:blipFill>
                      <a:blip r:embed="rId10"/>
                      <a:srcRect/>
                      <a:stretch>
                        <a:fillRect/>
                      </a:stretch>
                    </p:blipFill>
                    <p:spPr bwMode="auto">
                      <a:xfrm>
                        <a:off x="1316038" y="2987675"/>
                        <a:ext cx="54864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68231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19</a:t>
            </a:fld>
            <a:endParaRPr lang="en-US" altLang="zh-CN"/>
          </a:p>
        </p:txBody>
      </p:sp>
      <p:sp>
        <p:nvSpPr>
          <p:cNvPr id="6" name="内容占位符 2"/>
          <p:cNvSpPr>
            <a:spLocks noGrp="1"/>
          </p:cNvSpPr>
          <p:nvPr>
            <p:ph idx="1"/>
          </p:nvPr>
        </p:nvSpPr>
        <p:spPr>
          <a:xfrm>
            <a:off x="685800" y="785794"/>
            <a:ext cx="7772400" cy="5310206"/>
          </a:xfrm>
        </p:spPr>
        <p:txBody>
          <a:bodyPr/>
          <a:lstStyle/>
          <a:p>
            <a:pPr>
              <a:lnSpc>
                <a:spcPct val="150000"/>
              </a:lnSpc>
            </a:pPr>
            <a:r>
              <a:rPr lang="zh-CN" altLang="en-US" sz="2800" b="1" dirty="0" smtClean="0">
                <a:solidFill>
                  <a:srgbClr val="C7371F"/>
                </a:solidFill>
                <a:latin typeface="仿宋" panose="02010609060101010101" pitchFamily="49" charset="-122"/>
                <a:ea typeface="仿宋" panose="02010609060101010101" pitchFamily="49" charset="-122"/>
              </a:rPr>
              <a:t>时间周期性：</a:t>
            </a:r>
            <a:endParaRPr lang="en-US" altLang="zh-CN" sz="2800" b="1" dirty="0" smtClean="0">
              <a:solidFill>
                <a:srgbClr val="C7371F"/>
              </a:solidFill>
              <a:latin typeface="仿宋" panose="02010609060101010101" pitchFamily="49" charset="-122"/>
              <a:ea typeface="仿宋" panose="02010609060101010101" pitchFamily="49" charset="-122"/>
            </a:endParaRPr>
          </a:p>
          <a:p>
            <a:pPr marL="361950" indent="0">
              <a:lnSpc>
                <a:spcPct val="150000"/>
              </a:lnSpc>
              <a:buNone/>
            </a:pPr>
            <a:r>
              <a:rPr lang="zh-CN" altLang="en-US" sz="2800" dirty="0" smtClean="0">
                <a:latin typeface="仿宋" panose="02010609060101010101" pitchFamily="49" charset="-122"/>
                <a:ea typeface="仿宋" panose="02010609060101010101" pitchFamily="49" charset="-122"/>
              </a:rPr>
              <a:t>周期：</a:t>
            </a:r>
            <a:endParaRPr lang="en-US" altLang="zh-CN" sz="2800" dirty="0" smtClean="0">
              <a:latin typeface="仿宋" panose="02010609060101010101" pitchFamily="49" charset="-122"/>
              <a:ea typeface="仿宋" panose="02010609060101010101" pitchFamily="49" charset="-122"/>
            </a:endParaRPr>
          </a:p>
          <a:p>
            <a:pPr marL="361950" indent="0">
              <a:lnSpc>
                <a:spcPct val="150000"/>
              </a:lnSpc>
              <a:buNone/>
            </a:pPr>
            <a:r>
              <a:rPr lang="en-US" altLang="zh-CN" sz="2800" dirty="0" smtClean="0">
                <a:latin typeface="仿宋" panose="02010609060101010101" pitchFamily="49" charset="-122"/>
                <a:ea typeface="仿宋" panose="02010609060101010101" pitchFamily="49" charset="-122"/>
              </a:rPr>
              <a:t>——</a:t>
            </a:r>
            <a:r>
              <a:rPr lang="zh-CN" altLang="en-US" sz="2800" dirty="0" smtClean="0">
                <a:latin typeface="仿宋" panose="02010609060101010101" pitchFamily="49" charset="-122"/>
                <a:ea typeface="仿宋" panose="02010609060101010101" pitchFamily="49" charset="-122"/>
              </a:rPr>
              <a:t>振动往复一次所经历的时间</a:t>
            </a:r>
            <a:endParaRPr lang="en-US" altLang="zh-CN" sz="2800" dirty="0" smtClean="0">
              <a:latin typeface="仿宋" panose="02010609060101010101" pitchFamily="49" charset="-122"/>
              <a:ea typeface="仿宋" panose="02010609060101010101" pitchFamily="49" charset="-122"/>
            </a:endParaRPr>
          </a:p>
          <a:p>
            <a:pPr marL="361950" indent="0">
              <a:lnSpc>
                <a:spcPct val="150000"/>
              </a:lnSpc>
              <a:buNone/>
            </a:pPr>
            <a:r>
              <a:rPr lang="zh-CN" altLang="en-US" sz="2800" dirty="0" smtClean="0">
                <a:latin typeface="仿宋" panose="02010609060101010101" pitchFamily="49" charset="-122"/>
                <a:ea typeface="仿宋" panose="02010609060101010101" pitchFamily="49" charset="-122"/>
              </a:rPr>
              <a:t>角频率：</a:t>
            </a:r>
            <a:endParaRPr lang="en-US" altLang="zh-CN" sz="2800" dirty="0" smtClean="0">
              <a:latin typeface="仿宋" panose="02010609060101010101" pitchFamily="49" charset="-122"/>
              <a:ea typeface="仿宋" panose="02010609060101010101" pitchFamily="49" charset="-122"/>
            </a:endParaRPr>
          </a:p>
          <a:p>
            <a:pPr marL="361950" indent="0">
              <a:lnSpc>
                <a:spcPct val="150000"/>
              </a:lnSpc>
              <a:buNone/>
            </a:pPr>
            <a:r>
              <a:rPr lang="en-US" altLang="zh-CN" sz="2800" dirty="0" smtClean="0">
                <a:latin typeface="仿宋" panose="02010609060101010101" pitchFamily="49" charset="-122"/>
                <a:ea typeface="仿宋" panose="02010609060101010101" pitchFamily="49" charset="-122"/>
              </a:rPr>
              <a:t>——</a:t>
            </a:r>
            <a:r>
              <a:rPr lang="zh-CN" altLang="en-US" sz="2800" dirty="0" smtClean="0">
                <a:latin typeface="仿宋" panose="02010609060101010101" pitchFamily="49" charset="-122"/>
                <a:ea typeface="仿宋" panose="02010609060101010101" pitchFamily="49" charset="-122"/>
              </a:rPr>
              <a:t>单位时间内周期的变化</a:t>
            </a:r>
            <a:endParaRPr lang="en-US" altLang="zh-CN" sz="2800" dirty="0" smtClean="0">
              <a:latin typeface="仿宋" panose="02010609060101010101" pitchFamily="49" charset="-122"/>
              <a:ea typeface="仿宋" panose="02010609060101010101" pitchFamily="49" charset="-122"/>
            </a:endParaRPr>
          </a:p>
          <a:p>
            <a:pPr marL="361950" indent="0">
              <a:lnSpc>
                <a:spcPct val="150000"/>
              </a:lnSpc>
              <a:buNone/>
            </a:pPr>
            <a:r>
              <a:rPr lang="zh-CN" altLang="en-US" sz="2800" dirty="0" smtClean="0">
                <a:latin typeface="仿宋" panose="02010609060101010101" pitchFamily="49" charset="-122"/>
                <a:ea typeface="仿宋" panose="02010609060101010101" pitchFamily="49" charset="-122"/>
              </a:rPr>
              <a:t>频率：</a:t>
            </a:r>
            <a:endParaRPr lang="en-US" altLang="zh-CN" sz="2800" dirty="0" smtClean="0">
              <a:latin typeface="仿宋" panose="02010609060101010101" pitchFamily="49" charset="-122"/>
              <a:ea typeface="仿宋" panose="02010609060101010101" pitchFamily="49" charset="-122"/>
            </a:endParaRPr>
          </a:p>
          <a:p>
            <a:pPr marL="361950" indent="0">
              <a:lnSpc>
                <a:spcPct val="150000"/>
              </a:lnSpc>
              <a:buNone/>
            </a:pPr>
            <a:r>
              <a:rPr lang="en-US" altLang="zh-CN" sz="2800" dirty="0" smtClean="0">
                <a:latin typeface="仿宋" panose="02010609060101010101" pitchFamily="49" charset="-122"/>
                <a:ea typeface="仿宋" panose="02010609060101010101" pitchFamily="49" charset="-122"/>
              </a:rPr>
              <a:t>——</a:t>
            </a:r>
            <a:r>
              <a:rPr lang="zh-CN" altLang="en-US" sz="2800" dirty="0" smtClean="0">
                <a:latin typeface="仿宋" panose="02010609060101010101" pitchFamily="49" charset="-122"/>
                <a:ea typeface="仿宋" panose="02010609060101010101" pitchFamily="49" charset="-122"/>
              </a:rPr>
              <a:t>单位时间内振动往复次数 </a:t>
            </a:r>
            <a:endParaRPr lang="en-US" altLang="zh-CN" sz="2800" dirty="0" smtClean="0">
              <a:latin typeface="仿宋" panose="02010609060101010101" pitchFamily="49" charset="-122"/>
              <a:ea typeface="仿宋" panose="02010609060101010101" pitchFamily="49"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247656696"/>
              </p:ext>
            </p:extLst>
          </p:nvPr>
        </p:nvGraphicFramePr>
        <p:xfrm>
          <a:off x="3311860" y="1592796"/>
          <a:ext cx="891778" cy="708849"/>
        </p:xfrm>
        <a:graphic>
          <a:graphicData uri="http://schemas.openxmlformats.org/presentationml/2006/ole">
            <mc:AlternateContent xmlns:mc="http://schemas.openxmlformats.org/markup-compatibility/2006">
              <mc:Choice xmlns:v="urn:schemas-microsoft-com:vml" Requires="v">
                <p:oleObj spid="_x0000_s158913" name="Equation" r:id="rId3" imgW="495000" imgH="393480" progId="Equation.DSMT4">
                  <p:embed/>
                </p:oleObj>
              </mc:Choice>
              <mc:Fallback>
                <p:oleObj name="Equation" r:id="rId3" imgW="495000" imgH="393480" progId="Equation.DSMT4">
                  <p:embed/>
                  <p:pic>
                    <p:nvPicPr>
                      <p:cNvPr id="0" name=""/>
                      <p:cNvPicPr/>
                      <p:nvPr/>
                    </p:nvPicPr>
                    <p:blipFill>
                      <a:blip r:embed="rId4"/>
                      <a:stretch>
                        <a:fillRect/>
                      </a:stretch>
                    </p:blipFill>
                    <p:spPr>
                      <a:xfrm>
                        <a:off x="3311860" y="1592796"/>
                        <a:ext cx="891778" cy="708849"/>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804782263"/>
              </p:ext>
            </p:extLst>
          </p:nvPr>
        </p:nvGraphicFramePr>
        <p:xfrm>
          <a:off x="3455876" y="2996952"/>
          <a:ext cx="914236" cy="708533"/>
        </p:xfrm>
        <a:graphic>
          <a:graphicData uri="http://schemas.openxmlformats.org/presentationml/2006/ole">
            <mc:AlternateContent xmlns:mc="http://schemas.openxmlformats.org/markup-compatibility/2006">
              <mc:Choice xmlns:v="urn:schemas-microsoft-com:vml" Requires="v">
                <p:oleObj spid="_x0000_s158914" name="Equation" r:id="rId5" imgW="507960" imgH="393480" progId="Equation.DSMT4">
                  <p:embed/>
                </p:oleObj>
              </mc:Choice>
              <mc:Fallback>
                <p:oleObj name="Equation" r:id="rId5" imgW="507960" imgH="393480" progId="Equation.DSMT4">
                  <p:embed/>
                  <p:pic>
                    <p:nvPicPr>
                      <p:cNvPr id="0" name=""/>
                      <p:cNvPicPr/>
                      <p:nvPr/>
                    </p:nvPicPr>
                    <p:blipFill>
                      <a:blip r:embed="rId6"/>
                      <a:stretch>
                        <a:fillRect/>
                      </a:stretch>
                    </p:blipFill>
                    <p:spPr>
                      <a:xfrm>
                        <a:off x="3455876" y="2996952"/>
                        <a:ext cx="914236" cy="708533"/>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233745989"/>
              </p:ext>
            </p:extLst>
          </p:nvPr>
        </p:nvGraphicFramePr>
        <p:xfrm>
          <a:off x="3447209" y="4382850"/>
          <a:ext cx="1400037" cy="735612"/>
        </p:xfrm>
        <a:graphic>
          <a:graphicData uri="http://schemas.openxmlformats.org/presentationml/2006/ole">
            <mc:AlternateContent xmlns:mc="http://schemas.openxmlformats.org/markup-compatibility/2006">
              <mc:Choice xmlns:v="urn:schemas-microsoft-com:vml" Requires="v">
                <p:oleObj spid="_x0000_s158915" name="Equation" r:id="rId7" imgW="749160" imgH="393480" progId="Equation.DSMT4">
                  <p:embed/>
                </p:oleObj>
              </mc:Choice>
              <mc:Fallback>
                <p:oleObj name="Equation" r:id="rId7" imgW="749160" imgH="393480" progId="Equation.DSMT4">
                  <p:embed/>
                  <p:pic>
                    <p:nvPicPr>
                      <p:cNvPr id="0" name=""/>
                      <p:cNvPicPr/>
                      <p:nvPr/>
                    </p:nvPicPr>
                    <p:blipFill>
                      <a:blip r:embed="rId8"/>
                      <a:stretch>
                        <a:fillRect/>
                      </a:stretch>
                    </p:blipFill>
                    <p:spPr>
                      <a:xfrm>
                        <a:off x="3447209" y="4382850"/>
                        <a:ext cx="1400037" cy="735612"/>
                      </a:xfrm>
                      <a:prstGeom prst="rect">
                        <a:avLst/>
                      </a:prstGeom>
                    </p:spPr>
                  </p:pic>
                </p:oleObj>
              </mc:Fallback>
            </mc:AlternateContent>
          </a:graphicData>
        </a:graphic>
      </p:graphicFrame>
    </p:spTree>
    <p:extLst>
      <p:ext uri="{BB962C8B-B14F-4D97-AF65-F5344CB8AC3E}">
        <p14:creationId xmlns:p14="http://schemas.microsoft.com/office/powerpoint/2010/main" val="2848410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9C9301A-3CC2-40F8-A6B9-3BEC78CD18F2}" type="slidenum">
              <a:rPr lang="en-US" altLang="zh-CN" smtClean="0"/>
              <a:pPr>
                <a:defRPr/>
              </a:pPr>
              <a:t>2</a:t>
            </a:fld>
            <a:endParaRPr lang="en-US" altLang="zh-CN"/>
          </a:p>
        </p:txBody>
      </p:sp>
      <p:sp>
        <p:nvSpPr>
          <p:cNvPr id="4" name="文本框 3"/>
          <p:cNvSpPr txBox="1"/>
          <p:nvPr/>
        </p:nvSpPr>
        <p:spPr>
          <a:xfrm>
            <a:off x="611560" y="980728"/>
            <a:ext cx="8001418" cy="5170646"/>
          </a:xfrm>
          <a:prstGeom prst="rect">
            <a:avLst/>
          </a:prstGeom>
          <a:noFill/>
        </p:spPr>
        <p:txBody>
          <a:bodyPr wrap="square" rtlCol="0">
            <a:spAutoFit/>
          </a:bodyPr>
          <a:lstStyle/>
          <a:p>
            <a:pPr algn="l">
              <a:lnSpc>
                <a:spcPct val="125000"/>
              </a:lnSpc>
            </a:pPr>
            <a:r>
              <a:rPr lang="zh-CN" altLang="en-US" dirty="0" smtClean="0">
                <a:latin typeface="仿宋" panose="02010609060101010101" pitchFamily="49" charset="-122"/>
                <a:ea typeface="仿宋" panose="02010609060101010101" pitchFamily="49" charset="-122"/>
              </a:rPr>
              <a:t>    人们习惯于按照物质运动的形态，把经典物理学分成力（包括声）、热、电、光等自学科。然而，某些形式的运动是跨越所有这些学科的，其中最典型的要算振动和波了。在力学中有机械振动和机械波，在电学中有电池振荡和电磁波，声是一种机械波，光则是一种电磁波。在近代物理中更是处处离不开振动和波，仅从微观理论的基石</a:t>
            </a: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量子力学又称波动力学这一点就可看出，振动和波的概念在近代物理中的重要性了。尽管在物理学的各分支学科里振动和波的具体内容不同，在形式上它们却具有极大的相似性。所以，本章的意义绝不仅限于力学，它将为学习整个物理学打基础。</a:t>
            </a:r>
            <a:endParaRPr lang="en-US" altLang="zh-CN" dirty="0" smtClean="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3511148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20</a:t>
            </a:fld>
            <a:endParaRPr lang="en-US" altLang="zh-CN"/>
          </a:p>
        </p:txBody>
      </p:sp>
      <p:sp>
        <p:nvSpPr>
          <p:cNvPr id="5" name="文本框 4"/>
          <p:cNvSpPr txBox="1"/>
          <p:nvPr/>
        </p:nvSpPr>
        <p:spPr>
          <a:xfrm>
            <a:off x="899592" y="1160748"/>
            <a:ext cx="7416824" cy="4208844"/>
          </a:xfrm>
          <a:prstGeom prst="rect">
            <a:avLst/>
          </a:prstGeom>
          <a:noFill/>
        </p:spPr>
        <p:txBody>
          <a:bodyPr wrap="square" rtlCol="0">
            <a:spAutoFit/>
          </a:bodyPr>
          <a:lstStyle/>
          <a:p>
            <a:pPr algn="l">
              <a:lnSpc>
                <a:spcPct val="125000"/>
              </a:lnSpc>
            </a:pPr>
            <a:endParaRPr lang="en-US" altLang="zh-CN" dirty="0">
              <a:solidFill>
                <a:srgbClr val="000000"/>
              </a:solidFill>
              <a:latin typeface="仿宋" panose="02010609060101010101" pitchFamily="49" charset="-122"/>
              <a:ea typeface="仿宋" panose="02010609060101010101" pitchFamily="49" charset="-122"/>
            </a:endParaRPr>
          </a:p>
          <a:p>
            <a:pPr algn="l">
              <a:lnSpc>
                <a:spcPct val="150000"/>
              </a:lnSpc>
            </a:pPr>
            <a:r>
              <a:rPr lang="en-US" altLang="zh-CN" sz="2800" dirty="0" smtClean="0">
                <a:solidFill>
                  <a:srgbClr val="000000"/>
                </a:solidFill>
                <a:latin typeface="仿宋" panose="02010609060101010101" pitchFamily="49" charset="-122"/>
                <a:ea typeface="仿宋" panose="02010609060101010101" pitchFamily="49" charset="-122"/>
              </a:rPr>
              <a:t>    </a:t>
            </a:r>
            <a:r>
              <a:rPr lang="zh-CN" altLang="en-US" sz="2800" dirty="0" smtClean="0">
                <a:solidFill>
                  <a:srgbClr val="000000"/>
                </a:solidFill>
                <a:latin typeface="仿宋" panose="02010609060101010101" pitchFamily="49" charset="-122"/>
                <a:ea typeface="仿宋" panose="02010609060101010101" pitchFamily="49" charset="-122"/>
              </a:rPr>
              <a:t>我们说振幅、角频率（或频率、周期）和相位是描绘简写振动的三个特征参量，是因为有了它们就可以把一个简谐振动完全确定下来。振幅和相位与频率不同，它们不是振子的固有性质，而是由初始条件决定的。</a:t>
            </a:r>
            <a:endParaRPr lang="en-US" altLang="zh-CN" sz="2800" dirty="0" smtClean="0">
              <a:solidFill>
                <a:srgbClr val="000000"/>
              </a:solidFill>
              <a:ea typeface="仿宋" panose="02010609060101010101" pitchFamily="49" charset="-122"/>
            </a:endParaRPr>
          </a:p>
          <a:p>
            <a:pPr algn="l">
              <a:lnSpc>
                <a:spcPct val="125000"/>
              </a:lnSpc>
            </a:pPr>
            <a:endParaRPr lang="zh-CN" altLang="en-US" sz="2200" dirty="0">
              <a:solidFill>
                <a:srgbClr val="0000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54109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21</a:t>
            </a:fld>
            <a:endParaRPr lang="en-US" altLang="zh-CN"/>
          </a:p>
        </p:txBody>
      </p:sp>
      <p:sp>
        <p:nvSpPr>
          <p:cNvPr id="6" name="文本框 5"/>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lgn="l"/>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例：</a:t>
            </a:r>
            <a:r>
              <a:rPr kumimoji="0" lang="zh-CN" altLang="en-US" sz="2800" dirty="0" smtClean="0">
                <a:latin typeface="宋体" panose="02010600030101010101" pitchFamily="2" charset="-122"/>
                <a:cs typeface="Times New Roman" panose="02020603050405020304" pitchFamily="18" charset="0"/>
              </a:rPr>
              <a:t>已知，</a:t>
            </a:r>
            <a:r>
              <a:rPr kumimoji="0" lang="en-US" altLang="zh-CN" sz="2800" dirty="0" smtClean="0">
                <a:cs typeface="Times New Roman" panose="02020603050405020304" pitchFamily="18" charset="0"/>
              </a:rPr>
              <a:t>A</a:t>
            </a:r>
            <a:r>
              <a:rPr kumimoji="0" lang="zh-CN" altLang="en-US" sz="2800" dirty="0">
                <a:latin typeface="宋体" panose="02010600030101010101" pitchFamily="2" charset="-122"/>
                <a:cs typeface="Times New Roman" panose="02020603050405020304" pitchFamily="18" charset="0"/>
              </a:rPr>
              <a:t>＝</a:t>
            </a:r>
            <a:r>
              <a:rPr kumimoji="0" lang="en-US" altLang="zh-CN" sz="2800" dirty="0">
                <a:cs typeface="Times New Roman" panose="02020603050405020304" pitchFamily="18" charset="0"/>
              </a:rPr>
              <a:t>8cm</a:t>
            </a:r>
            <a:r>
              <a:rPr kumimoji="0" lang="zh-CN" altLang="en-US" sz="2800" dirty="0">
                <a:latin typeface="宋体" panose="02010600030101010101" pitchFamily="2" charset="-122"/>
                <a:cs typeface="Times New Roman" panose="02020603050405020304" pitchFamily="18" charset="0"/>
              </a:rPr>
              <a:t>，</a:t>
            </a:r>
            <a:r>
              <a:rPr kumimoji="0" lang="en-US" altLang="zh-CN" sz="2800" dirty="0">
                <a:cs typeface="Times New Roman" panose="02020603050405020304" pitchFamily="18" charset="0"/>
              </a:rPr>
              <a:t>T</a:t>
            </a:r>
            <a:r>
              <a:rPr kumimoji="0" lang="zh-CN" altLang="en-US" sz="2800" dirty="0">
                <a:latin typeface="宋体" panose="02010600030101010101" pitchFamily="2" charset="-122"/>
                <a:cs typeface="Times New Roman" panose="02020603050405020304" pitchFamily="18" charset="0"/>
              </a:rPr>
              <a:t>＝</a:t>
            </a:r>
            <a:r>
              <a:rPr kumimoji="0" lang="en-US" altLang="zh-CN" sz="2800" dirty="0">
                <a:cs typeface="Times New Roman" panose="02020603050405020304" pitchFamily="18" charset="0"/>
              </a:rPr>
              <a:t>4s</a:t>
            </a:r>
            <a:r>
              <a:rPr kumimoji="0" lang="zh-CN" altLang="en-US" sz="2800" dirty="0">
                <a:latin typeface="宋体" panose="02010600030101010101" pitchFamily="2" charset="-122"/>
                <a:cs typeface="Times New Roman" panose="02020603050405020304" pitchFamily="18" charset="0"/>
              </a:rPr>
              <a:t>，</a:t>
            </a:r>
            <a:r>
              <a:rPr kumimoji="0" lang="en-US" altLang="zh-CN" sz="2800" dirty="0">
                <a:cs typeface="Times New Roman" panose="02020603050405020304" pitchFamily="18" charset="0"/>
              </a:rPr>
              <a:t>t</a:t>
            </a:r>
            <a:r>
              <a:rPr kumimoji="0" lang="zh-CN" altLang="en-US" sz="2800" dirty="0">
                <a:latin typeface="宋体" panose="02010600030101010101" pitchFamily="2" charset="-122"/>
                <a:cs typeface="Times New Roman" panose="02020603050405020304" pitchFamily="18" charset="0"/>
              </a:rPr>
              <a:t>＝</a:t>
            </a:r>
            <a:r>
              <a:rPr kumimoji="0" lang="en-US" altLang="zh-CN" sz="2800" dirty="0">
                <a:cs typeface="Times New Roman" panose="02020603050405020304" pitchFamily="18" charset="0"/>
              </a:rPr>
              <a:t>0</a:t>
            </a:r>
            <a:r>
              <a:rPr kumimoji="0" lang="zh-CN" altLang="en-US" sz="2800" dirty="0">
                <a:latin typeface="宋体" panose="02010600030101010101" pitchFamily="2" charset="-122"/>
                <a:cs typeface="Times New Roman" panose="02020603050405020304" pitchFamily="18" charset="0"/>
              </a:rPr>
              <a:t>时，</a:t>
            </a:r>
            <a:r>
              <a:rPr kumimoji="0" lang="en-US" altLang="zh-CN" sz="2800" dirty="0">
                <a:cs typeface="Times New Roman" panose="02020603050405020304" pitchFamily="18" charset="0"/>
              </a:rPr>
              <a:t>x</a:t>
            </a:r>
            <a:r>
              <a:rPr kumimoji="0" lang="zh-CN" altLang="en-US" sz="2800" dirty="0">
                <a:latin typeface="宋体" panose="02010600030101010101" pitchFamily="2" charset="-122"/>
                <a:cs typeface="Times New Roman" panose="02020603050405020304" pitchFamily="18" charset="0"/>
              </a:rPr>
              <a:t>＝</a:t>
            </a:r>
            <a:r>
              <a:rPr kumimoji="0" lang="en-US" altLang="zh-CN" sz="2800" dirty="0">
                <a:cs typeface="Times New Roman" panose="02020603050405020304" pitchFamily="18" charset="0"/>
              </a:rPr>
              <a:t>4cm</a:t>
            </a:r>
            <a:r>
              <a:rPr kumimoji="0" lang="zh-CN" altLang="en-US" sz="2800" dirty="0">
                <a:latin typeface="宋体" panose="02010600030101010101" pitchFamily="2" charset="-122"/>
                <a:cs typeface="Times New Roman" panose="02020603050405020304" pitchFamily="18" charset="0"/>
              </a:rPr>
              <a:t>，向</a:t>
            </a:r>
            <a:r>
              <a:rPr kumimoji="0" lang="en-US" altLang="zh-CN" sz="2800" dirty="0">
                <a:cs typeface="Times New Roman" panose="02020603050405020304" pitchFamily="18" charset="0"/>
              </a:rPr>
              <a:t>x</a:t>
            </a:r>
            <a:r>
              <a:rPr kumimoji="0" lang="zh-CN" altLang="en-US" sz="2800" dirty="0">
                <a:latin typeface="宋体" panose="02010600030101010101" pitchFamily="2" charset="-122"/>
                <a:cs typeface="Times New Roman" panose="02020603050405020304" pitchFamily="18" charset="0"/>
              </a:rPr>
              <a:t>轴正方向运动。</a:t>
            </a:r>
            <a:r>
              <a:rPr kumimoji="0" lang="zh-CN" altLang="en-US" sz="2800" dirty="0"/>
              <a:t> </a:t>
            </a:r>
            <a:endParaRPr kumimoji="0" lang="zh-CN" altLang="en-US" sz="2800" dirty="0">
              <a:latin typeface="Arial" panose="020B0604020202020204" pitchFamily="34" charset="0"/>
            </a:endParaRPr>
          </a:p>
          <a:p>
            <a:pPr algn="l"/>
            <a:endPar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圆角矩形 6"/>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4" name="矩形 13"/>
          <p:cNvSpPr/>
          <p:nvPr/>
        </p:nvSpPr>
        <p:spPr>
          <a:xfrm>
            <a:off x="883801" y="2102296"/>
            <a:ext cx="3570208" cy="461665"/>
          </a:xfrm>
          <a:prstGeom prst="rect">
            <a:avLst/>
          </a:prstGeom>
        </p:spPr>
        <p:txBody>
          <a:bodyPr wrap="none">
            <a:spAutoFit/>
          </a:bodyPr>
          <a:lstStyle/>
          <a:p>
            <a:r>
              <a:rPr lang="zh-CN" altLang="zh-CN" kern="100" dirty="0">
                <a:cs typeface="Times New Roman" panose="02020603050405020304" pitchFamily="18" charset="0"/>
              </a:rPr>
              <a:t>求：初相</a:t>
            </a:r>
            <a:r>
              <a:rPr lang="zh-CN" altLang="zh-CN" kern="100" dirty="0" smtClean="0">
                <a:cs typeface="Times New Roman" panose="02020603050405020304" pitchFamily="18" charset="0"/>
              </a:rPr>
              <a:t>位</a:t>
            </a:r>
            <a:r>
              <a:rPr lang="zh-CN" altLang="en-US" kern="100" dirty="0" smtClean="0">
                <a:cs typeface="Times New Roman" panose="02020603050405020304" pitchFamily="18" charset="0"/>
              </a:rPr>
              <a:t>和振动方程。</a:t>
            </a:r>
            <a:endParaRPr lang="zh-CN" altLang="en-US" dirty="0"/>
          </a:p>
        </p:txBody>
      </p:sp>
      <p:grpSp>
        <p:nvGrpSpPr>
          <p:cNvPr id="12" name="组合 11"/>
          <p:cNvGrpSpPr/>
          <p:nvPr>
            <p:custDataLst>
              <p:tags r:id="rId5"/>
            </p:custDataLst>
          </p:nvPr>
        </p:nvGrpSpPr>
        <p:grpSpPr>
          <a:xfrm>
            <a:off x="0" y="0"/>
            <a:ext cx="9144000" cy="635000"/>
            <a:chOff x="0" y="0"/>
            <a:chExt cx="9144000" cy="635000"/>
          </a:xfrm>
        </p:grpSpPr>
        <p:sp>
          <p:nvSpPr>
            <p:cNvPr id="8" name="TitleBackground"/>
            <p:cNvSpPr/>
            <p:nvPr>
              <p:custDataLst>
                <p:tags r:id="rId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ColorBlock"/>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64456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22</a:t>
            </a:fld>
            <a:endParaRPr lang="en-US" altLang="zh-CN"/>
          </a:p>
        </p:txBody>
      </p:sp>
      <p:sp>
        <p:nvSpPr>
          <p:cNvPr id="8" name="矩形 7"/>
          <p:cNvSpPr/>
          <p:nvPr/>
        </p:nvSpPr>
        <p:spPr>
          <a:xfrm>
            <a:off x="647564" y="944724"/>
            <a:ext cx="6041136" cy="461665"/>
          </a:xfrm>
          <a:prstGeom prst="rect">
            <a:avLst/>
          </a:prstGeom>
        </p:spPr>
        <p:txBody>
          <a:bodyPr wrap="square">
            <a:spAutoFit/>
          </a:bodyPr>
          <a:lstStyle/>
          <a:p>
            <a:pPr algn="l"/>
            <a:r>
              <a:rPr lang="zh-CN" altLang="zh-CN" kern="100" dirty="0">
                <a:cs typeface="Times New Roman" panose="02020603050405020304" pitchFamily="18" charset="0"/>
              </a:rPr>
              <a:t>解：振动方程为：</a:t>
            </a:r>
            <a:r>
              <a:rPr lang="en-US" altLang="zh-CN" kern="100" dirty="0"/>
              <a:t>x</a:t>
            </a:r>
            <a:r>
              <a:rPr lang="zh-CN" altLang="zh-CN" kern="100" dirty="0">
                <a:cs typeface="Times New Roman" panose="02020603050405020304" pitchFamily="18" charset="0"/>
              </a:rPr>
              <a:t>＝</a:t>
            </a:r>
            <a:r>
              <a:rPr lang="en-US" altLang="zh-CN" kern="100" dirty="0" err="1"/>
              <a:t>Acos</a:t>
            </a:r>
            <a:r>
              <a:rPr lang="zh-CN" altLang="zh-CN" kern="100" dirty="0">
                <a:cs typeface="Times New Roman" panose="02020603050405020304" pitchFamily="18" charset="0"/>
              </a:rPr>
              <a:t>（</a:t>
            </a:r>
            <a:r>
              <a:rPr lang="en-US" altLang="zh-CN" kern="100" dirty="0" err="1"/>
              <a:t>ωt</a:t>
            </a:r>
            <a:r>
              <a:rPr lang="zh-CN" altLang="zh-CN" kern="100" dirty="0">
                <a:cs typeface="Times New Roman" panose="02020603050405020304" pitchFamily="18" charset="0"/>
              </a:rPr>
              <a:t>＋</a:t>
            </a:r>
            <a:r>
              <a:rPr lang="en-US" altLang="zh-CN" kern="100" dirty="0" smtClean="0"/>
              <a:t>φ</a:t>
            </a:r>
            <a:r>
              <a:rPr lang="en-US" altLang="zh-CN" kern="100" baseline="-25000" dirty="0" smtClean="0"/>
              <a:t>0</a:t>
            </a:r>
            <a:r>
              <a:rPr lang="zh-CN" altLang="zh-CN" kern="100" dirty="0" smtClean="0">
                <a:cs typeface="Times New Roman" panose="02020603050405020304" pitchFamily="18" charset="0"/>
              </a:rPr>
              <a:t>）</a:t>
            </a:r>
            <a:endParaRPr lang="zh-CN" altLang="en-US" dirty="0"/>
          </a:p>
        </p:txBody>
      </p:sp>
      <p:sp>
        <p:nvSpPr>
          <p:cNvPr id="9" name="Rectangle 2"/>
          <p:cNvSpPr>
            <a:spLocks noChangeArrowheads="1"/>
          </p:cNvSpPr>
          <p:nvPr/>
        </p:nvSpPr>
        <p:spPr bwMode="auto">
          <a:xfrm>
            <a:off x="1223628" y="1431334"/>
            <a:ext cx="59025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由已知条件：</a:t>
            </a:r>
            <a:r>
              <a:rPr kumimoji="0" lang="en-US" altLang="zh-CN" b="0" i="0" u="none" strike="noStrike" cap="none" normalizeH="0" baseline="0" dirty="0" smtClean="0">
                <a:ln>
                  <a:noFill/>
                </a:ln>
                <a:solidFill>
                  <a:schemeClr val="tx1"/>
                </a:solidFill>
                <a:effectLst/>
                <a:cs typeface="Times New Roman" panose="02020603050405020304" pitchFamily="18" charset="0"/>
              </a:rPr>
              <a:t>A</a:t>
            </a:r>
            <a:r>
              <a:rPr kumimoji="0" lang="zh-CN" altLang="en-US"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cs typeface="Times New Roman" panose="02020603050405020304" pitchFamily="18" charset="0"/>
              </a:rPr>
              <a:t>0.08 m</a:t>
            </a:r>
            <a:r>
              <a:rPr kumimoji="0" lang="zh-CN" altLang="en-US"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cs typeface="Times New Roman" panose="02020603050405020304" pitchFamily="18" charset="0"/>
              </a:rPr>
              <a:t>ω</a:t>
            </a:r>
            <a:r>
              <a:rPr kumimoji="0" lang="zh-CN" altLang="en-US"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cs typeface="Times New Roman" panose="02020603050405020304" pitchFamily="18" charset="0"/>
              </a:rPr>
              <a:t>2π/T</a:t>
            </a:r>
            <a:r>
              <a:rPr kumimoji="0" lang="zh-CN" altLang="en-US"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cs typeface="Times New Roman" panose="02020603050405020304" pitchFamily="18" charset="0"/>
              </a:rPr>
              <a:t>π/2</a:t>
            </a:r>
            <a:r>
              <a:rPr kumimoji="0" lang="zh-CN" altLang="en-US"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a:t>
            </a:r>
            <a:r>
              <a:rPr kumimoji="0" lang="zh-CN" altLang="en-US" b="0" i="0" u="none" strike="noStrike" cap="none" normalizeH="0" baseline="0" dirty="0" smtClean="0">
                <a:ln>
                  <a:noFill/>
                </a:ln>
                <a:solidFill>
                  <a:schemeClr val="tx1"/>
                </a:solidFill>
                <a:effectLst/>
              </a:rPr>
              <a:t> </a:t>
            </a:r>
            <a:endParaRPr kumimoji="0" lang="zh-CN" altLang="en-US" b="0" i="0" u="none" strike="noStrike" cap="none" normalizeH="0" baseline="0" dirty="0" smtClean="0">
              <a:ln>
                <a:noFill/>
              </a:ln>
              <a:solidFill>
                <a:schemeClr val="tx1"/>
              </a:solidFill>
              <a:effectLst/>
              <a:latin typeface="Arial" panose="020B0604020202020204" pitchFamily="34" charset="0"/>
            </a:endParaRPr>
          </a:p>
        </p:txBody>
      </p:sp>
      <p:sp>
        <p:nvSpPr>
          <p:cNvPr id="10" name="Rectangle 3"/>
          <p:cNvSpPr>
            <a:spLocks noChangeArrowheads="1"/>
          </p:cNvSpPr>
          <p:nvPr/>
        </p:nvSpPr>
        <p:spPr bwMode="auto">
          <a:xfrm>
            <a:off x="1223628" y="1951014"/>
            <a:ext cx="44326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cs typeface="Times New Roman" panose="02020603050405020304" pitchFamily="18" charset="0"/>
              </a:rPr>
              <a:t>t</a:t>
            </a:r>
            <a:r>
              <a:rPr kumimoji="0" lang="zh-CN" altLang="en-US"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cs typeface="Times New Roman" panose="02020603050405020304" pitchFamily="18" charset="0"/>
              </a:rPr>
              <a:t>0</a:t>
            </a:r>
            <a:r>
              <a:rPr kumimoji="0" lang="zh-CN" altLang="en-US"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时，</a:t>
            </a:r>
            <a:r>
              <a:rPr kumimoji="0" lang="en-US" altLang="zh-CN" b="0" i="0" u="none" strike="noStrike" cap="none" normalizeH="0" baseline="0" dirty="0" smtClean="0">
                <a:ln>
                  <a:noFill/>
                </a:ln>
                <a:solidFill>
                  <a:schemeClr val="tx1"/>
                </a:solidFill>
                <a:effectLst/>
                <a:cs typeface="Times New Roman" panose="02020603050405020304" pitchFamily="18" charset="0"/>
              </a:rPr>
              <a:t>x</a:t>
            </a:r>
            <a:r>
              <a:rPr kumimoji="0" lang="zh-CN" altLang="en-US"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cs typeface="Times New Roman" panose="02020603050405020304" pitchFamily="18" charset="0"/>
              </a:rPr>
              <a:t>0.04 m</a:t>
            </a:r>
            <a:r>
              <a:rPr kumimoji="0" lang="zh-CN" altLang="en-US"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，代入得：</a:t>
            </a:r>
            <a:r>
              <a:rPr kumimoji="0" lang="zh-CN" altLang="en-US" b="0" i="0" u="none" strike="noStrike" cap="none" normalizeH="0" baseline="0" dirty="0" smtClean="0">
                <a:ln>
                  <a:noFill/>
                </a:ln>
                <a:solidFill>
                  <a:schemeClr val="tx1"/>
                </a:solidFill>
                <a:effectLst/>
              </a:rPr>
              <a:t> </a:t>
            </a:r>
            <a:endParaRPr kumimoji="0" lang="zh-CN" altLang="en-US" b="0" i="0" u="none" strike="noStrike" cap="none" normalizeH="0" baseline="0" dirty="0" smtClean="0">
              <a:ln>
                <a:noFill/>
              </a:ln>
              <a:solidFill>
                <a:schemeClr val="tx1"/>
              </a:solidFill>
              <a:effectLst/>
              <a:latin typeface="Arial" panose="020B0604020202020204" pitchFamily="34" charset="0"/>
            </a:endParaRPr>
          </a:p>
        </p:txBody>
      </p:sp>
      <p:sp>
        <p:nvSpPr>
          <p:cNvPr id="11" name="矩形 10"/>
          <p:cNvSpPr/>
          <p:nvPr/>
        </p:nvSpPr>
        <p:spPr>
          <a:xfrm>
            <a:off x="1230681" y="2411414"/>
            <a:ext cx="2260554" cy="461665"/>
          </a:xfrm>
          <a:prstGeom prst="rect">
            <a:avLst/>
          </a:prstGeom>
        </p:spPr>
        <p:txBody>
          <a:bodyPr wrap="none">
            <a:spAutoFit/>
          </a:bodyPr>
          <a:lstStyle/>
          <a:p>
            <a:r>
              <a:rPr lang="en-US" altLang="zh-CN" kern="100" dirty="0"/>
              <a:t>0.04</a:t>
            </a:r>
            <a:r>
              <a:rPr lang="zh-CN" altLang="zh-CN" kern="100" dirty="0">
                <a:cs typeface="Times New Roman" panose="02020603050405020304" pitchFamily="18" charset="0"/>
              </a:rPr>
              <a:t>＝</a:t>
            </a:r>
            <a:r>
              <a:rPr lang="en-US" altLang="zh-CN" kern="100" dirty="0" smtClean="0"/>
              <a:t>0.08cosφ</a:t>
            </a:r>
            <a:r>
              <a:rPr lang="en-US" altLang="zh-CN" kern="100" baseline="-25000" dirty="0" smtClean="0"/>
              <a:t>0</a:t>
            </a:r>
            <a:endParaRPr lang="zh-CN" altLang="en-US" dirty="0"/>
          </a:p>
        </p:txBody>
      </p:sp>
      <p:sp>
        <p:nvSpPr>
          <p:cNvPr id="12" name="Rectangle 5"/>
          <p:cNvSpPr>
            <a:spLocks noChangeArrowheads="1"/>
          </p:cNvSpPr>
          <p:nvPr/>
        </p:nvSpPr>
        <p:spPr bwMode="auto">
          <a:xfrm>
            <a:off x="1230681" y="2749516"/>
            <a:ext cx="498886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gn="l" eaLnBrk="0" hangingPunct="0">
              <a:lnSpc>
                <a:spcPct val="150000"/>
              </a:lnSpc>
            </a:pPr>
            <a:r>
              <a:rPr kumimoji="0" lang="zh-CN" altLang="zh-CN" b="0" i="0" u="none" strike="noStrike" cap="none" normalizeH="0" baseline="0" dirty="0" smtClean="0">
                <a:ln>
                  <a:noFill/>
                </a:ln>
                <a:solidFill>
                  <a:schemeClr val="tx1"/>
                </a:solidFill>
                <a:effectLst/>
                <a:cs typeface="Times New Roman" panose="02020603050405020304" pitchFamily="18" charset="0"/>
              </a:rPr>
              <a:t>所以</a:t>
            </a:r>
            <a:r>
              <a:rPr kumimoji="0" lang="zh-CN" altLang="en-US" b="0" i="0" u="none" strike="noStrike" cap="none" normalizeH="0" baseline="0" dirty="0" smtClean="0">
                <a:ln>
                  <a:noFill/>
                </a:ln>
                <a:solidFill>
                  <a:schemeClr val="tx1"/>
                </a:solidFill>
                <a:effectLst/>
                <a:cs typeface="Times New Roman" panose="02020603050405020304" pitchFamily="18" charset="0"/>
              </a:rPr>
              <a:t> </a:t>
            </a:r>
            <a:r>
              <a:rPr lang="en-US" altLang="zh-CN" kern="100" dirty="0"/>
              <a:t>φ</a:t>
            </a:r>
            <a:r>
              <a:rPr lang="en-US" altLang="zh-CN" kern="100" baseline="-25000" dirty="0"/>
              <a:t>0 </a:t>
            </a:r>
            <a:r>
              <a:rPr kumimoji="0" lang="zh-CN" altLang="en-US" b="0" i="0" u="none" strike="noStrike" cap="none" normalizeH="0" baseline="0" dirty="0" smtClean="0">
                <a:ln>
                  <a:noFill/>
                </a:ln>
                <a:solidFill>
                  <a:schemeClr val="tx1"/>
                </a:solidFill>
                <a:effectLst/>
                <a:cs typeface="Times New Roman" panose="02020603050405020304" pitchFamily="18" charset="0"/>
              </a:rPr>
              <a:t>＝</a:t>
            </a:r>
            <a:r>
              <a:rPr kumimoji="0" lang="en-US" altLang="zh-CN" b="0" i="0" u="none" strike="noStrike" cap="none" normalizeH="0" baseline="0" dirty="0" smtClean="0">
                <a:ln>
                  <a:noFill/>
                </a:ln>
                <a:solidFill>
                  <a:schemeClr val="tx1"/>
                </a:solidFill>
                <a:effectLst/>
                <a:cs typeface="Times New Roman" panose="02020603050405020304" pitchFamily="18" charset="0"/>
              </a:rPr>
              <a:t>π/3   </a:t>
            </a:r>
            <a:r>
              <a:rPr kumimoji="0" lang="zh-CN" altLang="en-US" b="0" i="0" u="none" strike="noStrike" cap="none" normalizeH="0" baseline="0" dirty="0" smtClean="0">
                <a:ln>
                  <a:noFill/>
                </a:ln>
                <a:solidFill>
                  <a:schemeClr val="tx1"/>
                </a:solidFill>
                <a:effectLst/>
                <a:cs typeface="Times New Roman" panose="02020603050405020304" pitchFamily="18" charset="0"/>
              </a:rPr>
              <a:t>或 </a:t>
            </a:r>
            <a:r>
              <a:rPr lang="en-US" altLang="zh-CN" kern="100" dirty="0"/>
              <a:t>φ</a:t>
            </a:r>
            <a:r>
              <a:rPr lang="en-US" altLang="zh-CN" kern="100" baseline="-25000" dirty="0"/>
              <a:t>0 </a:t>
            </a:r>
            <a:r>
              <a:rPr kumimoji="0" lang="zh-CN" altLang="en-US" b="0" i="0" u="none" strike="noStrike" cap="none" normalizeH="0" baseline="0" dirty="0" smtClean="0">
                <a:ln>
                  <a:noFill/>
                </a:ln>
                <a:solidFill>
                  <a:schemeClr val="tx1"/>
                </a:solidFill>
                <a:effectLst/>
                <a:cs typeface="Times New Roman" panose="02020603050405020304" pitchFamily="18" charset="0"/>
              </a:rPr>
              <a:t>＝</a:t>
            </a:r>
            <a:r>
              <a:rPr kumimoji="0" lang="en-US" altLang="zh-CN" b="0" i="0" u="none" strike="noStrike" cap="none" normalizeH="0" baseline="0" dirty="0" smtClean="0">
                <a:ln>
                  <a:noFill/>
                </a:ln>
                <a:solidFill>
                  <a:schemeClr val="tx1"/>
                </a:solidFill>
                <a:effectLst/>
                <a:cs typeface="Times New Roman" panose="02020603050405020304" pitchFamily="18" charset="0"/>
              </a:rPr>
              <a:t>-π/3</a:t>
            </a:r>
            <a:endParaRPr kumimoji="0" lang="en-US" altLang="zh-CN" b="0" i="0" u="none" strike="noStrike" cap="none" normalizeH="0" baseline="0" dirty="0" smtClean="0">
              <a:ln>
                <a:noFill/>
              </a:ln>
              <a:solidFill>
                <a:schemeClr val="tx1"/>
              </a:solidFill>
              <a:effectLst/>
            </a:endParaRPr>
          </a:p>
          <a:p>
            <a:pPr lvl="0" algn="l" eaLnBrk="0" hangingPunct="0">
              <a:lnSpc>
                <a:spcPct val="150000"/>
              </a:lnSpc>
            </a:pPr>
            <a:r>
              <a:rPr kumimoji="0" lang="zh-CN" altLang="en-US" b="0" i="0" u="none" strike="noStrike" cap="none" normalizeH="0" baseline="0" dirty="0" smtClean="0">
                <a:ln>
                  <a:noFill/>
                </a:ln>
                <a:solidFill>
                  <a:schemeClr val="tx1"/>
                </a:solidFill>
                <a:effectLst/>
                <a:cs typeface="Times New Roman" panose="02020603050405020304" pitchFamily="18" charset="0"/>
              </a:rPr>
              <a:t>由于是向</a:t>
            </a:r>
            <a:r>
              <a:rPr kumimoji="0" lang="en-US" altLang="zh-CN" b="0" i="0" u="none" strike="noStrike" cap="none" normalizeH="0" baseline="0" dirty="0" smtClean="0">
                <a:ln>
                  <a:noFill/>
                </a:ln>
                <a:solidFill>
                  <a:schemeClr val="tx1"/>
                </a:solidFill>
                <a:effectLst/>
                <a:cs typeface="Times New Roman" panose="02020603050405020304" pitchFamily="18" charset="0"/>
              </a:rPr>
              <a:t>x</a:t>
            </a:r>
            <a:r>
              <a:rPr kumimoji="0" lang="zh-CN" altLang="en-US" b="0" i="0" u="none" strike="noStrike" cap="none" normalizeH="0" baseline="0" dirty="0" smtClean="0">
                <a:ln>
                  <a:noFill/>
                </a:ln>
                <a:solidFill>
                  <a:schemeClr val="tx1"/>
                </a:solidFill>
                <a:effectLst/>
                <a:cs typeface="Times New Roman" panose="02020603050405020304" pitchFamily="18" charset="0"/>
              </a:rPr>
              <a:t>轴正方向运动，</a:t>
            </a:r>
            <a:r>
              <a:rPr lang="en-US" altLang="zh-CN" kern="100" dirty="0"/>
              <a:t> φ</a:t>
            </a:r>
            <a:r>
              <a:rPr lang="en-US" altLang="zh-CN" kern="100" baseline="-25000" dirty="0"/>
              <a:t>0 </a:t>
            </a:r>
            <a:r>
              <a:rPr kumimoji="0" lang="zh-CN" altLang="en-US" b="0" i="0" u="none" strike="noStrike" cap="none" normalizeH="0" baseline="0" dirty="0" smtClean="0">
                <a:ln>
                  <a:noFill/>
                </a:ln>
                <a:solidFill>
                  <a:schemeClr val="tx1"/>
                </a:solidFill>
                <a:effectLst/>
                <a:cs typeface="Times New Roman" panose="02020603050405020304" pitchFamily="18" charset="0"/>
              </a:rPr>
              <a:t>＝</a:t>
            </a:r>
            <a:r>
              <a:rPr kumimoji="0" lang="en-US" altLang="zh-CN" dirty="0">
                <a:cs typeface="Times New Roman" panose="02020603050405020304" pitchFamily="18" charset="0"/>
              </a:rPr>
              <a:t>-</a:t>
            </a:r>
            <a:r>
              <a:rPr kumimoji="0" lang="en-US" altLang="zh-CN" b="0" i="0" u="none" strike="noStrike" cap="none" normalizeH="0" baseline="0" dirty="0" smtClean="0">
                <a:ln>
                  <a:noFill/>
                </a:ln>
                <a:solidFill>
                  <a:schemeClr val="tx1"/>
                </a:solidFill>
                <a:effectLst/>
                <a:cs typeface="Times New Roman" panose="02020603050405020304" pitchFamily="18" charset="0"/>
              </a:rPr>
              <a:t>π/3</a:t>
            </a:r>
            <a:endParaRPr kumimoji="0" lang="en-US" altLang="zh-CN"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13" name="对象 12"/>
          <p:cNvGraphicFramePr>
            <a:graphicFrameLocks/>
          </p:cNvGraphicFramePr>
          <p:nvPr>
            <p:extLst>
              <p:ext uri="{D42A27DB-BD31-4B8C-83A1-F6EECF244321}">
                <p14:modId xmlns:p14="http://schemas.microsoft.com/office/powerpoint/2010/main" val="3888866640"/>
              </p:ext>
            </p:extLst>
          </p:nvPr>
        </p:nvGraphicFramePr>
        <p:xfrm>
          <a:off x="4186238" y="3932238"/>
          <a:ext cx="2444750" cy="790575"/>
        </p:xfrm>
        <a:graphic>
          <a:graphicData uri="http://schemas.openxmlformats.org/presentationml/2006/ole">
            <mc:AlternateContent xmlns:mc="http://schemas.openxmlformats.org/markup-compatibility/2006">
              <mc:Choice xmlns:v="urn:schemas-microsoft-com:vml" Requires="v">
                <p:oleObj spid="_x0000_s101685" name="Equation" r:id="rId3" imgW="1371600" imgH="431640" progId="Equation.DSMT4">
                  <p:embed/>
                </p:oleObj>
              </mc:Choice>
              <mc:Fallback>
                <p:oleObj name="Equation" r:id="rId3" imgW="1371600" imgH="431640" progId="Equation.DSMT4">
                  <p:embed/>
                  <p:pic>
                    <p:nvPicPr>
                      <p:cNvPr id="0" name="Object 4"/>
                      <p:cNvPicPr>
                        <a:picLocks noChangeArrowheads="1"/>
                      </p:cNvPicPr>
                      <p:nvPr/>
                    </p:nvPicPr>
                    <p:blipFill>
                      <a:blip r:embed="rId4"/>
                      <a:srcRect/>
                      <a:stretch>
                        <a:fillRect/>
                      </a:stretch>
                    </p:blipFill>
                    <p:spPr bwMode="auto">
                      <a:xfrm>
                        <a:off x="4186238" y="3932238"/>
                        <a:ext cx="2444750" cy="790575"/>
                      </a:xfrm>
                      <a:prstGeom prst="rect">
                        <a:avLst/>
                      </a:prstGeom>
                      <a:noFill/>
                    </p:spPr>
                  </p:pic>
                </p:oleObj>
              </mc:Fallback>
            </mc:AlternateContent>
          </a:graphicData>
        </a:graphic>
      </p:graphicFrame>
      <p:sp>
        <p:nvSpPr>
          <p:cNvPr id="14" name="Rectangle 6"/>
          <p:cNvSpPr>
            <a:spLocks noChangeArrowheads="1"/>
          </p:cNvSpPr>
          <p:nvPr/>
        </p:nvSpPr>
        <p:spPr bwMode="auto">
          <a:xfrm>
            <a:off x="1237039" y="4032425"/>
            <a:ext cx="2031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chemeClr val="tx1"/>
                </a:solidFill>
                <a:effectLst/>
                <a:cs typeface="Times New Roman" panose="02020603050405020304" pitchFamily="18" charset="0"/>
              </a:rPr>
              <a:t>振动方程为：</a:t>
            </a:r>
            <a:endParaRPr kumimoji="0" lang="zh-CN" altLang="zh-CN"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42143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48" y="500042"/>
            <a:ext cx="7772400" cy="747698"/>
          </a:xfrm>
        </p:spPr>
        <p:txBody>
          <a:bodyPr/>
          <a:lstStyle/>
          <a:p>
            <a:r>
              <a:rPr lang="en-US" altLang="zh-CN" sz="3200" dirty="0" smtClean="0">
                <a:latin typeface="仿宋" panose="02010609060101010101" pitchFamily="49" charset="-122"/>
                <a:ea typeface="仿宋" panose="02010609060101010101" pitchFamily="49" charset="-122"/>
              </a:rPr>
              <a:t>§2.</a:t>
            </a:r>
            <a:r>
              <a:rPr lang="zh-CN" altLang="en-US" sz="3200" dirty="0" smtClean="0">
                <a:latin typeface="仿宋" panose="02010609060101010101" pitchFamily="49" charset="-122"/>
                <a:ea typeface="仿宋" panose="02010609060101010101" pitchFamily="49" charset="-122"/>
              </a:rPr>
              <a:t>简谐振动的速度和加速度</a:t>
            </a:r>
            <a:endParaRPr lang="zh-CN" altLang="en-US" sz="3200" dirty="0">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85800" y="1285860"/>
            <a:ext cx="7772400" cy="4810140"/>
          </a:xfrm>
        </p:spPr>
        <p:txBody>
          <a:bodyPr/>
          <a:lstStyle/>
          <a:p>
            <a:endParaRPr lang="en-US" altLang="zh-CN" sz="2000" dirty="0" smtClean="0"/>
          </a:p>
          <a:p>
            <a:endParaRPr lang="en-US" altLang="zh-CN" sz="2000" dirty="0" smtClean="0"/>
          </a:p>
          <a:p>
            <a:endParaRPr lang="en-US" altLang="zh-CN" sz="2000" dirty="0" smtClean="0"/>
          </a:p>
          <a:p>
            <a:endParaRPr lang="en-US" altLang="zh-CN" sz="2000" dirty="0" smtClean="0"/>
          </a:p>
          <a:p>
            <a:pPr>
              <a:buNone/>
            </a:pPr>
            <a:endParaRPr lang="en-US" altLang="zh-CN" sz="2000" dirty="0" smtClean="0"/>
          </a:p>
        </p:txBody>
      </p:sp>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23</a:t>
            </a:fld>
            <a:endParaRPr lang="en-US" altLang="zh-CN"/>
          </a:p>
        </p:txBody>
      </p:sp>
      <p:graphicFrame>
        <p:nvGraphicFramePr>
          <p:cNvPr id="20482" name="Object 2"/>
          <p:cNvGraphicFramePr>
            <a:graphicFrameLocks noChangeAspect="1"/>
          </p:cNvGraphicFramePr>
          <p:nvPr>
            <p:extLst>
              <p:ext uri="{D42A27DB-BD31-4B8C-83A1-F6EECF244321}">
                <p14:modId xmlns:p14="http://schemas.microsoft.com/office/powerpoint/2010/main" val="3354065784"/>
              </p:ext>
            </p:extLst>
          </p:nvPr>
        </p:nvGraphicFramePr>
        <p:xfrm>
          <a:off x="1245726" y="1330836"/>
          <a:ext cx="6709644" cy="1782390"/>
        </p:xfrm>
        <a:graphic>
          <a:graphicData uri="http://schemas.openxmlformats.org/presentationml/2006/ole">
            <mc:AlternateContent xmlns:mc="http://schemas.openxmlformats.org/markup-compatibility/2006">
              <mc:Choice xmlns:v="urn:schemas-microsoft-com:vml" Requires="v">
                <p:oleObj spid="_x0000_s21420" name="Equation" r:id="rId3" imgW="3111480" imgH="825480" progId="Equation.DSMT4">
                  <p:embed/>
                </p:oleObj>
              </mc:Choice>
              <mc:Fallback>
                <p:oleObj name="Equation" r:id="rId3" imgW="3111480" imgH="825480" progId="Equation.DSMT4">
                  <p:embed/>
                  <p:pic>
                    <p:nvPicPr>
                      <p:cNvPr id="0" name="Picture 2"/>
                      <p:cNvPicPr>
                        <a:picLocks noChangeAspect="1" noChangeArrowheads="1"/>
                      </p:cNvPicPr>
                      <p:nvPr/>
                    </p:nvPicPr>
                    <p:blipFill>
                      <a:blip r:embed="rId4"/>
                      <a:srcRect/>
                      <a:stretch>
                        <a:fillRect/>
                      </a:stretch>
                    </p:blipFill>
                    <p:spPr bwMode="auto">
                      <a:xfrm>
                        <a:off x="1245726" y="1330836"/>
                        <a:ext cx="6709644" cy="1782390"/>
                      </a:xfrm>
                      <a:prstGeom prst="rect">
                        <a:avLst/>
                      </a:prstGeom>
                      <a:noFill/>
                    </p:spPr>
                  </p:pic>
                </p:oleObj>
              </mc:Fallback>
            </mc:AlternateContent>
          </a:graphicData>
        </a:graphic>
      </p:graphicFrame>
      <p:pic>
        <p:nvPicPr>
          <p:cNvPr id="6" name="Picture 16"/>
          <p:cNvPicPr>
            <a:picLocks noChangeAspect="1" noChangeArrowheads="1"/>
          </p:cNvPicPr>
          <p:nvPr/>
        </p:nvPicPr>
        <p:blipFill>
          <a:blip r:embed="rId5"/>
          <a:srcRect/>
          <a:stretch>
            <a:fillRect/>
          </a:stretch>
        </p:blipFill>
        <p:spPr bwMode="auto">
          <a:xfrm>
            <a:off x="1043608" y="3284984"/>
            <a:ext cx="3456384" cy="3228949"/>
          </a:xfrm>
          <a:prstGeom prst="rect">
            <a:avLst/>
          </a:prstGeom>
          <a:noFill/>
          <a:ln w="9525">
            <a:noFill/>
            <a:miter lim="800000"/>
            <a:headEnd/>
            <a:tailEnd/>
          </a:ln>
          <a:effectLst/>
        </p:spPr>
      </p:pic>
      <p:graphicFrame>
        <p:nvGraphicFramePr>
          <p:cNvPr id="5" name="对象 4"/>
          <p:cNvGraphicFramePr>
            <a:graphicFrameLocks noChangeAspect="1"/>
          </p:cNvGraphicFramePr>
          <p:nvPr>
            <p:extLst>
              <p:ext uri="{D42A27DB-BD31-4B8C-83A1-F6EECF244321}">
                <p14:modId xmlns:p14="http://schemas.microsoft.com/office/powerpoint/2010/main" val="3180634330"/>
              </p:ext>
            </p:extLst>
          </p:nvPr>
        </p:nvGraphicFramePr>
        <p:xfrm>
          <a:off x="4775200" y="3881998"/>
          <a:ext cx="3469208" cy="2283306"/>
        </p:xfrm>
        <a:graphic>
          <a:graphicData uri="http://schemas.openxmlformats.org/presentationml/2006/ole">
            <mc:AlternateContent xmlns:mc="http://schemas.openxmlformats.org/markup-compatibility/2006">
              <mc:Choice xmlns:v="urn:schemas-microsoft-com:vml" Requires="v">
                <p:oleObj spid="_x0000_s21421" name="Equation" r:id="rId6" imgW="1333440" imgH="876240" progId="Equation.DSMT4">
                  <p:embed/>
                </p:oleObj>
              </mc:Choice>
              <mc:Fallback>
                <p:oleObj name="Equation" r:id="rId6" imgW="1333440" imgH="876240" progId="Equation.DSMT4">
                  <p:embed/>
                  <p:pic>
                    <p:nvPicPr>
                      <p:cNvPr id="0" name="Object 2"/>
                      <p:cNvPicPr>
                        <a:picLocks noChangeAspect="1" noChangeArrowheads="1"/>
                      </p:cNvPicPr>
                      <p:nvPr/>
                    </p:nvPicPr>
                    <p:blipFill>
                      <a:blip r:embed="rId7"/>
                      <a:srcRect/>
                      <a:stretch>
                        <a:fillRect/>
                      </a:stretch>
                    </p:blipFill>
                    <p:spPr bwMode="auto">
                      <a:xfrm>
                        <a:off x="4775200" y="3881998"/>
                        <a:ext cx="3469208" cy="2283306"/>
                      </a:xfrm>
                      <a:prstGeom prst="rect">
                        <a:avLst/>
                      </a:prstGeom>
                      <a:noFill/>
                      <a:ln>
                        <a:noFill/>
                      </a:ln>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0701" y="1160748"/>
            <a:ext cx="7772400" cy="5381644"/>
          </a:xfrm>
        </p:spPr>
        <p:txBody>
          <a:bodyPr/>
          <a:lstStyle/>
          <a:p>
            <a:pPr>
              <a:buNone/>
            </a:pPr>
            <a:r>
              <a:rPr lang="zh-CN" altLang="en-US" sz="2800" dirty="0" smtClean="0">
                <a:latin typeface="仿宋" panose="02010609060101010101" pitchFamily="49" charset="-122"/>
                <a:ea typeface="仿宋" panose="02010609060101010101" pitchFamily="49" charset="-122"/>
              </a:rPr>
              <a:t>设初始条件：</a:t>
            </a:r>
            <a:endParaRPr lang="en-US" altLang="zh-CN" sz="2800" dirty="0" smtClean="0">
              <a:latin typeface="仿宋" panose="02010609060101010101" pitchFamily="49" charset="-122"/>
              <a:ea typeface="仿宋" panose="02010609060101010101" pitchFamily="49" charset="-122"/>
            </a:endParaRPr>
          </a:p>
          <a:p>
            <a:pPr>
              <a:buNone/>
            </a:pPr>
            <a:endParaRPr lang="en-US" altLang="zh-CN" sz="2800" dirty="0" smtClean="0">
              <a:latin typeface="仿宋" panose="02010609060101010101" pitchFamily="49" charset="-122"/>
              <a:ea typeface="仿宋" panose="02010609060101010101" pitchFamily="49" charset="-122"/>
            </a:endParaRPr>
          </a:p>
          <a:p>
            <a:pPr>
              <a:buNone/>
            </a:pPr>
            <a:r>
              <a:rPr lang="zh-CN" altLang="en-US" sz="2800" dirty="0" smtClean="0">
                <a:latin typeface="仿宋" panose="02010609060101010101" pitchFamily="49" charset="-122"/>
                <a:ea typeface="仿宋" panose="02010609060101010101" pitchFamily="49" charset="-122"/>
              </a:rPr>
              <a:t>则：</a:t>
            </a:r>
            <a:endParaRPr lang="en-US" altLang="zh-CN" sz="2800" dirty="0" smtClean="0">
              <a:latin typeface="仿宋" panose="02010609060101010101" pitchFamily="49" charset="-122"/>
              <a:ea typeface="仿宋" panose="02010609060101010101" pitchFamily="49" charset="-122"/>
            </a:endParaRPr>
          </a:p>
          <a:p>
            <a:pPr>
              <a:buNone/>
            </a:pPr>
            <a:endParaRPr lang="en-US" altLang="zh-CN" sz="2800" dirty="0">
              <a:latin typeface="仿宋" panose="02010609060101010101" pitchFamily="49" charset="-122"/>
              <a:ea typeface="仿宋" panose="02010609060101010101" pitchFamily="49" charset="-122"/>
            </a:endParaRPr>
          </a:p>
          <a:p>
            <a:pPr>
              <a:buNone/>
            </a:pPr>
            <a:endParaRPr lang="en-US" altLang="zh-CN" sz="2800" dirty="0" smtClean="0">
              <a:latin typeface="仿宋" panose="02010609060101010101" pitchFamily="49" charset="-122"/>
              <a:ea typeface="仿宋" panose="02010609060101010101" pitchFamily="49" charset="-122"/>
            </a:endParaRPr>
          </a:p>
          <a:p>
            <a:pPr>
              <a:buNone/>
            </a:pPr>
            <a:endParaRPr lang="en-US" altLang="zh-CN" sz="2800" dirty="0">
              <a:latin typeface="仿宋" panose="02010609060101010101" pitchFamily="49" charset="-122"/>
              <a:ea typeface="仿宋" panose="02010609060101010101" pitchFamily="49" charset="-122"/>
            </a:endParaRPr>
          </a:p>
          <a:p>
            <a:pPr>
              <a:buNone/>
            </a:pPr>
            <a:endParaRPr lang="en-US" altLang="zh-CN" sz="2800" dirty="0" smtClean="0">
              <a:latin typeface="仿宋" panose="02010609060101010101" pitchFamily="49" charset="-122"/>
              <a:ea typeface="仿宋" panose="02010609060101010101" pitchFamily="49" charset="-122"/>
            </a:endParaRPr>
          </a:p>
          <a:p>
            <a:pPr>
              <a:buNone/>
            </a:pPr>
            <a:endParaRPr lang="en-US" altLang="zh-CN" sz="2800" dirty="0">
              <a:latin typeface="仿宋" panose="02010609060101010101" pitchFamily="49" charset="-122"/>
              <a:ea typeface="仿宋" panose="02010609060101010101" pitchFamily="49" charset="-122"/>
            </a:endParaRPr>
          </a:p>
          <a:p>
            <a:pPr>
              <a:buNone/>
            </a:pPr>
            <a:r>
              <a:rPr lang="zh-CN" altLang="en-US" sz="2800" dirty="0" smtClean="0">
                <a:latin typeface="仿宋" panose="02010609060101010101" pitchFamily="49" charset="-122"/>
                <a:ea typeface="仿宋" panose="02010609060101010101" pitchFamily="49" charset="-122"/>
              </a:rPr>
              <a:t>初相   通常用下式计算：</a:t>
            </a:r>
            <a:endParaRPr lang="en-US" altLang="zh-CN" sz="2800" dirty="0" smtClean="0">
              <a:latin typeface="仿宋" panose="02010609060101010101" pitchFamily="49" charset="-122"/>
              <a:ea typeface="仿宋" panose="02010609060101010101" pitchFamily="49" charset="-122"/>
            </a:endParaRPr>
          </a:p>
          <a:p>
            <a:pPr>
              <a:buNone/>
            </a:pPr>
            <a:r>
              <a:rPr lang="en-US" altLang="zh-CN" sz="2800" dirty="0">
                <a:latin typeface="仿宋" panose="02010609060101010101" pitchFamily="49" charset="-122"/>
                <a:ea typeface="仿宋" panose="02010609060101010101" pitchFamily="49" charset="-122"/>
              </a:rPr>
              <a:t> </a:t>
            </a:r>
            <a:r>
              <a:rPr lang="en-US" altLang="zh-CN" sz="2800" dirty="0" smtClean="0">
                <a:latin typeface="仿宋" panose="02010609060101010101" pitchFamily="49" charset="-122"/>
                <a:ea typeface="仿宋" panose="02010609060101010101" pitchFamily="49" charset="-122"/>
              </a:rPr>
              <a:t>   </a:t>
            </a:r>
            <a:r>
              <a:rPr lang="zh-CN" altLang="en-US" sz="2800" dirty="0" smtClean="0">
                <a:latin typeface="仿宋" panose="02010609060101010101" pitchFamily="49" charset="-122"/>
                <a:ea typeface="仿宋" panose="02010609060101010101" pitchFamily="49" charset="-122"/>
              </a:rPr>
              <a:t>所在的象限，用      的符号，或者后面介绍的</a:t>
            </a:r>
            <a:r>
              <a:rPr lang="zh-CN" altLang="en-US" sz="2800" b="1" dirty="0" smtClean="0">
                <a:solidFill>
                  <a:srgbClr val="FF0000"/>
                </a:solidFill>
                <a:latin typeface="仿宋" panose="02010609060101010101" pitchFamily="49" charset="-122"/>
                <a:ea typeface="仿宋" panose="02010609060101010101" pitchFamily="49" charset="-122"/>
              </a:rPr>
              <a:t>旋转矢量图</a:t>
            </a:r>
            <a:r>
              <a:rPr lang="zh-CN" altLang="en-US" sz="2800" dirty="0" smtClean="0">
                <a:latin typeface="仿宋" panose="02010609060101010101" pitchFamily="49" charset="-122"/>
                <a:ea typeface="仿宋" panose="02010609060101010101" pitchFamily="49" charset="-122"/>
              </a:rPr>
              <a:t>判断。</a:t>
            </a:r>
            <a:endParaRPr lang="zh-CN" altLang="en-US" sz="28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solidFill>
                  <a:srgbClr val="000000"/>
                </a:solidFill>
              </a:rPr>
              <a:pPr>
                <a:defRPr/>
              </a:pPr>
              <a:t>24</a:t>
            </a:fld>
            <a:endParaRPr lang="en-US" altLang="zh-CN" dirty="0">
              <a:solidFill>
                <a:srgbClr val="000000"/>
              </a:solidFill>
            </a:endParaRPr>
          </a:p>
        </p:txBody>
      </p:sp>
      <p:graphicFrame>
        <p:nvGraphicFramePr>
          <p:cNvPr id="46082" name="Object 2"/>
          <p:cNvGraphicFramePr>
            <a:graphicFrameLocks noChangeAspect="1"/>
          </p:cNvGraphicFramePr>
          <p:nvPr>
            <p:extLst>
              <p:ext uri="{D42A27DB-BD31-4B8C-83A1-F6EECF244321}">
                <p14:modId xmlns:p14="http://schemas.microsoft.com/office/powerpoint/2010/main" val="570983585"/>
              </p:ext>
            </p:extLst>
          </p:nvPr>
        </p:nvGraphicFramePr>
        <p:xfrm>
          <a:off x="2975030" y="1133576"/>
          <a:ext cx="3578170" cy="601412"/>
        </p:xfrm>
        <a:graphic>
          <a:graphicData uri="http://schemas.openxmlformats.org/presentationml/2006/ole">
            <mc:AlternateContent xmlns:mc="http://schemas.openxmlformats.org/markup-compatibility/2006">
              <mc:Choice xmlns:v="urn:schemas-microsoft-com:vml" Requires="v">
                <p:oleObj spid="_x0000_s163239" name="公式" r:id="rId3" imgW="1358640" imgH="228600" progId="Equation.3">
                  <p:embed/>
                </p:oleObj>
              </mc:Choice>
              <mc:Fallback>
                <p:oleObj name="公式" r:id="rId3" imgW="135864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5030" y="1133576"/>
                        <a:ext cx="3578170" cy="601412"/>
                      </a:xfrm>
                      <a:prstGeom prst="rect">
                        <a:avLst/>
                      </a:prstGeom>
                      <a:noFill/>
                    </p:spPr>
                  </p:pic>
                </p:oleObj>
              </mc:Fallback>
            </mc:AlternateContent>
          </a:graphicData>
        </a:graphic>
      </p:graphicFrame>
      <p:graphicFrame>
        <p:nvGraphicFramePr>
          <p:cNvPr id="46083" name="Object 3"/>
          <p:cNvGraphicFramePr>
            <a:graphicFrameLocks noChangeAspect="1"/>
          </p:cNvGraphicFramePr>
          <p:nvPr>
            <p:extLst>
              <p:ext uri="{D42A27DB-BD31-4B8C-83A1-F6EECF244321}">
                <p14:modId xmlns:p14="http://schemas.microsoft.com/office/powerpoint/2010/main" val="1659177967"/>
              </p:ext>
            </p:extLst>
          </p:nvPr>
        </p:nvGraphicFramePr>
        <p:xfrm>
          <a:off x="1520240" y="1918150"/>
          <a:ext cx="3603182" cy="1245173"/>
        </p:xfrm>
        <a:graphic>
          <a:graphicData uri="http://schemas.openxmlformats.org/presentationml/2006/ole">
            <mc:AlternateContent xmlns:mc="http://schemas.openxmlformats.org/markup-compatibility/2006">
              <mc:Choice xmlns:v="urn:schemas-microsoft-com:vml" Requires="v">
                <p:oleObj spid="_x0000_s163240" name="Equation" r:id="rId5" imgW="1396800" imgH="482400" progId="Equation.DSMT4">
                  <p:embed/>
                </p:oleObj>
              </mc:Choice>
              <mc:Fallback>
                <p:oleObj name="Equation" r:id="rId5" imgW="1396800" imgH="482400" progId="Equation.DSMT4">
                  <p:embed/>
                  <p:pic>
                    <p:nvPicPr>
                      <p:cNvPr id="0" name=""/>
                      <p:cNvPicPr>
                        <a:picLocks noChangeAspect="1" noChangeArrowheads="1"/>
                      </p:cNvPicPr>
                      <p:nvPr/>
                    </p:nvPicPr>
                    <p:blipFill>
                      <a:blip r:embed="rId6"/>
                      <a:srcRect/>
                      <a:stretch>
                        <a:fillRect/>
                      </a:stretch>
                    </p:blipFill>
                    <p:spPr bwMode="auto">
                      <a:xfrm>
                        <a:off x="1520240" y="1918150"/>
                        <a:ext cx="3603182" cy="1245173"/>
                      </a:xfrm>
                      <a:prstGeom prst="rect">
                        <a:avLst/>
                      </a:prstGeom>
                      <a:noFill/>
                      <a:extLst/>
                    </p:spPr>
                  </p:pic>
                </p:oleObj>
              </mc:Fallback>
            </mc:AlternateContent>
          </a:graphicData>
        </a:graphic>
      </p:graphicFrame>
      <p:graphicFrame>
        <p:nvGraphicFramePr>
          <p:cNvPr id="46084" name="Object 4"/>
          <p:cNvGraphicFramePr>
            <a:graphicFrameLocks noChangeAspect="1"/>
          </p:cNvGraphicFramePr>
          <p:nvPr>
            <p:extLst>
              <p:ext uri="{D42A27DB-BD31-4B8C-83A1-F6EECF244321}">
                <p14:modId xmlns:p14="http://schemas.microsoft.com/office/powerpoint/2010/main" val="1185573453"/>
              </p:ext>
            </p:extLst>
          </p:nvPr>
        </p:nvGraphicFramePr>
        <p:xfrm>
          <a:off x="1572711" y="3305545"/>
          <a:ext cx="4118163" cy="1760447"/>
        </p:xfrm>
        <a:graphic>
          <a:graphicData uri="http://schemas.openxmlformats.org/presentationml/2006/ole">
            <mc:AlternateContent xmlns:mc="http://schemas.openxmlformats.org/markup-compatibility/2006">
              <mc:Choice xmlns:v="urn:schemas-microsoft-com:vml" Requires="v">
                <p:oleObj spid="_x0000_s163241" name="Equation" r:id="rId7" imgW="1549080" imgH="660240" progId="Equation.DSMT4">
                  <p:embed/>
                </p:oleObj>
              </mc:Choice>
              <mc:Fallback>
                <p:oleObj name="Equation" r:id="rId7" imgW="1549080" imgH="660240" progId="Equation.DSMT4">
                  <p:embed/>
                  <p:pic>
                    <p:nvPicPr>
                      <p:cNvPr id="0" name=""/>
                      <p:cNvPicPr>
                        <a:picLocks noChangeAspect="1" noChangeArrowheads="1"/>
                      </p:cNvPicPr>
                      <p:nvPr/>
                    </p:nvPicPr>
                    <p:blipFill>
                      <a:blip r:embed="rId8"/>
                      <a:srcRect/>
                      <a:stretch>
                        <a:fillRect/>
                      </a:stretch>
                    </p:blipFill>
                    <p:spPr bwMode="auto">
                      <a:xfrm>
                        <a:off x="1572711" y="3305545"/>
                        <a:ext cx="4118163" cy="1760447"/>
                      </a:xfrm>
                      <a:prstGeom prst="rect">
                        <a:avLst/>
                      </a:prstGeom>
                      <a:noFill/>
                      <a:extLst/>
                    </p:spPr>
                  </p:pic>
                </p:oleObj>
              </mc:Fallback>
            </mc:AlternateContent>
          </a:graphicData>
        </a:graphic>
      </p:graphicFrame>
      <p:sp>
        <p:nvSpPr>
          <p:cNvPr id="8" name="右箭头 7"/>
          <p:cNvSpPr/>
          <p:nvPr/>
        </p:nvSpPr>
        <p:spPr bwMode="auto">
          <a:xfrm>
            <a:off x="820969" y="3928424"/>
            <a:ext cx="692656" cy="48463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a:endParaRPr lang="zh-CN" altLang="en-US" smtClean="0">
              <a:solidFill>
                <a:srgbClr val="000000"/>
              </a:solidFill>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53381375"/>
              </p:ext>
            </p:extLst>
          </p:nvPr>
        </p:nvGraphicFramePr>
        <p:xfrm>
          <a:off x="1539710" y="5229200"/>
          <a:ext cx="457200" cy="585787"/>
        </p:xfrm>
        <a:graphic>
          <a:graphicData uri="http://schemas.openxmlformats.org/presentationml/2006/ole">
            <mc:AlternateContent xmlns:mc="http://schemas.openxmlformats.org/markup-compatibility/2006">
              <mc:Choice xmlns:v="urn:schemas-microsoft-com:vml" Requires="v">
                <p:oleObj spid="_x0000_s163242" name="Equation" r:id="rId9" imgW="177480" imgH="228600" progId="Equation.DSMT4">
                  <p:embed/>
                </p:oleObj>
              </mc:Choice>
              <mc:Fallback>
                <p:oleObj name="Equation" r:id="rId9" imgW="177480" imgH="228600" progId="Equation.DSMT4">
                  <p:embed/>
                  <p:pic>
                    <p:nvPicPr>
                      <p:cNvPr id="0" name=""/>
                      <p:cNvPicPr>
                        <a:picLocks noChangeAspect="1" noChangeArrowheads="1"/>
                      </p:cNvPicPr>
                      <p:nvPr/>
                    </p:nvPicPr>
                    <p:blipFill>
                      <a:blip r:embed="rId10"/>
                      <a:srcRect/>
                      <a:stretch>
                        <a:fillRect/>
                      </a:stretch>
                    </p:blipFill>
                    <p:spPr bwMode="auto">
                      <a:xfrm>
                        <a:off x="1539710" y="5229200"/>
                        <a:ext cx="4572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310060" y="534673"/>
            <a:ext cx="3430747" cy="523220"/>
          </a:xfrm>
          <a:prstGeom prst="rect">
            <a:avLst/>
          </a:prstGeom>
        </p:spPr>
        <p:txBody>
          <a:bodyPr wrap="none">
            <a:spAutoFit/>
          </a:bodyPr>
          <a:lstStyle/>
          <a:p>
            <a:pPr>
              <a:buNone/>
            </a:pPr>
            <a:r>
              <a:rPr lang="zh-CN" altLang="en-US" sz="2800" b="1" dirty="0">
                <a:solidFill>
                  <a:srgbClr val="C7371F"/>
                </a:solidFill>
                <a:latin typeface="仿宋" panose="02010609060101010101" pitchFamily="49" charset="-122"/>
                <a:ea typeface="仿宋" panose="02010609060101010101" pitchFamily="49" charset="-122"/>
              </a:rPr>
              <a:t>振幅及初相位的确定</a:t>
            </a:r>
            <a:endParaRPr lang="en-US" altLang="zh-CN" sz="2800" b="1" dirty="0">
              <a:solidFill>
                <a:srgbClr val="C7371F"/>
              </a:solidFill>
              <a:latin typeface="仿宋" panose="02010609060101010101" pitchFamily="49" charset="-122"/>
              <a:ea typeface="仿宋" panose="02010609060101010101" pitchFamily="49" charset="-122"/>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2610362930"/>
              </p:ext>
            </p:extLst>
          </p:nvPr>
        </p:nvGraphicFramePr>
        <p:xfrm>
          <a:off x="5027889" y="5080976"/>
          <a:ext cx="1548172" cy="841988"/>
        </p:xfrm>
        <a:graphic>
          <a:graphicData uri="http://schemas.openxmlformats.org/presentationml/2006/ole">
            <mc:AlternateContent xmlns:mc="http://schemas.openxmlformats.org/markup-compatibility/2006">
              <mc:Choice xmlns:v="urn:schemas-microsoft-com:vml" Requires="v">
                <p:oleObj spid="_x0000_s163243" name="Equation" r:id="rId11" imgW="723600" imgH="393480" progId="Equation.DSMT4">
                  <p:embed/>
                </p:oleObj>
              </mc:Choice>
              <mc:Fallback>
                <p:oleObj name="Equation" r:id="rId11" imgW="723600" imgH="393480" progId="Equation.DSMT4">
                  <p:embed/>
                  <p:pic>
                    <p:nvPicPr>
                      <p:cNvPr id="0" name=""/>
                      <p:cNvPicPr/>
                      <p:nvPr/>
                    </p:nvPicPr>
                    <p:blipFill>
                      <a:blip r:embed="rId12"/>
                      <a:stretch>
                        <a:fillRect/>
                      </a:stretch>
                    </p:blipFill>
                    <p:spPr>
                      <a:xfrm>
                        <a:off x="5027889" y="5080976"/>
                        <a:ext cx="1548172" cy="841988"/>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845197793"/>
              </p:ext>
            </p:extLst>
          </p:nvPr>
        </p:nvGraphicFramePr>
        <p:xfrm>
          <a:off x="1070535" y="5711556"/>
          <a:ext cx="457200" cy="585787"/>
        </p:xfrm>
        <a:graphic>
          <a:graphicData uri="http://schemas.openxmlformats.org/presentationml/2006/ole">
            <mc:AlternateContent xmlns:mc="http://schemas.openxmlformats.org/markup-compatibility/2006">
              <mc:Choice xmlns:v="urn:schemas-microsoft-com:vml" Requires="v">
                <p:oleObj spid="_x0000_s163244" name="Equation" r:id="rId13" imgW="177480" imgH="228600" progId="Equation.DSMT4">
                  <p:embed/>
                </p:oleObj>
              </mc:Choice>
              <mc:Fallback>
                <p:oleObj name="Equation" r:id="rId13" imgW="177480" imgH="228600" progId="Equation.DSMT4">
                  <p:embed/>
                  <p:pic>
                    <p:nvPicPr>
                      <p:cNvPr id="0" name=""/>
                      <p:cNvPicPr>
                        <a:picLocks noChangeAspect="1" noChangeArrowheads="1"/>
                      </p:cNvPicPr>
                      <p:nvPr/>
                    </p:nvPicPr>
                    <p:blipFill>
                      <a:blip r:embed="rId10"/>
                      <a:srcRect/>
                      <a:stretch>
                        <a:fillRect/>
                      </a:stretch>
                    </p:blipFill>
                    <p:spPr bwMode="auto">
                      <a:xfrm>
                        <a:off x="1070535" y="5711556"/>
                        <a:ext cx="4572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271522093"/>
              </p:ext>
            </p:extLst>
          </p:nvPr>
        </p:nvGraphicFramePr>
        <p:xfrm>
          <a:off x="4140174" y="5785271"/>
          <a:ext cx="853453" cy="512072"/>
        </p:xfrm>
        <a:graphic>
          <a:graphicData uri="http://schemas.openxmlformats.org/presentationml/2006/ole">
            <mc:AlternateContent xmlns:mc="http://schemas.openxmlformats.org/markup-compatibility/2006">
              <mc:Choice xmlns:v="urn:schemas-microsoft-com:vml" Requires="v">
                <p:oleObj spid="_x0000_s163245" name="Equation" r:id="rId14" imgW="380880" imgH="228600" progId="Equation.DSMT4">
                  <p:embed/>
                </p:oleObj>
              </mc:Choice>
              <mc:Fallback>
                <p:oleObj name="Equation" r:id="rId14" imgW="380880" imgH="228600" progId="Equation.DSMT4">
                  <p:embed/>
                  <p:pic>
                    <p:nvPicPr>
                      <p:cNvPr id="0" name=""/>
                      <p:cNvPicPr/>
                      <p:nvPr/>
                    </p:nvPicPr>
                    <p:blipFill>
                      <a:blip r:embed="rId15"/>
                      <a:stretch>
                        <a:fillRect/>
                      </a:stretch>
                    </p:blipFill>
                    <p:spPr>
                      <a:xfrm>
                        <a:off x="4140174" y="5785271"/>
                        <a:ext cx="853453" cy="512072"/>
                      </a:xfrm>
                      <a:prstGeom prst="rect">
                        <a:avLst/>
                      </a:prstGeom>
                    </p:spPr>
                  </p:pic>
                </p:oleObj>
              </mc:Fallback>
            </mc:AlternateContent>
          </a:graphicData>
        </a:graphic>
      </p:graphicFrame>
    </p:spTree>
    <p:extLst>
      <p:ext uri="{BB962C8B-B14F-4D97-AF65-F5344CB8AC3E}">
        <p14:creationId xmlns:p14="http://schemas.microsoft.com/office/powerpoint/2010/main" val="2691862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solidFill>
                  <a:srgbClr val="000000"/>
                </a:solidFill>
              </a:rPr>
              <a:pPr>
                <a:defRPr/>
              </a:pPr>
              <a:t>25</a:t>
            </a:fld>
            <a:endParaRPr lang="en-US" altLang="zh-CN">
              <a:solidFill>
                <a:srgbClr val="000000"/>
              </a:solidFill>
            </a:endParaRPr>
          </a:p>
        </p:txBody>
      </p:sp>
      <p:sp>
        <p:nvSpPr>
          <p:cNvPr id="5" name="标题 1"/>
          <p:cNvSpPr>
            <a:spLocks noGrp="1"/>
          </p:cNvSpPr>
          <p:nvPr>
            <p:ph type="title"/>
          </p:nvPr>
        </p:nvSpPr>
        <p:spPr>
          <a:xfrm>
            <a:off x="575556" y="692696"/>
            <a:ext cx="7772400" cy="533384"/>
          </a:xfrm>
        </p:spPr>
        <p:txBody>
          <a:bodyPr/>
          <a:lstStyle/>
          <a:p>
            <a:r>
              <a:rPr lang="en-US" altLang="zh-CN" sz="3200" dirty="0" smtClean="0">
                <a:latin typeface="仿宋" panose="02010609060101010101" pitchFamily="49" charset="-122"/>
                <a:ea typeface="仿宋" panose="02010609060101010101" pitchFamily="49" charset="-122"/>
              </a:rPr>
              <a:t>§3.</a:t>
            </a:r>
            <a:r>
              <a:rPr lang="zh-CN" altLang="en-US" sz="3200" dirty="0" smtClean="0">
                <a:latin typeface="仿宋" panose="02010609060101010101" pitchFamily="49" charset="-122"/>
                <a:ea typeface="仿宋" panose="02010609060101010101" pitchFamily="49" charset="-122"/>
              </a:rPr>
              <a:t>简谐振动的描述</a:t>
            </a:r>
            <a:endParaRPr lang="zh-CN" altLang="en-US" sz="3200" dirty="0">
              <a:latin typeface="仿宋" panose="02010609060101010101" pitchFamily="49" charset="-122"/>
              <a:ea typeface="仿宋" panose="02010609060101010101" pitchFamily="49" charset="-122"/>
            </a:endParaRPr>
          </a:p>
        </p:txBody>
      </p:sp>
      <p:sp>
        <p:nvSpPr>
          <p:cNvPr id="6" name="文本框 5"/>
          <p:cNvSpPr txBox="1"/>
          <p:nvPr/>
        </p:nvSpPr>
        <p:spPr>
          <a:xfrm>
            <a:off x="899592" y="1520788"/>
            <a:ext cx="3097323" cy="523220"/>
          </a:xfrm>
          <a:prstGeom prst="rect">
            <a:avLst/>
          </a:prstGeom>
          <a:noFill/>
        </p:spPr>
        <p:txBody>
          <a:bodyPr wrap="none" rtlCol="0">
            <a:spAutoFit/>
          </a:bodyPr>
          <a:lstStyle/>
          <a:p>
            <a:pPr algn="l"/>
            <a:r>
              <a:rPr lang="zh-CN" altLang="en-US" sz="2800" dirty="0">
                <a:solidFill>
                  <a:srgbClr val="0000FF"/>
                </a:solidFill>
                <a:latin typeface="仿宋" panose="02010609060101010101" pitchFamily="49" charset="-122"/>
                <a:ea typeface="仿宋" panose="02010609060101010101" pitchFamily="49" charset="-122"/>
              </a:rPr>
              <a:t>一</a:t>
            </a:r>
            <a:r>
              <a:rPr lang="zh-CN" altLang="en-US" sz="2800" dirty="0" smtClean="0">
                <a:solidFill>
                  <a:srgbClr val="0000FF"/>
                </a:solidFill>
                <a:latin typeface="仿宋" panose="02010609060101010101" pitchFamily="49" charset="-122"/>
                <a:ea typeface="仿宋" panose="02010609060101010101" pitchFamily="49" charset="-122"/>
              </a:rPr>
              <a:t>、</a:t>
            </a:r>
            <a:r>
              <a:rPr lang="en-US" altLang="zh-CN" sz="2800" dirty="0" smtClean="0">
                <a:solidFill>
                  <a:srgbClr val="0000FF"/>
                </a:solidFill>
                <a:ea typeface="仿宋" panose="02010609060101010101" pitchFamily="49" charset="-122"/>
              </a:rPr>
              <a:t>x-t</a:t>
            </a:r>
            <a:r>
              <a:rPr lang="zh-CN" altLang="en-US" sz="2800" dirty="0" smtClean="0">
                <a:solidFill>
                  <a:srgbClr val="0000FF"/>
                </a:solidFill>
                <a:latin typeface="仿宋" panose="02010609060101010101" pitchFamily="49" charset="-122"/>
                <a:ea typeface="仿宋" panose="02010609060101010101" pitchFamily="49" charset="-122"/>
              </a:rPr>
              <a:t>曲线图示法</a:t>
            </a:r>
            <a:endParaRPr lang="zh-CN" altLang="en-US" sz="2800" dirty="0">
              <a:solidFill>
                <a:srgbClr val="0000FF"/>
              </a:solidFill>
              <a:latin typeface="仿宋" panose="02010609060101010101" pitchFamily="49" charset="-122"/>
              <a:ea typeface="仿宋" panose="02010609060101010101" pitchFamily="49" charset="-122"/>
            </a:endParaRPr>
          </a:p>
        </p:txBody>
      </p:sp>
      <p:sp>
        <p:nvSpPr>
          <p:cNvPr id="8" name="文本框 7"/>
          <p:cNvSpPr txBox="1"/>
          <p:nvPr/>
        </p:nvSpPr>
        <p:spPr>
          <a:xfrm>
            <a:off x="624682" y="2204864"/>
            <a:ext cx="3838531" cy="2785378"/>
          </a:xfrm>
          <a:prstGeom prst="rect">
            <a:avLst/>
          </a:prstGeom>
          <a:noFill/>
        </p:spPr>
        <p:txBody>
          <a:bodyPr wrap="square" rtlCol="0">
            <a:spAutoFit/>
          </a:bodyPr>
          <a:lstStyle/>
          <a:p>
            <a:pPr algn="l">
              <a:lnSpc>
                <a:spcPct val="125000"/>
              </a:lnSpc>
            </a:pPr>
            <a:endParaRPr lang="en-US" altLang="zh-CN" sz="2200" dirty="0">
              <a:solidFill>
                <a:srgbClr val="000000"/>
              </a:solidFill>
              <a:latin typeface="仿宋" panose="02010609060101010101" pitchFamily="49" charset="-122"/>
              <a:ea typeface="仿宋" panose="02010609060101010101" pitchFamily="49" charset="-122"/>
            </a:endParaRPr>
          </a:p>
          <a:p>
            <a:pPr algn="l">
              <a:lnSpc>
                <a:spcPct val="125000"/>
              </a:lnSpc>
            </a:pPr>
            <a:r>
              <a:rPr lang="zh-CN" altLang="en-US" dirty="0" smtClean="0">
                <a:solidFill>
                  <a:srgbClr val="000000"/>
                </a:solidFill>
                <a:latin typeface="仿宋" panose="02010609060101010101" pitchFamily="49" charset="-122"/>
                <a:ea typeface="仿宋" panose="02010609060101010101" pitchFamily="49" charset="-122"/>
              </a:rPr>
              <a:t>    简谐振动可以用三角函数表示，也可用如图的曲线图表示，图上已将振幅、周期和初相位标出。</a:t>
            </a:r>
            <a:endParaRPr lang="en-US" altLang="zh-CN" dirty="0" smtClean="0">
              <a:solidFill>
                <a:srgbClr val="000000"/>
              </a:solidFill>
              <a:ea typeface="仿宋" panose="02010609060101010101" pitchFamily="49" charset="-122"/>
            </a:endParaRPr>
          </a:p>
          <a:p>
            <a:pPr algn="l">
              <a:lnSpc>
                <a:spcPct val="125000"/>
              </a:lnSpc>
            </a:pPr>
            <a:endParaRPr lang="zh-CN" altLang="en-US" sz="2200" dirty="0">
              <a:solidFill>
                <a:srgbClr val="000000"/>
              </a:solidFill>
              <a:latin typeface="仿宋" panose="02010609060101010101" pitchFamily="49" charset="-122"/>
              <a:ea typeface="仿宋" panose="02010609060101010101" pitchFamily="49" charset="-122"/>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4058" y="1880828"/>
            <a:ext cx="3706180" cy="2724043"/>
          </a:xfrm>
          <a:prstGeom prst="rect">
            <a:avLst/>
          </a:prstGeom>
        </p:spPr>
      </p:pic>
      <p:graphicFrame>
        <p:nvGraphicFramePr>
          <p:cNvPr id="2" name="对象 1"/>
          <p:cNvGraphicFramePr>
            <a:graphicFrameLocks noChangeAspect="1"/>
          </p:cNvGraphicFramePr>
          <p:nvPr>
            <p:extLst>
              <p:ext uri="{D42A27DB-BD31-4B8C-83A1-F6EECF244321}">
                <p14:modId xmlns:p14="http://schemas.microsoft.com/office/powerpoint/2010/main" val="1408035036"/>
              </p:ext>
            </p:extLst>
          </p:nvPr>
        </p:nvGraphicFramePr>
        <p:xfrm>
          <a:off x="913431" y="5002477"/>
          <a:ext cx="2225215" cy="727432"/>
        </p:xfrm>
        <a:graphic>
          <a:graphicData uri="http://schemas.openxmlformats.org/presentationml/2006/ole">
            <mc:AlternateContent xmlns:mc="http://schemas.openxmlformats.org/markup-compatibility/2006">
              <mc:Choice xmlns:v="urn:schemas-microsoft-com:vml" Requires="v">
                <p:oleObj spid="_x0000_s173156" name="Equation" r:id="rId4" imgW="1320480" imgH="431640" progId="Equation.DSMT4">
                  <p:embed/>
                </p:oleObj>
              </mc:Choice>
              <mc:Fallback>
                <p:oleObj name="Equation" r:id="rId4" imgW="1320480" imgH="431640" progId="Equation.DSMT4">
                  <p:embed/>
                  <p:pic>
                    <p:nvPicPr>
                      <p:cNvPr id="0" name=""/>
                      <p:cNvPicPr/>
                      <p:nvPr/>
                    </p:nvPicPr>
                    <p:blipFill>
                      <a:blip r:embed="rId5"/>
                      <a:stretch>
                        <a:fillRect/>
                      </a:stretch>
                    </p:blipFill>
                    <p:spPr>
                      <a:xfrm>
                        <a:off x="913431" y="5002477"/>
                        <a:ext cx="2225215" cy="727432"/>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442230900"/>
              </p:ext>
            </p:extLst>
          </p:nvPr>
        </p:nvGraphicFramePr>
        <p:xfrm>
          <a:off x="5292080" y="4833156"/>
          <a:ext cx="1941874" cy="1569191"/>
        </p:xfrm>
        <a:graphic>
          <a:graphicData uri="http://schemas.openxmlformats.org/presentationml/2006/ole">
            <mc:AlternateContent xmlns:mc="http://schemas.openxmlformats.org/markup-compatibility/2006">
              <mc:Choice xmlns:v="urn:schemas-microsoft-com:vml" Requires="v">
                <p:oleObj spid="_x0000_s173157" name="Equation" r:id="rId6" imgW="1257120" imgH="1015920" progId="Equation.DSMT4">
                  <p:embed/>
                </p:oleObj>
              </mc:Choice>
              <mc:Fallback>
                <p:oleObj name="Equation" r:id="rId6" imgW="1257120" imgH="1015920" progId="Equation.DSMT4">
                  <p:embed/>
                  <p:pic>
                    <p:nvPicPr>
                      <p:cNvPr id="0" name=""/>
                      <p:cNvPicPr/>
                      <p:nvPr/>
                    </p:nvPicPr>
                    <p:blipFill>
                      <a:blip r:embed="rId7"/>
                      <a:stretch>
                        <a:fillRect/>
                      </a:stretch>
                    </p:blipFill>
                    <p:spPr>
                      <a:xfrm>
                        <a:off x="5292080" y="4833156"/>
                        <a:ext cx="1941874" cy="1569191"/>
                      </a:xfrm>
                      <a:prstGeom prst="rect">
                        <a:avLst/>
                      </a:prstGeom>
                    </p:spPr>
                  </p:pic>
                </p:oleObj>
              </mc:Fallback>
            </mc:AlternateContent>
          </a:graphicData>
        </a:graphic>
      </p:graphicFrame>
    </p:spTree>
    <p:extLst>
      <p:ext uri="{BB962C8B-B14F-4D97-AF65-F5344CB8AC3E}">
        <p14:creationId xmlns:p14="http://schemas.microsoft.com/office/powerpoint/2010/main" val="2075946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5800" y="4257218"/>
            <a:ext cx="4713541" cy="2400657"/>
          </a:xfrm>
          <a:prstGeom prst="rect">
            <a:avLst/>
          </a:prstGeom>
        </p:spPr>
        <p:txBody>
          <a:bodyPr wrap="square">
            <a:spAutoFit/>
          </a:bodyPr>
          <a:lstStyle/>
          <a:p>
            <a:pPr algn="l">
              <a:lnSpc>
                <a:spcPct val="125000"/>
              </a:lnSpc>
            </a:pPr>
            <a:r>
              <a:rPr lang="zh-CN" altLang="en-US" dirty="0">
                <a:solidFill>
                  <a:srgbClr val="000000"/>
                </a:solidFill>
                <a:latin typeface="仿宋" panose="02010609060101010101" pitchFamily="49" charset="-122"/>
                <a:ea typeface="仿宋" panose="02010609060101010101" pitchFamily="49" charset="-122"/>
              </a:rPr>
              <a:t>由此可见，其在</a:t>
            </a:r>
            <a:r>
              <a:rPr lang="en-US" altLang="zh-CN" dirty="0">
                <a:solidFill>
                  <a:srgbClr val="000000"/>
                </a:solidFill>
                <a:latin typeface="仿宋" panose="02010609060101010101" pitchFamily="49" charset="-122"/>
                <a:ea typeface="仿宋" panose="02010609060101010101" pitchFamily="49" charset="-122"/>
              </a:rPr>
              <a:t>x</a:t>
            </a:r>
            <a:r>
              <a:rPr lang="zh-CN" altLang="en-US" dirty="0">
                <a:solidFill>
                  <a:srgbClr val="000000"/>
                </a:solidFill>
                <a:latin typeface="仿宋" panose="02010609060101010101" pitchFamily="49" charset="-122"/>
                <a:ea typeface="仿宋" panose="02010609060101010101" pitchFamily="49" charset="-122"/>
              </a:rPr>
              <a:t>轴上的投影为：</a:t>
            </a:r>
            <a:endParaRPr lang="en-US" altLang="zh-CN" dirty="0">
              <a:solidFill>
                <a:srgbClr val="000000"/>
              </a:solidFill>
              <a:latin typeface="仿宋" panose="02010609060101010101" pitchFamily="49" charset="-122"/>
              <a:ea typeface="仿宋" panose="02010609060101010101" pitchFamily="49" charset="-122"/>
            </a:endParaRPr>
          </a:p>
          <a:p>
            <a:pPr algn="l">
              <a:lnSpc>
                <a:spcPct val="125000"/>
              </a:lnSpc>
            </a:pPr>
            <a:endParaRPr lang="en-US" altLang="zh-CN" dirty="0" smtClean="0">
              <a:solidFill>
                <a:srgbClr val="000000"/>
              </a:solidFill>
              <a:latin typeface="仿宋" panose="02010609060101010101" pitchFamily="49" charset="-122"/>
              <a:ea typeface="仿宋" panose="02010609060101010101" pitchFamily="49" charset="-122"/>
            </a:endParaRPr>
          </a:p>
          <a:p>
            <a:pPr algn="l">
              <a:lnSpc>
                <a:spcPct val="125000"/>
              </a:lnSpc>
            </a:pPr>
            <a:r>
              <a:rPr lang="zh-CN" altLang="en-US" dirty="0" smtClean="0">
                <a:solidFill>
                  <a:srgbClr val="000000"/>
                </a:solidFill>
                <a:latin typeface="仿宋" panose="02010609060101010101" pitchFamily="49" charset="-122"/>
                <a:ea typeface="仿宋" panose="02010609060101010101" pitchFamily="49" charset="-122"/>
              </a:rPr>
              <a:t>正好</a:t>
            </a:r>
            <a:r>
              <a:rPr lang="zh-CN" altLang="en-US" dirty="0">
                <a:solidFill>
                  <a:srgbClr val="000000"/>
                </a:solidFill>
                <a:latin typeface="仿宋" panose="02010609060101010101" pitchFamily="49" charset="-122"/>
                <a:ea typeface="仿宋" panose="02010609060101010101" pitchFamily="49" charset="-122"/>
              </a:rPr>
              <a:t>是简谐振动的运动方程</a:t>
            </a:r>
            <a:r>
              <a:rPr lang="zh-CN" altLang="en-US" dirty="0" smtClean="0">
                <a:solidFill>
                  <a:srgbClr val="000000"/>
                </a:solidFill>
                <a:latin typeface="仿宋" panose="02010609060101010101" pitchFamily="49" charset="-122"/>
                <a:ea typeface="仿宋" panose="02010609060101010101" pitchFamily="49" charset="-122"/>
              </a:rPr>
              <a:t>。</a:t>
            </a:r>
            <a:endParaRPr lang="en-US" altLang="zh-CN" dirty="0" smtClean="0">
              <a:solidFill>
                <a:srgbClr val="000000"/>
              </a:solidFill>
              <a:latin typeface="仿宋" panose="02010609060101010101" pitchFamily="49" charset="-122"/>
              <a:ea typeface="仿宋" panose="02010609060101010101" pitchFamily="49" charset="-122"/>
            </a:endParaRPr>
          </a:p>
          <a:p>
            <a:pPr algn="l">
              <a:lnSpc>
                <a:spcPct val="125000"/>
              </a:lnSpc>
            </a:pPr>
            <a:r>
              <a:rPr lang="zh-CN" altLang="en-US" dirty="0">
                <a:solidFill>
                  <a:srgbClr val="000000"/>
                </a:solidFill>
                <a:latin typeface="仿宋" panose="02010609060101010101" pitchFamily="49" charset="-122"/>
                <a:ea typeface="仿宋" panose="02010609060101010101" pitchFamily="49" charset="-122"/>
              </a:rPr>
              <a:t> </a:t>
            </a:r>
            <a:r>
              <a:rPr lang="zh-CN" altLang="en-US" dirty="0" smtClean="0">
                <a:solidFill>
                  <a:srgbClr val="000000"/>
                </a:solidFill>
                <a:latin typeface="仿宋" panose="02010609060101010101" pitchFamily="49" charset="-122"/>
                <a:ea typeface="仿宋" panose="02010609060101010101" pitchFamily="49" charset="-122"/>
              </a:rPr>
              <a:t> </a:t>
            </a:r>
            <a:r>
              <a:rPr lang="en-US" altLang="zh-CN" dirty="0" smtClean="0">
                <a:solidFill>
                  <a:srgbClr val="000000"/>
                </a:solidFill>
                <a:latin typeface="仿宋" panose="02010609060101010101" pitchFamily="49" charset="-122"/>
                <a:ea typeface="仿宋" panose="02010609060101010101" pitchFamily="49" charset="-122"/>
              </a:rPr>
              <a:t>——</a:t>
            </a:r>
            <a:r>
              <a:rPr lang="zh-CN" altLang="en-US" dirty="0" smtClean="0">
                <a:solidFill>
                  <a:srgbClr val="000000"/>
                </a:solidFill>
                <a:latin typeface="仿宋" panose="02010609060101010101" pitchFamily="49" charset="-122"/>
                <a:ea typeface="仿宋" panose="02010609060101010101" pitchFamily="49" charset="-122"/>
              </a:rPr>
              <a:t>简谐振动的</a:t>
            </a:r>
            <a:r>
              <a:rPr lang="zh-CN" altLang="en-US" b="1" dirty="0" smtClean="0">
                <a:solidFill>
                  <a:srgbClr val="C7371F"/>
                </a:solidFill>
                <a:latin typeface="仿宋" panose="02010609060101010101" pitchFamily="49" charset="-122"/>
                <a:ea typeface="仿宋" panose="02010609060101010101" pitchFamily="49" charset="-122"/>
              </a:rPr>
              <a:t>矢量表示法</a:t>
            </a:r>
            <a:r>
              <a:rPr lang="zh-CN" altLang="en-US" dirty="0" smtClean="0">
                <a:solidFill>
                  <a:srgbClr val="000000"/>
                </a:solidFill>
                <a:latin typeface="仿宋" panose="02010609060101010101" pitchFamily="49" charset="-122"/>
                <a:ea typeface="仿宋" panose="02010609060101010101" pitchFamily="49" charset="-122"/>
              </a:rPr>
              <a:t>或</a:t>
            </a:r>
            <a:r>
              <a:rPr lang="zh-CN" altLang="en-US" b="1" dirty="0" smtClean="0">
                <a:solidFill>
                  <a:srgbClr val="C7371F"/>
                </a:solidFill>
                <a:latin typeface="仿宋" panose="02010609060101010101" pitchFamily="49" charset="-122"/>
                <a:ea typeface="仿宋" panose="02010609060101010101" pitchFamily="49" charset="-122"/>
              </a:rPr>
              <a:t>几何表示法</a:t>
            </a:r>
            <a:r>
              <a:rPr lang="zh-CN" altLang="en-US" dirty="0" smtClean="0">
                <a:solidFill>
                  <a:srgbClr val="000000"/>
                </a:solidFill>
                <a:latin typeface="仿宋" panose="02010609060101010101" pitchFamily="49" charset="-122"/>
                <a:ea typeface="仿宋" panose="02010609060101010101" pitchFamily="49" charset="-122"/>
              </a:rPr>
              <a:t>。</a:t>
            </a:r>
            <a:endParaRPr lang="en-US" altLang="zh-CN" dirty="0">
              <a:solidFill>
                <a:srgbClr val="000000"/>
              </a:solidFill>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85800" y="1124744"/>
            <a:ext cx="4606280" cy="3006666"/>
          </a:xfrm>
          <a:noFill/>
        </p:spPr>
        <p:txBody>
          <a:bodyPr/>
          <a:lstStyle/>
          <a:p>
            <a:pPr>
              <a:lnSpc>
                <a:spcPct val="125000"/>
              </a:lnSpc>
            </a:pPr>
            <a:r>
              <a:rPr lang="zh-CN" altLang="en-US" sz="2400" dirty="0" smtClean="0">
                <a:latin typeface="仿宋" panose="02010609060101010101" pitchFamily="49" charset="-122"/>
                <a:ea typeface="仿宋" panose="02010609060101010101" pitchFamily="49" charset="-122"/>
              </a:rPr>
              <a:t>简谐振动</a:t>
            </a:r>
            <a:r>
              <a:rPr lang="zh-CN" altLang="en-US" sz="2400" dirty="0">
                <a:latin typeface="仿宋" panose="02010609060101010101" pitchFamily="49" charset="-122"/>
                <a:ea typeface="仿宋" panose="02010609060101010101" pitchFamily="49" charset="-122"/>
              </a:rPr>
              <a:t>的</a:t>
            </a:r>
            <a:r>
              <a:rPr lang="zh-CN" altLang="en-US" sz="2400" dirty="0" smtClean="0">
                <a:latin typeface="仿宋" panose="02010609060101010101" pitchFamily="49" charset="-122"/>
                <a:ea typeface="仿宋" panose="02010609060101010101" pitchFamily="49" charset="-122"/>
              </a:rPr>
              <a:t>表达式：</a:t>
            </a:r>
            <a:endParaRPr lang="en-US" altLang="zh-CN" sz="2400" dirty="0" smtClean="0">
              <a:latin typeface="仿宋" panose="02010609060101010101" pitchFamily="49" charset="-122"/>
              <a:ea typeface="仿宋" panose="02010609060101010101" pitchFamily="49" charset="-122"/>
            </a:endParaRPr>
          </a:p>
          <a:p>
            <a:pPr>
              <a:lnSpc>
                <a:spcPct val="125000"/>
              </a:lnSpc>
            </a:pPr>
            <a:endParaRPr lang="en-US" altLang="zh-CN" sz="2400" dirty="0" smtClean="0">
              <a:latin typeface="仿宋" panose="02010609060101010101" pitchFamily="49" charset="-122"/>
              <a:ea typeface="仿宋" panose="02010609060101010101" pitchFamily="49" charset="-122"/>
            </a:endParaRPr>
          </a:p>
          <a:p>
            <a:pPr>
              <a:lnSpc>
                <a:spcPct val="125000"/>
              </a:lnSpc>
            </a:pPr>
            <a:r>
              <a:rPr lang="zh-CN" altLang="en-US" sz="2400" dirty="0" smtClean="0">
                <a:latin typeface="仿宋" panose="02010609060101010101" pitchFamily="49" charset="-122"/>
                <a:ea typeface="仿宋" panose="02010609060101010101" pitchFamily="49" charset="-122"/>
              </a:rPr>
              <a:t>振幅矢量    自</a:t>
            </a:r>
            <a:r>
              <a:rPr lang="en-US" altLang="zh-CN" sz="2400" dirty="0" smtClean="0">
                <a:latin typeface="仿宋" panose="02010609060101010101" pitchFamily="49" charset="-122"/>
                <a:ea typeface="仿宋" panose="02010609060101010101" pitchFamily="49" charset="-122"/>
              </a:rPr>
              <a:t>t=0</a:t>
            </a:r>
            <a:r>
              <a:rPr lang="zh-CN" altLang="en-US" sz="2400" dirty="0" smtClean="0">
                <a:latin typeface="仿宋" panose="02010609060101010101" pitchFamily="49" charset="-122"/>
                <a:ea typeface="仿宋" panose="02010609060101010101" pitchFamily="49" charset="-122"/>
              </a:rPr>
              <a:t>开始，以</a:t>
            </a:r>
            <a:endParaRPr lang="en-US" altLang="zh-CN" sz="2400" dirty="0" smtClean="0">
              <a:latin typeface="仿宋" panose="02010609060101010101" pitchFamily="49" charset="-122"/>
              <a:ea typeface="仿宋" panose="02010609060101010101" pitchFamily="49" charset="-122"/>
            </a:endParaRPr>
          </a:p>
          <a:p>
            <a:pPr marL="361950" indent="0">
              <a:lnSpc>
                <a:spcPct val="125000"/>
              </a:lnSpc>
              <a:buNone/>
            </a:pPr>
            <a:r>
              <a:rPr lang="zh-CN" altLang="en-US" sz="2400" dirty="0" smtClean="0">
                <a:latin typeface="仿宋" panose="02010609060101010101" pitchFamily="49" charset="-122"/>
                <a:ea typeface="仿宋" panose="02010609060101010101" pitchFamily="49" charset="-122"/>
              </a:rPr>
              <a:t>    为角速度，沿逆时针方向匀速转动，在</a:t>
            </a:r>
            <a:r>
              <a:rPr lang="en-US" altLang="zh-CN" sz="2400" dirty="0" smtClean="0">
                <a:latin typeface="仿宋" panose="02010609060101010101" pitchFamily="49" charset="-122"/>
                <a:ea typeface="仿宋" panose="02010609060101010101" pitchFamily="49" charset="-122"/>
              </a:rPr>
              <a:t>t</a:t>
            </a:r>
            <a:r>
              <a:rPr lang="zh-CN" altLang="en-US" sz="2400" dirty="0" smtClean="0">
                <a:latin typeface="仿宋" panose="02010609060101010101" pitchFamily="49" charset="-122"/>
                <a:ea typeface="仿宋" panose="02010609060101010101" pitchFamily="49" charset="-122"/>
              </a:rPr>
              <a:t>时刻</a:t>
            </a:r>
            <a:r>
              <a:rPr lang="en-US" altLang="zh-CN" sz="2400" dirty="0" smtClean="0">
                <a:latin typeface="仿宋" panose="02010609060101010101" pitchFamily="49" charset="-122"/>
                <a:ea typeface="仿宋" panose="02010609060101010101" pitchFamily="49" charset="-122"/>
              </a:rPr>
              <a:t>,</a:t>
            </a:r>
            <a:r>
              <a:rPr lang="zh-CN" altLang="en-US" sz="2400" dirty="0" smtClean="0">
                <a:latin typeface="仿宋" panose="02010609060101010101" pitchFamily="49" charset="-122"/>
                <a:ea typeface="仿宋" panose="02010609060101010101" pitchFamily="49" charset="-122"/>
              </a:rPr>
              <a:t>与 </a:t>
            </a:r>
            <a:r>
              <a:rPr lang="en-US" altLang="zh-CN" sz="2400" dirty="0" smtClean="0">
                <a:latin typeface="仿宋" panose="02010609060101010101" pitchFamily="49" charset="-122"/>
                <a:ea typeface="仿宋" panose="02010609060101010101" pitchFamily="49" charset="-122"/>
              </a:rPr>
              <a:t>x</a:t>
            </a:r>
            <a:r>
              <a:rPr lang="zh-CN" altLang="en-US" sz="2400" dirty="0" smtClean="0">
                <a:latin typeface="仿宋" panose="02010609060101010101" pitchFamily="49" charset="-122"/>
                <a:ea typeface="仿宋" panose="02010609060101010101" pitchFamily="49" charset="-122"/>
              </a:rPr>
              <a:t>轴成的角为                。</a:t>
            </a:r>
            <a:endParaRPr lang="en-US" altLang="zh-CN" sz="2400" dirty="0" smtClean="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solidFill>
                  <a:srgbClr val="000000"/>
                </a:solidFill>
              </a:rPr>
              <a:pPr>
                <a:defRPr/>
              </a:pPr>
              <a:t>26</a:t>
            </a:fld>
            <a:endParaRPr lang="en-US" altLang="zh-CN">
              <a:solidFill>
                <a:srgbClr val="000000"/>
              </a:solidFill>
            </a:endParaRPr>
          </a:p>
        </p:txBody>
      </p:sp>
      <p:graphicFrame>
        <p:nvGraphicFramePr>
          <p:cNvPr id="23554" name="Object 2"/>
          <p:cNvGraphicFramePr>
            <a:graphicFrameLocks noChangeAspect="1"/>
          </p:cNvGraphicFramePr>
          <p:nvPr>
            <p:extLst/>
          </p:nvPr>
        </p:nvGraphicFramePr>
        <p:xfrm>
          <a:off x="1360488" y="1598613"/>
          <a:ext cx="2711450" cy="542925"/>
        </p:xfrm>
        <a:graphic>
          <a:graphicData uri="http://schemas.openxmlformats.org/presentationml/2006/ole">
            <mc:AlternateContent xmlns:mc="http://schemas.openxmlformats.org/markup-compatibility/2006">
              <mc:Choice xmlns:v="urn:schemas-microsoft-com:vml" Requires="v">
                <p:oleObj spid="_x0000_s167209" name="Equation" r:id="rId3" imgW="1143000" imgH="228600" progId="Equation.DSMT4">
                  <p:embed/>
                </p:oleObj>
              </mc:Choice>
              <mc:Fallback>
                <p:oleObj name="Equation" r:id="rId3" imgW="1143000" imgH="228600" progId="Equation.DSMT4">
                  <p:embed/>
                  <p:pic>
                    <p:nvPicPr>
                      <p:cNvPr id="0" name=""/>
                      <p:cNvPicPr>
                        <a:picLocks noChangeAspect="1" noChangeArrowheads="1"/>
                      </p:cNvPicPr>
                      <p:nvPr/>
                    </p:nvPicPr>
                    <p:blipFill>
                      <a:blip r:embed="rId4"/>
                      <a:srcRect/>
                      <a:stretch>
                        <a:fillRect/>
                      </a:stretch>
                    </p:blipFill>
                    <p:spPr bwMode="auto">
                      <a:xfrm>
                        <a:off x="1360488" y="1598613"/>
                        <a:ext cx="2711450" cy="542925"/>
                      </a:xfrm>
                      <a:prstGeom prst="rect">
                        <a:avLst/>
                      </a:prstGeom>
                      <a:noFill/>
                      <a:extLst/>
                    </p:spPr>
                  </p:pic>
                </p:oleObj>
              </mc:Fallback>
            </mc:AlternateContent>
          </a:graphicData>
        </a:graphic>
      </p:graphicFrame>
      <p:graphicFrame>
        <p:nvGraphicFramePr>
          <p:cNvPr id="23556" name="Object 4"/>
          <p:cNvGraphicFramePr>
            <a:graphicFrameLocks noChangeAspect="1"/>
          </p:cNvGraphicFramePr>
          <p:nvPr>
            <p:extLst/>
          </p:nvPr>
        </p:nvGraphicFramePr>
        <p:xfrm>
          <a:off x="1311681" y="2854087"/>
          <a:ext cx="392055" cy="363016"/>
        </p:xfrm>
        <a:graphic>
          <a:graphicData uri="http://schemas.openxmlformats.org/presentationml/2006/ole">
            <mc:AlternateContent xmlns:mc="http://schemas.openxmlformats.org/markup-compatibility/2006">
              <mc:Choice xmlns:v="urn:schemas-microsoft-com:vml" Requires="v">
                <p:oleObj spid="_x0000_s167210" name="公式" r:id="rId5" imgW="152280" imgH="139680" progId="Equation.3">
                  <p:embed/>
                </p:oleObj>
              </mc:Choice>
              <mc:Fallback>
                <p:oleObj name="公式" r:id="rId5" imgW="152280" imgH="1396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1681" y="2854087"/>
                        <a:ext cx="392055" cy="363016"/>
                      </a:xfrm>
                      <a:prstGeom prst="rect">
                        <a:avLst/>
                      </a:prstGeom>
                      <a:noFill/>
                      <a:extLst/>
                    </p:spPr>
                  </p:pic>
                </p:oleObj>
              </mc:Fallback>
            </mc:AlternateContent>
          </a:graphicData>
        </a:graphic>
      </p:graphicFrame>
      <p:graphicFrame>
        <p:nvGraphicFramePr>
          <p:cNvPr id="23557" name="Object 5"/>
          <p:cNvGraphicFramePr>
            <a:graphicFrameLocks noChangeAspect="1"/>
          </p:cNvGraphicFramePr>
          <p:nvPr>
            <p:extLst/>
          </p:nvPr>
        </p:nvGraphicFramePr>
        <p:xfrm>
          <a:off x="2518094" y="2267346"/>
          <a:ext cx="396237" cy="420977"/>
        </p:xfrm>
        <a:graphic>
          <a:graphicData uri="http://schemas.openxmlformats.org/presentationml/2006/ole">
            <mc:AlternateContent xmlns:mc="http://schemas.openxmlformats.org/markup-compatibility/2006">
              <mc:Choice xmlns:v="urn:schemas-microsoft-com:vml" Requires="v">
                <p:oleObj spid="_x0000_s167211" name="公式" r:id="rId7" imgW="152280" imgH="203040" progId="Equation.3">
                  <p:embed/>
                </p:oleObj>
              </mc:Choice>
              <mc:Fallback>
                <p:oleObj name="公式" r:id="rId7" imgW="152280" imgH="203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8094" y="2267346"/>
                        <a:ext cx="396237" cy="420977"/>
                      </a:xfrm>
                      <a:prstGeom prst="rect">
                        <a:avLst/>
                      </a:prstGeom>
                      <a:noFill/>
                      <a:extLst/>
                    </p:spPr>
                  </p:pic>
                </p:oleObj>
              </mc:Fallback>
            </mc:AlternateContent>
          </a:graphicData>
        </a:graphic>
      </p:graphicFrame>
      <p:graphicFrame>
        <p:nvGraphicFramePr>
          <p:cNvPr id="23558" name="Object 6"/>
          <p:cNvGraphicFramePr>
            <a:graphicFrameLocks noChangeAspect="1"/>
          </p:cNvGraphicFramePr>
          <p:nvPr>
            <p:extLst/>
          </p:nvPr>
        </p:nvGraphicFramePr>
        <p:xfrm>
          <a:off x="2098675" y="3654425"/>
          <a:ext cx="1531938" cy="603250"/>
        </p:xfrm>
        <a:graphic>
          <a:graphicData uri="http://schemas.openxmlformats.org/presentationml/2006/ole">
            <mc:AlternateContent xmlns:mc="http://schemas.openxmlformats.org/markup-compatibility/2006">
              <mc:Choice xmlns:v="urn:schemas-microsoft-com:vml" Requires="v">
                <p:oleObj spid="_x0000_s167212" name="Equation" r:id="rId9" imgW="583920" imgH="228600" progId="Equation.DSMT4">
                  <p:embed/>
                </p:oleObj>
              </mc:Choice>
              <mc:Fallback>
                <p:oleObj name="Equation" r:id="rId9" imgW="583920" imgH="228600" progId="Equation.DSMT4">
                  <p:embed/>
                  <p:pic>
                    <p:nvPicPr>
                      <p:cNvPr id="0" name=""/>
                      <p:cNvPicPr>
                        <a:picLocks noChangeAspect="1" noChangeArrowheads="1"/>
                      </p:cNvPicPr>
                      <p:nvPr/>
                    </p:nvPicPr>
                    <p:blipFill>
                      <a:blip r:embed="rId10"/>
                      <a:srcRect/>
                      <a:stretch>
                        <a:fillRect/>
                      </a:stretch>
                    </p:blipFill>
                    <p:spPr bwMode="auto">
                      <a:xfrm>
                        <a:off x="2098675" y="3654425"/>
                        <a:ext cx="1531938"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9" name="Object 7"/>
          <p:cNvGraphicFramePr>
            <a:graphicFrameLocks noChangeAspect="1"/>
          </p:cNvGraphicFramePr>
          <p:nvPr>
            <p:extLst>
              <p:ext uri="{D42A27DB-BD31-4B8C-83A1-F6EECF244321}">
                <p14:modId xmlns:p14="http://schemas.microsoft.com/office/powerpoint/2010/main" val="4126759907"/>
              </p:ext>
            </p:extLst>
          </p:nvPr>
        </p:nvGraphicFramePr>
        <p:xfrm>
          <a:off x="1483205" y="4706936"/>
          <a:ext cx="3118730" cy="624574"/>
        </p:xfrm>
        <a:graphic>
          <a:graphicData uri="http://schemas.openxmlformats.org/presentationml/2006/ole">
            <mc:AlternateContent xmlns:mc="http://schemas.openxmlformats.org/markup-compatibility/2006">
              <mc:Choice xmlns:v="urn:schemas-microsoft-com:vml" Requires="v">
                <p:oleObj spid="_x0000_s167213" name="Equation" r:id="rId11" imgW="1143000" imgH="228600" progId="Equation.DSMT4">
                  <p:embed/>
                </p:oleObj>
              </mc:Choice>
              <mc:Fallback>
                <p:oleObj name="Equation" r:id="rId11" imgW="1143000" imgH="228600" progId="Equation.DSMT4">
                  <p:embed/>
                  <p:pic>
                    <p:nvPicPr>
                      <p:cNvPr id="0" name=""/>
                      <p:cNvPicPr>
                        <a:picLocks noChangeAspect="1" noChangeArrowheads="1"/>
                      </p:cNvPicPr>
                      <p:nvPr/>
                    </p:nvPicPr>
                    <p:blipFill>
                      <a:blip r:embed="rId12"/>
                      <a:srcRect/>
                      <a:stretch>
                        <a:fillRect/>
                      </a:stretch>
                    </p:blipFill>
                    <p:spPr bwMode="auto">
                      <a:xfrm>
                        <a:off x="1483205" y="4706936"/>
                        <a:ext cx="3118730" cy="624574"/>
                      </a:xfrm>
                      <a:prstGeom prst="rect">
                        <a:avLst/>
                      </a:prstGeom>
                      <a:noFill/>
                    </p:spPr>
                  </p:pic>
                </p:oleObj>
              </mc:Fallback>
            </mc:AlternateContent>
          </a:graphicData>
        </a:graphic>
      </p:graphicFrame>
      <p:sp>
        <p:nvSpPr>
          <p:cNvPr id="15" name="文本框 14"/>
          <p:cNvSpPr txBox="1"/>
          <p:nvPr/>
        </p:nvSpPr>
        <p:spPr>
          <a:xfrm>
            <a:off x="866571" y="548481"/>
            <a:ext cx="2698175" cy="523220"/>
          </a:xfrm>
          <a:prstGeom prst="rect">
            <a:avLst/>
          </a:prstGeom>
          <a:noFill/>
        </p:spPr>
        <p:txBody>
          <a:bodyPr wrap="none" rtlCol="0">
            <a:spAutoFit/>
          </a:bodyPr>
          <a:lstStyle/>
          <a:p>
            <a:pPr algn="l"/>
            <a:r>
              <a:rPr lang="zh-CN" altLang="en-US" sz="2800" dirty="0" smtClean="0">
                <a:solidFill>
                  <a:srgbClr val="0000FF"/>
                </a:solidFill>
                <a:latin typeface="仿宋" panose="02010609060101010101" pitchFamily="49" charset="-122"/>
                <a:ea typeface="仿宋" panose="02010609060101010101" pitchFamily="49" charset="-122"/>
              </a:rPr>
              <a:t>二、</a:t>
            </a:r>
            <a:r>
              <a:rPr lang="zh-CN" altLang="en-US" sz="2800" dirty="0" smtClean="0">
                <a:solidFill>
                  <a:srgbClr val="0000FF"/>
                </a:solidFill>
                <a:ea typeface="仿宋" panose="02010609060101010101" pitchFamily="49" charset="-122"/>
              </a:rPr>
              <a:t>振幅矢量法</a:t>
            </a:r>
            <a:endParaRPr lang="zh-CN" altLang="en-US" sz="2800" dirty="0">
              <a:solidFill>
                <a:srgbClr val="0000FF"/>
              </a:solidFill>
              <a:latin typeface="仿宋" panose="02010609060101010101" pitchFamily="49" charset="-122"/>
              <a:ea typeface="仿宋" panose="02010609060101010101" pitchFamily="49" charset="-122"/>
            </a:endParaRPr>
          </a:p>
        </p:txBody>
      </p:sp>
      <p:pic>
        <p:nvPicPr>
          <p:cNvPr id="9" name="图片 8"/>
          <p:cNvPicPr>
            <a:picLocks noChangeAspect="1"/>
          </p:cNvPicPr>
          <p:nvPr/>
        </p:nvPicPr>
        <p:blipFill>
          <a:blip r:embed="rId13"/>
          <a:stretch>
            <a:fillRect/>
          </a:stretch>
        </p:blipFill>
        <p:spPr>
          <a:xfrm>
            <a:off x="6225226" y="3864019"/>
            <a:ext cx="2232974" cy="2174786"/>
          </a:xfrm>
          <a:prstGeom prst="rect">
            <a:avLst/>
          </a:prstGeom>
        </p:spPr>
      </p:pic>
      <p:sp>
        <p:nvSpPr>
          <p:cNvPr id="10" name="文本框 9"/>
          <p:cNvSpPr txBox="1"/>
          <p:nvPr/>
        </p:nvSpPr>
        <p:spPr>
          <a:xfrm>
            <a:off x="5627607" y="3192760"/>
            <a:ext cx="3262432" cy="461665"/>
          </a:xfrm>
          <a:prstGeom prst="rect">
            <a:avLst/>
          </a:prstGeom>
          <a:noFill/>
        </p:spPr>
        <p:txBody>
          <a:bodyPr wrap="none" rtlCol="0">
            <a:spAutoFit/>
          </a:bodyPr>
          <a:lstStyle/>
          <a:p>
            <a:r>
              <a:rPr lang="zh-CN" altLang="en-US" dirty="0" smtClean="0">
                <a:solidFill>
                  <a:srgbClr val="C00000"/>
                </a:solidFill>
                <a:latin typeface="仿宋" panose="02010609060101010101" pitchFamily="49" charset="-122"/>
                <a:ea typeface="仿宋" panose="02010609060101010101" pitchFamily="49" charset="-122"/>
              </a:rPr>
              <a:t>圆周运动的投影是振动</a:t>
            </a:r>
            <a:endParaRPr lang="zh-CN" altLang="en-US" dirty="0">
              <a:solidFill>
                <a:srgbClr val="C00000"/>
              </a:solidFill>
              <a:latin typeface="仿宋" panose="02010609060101010101" pitchFamily="49" charset="-122"/>
              <a:ea typeface="仿宋" panose="02010609060101010101" pitchFamily="49" charset="-122"/>
            </a:endParaRPr>
          </a:p>
        </p:txBody>
      </p:sp>
      <p:pic>
        <p:nvPicPr>
          <p:cNvPr id="13" name="图片 1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493157" y="3694973"/>
            <a:ext cx="3531332" cy="2648499"/>
          </a:xfrm>
          <a:prstGeom prst="rect">
            <a:avLst/>
          </a:prstGeom>
        </p:spPr>
      </p:pic>
      <p:pic>
        <p:nvPicPr>
          <p:cNvPr id="2" name="图片 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567613" y="289769"/>
            <a:ext cx="3321090" cy="2571408"/>
          </a:xfrm>
          <a:prstGeom prst="rect">
            <a:avLst/>
          </a:prstGeom>
        </p:spPr>
      </p:pic>
    </p:spTree>
    <p:extLst>
      <p:ext uri="{BB962C8B-B14F-4D97-AF65-F5344CB8AC3E}">
        <p14:creationId xmlns:p14="http://schemas.microsoft.com/office/powerpoint/2010/main" val="623728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642918"/>
            <a:ext cx="8029604" cy="5453082"/>
          </a:xfrm>
        </p:spPr>
        <p:txBody>
          <a:bodyPr/>
          <a:lstStyle/>
          <a:p>
            <a:r>
              <a:rPr lang="zh-CN" altLang="en-US" sz="2800" dirty="0" smtClean="0"/>
              <a:t>     的端点</a:t>
            </a:r>
            <a:r>
              <a:rPr lang="en-US" altLang="zh-CN" sz="2800" dirty="0" smtClean="0"/>
              <a:t>——</a:t>
            </a:r>
            <a:r>
              <a:rPr lang="zh-CN" altLang="en-US" sz="2800" dirty="0" smtClean="0"/>
              <a:t>参考点，参考点的运动轨迹为参考圆，   叫振幅矢量</a:t>
            </a:r>
            <a:r>
              <a:rPr lang="zh-CN" altLang="en-US" sz="2800" dirty="0"/>
              <a:t>，</a:t>
            </a:r>
            <a:r>
              <a:rPr lang="zh-CN" altLang="en-US" sz="2800" dirty="0" smtClean="0"/>
              <a:t>参考点在</a:t>
            </a:r>
            <a:r>
              <a:rPr lang="en-US" altLang="zh-CN" sz="2800" dirty="0" smtClean="0"/>
              <a:t>x</a:t>
            </a:r>
            <a:r>
              <a:rPr lang="zh-CN" altLang="en-US" sz="2800" dirty="0" smtClean="0"/>
              <a:t>轴上的投影位置即为质点位置，投影点的运动即为简谐振动。</a:t>
            </a:r>
          </a:p>
          <a:p>
            <a:endParaRPr lang="en-US" altLang="zh-CN" sz="2800" dirty="0" smtClean="0"/>
          </a:p>
          <a:p>
            <a:endParaRPr lang="en-US" altLang="zh-CN" sz="2800" dirty="0"/>
          </a:p>
          <a:p>
            <a:endParaRPr lang="en-US" altLang="zh-CN" sz="2800" dirty="0" smtClean="0"/>
          </a:p>
          <a:p>
            <a:endParaRPr lang="en-US" altLang="zh-CN" sz="2800" dirty="0"/>
          </a:p>
          <a:p>
            <a:endParaRPr lang="en-US" altLang="zh-CN" sz="2800" dirty="0" smtClean="0"/>
          </a:p>
          <a:p>
            <a:endParaRPr lang="en-US" altLang="zh-CN" sz="2800" dirty="0"/>
          </a:p>
          <a:p>
            <a:endParaRPr lang="en-US" altLang="zh-CN" sz="2800" dirty="0" smtClean="0"/>
          </a:p>
          <a:p>
            <a:r>
              <a:rPr lang="zh-CN" altLang="en-US" sz="2800" dirty="0" smtClean="0"/>
              <a:t>简谐振动矢量表示在讨论振动合成时非常有用。</a:t>
            </a:r>
            <a:endParaRPr lang="zh-CN" altLang="en-US" sz="2800" dirty="0"/>
          </a:p>
        </p:txBody>
      </p:sp>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solidFill>
                  <a:srgbClr val="000000"/>
                </a:solidFill>
              </a:rPr>
              <a:pPr>
                <a:defRPr/>
              </a:pPr>
              <a:t>27</a:t>
            </a:fld>
            <a:endParaRPr lang="en-US" altLang="zh-CN">
              <a:solidFill>
                <a:srgbClr val="000000"/>
              </a:solidFill>
            </a:endParaRPr>
          </a:p>
        </p:txBody>
      </p:sp>
      <p:graphicFrame>
        <p:nvGraphicFramePr>
          <p:cNvPr id="5" name="Object 8"/>
          <p:cNvGraphicFramePr>
            <a:graphicFrameLocks noChangeAspect="1"/>
          </p:cNvGraphicFramePr>
          <p:nvPr/>
        </p:nvGraphicFramePr>
        <p:xfrm>
          <a:off x="857224" y="571480"/>
          <a:ext cx="428628" cy="577855"/>
        </p:xfrm>
        <a:graphic>
          <a:graphicData uri="http://schemas.openxmlformats.org/presentationml/2006/ole">
            <mc:AlternateContent xmlns:mc="http://schemas.openxmlformats.org/markup-compatibility/2006">
              <mc:Choice xmlns:v="urn:schemas-microsoft-com:vml" Requires="v">
                <p:oleObj spid="_x0000_s168109" name="公式" r:id="rId3" imgW="152280" imgH="203040" progId="Equation.3">
                  <p:embed/>
                </p:oleObj>
              </mc:Choice>
              <mc:Fallback>
                <p:oleObj name="公式" r:id="rId3" imgW="15228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24" y="571480"/>
                        <a:ext cx="428628" cy="5778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9"/>
          <p:cNvGraphicFramePr>
            <a:graphicFrameLocks noChangeAspect="1"/>
          </p:cNvGraphicFramePr>
          <p:nvPr>
            <p:extLst/>
          </p:nvPr>
        </p:nvGraphicFramePr>
        <p:xfrm>
          <a:off x="4205288" y="2276475"/>
          <a:ext cx="4592637" cy="3214688"/>
        </p:xfrm>
        <a:graphic>
          <a:graphicData uri="http://schemas.openxmlformats.org/presentationml/2006/ole">
            <mc:AlternateContent xmlns:mc="http://schemas.openxmlformats.org/markup-compatibility/2006">
              <mc:Choice xmlns:v="urn:schemas-microsoft-com:vml" Requires="v">
                <p:oleObj spid="_x0000_s168110" name="Equation" r:id="rId5" imgW="1346040" imgH="939600" progId="Equation.DSMT4">
                  <p:embed/>
                </p:oleObj>
              </mc:Choice>
              <mc:Fallback>
                <p:oleObj name="Equation" r:id="rId5" imgW="1346040" imgH="939600" progId="Equation.DSMT4">
                  <p:embed/>
                  <p:pic>
                    <p:nvPicPr>
                      <p:cNvPr id="0" name=""/>
                      <p:cNvPicPr>
                        <a:picLocks noChangeAspect="1" noChangeArrowheads="1"/>
                      </p:cNvPicPr>
                      <p:nvPr/>
                    </p:nvPicPr>
                    <p:blipFill>
                      <a:blip r:embed="rId6"/>
                      <a:srcRect/>
                      <a:stretch>
                        <a:fillRect/>
                      </a:stretch>
                    </p:blipFill>
                    <p:spPr bwMode="auto">
                      <a:xfrm>
                        <a:off x="4205288" y="2276475"/>
                        <a:ext cx="4592637" cy="3214688"/>
                      </a:xfrm>
                      <a:prstGeom prst="rect">
                        <a:avLst/>
                      </a:prstGeom>
                      <a:noFill/>
                      <a:extLst/>
                    </p:spPr>
                  </p:pic>
                </p:oleObj>
              </mc:Fallback>
            </mc:AlternateContent>
          </a:graphicData>
        </a:graphic>
      </p:graphicFrame>
      <p:pic>
        <p:nvPicPr>
          <p:cNvPr id="50185" name="Picture 9"/>
          <p:cNvPicPr>
            <a:picLocks noChangeAspect="1" noChangeArrowheads="1"/>
          </p:cNvPicPr>
          <p:nvPr/>
        </p:nvPicPr>
        <p:blipFill rotWithShape="1">
          <a:blip r:embed="rId7"/>
          <a:srcRect l="17917" r="4197"/>
          <a:stretch/>
        </p:blipFill>
        <p:spPr bwMode="auto">
          <a:xfrm>
            <a:off x="523929" y="2420888"/>
            <a:ext cx="3327991" cy="2619388"/>
          </a:xfrm>
          <a:prstGeom prst="rect">
            <a:avLst/>
          </a:prstGeom>
          <a:noFill/>
          <a:ln w="9525">
            <a:noFill/>
            <a:miter lim="800000"/>
            <a:headEnd/>
            <a:tailEnd/>
          </a:ln>
          <a:effectLst/>
        </p:spPr>
      </p:pic>
      <p:graphicFrame>
        <p:nvGraphicFramePr>
          <p:cNvPr id="2" name="对象 1"/>
          <p:cNvGraphicFramePr>
            <a:graphicFrameLocks noChangeAspect="1"/>
          </p:cNvGraphicFramePr>
          <p:nvPr>
            <p:extLst/>
          </p:nvPr>
        </p:nvGraphicFramePr>
        <p:xfrm>
          <a:off x="1763688" y="1052736"/>
          <a:ext cx="500062" cy="531812"/>
        </p:xfrm>
        <a:graphic>
          <a:graphicData uri="http://schemas.openxmlformats.org/presentationml/2006/ole">
            <mc:AlternateContent xmlns:mc="http://schemas.openxmlformats.org/markup-compatibility/2006">
              <mc:Choice xmlns:v="urn:schemas-microsoft-com:vml" Requires="v">
                <p:oleObj spid="_x0000_s168111" name="公式" r:id="rId8" imgW="152268" imgH="203024" progId="Equation.3">
                  <p:embed/>
                </p:oleObj>
              </mc:Choice>
              <mc:Fallback>
                <p:oleObj name="公式" r:id="rId8" imgW="152268" imgH="20302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1052736"/>
                        <a:ext cx="500062"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6016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28</a:t>
            </a:fld>
            <a:endParaRPr lang="en-US" altLang="zh-CN"/>
          </a:p>
        </p:txBody>
      </p:sp>
      <p:sp>
        <p:nvSpPr>
          <p:cNvPr id="6" name="文本框 5"/>
          <p:cNvSpPr txBox="1"/>
          <p:nvPr>
            <p:custDataLst>
              <p:tags r:id="rId2"/>
            </p:custDataLst>
          </p:nvPr>
        </p:nvSpPr>
        <p:spPr>
          <a:xfrm>
            <a:off x="683568" y="1099026"/>
            <a:ext cx="7315200" cy="2143125"/>
          </a:xfrm>
          <a:prstGeom prst="rect">
            <a:avLst/>
          </a:prstGeom>
          <a:noFill/>
        </p:spPr>
        <p:txBody>
          <a:bodyPr vert="horz" wrap="square" rtlCol="0" anchor="ctr" anchorCtr="0">
            <a:noAutofit/>
          </a:bodyPr>
          <a:lstStyle/>
          <a:p>
            <a:pPr algn="l">
              <a:lnSpc>
                <a:spcPct val="125000"/>
              </a:lnSpc>
              <a:spcAft>
                <a:spcPts val="0"/>
              </a:spcAft>
            </a:pPr>
            <a:r>
              <a:rPr lang="zh-CN" altLang="zh-CN" sz="2800" kern="100" dirty="0">
                <a:solidFill>
                  <a:srgbClr val="000000"/>
                </a:solidFill>
                <a:latin typeface="仿宋" panose="02010609060101010101" pitchFamily="49" charset="-122"/>
                <a:ea typeface="仿宋" panose="02010609060101010101" pitchFamily="49" charset="-122"/>
              </a:rPr>
              <a:t>已知：角频率</a:t>
            </a:r>
            <a:r>
              <a:rPr lang="en-US" altLang="zh-CN" sz="2800" kern="100" dirty="0">
                <a:solidFill>
                  <a:srgbClr val="000000"/>
                </a:solidFill>
                <a:latin typeface="仿宋" panose="02010609060101010101" pitchFamily="49" charset="-122"/>
                <a:ea typeface="仿宋" panose="02010609060101010101" pitchFamily="49" charset="-122"/>
              </a:rPr>
              <a:t>ω</a:t>
            </a:r>
            <a:r>
              <a:rPr lang="zh-CN" altLang="zh-CN" sz="2800" kern="100" dirty="0">
                <a:solidFill>
                  <a:srgbClr val="000000"/>
                </a:solidFill>
                <a:latin typeface="仿宋" panose="02010609060101010101" pitchFamily="49" charset="-122"/>
                <a:ea typeface="仿宋" panose="02010609060101010101" pitchFamily="49" charset="-122"/>
              </a:rPr>
              <a:t>和振幅</a:t>
            </a:r>
            <a:r>
              <a:rPr lang="en-US" altLang="zh-CN" sz="2800" kern="100" dirty="0">
                <a:solidFill>
                  <a:srgbClr val="000000"/>
                </a:solidFill>
                <a:latin typeface="仿宋" panose="02010609060101010101" pitchFamily="49" charset="-122"/>
                <a:ea typeface="仿宋" panose="02010609060101010101" pitchFamily="49" charset="-122"/>
              </a:rPr>
              <a:t>A</a:t>
            </a:r>
            <a:r>
              <a:rPr lang="zh-CN" altLang="zh-CN" sz="2800" kern="100" dirty="0">
                <a:solidFill>
                  <a:srgbClr val="000000"/>
                </a:solidFill>
                <a:latin typeface="仿宋" panose="02010609060101010101" pitchFamily="49" charset="-122"/>
                <a:ea typeface="仿宋" panose="02010609060101010101" pitchFamily="49" charset="-122"/>
              </a:rPr>
              <a:t>，用旋转矢量法求以下情况的初相</a:t>
            </a:r>
            <a:r>
              <a:rPr lang="zh-CN" altLang="zh-CN" sz="2800" kern="100" dirty="0" smtClean="0">
                <a:solidFill>
                  <a:srgbClr val="000000"/>
                </a:solidFill>
                <a:latin typeface="仿宋" panose="02010609060101010101" pitchFamily="49" charset="-122"/>
                <a:ea typeface="仿宋" panose="02010609060101010101" pitchFamily="49" charset="-122"/>
              </a:rPr>
              <a:t>位：</a:t>
            </a:r>
            <a:endParaRPr lang="zh-CN" altLang="zh-CN" sz="2800" kern="100" dirty="0">
              <a:solidFill>
                <a:srgbClr val="000000"/>
              </a:solidFill>
              <a:latin typeface="仿宋" panose="02010609060101010101" pitchFamily="49" charset="-122"/>
              <a:ea typeface="仿宋" panose="02010609060101010101" pitchFamily="49" charset="-122"/>
            </a:endParaRPr>
          </a:p>
          <a:p>
            <a:pPr algn="l">
              <a:lnSpc>
                <a:spcPct val="125000"/>
              </a:lnSpc>
              <a:spcAft>
                <a:spcPts val="0"/>
              </a:spcAft>
            </a:pPr>
            <a:r>
              <a:rPr lang="en-US" altLang="zh-CN" sz="2800" kern="100" dirty="0" smtClean="0">
                <a:solidFill>
                  <a:srgbClr val="000000"/>
                </a:solidFill>
                <a:latin typeface="仿宋" panose="02010609060101010101" pitchFamily="49" charset="-122"/>
                <a:ea typeface="仿宋" panose="02010609060101010101" pitchFamily="49" charset="-122"/>
              </a:rPr>
              <a:t>1. t</a:t>
            </a:r>
            <a:r>
              <a:rPr lang="zh-CN" altLang="zh-CN" sz="2800" kern="100" dirty="0">
                <a:solidFill>
                  <a:srgbClr val="000000"/>
                </a:solidFill>
                <a:latin typeface="仿宋" panose="02010609060101010101" pitchFamily="49" charset="-122"/>
                <a:ea typeface="仿宋" panose="02010609060101010101" pitchFamily="49" charset="-122"/>
              </a:rPr>
              <a:t>＝</a:t>
            </a:r>
            <a:r>
              <a:rPr lang="en-US" altLang="zh-CN" sz="2800" kern="100" dirty="0">
                <a:solidFill>
                  <a:srgbClr val="000000"/>
                </a:solidFill>
                <a:latin typeface="仿宋" panose="02010609060101010101" pitchFamily="49" charset="-122"/>
                <a:ea typeface="仿宋" panose="02010609060101010101" pitchFamily="49" charset="-122"/>
              </a:rPr>
              <a:t>0</a:t>
            </a:r>
            <a:r>
              <a:rPr lang="zh-CN" altLang="zh-CN" sz="2800" kern="100" dirty="0">
                <a:solidFill>
                  <a:srgbClr val="000000"/>
                </a:solidFill>
                <a:latin typeface="仿宋" panose="02010609060101010101" pitchFamily="49" charset="-122"/>
                <a:ea typeface="仿宋" panose="02010609060101010101" pitchFamily="49" charset="-122"/>
              </a:rPr>
              <a:t>时，由平衡位置向</a:t>
            </a:r>
            <a:r>
              <a:rPr lang="en-US" altLang="zh-CN" sz="2800" kern="100" dirty="0">
                <a:solidFill>
                  <a:srgbClr val="000000"/>
                </a:solidFill>
                <a:latin typeface="仿宋" panose="02010609060101010101" pitchFamily="49" charset="-122"/>
                <a:ea typeface="仿宋" panose="02010609060101010101" pitchFamily="49" charset="-122"/>
              </a:rPr>
              <a:t>x</a:t>
            </a:r>
            <a:r>
              <a:rPr lang="zh-CN" altLang="zh-CN" sz="2800" kern="100" dirty="0">
                <a:solidFill>
                  <a:srgbClr val="000000"/>
                </a:solidFill>
                <a:latin typeface="仿宋" panose="02010609060101010101" pitchFamily="49" charset="-122"/>
                <a:ea typeface="仿宋" panose="02010609060101010101" pitchFamily="49" charset="-122"/>
              </a:rPr>
              <a:t>负方向运动。</a:t>
            </a:r>
          </a:p>
          <a:p>
            <a:pPr algn="l">
              <a:lnSpc>
                <a:spcPct val="125000"/>
              </a:lnSpc>
            </a:pPr>
            <a:r>
              <a:rPr lang="en-US" altLang="zh-CN" sz="2800" kern="100" dirty="0" smtClean="0">
                <a:solidFill>
                  <a:srgbClr val="000000"/>
                </a:solidFill>
                <a:latin typeface="仿宋" panose="02010609060101010101" pitchFamily="49" charset="-122"/>
                <a:ea typeface="仿宋" panose="02010609060101010101" pitchFamily="49" charset="-122"/>
              </a:rPr>
              <a:t>2. t</a:t>
            </a:r>
            <a:r>
              <a:rPr lang="zh-CN" altLang="zh-CN" sz="2800"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r>
              <a:rPr lang="en-US" altLang="zh-CN" sz="2800" kern="100" dirty="0">
                <a:solidFill>
                  <a:srgbClr val="000000"/>
                </a:solidFill>
                <a:latin typeface="仿宋" panose="02010609060101010101" pitchFamily="49" charset="-122"/>
                <a:ea typeface="仿宋" panose="02010609060101010101" pitchFamily="49" charset="-122"/>
              </a:rPr>
              <a:t>0</a:t>
            </a:r>
            <a:r>
              <a:rPr lang="zh-CN" altLang="zh-CN" sz="2800"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时，在</a:t>
            </a:r>
            <a:r>
              <a:rPr lang="en-US" altLang="zh-CN" sz="2800" kern="100" dirty="0">
                <a:solidFill>
                  <a:srgbClr val="000000"/>
                </a:solidFill>
                <a:latin typeface="仿宋" panose="02010609060101010101" pitchFamily="49" charset="-122"/>
                <a:ea typeface="仿宋" panose="02010609060101010101" pitchFamily="49" charset="-122"/>
              </a:rPr>
              <a:t>x</a:t>
            </a:r>
            <a:r>
              <a:rPr lang="zh-CN" altLang="zh-CN" sz="2800"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负方向一侧，离开平衡位置为振幅的一半，且向</a:t>
            </a:r>
            <a:r>
              <a:rPr lang="en-US" altLang="zh-CN" sz="2800" kern="100" dirty="0">
                <a:solidFill>
                  <a:srgbClr val="000000"/>
                </a:solidFill>
                <a:latin typeface="仿宋" panose="02010609060101010101" pitchFamily="49" charset="-122"/>
                <a:ea typeface="仿宋" panose="02010609060101010101" pitchFamily="49" charset="-122"/>
              </a:rPr>
              <a:t>x</a:t>
            </a:r>
            <a:r>
              <a:rPr lang="zh-CN" altLang="zh-CN" sz="2800"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轴负方向运动。</a:t>
            </a:r>
            <a:endParaRPr lang="zh-CN" altLang="en-US" sz="2800" dirty="0">
              <a:solidFill>
                <a:srgbClr val="000000"/>
              </a:solidFill>
              <a:latin typeface="仿宋" panose="02010609060101010101" pitchFamily="49" charset="-122"/>
              <a:ea typeface="仿宋" panose="02010609060101010101" pitchFamily="49" charset="-122"/>
            </a:endParaRPr>
          </a:p>
        </p:txBody>
      </p:sp>
      <p:sp>
        <p:nvSpPr>
          <p:cNvPr id="7" name="圆角矩形 6"/>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2" name="组合 11"/>
          <p:cNvGrpSpPr/>
          <p:nvPr>
            <p:custDataLst>
              <p:tags r:id="rId5"/>
            </p:custDataLst>
          </p:nvPr>
        </p:nvGrpSpPr>
        <p:grpSpPr>
          <a:xfrm>
            <a:off x="0" y="0"/>
            <a:ext cx="9144000" cy="635000"/>
            <a:chOff x="0" y="0"/>
            <a:chExt cx="9144000" cy="635000"/>
          </a:xfrm>
        </p:grpSpPr>
        <p:sp>
          <p:nvSpPr>
            <p:cNvPr id="8" name="TitleBackground"/>
            <p:cNvSpPr/>
            <p:nvPr>
              <p:custDataLst>
                <p:tags r:id="rId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ColorBlock"/>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012224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solidFill>
                  <a:srgbClr val="000000"/>
                </a:solidFill>
              </a:rPr>
              <a:pPr>
                <a:defRPr/>
              </a:pPr>
              <a:t>29</a:t>
            </a:fld>
            <a:endParaRPr lang="en-US" altLang="zh-CN">
              <a:solidFill>
                <a:srgbClr val="000000"/>
              </a:solidFill>
            </a:endParaRPr>
          </a:p>
        </p:txBody>
      </p:sp>
      <p:sp>
        <p:nvSpPr>
          <p:cNvPr id="6" name="矩形 5"/>
          <p:cNvSpPr/>
          <p:nvPr/>
        </p:nvSpPr>
        <p:spPr>
          <a:xfrm>
            <a:off x="670096" y="872716"/>
            <a:ext cx="1569661" cy="461665"/>
          </a:xfrm>
          <a:prstGeom prst="rect">
            <a:avLst/>
          </a:prstGeom>
        </p:spPr>
        <p:txBody>
          <a:bodyPr wrap="none">
            <a:spAutoFit/>
          </a:bodyPr>
          <a:lstStyle/>
          <a:p>
            <a:r>
              <a:rPr lang="zh-CN" altLang="zh-CN"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解：（</a:t>
            </a:r>
            <a:r>
              <a:rPr lang="en-US" altLang="zh-CN" kern="100" dirty="0">
                <a:solidFill>
                  <a:srgbClr val="000000"/>
                </a:solidFill>
                <a:latin typeface="仿宋" panose="02010609060101010101" pitchFamily="49" charset="-122"/>
                <a:ea typeface="仿宋" panose="02010609060101010101" pitchFamily="49" charset="-122"/>
              </a:rPr>
              <a:t>1</a:t>
            </a:r>
            <a:r>
              <a:rPr lang="zh-CN" altLang="zh-CN"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endParaRPr lang="zh-CN" altLang="en-US" dirty="0">
              <a:solidFill>
                <a:srgbClr val="000000"/>
              </a:solidFill>
              <a:latin typeface="仿宋" panose="02010609060101010101" pitchFamily="49" charset="-122"/>
              <a:ea typeface="仿宋" panose="02010609060101010101" pitchFamily="49" charset="-122"/>
            </a:endParaRPr>
          </a:p>
        </p:txBody>
      </p:sp>
      <p:pic>
        <p:nvPicPr>
          <p:cNvPr id="7" name="图片 6"/>
          <p:cNvPicPr>
            <a:picLocks noChangeAspect="1"/>
          </p:cNvPicPr>
          <p:nvPr/>
        </p:nvPicPr>
        <p:blipFill>
          <a:blip r:embed="rId3"/>
          <a:stretch>
            <a:fillRect/>
          </a:stretch>
        </p:blipFill>
        <p:spPr>
          <a:xfrm>
            <a:off x="1907704" y="1700808"/>
            <a:ext cx="1685925" cy="2200275"/>
          </a:xfrm>
          <a:prstGeom prst="rect">
            <a:avLst/>
          </a:prstGeom>
        </p:spPr>
      </p:pic>
      <p:sp>
        <p:nvSpPr>
          <p:cNvPr id="9" name="矩形 8"/>
          <p:cNvSpPr/>
          <p:nvPr/>
        </p:nvSpPr>
        <p:spPr>
          <a:xfrm>
            <a:off x="4283968" y="807399"/>
            <a:ext cx="954107" cy="461665"/>
          </a:xfrm>
          <a:prstGeom prst="rect">
            <a:avLst/>
          </a:prstGeom>
        </p:spPr>
        <p:txBody>
          <a:bodyPr wrap="none">
            <a:spAutoFit/>
          </a:bodyPr>
          <a:lstStyle/>
          <a:p>
            <a:r>
              <a:rPr lang="zh-CN" altLang="zh-CN" kern="100" dirty="0">
                <a:solidFill>
                  <a:srgbClr val="000000"/>
                </a:solidFill>
                <a:cs typeface="Times New Roman" panose="02020603050405020304" pitchFamily="18" charset="0"/>
              </a:rPr>
              <a:t>（</a:t>
            </a:r>
            <a:r>
              <a:rPr lang="en-US" altLang="zh-CN" kern="100" dirty="0">
                <a:solidFill>
                  <a:srgbClr val="000000"/>
                </a:solidFill>
              </a:rPr>
              <a:t>2</a:t>
            </a:r>
            <a:r>
              <a:rPr lang="zh-CN" altLang="zh-CN" kern="100" dirty="0">
                <a:solidFill>
                  <a:srgbClr val="000000"/>
                </a:solidFill>
                <a:cs typeface="Times New Roman" panose="02020603050405020304" pitchFamily="18" charset="0"/>
              </a:rPr>
              <a:t>）</a:t>
            </a:r>
            <a:endParaRPr lang="zh-CN" altLang="en-US" dirty="0">
              <a:solidFill>
                <a:srgbClr val="000000"/>
              </a:solidFill>
            </a:endParaRPr>
          </a:p>
        </p:txBody>
      </p:sp>
      <p:pic>
        <p:nvPicPr>
          <p:cNvPr id="10" name="图片 9"/>
          <p:cNvPicPr>
            <a:picLocks noChangeAspect="1"/>
          </p:cNvPicPr>
          <p:nvPr/>
        </p:nvPicPr>
        <p:blipFill>
          <a:blip r:embed="rId4"/>
          <a:stretch>
            <a:fillRect/>
          </a:stretch>
        </p:blipFill>
        <p:spPr>
          <a:xfrm>
            <a:off x="5400092" y="1321139"/>
            <a:ext cx="3168352" cy="2579944"/>
          </a:xfrm>
          <a:prstGeom prst="rect">
            <a:avLst/>
          </a:prstGeom>
        </p:spPr>
      </p:pic>
      <p:graphicFrame>
        <p:nvGraphicFramePr>
          <p:cNvPr id="2" name="对象 1"/>
          <p:cNvGraphicFramePr>
            <a:graphicFrameLocks noChangeAspect="1"/>
          </p:cNvGraphicFramePr>
          <p:nvPr>
            <p:extLst>
              <p:ext uri="{D42A27DB-BD31-4B8C-83A1-F6EECF244321}">
                <p14:modId xmlns:p14="http://schemas.microsoft.com/office/powerpoint/2010/main" val="3305999970"/>
              </p:ext>
            </p:extLst>
          </p:nvPr>
        </p:nvGraphicFramePr>
        <p:xfrm>
          <a:off x="2051720" y="4509120"/>
          <a:ext cx="845668" cy="708533"/>
        </p:xfrm>
        <a:graphic>
          <a:graphicData uri="http://schemas.openxmlformats.org/presentationml/2006/ole">
            <mc:AlternateContent xmlns:mc="http://schemas.openxmlformats.org/markup-compatibility/2006">
              <mc:Choice xmlns:v="urn:schemas-microsoft-com:vml" Requires="v">
                <p:oleObj spid="_x0000_s174172" name="Equation" r:id="rId5" imgW="469800" imgH="393480" progId="Equation.DSMT4">
                  <p:embed/>
                </p:oleObj>
              </mc:Choice>
              <mc:Fallback>
                <p:oleObj name="Equation" r:id="rId5" imgW="469800" imgH="393480" progId="Equation.DSMT4">
                  <p:embed/>
                  <p:pic>
                    <p:nvPicPr>
                      <p:cNvPr id="0" name=""/>
                      <p:cNvPicPr/>
                      <p:nvPr/>
                    </p:nvPicPr>
                    <p:blipFill>
                      <a:blip r:embed="rId6"/>
                      <a:stretch>
                        <a:fillRect/>
                      </a:stretch>
                    </p:blipFill>
                    <p:spPr>
                      <a:xfrm>
                        <a:off x="2051720" y="4509120"/>
                        <a:ext cx="845668" cy="708533"/>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183552256"/>
              </p:ext>
            </p:extLst>
          </p:nvPr>
        </p:nvGraphicFramePr>
        <p:xfrm>
          <a:off x="6492866" y="4366208"/>
          <a:ext cx="982804" cy="708533"/>
        </p:xfrm>
        <a:graphic>
          <a:graphicData uri="http://schemas.openxmlformats.org/presentationml/2006/ole">
            <mc:AlternateContent xmlns:mc="http://schemas.openxmlformats.org/markup-compatibility/2006">
              <mc:Choice xmlns:v="urn:schemas-microsoft-com:vml" Requires="v">
                <p:oleObj spid="_x0000_s174173" name="Equation" r:id="rId7" imgW="545760" imgH="393480" progId="Equation.DSMT4">
                  <p:embed/>
                </p:oleObj>
              </mc:Choice>
              <mc:Fallback>
                <p:oleObj name="Equation" r:id="rId7" imgW="545760" imgH="393480" progId="Equation.DSMT4">
                  <p:embed/>
                  <p:pic>
                    <p:nvPicPr>
                      <p:cNvPr id="0" name=""/>
                      <p:cNvPicPr/>
                      <p:nvPr/>
                    </p:nvPicPr>
                    <p:blipFill>
                      <a:blip r:embed="rId8"/>
                      <a:stretch>
                        <a:fillRect/>
                      </a:stretch>
                    </p:blipFill>
                    <p:spPr>
                      <a:xfrm>
                        <a:off x="6492866" y="4366208"/>
                        <a:ext cx="982804" cy="708533"/>
                      </a:xfrm>
                      <a:prstGeom prst="rect">
                        <a:avLst/>
                      </a:prstGeom>
                    </p:spPr>
                  </p:pic>
                </p:oleObj>
              </mc:Fallback>
            </mc:AlternateContent>
          </a:graphicData>
        </a:graphic>
      </p:graphicFrame>
      <p:sp>
        <p:nvSpPr>
          <p:cNvPr id="11" name="矩形 10"/>
          <p:cNvSpPr/>
          <p:nvPr/>
        </p:nvSpPr>
        <p:spPr>
          <a:xfrm>
            <a:off x="4361890" y="5255607"/>
            <a:ext cx="1005404" cy="584775"/>
          </a:xfrm>
          <a:prstGeom prst="rect">
            <a:avLst/>
          </a:prstGeom>
        </p:spPr>
        <p:txBody>
          <a:bodyPr wrap="none">
            <a:spAutoFit/>
          </a:bodyPr>
          <a:lstStyle/>
          <a:p>
            <a:r>
              <a:rPr lang="zh-CN" altLang="en-US" sz="3200" kern="100" dirty="0">
                <a:solidFill>
                  <a:srgbClr val="FF0000"/>
                </a:solidFill>
                <a:latin typeface="仿宋" panose="02010609060101010101" pitchFamily="49" charset="-122"/>
                <a:ea typeface="仿宋" panose="02010609060101010101" pitchFamily="49" charset="-122"/>
                <a:cs typeface="Times New Roman" panose="02020603050405020304" pitchFamily="18" charset="0"/>
              </a:rPr>
              <a:t>直观</a:t>
            </a:r>
            <a:endParaRPr lang="zh-CN" altLang="en-US" sz="3200" dirty="0">
              <a:solidFill>
                <a:srgbClr val="FF00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006310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barn(inVertical)">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arn(inVertical)">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9C9301A-3CC2-40F8-A6B9-3BEC78CD18F2}" type="slidenum">
              <a:rPr lang="en-US" altLang="zh-CN" smtClean="0"/>
              <a:pPr>
                <a:defRPr/>
              </a:pPr>
              <a:t>3</a:t>
            </a:fld>
            <a:endParaRPr lang="en-US" altLang="zh-CN"/>
          </a:p>
        </p:txBody>
      </p:sp>
      <p:sp>
        <p:nvSpPr>
          <p:cNvPr id="4" name="标题 4"/>
          <p:cNvSpPr txBox="1">
            <a:spLocks/>
          </p:cNvSpPr>
          <p:nvPr/>
        </p:nvSpPr>
        <p:spPr>
          <a:xfrm>
            <a:off x="539552" y="368660"/>
            <a:ext cx="7772400" cy="461946"/>
          </a:xfrm>
          <a:prstGeom prst="rect">
            <a:avLst/>
          </a:prstGeom>
        </p:spPr>
        <p:txBody>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r>
              <a:rPr lang="en-US" altLang="zh-CN" sz="3600" kern="0" dirty="0" smtClean="0">
                <a:latin typeface="仿宋" panose="02010609060101010101" pitchFamily="49" charset="-122"/>
                <a:ea typeface="仿宋" panose="02010609060101010101" pitchFamily="49" charset="-122"/>
              </a:rPr>
              <a:t>§1.</a:t>
            </a:r>
            <a:r>
              <a:rPr lang="zh-CN" altLang="en-US" sz="3600" kern="0" dirty="0" smtClean="0">
                <a:latin typeface="仿宋" panose="02010609060101010101" pitchFamily="49" charset="-122"/>
                <a:ea typeface="仿宋" panose="02010609060101010101" pitchFamily="49" charset="-122"/>
              </a:rPr>
              <a:t>简谐振动</a:t>
            </a:r>
          </a:p>
        </p:txBody>
      </p:sp>
      <p:sp>
        <p:nvSpPr>
          <p:cNvPr id="5" name="文本框 4"/>
          <p:cNvSpPr txBox="1"/>
          <p:nvPr/>
        </p:nvSpPr>
        <p:spPr>
          <a:xfrm>
            <a:off x="755576" y="1004097"/>
            <a:ext cx="2698176" cy="523220"/>
          </a:xfrm>
          <a:prstGeom prst="rect">
            <a:avLst/>
          </a:prstGeom>
          <a:noFill/>
        </p:spPr>
        <p:txBody>
          <a:bodyPr wrap="none" rtlCol="0">
            <a:spAutoFit/>
          </a:bodyPr>
          <a:lstStyle/>
          <a:p>
            <a:r>
              <a:rPr lang="zh-CN" altLang="en-US" sz="2800" dirty="0" smtClean="0">
                <a:solidFill>
                  <a:srgbClr val="0000FF"/>
                </a:solidFill>
                <a:latin typeface="仿宋" panose="02010609060101010101" pitchFamily="49" charset="-122"/>
                <a:ea typeface="仿宋" panose="02010609060101010101" pitchFamily="49" charset="-122"/>
              </a:rPr>
              <a:t>一、平衡与振动</a:t>
            </a:r>
            <a:endParaRPr lang="zh-CN" altLang="en-US" sz="2800" dirty="0">
              <a:solidFill>
                <a:srgbClr val="0000FF"/>
              </a:solidFill>
              <a:latin typeface="仿宋" panose="02010609060101010101" pitchFamily="49" charset="-122"/>
              <a:ea typeface="仿宋" panose="02010609060101010101" pitchFamily="49" charset="-122"/>
            </a:endParaRPr>
          </a:p>
        </p:txBody>
      </p:sp>
      <p:pic>
        <p:nvPicPr>
          <p:cNvPr id="6" name="图片 5"/>
          <p:cNvPicPr>
            <a:picLocks noChangeAspect="1"/>
          </p:cNvPicPr>
          <p:nvPr/>
        </p:nvPicPr>
        <p:blipFill>
          <a:blip r:embed="rId2"/>
          <a:stretch>
            <a:fillRect/>
          </a:stretch>
        </p:blipFill>
        <p:spPr>
          <a:xfrm>
            <a:off x="2390213" y="2305400"/>
            <a:ext cx="4071078" cy="3941276"/>
          </a:xfrm>
          <a:prstGeom prst="rect">
            <a:avLst/>
          </a:prstGeom>
        </p:spPr>
      </p:pic>
      <p:sp>
        <p:nvSpPr>
          <p:cNvPr id="7" name="文本框 6"/>
          <p:cNvSpPr txBox="1"/>
          <p:nvPr/>
        </p:nvSpPr>
        <p:spPr>
          <a:xfrm>
            <a:off x="1259632" y="1614062"/>
            <a:ext cx="5211684" cy="523220"/>
          </a:xfrm>
          <a:prstGeom prst="rect">
            <a:avLst/>
          </a:prstGeom>
          <a:noFill/>
        </p:spPr>
        <p:txBody>
          <a:bodyPr wrap="none" rtlCol="0">
            <a:spAutoFit/>
          </a:bodyPr>
          <a:lstStyle/>
          <a:p>
            <a:r>
              <a:rPr lang="zh-CN" altLang="en-US" sz="2800" dirty="0" smtClean="0">
                <a:latin typeface="仿宋" panose="02010609060101010101" pitchFamily="49" charset="-122"/>
                <a:ea typeface="仿宋" panose="02010609060101010101" pitchFamily="49" charset="-122"/>
              </a:rPr>
              <a:t>振动是最普遍的一种运动形式。</a:t>
            </a:r>
            <a:endParaRPr lang="zh-CN" altLang="en-US" sz="28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6460202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solidFill>
                  <a:srgbClr val="000000"/>
                </a:solidFill>
              </a:rPr>
              <a:pPr>
                <a:defRPr/>
              </a:pPr>
              <a:t>30</a:t>
            </a:fld>
            <a:endParaRPr lang="en-US" altLang="zh-CN">
              <a:solidFill>
                <a:srgbClr val="000000"/>
              </a:solidFill>
            </a:endParaRPr>
          </a:p>
        </p:txBody>
      </p:sp>
      <p:sp>
        <p:nvSpPr>
          <p:cNvPr id="5" name="文本框 4"/>
          <p:cNvSpPr txBox="1"/>
          <p:nvPr/>
        </p:nvSpPr>
        <p:spPr>
          <a:xfrm>
            <a:off x="861297" y="908720"/>
            <a:ext cx="1980029" cy="523220"/>
          </a:xfrm>
          <a:prstGeom prst="rect">
            <a:avLst/>
          </a:prstGeom>
          <a:noFill/>
        </p:spPr>
        <p:txBody>
          <a:bodyPr wrap="none" rtlCol="0">
            <a:spAutoFit/>
          </a:bodyPr>
          <a:lstStyle/>
          <a:p>
            <a:pPr algn="l"/>
            <a:r>
              <a:rPr lang="zh-CN" altLang="en-US" sz="2800" dirty="0" smtClean="0">
                <a:solidFill>
                  <a:srgbClr val="0000FF"/>
                </a:solidFill>
                <a:latin typeface="仿宋" panose="02010609060101010101" pitchFamily="49" charset="-122"/>
                <a:ea typeface="仿宋" panose="02010609060101010101" pitchFamily="49" charset="-122"/>
              </a:rPr>
              <a:t>三、</a:t>
            </a:r>
            <a:r>
              <a:rPr lang="zh-CN" altLang="en-US" sz="2800" dirty="0" smtClean="0">
                <a:solidFill>
                  <a:srgbClr val="0000FF"/>
                </a:solidFill>
                <a:ea typeface="仿宋" panose="02010609060101010101" pitchFamily="49" charset="-122"/>
              </a:rPr>
              <a:t>复数法</a:t>
            </a:r>
            <a:endParaRPr lang="zh-CN" altLang="en-US" sz="2800" dirty="0">
              <a:solidFill>
                <a:srgbClr val="0000FF"/>
              </a:solidFill>
              <a:latin typeface="仿宋" panose="02010609060101010101" pitchFamily="49" charset="-122"/>
              <a:ea typeface="仿宋" panose="02010609060101010101" pitchFamily="49" charset="-122"/>
            </a:endParaRPr>
          </a:p>
        </p:txBody>
      </p:sp>
      <p:sp>
        <p:nvSpPr>
          <p:cNvPr id="6" name="文本框 5"/>
          <p:cNvSpPr txBox="1"/>
          <p:nvPr/>
        </p:nvSpPr>
        <p:spPr>
          <a:xfrm>
            <a:off x="861297" y="1592796"/>
            <a:ext cx="7879081" cy="461665"/>
          </a:xfrm>
          <a:prstGeom prst="rect">
            <a:avLst/>
          </a:prstGeom>
          <a:noFill/>
        </p:spPr>
        <p:txBody>
          <a:bodyPr wrap="none" rtlCol="0">
            <a:spAutoFit/>
          </a:bodyPr>
          <a:lstStyle/>
          <a:p>
            <a:r>
              <a:rPr lang="zh-CN" altLang="en-US" dirty="0" smtClean="0">
                <a:solidFill>
                  <a:srgbClr val="000000"/>
                </a:solidFill>
                <a:latin typeface="仿宋" panose="02010609060101010101" pitchFamily="49" charset="-122"/>
                <a:ea typeface="仿宋" panose="02010609060101010101" pitchFamily="49" charset="-122"/>
              </a:rPr>
              <a:t>利用三角函数和复数的关系，简谐振动也可用复数表示：</a:t>
            </a:r>
            <a:endParaRPr lang="zh-CN" altLang="en-US" dirty="0">
              <a:solidFill>
                <a:srgbClr val="000000"/>
              </a:solidFill>
              <a:latin typeface="仿宋" panose="02010609060101010101" pitchFamily="49" charset="-122"/>
              <a:ea typeface="仿宋" panose="02010609060101010101" pitchFamily="49"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010760126"/>
              </p:ext>
            </p:extLst>
          </p:nvPr>
        </p:nvGraphicFramePr>
        <p:xfrm>
          <a:off x="1567844" y="2222014"/>
          <a:ext cx="2083110" cy="571175"/>
        </p:xfrm>
        <a:graphic>
          <a:graphicData uri="http://schemas.openxmlformats.org/presentationml/2006/ole">
            <mc:AlternateContent xmlns:mc="http://schemas.openxmlformats.org/markup-compatibility/2006">
              <mc:Choice xmlns:v="urn:schemas-microsoft-com:vml" Requires="v">
                <p:oleObj spid="_x0000_s169118" name="Equation" r:id="rId3" imgW="787320" imgH="215640" progId="Equation.DSMT4">
                  <p:embed/>
                </p:oleObj>
              </mc:Choice>
              <mc:Fallback>
                <p:oleObj name="Equation" r:id="rId3" imgW="787320" imgH="215640" progId="Equation.DSMT4">
                  <p:embed/>
                  <p:pic>
                    <p:nvPicPr>
                      <p:cNvPr id="0" name=""/>
                      <p:cNvPicPr/>
                      <p:nvPr/>
                    </p:nvPicPr>
                    <p:blipFill>
                      <a:blip r:embed="rId4"/>
                      <a:stretch>
                        <a:fillRect/>
                      </a:stretch>
                    </p:blipFill>
                    <p:spPr>
                      <a:xfrm>
                        <a:off x="1567844" y="2222014"/>
                        <a:ext cx="2083110" cy="571175"/>
                      </a:xfrm>
                      <a:prstGeom prst="rect">
                        <a:avLst/>
                      </a:prstGeom>
                    </p:spPr>
                  </p:pic>
                </p:oleObj>
              </mc:Fallback>
            </mc:AlternateContent>
          </a:graphicData>
        </a:graphic>
      </p:graphicFrame>
      <p:sp>
        <p:nvSpPr>
          <p:cNvPr id="8" name="文本框 7"/>
          <p:cNvSpPr txBox="1"/>
          <p:nvPr/>
        </p:nvSpPr>
        <p:spPr>
          <a:xfrm>
            <a:off x="1013846" y="3067244"/>
            <a:ext cx="492443" cy="461665"/>
          </a:xfrm>
          <a:prstGeom prst="rect">
            <a:avLst/>
          </a:prstGeom>
          <a:noFill/>
        </p:spPr>
        <p:txBody>
          <a:bodyPr wrap="none" rtlCol="0">
            <a:spAutoFit/>
          </a:bodyPr>
          <a:lstStyle/>
          <a:p>
            <a:r>
              <a:rPr lang="zh-CN" altLang="en-US" dirty="0" smtClean="0">
                <a:solidFill>
                  <a:srgbClr val="000000"/>
                </a:solidFill>
                <a:latin typeface="仿宋" panose="02010609060101010101" pitchFamily="49" charset="-122"/>
                <a:ea typeface="仿宋" panose="02010609060101010101" pitchFamily="49" charset="-122"/>
              </a:rPr>
              <a:t>或</a:t>
            </a:r>
            <a:endParaRPr lang="zh-CN" altLang="en-US" dirty="0">
              <a:solidFill>
                <a:srgbClr val="000000"/>
              </a:solidFill>
              <a:latin typeface="仿宋" panose="02010609060101010101" pitchFamily="49" charset="-122"/>
              <a:ea typeface="仿宋" panose="02010609060101010101" pitchFamily="49" charset="-122"/>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554180945"/>
              </p:ext>
            </p:extLst>
          </p:nvPr>
        </p:nvGraphicFramePr>
        <p:xfrm>
          <a:off x="3550874" y="2947809"/>
          <a:ext cx="1784228" cy="1284644"/>
        </p:xfrm>
        <a:graphic>
          <a:graphicData uri="http://schemas.openxmlformats.org/presentationml/2006/ole">
            <mc:AlternateContent xmlns:mc="http://schemas.openxmlformats.org/markup-compatibility/2006">
              <mc:Choice xmlns:v="urn:schemas-microsoft-com:vml" Requires="v">
                <p:oleObj spid="_x0000_s169119" name="Equation" r:id="rId5" imgW="634680" imgH="457200" progId="Equation.DSMT4">
                  <p:embed/>
                </p:oleObj>
              </mc:Choice>
              <mc:Fallback>
                <p:oleObj name="Equation" r:id="rId5" imgW="634680" imgH="457200" progId="Equation.DSMT4">
                  <p:embed/>
                  <p:pic>
                    <p:nvPicPr>
                      <p:cNvPr id="0" name=""/>
                      <p:cNvPicPr/>
                      <p:nvPr/>
                    </p:nvPicPr>
                    <p:blipFill>
                      <a:blip r:embed="rId6"/>
                      <a:stretch>
                        <a:fillRect/>
                      </a:stretch>
                    </p:blipFill>
                    <p:spPr>
                      <a:xfrm>
                        <a:off x="3550874" y="2947809"/>
                        <a:ext cx="1784228" cy="1284644"/>
                      </a:xfrm>
                      <a:prstGeom prst="rect">
                        <a:avLst/>
                      </a:prstGeom>
                    </p:spPr>
                  </p:pic>
                </p:oleObj>
              </mc:Fallback>
            </mc:AlternateContent>
          </a:graphicData>
        </a:graphic>
      </p:graphicFrame>
      <p:sp>
        <p:nvSpPr>
          <p:cNvPr id="10" name="文本框 9"/>
          <p:cNvSpPr txBox="1"/>
          <p:nvPr/>
        </p:nvSpPr>
        <p:spPr>
          <a:xfrm>
            <a:off x="1013846" y="3689765"/>
            <a:ext cx="1107996" cy="461665"/>
          </a:xfrm>
          <a:prstGeom prst="rect">
            <a:avLst/>
          </a:prstGeom>
          <a:noFill/>
        </p:spPr>
        <p:txBody>
          <a:bodyPr wrap="none" rtlCol="0">
            <a:spAutoFit/>
          </a:bodyPr>
          <a:lstStyle/>
          <a:p>
            <a:r>
              <a:rPr lang="zh-CN" altLang="en-US" dirty="0" smtClean="0">
                <a:solidFill>
                  <a:srgbClr val="000000"/>
                </a:solidFill>
                <a:latin typeface="仿宋" panose="02010609060101010101" pitchFamily="49" charset="-122"/>
                <a:ea typeface="仿宋" panose="02010609060101010101" pitchFamily="49" charset="-122"/>
              </a:rPr>
              <a:t>其中：</a:t>
            </a:r>
            <a:endParaRPr lang="zh-CN" altLang="en-US" dirty="0">
              <a:solidFill>
                <a:srgbClr val="000000"/>
              </a:solidFill>
              <a:latin typeface="仿宋" panose="02010609060101010101" pitchFamily="49" charset="-122"/>
              <a:ea typeface="仿宋" panose="02010609060101010101" pitchFamily="49" charset="-122"/>
            </a:endParaRPr>
          </a:p>
        </p:txBody>
      </p:sp>
      <p:sp>
        <p:nvSpPr>
          <p:cNvPr id="11" name="文本框 10"/>
          <p:cNvSpPr txBox="1"/>
          <p:nvPr/>
        </p:nvSpPr>
        <p:spPr>
          <a:xfrm>
            <a:off x="861297" y="4541692"/>
            <a:ext cx="7879081" cy="830997"/>
          </a:xfrm>
          <a:prstGeom prst="rect">
            <a:avLst/>
          </a:prstGeom>
          <a:noFill/>
        </p:spPr>
        <p:txBody>
          <a:bodyPr wrap="square" rtlCol="0">
            <a:spAutoFit/>
          </a:bodyPr>
          <a:lstStyle/>
          <a:p>
            <a:pPr algn="l"/>
            <a:r>
              <a:rPr lang="zh-CN" altLang="en-US" dirty="0" smtClean="0">
                <a:solidFill>
                  <a:srgbClr val="000000"/>
                </a:solidFill>
                <a:latin typeface="仿宋" panose="02010609060101010101" pitchFamily="49" charset="-122"/>
                <a:ea typeface="仿宋" panose="02010609060101010101" pitchFamily="49" charset="-122"/>
              </a:rPr>
              <a:t>是复数，称</a:t>
            </a:r>
            <a:r>
              <a:rPr lang="zh-CN" altLang="en-US" b="1" dirty="0" smtClean="0">
                <a:solidFill>
                  <a:srgbClr val="000000"/>
                </a:solidFill>
                <a:latin typeface="仿宋" panose="02010609060101010101" pitchFamily="49" charset="-122"/>
                <a:ea typeface="仿宋" panose="02010609060101010101" pitchFamily="49" charset="-122"/>
              </a:rPr>
              <a:t>复振幅</a:t>
            </a:r>
            <a:r>
              <a:rPr lang="zh-CN" altLang="en-US" dirty="0" smtClean="0">
                <a:solidFill>
                  <a:srgbClr val="000000"/>
                </a:solidFill>
                <a:latin typeface="仿宋" panose="02010609060101010101" pitchFamily="49" charset="-122"/>
                <a:ea typeface="仿宋" panose="02010609060101010101" pitchFamily="49" charset="-122"/>
              </a:rPr>
              <a:t>，它已包含了初相位。但要注意，有意义的仅是它的实部。</a:t>
            </a:r>
            <a:endParaRPr lang="zh-CN" altLang="en-US" dirty="0">
              <a:solidFill>
                <a:srgbClr val="000000"/>
              </a:solidFill>
              <a:latin typeface="仿宋" panose="02010609060101010101" pitchFamily="49" charset="-122"/>
              <a:ea typeface="仿宋" panose="02010609060101010101"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871496078"/>
              </p:ext>
            </p:extLst>
          </p:nvPr>
        </p:nvGraphicFramePr>
        <p:xfrm>
          <a:off x="4283968" y="2205974"/>
          <a:ext cx="4051691" cy="648271"/>
        </p:xfrm>
        <a:graphic>
          <a:graphicData uri="http://schemas.openxmlformats.org/presentationml/2006/ole">
            <mc:AlternateContent xmlns:mc="http://schemas.openxmlformats.org/markup-compatibility/2006">
              <mc:Choice xmlns:v="urn:schemas-microsoft-com:vml" Requires="v">
                <p:oleObj spid="_x0000_s169120" name="Equation" r:id="rId7" imgW="1587240" imgH="253800" progId="Equation.DSMT4">
                  <p:embed/>
                </p:oleObj>
              </mc:Choice>
              <mc:Fallback>
                <p:oleObj name="Equation" r:id="rId7" imgW="1587240" imgH="253800" progId="Equation.DSMT4">
                  <p:embed/>
                  <p:pic>
                    <p:nvPicPr>
                      <p:cNvPr id="0" name=""/>
                      <p:cNvPicPr/>
                      <p:nvPr/>
                    </p:nvPicPr>
                    <p:blipFill>
                      <a:blip r:embed="rId8"/>
                      <a:stretch>
                        <a:fillRect/>
                      </a:stretch>
                    </p:blipFill>
                    <p:spPr>
                      <a:xfrm>
                        <a:off x="4283968" y="2205974"/>
                        <a:ext cx="4051691" cy="648271"/>
                      </a:xfrm>
                      <a:prstGeom prst="rect">
                        <a:avLst/>
                      </a:prstGeom>
                    </p:spPr>
                  </p:pic>
                </p:oleObj>
              </mc:Fallback>
            </mc:AlternateContent>
          </a:graphicData>
        </a:graphic>
      </p:graphicFrame>
    </p:spTree>
    <p:extLst>
      <p:ext uri="{BB962C8B-B14F-4D97-AF65-F5344CB8AC3E}">
        <p14:creationId xmlns:p14="http://schemas.microsoft.com/office/powerpoint/2010/main" val="52791670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461946"/>
          </a:xfrm>
        </p:spPr>
        <p:txBody>
          <a:bodyPr/>
          <a:lstStyle/>
          <a:p>
            <a:r>
              <a:rPr lang="en-US" altLang="zh-CN" sz="3600" dirty="0" smtClean="0">
                <a:latin typeface="仿宋" panose="02010609060101010101" pitchFamily="49" charset="-122"/>
                <a:ea typeface="仿宋" panose="02010609060101010101" pitchFamily="49" charset="-122"/>
              </a:rPr>
              <a:t>§4.</a:t>
            </a:r>
            <a:r>
              <a:rPr lang="zh-CN" altLang="en-US" sz="3600" dirty="0" smtClean="0">
                <a:latin typeface="仿宋" panose="02010609060101010101" pitchFamily="49" charset="-122"/>
                <a:ea typeface="仿宋" panose="02010609060101010101" pitchFamily="49" charset="-122"/>
              </a:rPr>
              <a:t>简谐振动的能量</a:t>
            </a:r>
            <a:endParaRPr lang="zh-CN" altLang="en-US" sz="3600" dirty="0">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85800" y="1214422"/>
            <a:ext cx="7772400" cy="4881578"/>
          </a:xfrm>
        </p:spPr>
        <p:txBody>
          <a:bodyPr/>
          <a:lstStyle/>
          <a:p>
            <a:r>
              <a:rPr lang="zh-CN" altLang="en-US" sz="2800" b="1" dirty="0" smtClean="0">
                <a:solidFill>
                  <a:srgbClr val="C7371F"/>
                </a:solidFill>
                <a:latin typeface="仿宋" panose="02010609060101010101" pitchFamily="49" charset="-122"/>
                <a:ea typeface="仿宋" panose="02010609060101010101" pitchFamily="49" charset="-122"/>
              </a:rPr>
              <a:t>弹簧振子的势能</a:t>
            </a:r>
            <a:r>
              <a:rPr lang="zh-CN" altLang="en-US" sz="2800" dirty="0" smtClean="0">
                <a:latin typeface="仿宋" panose="02010609060101010101" pitchFamily="49" charset="-122"/>
                <a:ea typeface="仿宋" panose="02010609060101010101" pitchFamily="49" charset="-122"/>
              </a:rPr>
              <a:t>：</a:t>
            </a:r>
            <a:endParaRPr lang="en-US" altLang="zh-CN" sz="2800" dirty="0" smtClean="0">
              <a:latin typeface="仿宋" panose="02010609060101010101" pitchFamily="49" charset="-122"/>
              <a:ea typeface="仿宋" panose="02010609060101010101" pitchFamily="49" charset="-122"/>
            </a:endParaRPr>
          </a:p>
          <a:p>
            <a:endParaRPr lang="en-US" altLang="zh-CN" sz="1100" dirty="0" smtClean="0">
              <a:latin typeface="仿宋" panose="02010609060101010101" pitchFamily="49" charset="-122"/>
              <a:ea typeface="仿宋" panose="02010609060101010101" pitchFamily="49" charset="-122"/>
            </a:endParaRPr>
          </a:p>
          <a:p>
            <a:pPr marL="0" indent="0">
              <a:buNone/>
            </a:pPr>
            <a:endParaRPr lang="en-US" altLang="zh-CN" sz="2800" dirty="0" smtClean="0">
              <a:latin typeface="仿宋" panose="02010609060101010101" pitchFamily="49" charset="-122"/>
              <a:ea typeface="仿宋" panose="02010609060101010101" pitchFamily="49" charset="-122"/>
            </a:endParaRPr>
          </a:p>
          <a:p>
            <a:pPr marL="0" indent="0">
              <a:buNone/>
            </a:pPr>
            <a:r>
              <a:rPr lang="zh-CN" altLang="en-US" sz="2800" dirty="0" smtClean="0">
                <a:latin typeface="仿宋" panose="02010609060101010101" pitchFamily="49" charset="-122"/>
                <a:ea typeface="仿宋" panose="02010609060101010101" pitchFamily="49" charset="-122"/>
              </a:rPr>
              <a:t>    其最大值为</a:t>
            </a:r>
            <a:r>
              <a:rPr lang="en-US" altLang="zh-CN" sz="2800" dirty="0" smtClean="0">
                <a:latin typeface="仿宋" panose="02010609060101010101" pitchFamily="49" charset="-122"/>
                <a:ea typeface="仿宋" panose="02010609060101010101" pitchFamily="49" charset="-122"/>
              </a:rPr>
              <a:t>	       </a:t>
            </a:r>
            <a:r>
              <a:rPr lang="zh-CN" altLang="en-US" sz="2800" dirty="0" smtClean="0">
                <a:latin typeface="仿宋" panose="02010609060101010101" pitchFamily="49" charset="-122"/>
                <a:ea typeface="仿宋" panose="02010609060101010101" pitchFamily="49" charset="-122"/>
              </a:rPr>
              <a:t>，最小值为</a:t>
            </a:r>
            <a:r>
              <a:rPr lang="en-US" altLang="zh-CN" sz="2800" dirty="0" smtClean="0">
                <a:latin typeface="仿宋" panose="02010609060101010101" pitchFamily="49" charset="-122"/>
                <a:ea typeface="仿宋" panose="02010609060101010101" pitchFamily="49" charset="-122"/>
              </a:rPr>
              <a:t>0</a:t>
            </a:r>
          </a:p>
          <a:p>
            <a:r>
              <a:rPr lang="zh-CN" altLang="en-US" sz="2800" b="1" dirty="0" smtClean="0">
                <a:solidFill>
                  <a:srgbClr val="C7371F"/>
                </a:solidFill>
                <a:latin typeface="仿宋" panose="02010609060101010101" pitchFamily="49" charset="-122"/>
                <a:ea typeface="仿宋" panose="02010609060101010101" pitchFamily="49" charset="-122"/>
              </a:rPr>
              <a:t>弹簧振子的动能</a:t>
            </a:r>
            <a:r>
              <a:rPr lang="zh-CN" altLang="en-US" sz="2800" dirty="0" smtClean="0">
                <a:latin typeface="仿宋" panose="02010609060101010101" pitchFamily="49" charset="-122"/>
                <a:ea typeface="仿宋" panose="02010609060101010101" pitchFamily="49" charset="-122"/>
              </a:rPr>
              <a:t>：</a:t>
            </a:r>
            <a:endParaRPr lang="en-US" altLang="zh-CN" sz="2800" dirty="0" smtClean="0">
              <a:latin typeface="仿宋" panose="02010609060101010101" pitchFamily="49" charset="-122"/>
              <a:ea typeface="仿宋" panose="02010609060101010101" pitchFamily="49" charset="-122"/>
            </a:endParaRPr>
          </a:p>
          <a:p>
            <a:pPr>
              <a:buNone/>
            </a:pPr>
            <a:endParaRPr lang="en-US" altLang="zh-CN" sz="2800" dirty="0" smtClean="0">
              <a:latin typeface="仿宋" panose="02010609060101010101" pitchFamily="49" charset="-122"/>
              <a:ea typeface="仿宋" panose="02010609060101010101" pitchFamily="49" charset="-122"/>
            </a:endParaRPr>
          </a:p>
          <a:p>
            <a:pPr>
              <a:buNone/>
            </a:pPr>
            <a:endParaRPr lang="en-US" altLang="zh-CN" sz="1200" dirty="0" smtClean="0">
              <a:latin typeface="仿宋" panose="02010609060101010101" pitchFamily="49" charset="-122"/>
              <a:ea typeface="仿宋" panose="02010609060101010101" pitchFamily="49" charset="-122"/>
            </a:endParaRPr>
          </a:p>
          <a:p>
            <a:pPr>
              <a:buNone/>
            </a:pPr>
            <a:r>
              <a:rPr lang="zh-CN" altLang="en-US" sz="2800" dirty="0" smtClean="0">
                <a:latin typeface="仿宋" panose="02010609060101010101" pitchFamily="49" charset="-122"/>
                <a:ea typeface="仿宋" panose="02010609060101010101" pitchFamily="49" charset="-122"/>
              </a:rPr>
              <a:t>而</a:t>
            </a:r>
            <a:endParaRPr lang="en-US" altLang="zh-CN" sz="2800" dirty="0" smtClean="0">
              <a:latin typeface="仿宋" panose="02010609060101010101" pitchFamily="49" charset="-122"/>
              <a:ea typeface="仿宋" panose="02010609060101010101" pitchFamily="49" charset="-122"/>
            </a:endParaRPr>
          </a:p>
          <a:p>
            <a:pPr>
              <a:buNone/>
            </a:pPr>
            <a:endParaRPr lang="en-US" altLang="zh-CN" sz="2000" dirty="0" smtClean="0">
              <a:latin typeface="仿宋" panose="02010609060101010101" pitchFamily="49" charset="-122"/>
              <a:ea typeface="仿宋" panose="02010609060101010101" pitchFamily="49" charset="-122"/>
            </a:endParaRPr>
          </a:p>
          <a:p>
            <a:pPr>
              <a:buNone/>
            </a:pPr>
            <a:endParaRPr lang="en-US" altLang="zh-CN" sz="2000" dirty="0" smtClean="0">
              <a:latin typeface="仿宋" panose="02010609060101010101" pitchFamily="49" charset="-122"/>
              <a:ea typeface="仿宋" panose="02010609060101010101" pitchFamily="49" charset="-122"/>
            </a:endParaRPr>
          </a:p>
          <a:p>
            <a:endParaRPr lang="en-US" altLang="zh-CN" sz="2000" dirty="0" smtClean="0">
              <a:latin typeface="仿宋" panose="02010609060101010101" pitchFamily="49" charset="-122"/>
              <a:ea typeface="仿宋" panose="02010609060101010101" pitchFamily="49" charset="-122"/>
            </a:endParaRPr>
          </a:p>
          <a:p>
            <a:pPr marL="0" indent="0">
              <a:buNone/>
            </a:pPr>
            <a:r>
              <a:rPr lang="zh-CN" altLang="en-US" sz="2800" dirty="0" smtClean="0">
                <a:latin typeface="仿宋" panose="02010609060101010101" pitchFamily="49" charset="-122"/>
                <a:ea typeface="仿宋" panose="02010609060101010101" pitchFamily="49" charset="-122"/>
              </a:rPr>
              <a:t>    动能</a:t>
            </a:r>
            <a:r>
              <a:rPr lang="zh-CN" altLang="en-US" sz="2800" dirty="0">
                <a:latin typeface="仿宋" panose="02010609060101010101" pitchFamily="49" charset="-122"/>
                <a:ea typeface="仿宋" panose="02010609060101010101" pitchFamily="49" charset="-122"/>
              </a:rPr>
              <a:t>的最大值</a:t>
            </a:r>
            <a:r>
              <a:rPr lang="en-US" altLang="zh-CN" sz="2800" dirty="0">
                <a:latin typeface="仿宋" panose="02010609060101010101" pitchFamily="49" charset="-122"/>
                <a:ea typeface="仿宋" panose="02010609060101010101" pitchFamily="49" charset="-122"/>
              </a:rPr>
              <a:t>		</a:t>
            </a:r>
            <a:r>
              <a:rPr lang="zh-CN" altLang="en-US" sz="2800" dirty="0" smtClean="0">
                <a:latin typeface="仿宋" panose="02010609060101010101" pitchFamily="49" charset="-122"/>
                <a:ea typeface="仿宋" panose="02010609060101010101" pitchFamily="49" charset="-122"/>
              </a:rPr>
              <a:t>，最小值</a:t>
            </a:r>
            <a:r>
              <a:rPr lang="zh-CN" altLang="en-US" sz="2800" dirty="0">
                <a:latin typeface="仿宋" panose="02010609060101010101" pitchFamily="49" charset="-122"/>
                <a:ea typeface="仿宋" panose="02010609060101010101" pitchFamily="49" charset="-122"/>
              </a:rPr>
              <a:t>为</a:t>
            </a:r>
            <a:r>
              <a:rPr lang="en-US" altLang="zh-CN" sz="2800" dirty="0" smtClean="0">
                <a:latin typeface="仿宋" panose="02010609060101010101" pitchFamily="49" charset="-122"/>
                <a:ea typeface="仿宋" panose="02010609060101010101" pitchFamily="49" charset="-122"/>
              </a:rPr>
              <a:t>0</a:t>
            </a:r>
            <a:endParaRPr lang="en-US" altLang="zh-CN" sz="28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31</a:t>
            </a:fld>
            <a:endParaRPr lang="en-US" altLang="zh-CN" dirty="0"/>
          </a:p>
        </p:txBody>
      </p:sp>
      <p:graphicFrame>
        <p:nvGraphicFramePr>
          <p:cNvPr id="21507" name="Object 3"/>
          <p:cNvGraphicFramePr>
            <a:graphicFrameLocks noChangeAspect="1"/>
          </p:cNvGraphicFramePr>
          <p:nvPr>
            <p:extLst>
              <p:ext uri="{D42A27DB-BD31-4B8C-83A1-F6EECF244321}">
                <p14:modId xmlns:p14="http://schemas.microsoft.com/office/powerpoint/2010/main" val="3255568554"/>
              </p:ext>
            </p:extLst>
          </p:nvPr>
        </p:nvGraphicFramePr>
        <p:xfrm>
          <a:off x="482600" y="1862138"/>
          <a:ext cx="7989888" cy="593725"/>
        </p:xfrm>
        <a:graphic>
          <a:graphicData uri="http://schemas.openxmlformats.org/presentationml/2006/ole">
            <mc:AlternateContent xmlns:mc="http://schemas.openxmlformats.org/markup-compatibility/2006">
              <mc:Choice xmlns:v="urn:schemas-microsoft-com:vml" Requires="v">
                <p:oleObj spid="_x0000_s139044" name="Equation" r:id="rId3" imgW="3759120" imgH="279360" progId="Equation.DSMT4">
                  <p:embed/>
                </p:oleObj>
              </mc:Choice>
              <mc:Fallback>
                <p:oleObj name="Equation" r:id="rId3" imgW="3759120" imgH="279360" progId="Equation.DSMT4">
                  <p:embed/>
                  <p:pic>
                    <p:nvPicPr>
                      <p:cNvPr id="0" name="Picture 3"/>
                      <p:cNvPicPr>
                        <a:picLocks noChangeAspect="1" noChangeArrowheads="1"/>
                      </p:cNvPicPr>
                      <p:nvPr/>
                    </p:nvPicPr>
                    <p:blipFill>
                      <a:blip r:embed="rId4"/>
                      <a:srcRect/>
                      <a:stretch>
                        <a:fillRect/>
                      </a:stretch>
                    </p:blipFill>
                    <p:spPr bwMode="auto">
                      <a:xfrm>
                        <a:off x="482600" y="1862138"/>
                        <a:ext cx="7989888" cy="593725"/>
                      </a:xfrm>
                      <a:prstGeom prst="rect">
                        <a:avLst/>
                      </a:prstGeom>
                      <a:noFill/>
                      <a:extLst/>
                    </p:spPr>
                  </p:pic>
                </p:oleObj>
              </mc:Fallback>
            </mc:AlternateContent>
          </a:graphicData>
        </a:graphic>
      </p:graphicFrame>
      <p:graphicFrame>
        <p:nvGraphicFramePr>
          <p:cNvPr id="21508" name="Object 4"/>
          <p:cNvGraphicFramePr>
            <a:graphicFrameLocks noChangeAspect="1"/>
          </p:cNvGraphicFramePr>
          <p:nvPr>
            <p:extLst>
              <p:ext uri="{D42A27DB-BD31-4B8C-83A1-F6EECF244321}">
                <p14:modId xmlns:p14="http://schemas.microsoft.com/office/powerpoint/2010/main" val="2461215386"/>
              </p:ext>
            </p:extLst>
          </p:nvPr>
        </p:nvGraphicFramePr>
        <p:xfrm>
          <a:off x="3635896" y="2388048"/>
          <a:ext cx="1140728" cy="776604"/>
        </p:xfrm>
        <a:graphic>
          <a:graphicData uri="http://schemas.openxmlformats.org/presentationml/2006/ole">
            <mc:AlternateContent xmlns:mc="http://schemas.openxmlformats.org/markup-compatibility/2006">
              <mc:Choice xmlns:v="urn:schemas-microsoft-com:vml" Requires="v">
                <p:oleObj spid="_x0000_s139045" name="公式" r:id="rId5" imgW="355320" imgH="241200" progId="Equation.3">
                  <p:embed/>
                </p:oleObj>
              </mc:Choice>
              <mc:Fallback>
                <p:oleObj name="公式" r:id="rId5" imgW="355320" imgH="24120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5896" y="2388048"/>
                        <a:ext cx="1140728" cy="776604"/>
                      </a:xfrm>
                      <a:prstGeom prst="rect">
                        <a:avLst/>
                      </a:prstGeom>
                      <a:noFill/>
                    </p:spPr>
                  </p:pic>
                </p:oleObj>
              </mc:Fallback>
            </mc:AlternateContent>
          </a:graphicData>
        </a:graphic>
      </p:graphicFrame>
      <p:graphicFrame>
        <p:nvGraphicFramePr>
          <p:cNvPr id="21509" name="Object 5"/>
          <p:cNvGraphicFramePr>
            <a:graphicFrameLocks noChangeAspect="1"/>
          </p:cNvGraphicFramePr>
          <p:nvPr>
            <p:extLst>
              <p:ext uri="{D42A27DB-BD31-4B8C-83A1-F6EECF244321}">
                <p14:modId xmlns:p14="http://schemas.microsoft.com/office/powerpoint/2010/main" val="3022603496"/>
              </p:ext>
            </p:extLst>
          </p:nvPr>
        </p:nvGraphicFramePr>
        <p:xfrm>
          <a:off x="1293813" y="3341688"/>
          <a:ext cx="5646737" cy="619125"/>
        </p:xfrm>
        <a:graphic>
          <a:graphicData uri="http://schemas.openxmlformats.org/presentationml/2006/ole">
            <mc:AlternateContent xmlns:mc="http://schemas.openxmlformats.org/markup-compatibility/2006">
              <mc:Choice xmlns:v="urn:schemas-microsoft-com:vml" Requires="v">
                <p:oleObj spid="_x0000_s139046" name="Equation" r:id="rId7" imgW="2209680" imgH="241200" progId="Equation.DSMT4">
                  <p:embed/>
                </p:oleObj>
              </mc:Choice>
              <mc:Fallback>
                <p:oleObj name="Equation" r:id="rId7" imgW="2209680" imgH="241200" progId="Equation.DSMT4">
                  <p:embed/>
                  <p:pic>
                    <p:nvPicPr>
                      <p:cNvPr id="0" name="Picture 5"/>
                      <p:cNvPicPr>
                        <a:picLocks noChangeAspect="1" noChangeArrowheads="1"/>
                      </p:cNvPicPr>
                      <p:nvPr/>
                    </p:nvPicPr>
                    <p:blipFill>
                      <a:blip r:embed="rId8"/>
                      <a:srcRect/>
                      <a:stretch>
                        <a:fillRect/>
                      </a:stretch>
                    </p:blipFill>
                    <p:spPr bwMode="auto">
                      <a:xfrm>
                        <a:off x="1293813" y="3341688"/>
                        <a:ext cx="5646737" cy="619125"/>
                      </a:xfrm>
                      <a:prstGeom prst="rect">
                        <a:avLst/>
                      </a:prstGeom>
                      <a:noFill/>
                    </p:spPr>
                  </p:pic>
                </p:oleObj>
              </mc:Fallback>
            </mc:AlternateContent>
          </a:graphicData>
        </a:graphic>
      </p:graphicFrame>
      <p:graphicFrame>
        <p:nvGraphicFramePr>
          <p:cNvPr id="21510" name="Object 6"/>
          <p:cNvGraphicFramePr>
            <a:graphicFrameLocks noChangeAspect="1"/>
          </p:cNvGraphicFramePr>
          <p:nvPr>
            <p:extLst>
              <p:ext uri="{D42A27DB-BD31-4B8C-83A1-F6EECF244321}">
                <p14:modId xmlns:p14="http://schemas.microsoft.com/office/powerpoint/2010/main" val="729909559"/>
              </p:ext>
            </p:extLst>
          </p:nvPr>
        </p:nvGraphicFramePr>
        <p:xfrm>
          <a:off x="1259632" y="4001918"/>
          <a:ext cx="1214446" cy="939250"/>
        </p:xfrm>
        <a:graphic>
          <a:graphicData uri="http://schemas.openxmlformats.org/presentationml/2006/ole">
            <mc:AlternateContent xmlns:mc="http://schemas.openxmlformats.org/markup-compatibility/2006">
              <mc:Choice xmlns:v="urn:schemas-microsoft-com:vml" Requires="v">
                <p:oleObj spid="_x0000_s139047" r:id="rId9" imgW="507780" imgH="393529" progId="Equation.3">
                  <p:embed/>
                </p:oleObj>
              </mc:Choice>
              <mc:Fallback>
                <p:oleObj r:id="rId9" imgW="507780" imgH="393529" progId="Equation.3">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9632" y="4001918"/>
                        <a:ext cx="1214446" cy="93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11" name="Object 7"/>
          <p:cNvGraphicFramePr>
            <a:graphicFrameLocks noChangeAspect="1"/>
          </p:cNvGraphicFramePr>
          <p:nvPr>
            <p:extLst>
              <p:ext uri="{D42A27DB-BD31-4B8C-83A1-F6EECF244321}">
                <p14:modId xmlns:p14="http://schemas.microsoft.com/office/powerpoint/2010/main" val="3662293139"/>
              </p:ext>
            </p:extLst>
          </p:nvPr>
        </p:nvGraphicFramePr>
        <p:xfrm>
          <a:off x="582613" y="5048250"/>
          <a:ext cx="7905750" cy="652463"/>
        </p:xfrm>
        <a:graphic>
          <a:graphicData uri="http://schemas.openxmlformats.org/presentationml/2006/ole">
            <mc:AlternateContent xmlns:mc="http://schemas.openxmlformats.org/markup-compatibility/2006">
              <mc:Choice xmlns:v="urn:schemas-microsoft-com:vml" Requires="v">
                <p:oleObj spid="_x0000_s139048" name="Equation" r:id="rId11" imgW="3390840" imgH="279360" progId="Equation.DSMT4">
                  <p:embed/>
                </p:oleObj>
              </mc:Choice>
              <mc:Fallback>
                <p:oleObj name="Equation" r:id="rId11" imgW="3390840" imgH="279360" progId="Equation.DSMT4">
                  <p:embed/>
                  <p:pic>
                    <p:nvPicPr>
                      <p:cNvPr id="0" name="Picture 7"/>
                      <p:cNvPicPr>
                        <a:picLocks noChangeAspect="1" noChangeArrowheads="1"/>
                      </p:cNvPicPr>
                      <p:nvPr/>
                    </p:nvPicPr>
                    <p:blipFill>
                      <a:blip r:embed="rId12"/>
                      <a:srcRect/>
                      <a:stretch>
                        <a:fillRect/>
                      </a:stretch>
                    </p:blipFill>
                    <p:spPr bwMode="auto">
                      <a:xfrm>
                        <a:off x="582613" y="5048250"/>
                        <a:ext cx="7905750" cy="652463"/>
                      </a:xfrm>
                      <a:prstGeom prst="rect">
                        <a:avLst/>
                      </a:prstGeom>
                      <a:noFill/>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724168513"/>
              </p:ext>
            </p:extLst>
          </p:nvPr>
        </p:nvGraphicFramePr>
        <p:xfrm>
          <a:off x="4033043" y="5701506"/>
          <a:ext cx="1214437" cy="827088"/>
        </p:xfrm>
        <a:graphic>
          <a:graphicData uri="http://schemas.openxmlformats.org/presentationml/2006/ole">
            <mc:AlternateContent xmlns:mc="http://schemas.openxmlformats.org/markup-compatibility/2006">
              <mc:Choice xmlns:v="urn:schemas-microsoft-com:vml" Requires="v">
                <p:oleObj spid="_x0000_s139049" name="公式" r:id="rId13" imgW="355446" imgH="241195" progId="Equation.3">
                  <p:embed/>
                </p:oleObj>
              </mc:Choice>
              <mc:Fallback>
                <p:oleObj name="公式" r:id="rId13" imgW="355446" imgH="241195" progId="Equation.3">
                  <p:embed/>
                  <p:pic>
                    <p:nvPicPr>
                      <p:cNvPr id="0" name="Object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33043" y="5701506"/>
                        <a:ext cx="1214437"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32</a:t>
            </a:fld>
            <a:endParaRPr lang="en-US" altLang="zh-CN"/>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1628800"/>
            <a:ext cx="6234786" cy="3678524"/>
          </a:xfrm>
          <a:prstGeom prst="rect">
            <a:avLst/>
          </a:prstGeom>
        </p:spPr>
      </p:pic>
    </p:spTree>
    <p:extLst>
      <p:ext uri="{BB962C8B-B14F-4D97-AF65-F5344CB8AC3E}">
        <p14:creationId xmlns:p14="http://schemas.microsoft.com/office/powerpoint/2010/main" val="1626038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571480"/>
            <a:ext cx="7772400" cy="5524520"/>
          </a:xfrm>
        </p:spPr>
        <p:txBody>
          <a:bodyPr/>
          <a:lstStyle/>
          <a:p>
            <a:r>
              <a:rPr lang="zh-CN" altLang="en-US" sz="2800" b="1" dirty="0" smtClean="0">
                <a:solidFill>
                  <a:srgbClr val="C7371F"/>
                </a:solidFill>
                <a:latin typeface="仿宋" panose="02010609060101010101" pitchFamily="49" charset="-122"/>
                <a:ea typeface="仿宋" panose="02010609060101010101" pitchFamily="49" charset="-122"/>
              </a:rPr>
              <a:t>弹簧振子的机械能</a:t>
            </a:r>
            <a:r>
              <a:rPr lang="zh-CN" altLang="en-US" sz="2800" dirty="0" smtClean="0">
                <a:latin typeface="仿宋" panose="02010609060101010101" pitchFamily="49" charset="-122"/>
                <a:ea typeface="仿宋" panose="02010609060101010101" pitchFamily="49" charset="-122"/>
              </a:rPr>
              <a:t>：</a:t>
            </a:r>
            <a:endParaRPr lang="en-US" altLang="zh-CN" sz="2800" dirty="0" smtClean="0">
              <a:latin typeface="仿宋" panose="02010609060101010101" pitchFamily="49" charset="-122"/>
              <a:ea typeface="仿宋" panose="02010609060101010101" pitchFamily="49" charset="-122"/>
            </a:endParaRPr>
          </a:p>
          <a:p>
            <a:endParaRPr lang="en-US" altLang="zh-CN" sz="2800" dirty="0">
              <a:latin typeface="仿宋" panose="02010609060101010101" pitchFamily="49" charset="-122"/>
              <a:ea typeface="仿宋" panose="02010609060101010101" pitchFamily="49" charset="-122"/>
            </a:endParaRPr>
          </a:p>
          <a:p>
            <a:endParaRPr lang="en-US" altLang="zh-CN" sz="2800" dirty="0" smtClean="0">
              <a:latin typeface="仿宋" panose="02010609060101010101" pitchFamily="49" charset="-122"/>
              <a:ea typeface="仿宋" panose="02010609060101010101" pitchFamily="49" charset="-122"/>
            </a:endParaRPr>
          </a:p>
          <a:p>
            <a:endParaRPr lang="en-US" altLang="zh-CN" sz="2800" dirty="0">
              <a:latin typeface="仿宋" panose="02010609060101010101" pitchFamily="49" charset="-122"/>
              <a:ea typeface="仿宋" panose="02010609060101010101" pitchFamily="49" charset="-122"/>
            </a:endParaRPr>
          </a:p>
          <a:p>
            <a:endParaRPr lang="en-US" altLang="zh-CN" sz="2800" dirty="0" smtClean="0">
              <a:latin typeface="仿宋" panose="02010609060101010101" pitchFamily="49" charset="-122"/>
              <a:ea typeface="仿宋" panose="02010609060101010101" pitchFamily="49" charset="-122"/>
            </a:endParaRPr>
          </a:p>
          <a:p>
            <a:pPr>
              <a:lnSpc>
                <a:spcPct val="125000"/>
              </a:lnSpc>
            </a:pPr>
            <a:r>
              <a:rPr lang="zh-CN" altLang="en-US" sz="2800" dirty="0">
                <a:latin typeface="仿宋" panose="02010609060101010101" pitchFamily="49" charset="-122"/>
                <a:ea typeface="仿宋" panose="02010609060101010101" pitchFamily="49" charset="-122"/>
              </a:rPr>
              <a:t>即任一时刻，振子的机械能都是          ，</a:t>
            </a:r>
            <a:r>
              <a:rPr lang="zh-CN" altLang="en-US" sz="2800" dirty="0" smtClean="0">
                <a:latin typeface="仿宋" panose="02010609060101010101" pitchFamily="49" charset="-122"/>
                <a:ea typeface="仿宋" panose="02010609060101010101" pitchFamily="49" charset="-122"/>
              </a:rPr>
              <a:t>保持不变。在</a:t>
            </a:r>
            <a:r>
              <a:rPr lang="zh-CN" altLang="en-US" sz="2800" dirty="0">
                <a:latin typeface="仿宋" panose="02010609060101010101" pitchFamily="49" charset="-122"/>
                <a:ea typeface="仿宋" panose="02010609060101010101" pitchFamily="49" charset="-122"/>
              </a:rPr>
              <a:t>平衡位置，势能为</a:t>
            </a:r>
            <a:r>
              <a:rPr lang="en-US" altLang="zh-CN" sz="2800" dirty="0">
                <a:latin typeface="仿宋" panose="02010609060101010101" pitchFamily="49" charset="-122"/>
                <a:ea typeface="仿宋" panose="02010609060101010101" pitchFamily="49" charset="-122"/>
              </a:rPr>
              <a:t>0</a:t>
            </a:r>
            <a:r>
              <a:rPr lang="zh-CN" altLang="en-US" sz="2800" dirty="0">
                <a:latin typeface="仿宋" panose="02010609060101010101" pitchFamily="49" charset="-122"/>
                <a:ea typeface="仿宋" panose="02010609060101010101" pitchFamily="49" charset="-122"/>
              </a:rPr>
              <a:t>，动能达到</a:t>
            </a:r>
            <a:r>
              <a:rPr lang="zh-CN" altLang="en-US" sz="2800" dirty="0" smtClean="0">
                <a:latin typeface="仿宋" panose="02010609060101010101" pitchFamily="49" charset="-122"/>
                <a:ea typeface="仿宋" panose="02010609060101010101" pitchFamily="49" charset="-122"/>
              </a:rPr>
              <a:t>最大值          ；在</a:t>
            </a:r>
            <a:r>
              <a:rPr lang="zh-CN" altLang="en-US" sz="2800" dirty="0">
                <a:latin typeface="仿宋" panose="02010609060101010101" pitchFamily="49" charset="-122"/>
                <a:ea typeface="仿宋" panose="02010609060101010101" pitchFamily="49" charset="-122"/>
              </a:rPr>
              <a:t>最大位移处，动能为</a:t>
            </a:r>
            <a:r>
              <a:rPr lang="en-US" altLang="zh-CN" sz="2800" dirty="0">
                <a:latin typeface="仿宋" panose="02010609060101010101" pitchFamily="49" charset="-122"/>
                <a:ea typeface="仿宋" panose="02010609060101010101" pitchFamily="49" charset="-122"/>
              </a:rPr>
              <a:t>0</a:t>
            </a:r>
            <a:r>
              <a:rPr lang="zh-CN" altLang="en-US" sz="2800" dirty="0">
                <a:latin typeface="仿宋" panose="02010609060101010101" pitchFamily="49" charset="-122"/>
                <a:ea typeface="仿宋" panose="02010609060101010101" pitchFamily="49" charset="-122"/>
              </a:rPr>
              <a:t>，势能达到</a:t>
            </a:r>
            <a:r>
              <a:rPr lang="zh-CN" altLang="en-US" sz="2800" dirty="0" smtClean="0">
                <a:latin typeface="仿宋" panose="02010609060101010101" pitchFamily="49" charset="-122"/>
                <a:ea typeface="仿宋" panose="02010609060101010101" pitchFamily="49" charset="-122"/>
              </a:rPr>
              <a:t>最大值           。</a:t>
            </a:r>
            <a:endParaRPr lang="en-US" altLang="zh-CN" sz="2800" dirty="0" smtClean="0">
              <a:latin typeface="仿宋" panose="02010609060101010101" pitchFamily="49" charset="-122"/>
              <a:ea typeface="仿宋" panose="02010609060101010101" pitchFamily="49" charset="-122"/>
            </a:endParaRPr>
          </a:p>
          <a:p>
            <a:pPr>
              <a:lnSpc>
                <a:spcPct val="125000"/>
              </a:lnSpc>
            </a:pPr>
            <a:r>
              <a:rPr lang="zh-CN" altLang="en-US" sz="2800" dirty="0" smtClean="0">
                <a:latin typeface="仿宋" panose="02010609060101010101" pitchFamily="49" charset="-122"/>
                <a:ea typeface="仿宋" panose="02010609060101010101" pitchFamily="49" charset="-122"/>
              </a:rPr>
              <a:t>在</a:t>
            </a:r>
            <a:r>
              <a:rPr lang="zh-CN" altLang="en-US" sz="2800" dirty="0">
                <a:latin typeface="仿宋" panose="02010609060101010101" pitchFamily="49" charset="-122"/>
                <a:ea typeface="仿宋" panose="02010609060101010101" pitchFamily="49" charset="-122"/>
              </a:rPr>
              <a:t>其他位置，动能和势能都不为零，但二者之和始终</a:t>
            </a:r>
            <a:r>
              <a:rPr lang="zh-CN" altLang="en-US" sz="2800" dirty="0" smtClean="0">
                <a:latin typeface="仿宋" panose="02010609060101010101" pitchFamily="49" charset="-122"/>
                <a:ea typeface="仿宋" panose="02010609060101010101" pitchFamily="49" charset="-122"/>
              </a:rPr>
              <a:t>是            。</a:t>
            </a:r>
            <a:endParaRPr lang="en-US" altLang="zh-CN" sz="2800" dirty="0">
              <a:latin typeface="仿宋" panose="02010609060101010101" pitchFamily="49" charset="-122"/>
              <a:ea typeface="仿宋" panose="02010609060101010101" pitchFamily="49" charset="-122"/>
            </a:endParaRPr>
          </a:p>
          <a:p>
            <a:endParaRPr lang="en-US" altLang="zh-CN" sz="28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33</a:t>
            </a:fld>
            <a:endParaRPr lang="en-US" altLang="zh-CN"/>
          </a:p>
        </p:txBody>
      </p:sp>
      <p:graphicFrame>
        <p:nvGraphicFramePr>
          <p:cNvPr id="49155" name="Object 3"/>
          <p:cNvGraphicFramePr>
            <a:graphicFrameLocks noChangeAspect="1"/>
          </p:cNvGraphicFramePr>
          <p:nvPr>
            <p:extLst>
              <p:ext uri="{D42A27DB-BD31-4B8C-83A1-F6EECF244321}">
                <p14:modId xmlns:p14="http://schemas.microsoft.com/office/powerpoint/2010/main" val="1170254872"/>
              </p:ext>
            </p:extLst>
          </p:nvPr>
        </p:nvGraphicFramePr>
        <p:xfrm>
          <a:off x="1139825" y="1179513"/>
          <a:ext cx="6959600" cy="2097087"/>
        </p:xfrm>
        <a:graphic>
          <a:graphicData uri="http://schemas.openxmlformats.org/presentationml/2006/ole">
            <mc:AlternateContent xmlns:mc="http://schemas.openxmlformats.org/markup-compatibility/2006">
              <mc:Choice xmlns:v="urn:schemas-microsoft-com:vml" Requires="v">
                <p:oleObj spid="_x0000_s170268" name="Equation" r:id="rId3" imgW="2450880" imgH="736560" progId="Equation.DSMT4">
                  <p:embed/>
                </p:oleObj>
              </mc:Choice>
              <mc:Fallback>
                <p:oleObj name="Equation" r:id="rId3" imgW="2450880" imgH="736560" progId="Equation.DSMT4">
                  <p:embed/>
                  <p:pic>
                    <p:nvPicPr>
                      <p:cNvPr id="0" name="Picture 3"/>
                      <p:cNvPicPr>
                        <a:picLocks noChangeAspect="1" noChangeArrowheads="1"/>
                      </p:cNvPicPr>
                      <p:nvPr/>
                    </p:nvPicPr>
                    <p:blipFill>
                      <a:blip r:embed="rId4"/>
                      <a:srcRect/>
                      <a:stretch>
                        <a:fillRect/>
                      </a:stretch>
                    </p:blipFill>
                    <p:spPr bwMode="auto">
                      <a:xfrm>
                        <a:off x="1139825" y="1179513"/>
                        <a:ext cx="6959600" cy="2097087"/>
                      </a:xfrm>
                      <a:prstGeom prst="rect">
                        <a:avLst/>
                      </a:prstGeom>
                      <a:noFill/>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038035103"/>
              </p:ext>
            </p:extLst>
          </p:nvPr>
        </p:nvGraphicFramePr>
        <p:xfrm>
          <a:off x="6336196" y="3088481"/>
          <a:ext cx="1000125" cy="681037"/>
        </p:xfrm>
        <a:graphic>
          <a:graphicData uri="http://schemas.openxmlformats.org/presentationml/2006/ole">
            <mc:AlternateContent xmlns:mc="http://schemas.openxmlformats.org/markup-compatibility/2006">
              <mc:Choice xmlns:v="urn:schemas-microsoft-com:vml" Requires="v">
                <p:oleObj spid="_x0000_s170269" name="公式" r:id="rId5" imgW="355446" imgH="241195" progId="Equation.3">
                  <p:embed/>
                </p:oleObj>
              </mc:Choice>
              <mc:Fallback>
                <p:oleObj name="公式" r:id="rId5" imgW="355446" imgH="241195"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36196" y="3088481"/>
                        <a:ext cx="1000125"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180479487"/>
              </p:ext>
            </p:extLst>
          </p:nvPr>
        </p:nvGraphicFramePr>
        <p:xfrm>
          <a:off x="2303748" y="4221088"/>
          <a:ext cx="928688" cy="631825"/>
        </p:xfrm>
        <a:graphic>
          <a:graphicData uri="http://schemas.openxmlformats.org/presentationml/2006/ole">
            <mc:AlternateContent xmlns:mc="http://schemas.openxmlformats.org/markup-compatibility/2006">
              <mc:Choice xmlns:v="urn:schemas-microsoft-com:vml" Requires="v">
                <p:oleObj spid="_x0000_s170270" name="公式" r:id="rId7" imgW="355446" imgH="241195" progId="Equation.3">
                  <p:embed/>
                </p:oleObj>
              </mc:Choice>
              <mc:Fallback>
                <p:oleObj name="公式" r:id="rId7" imgW="355446" imgH="241195"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3748" y="4221088"/>
                        <a:ext cx="928688"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185429341"/>
              </p:ext>
            </p:extLst>
          </p:nvPr>
        </p:nvGraphicFramePr>
        <p:xfrm>
          <a:off x="4345130" y="4754357"/>
          <a:ext cx="1000125" cy="681037"/>
        </p:xfrm>
        <a:graphic>
          <a:graphicData uri="http://schemas.openxmlformats.org/presentationml/2006/ole">
            <mc:AlternateContent xmlns:mc="http://schemas.openxmlformats.org/markup-compatibility/2006">
              <mc:Choice xmlns:v="urn:schemas-microsoft-com:vml" Requires="v">
                <p:oleObj spid="_x0000_s170271" name="公式" r:id="rId8" imgW="355446" imgH="241195" progId="Equation.3">
                  <p:embed/>
                </p:oleObj>
              </mc:Choice>
              <mc:Fallback>
                <p:oleObj name="公式" r:id="rId8" imgW="355446" imgH="241195"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5130" y="4754357"/>
                        <a:ext cx="1000125"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810775429"/>
              </p:ext>
            </p:extLst>
          </p:nvPr>
        </p:nvGraphicFramePr>
        <p:xfrm>
          <a:off x="2768092" y="5882481"/>
          <a:ext cx="1076325" cy="731838"/>
        </p:xfrm>
        <a:graphic>
          <a:graphicData uri="http://schemas.openxmlformats.org/presentationml/2006/ole">
            <mc:AlternateContent xmlns:mc="http://schemas.openxmlformats.org/markup-compatibility/2006">
              <mc:Choice xmlns:v="urn:schemas-microsoft-com:vml" Requires="v">
                <p:oleObj spid="_x0000_s170272" name="公式" r:id="rId9" imgW="355446" imgH="241195" progId="Equation.3">
                  <p:embed/>
                </p:oleObj>
              </mc:Choice>
              <mc:Fallback>
                <p:oleObj name="公式" r:id="rId9" imgW="355446" imgH="241195"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8092" y="5882481"/>
                        <a:ext cx="10763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40" name="Picture 12"/>
          <p:cNvPicPr>
            <a:picLocks noChangeAspect="1" noChangeArrowheads="1"/>
          </p:cNvPicPr>
          <p:nvPr/>
        </p:nvPicPr>
        <p:blipFill>
          <a:blip r:embed="rId3"/>
          <a:srcRect/>
          <a:stretch>
            <a:fillRect/>
          </a:stretch>
        </p:blipFill>
        <p:spPr bwMode="auto">
          <a:xfrm>
            <a:off x="5076056" y="908720"/>
            <a:ext cx="3943369" cy="2953470"/>
          </a:xfrm>
          <a:prstGeom prst="rect">
            <a:avLst/>
          </a:prstGeom>
          <a:noFill/>
          <a:ln w="9525">
            <a:noFill/>
            <a:miter lim="800000"/>
            <a:headEnd/>
            <a:tailEnd/>
          </a:ln>
          <a:effectLst/>
        </p:spPr>
      </p:pic>
      <p:sp>
        <p:nvSpPr>
          <p:cNvPr id="3" name="内容占位符 2"/>
          <p:cNvSpPr>
            <a:spLocks noGrp="1"/>
          </p:cNvSpPr>
          <p:nvPr>
            <p:ph idx="1"/>
          </p:nvPr>
        </p:nvSpPr>
        <p:spPr>
          <a:xfrm>
            <a:off x="0" y="785794"/>
            <a:ext cx="8458200" cy="5310206"/>
          </a:xfrm>
        </p:spPr>
        <p:txBody>
          <a:bodyPr/>
          <a:lstStyle/>
          <a:p>
            <a:pPr>
              <a:buFont typeface="Wingdings" pitchFamily="2" charset="2"/>
              <a:buChar char="ü"/>
            </a:pPr>
            <a:endParaRPr lang="en-US" altLang="zh-CN" sz="2800" dirty="0" smtClean="0"/>
          </a:p>
          <a:p>
            <a:pPr>
              <a:buFont typeface="Wingdings" pitchFamily="2" charset="2"/>
              <a:buChar char="ü"/>
            </a:pPr>
            <a:endParaRPr lang="en-US" altLang="zh-CN" sz="2800" dirty="0"/>
          </a:p>
          <a:p>
            <a:pPr>
              <a:buFont typeface="Wingdings" pitchFamily="2" charset="2"/>
              <a:buChar char="ü"/>
            </a:pPr>
            <a:endParaRPr lang="en-US" altLang="zh-CN" sz="2800" dirty="0" smtClean="0"/>
          </a:p>
          <a:p>
            <a:pPr>
              <a:buFont typeface="Wingdings" pitchFamily="2" charset="2"/>
              <a:buChar char="ü"/>
            </a:pPr>
            <a:endParaRPr lang="en-US" altLang="zh-CN" sz="2800" dirty="0"/>
          </a:p>
          <a:p>
            <a:pPr>
              <a:buFont typeface="Wingdings" pitchFamily="2" charset="2"/>
              <a:buChar char="ü"/>
            </a:pPr>
            <a:endParaRPr lang="en-US" altLang="zh-CN" sz="2800" dirty="0" smtClean="0"/>
          </a:p>
          <a:p>
            <a:pPr>
              <a:buFont typeface="Wingdings" pitchFamily="2" charset="2"/>
              <a:buChar char="ü"/>
            </a:pPr>
            <a:endParaRPr lang="en-US" altLang="zh-CN" sz="2800" dirty="0"/>
          </a:p>
          <a:p>
            <a:pPr>
              <a:buFont typeface="Wingdings" pitchFamily="2" charset="2"/>
              <a:buChar char="ü"/>
            </a:pPr>
            <a:r>
              <a:rPr lang="zh-CN" altLang="en-US" sz="2800" dirty="0" smtClean="0">
                <a:latin typeface="仿宋" panose="02010609060101010101" pitchFamily="49" charset="-122"/>
                <a:ea typeface="仿宋" panose="02010609060101010101" pitchFamily="49" charset="-122"/>
              </a:rPr>
              <a:t>由此式可计算任一位置处速度的大小，</a:t>
            </a:r>
            <a:r>
              <a:rPr lang="zh-CN" altLang="en-US" sz="2800" dirty="0">
                <a:latin typeface="仿宋" panose="02010609060101010101" pitchFamily="49" charset="-122"/>
                <a:ea typeface="仿宋" panose="02010609060101010101" pitchFamily="49" charset="-122"/>
              </a:rPr>
              <a:t>实际上就是</a:t>
            </a:r>
            <a:r>
              <a:rPr lang="zh-CN" altLang="en-US" sz="2800" dirty="0" smtClean="0">
                <a:latin typeface="仿宋" panose="02010609060101010101" pitchFamily="49" charset="-122"/>
                <a:ea typeface="仿宋" panose="02010609060101010101" pitchFamily="49" charset="-122"/>
              </a:rPr>
              <a:t>机械能守恒定律；但速度的方向要根据具体情况确定</a:t>
            </a:r>
            <a:r>
              <a:rPr lang="zh-CN" altLang="en-US" sz="2800" dirty="0" smtClean="0"/>
              <a:t>。</a:t>
            </a:r>
            <a:endParaRPr lang="zh-CN" altLang="en-US" sz="2800" dirty="0"/>
          </a:p>
        </p:txBody>
      </p:sp>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34</a:t>
            </a:fld>
            <a:endParaRPr lang="en-US" altLang="zh-CN"/>
          </a:p>
        </p:txBody>
      </p:sp>
      <p:graphicFrame>
        <p:nvGraphicFramePr>
          <p:cNvPr id="22534" name="Object 6"/>
          <p:cNvGraphicFramePr>
            <a:graphicFrameLocks noChangeAspect="1"/>
          </p:cNvGraphicFramePr>
          <p:nvPr>
            <p:extLst>
              <p:ext uri="{D42A27DB-BD31-4B8C-83A1-F6EECF244321}">
                <p14:modId xmlns:p14="http://schemas.microsoft.com/office/powerpoint/2010/main" val="150036463"/>
              </p:ext>
            </p:extLst>
          </p:nvPr>
        </p:nvGraphicFramePr>
        <p:xfrm>
          <a:off x="683568" y="1052736"/>
          <a:ext cx="4214843" cy="2421864"/>
        </p:xfrm>
        <a:graphic>
          <a:graphicData uri="http://schemas.openxmlformats.org/presentationml/2006/ole">
            <mc:AlternateContent xmlns:mc="http://schemas.openxmlformats.org/markup-compatibility/2006">
              <mc:Choice xmlns:v="urn:schemas-microsoft-com:vml" Requires="v">
                <p:oleObj spid="_x0000_s119678" name="公式" r:id="rId4" imgW="1396800" imgH="799920" progId="Equation.3">
                  <p:embed/>
                </p:oleObj>
              </mc:Choice>
              <mc:Fallback>
                <p:oleObj name="公式" r:id="rId4" imgW="1396800" imgH="79992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1052736"/>
                        <a:ext cx="4214843" cy="24218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26334074"/>
              </p:ext>
            </p:extLst>
          </p:nvPr>
        </p:nvGraphicFramePr>
        <p:xfrm>
          <a:off x="8100392" y="1268760"/>
          <a:ext cx="428625" cy="465138"/>
        </p:xfrm>
        <a:graphic>
          <a:graphicData uri="http://schemas.openxmlformats.org/presentationml/2006/ole">
            <mc:AlternateContent xmlns:mc="http://schemas.openxmlformats.org/markup-compatibility/2006">
              <mc:Choice xmlns:v="urn:schemas-microsoft-com:vml" Requires="v">
                <p:oleObj spid="_x0000_s119679" name="Equation" r:id="rId6" imgW="152280" imgH="164880" progId="Equation.DSMT4">
                  <p:embed/>
                </p:oleObj>
              </mc:Choice>
              <mc:Fallback>
                <p:oleObj name="Equation" r:id="rId6" imgW="152280" imgH="164880" progId="Equation.DSMT4">
                  <p:embed/>
                  <p:pic>
                    <p:nvPicPr>
                      <p:cNvPr id="0" name="对象 1"/>
                      <p:cNvPicPr>
                        <a:picLocks noChangeAspect="1" noChangeArrowheads="1"/>
                      </p:cNvPicPr>
                      <p:nvPr/>
                    </p:nvPicPr>
                    <p:blipFill>
                      <a:blip r:embed="rId7"/>
                      <a:srcRect/>
                      <a:stretch>
                        <a:fillRect/>
                      </a:stretch>
                    </p:blipFill>
                    <p:spPr bwMode="auto">
                      <a:xfrm>
                        <a:off x="8100392" y="1268760"/>
                        <a:ext cx="4286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022362586"/>
              </p:ext>
            </p:extLst>
          </p:nvPr>
        </p:nvGraphicFramePr>
        <p:xfrm>
          <a:off x="7740650" y="1684338"/>
          <a:ext cx="571500" cy="642937"/>
        </p:xfrm>
        <a:graphic>
          <a:graphicData uri="http://schemas.openxmlformats.org/presentationml/2006/ole">
            <mc:AlternateContent xmlns:mc="http://schemas.openxmlformats.org/markup-compatibility/2006">
              <mc:Choice xmlns:v="urn:schemas-microsoft-com:vml" Requires="v">
                <p:oleObj spid="_x0000_s119680" name="Equation" r:id="rId8" imgW="203040" imgH="228600" progId="Equation.DSMT4">
                  <p:embed/>
                </p:oleObj>
              </mc:Choice>
              <mc:Fallback>
                <p:oleObj name="Equation" r:id="rId8" imgW="203040" imgH="228600" progId="Equation.DSMT4">
                  <p:embed/>
                  <p:pic>
                    <p:nvPicPr>
                      <p:cNvPr id="0" name="对象 1"/>
                      <p:cNvPicPr>
                        <a:picLocks noChangeAspect="1" noChangeArrowheads="1"/>
                      </p:cNvPicPr>
                      <p:nvPr/>
                    </p:nvPicPr>
                    <p:blipFill>
                      <a:blip r:embed="rId9"/>
                      <a:srcRect/>
                      <a:stretch>
                        <a:fillRect/>
                      </a:stretch>
                    </p:blipFill>
                    <p:spPr bwMode="auto">
                      <a:xfrm>
                        <a:off x="7740650" y="1684338"/>
                        <a:ext cx="5715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084114671"/>
              </p:ext>
            </p:extLst>
          </p:nvPr>
        </p:nvGraphicFramePr>
        <p:xfrm>
          <a:off x="7902575" y="2565400"/>
          <a:ext cx="534988" cy="642938"/>
        </p:xfrm>
        <a:graphic>
          <a:graphicData uri="http://schemas.openxmlformats.org/presentationml/2006/ole">
            <mc:AlternateContent xmlns:mc="http://schemas.openxmlformats.org/markup-compatibility/2006">
              <mc:Choice xmlns:v="urn:schemas-microsoft-com:vml" Requires="v">
                <p:oleObj spid="_x0000_s119681" name="Equation" r:id="rId10" imgW="190440" imgH="228600" progId="Equation.DSMT4">
                  <p:embed/>
                </p:oleObj>
              </mc:Choice>
              <mc:Fallback>
                <p:oleObj name="Equation" r:id="rId10" imgW="190440" imgH="228600" progId="Equation.DSMT4">
                  <p:embed/>
                  <p:pic>
                    <p:nvPicPr>
                      <p:cNvPr id="0" name="对象 4"/>
                      <p:cNvPicPr>
                        <a:picLocks noChangeAspect="1" noChangeArrowheads="1"/>
                      </p:cNvPicPr>
                      <p:nvPr/>
                    </p:nvPicPr>
                    <p:blipFill>
                      <a:blip r:embed="rId11"/>
                      <a:srcRect/>
                      <a:stretch>
                        <a:fillRect/>
                      </a:stretch>
                    </p:blipFill>
                    <p:spPr bwMode="auto">
                      <a:xfrm>
                        <a:off x="7902575" y="2565400"/>
                        <a:ext cx="534988"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35</a:t>
            </a:fld>
            <a:endParaRPr lang="en-US" altLang="zh-CN"/>
          </a:p>
        </p:txBody>
      </p:sp>
      <p:sp>
        <p:nvSpPr>
          <p:cNvPr id="5" name="文本框 4"/>
          <p:cNvSpPr txBox="1"/>
          <p:nvPr/>
        </p:nvSpPr>
        <p:spPr>
          <a:xfrm>
            <a:off x="755576" y="512676"/>
            <a:ext cx="7416824" cy="2323713"/>
          </a:xfrm>
          <a:prstGeom prst="rect">
            <a:avLst/>
          </a:prstGeom>
          <a:noFill/>
        </p:spPr>
        <p:txBody>
          <a:bodyPr wrap="square" rtlCol="0">
            <a:spAutoFit/>
          </a:bodyPr>
          <a:lstStyle/>
          <a:p>
            <a:pPr algn="l">
              <a:lnSpc>
                <a:spcPct val="125000"/>
              </a:lnSpc>
            </a:pPr>
            <a:endParaRPr lang="en-US" altLang="zh-CN" sz="2200" dirty="0">
              <a:solidFill>
                <a:srgbClr val="000000"/>
              </a:solidFill>
              <a:latin typeface="仿宋" panose="02010609060101010101" pitchFamily="49" charset="-122"/>
              <a:ea typeface="仿宋" panose="02010609060101010101" pitchFamily="49" charset="-122"/>
            </a:endParaRPr>
          </a:p>
          <a:p>
            <a:pPr algn="l">
              <a:lnSpc>
                <a:spcPct val="125000"/>
              </a:lnSpc>
            </a:pPr>
            <a:r>
              <a:rPr lang="zh-CN" altLang="en-US" dirty="0" smtClean="0">
                <a:solidFill>
                  <a:srgbClr val="000000"/>
                </a:solidFill>
                <a:latin typeface="仿宋" panose="02010609060101010101" pitchFamily="49" charset="-122"/>
                <a:ea typeface="仿宋" panose="02010609060101010101" pitchFamily="49" charset="-122"/>
              </a:rPr>
              <a:t>    可见动能和势能的变化频率都是原振子振动频率的两倍。不难求出，一个周期内动能、势能的时间平均值都等于总能量的二分之一。</a:t>
            </a:r>
            <a:endParaRPr lang="en-US" altLang="zh-CN" dirty="0" smtClean="0">
              <a:solidFill>
                <a:srgbClr val="000000"/>
              </a:solidFill>
              <a:ea typeface="仿宋" panose="02010609060101010101" pitchFamily="49" charset="-122"/>
            </a:endParaRPr>
          </a:p>
          <a:p>
            <a:pPr algn="l">
              <a:lnSpc>
                <a:spcPct val="125000"/>
              </a:lnSpc>
            </a:pPr>
            <a:endParaRPr lang="zh-CN" altLang="en-US" sz="2200" dirty="0">
              <a:solidFill>
                <a:srgbClr val="000000"/>
              </a:solidFill>
              <a:latin typeface="仿宋" panose="02010609060101010101" pitchFamily="49" charset="-122"/>
              <a:ea typeface="仿宋" panose="02010609060101010101" pitchFamily="49"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037352506"/>
              </p:ext>
            </p:extLst>
          </p:nvPr>
        </p:nvGraphicFramePr>
        <p:xfrm>
          <a:off x="1244686" y="2564904"/>
          <a:ext cx="6438603" cy="1661575"/>
        </p:xfrm>
        <a:graphic>
          <a:graphicData uri="http://schemas.openxmlformats.org/presentationml/2006/ole">
            <mc:AlternateContent xmlns:mc="http://schemas.openxmlformats.org/markup-compatibility/2006">
              <mc:Choice xmlns:v="urn:schemas-microsoft-com:vml" Requires="v">
                <p:oleObj spid="_x0000_s107051" name="Equation" r:id="rId3" imgW="3149280" imgH="812520" progId="Equation.DSMT4">
                  <p:embed/>
                </p:oleObj>
              </mc:Choice>
              <mc:Fallback>
                <p:oleObj name="Equation" r:id="rId3" imgW="3149280" imgH="812520" progId="Equation.DSMT4">
                  <p:embed/>
                  <p:pic>
                    <p:nvPicPr>
                      <p:cNvPr id="0" name=""/>
                      <p:cNvPicPr/>
                      <p:nvPr/>
                    </p:nvPicPr>
                    <p:blipFill>
                      <a:blip r:embed="rId4"/>
                      <a:stretch>
                        <a:fillRect/>
                      </a:stretch>
                    </p:blipFill>
                    <p:spPr>
                      <a:xfrm>
                        <a:off x="1244686" y="2564904"/>
                        <a:ext cx="6438603" cy="1661575"/>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164136421"/>
              </p:ext>
            </p:extLst>
          </p:nvPr>
        </p:nvGraphicFramePr>
        <p:xfrm>
          <a:off x="1289696" y="4482216"/>
          <a:ext cx="6558667" cy="1679019"/>
        </p:xfrm>
        <a:graphic>
          <a:graphicData uri="http://schemas.openxmlformats.org/presentationml/2006/ole">
            <mc:AlternateContent xmlns:mc="http://schemas.openxmlformats.org/markup-compatibility/2006">
              <mc:Choice xmlns:v="urn:schemas-microsoft-com:vml" Requires="v">
                <p:oleObj spid="_x0000_s107052" name="Equation" r:id="rId5" imgW="3174840" imgH="812520" progId="Equation.DSMT4">
                  <p:embed/>
                </p:oleObj>
              </mc:Choice>
              <mc:Fallback>
                <p:oleObj name="Equation" r:id="rId5" imgW="3174840" imgH="812520" progId="Equation.DSMT4">
                  <p:embed/>
                  <p:pic>
                    <p:nvPicPr>
                      <p:cNvPr id="0" name=""/>
                      <p:cNvPicPr/>
                      <p:nvPr/>
                    </p:nvPicPr>
                    <p:blipFill>
                      <a:blip r:embed="rId6"/>
                      <a:stretch>
                        <a:fillRect/>
                      </a:stretch>
                    </p:blipFill>
                    <p:spPr>
                      <a:xfrm>
                        <a:off x="1289696" y="4482216"/>
                        <a:ext cx="6558667" cy="1679019"/>
                      </a:xfrm>
                      <a:prstGeom prst="rect">
                        <a:avLst/>
                      </a:prstGeom>
                    </p:spPr>
                  </p:pic>
                </p:oleObj>
              </mc:Fallback>
            </mc:AlternateContent>
          </a:graphicData>
        </a:graphic>
      </p:graphicFrame>
    </p:spTree>
    <p:extLst>
      <p:ext uri="{BB962C8B-B14F-4D97-AF65-F5344CB8AC3E}">
        <p14:creationId xmlns:p14="http://schemas.microsoft.com/office/powerpoint/2010/main" val="1139239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75721"/>
            <a:ext cx="7772400" cy="857232"/>
          </a:xfrm>
        </p:spPr>
        <p:txBody>
          <a:bodyPr/>
          <a:lstStyle/>
          <a:p>
            <a:r>
              <a:rPr lang="en-US" altLang="zh-CN" sz="3600" dirty="0" smtClean="0">
                <a:latin typeface="仿宋" panose="02010609060101010101" pitchFamily="49" charset="-122"/>
                <a:ea typeface="仿宋" panose="02010609060101010101" pitchFamily="49" charset="-122"/>
              </a:rPr>
              <a:t>§6.</a:t>
            </a:r>
            <a:r>
              <a:rPr lang="zh-CN" altLang="en-US" sz="3600" dirty="0" smtClean="0">
                <a:latin typeface="仿宋" panose="02010609060101010101" pitchFamily="49" charset="-122"/>
                <a:ea typeface="仿宋" panose="02010609060101010101" pitchFamily="49" charset="-122"/>
              </a:rPr>
              <a:t>单摆和复摆</a:t>
            </a:r>
            <a:endParaRPr lang="zh-CN" altLang="en-US" sz="3600" dirty="0">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42910" y="1075536"/>
            <a:ext cx="4757182" cy="5557820"/>
          </a:xfrm>
        </p:spPr>
        <p:txBody>
          <a:bodyPr/>
          <a:lstStyle/>
          <a:p>
            <a:pPr>
              <a:buNone/>
            </a:pPr>
            <a:r>
              <a:rPr lang="zh-CN" altLang="en-US" sz="2800" b="1" dirty="0" smtClean="0">
                <a:solidFill>
                  <a:schemeClr val="accent2"/>
                </a:solidFill>
                <a:latin typeface="仿宋" panose="02010609060101010101" pitchFamily="49" charset="-122"/>
                <a:ea typeface="仿宋" panose="02010609060101010101" pitchFamily="49" charset="-122"/>
              </a:rPr>
              <a:t>一、单摆</a:t>
            </a:r>
            <a:endParaRPr lang="en-US" altLang="zh-CN" sz="2800" dirty="0" smtClean="0">
              <a:latin typeface="仿宋" panose="02010609060101010101" pitchFamily="49" charset="-122"/>
              <a:ea typeface="仿宋" panose="02010609060101010101" pitchFamily="49" charset="-122"/>
            </a:endParaRPr>
          </a:p>
          <a:p>
            <a:pPr marL="0" indent="0">
              <a:buNone/>
            </a:pPr>
            <a:r>
              <a:rPr lang="zh-CN" altLang="en-US" sz="2800" dirty="0" smtClean="0">
                <a:latin typeface="仿宋" panose="02010609060101010101" pitchFamily="49" charset="-122"/>
                <a:ea typeface="仿宋" panose="02010609060101010101" pitchFamily="49" charset="-122"/>
              </a:rPr>
              <a:t>用角位移   描述质点的位置。起恢复作用的力：</a:t>
            </a:r>
            <a:endParaRPr lang="en-US" altLang="zh-CN" sz="2800" dirty="0" smtClean="0">
              <a:latin typeface="仿宋" panose="02010609060101010101" pitchFamily="49" charset="-122"/>
              <a:ea typeface="仿宋" panose="02010609060101010101" pitchFamily="49" charset="-122"/>
            </a:endParaRPr>
          </a:p>
          <a:p>
            <a:pPr marL="0" indent="0">
              <a:buNone/>
            </a:pPr>
            <a:endParaRPr lang="en-US" altLang="zh-CN" sz="2800" dirty="0" smtClean="0">
              <a:latin typeface="仿宋" panose="02010609060101010101" pitchFamily="49" charset="-122"/>
              <a:ea typeface="仿宋" panose="02010609060101010101" pitchFamily="49" charset="-122"/>
            </a:endParaRPr>
          </a:p>
          <a:p>
            <a:pPr>
              <a:buNone/>
            </a:pPr>
            <a:endParaRPr lang="en-US" altLang="zh-CN" sz="2800" dirty="0" smtClean="0">
              <a:latin typeface="仿宋" panose="02010609060101010101" pitchFamily="49" charset="-122"/>
              <a:ea typeface="仿宋" panose="02010609060101010101" pitchFamily="49" charset="-122"/>
            </a:endParaRPr>
          </a:p>
          <a:p>
            <a:pPr>
              <a:buNone/>
            </a:pPr>
            <a:r>
              <a:rPr lang="zh-CN" altLang="en-US" sz="2800" dirty="0" smtClean="0">
                <a:latin typeface="仿宋" panose="02010609060101010101" pitchFamily="49" charset="-122"/>
                <a:ea typeface="仿宋" panose="02010609060101010101" pitchFamily="49" charset="-122"/>
              </a:rPr>
              <a:t>把     展开成级数：</a:t>
            </a:r>
            <a:endParaRPr lang="en-US" altLang="zh-CN" sz="2800" dirty="0" smtClean="0">
              <a:latin typeface="仿宋" panose="02010609060101010101" pitchFamily="49" charset="-122"/>
              <a:ea typeface="仿宋" panose="02010609060101010101" pitchFamily="49" charset="-122"/>
            </a:endParaRPr>
          </a:p>
          <a:p>
            <a:pPr>
              <a:buNone/>
            </a:pPr>
            <a:endParaRPr lang="en-US" altLang="zh-CN" dirty="0" smtClean="0">
              <a:latin typeface="仿宋" panose="02010609060101010101" pitchFamily="49" charset="-122"/>
              <a:ea typeface="仿宋" panose="02010609060101010101" pitchFamily="49" charset="-122"/>
            </a:endParaRPr>
          </a:p>
          <a:p>
            <a:pPr>
              <a:buNone/>
            </a:pPr>
            <a:endParaRPr lang="en-US" altLang="zh-CN" sz="1600" dirty="0">
              <a:latin typeface="仿宋" panose="02010609060101010101" pitchFamily="49" charset="-122"/>
              <a:ea typeface="仿宋" panose="02010609060101010101" pitchFamily="49" charset="-122"/>
            </a:endParaRPr>
          </a:p>
          <a:p>
            <a:pPr>
              <a:buNone/>
            </a:pPr>
            <a:r>
              <a:rPr lang="zh-CN" altLang="en-US" sz="2800" dirty="0" smtClean="0">
                <a:latin typeface="仿宋" panose="02010609060101010101" pitchFamily="49" charset="-122"/>
                <a:ea typeface="仿宋" panose="02010609060101010101" pitchFamily="49" charset="-122"/>
              </a:rPr>
              <a:t>当      很小时，级数快速收敛。</a:t>
            </a:r>
            <a:endParaRPr lang="en-US" altLang="zh-CN" sz="2800" dirty="0" smtClean="0">
              <a:latin typeface="仿宋" panose="02010609060101010101" pitchFamily="49" charset="-122"/>
              <a:ea typeface="仿宋" panose="02010609060101010101" pitchFamily="49" charset="-122"/>
            </a:endParaRPr>
          </a:p>
          <a:p>
            <a:pPr>
              <a:buNone/>
            </a:pPr>
            <a:endParaRPr lang="en-US" altLang="zh-CN" sz="2800" dirty="0">
              <a:latin typeface="仿宋" panose="02010609060101010101" pitchFamily="49" charset="-122"/>
              <a:ea typeface="仿宋" panose="02010609060101010101" pitchFamily="49" charset="-122"/>
            </a:endParaRPr>
          </a:p>
          <a:p>
            <a:pPr>
              <a:buNone/>
            </a:pPr>
            <a:endParaRPr lang="en-US" altLang="zh-CN" sz="2800" dirty="0" smtClean="0">
              <a:latin typeface="仿宋" panose="02010609060101010101" pitchFamily="49" charset="-122"/>
              <a:ea typeface="仿宋" panose="02010609060101010101" pitchFamily="49" charset="-122"/>
            </a:endParaRPr>
          </a:p>
          <a:p>
            <a:pPr>
              <a:buNone/>
            </a:pPr>
            <a:endParaRPr lang="en-US" altLang="zh-CN" sz="2800" dirty="0" smtClean="0">
              <a:latin typeface="仿宋" panose="02010609060101010101" pitchFamily="49" charset="-122"/>
              <a:ea typeface="仿宋" panose="02010609060101010101" pitchFamily="49" charset="-122"/>
            </a:endParaRPr>
          </a:p>
          <a:p>
            <a:pPr>
              <a:buNone/>
            </a:pPr>
            <a:endParaRPr lang="en-US" altLang="zh-CN" sz="2800" dirty="0" smtClean="0">
              <a:latin typeface="仿宋" panose="02010609060101010101" pitchFamily="49" charset="-122"/>
              <a:ea typeface="仿宋" panose="02010609060101010101" pitchFamily="49" charset="-122"/>
            </a:endParaRPr>
          </a:p>
          <a:p>
            <a:pPr>
              <a:buNone/>
            </a:pPr>
            <a:endParaRPr lang="zh-CN" altLang="en-US" sz="28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36</a:t>
            </a:fld>
            <a:endParaRPr lang="en-US" altLang="zh-CN" dirty="0"/>
          </a:p>
        </p:txBody>
      </p:sp>
      <p:pic>
        <p:nvPicPr>
          <p:cNvPr id="24578" name="Picture 2"/>
          <p:cNvPicPr>
            <a:picLocks noChangeAspect="1" noChangeArrowheads="1"/>
          </p:cNvPicPr>
          <p:nvPr/>
        </p:nvPicPr>
        <p:blipFill rotWithShape="1">
          <a:blip r:embed="rId3"/>
          <a:srcRect l="14804" r="3932"/>
          <a:stretch/>
        </p:blipFill>
        <p:spPr bwMode="auto">
          <a:xfrm>
            <a:off x="6823180" y="1017317"/>
            <a:ext cx="1540727" cy="1730046"/>
          </a:xfrm>
          <a:prstGeom prst="rect">
            <a:avLst/>
          </a:prstGeom>
          <a:noFill/>
          <a:ln w="9525">
            <a:noFill/>
            <a:miter lim="800000"/>
            <a:headEnd/>
            <a:tailEnd/>
          </a:ln>
          <a:effectLst/>
        </p:spPr>
      </p:pic>
      <p:graphicFrame>
        <p:nvGraphicFramePr>
          <p:cNvPr id="24579" name="Object 3"/>
          <p:cNvGraphicFramePr>
            <a:graphicFrameLocks noChangeAspect="1"/>
          </p:cNvGraphicFramePr>
          <p:nvPr>
            <p:extLst>
              <p:ext uri="{D42A27DB-BD31-4B8C-83A1-F6EECF244321}">
                <p14:modId xmlns:p14="http://schemas.microsoft.com/office/powerpoint/2010/main" val="1371443445"/>
              </p:ext>
            </p:extLst>
          </p:nvPr>
        </p:nvGraphicFramePr>
        <p:xfrm>
          <a:off x="2267744" y="1628800"/>
          <a:ext cx="357190" cy="507081"/>
        </p:xfrm>
        <a:graphic>
          <a:graphicData uri="http://schemas.openxmlformats.org/presentationml/2006/ole">
            <mc:AlternateContent xmlns:mc="http://schemas.openxmlformats.org/markup-compatibility/2006">
              <mc:Choice xmlns:v="urn:schemas-microsoft-com:vml" Requires="v">
                <p:oleObj spid="_x0000_s138037" name="公式" r:id="rId4" imgW="126720" imgH="177480" progId="Equation.3">
                  <p:embed/>
                </p:oleObj>
              </mc:Choice>
              <mc:Fallback>
                <p:oleObj name="公式" r:id="rId4" imgW="126720" imgH="17748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7744" y="1628800"/>
                        <a:ext cx="357190" cy="5070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0" name="Object 4"/>
          <p:cNvGraphicFramePr>
            <a:graphicFrameLocks noChangeAspect="1"/>
          </p:cNvGraphicFramePr>
          <p:nvPr>
            <p:extLst>
              <p:ext uri="{D42A27DB-BD31-4B8C-83A1-F6EECF244321}">
                <p14:modId xmlns:p14="http://schemas.microsoft.com/office/powerpoint/2010/main" val="3187317491"/>
              </p:ext>
            </p:extLst>
          </p:nvPr>
        </p:nvGraphicFramePr>
        <p:xfrm>
          <a:off x="1043608" y="2708920"/>
          <a:ext cx="2952328" cy="652941"/>
        </p:xfrm>
        <a:graphic>
          <a:graphicData uri="http://schemas.openxmlformats.org/presentationml/2006/ole">
            <mc:AlternateContent xmlns:mc="http://schemas.openxmlformats.org/markup-compatibility/2006">
              <mc:Choice xmlns:v="urn:schemas-microsoft-com:vml" Requires="v">
                <p:oleObj spid="_x0000_s138038" name="公式" r:id="rId6" imgW="901440" imgH="203040" progId="Equation.3">
                  <p:embed/>
                </p:oleObj>
              </mc:Choice>
              <mc:Fallback>
                <p:oleObj name="公式" r:id="rId6" imgW="901440" imgH="203040"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3608" y="2708920"/>
                        <a:ext cx="2952328" cy="652941"/>
                      </a:xfrm>
                      <a:prstGeom prst="rect">
                        <a:avLst/>
                      </a:prstGeom>
                      <a:noFill/>
                      <a:extLst/>
                    </p:spPr>
                  </p:pic>
                </p:oleObj>
              </mc:Fallback>
            </mc:AlternateContent>
          </a:graphicData>
        </a:graphic>
      </p:graphicFrame>
      <p:graphicFrame>
        <p:nvGraphicFramePr>
          <p:cNvPr id="24581" name="Object 5"/>
          <p:cNvGraphicFramePr>
            <a:graphicFrameLocks noChangeAspect="1"/>
          </p:cNvGraphicFramePr>
          <p:nvPr>
            <p:extLst>
              <p:ext uri="{D42A27DB-BD31-4B8C-83A1-F6EECF244321}">
                <p14:modId xmlns:p14="http://schemas.microsoft.com/office/powerpoint/2010/main" val="4075395028"/>
              </p:ext>
            </p:extLst>
          </p:nvPr>
        </p:nvGraphicFramePr>
        <p:xfrm>
          <a:off x="1115616" y="3573016"/>
          <a:ext cx="785818" cy="429366"/>
        </p:xfrm>
        <a:graphic>
          <a:graphicData uri="http://schemas.openxmlformats.org/presentationml/2006/ole">
            <mc:AlternateContent xmlns:mc="http://schemas.openxmlformats.org/markup-compatibility/2006">
              <mc:Choice xmlns:v="urn:schemas-microsoft-com:vml" Requires="v">
                <p:oleObj spid="_x0000_s138039" name="公式" r:id="rId8" imgW="330120" imgH="177480" progId="Equation.3">
                  <p:embed/>
                </p:oleObj>
              </mc:Choice>
              <mc:Fallback>
                <p:oleObj name="公式" r:id="rId8" imgW="330120" imgH="177480" progId="Equation.3">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5616" y="3573016"/>
                        <a:ext cx="785818" cy="4293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2" name="Object 6"/>
          <p:cNvGraphicFramePr>
            <a:graphicFrameLocks noChangeAspect="1"/>
          </p:cNvGraphicFramePr>
          <p:nvPr>
            <p:extLst>
              <p:ext uri="{D42A27DB-BD31-4B8C-83A1-F6EECF244321}">
                <p14:modId xmlns:p14="http://schemas.microsoft.com/office/powerpoint/2010/main" val="603241579"/>
              </p:ext>
            </p:extLst>
          </p:nvPr>
        </p:nvGraphicFramePr>
        <p:xfrm>
          <a:off x="899592" y="4058355"/>
          <a:ext cx="4357718" cy="834067"/>
        </p:xfrm>
        <a:graphic>
          <a:graphicData uri="http://schemas.openxmlformats.org/presentationml/2006/ole">
            <mc:AlternateContent xmlns:mc="http://schemas.openxmlformats.org/markup-compatibility/2006">
              <mc:Choice xmlns:v="urn:schemas-microsoft-com:vml" Requires="v">
                <p:oleObj spid="_x0000_s138040" name="公式" r:id="rId10" imgW="1346040" imgH="253800" progId="Equation.3">
                  <p:embed/>
                </p:oleObj>
              </mc:Choice>
              <mc:Fallback>
                <p:oleObj name="公式" r:id="rId10" imgW="1346040" imgH="253800" progId="Equation.3">
                  <p:embed/>
                  <p:pic>
                    <p:nvPicPr>
                      <p:cNvPr id="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99592" y="4058355"/>
                        <a:ext cx="4357718" cy="8340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3" name="Object 7"/>
          <p:cNvGraphicFramePr>
            <a:graphicFrameLocks noChangeAspect="1"/>
          </p:cNvGraphicFramePr>
          <p:nvPr>
            <p:extLst>
              <p:ext uri="{D42A27DB-BD31-4B8C-83A1-F6EECF244321}">
                <p14:modId xmlns:p14="http://schemas.microsoft.com/office/powerpoint/2010/main" val="3460950329"/>
              </p:ext>
            </p:extLst>
          </p:nvPr>
        </p:nvGraphicFramePr>
        <p:xfrm>
          <a:off x="575773" y="5878512"/>
          <a:ext cx="4681537" cy="598488"/>
        </p:xfrm>
        <a:graphic>
          <a:graphicData uri="http://schemas.openxmlformats.org/presentationml/2006/ole">
            <mc:AlternateContent xmlns:mc="http://schemas.openxmlformats.org/markup-compatibility/2006">
              <mc:Choice xmlns:v="urn:schemas-microsoft-com:vml" Requires="v">
                <p:oleObj spid="_x0000_s138041" name="Equation" r:id="rId12" imgW="1714320" imgH="215640" progId="Equation.DSMT4">
                  <p:embed/>
                </p:oleObj>
              </mc:Choice>
              <mc:Fallback>
                <p:oleObj name="Equation" r:id="rId12" imgW="1714320" imgH="215640" progId="Equation.DSMT4">
                  <p:embed/>
                  <p:pic>
                    <p:nvPicPr>
                      <p:cNvPr id="0" name="Picture 7"/>
                      <p:cNvPicPr>
                        <a:picLocks noChangeAspect="1" noChangeArrowheads="1"/>
                      </p:cNvPicPr>
                      <p:nvPr/>
                    </p:nvPicPr>
                    <p:blipFill>
                      <a:blip r:embed="rId13"/>
                      <a:srcRect/>
                      <a:stretch>
                        <a:fillRect/>
                      </a:stretch>
                    </p:blipFill>
                    <p:spPr bwMode="auto">
                      <a:xfrm>
                        <a:off x="575773" y="5878512"/>
                        <a:ext cx="4681537" cy="598488"/>
                      </a:xfrm>
                      <a:prstGeom prst="rect">
                        <a:avLst/>
                      </a:prstGeom>
                      <a:noFill/>
                      <a:extLst/>
                    </p:spPr>
                  </p:pic>
                </p:oleObj>
              </mc:Fallback>
            </mc:AlternateContent>
          </a:graphicData>
        </a:graphic>
      </p:graphicFrame>
      <p:graphicFrame>
        <p:nvGraphicFramePr>
          <p:cNvPr id="24584" name="Object 8"/>
          <p:cNvGraphicFramePr>
            <a:graphicFrameLocks noChangeAspect="1"/>
          </p:cNvGraphicFramePr>
          <p:nvPr>
            <p:extLst>
              <p:ext uri="{D42A27DB-BD31-4B8C-83A1-F6EECF244321}">
                <p14:modId xmlns:p14="http://schemas.microsoft.com/office/powerpoint/2010/main" val="4127681113"/>
              </p:ext>
            </p:extLst>
          </p:nvPr>
        </p:nvGraphicFramePr>
        <p:xfrm>
          <a:off x="1187624" y="5006103"/>
          <a:ext cx="360040" cy="511129"/>
        </p:xfrm>
        <a:graphic>
          <a:graphicData uri="http://schemas.openxmlformats.org/presentationml/2006/ole">
            <mc:AlternateContent xmlns:mc="http://schemas.openxmlformats.org/markup-compatibility/2006">
              <mc:Choice xmlns:v="urn:schemas-microsoft-com:vml" Requires="v">
                <p:oleObj spid="_x0000_s138042" name="公式" r:id="rId14" imgW="126720" imgH="177480" progId="Equation.3">
                  <p:embed/>
                </p:oleObj>
              </mc:Choice>
              <mc:Fallback>
                <p:oleObj name="公式" r:id="rId14" imgW="126720" imgH="177480" progId="Equation.3">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5006103"/>
                        <a:ext cx="360040" cy="511129"/>
                      </a:xfrm>
                      <a:prstGeom prst="rect">
                        <a:avLst/>
                      </a:prstGeom>
                      <a:noFill/>
                      <a:extLst/>
                    </p:spPr>
                  </p:pic>
                </p:oleObj>
              </mc:Fallback>
            </mc:AlternateContent>
          </a:graphicData>
        </a:graphic>
      </p:graphicFrame>
      <p:pic>
        <p:nvPicPr>
          <p:cNvPr id="5" name="图片 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513992" y="3515719"/>
            <a:ext cx="3671207" cy="27534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714356"/>
            <a:ext cx="7772400" cy="5381644"/>
          </a:xfrm>
        </p:spPr>
        <p:txBody>
          <a:bodyPr/>
          <a:lstStyle/>
          <a:p>
            <a:pPr lvl="0"/>
            <a:r>
              <a:rPr lang="zh-CN" altLang="en-US" sz="2800" dirty="0">
                <a:solidFill>
                  <a:srgbClr val="000000"/>
                </a:solidFill>
              </a:rPr>
              <a:t>牛</a:t>
            </a:r>
            <a:r>
              <a:rPr lang="zh-CN" altLang="en-US" sz="2800" dirty="0" smtClean="0">
                <a:solidFill>
                  <a:srgbClr val="000000"/>
                </a:solidFill>
              </a:rPr>
              <a:t>二律</a:t>
            </a:r>
            <a:r>
              <a:rPr lang="zh-CN" altLang="en-US" sz="2800" dirty="0">
                <a:solidFill>
                  <a:srgbClr val="000000"/>
                </a:solidFill>
              </a:rPr>
              <a:t>：</a:t>
            </a:r>
            <a:endParaRPr lang="en-US" altLang="zh-CN" sz="2800" dirty="0">
              <a:solidFill>
                <a:srgbClr val="000000"/>
              </a:solidFill>
            </a:endParaRPr>
          </a:p>
          <a:p>
            <a:endParaRPr lang="en-US" altLang="zh-CN" sz="2800" dirty="0" smtClean="0"/>
          </a:p>
          <a:p>
            <a:endParaRPr lang="en-US" altLang="zh-CN" sz="2800" dirty="0"/>
          </a:p>
          <a:p>
            <a:endParaRPr lang="en-US" altLang="zh-CN" sz="2800" dirty="0" smtClean="0"/>
          </a:p>
          <a:p>
            <a:endParaRPr lang="en-US" altLang="zh-CN" sz="2800" dirty="0" smtClean="0"/>
          </a:p>
          <a:p>
            <a:endParaRPr lang="en-US" altLang="zh-CN" sz="2800" dirty="0"/>
          </a:p>
          <a:p>
            <a:r>
              <a:rPr lang="zh-CN" altLang="en-US" sz="2800" dirty="0" smtClean="0"/>
              <a:t>这里：</a:t>
            </a:r>
            <a:endParaRPr lang="en-US" altLang="zh-CN" sz="2800" dirty="0" smtClean="0"/>
          </a:p>
          <a:p>
            <a:endParaRPr lang="en-US" altLang="zh-CN" sz="2800" dirty="0" smtClean="0"/>
          </a:p>
          <a:p>
            <a:endParaRPr lang="en-US" altLang="zh-CN" sz="2800" dirty="0"/>
          </a:p>
          <a:p>
            <a:r>
              <a:rPr lang="zh-CN" altLang="en-US" sz="2800" dirty="0"/>
              <a:t>条件：         </a:t>
            </a:r>
            <a:r>
              <a:rPr lang="zh-CN" altLang="en-US" sz="2800" dirty="0" smtClean="0"/>
              <a:t>，轻线</a:t>
            </a:r>
            <a:r>
              <a:rPr lang="zh-CN" altLang="en-US" sz="2800" dirty="0"/>
              <a:t>不可伸长，小球可看成</a:t>
            </a:r>
            <a:r>
              <a:rPr lang="zh-CN" altLang="en-US" sz="2800" dirty="0" smtClean="0"/>
              <a:t>质点，忽略空气阻力。</a:t>
            </a:r>
            <a:endParaRPr lang="en-US" altLang="zh-CN" sz="2800" dirty="0" smtClean="0"/>
          </a:p>
        </p:txBody>
      </p:sp>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37</a:t>
            </a:fld>
            <a:endParaRPr lang="en-US" altLang="zh-CN"/>
          </a:p>
        </p:txBody>
      </p:sp>
      <p:graphicFrame>
        <p:nvGraphicFramePr>
          <p:cNvPr id="25603" name="Object 3"/>
          <p:cNvGraphicFramePr>
            <a:graphicFrameLocks noChangeAspect="1"/>
          </p:cNvGraphicFramePr>
          <p:nvPr>
            <p:extLst>
              <p:ext uri="{D42A27DB-BD31-4B8C-83A1-F6EECF244321}">
                <p14:modId xmlns:p14="http://schemas.microsoft.com/office/powerpoint/2010/main" val="3899062564"/>
              </p:ext>
            </p:extLst>
          </p:nvPr>
        </p:nvGraphicFramePr>
        <p:xfrm>
          <a:off x="2051720" y="5301208"/>
          <a:ext cx="954087" cy="500063"/>
        </p:xfrm>
        <a:graphic>
          <a:graphicData uri="http://schemas.openxmlformats.org/presentationml/2006/ole">
            <mc:AlternateContent xmlns:mc="http://schemas.openxmlformats.org/markup-compatibility/2006">
              <mc:Choice xmlns:v="urn:schemas-microsoft-com:vml" Requires="v">
                <p:oleObj spid="_x0000_s179339" name="Equation" r:id="rId3" imgW="393480" imgH="203040" progId="Equation.DSMT4">
                  <p:embed/>
                </p:oleObj>
              </mc:Choice>
              <mc:Fallback>
                <p:oleObj name="Equation" r:id="rId3" imgW="393480" imgH="203040" progId="Equation.DSMT4">
                  <p:embed/>
                  <p:pic>
                    <p:nvPicPr>
                      <p:cNvPr id="0" name="Picture 3"/>
                      <p:cNvPicPr>
                        <a:picLocks noChangeAspect="1" noChangeArrowheads="1"/>
                      </p:cNvPicPr>
                      <p:nvPr/>
                    </p:nvPicPr>
                    <p:blipFill>
                      <a:blip r:embed="rId4"/>
                      <a:srcRect/>
                      <a:stretch>
                        <a:fillRect/>
                      </a:stretch>
                    </p:blipFill>
                    <p:spPr bwMode="auto">
                      <a:xfrm>
                        <a:off x="2051720" y="5301208"/>
                        <a:ext cx="954087"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178056088"/>
              </p:ext>
            </p:extLst>
          </p:nvPr>
        </p:nvGraphicFramePr>
        <p:xfrm>
          <a:off x="3547864" y="4365104"/>
          <a:ext cx="2824336" cy="866130"/>
        </p:xfrm>
        <a:graphic>
          <a:graphicData uri="http://schemas.openxmlformats.org/presentationml/2006/ole">
            <mc:AlternateContent xmlns:mc="http://schemas.openxmlformats.org/markup-compatibility/2006">
              <mc:Choice xmlns:v="urn:schemas-microsoft-com:vml" Requires="v">
                <p:oleObj spid="_x0000_s179340" name="Equation" r:id="rId5" imgW="952200" imgH="291960" progId="Equation.DSMT4">
                  <p:embed/>
                </p:oleObj>
              </mc:Choice>
              <mc:Fallback>
                <p:oleObj name="Equation" r:id="rId5" imgW="952200" imgH="291960" progId="Equation.DSMT4">
                  <p:embed/>
                  <p:pic>
                    <p:nvPicPr>
                      <p:cNvPr id="0" name=""/>
                      <p:cNvPicPr/>
                      <p:nvPr/>
                    </p:nvPicPr>
                    <p:blipFill>
                      <a:blip r:embed="rId6"/>
                      <a:stretch>
                        <a:fillRect/>
                      </a:stretch>
                    </p:blipFill>
                    <p:spPr>
                      <a:xfrm>
                        <a:off x="3547864" y="4365104"/>
                        <a:ext cx="2824336" cy="866130"/>
                      </a:xfrm>
                      <a:prstGeom prst="rect">
                        <a:avLst/>
                      </a:prstGeom>
                      <a:ln w="28575">
                        <a:solidFill>
                          <a:schemeClr val="accent2"/>
                        </a:solidFill>
                      </a:ln>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543427593"/>
              </p:ext>
            </p:extLst>
          </p:nvPr>
        </p:nvGraphicFramePr>
        <p:xfrm>
          <a:off x="1534096" y="4365774"/>
          <a:ext cx="1377950" cy="792162"/>
        </p:xfrm>
        <a:graphic>
          <a:graphicData uri="http://schemas.openxmlformats.org/presentationml/2006/ole">
            <mc:AlternateContent xmlns:mc="http://schemas.openxmlformats.org/markup-compatibility/2006">
              <mc:Choice xmlns:v="urn:schemas-microsoft-com:vml" Requires="v">
                <p:oleObj spid="_x0000_s179341" name="Equation" r:id="rId7" imgW="507960" imgH="291960" progId="Equation.DSMT4">
                  <p:embed/>
                </p:oleObj>
              </mc:Choice>
              <mc:Fallback>
                <p:oleObj name="Equation" r:id="rId7" imgW="507960" imgH="291960" progId="Equation.DSMT4">
                  <p:embed/>
                  <p:pic>
                    <p:nvPicPr>
                      <p:cNvPr id="0" name="对象 8"/>
                      <p:cNvPicPr>
                        <a:picLocks noChangeAspect="1" noChangeArrowheads="1"/>
                      </p:cNvPicPr>
                      <p:nvPr/>
                    </p:nvPicPr>
                    <p:blipFill>
                      <a:blip r:embed="rId8"/>
                      <a:srcRect/>
                      <a:stretch>
                        <a:fillRect/>
                      </a:stretch>
                    </p:blipFill>
                    <p:spPr bwMode="auto">
                      <a:xfrm>
                        <a:off x="1534096" y="4365774"/>
                        <a:ext cx="1377950" cy="792162"/>
                      </a:xfrm>
                      <a:prstGeom prst="rect">
                        <a:avLst/>
                      </a:prstGeom>
                      <a:noFill/>
                      <a:ln w="28575">
                        <a:solidFill>
                          <a:schemeClr val="accent2"/>
                        </a:solidFill>
                      </a:ln>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202240035"/>
              </p:ext>
            </p:extLst>
          </p:nvPr>
        </p:nvGraphicFramePr>
        <p:xfrm>
          <a:off x="3923928" y="3629370"/>
          <a:ext cx="4235450" cy="593725"/>
        </p:xfrm>
        <a:graphic>
          <a:graphicData uri="http://schemas.openxmlformats.org/presentationml/2006/ole">
            <mc:AlternateContent xmlns:mc="http://schemas.openxmlformats.org/markup-compatibility/2006">
              <mc:Choice xmlns:v="urn:schemas-microsoft-com:vml" Requires="v">
                <p:oleObj spid="_x0000_s179342" name="Equation" r:id="rId9" imgW="1663560" imgH="228600" progId="Equation.DSMT4">
                  <p:embed/>
                </p:oleObj>
              </mc:Choice>
              <mc:Fallback>
                <p:oleObj name="Equation" r:id="rId9" imgW="1663560" imgH="228600" progId="Equation.DSMT4">
                  <p:embed/>
                  <p:pic>
                    <p:nvPicPr>
                      <p:cNvPr id="0" name="对象 9"/>
                      <p:cNvPicPr>
                        <a:picLocks noChangeAspect="1" noChangeArrowheads="1"/>
                      </p:cNvPicPr>
                      <p:nvPr/>
                    </p:nvPicPr>
                    <p:blipFill>
                      <a:blip r:embed="rId10"/>
                      <a:srcRect/>
                      <a:stretch>
                        <a:fillRect/>
                      </a:stretch>
                    </p:blipFill>
                    <p:spPr bwMode="auto">
                      <a:xfrm>
                        <a:off x="3923928" y="3629370"/>
                        <a:ext cx="423545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590896878"/>
              </p:ext>
            </p:extLst>
          </p:nvPr>
        </p:nvGraphicFramePr>
        <p:xfrm>
          <a:off x="4600575" y="2722563"/>
          <a:ext cx="2071688" cy="563562"/>
        </p:xfrm>
        <a:graphic>
          <a:graphicData uri="http://schemas.openxmlformats.org/presentationml/2006/ole">
            <mc:AlternateContent xmlns:mc="http://schemas.openxmlformats.org/markup-compatibility/2006">
              <mc:Choice xmlns:v="urn:schemas-microsoft-com:vml" Requires="v">
                <p:oleObj spid="_x0000_s179343" name="Equation" r:id="rId11" imgW="749160" imgH="203040" progId="Equation.DSMT4">
                  <p:embed/>
                </p:oleObj>
              </mc:Choice>
              <mc:Fallback>
                <p:oleObj name="Equation" r:id="rId11" imgW="749160" imgH="203040" progId="Equation.DSMT4">
                  <p:embed/>
                  <p:pic>
                    <p:nvPicPr>
                      <p:cNvPr id="0" name="对象 6"/>
                      <p:cNvPicPr>
                        <a:picLocks noChangeAspect="1" noChangeArrowheads="1"/>
                      </p:cNvPicPr>
                      <p:nvPr/>
                    </p:nvPicPr>
                    <p:blipFill>
                      <a:blip r:embed="rId12"/>
                      <a:srcRect/>
                      <a:stretch>
                        <a:fillRect/>
                      </a:stretch>
                    </p:blipFill>
                    <p:spPr bwMode="auto">
                      <a:xfrm>
                        <a:off x="4600575" y="2722563"/>
                        <a:ext cx="2071688" cy="563562"/>
                      </a:xfrm>
                      <a:prstGeom prst="rect">
                        <a:avLst/>
                      </a:prstGeom>
                      <a:solidFill>
                        <a:srgbClr val="FFFF00"/>
                      </a:solidFill>
                      <a:ln>
                        <a:noFill/>
                      </a:ln>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220139749"/>
              </p:ext>
            </p:extLst>
          </p:nvPr>
        </p:nvGraphicFramePr>
        <p:xfrm>
          <a:off x="2966951" y="702050"/>
          <a:ext cx="2361808" cy="1702119"/>
        </p:xfrm>
        <a:graphic>
          <a:graphicData uri="http://schemas.openxmlformats.org/presentationml/2006/ole">
            <mc:AlternateContent xmlns:mc="http://schemas.openxmlformats.org/markup-compatibility/2006">
              <mc:Choice xmlns:v="urn:schemas-microsoft-com:vml" Requires="v">
                <p:oleObj spid="_x0000_s179344" name="Equation" r:id="rId13" imgW="1231560" imgH="888840" progId="Equation.DSMT4">
                  <p:embed/>
                </p:oleObj>
              </mc:Choice>
              <mc:Fallback>
                <p:oleObj name="Equation" r:id="rId13" imgW="1231560" imgH="888840" progId="Equation.DSMT4">
                  <p:embed/>
                  <p:pic>
                    <p:nvPicPr>
                      <p:cNvPr id="0" name="对象 4"/>
                      <p:cNvPicPr>
                        <a:picLocks noChangeAspect="1" noChangeArrowheads="1"/>
                      </p:cNvPicPr>
                      <p:nvPr/>
                    </p:nvPicPr>
                    <p:blipFill>
                      <a:blip r:embed="rId14"/>
                      <a:srcRect/>
                      <a:stretch>
                        <a:fillRect/>
                      </a:stretch>
                    </p:blipFill>
                    <p:spPr bwMode="auto">
                      <a:xfrm>
                        <a:off x="2966951" y="702050"/>
                        <a:ext cx="2361808" cy="1702119"/>
                      </a:xfrm>
                      <a:prstGeom prst="rect">
                        <a:avLst/>
                      </a:prstGeom>
                      <a:noFill/>
                      <a:ln>
                        <a:noFill/>
                      </a:ln>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647077457"/>
              </p:ext>
            </p:extLst>
          </p:nvPr>
        </p:nvGraphicFramePr>
        <p:xfrm>
          <a:off x="1051496" y="2554943"/>
          <a:ext cx="2343150" cy="792163"/>
        </p:xfrm>
        <a:graphic>
          <a:graphicData uri="http://schemas.openxmlformats.org/presentationml/2006/ole">
            <mc:AlternateContent xmlns:mc="http://schemas.openxmlformats.org/markup-compatibility/2006">
              <mc:Choice xmlns:v="urn:schemas-microsoft-com:vml" Requires="v">
                <p:oleObj spid="_x0000_s179345" name="Equation" r:id="rId15" imgW="863280" imgH="291960" progId="Equation.DSMT4">
                  <p:embed/>
                </p:oleObj>
              </mc:Choice>
              <mc:Fallback>
                <p:oleObj name="Equation" r:id="rId15" imgW="863280" imgH="291960" progId="Equation.DSMT4">
                  <p:embed/>
                  <p:pic>
                    <p:nvPicPr>
                      <p:cNvPr id="0" name="对象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51496" y="2554943"/>
                        <a:ext cx="234315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857232"/>
            <a:ext cx="7772400" cy="5715040"/>
          </a:xfrm>
        </p:spPr>
        <p:txBody>
          <a:bodyPr/>
          <a:lstStyle/>
          <a:p>
            <a:pPr>
              <a:buNone/>
            </a:pPr>
            <a:r>
              <a:rPr lang="zh-CN" altLang="en-US" sz="2800" b="1" dirty="0" smtClean="0">
                <a:solidFill>
                  <a:schemeClr val="accent2"/>
                </a:solidFill>
                <a:latin typeface="仿宋" panose="02010609060101010101" pitchFamily="49" charset="-122"/>
                <a:ea typeface="仿宋" panose="02010609060101010101" pitchFamily="49" charset="-122"/>
              </a:rPr>
              <a:t>二、复摆</a:t>
            </a:r>
            <a:endParaRPr lang="en-US" altLang="zh-CN" sz="2800" b="1" dirty="0" smtClean="0">
              <a:solidFill>
                <a:schemeClr val="accent2"/>
              </a:solidFill>
              <a:latin typeface="仿宋" panose="02010609060101010101" pitchFamily="49" charset="-122"/>
              <a:ea typeface="仿宋" panose="02010609060101010101" pitchFamily="49" charset="-122"/>
            </a:endParaRPr>
          </a:p>
          <a:p>
            <a:pPr marL="0" indent="0">
              <a:buNone/>
            </a:pPr>
            <a:r>
              <a:rPr lang="zh-CN" altLang="en-US" sz="2800" dirty="0" smtClean="0"/>
              <a:t>一刚体可绕一固定的水平</a:t>
            </a:r>
            <a:r>
              <a:rPr lang="zh-CN" altLang="en-US" sz="2800" dirty="0"/>
              <a:t>轴（不通过质心）</a:t>
            </a:r>
            <a:r>
              <a:rPr lang="zh-CN" altLang="en-US" sz="2800" dirty="0" smtClean="0"/>
              <a:t>在重力作用下，作微小</a:t>
            </a:r>
            <a:r>
              <a:rPr lang="zh-CN" altLang="en-US" sz="2800" dirty="0"/>
              <a:t>自由</a:t>
            </a:r>
            <a:r>
              <a:rPr lang="zh-CN" altLang="en-US" sz="2800" dirty="0" smtClean="0"/>
              <a:t>摆动，这样的系统</a:t>
            </a:r>
            <a:r>
              <a:rPr lang="en-US" altLang="zh-CN" sz="2800" dirty="0" smtClean="0"/>
              <a:t>——</a:t>
            </a:r>
            <a:r>
              <a:rPr lang="zh-CN" altLang="en-US" sz="2800" dirty="0" smtClean="0"/>
              <a:t>复摆。</a:t>
            </a:r>
            <a:endParaRPr lang="en-US" altLang="zh-CN" sz="2800" dirty="0" smtClean="0"/>
          </a:p>
          <a:p>
            <a:pPr marL="0" indent="0">
              <a:buNone/>
            </a:pPr>
            <a:r>
              <a:rPr lang="zh-CN" altLang="en-US" sz="2800" dirty="0" smtClean="0"/>
              <a:t>当      很小时</a:t>
            </a:r>
            <a:endParaRPr lang="en-US" altLang="zh-CN" sz="2800" dirty="0" smtClean="0"/>
          </a:p>
          <a:p>
            <a:pPr>
              <a:buNone/>
            </a:pPr>
            <a:endParaRPr lang="en-US" altLang="zh-CN" sz="2800" dirty="0" smtClean="0"/>
          </a:p>
          <a:p>
            <a:pPr>
              <a:buNone/>
            </a:pPr>
            <a:endParaRPr lang="en-US" altLang="zh-CN" sz="1200" dirty="0" smtClean="0"/>
          </a:p>
          <a:p>
            <a:pPr>
              <a:buNone/>
            </a:pPr>
            <a:r>
              <a:rPr lang="zh-CN" altLang="en-US" sz="2800" dirty="0" smtClean="0"/>
              <a:t>由</a:t>
            </a:r>
            <a:r>
              <a:rPr lang="zh-CN" altLang="en-US" sz="2800" dirty="0"/>
              <a:t>转动定理知：</a:t>
            </a:r>
            <a:endParaRPr lang="en-US" altLang="zh-CN" sz="2800" dirty="0"/>
          </a:p>
          <a:p>
            <a:pPr>
              <a:buNone/>
            </a:pPr>
            <a:endParaRPr lang="en-US" altLang="zh-CN" sz="2800" dirty="0" smtClean="0"/>
          </a:p>
          <a:p>
            <a:pPr>
              <a:buNone/>
            </a:pPr>
            <a:endParaRPr lang="en-US" altLang="zh-CN" sz="2800" dirty="0"/>
          </a:p>
          <a:p>
            <a:pPr>
              <a:buNone/>
            </a:pPr>
            <a:endParaRPr lang="en-US" altLang="zh-CN" sz="2800" dirty="0" smtClean="0"/>
          </a:p>
        </p:txBody>
      </p:sp>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38</a:t>
            </a:fld>
            <a:endParaRPr lang="en-US" altLang="zh-CN"/>
          </a:p>
        </p:txBody>
      </p:sp>
      <p:graphicFrame>
        <p:nvGraphicFramePr>
          <p:cNvPr id="26626" name="Object 2"/>
          <p:cNvGraphicFramePr>
            <a:graphicFrameLocks noChangeAspect="1"/>
          </p:cNvGraphicFramePr>
          <p:nvPr>
            <p:extLst>
              <p:ext uri="{D42A27DB-BD31-4B8C-83A1-F6EECF244321}">
                <p14:modId xmlns:p14="http://schemas.microsoft.com/office/powerpoint/2010/main" val="2157785444"/>
              </p:ext>
            </p:extLst>
          </p:nvPr>
        </p:nvGraphicFramePr>
        <p:xfrm>
          <a:off x="1187624" y="2714620"/>
          <a:ext cx="393720" cy="562457"/>
        </p:xfrm>
        <a:graphic>
          <a:graphicData uri="http://schemas.openxmlformats.org/presentationml/2006/ole">
            <mc:AlternateContent xmlns:mc="http://schemas.openxmlformats.org/markup-compatibility/2006">
              <mc:Choice xmlns:v="urn:schemas-microsoft-com:vml" Requires="v">
                <p:oleObj spid="_x0000_s122708" name="公式" r:id="rId3" imgW="126720" imgH="177480" progId="Equation.3">
                  <p:embed/>
                </p:oleObj>
              </mc:Choice>
              <mc:Fallback>
                <p:oleObj name="公式" r:id="rId3" imgW="126720" imgH="177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2714620"/>
                        <a:ext cx="393720" cy="5624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7" name="Object 3"/>
          <p:cNvGraphicFramePr>
            <a:graphicFrameLocks noChangeAspect="1"/>
          </p:cNvGraphicFramePr>
          <p:nvPr>
            <p:extLst>
              <p:ext uri="{D42A27DB-BD31-4B8C-83A1-F6EECF244321}">
                <p14:modId xmlns:p14="http://schemas.microsoft.com/office/powerpoint/2010/main" val="3117876208"/>
              </p:ext>
            </p:extLst>
          </p:nvPr>
        </p:nvGraphicFramePr>
        <p:xfrm>
          <a:off x="2843808" y="2768476"/>
          <a:ext cx="1173163" cy="444500"/>
        </p:xfrm>
        <a:graphic>
          <a:graphicData uri="http://schemas.openxmlformats.org/presentationml/2006/ole">
            <mc:AlternateContent xmlns:mc="http://schemas.openxmlformats.org/markup-compatibility/2006">
              <mc:Choice xmlns:v="urn:schemas-microsoft-com:vml" Requires="v">
                <p:oleObj spid="_x0000_s122709" name="Equation" r:id="rId5" imgW="545760" imgH="203040" progId="Equation.DSMT4">
                  <p:embed/>
                </p:oleObj>
              </mc:Choice>
              <mc:Fallback>
                <p:oleObj name="Equation" r:id="rId5" imgW="545760" imgH="203040" progId="Equation.DSMT4">
                  <p:embed/>
                  <p:pic>
                    <p:nvPicPr>
                      <p:cNvPr id="0" name="Picture 3"/>
                      <p:cNvPicPr>
                        <a:picLocks noChangeAspect="1" noChangeArrowheads="1"/>
                      </p:cNvPicPr>
                      <p:nvPr/>
                    </p:nvPicPr>
                    <p:blipFill>
                      <a:blip r:embed="rId6"/>
                      <a:srcRect/>
                      <a:stretch>
                        <a:fillRect/>
                      </a:stretch>
                    </p:blipFill>
                    <p:spPr bwMode="auto">
                      <a:xfrm>
                        <a:off x="2843808" y="2768476"/>
                        <a:ext cx="1173163"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8" name="Object 4"/>
          <p:cNvGraphicFramePr>
            <a:graphicFrameLocks noChangeAspect="1"/>
          </p:cNvGraphicFramePr>
          <p:nvPr>
            <p:extLst>
              <p:ext uri="{D42A27DB-BD31-4B8C-83A1-F6EECF244321}">
                <p14:modId xmlns:p14="http://schemas.microsoft.com/office/powerpoint/2010/main" val="328496110"/>
              </p:ext>
            </p:extLst>
          </p:nvPr>
        </p:nvGraphicFramePr>
        <p:xfrm>
          <a:off x="525442" y="3318413"/>
          <a:ext cx="4708525" cy="642938"/>
        </p:xfrm>
        <a:graphic>
          <a:graphicData uri="http://schemas.openxmlformats.org/presentationml/2006/ole">
            <mc:AlternateContent xmlns:mc="http://schemas.openxmlformats.org/markup-compatibility/2006">
              <mc:Choice xmlns:v="urn:schemas-microsoft-com:vml" Requires="v">
                <p:oleObj spid="_x0000_s122710" name="Equation" r:id="rId7" imgW="1701720" imgH="228600" progId="Equation.DSMT4">
                  <p:embed/>
                </p:oleObj>
              </mc:Choice>
              <mc:Fallback>
                <p:oleObj name="Equation" r:id="rId7" imgW="1701720" imgH="228600" progId="Equation.DSMT4">
                  <p:embed/>
                  <p:pic>
                    <p:nvPicPr>
                      <p:cNvPr id="0" name="Picture 4"/>
                      <p:cNvPicPr>
                        <a:picLocks noChangeAspect="1" noChangeArrowheads="1"/>
                      </p:cNvPicPr>
                      <p:nvPr/>
                    </p:nvPicPr>
                    <p:blipFill>
                      <a:blip r:embed="rId8"/>
                      <a:srcRect/>
                      <a:stretch>
                        <a:fillRect/>
                      </a:stretch>
                    </p:blipFill>
                    <p:spPr bwMode="auto">
                      <a:xfrm>
                        <a:off x="525442" y="3318413"/>
                        <a:ext cx="4708525" cy="642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6635" name="Picture 11"/>
          <p:cNvPicPr>
            <a:picLocks noChangeAspect="1" noChangeArrowheads="1"/>
          </p:cNvPicPr>
          <p:nvPr/>
        </p:nvPicPr>
        <p:blipFill rotWithShape="1">
          <a:blip r:embed="rId9"/>
          <a:srcRect l="7695" r="6415"/>
          <a:stretch/>
        </p:blipFill>
        <p:spPr bwMode="auto">
          <a:xfrm>
            <a:off x="5724128" y="2420888"/>
            <a:ext cx="2243911" cy="2721350"/>
          </a:xfrm>
          <a:prstGeom prst="rect">
            <a:avLst/>
          </a:prstGeom>
          <a:noFill/>
          <a:ln w="9525">
            <a:noFill/>
            <a:miter lim="800000"/>
            <a:headEnd/>
            <a:tailEnd/>
          </a:ln>
          <a:effectLst/>
        </p:spPr>
      </p:pic>
      <p:graphicFrame>
        <p:nvGraphicFramePr>
          <p:cNvPr id="2" name="对象 1"/>
          <p:cNvGraphicFramePr>
            <a:graphicFrameLocks noChangeAspect="1"/>
          </p:cNvGraphicFramePr>
          <p:nvPr>
            <p:extLst>
              <p:ext uri="{D42A27DB-BD31-4B8C-83A1-F6EECF244321}">
                <p14:modId xmlns:p14="http://schemas.microsoft.com/office/powerpoint/2010/main" val="4015409845"/>
              </p:ext>
            </p:extLst>
          </p:nvPr>
        </p:nvGraphicFramePr>
        <p:xfrm>
          <a:off x="3414512" y="4066787"/>
          <a:ext cx="2093592" cy="2376477"/>
        </p:xfrm>
        <a:graphic>
          <a:graphicData uri="http://schemas.openxmlformats.org/presentationml/2006/ole">
            <mc:AlternateContent xmlns:mc="http://schemas.openxmlformats.org/markup-compatibility/2006">
              <mc:Choice xmlns:v="urn:schemas-microsoft-com:vml" Requires="v">
                <p:oleObj spid="_x0000_s122711" name="Equation" r:id="rId10" imgW="1028520" imgH="1168200" progId="Equation.DSMT4">
                  <p:embed/>
                </p:oleObj>
              </mc:Choice>
              <mc:Fallback>
                <p:oleObj name="Equation" r:id="rId10" imgW="1028520" imgH="1168200" progId="Equation.DSMT4">
                  <p:embed/>
                  <p:pic>
                    <p:nvPicPr>
                      <p:cNvPr id="0" name=""/>
                      <p:cNvPicPr/>
                      <p:nvPr/>
                    </p:nvPicPr>
                    <p:blipFill>
                      <a:blip r:embed="rId11"/>
                      <a:stretch>
                        <a:fillRect/>
                      </a:stretch>
                    </p:blipFill>
                    <p:spPr>
                      <a:xfrm>
                        <a:off x="3414512" y="4066787"/>
                        <a:ext cx="2093592" cy="2376477"/>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2910" y="571480"/>
            <a:ext cx="7772400" cy="5381644"/>
          </a:xfrm>
        </p:spPr>
        <p:txBody>
          <a:bodyPr/>
          <a:lstStyle/>
          <a:p>
            <a:pPr>
              <a:buNone/>
            </a:pPr>
            <a:endParaRPr lang="en-US" altLang="zh-CN" sz="2800" dirty="0" smtClean="0"/>
          </a:p>
          <a:p>
            <a:pPr>
              <a:buNone/>
            </a:pPr>
            <a:endParaRPr lang="en-US" altLang="zh-CN" sz="2800" dirty="0" smtClean="0"/>
          </a:p>
          <a:p>
            <a:pPr>
              <a:buNone/>
            </a:pPr>
            <a:endParaRPr lang="en-US" altLang="zh-CN" sz="2800" dirty="0" smtClean="0"/>
          </a:p>
          <a:p>
            <a:pPr>
              <a:buNone/>
            </a:pPr>
            <a:endParaRPr lang="en-US" altLang="zh-CN" sz="2800" dirty="0" smtClean="0"/>
          </a:p>
          <a:p>
            <a:pPr>
              <a:buNone/>
            </a:pPr>
            <a:endParaRPr lang="en-US" altLang="zh-CN" sz="2800" dirty="0" smtClean="0"/>
          </a:p>
          <a:p>
            <a:pPr>
              <a:buNone/>
            </a:pPr>
            <a:r>
              <a:rPr lang="zh-CN" altLang="en-US" sz="2800" dirty="0" smtClean="0"/>
              <a:t>另外</a:t>
            </a:r>
            <a:r>
              <a:rPr lang="zh-CN" altLang="en-US" sz="2800" dirty="0"/>
              <a:t>：</a:t>
            </a:r>
            <a:endParaRPr lang="en-US" altLang="zh-CN" sz="2800" dirty="0" smtClean="0"/>
          </a:p>
          <a:p>
            <a:pPr>
              <a:buNone/>
            </a:pPr>
            <a:endParaRPr lang="en-US" altLang="zh-CN" sz="2800" dirty="0" smtClean="0"/>
          </a:p>
          <a:p>
            <a:pPr>
              <a:buNone/>
            </a:pPr>
            <a:endParaRPr lang="en-US" altLang="zh-CN" sz="2800" dirty="0" smtClean="0"/>
          </a:p>
          <a:p>
            <a:pPr marL="0" indent="0">
              <a:buNone/>
            </a:pPr>
            <a:endParaRPr lang="en-US" altLang="zh-CN" sz="2800" dirty="0" smtClean="0"/>
          </a:p>
          <a:p>
            <a:pPr marL="0" indent="0">
              <a:buNone/>
            </a:pPr>
            <a:r>
              <a:rPr lang="zh-CN" altLang="en-US" sz="2800" dirty="0" smtClean="0"/>
              <a:t>提供了一种测量不规则物体的转动惯量的方法。</a:t>
            </a:r>
          </a:p>
          <a:p>
            <a:endParaRPr lang="zh-CN" altLang="en-US" sz="2800" dirty="0"/>
          </a:p>
        </p:txBody>
      </p:sp>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39</a:t>
            </a:fld>
            <a:endParaRPr lang="en-US" altLang="zh-CN"/>
          </a:p>
        </p:txBody>
      </p:sp>
      <p:graphicFrame>
        <p:nvGraphicFramePr>
          <p:cNvPr id="51202" name="Object 2"/>
          <p:cNvGraphicFramePr>
            <a:graphicFrameLocks noChangeAspect="1"/>
          </p:cNvGraphicFramePr>
          <p:nvPr>
            <p:extLst>
              <p:ext uri="{D42A27DB-BD31-4B8C-83A1-F6EECF244321}">
                <p14:modId xmlns:p14="http://schemas.microsoft.com/office/powerpoint/2010/main" val="1761207982"/>
              </p:ext>
            </p:extLst>
          </p:nvPr>
        </p:nvGraphicFramePr>
        <p:xfrm>
          <a:off x="2116138" y="569913"/>
          <a:ext cx="3222625" cy="2397125"/>
        </p:xfrm>
        <a:graphic>
          <a:graphicData uri="http://schemas.openxmlformats.org/presentationml/2006/ole">
            <mc:AlternateContent xmlns:mc="http://schemas.openxmlformats.org/markup-compatibility/2006">
              <mc:Choice xmlns:v="urn:schemas-microsoft-com:vml" Requires="v">
                <p:oleObj spid="_x0000_s52150" name="Equation" r:id="rId3" imgW="1193760" imgH="876240" progId="Equation.DSMT4">
                  <p:embed/>
                </p:oleObj>
              </mc:Choice>
              <mc:Fallback>
                <p:oleObj name="Equation" r:id="rId3" imgW="1193760" imgH="876240" progId="Equation.DSMT4">
                  <p:embed/>
                  <p:pic>
                    <p:nvPicPr>
                      <p:cNvPr id="0" name="Picture 2"/>
                      <p:cNvPicPr>
                        <a:picLocks noChangeAspect="1" noChangeArrowheads="1"/>
                      </p:cNvPicPr>
                      <p:nvPr/>
                    </p:nvPicPr>
                    <p:blipFill>
                      <a:blip r:embed="rId4"/>
                      <a:srcRect/>
                      <a:stretch>
                        <a:fillRect/>
                      </a:stretch>
                    </p:blipFill>
                    <p:spPr bwMode="auto">
                      <a:xfrm>
                        <a:off x="2116138" y="569913"/>
                        <a:ext cx="3222625" cy="2397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3" name="Object 3"/>
          <p:cNvGraphicFramePr>
            <a:graphicFrameLocks noChangeAspect="1"/>
          </p:cNvGraphicFramePr>
          <p:nvPr>
            <p:extLst>
              <p:ext uri="{D42A27DB-BD31-4B8C-83A1-F6EECF244321}">
                <p14:modId xmlns:p14="http://schemas.microsoft.com/office/powerpoint/2010/main" val="679284708"/>
              </p:ext>
            </p:extLst>
          </p:nvPr>
        </p:nvGraphicFramePr>
        <p:xfrm>
          <a:off x="2152651" y="3262302"/>
          <a:ext cx="3186112" cy="1719262"/>
        </p:xfrm>
        <a:graphic>
          <a:graphicData uri="http://schemas.openxmlformats.org/presentationml/2006/ole">
            <mc:AlternateContent xmlns:mc="http://schemas.openxmlformats.org/markup-compatibility/2006">
              <mc:Choice xmlns:v="urn:schemas-microsoft-com:vml" Requires="v">
                <p:oleObj spid="_x0000_s52151" name="Equation" r:id="rId5" imgW="1104840" imgH="583920" progId="Equation.DSMT4">
                  <p:embed/>
                </p:oleObj>
              </mc:Choice>
              <mc:Fallback>
                <p:oleObj name="Equation" r:id="rId5" imgW="1104840" imgH="583920" progId="Equation.DSMT4">
                  <p:embed/>
                  <p:pic>
                    <p:nvPicPr>
                      <p:cNvPr id="0" name="Picture 3"/>
                      <p:cNvPicPr>
                        <a:picLocks noChangeAspect="1" noChangeArrowheads="1"/>
                      </p:cNvPicPr>
                      <p:nvPr/>
                    </p:nvPicPr>
                    <p:blipFill>
                      <a:blip r:embed="rId6"/>
                      <a:srcRect/>
                      <a:stretch>
                        <a:fillRect/>
                      </a:stretch>
                    </p:blipFill>
                    <p:spPr bwMode="auto">
                      <a:xfrm>
                        <a:off x="2152651" y="3262302"/>
                        <a:ext cx="3186112" cy="1719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内容占位符 5"/>
          <p:cNvSpPr>
            <a:spLocks noGrp="1"/>
          </p:cNvSpPr>
          <p:nvPr>
            <p:ph idx="1"/>
          </p:nvPr>
        </p:nvSpPr>
        <p:spPr>
          <a:xfrm>
            <a:off x="685800" y="1151770"/>
            <a:ext cx="7772400" cy="5312114"/>
          </a:xfrm>
        </p:spPr>
        <p:txBody>
          <a:bodyPr/>
          <a:lstStyle/>
          <a:p>
            <a:pPr>
              <a:lnSpc>
                <a:spcPct val="150000"/>
              </a:lnSpc>
              <a:buFont typeface="Wingdings" pitchFamily="2" charset="2"/>
              <a:buChar char="p"/>
            </a:pPr>
            <a:r>
              <a:rPr lang="zh-CN" altLang="en-US" sz="2800" b="1" dirty="0" smtClean="0">
                <a:solidFill>
                  <a:srgbClr val="C7371F"/>
                </a:solidFill>
                <a:latin typeface="仿宋" panose="02010609060101010101" pitchFamily="49" charset="-122"/>
                <a:ea typeface="仿宋" panose="02010609060101010101" pitchFamily="49" charset="-122"/>
              </a:rPr>
              <a:t>振动</a:t>
            </a:r>
            <a:r>
              <a:rPr lang="zh-CN" altLang="en-US" sz="2800" dirty="0" smtClean="0">
                <a:latin typeface="仿宋" panose="02010609060101010101" pitchFamily="49" charset="-122"/>
                <a:ea typeface="仿宋" panose="02010609060101010101" pitchFamily="49" charset="-122"/>
              </a:rPr>
              <a:t>：某一物理量按照一定规律在某一定值附近重复变化的现象。</a:t>
            </a:r>
            <a:endParaRPr lang="en-US" altLang="zh-CN" sz="2800" dirty="0" smtClean="0">
              <a:latin typeface="仿宋" panose="02010609060101010101" pitchFamily="49" charset="-122"/>
              <a:ea typeface="仿宋" panose="02010609060101010101" pitchFamily="49" charset="-122"/>
            </a:endParaRPr>
          </a:p>
          <a:p>
            <a:pPr>
              <a:lnSpc>
                <a:spcPct val="150000"/>
              </a:lnSpc>
              <a:buFont typeface="Wingdings" pitchFamily="2" charset="2"/>
              <a:buChar char="p"/>
            </a:pPr>
            <a:r>
              <a:rPr lang="zh-CN" altLang="en-US" sz="2800" b="1" dirty="0" smtClean="0">
                <a:solidFill>
                  <a:srgbClr val="C7371F"/>
                </a:solidFill>
                <a:latin typeface="仿宋" panose="02010609060101010101" pitchFamily="49" charset="-122"/>
                <a:ea typeface="仿宋" panose="02010609060101010101" pitchFamily="49" charset="-122"/>
              </a:rPr>
              <a:t>机械振动</a:t>
            </a:r>
            <a:r>
              <a:rPr lang="zh-CN" altLang="en-US" sz="2800" dirty="0" smtClean="0">
                <a:latin typeface="仿宋" panose="02010609060101010101" pitchFamily="49" charset="-122"/>
                <a:ea typeface="仿宋" panose="02010609060101010101" pitchFamily="49" charset="-122"/>
              </a:rPr>
              <a:t>：物体沿同一路径在一定位置附近做重复的往返运动。</a:t>
            </a:r>
            <a:endParaRPr lang="en-US" altLang="zh-CN" sz="2800" dirty="0" smtClean="0">
              <a:latin typeface="仿宋" panose="02010609060101010101" pitchFamily="49" charset="-122"/>
              <a:ea typeface="仿宋" panose="02010609060101010101" pitchFamily="49" charset="-122"/>
            </a:endParaRPr>
          </a:p>
          <a:p>
            <a:pPr>
              <a:lnSpc>
                <a:spcPct val="150000"/>
              </a:lnSpc>
              <a:buFont typeface="Wingdings" pitchFamily="2" charset="2"/>
              <a:buChar char="p"/>
            </a:pPr>
            <a:r>
              <a:rPr lang="zh-CN" altLang="en-US" sz="2800" b="1" dirty="0" smtClean="0">
                <a:solidFill>
                  <a:srgbClr val="C7371F"/>
                </a:solidFill>
                <a:latin typeface="仿宋" panose="02010609060101010101" pitchFamily="49" charset="-122"/>
                <a:ea typeface="仿宋" panose="02010609060101010101" pitchFamily="49" charset="-122"/>
              </a:rPr>
              <a:t>简谐振动</a:t>
            </a:r>
            <a:r>
              <a:rPr lang="zh-CN" altLang="en-US" sz="2800" dirty="0" smtClean="0">
                <a:latin typeface="仿宋" panose="02010609060101010101" pitchFamily="49" charset="-122"/>
                <a:ea typeface="仿宋" panose="02010609060101010101" pitchFamily="49" charset="-122"/>
              </a:rPr>
              <a:t>是振动的基础。</a:t>
            </a:r>
            <a:endParaRPr lang="en-US" altLang="zh-CN" sz="2800" dirty="0" smtClean="0">
              <a:latin typeface="仿宋" panose="02010609060101010101" pitchFamily="49" charset="-122"/>
              <a:ea typeface="仿宋" panose="02010609060101010101" pitchFamily="49" charset="-122"/>
            </a:endParaRPr>
          </a:p>
          <a:p>
            <a:pPr>
              <a:buNone/>
            </a:pPr>
            <a:endParaRPr lang="en-US" altLang="zh-CN" sz="2000" dirty="0" smtClean="0"/>
          </a:p>
        </p:txBody>
      </p:sp>
      <p:sp>
        <p:nvSpPr>
          <p:cNvPr id="4100" name="灯片编号占位符 1"/>
          <p:cNvSpPr>
            <a:spLocks noGrp="1"/>
          </p:cNvSpPr>
          <p:nvPr>
            <p:ph type="sldNum" sz="quarter" idx="12"/>
          </p:nvPr>
        </p:nvSpPr>
        <p:spPr>
          <a:noFill/>
        </p:spPr>
        <p:txBody>
          <a:bodyPr/>
          <a:lstStyle/>
          <a:p>
            <a:fld id="{47496833-FDA9-4660-9804-3CF7AECF50E6}" type="slidenum">
              <a:rPr lang="en-US" altLang="zh-CN" smtClean="0">
                <a:solidFill>
                  <a:srgbClr val="000000"/>
                </a:solidFill>
              </a:rPr>
              <a:pPr/>
              <a:t>4</a:t>
            </a:fld>
            <a:endParaRPr lang="en-US" altLang="zh-CN" smtClean="0">
              <a:solidFill>
                <a:srgbClr val="000000"/>
              </a:solidFill>
            </a:endParaRPr>
          </a:p>
        </p:txBody>
      </p:sp>
      <p:sp>
        <p:nvSpPr>
          <p:cNvPr id="4" name="文本框 3"/>
          <p:cNvSpPr txBox="1"/>
          <p:nvPr/>
        </p:nvSpPr>
        <p:spPr>
          <a:xfrm>
            <a:off x="795528" y="5121188"/>
            <a:ext cx="8084264" cy="523220"/>
          </a:xfrm>
          <a:prstGeom prst="rect">
            <a:avLst/>
          </a:prstGeom>
          <a:noFill/>
        </p:spPr>
        <p:txBody>
          <a:bodyPr wrap="none" rtlCol="0">
            <a:spAutoFit/>
          </a:bodyPr>
          <a:lstStyle/>
          <a:p>
            <a:r>
              <a:rPr lang="zh-CN" altLang="en-US" sz="2800" dirty="0" smtClean="0">
                <a:solidFill>
                  <a:srgbClr val="0000FF"/>
                </a:solidFill>
                <a:latin typeface="仿宋" panose="02010609060101010101" pitchFamily="49" charset="-122"/>
                <a:ea typeface="仿宋" panose="02010609060101010101" pitchFamily="49" charset="-122"/>
              </a:rPr>
              <a:t>各种振动物理机制可能不同，但具有共同的特征。</a:t>
            </a:r>
            <a:endParaRPr lang="zh-CN" altLang="en-US" sz="2800" dirty="0">
              <a:solidFill>
                <a:srgbClr val="0000FF"/>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5016611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40</a:t>
            </a:fld>
            <a:endParaRPr lang="en-US" altLang="zh-CN"/>
          </a:p>
        </p:txBody>
      </p:sp>
      <p:sp>
        <p:nvSpPr>
          <p:cNvPr id="5" name="标题 1"/>
          <p:cNvSpPr>
            <a:spLocks noGrp="1"/>
          </p:cNvSpPr>
          <p:nvPr>
            <p:ph type="title"/>
          </p:nvPr>
        </p:nvSpPr>
        <p:spPr>
          <a:xfrm>
            <a:off x="575556" y="368660"/>
            <a:ext cx="7772400" cy="747698"/>
          </a:xfrm>
        </p:spPr>
        <p:txBody>
          <a:bodyPr/>
          <a:lstStyle/>
          <a:p>
            <a:r>
              <a:rPr lang="en-US" altLang="zh-CN" sz="3600" dirty="0" smtClean="0">
                <a:latin typeface="仿宋" panose="02010609060101010101" pitchFamily="49" charset="-122"/>
                <a:ea typeface="仿宋" panose="02010609060101010101" pitchFamily="49" charset="-122"/>
              </a:rPr>
              <a:t>§7.</a:t>
            </a:r>
            <a:r>
              <a:rPr lang="zh-CN" altLang="en-US" sz="3600" dirty="0" smtClean="0">
                <a:latin typeface="仿宋" panose="02010609060101010101" pitchFamily="49" charset="-122"/>
                <a:ea typeface="仿宋" panose="02010609060101010101" pitchFamily="49" charset="-122"/>
              </a:rPr>
              <a:t>简谐振动的合成</a:t>
            </a:r>
            <a:endParaRPr lang="zh-CN" altLang="en-US" sz="3600" dirty="0">
              <a:latin typeface="仿宋" panose="02010609060101010101" pitchFamily="49" charset="-122"/>
              <a:ea typeface="仿宋" panose="02010609060101010101" pitchFamily="49" charset="-122"/>
            </a:endParaRPr>
          </a:p>
        </p:txBody>
      </p:sp>
      <p:sp>
        <p:nvSpPr>
          <p:cNvPr id="6" name="文本框 5"/>
          <p:cNvSpPr txBox="1"/>
          <p:nvPr/>
        </p:nvSpPr>
        <p:spPr>
          <a:xfrm>
            <a:off x="1007604" y="1340768"/>
            <a:ext cx="7596844" cy="4708981"/>
          </a:xfrm>
          <a:prstGeom prst="rect">
            <a:avLst/>
          </a:prstGeom>
          <a:noFill/>
        </p:spPr>
        <p:txBody>
          <a:bodyPr wrap="square" rtlCol="0">
            <a:spAutoFit/>
          </a:bodyPr>
          <a:lstStyle/>
          <a:p>
            <a:pPr algn="l">
              <a:lnSpc>
                <a:spcPct val="125000"/>
              </a:lnSpc>
            </a:pPr>
            <a:r>
              <a:rPr lang="zh-CN" altLang="en-US" dirty="0" smtClean="0">
                <a:latin typeface="仿宋" panose="02010609060101010101" pitchFamily="49" charset="-122"/>
                <a:ea typeface="仿宋" panose="02010609060101010101" pitchFamily="49" charset="-122"/>
              </a:rPr>
              <a:t>    简谐振动是最简单、最基本的振动，任何一个复杂的振动都可以看成若干个简谐振动的合成：</a:t>
            </a:r>
            <a:endParaRPr lang="en-US" altLang="zh-CN" dirty="0" smtClean="0">
              <a:latin typeface="仿宋" panose="02010609060101010101" pitchFamily="49" charset="-122"/>
              <a:ea typeface="仿宋" panose="02010609060101010101" pitchFamily="49" charset="-122"/>
            </a:endParaRPr>
          </a:p>
          <a:p>
            <a:pPr marL="457200" indent="-457200" algn="l">
              <a:lnSpc>
                <a:spcPct val="125000"/>
              </a:lnSpc>
              <a:buFont typeface="+mj-lt"/>
              <a:buAutoNum type="arabicPeriod"/>
            </a:pPr>
            <a:r>
              <a:rPr lang="zh-CN" altLang="en-US" dirty="0" smtClean="0">
                <a:solidFill>
                  <a:srgbClr val="0000FF"/>
                </a:solidFill>
                <a:latin typeface="仿宋" panose="02010609060101010101" pitchFamily="49" charset="-122"/>
                <a:ea typeface="仿宋" panose="02010609060101010101" pitchFamily="49" charset="-122"/>
              </a:rPr>
              <a:t>方向、频率相同，初相位不同的两个简谐振动的合成（掌握）；</a:t>
            </a:r>
            <a:endParaRPr lang="en-US" altLang="zh-CN" dirty="0" smtClean="0">
              <a:solidFill>
                <a:srgbClr val="0000FF"/>
              </a:solidFill>
              <a:latin typeface="仿宋" panose="02010609060101010101" pitchFamily="49" charset="-122"/>
              <a:ea typeface="仿宋" panose="02010609060101010101" pitchFamily="49" charset="-122"/>
            </a:endParaRPr>
          </a:p>
          <a:p>
            <a:pPr marL="457200" indent="-457200" algn="l">
              <a:lnSpc>
                <a:spcPct val="125000"/>
              </a:lnSpc>
              <a:buFont typeface="+mj-lt"/>
              <a:buAutoNum type="arabicPeriod"/>
            </a:pPr>
            <a:r>
              <a:rPr lang="zh-CN" altLang="en-US" dirty="0" smtClean="0">
                <a:latin typeface="仿宋" panose="02010609060101010101" pitchFamily="49" charset="-122"/>
                <a:ea typeface="仿宋" panose="02010609060101010101" pitchFamily="49" charset="-122"/>
              </a:rPr>
              <a:t>方向相同，频率不同的两个简谐振动的合成；</a:t>
            </a:r>
            <a:endParaRPr lang="en-US" altLang="zh-CN" dirty="0" smtClean="0">
              <a:latin typeface="仿宋" panose="02010609060101010101" pitchFamily="49" charset="-122"/>
              <a:ea typeface="仿宋" panose="02010609060101010101" pitchFamily="49" charset="-122"/>
            </a:endParaRPr>
          </a:p>
          <a:p>
            <a:pPr marL="457200" indent="-457200" algn="l">
              <a:lnSpc>
                <a:spcPct val="125000"/>
              </a:lnSpc>
              <a:buFont typeface="+mj-lt"/>
              <a:buAutoNum type="arabicPeriod"/>
            </a:pPr>
            <a:r>
              <a:rPr lang="zh-CN" altLang="en-US" dirty="0" smtClean="0">
                <a:latin typeface="仿宋" panose="02010609060101010101" pitchFamily="49" charset="-122"/>
                <a:ea typeface="仿宋" panose="02010609060101010101" pitchFamily="49" charset="-122"/>
              </a:rPr>
              <a:t>方向垂直，频率相同的两个简谐振动的合成（二维振动）；</a:t>
            </a:r>
            <a:endParaRPr lang="en-US" altLang="zh-CN" dirty="0" smtClean="0">
              <a:latin typeface="仿宋" panose="02010609060101010101" pitchFamily="49" charset="-122"/>
              <a:ea typeface="仿宋" panose="02010609060101010101" pitchFamily="49" charset="-122"/>
            </a:endParaRPr>
          </a:p>
          <a:p>
            <a:pPr marL="457200" indent="-457200" algn="l">
              <a:lnSpc>
                <a:spcPct val="125000"/>
              </a:lnSpc>
              <a:buFont typeface="+mj-lt"/>
              <a:buAutoNum type="arabicPeriod"/>
            </a:pPr>
            <a:r>
              <a:rPr lang="zh-CN" altLang="en-US" dirty="0" smtClean="0">
                <a:latin typeface="仿宋" panose="02010609060101010101" pitchFamily="49" charset="-122"/>
                <a:ea typeface="仿宋" panose="02010609060101010101" pitchFamily="49" charset="-122"/>
              </a:rPr>
              <a:t>方向垂直、频率不同的两个简谐振动的合成，利萨如图形；</a:t>
            </a:r>
            <a:endParaRPr lang="en-US" altLang="zh-CN" dirty="0" smtClean="0">
              <a:latin typeface="仿宋" panose="02010609060101010101" pitchFamily="49" charset="-122"/>
              <a:ea typeface="仿宋" panose="02010609060101010101" pitchFamily="49" charset="-122"/>
            </a:endParaRPr>
          </a:p>
          <a:p>
            <a:pPr marL="457200" indent="-457200" algn="l">
              <a:lnSpc>
                <a:spcPct val="125000"/>
              </a:lnSpc>
              <a:buFont typeface="+mj-lt"/>
              <a:buAutoNum type="arabicPeriod"/>
            </a:pPr>
            <a:r>
              <a:rPr lang="zh-CN" altLang="en-US" dirty="0" smtClean="0">
                <a:latin typeface="仿宋" panose="02010609060101010101" pitchFamily="49" charset="-122"/>
                <a:ea typeface="仿宋" panose="02010609060101010101" pitchFamily="49" charset="-122"/>
              </a:rPr>
              <a:t>振动的分解、谐波分析（</a:t>
            </a:r>
            <a:r>
              <a:rPr lang="en-US" altLang="zh-CN" dirty="0" smtClean="0">
                <a:latin typeface="仿宋" panose="02010609060101010101" pitchFamily="49" charset="-122"/>
                <a:ea typeface="仿宋" panose="02010609060101010101" pitchFamily="49" charset="-122"/>
              </a:rPr>
              <a:t>Fourier</a:t>
            </a:r>
            <a:r>
              <a:rPr lang="zh-CN" altLang="en-US" dirty="0" smtClean="0">
                <a:latin typeface="仿宋" panose="02010609060101010101" pitchFamily="49" charset="-122"/>
                <a:ea typeface="仿宋" panose="02010609060101010101" pitchFamily="49" charset="-122"/>
              </a:rPr>
              <a:t>分析）。</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570295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624523"/>
            <a:ext cx="8172480" cy="5857916"/>
          </a:xfrm>
        </p:spPr>
        <p:txBody>
          <a:bodyPr/>
          <a:lstStyle/>
          <a:p>
            <a:pPr>
              <a:buNone/>
            </a:pPr>
            <a:r>
              <a:rPr lang="zh-CN" altLang="en-US" sz="2800" b="1" dirty="0" smtClean="0">
                <a:solidFill>
                  <a:schemeClr val="accent2"/>
                </a:solidFill>
                <a:latin typeface="仿宋" panose="02010609060101010101" pitchFamily="49" charset="-122"/>
                <a:ea typeface="仿宋" panose="02010609060101010101" pitchFamily="49" charset="-122"/>
              </a:rPr>
              <a:t>一、同方向同频率的简谐振动的合成</a:t>
            </a:r>
            <a:endParaRPr lang="en-US" altLang="zh-CN" sz="2800" b="1" dirty="0" smtClean="0">
              <a:solidFill>
                <a:schemeClr val="accent2"/>
              </a:solidFill>
              <a:latin typeface="仿宋" panose="02010609060101010101" pitchFamily="49" charset="-122"/>
              <a:ea typeface="仿宋" panose="02010609060101010101" pitchFamily="49" charset="-122"/>
            </a:endParaRPr>
          </a:p>
          <a:p>
            <a:pPr>
              <a:buNone/>
            </a:pPr>
            <a:r>
              <a:rPr lang="zh-CN" altLang="en-US" sz="2800" dirty="0" smtClean="0">
                <a:latin typeface="仿宋" panose="02010609060101010101" pitchFamily="49" charset="-122"/>
                <a:ea typeface="仿宋" panose="02010609060101010101" pitchFamily="49" charset="-122"/>
              </a:rPr>
              <a:t>∵两振动在同一直线上，</a:t>
            </a:r>
            <a:endParaRPr lang="en-US" altLang="zh-CN" sz="2800" dirty="0" smtClean="0">
              <a:latin typeface="仿宋" panose="02010609060101010101" pitchFamily="49" charset="-122"/>
              <a:ea typeface="仿宋" panose="02010609060101010101" pitchFamily="49" charset="-122"/>
            </a:endParaRPr>
          </a:p>
          <a:p>
            <a:pPr>
              <a:buNone/>
            </a:pPr>
            <a:r>
              <a:rPr lang="zh-CN" altLang="en-US" sz="2800" dirty="0" smtClean="0">
                <a:latin typeface="仿宋" panose="02010609060101010101" pitchFamily="49" charset="-122"/>
                <a:ea typeface="仿宋" panose="02010609060101010101" pitchFamily="49" charset="-122"/>
              </a:rPr>
              <a:t>∴合成位移应为二者的代数和</a:t>
            </a:r>
            <a:endParaRPr lang="en-US" altLang="zh-CN" sz="2800" dirty="0" smtClean="0">
              <a:latin typeface="仿宋" panose="02010609060101010101" pitchFamily="49" charset="-122"/>
              <a:ea typeface="仿宋" panose="02010609060101010101" pitchFamily="49" charset="-122"/>
            </a:endParaRPr>
          </a:p>
          <a:p>
            <a:pPr>
              <a:buNone/>
            </a:pPr>
            <a:endParaRPr lang="en-US" altLang="zh-CN" sz="2000" dirty="0" smtClean="0">
              <a:latin typeface="仿宋" panose="02010609060101010101" pitchFamily="49" charset="-122"/>
              <a:ea typeface="仿宋" panose="02010609060101010101" pitchFamily="49" charset="-122"/>
            </a:endParaRPr>
          </a:p>
          <a:p>
            <a:pPr>
              <a:buNone/>
            </a:pPr>
            <a:endParaRPr lang="en-US" altLang="zh-CN" sz="2000" dirty="0" smtClean="0">
              <a:latin typeface="仿宋" panose="02010609060101010101" pitchFamily="49" charset="-122"/>
              <a:ea typeface="仿宋" panose="02010609060101010101" pitchFamily="49" charset="-122"/>
            </a:endParaRPr>
          </a:p>
          <a:p>
            <a:pPr>
              <a:buNone/>
            </a:pPr>
            <a:endParaRPr lang="en-US" altLang="zh-CN" sz="2000" dirty="0" smtClean="0">
              <a:latin typeface="仿宋" panose="02010609060101010101" pitchFamily="49" charset="-122"/>
              <a:ea typeface="仿宋" panose="02010609060101010101" pitchFamily="49" charset="-122"/>
            </a:endParaRPr>
          </a:p>
          <a:p>
            <a:pPr>
              <a:buNone/>
            </a:pPr>
            <a:endParaRPr lang="en-US" altLang="zh-CN" sz="2000" dirty="0" smtClean="0">
              <a:latin typeface="仿宋" panose="02010609060101010101" pitchFamily="49" charset="-122"/>
              <a:ea typeface="仿宋" panose="02010609060101010101" pitchFamily="49" charset="-122"/>
            </a:endParaRPr>
          </a:p>
          <a:p>
            <a:pPr>
              <a:buNone/>
            </a:pPr>
            <a:endParaRPr lang="en-US" altLang="zh-CN" sz="2000" dirty="0" smtClean="0">
              <a:latin typeface="仿宋" panose="02010609060101010101" pitchFamily="49" charset="-122"/>
              <a:ea typeface="仿宋" panose="02010609060101010101" pitchFamily="49" charset="-122"/>
            </a:endParaRPr>
          </a:p>
          <a:p>
            <a:pPr>
              <a:buNone/>
            </a:pPr>
            <a:endParaRPr lang="en-US" altLang="zh-CN" sz="2000" dirty="0" smtClean="0">
              <a:latin typeface="仿宋" panose="02010609060101010101" pitchFamily="49" charset="-122"/>
              <a:ea typeface="仿宋" panose="02010609060101010101" pitchFamily="49" charset="-122"/>
            </a:endParaRPr>
          </a:p>
          <a:p>
            <a:pPr>
              <a:buNone/>
            </a:pPr>
            <a:endParaRPr lang="en-US" altLang="zh-CN" sz="2000" dirty="0" smtClean="0">
              <a:latin typeface="仿宋" panose="02010609060101010101" pitchFamily="49" charset="-122"/>
              <a:ea typeface="仿宋" panose="02010609060101010101" pitchFamily="49" charset="-122"/>
            </a:endParaRPr>
          </a:p>
          <a:p>
            <a:pPr>
              <a:buNone/>
            </a:pPr>
            <a:endParaRPr lang="en-US" altLang="zh-CN" sz="2000" dirty="0" smtClean="0">
              <a:latin typeface="仿宋" panose="02010609060101010101" pitchFamily="49" charset="-122"/>
              <a:ea typeface="仿宋" panose="02010609060101010101" pitchFamily="49" charset="-122"/>
            </a:endParaRPr>
          </a:p>
          <a:p>
            <a:pPr>
              <a:buNone/>
            </a:pPr>
            <a:endParaRPr lang="en-US" altLang="zh-CN" sz="2000" dirty="0" smtClean="0">
              <a:latin typeface="仿宋" panose="02010609060101010101" pitchFamily="49" charset="-122"/>
              <a:ea typeface="仿宋" panose="02010609060101010101" pitchFamily="49" charset="-122"/>
            </a:endParaRPr>
          </a:p>
          <a:p>
            <a:pPr>
              <a:buNone/>
            </a:pPr>
            <a:endParaRPr lang="en-US" altLang="zh-CN" sz="1600" dirty="0" smtClean="0">
              <a:latin typeface="仿宋" panose="02010609060101010101" pitchFamily="49" charset="-122"/>
              <a:ea typeface="仿宋" panose="02010609060101010101" pitchFamily="49" charset="-122"/>
            </a:endParaRPr>
          </a:p>
          <a:p>
            <a:pPr>
              <a:buNone/>
            </a:pPr>
            <a:endParaRPr lang="en-US" altLang="zh-CN" sz="1600" dirty="0" smtClean="0">
              <a:latin typeface="仿宋" panose="02010609060101010101" pitchFamily="49" charset="-122"/>
              <a:ea typeface="仿宋" panose="02010609060101010101" pitchFamily="49" charset="-122"/>
            </a:endParaRPr>
          </a:p>
          <a:p>
            <a:pPr>
              <a:buNone/>
            </a:pPr>
            <a:endParaRPr lang="en-US" altLang="zh-CN" sz="1600" dirty="0" smtClean="0">
              <a:latin typeface="仿宋" panose="02010609060101010101" pitchFamily="49" charset="-122"/>
              <a:ea typeface="仿宋" panose="02010609060101010101" pitchFamily="49" charset="-122"/>
            </a:endParaRPr>
          </a:p>
          <a:p>
            <a:pPr>
              <a:buNone/>
            </a:pPr>
            <a:endParaRPr lang="en-US" altLang="zh-CN" sz="1600" dirty="0" smtClean="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41</a:t>
            </a:fld>
            <a:endParaRPr lang="en-US" altLang="zh-CN"/>
          </a:p>
        </p:txBody>
      </p:sp>
      <p:graphicFrame>
        <p:nvGraphicFramePr>
          <p:cNvPr id="27650" name="Object 2"/>
          <p:cNvGraphicFramePr>
            <a:graphicFrameLocks noChangeAspect="1"/>
          </p:cNvGraphicFramePr>
          <p:nvPr>
            <p:extLst>
              <p:ext uri="{D42A27DB-BD31-4B8C-83A1-F6EECF244321}">
                <p14:modId xmlns:p14="http://schemas.microsoft.com/office/powerpoint/2010/main" val="365825809"/>
              </p:ext>
            </p:extLst>
          </p:nvPr>
        </p:nvGraphicFramePr>
        <p:xfrm>
          <a:off x="5256076" y="1270676"/>
          <a:ext cx="3295650" cy="1214438"/>
        </p:xfrm>
        <a:graphic>
          <a:graphicData uri="http://schemas.openxmlformats.org/presentationml/2006/ole">
            <mc:AlternateContent xmlns:mc="http://schemas.openxmlformats.org/markup-compatibility/2006">
              <mc:Choice xmlns:v="urn:schemas-microsoft-com:vml" Requires="v">
                <p:oleObj spid="_x0000_s28596" name="Equation" r:id="rId3" imgW="1320480" imgH="482400" progId="Equation.DSMT4">
                  <p:embed/>
                </p:oleObj>
              </mc:Choice>
              <mc:Fallback>
                <p:oleObj name="Equation" r:id="rId3" imgW="1320480" imgH="482400" progId="Equation.DSMT4">
                  <p:embed/>
                  <p:pic>
                    <p:nvPicPr>
                      <p:cNvPr id="0" name="Picture 2"/>
                      <p:cNvPicPr>
                        <a:picLocks noChangeAspect="1" noChangeArrowheads="1"/>
                      </p:cNvPicPr>
                      <p:nvPr/>
                    </p:nvPicPr>
                    <p:blipFill>
                      <a:blip r:embed="rId4"/>
                      <a:srcRect/>
                      <a:stretch>
                        <a:fillRect/>
                      </a:stretch>
                    </p:blipFill>
                    <p:spPr bwMode="auto">
                      <a:xfrm>
                        <a:off x="5256076" y="1270676"/>
                        <a:ext cx="3295650" cy="1214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1" name="Object 3"/>
          <p:cNvGraphicFramePr>
            <a:graphicFrameLocks noChangeAspect="1"/>
          </p:cNvGraphicFramePr>
          <p:nvPr>
            <p:extLst>
              <p:ext uri="{D42A27DB-BD31-4B8C-83A1-F6EECF244321}">
                <p14:modId xmlns:p14="http://schemas.microsoft.com/office/powerpoint/2010/main" val="2886179310"/>
              </p:ext>
            </p:extLst>
          </p:nvPr>
        </p:nvGraphicFramePr>
        <p:xfrm>
          <a:off x="855663" y="2708275"/>
          <a:ext cx="7394575" cy="3333750"/>
        </p:xfrm>
        <a:graphic>
          <a:graphicData uri="http://schemas.openxmlformats.org/presentationml/2006/ole">
            <mc:AlternateContent xmlns:mc="http://schemas.openxmlformats.org/markup-compatibility/2006">
              <mc:Choice xmlns:v="urn:schemas-microsoft-com:vml" Requires="v">
                <p:oleObj spid="_x0000_s28597" name="Equation" r:id="rId5" imgW="2743200" imgH="1143000" progId="Equation.DSMT4">
                  <p:embed/>
                </p:oleObj>
              </mc:Choice>
              <mc:Fallback>
                <p:oleObj name="Equation" r:id="rId5" imgW="2743200" imgH="1143000" progId="Equation.DSMT4">
                  <p:embed/>
                  <p:pic>
                    <p:nvPicPr>
                      <p:cNvPr id="0" name="Picture 3"/>
                      <p:cNvPicPr>
                        <a:picLocks noChangeAspect="1" noChangeArrowheads="1"/>
                      </p:cNvPicPr>
                      <p:nvPr/>
                    </p:nvPicPr>
                    <p:blipFill>
                      <a:blip r:embed="rId6"/>
                      <a:srcRect/>
                      <a:stretch>
                        <a:fillRect/>
                      </a:stretch>
                    </p:blipFill>
                    <p:spPr bwMode="auto">
                      <a:xfrm>
                        <a:off x="855663" y="2708275"/>
                        <a:ext cx="7394575" cy="3333750"/>
                      </a:xfrm>
                      <a:prstGeom prst="rect">
                        <a:avLst/>
                      </a:prstGeom>
                      <a:noFill/>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571480"/>
            <a:ext cx="7772400" cy="5524520"/>
          </a:xfrm>
        </p:spPr>
        <p:txBody>
          <a:bodyPr/>
          <a:lstStyle/>
          <a:p>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sz="2800" dirty="0" smtClean="0"/>
          </a:p>
          <a:p>
            <a:r>
              <a:rPr lang="zh-CN" altLang="en-US" sz="2800" b="1" dirty="0" smtClean="0">
                <a:solidFill>
                  <a:srgbClr val="FF0000"/>
                </a:solidFill>
              </a:rPr>
              <a:t>结论：同方向同频率的两个简谐振动合成后，仍是一个简谐振动，且振动方向不变，频率不变。</a:t>
            </a:r>
          </a:p>
          <a:p>
            <a:endParaRPr lang="zh-CN" altLang="en-US" sz="2800" dirty="0"/>
          </a:p>
        </p:txBody>
      </p:sp>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42</a:t>
            </a:fld>
            <a:endParaRPr lang="en-US" altLang="zh-CN" dirty="0"/>
          </a:p>
        </p:txBody>
      </p:sp>
      <p:graphicFrame>
        <p:nvGraphicFramePr>
          <p:cNvPr id="52226" name="Object 2"/>
          <p:cNvGraphicFramePr>
            <a:graphicFrameLocks noChangeAspect="1"/>
          </p:cNvGraphicFramePr>
          <p:nvPr>
            <p:extLst>
              <p:ext uri="{D42A27DB-BD31-4B8C-83A1-F6EECF244321}">
                <p14:modId xmlns:p14="http://schemas.microsoft.com/office/powerpoint/2010/main" val="1148686024"/>
              </p:ext>
            </p:extLst>
          </p:nvPr>
        </p:nvGraphicFramePr>
        <p:xfrm>
          <a:off x="2555875" y="2168525"/>
          <a:ext cx="3895725" cy="561975"/>
        </p:xfrm>
        <a:graphic>
          <a:graphicData uri="http://schemas.openxmlformats.org/presentationml/2006/ole">
            <mc:AlternateContent xmlns:mc="http://schemas.openxmlformats.org/markup-compatibility/2006">
              <mc:Choice xmlns:v="urn:schemas-microsoft-com:vml" Requires="v">
                <p:oleObj spid="_x0000_s150835" name="Equation" r:id="rId3" imgW="1447560" imgH="215640" progId="Equation.DSMT4">
                  <p:embed/>
                </p:oleObj>
              </mc:Choice>
              <mc:Fallback>
                <p:oleObj name="Equation" r:id="rId3" imgW="1447560" imgH="215640" progId="Equation.DSMT4">
                  <p:embed/>
                  <p:pic>
                    <p:nvPicPr>
                      <p:cNvPr id="0" name="Picture 2"/>
                      <p:cNvPicPr>
                        <a:picLocks noChangeAspect="1" noChangeArrowheads="1"/>
                      </p:cNvPicPr>
                      <p:nvPr/>
                    </p:nvPicPr>
                    <p:blipFill>
                      <a:blip r:embed="rId4"/>
                      <a:srcRect/>
                      <a:stretch>
                        <a:fillRect/>
                      </a:stretch>
                    </p:blipFill>
                    <p:spPr bwMode="auto">
                      <a:xfrm>
                        <a:off x="2555875" y="2168525"/>
                        <a:ext cx="3895725" cy="561975"/>
                      </a:xfrm>
                      <a:prstGeom prst="rect">
                        <a:avLst/>
                      </a:prstGeom>
                      <a:solidFill>
                        <a:srgbClr val="FFFF00"/>
                      </a:solidFill>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129939829"/>
              </p:ext>
            </p:extLst>
          </p:nvPr>
        </p:nvGraphicFramePr>
        <p:xfrm>
          <a:off x="1739681" y="404663"/>
          <a:ext cx="6000671" cy="1800201"/>
        </p:xfrm>
        <a:graphic>
          <a:graphicData uri="http://schemas.openxmlformats.org/presentationml/2006/ole">
            <mc:AlternateContent xmlns:mc="http://schemas.openxmlformats.org/markup-compatibility/2006">
              <mc:Choice xmlns:v="urn:schemas-microsoft-com:vml" Requires="v">
                <p:oleObj spid="_x0000_s150836" name="Equation" r:id="rId5" imgW="2286000" imgH="685800" progId="Equation.DSMT4">
                  <p:embed/>
                </p:oleObj>
              </mc:Choice>
              <mc:Fallback>
                <p:oleObj name="Equation" r:id="rId5" imgW="2286000" imgH="685800" progId="Equation.DSMT4">
                  <p:embed/>
                  <p:pic>
                    <p:nvPicPr>
                      <p:cNvPr id="0" name=""/>
                      <p:cNvPicPr/>
                      <p:nvPr/>
                    </p:nvPicPr>
                    <p:blipFill>
                      <a:blip r:embed="rId6"/>
                      <a:stretch>
                        <a:fillRect/>
                      </a:stretch>
                    </p:blipFill>
                    <p:spPr>
                      <a:xfrm>
                        <a:off x="1739681" y="404663"/>
                        <a:ext cx="6000671" cy="1800201"/>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801694761"/>
              </p:ext>
            </p:extLst>
          </p:nvPr>
        </p:nvGraphicFramePr>
        <p:xfrm>
          <a:off x="1739681" y="2882900"/>
          <a:ext cx="5112568" cy="2194473"/>
        </p:xfrm>
        <a:graphic>
          <a:graphicData uri="http://schemas.openxmlformats.org/presentationml/2006/ole">
            <mc:AlternateContent xmlns:mc="http://schemas.openxmlformats.org/markup-compatibility/2006">
              <mc:Choice xmlns:v="urn:schemas-microsoft-com:vml" Requires="v">
                <p:oleObj spid="_x0000_s150837" name="Equation" r:id="rId7" imgW="2171520" imgH="965160" progId="Equation.DSMT4">
                  <p:embed/>
                </p:oleObj>
              </mc:Choice>
              <mc:Fallback>
                <p:oleObj name="Equation" r:id="rId7" imgW="2171520" imgH="965160" progId="Equation.DSMT4">
                  <p:embed/>
                  <p:pic>
                    <p:nvPicPr>
                      <p:cNvPr id="0" name="Object 2"/>
                      <p:cNvPicPr>
                        <a:picLocks noChangeAspect="1" noChangeArrowheads="1"/>
                      </p:cNvPicPr>
                      <p:nvPr/>
                    </p:nvPicPr>
                    <p:blipFill>
                      <a:blip r:embed="rId8"/>
                      <a:srcRect/>
                      <a:stretch>
                        <a:fillRect/>
                      </a:stretch>
                    </p:blipFill>
                    <p:spPr bwMode="auto">
                      <a:xfrm>
                        <a:off x="1739681" y="2882900"/>
                        <a:ext cx="5112568" cy="2194473"/>
                      </a:xfrm>
                      <a:prstGeom prst="rect">
                        <a:avLst/>
                      </a:prstGeom>
                      <a:noFill/>
                      <a:ln>
                        <a:noFill/>
                      </a:ln>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282" y="642918"/>
            <a:ext cx="8243918" cy="5453082"/>
          </a:xfrm>
        </p:spPr>
        <p:txBody>
          <a:bodyPr/>
          <a:lstStyle/>
          <a:p>
            <a:pPr>
              <a:buFont typeface="Wingdings" pitchFamily="2" charset="2"/>
              <a:buChar char="p"/>
            </a:pPr>
            <a:r>
              <a:rPr lang="zh-CN" altLang="en-US" sz="2800" dirty="0" smtClean="0">
                <a:latin typeface="仿宋" panose="02010609060101010101" pitchFamily="49" charset="-122"/>
                <a:ea typeface="仿宋" panose="02010609060101010101" pitchFamily="49" charset="-122"/>
              </a:rPr>
              <a:t>其实用矢量表示更为简单</a:t>
            </a:r>
            <a:r>
              <a:rPr lang="zh-CN" altLang="en-US" sz="2800" dirty="0" smtClean="0"/>
              <a:t>：</a:t>
            </a:r>
            <a:endParaRPr lang="en-US" altLang="zh-CN" sz="2800" dirty="0" smtClean="0"/>
          </a:p>
          <a:p>
            <a:pPr marL="457200" indent="-457200">
              <a:buNone/>
            </a:pPr>
            <a:endParaRPr lang="en-US" altLang="zh-CN" sz="2000" dirty="0" smtClean="0"/>
          </a:p>
          <a:p>
            <a:pPr marL="457200" indent="-457200">
              <a:buNone/>
            </a:pPr>
            <a:endParaRPr lang="en-US" altLang="zh-CN" sz="2000" dirty="0" smtClean="0"/>
          </a:p>
          <a:p>
            <a:pPr marL="457200" indent="-457200">
              <a:buNone/>
            </a:pPr>
            <a:endParaRPr lang="en-US" altLang="zh-CN" sz="2000" dirty="0" smtClean="0"/>
          </a:p>
          <a:p>
            <a:pPr marL="457200" indent="-457200">
              <a:buNone/>
            </a:pPr>
            <a:endParaRPr lang="en-US" altLang="zh-CN" sz="2000" dirty="0" smtClean="0"/>
          </a:p>
          <a:p>
            <a:pPr marL="457200" indent="-457200">
              <a:buNone/>
            </a:pPr>
            <a:endParaRPr lang="en-US" altLang="zh-CN" sz="2000" dirty="0" smtClean="0"/>
          </a:p>
        </p:txBody>
      </p:sp>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43</a:t>
            </a:fld>
            <a:endParaRPr lang="en-US" altLang="zh-CN"/>
          </a:p>
        </p:txBody>
      </p:sp>
      <p:grpSp>
        <p:nvGrpSpPr>
          <p:cNvPr id="6" name="组合 5"/>
          <p:cNvGrpSpPr/>
          <p:nvPr/>
        </p:nvGrpSpPr>
        <p:grpSpPr>
          <a:xfrm>
            <a:off x="5292080" y="1414130"/>
            <a:ext cx="2913321" cy="2732568"/>
            <a:chOff x="5292080" y="1414130"/>
            <a:chExt cx="2913321" cy="2732568"/>
          </a:xfrm>
        </p:grpSpPr>
        <p:pic>
          <p:nvPicPr>
            <p:cNvPr id="28680" name="Picture 8"/>
            <p:cNvPicPr>
              <a:picLocks noChangeAspect="1" noChangeArrowheads="1"/>
            </p:cNvPicPr>
            <p:nvPr/>
          </p:nvPicPr>
          <p:blipFill rotWithShape="1">
            <a:blip r:embed="rId4"/>
            <a:srcRect l="7959" t="4732" r="13007" b="6312"/>
            <a:stretch/>
          </p:blipFill>
          <p:spPr bwMode="auto">
            <a:xfrm>
              <a:off x="5292080" y="1414130"/>
              <a:ext cx="2913321" cy="2732568"/>
            </a:xfrm>
            <a:prstGeom prst="rect">
              <a:avLst/>
            </a:prstGeom>
            <a:noFill/>
            <a:ln w="9525">
              <a:noFill/>
              <a:miter lim="800000"/>
              <a:headEnd/>
              <a:tailEnd/>
            </a:ln>
            <a:effectLst/>
          </p:spPr>
        </p:pic>
        <p:cxnSp>
          <p:nvCxnSpPr>
            <p:cNvPr id="5" name="直接连接符 4"/>
            <p:cNvCxnSpPr/>
            <p:nvPr/>
          </p:nvCxnSpPr>
          <p:spPr bwMode="auto">
            <a:xfrm>
              <a:off x="7524328" y="1628800"/>
              <a:ext cx="0" cy="216024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14" name="直接连接符 13"/>
            <p:cNvCxnSpPr/>
            <p:nvPr/>
          </p:nvCxnSpPr>
          <p:spPr bwMode="auto">
            <a:xfrm>
              <a:off x="6012160" y="2204864"/>
              <a:ext cx="0" cy="1584176"/>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9" name="直接连接符 8"/>
            <p:cNvCxnSpPr/>
            <p:nvPr/>
          </p:nvCxnSpPr>
          <p:spPr bwMode="auto">
            <a:xfrm>
              <a:off x="6012160" y="2204864"/>
              <a:ext cx="1512168" cy="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1" name="直接连接符 20"/>
            <p:cNvCxnSpPr/>
            <p:nvPr/>
          </p:nvCxnSpPr>
          <p:spPr bwMode="auto">
            <a:xfrm>
              <a:off x="6884051" y="3284984"/>
              <a:ext cx="640277" cy="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3" name="直接连接符 22"/>
            <p:cNvCxnSpPr/>
            <p:nvPr/>
          </p:nvCxnSpPr>
          <p:spPr bwMode="auto">
            <a:xfrm>
              <a:off x="6876256" y="3284984"/>
              <a:ext cx="7795" cy="504056"/>
            </a:xfrm>
            <a:prstGeom prst="line">
              <a:avLst/>
            </a:prstGeom>
            <a:solidFill>
              <a:schemeClr val="accent1"/>
            </a:solidFill>
            <a:ln w="9525" cap="flat" cmpd="sng" algn="ctr">
              <a:solidFill>
                <a:schemeClr val="tx1"/>
              </a:solidFill>
              <a:prstDash val="dash"/>
              <a:round/>
              <a:headEnd type="none" w="med" len="med"/>
              <a:tailEnd type="none" w="med" len="med"/>
            </a:ln>
            <a:effectLst/>
          </p:spPr>
        </p:cxnSp>
      </p:grpSp>
      <p:graphicFrame>
        <p:nvGraphicFramePr>
          <p:cNvPr id="16" name="对象 15"/>
          <p:cNvGraphicFramePr>
            <a:graphicFrameLocks noChangeAspect="1"/>
          </p:cNvGraphicFramePr>
          <p:nvPr>
            <p:extLst>
              <p:ext uri="{D42A27DB-BD31-4B8C-83A1-F6EECF244321}">
                <p14:modId xmlns:p14="http://schemas.microsoft.com/office/powerpoint/2010/main" val="1882744812"/>
              </p:ext>
            </p:extLst>
          </p:nvPr>
        </p:nvGraphicFramePr>
        <p:xfrm>
          <a:off x="587323" y="2519362"/>
          <a:ext cx="4823166" cy="2097770"/>
        </p:xfrm>
        <a:graphic>
          <a:graphicData uri="http://schemas.openxmlformats.org/presentationml/2006/ole">
            <mc:AlternateContent xmlns:mc="http://schemas.openxmlformats.org/markup-compatibility/2006">
              <mc:Choice xmlns:v="urn:schemas-microsoft-com:vml" Requires="v">
                <p:oleObj spid="_x0000_s101104" name="Equation" r:id="rId5" imgW="2171520" imgH="977760" progId="Equation.DSMT4">
                  <p:embed/>
                </p:oleObj>
              </mc:Choice>
              <mc:Fallback>
                <p:oleObj name="Equation" r:id="rId5" imgW="2171520" imgH="977760" progId="Equation.DSMT4">
                  <p:embed/>
                  <p:pic>
                    <p:nvPicPr>
                      <p:cNvPr id="0" name=""/>
                      <p:cNvPicPr>
                        <a:picLocks noChangeAspect="1" noChangeArrowheads="1"/>
                      </p:cNvPicPr>
                      <p:nvPr/>
                    </p:nvPicPr>
                    <p:blipFill>
                      <a:blip r:embed="rId6"/>
                      <a:srcRect/>
                      <a:stretch>
                        <a:fillRect/>
                      </a:stretch>
                    </p:blipFill>
                    <p:spPr bwMode="auto">
                      <a:xfrm>
                        <a:off x="587323" y="2519362"/>
                        <a:ext cx="4823166" cy="2097770"/>
                      </a:xfrm>
                      <a:prstGeom prst="rect">
                        <a:avLst/>
                      </a:prstGeom>
                      <a:noFill/>
                      <a:ln>
                        <a:noFill/>
                      </a:ln>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4145270465"/>
              </p:ext>
            </p:extLst>
          </p:nvPr>
        </p:nvGraphicFramePr>
        <p:xfrm>
          <a:off x="900149" y="1531736"/>
          <a:ext cx="4133850" cy="630237"/>
        </p:xfrm>
        <a:graphic>
          <a:graphicData uri="http://schemas.openxmlformats.org/presentationml/2006/ole">
            <mc:AlternateContent xmlns:mc="http://schemas.openxmlformats.org/markup-compatibility/2006">
              <mc:Choice xmlns:v="urn:schemas-microsoft-com:vml" Requires="v">
                <p:oleObj spid="_x0000_s101105" name="Equation" r:id="rId7" imgW="1663560" imgH="253800" progId="Equation.DSMT4">
                  <p:embed/>
                </p:oleObj>
              </mc:Choice>
              <mc:Fallback>
                <p:oleObj name="Equation" r:id="rId7" imgW="1663560" imgH="253800" progId="Equation.DSMT4">
                  <p:embed/>
                  <p:pic>
                    <p:nvPicPr>
                      <p:cNvPr id="0" name=""/>
                      <p:cNvPicPr/>
                      <p:nvPr/>
                    </p:nvPicPr>
                    <p:blipFill>
                      <a:blip r:embed="rId8"/>
                      <a:stretch>
                        <a:fillRect/>
                      </a:stretch>
                    </p:blipFill>
                    <p:spPr>
                      <a:xfrm>
                        <a:off x="900149" y="1531736"/>
                        <a:ext cx="4133850" cy="630237"/>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0086" y="604975"/>
            <a:ext cx="8243918" cy="5453082"/>
          </a:xfrm>
        </p:spPr>
        <p:txBody>
          <a:bodyPr/>
          <a:lstStyle/>
          <a:p>
            <a:pPr marL="457200" indent="-457200">
              <a:buNone/>
            </a:pPr>
            <a:r>
              <a:rPr lang="zh-CN" altLang="en-US" sz="2800" dirty="0" smtClean="0">
                <a:latin typeface="仿宋" panose="02010609060101010101" pitchFamily="49" charset="-122"/>
                <a:ea typeface="仿宋" panose="02010609060101010101" pitchFamily="49" charset="-122"/>
              </a:rPr>
              <a:t>讨论：</a:t>
            </a:r>
            <a:endParaRPr lang="en-US" altLang="zh-CN" sz="2000" dirty="0" smtClean="0">
              <a:latin typeface="仿宋" panose="02010609060101010101" pitchFamily="49" charset="-122"/>
              <a:ea typeface="仿宋" panose="02010609060101010101" pitchFamily="49" charset="-122"/>
            </a:endParaRPr>
          </a:p>
          <a:p>
            <a:pPr marL="457200" indent="-457200">
              <a:buNone/>
            </a:pPr>
            <a:endParaRPr lang="en-US" altLang="zh-CN" sz="2000" dirty="0" smtClean="0">
              <a:latin typeface="仿宋" panose="02010609060101010101" pitchFamily="49" charset="-122"/>
              <a:ea typeface="仿宋" panose="02010609060101010101" pitchFamily="49" charset="-122"/>
            </a:endParaRPr>
          </a:p>
          <a:p>
            <a:pPr marL="457200" indent="-457200">
              <a:buNone/>
            </a:pPr>
            <a:endParaRPr lang="en-US" altLang="zh-CN" sz="2000" dirty="0" smtClean="0">
              <a:latin typeface="仿宋" panose="02010609060101010101" pitchFamily="49" charset="-122"/>
              <a:ea typeface="仿宋" panose="02010609060101010101" pitchFamily="49" charset="-122"/>
            </a:endParaRPr>
          </a:p>
          <a:p>
            <a:pPr marL="457200" indent="-457200">
              <a:buNone/>
            </a:pPr>
            <a:endParaRPr lang="en-US" altLang="zh-CN" sz="2000" dirty="0" smtClean="0">
              <a:latin typeface="仿宋" panose="02010609060101010101" pitchFamily="49" charset="-122"/>
              <a:ea typeface="仿宋" panose="02010609060101010101" pitchFamily="49" charset="-122"/>
            </a:endParaRPr>
          </a:p>
          <a:p>
            <a:pPr marL="457200" indent="-457200">
              <a:buNone/>
            </a:pPr>
            <a:endParaRPr lang="en-US" altLang="zh-CN" sz="2000" dirty="0" smtClean="0">
              <a:latin typeface="仿宋" panose="02010609060101010101" pitchFamily="49" charset="-122"/>
              <a:ea typeface="仿宋" panose="02010609060101010101" pitchFamily="49" charset="-122"/>
            </a:endParaRPr>
          </a:p>
          <a:p>
            <a:pPr marL="457200" indent="-457200">
              <a:buNone/>
            </a:pPr>
            <a:endParaRPr lang="en-US" altLang="zh-CN" sz="2000" dirty="0" smtClean="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solidFill>
                  <a:srgbClr val="000000"/>
                </a:solidFill>
              </a:rPr>
              <a:pPr>
                <a:defRPr/>
              </a:pPr>
              <a:t>44</a:t>
            </a:fld>
            <a:endParaRPr lang="en-US" altLang="zh-CN">
              <a:solidFill>
                <a:srgbClr val="000000"/>
              </a:solidFill>
            </a:endParaRPr>
          </a:p>
        </p:txBody>
      </p:sp>
      <p:graphicFrame>
        <p:nvGraphicFramePr>
          <p:cNvPr id="28674" name="Object 2"/>
          <p:cNvGraphicFramePr>
            <a:graphicFrameLocks noChangeAspect="1"/>
          </p:cNvGraphicFramePr>
          <p:nvPr>
            <p:extLst>
              <p:ext uri="{D42A27DB-BD31-4B8C-83A1-F6EECF244321}">
                <p14:modId xmlns:p14="http://schemas.microsoft.com/office/powerpoint/2010/main" val="2020462556"/>
              </p:ext>
            </p:extLst>
          </p:nvPr>
        </p:nvGraphicFramePr>
        <p:xfrm>
          <a:off x="757447" y="1137434"/>
          <a:ext cx="4710113" cy="508000"/>
        </p:xfrm>
        <a:graphic>
          <a:graphicData uri="http://schemas.openxmlformats.org/presentationml/2006/ole">
            <mc:AlternateContent xmlns:mc="http://schemas.openxmlformats.org/markup-compatibility/2006">
              <mc:Choice xmlns:v="urn:schemas-microsoft-com:vml" Requires="v">
                <p:oleObj spid="_x0000_s152120" name="Equation" r:id="rId4" imgW="2145960" imgH="228600" progId="Equation.DSMT4">
                  <p:embed/>
                </p:oleObj>
              </mc:Choice>
              <mc:Fallback>
                <p:oleObj name="Equation" r:id="rId4" imgW="2145960" imgH="228600" progId="Equation.DSMT4">
                  <p:embed/>
                  <p:pic>
                    <p:nvPicPr>
                      <p:cNvPr id="0" name=""/>
                      <p:cNvPicPr>
                        <a:picLocks noChangeAspect="1" noChangeArrowheads="1"/>
                      </p:cNvPicPr>
                      <p:nvPr/>
                    </p:nvPicPr>
                    <p:blipFill>
                      <a:blip r:embed="rId5"/>
                      <a:srcRect/>
                      <a:stretch>
                        <a:fillRect/>
                      </a:stretch>
                    </p:blipFill>
                    <p:spPr bwMode="auto">
                      <a:xfrm>
                        <a:off x="757447" y="1137434"/>
                        <a:ext cx="4710113" cy="508000"/>
                      </a:xfrm>
                      <a:prstGeom prst="rect">
                        <a:avLst/>
                      </a:prstGeom>
                      <a:noFill/>
                      <a:extLst/>
                    </p:spPr>
                  </p:pic>
                </p:oleObj>
              </mc:Fallback>
            </mc:AlternateContent>
          </a:graphicData>
        </a:graphic>
      </p:graphicFrame>
      <p:graphicFrame>
        <p:nvGraphicFramePr>
          <p:cNvPr id="28675" name="Object 3"/>
          <p:cNvGraphicFramePr>
            <a:graphicFrameLocks noChangeAspect="1"/>
          </p:cNvGraphicFramePr>
          <p:nvPr>
            <p:extLst>
              <p:ext uri="{D42A27DB-BD31-4B8C-83A1-F6EECF244321}">
                <p14:modId xmlns:p14="http://schemas.microsoft.com/office/powerpoint/2010/main" val="3852458461"/>
              </p:ext>
            </p:extLst>
          </p:nvPr>
        </p:nvGraphicFramePr>
        <p:xfrm>
          <a:off x="1223628" y="1655327"/>
          <a:ext cx="1496729" cy="452978"/>
        </p:xfrm>
        <a:graphic>
          <a:graphicData uri="http://schemas.openxmlformats.org/presentationml/2006/ole">
            <mc:AlternateContent xmlns:mc="http://schemas.openxmlformats.org/markup-compatibility/2006">
              <mc:Choice xmlns:v="urn:schemas-microsoft-com:vml" Requires="v">
                <p:oleObj spid="_x0000_s152121" r:id="rId6" imgW="723586" imgH="215806" progId="Equation.3">
                  <p:embed/>
                </p:oleObj>
              </mc:Choice>
              <mc:Fallback>
                <p:oleObj r:id="rId6" imgW="723586" imgH="215806"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3628" y="1655327"/>
                        <a:ext cx="1496729" cy="452978"/>
                      </a:xfrm>
                      <a:prstGeom prst="rect">
                        <a:avLst/>
                      </a:prstGeom>
                      <a:noFill/>
                      <a:extLst/>
                    </p:spPr>
                  </p:pic>
                </p:oleObj>
              </mc:Fallback>
            </mc:AlternateContent>
          </a:graphicData>
        </a:graphic>
      </p:graphicFrame>
      <p:graphicFrame>
        <p:nvGraphicFramePr>
          <p:cNvPr id="28676" name="Object 4"/>
          <p:cNvGraphicFramePr>
            <a:graphicFrameLocks noChangeAspect="1"/>
          </p:cNvGraphicFramePr>
          <p:nvPr>
            <p:extLst>
              <p:ext uri="{D42A27DB-BD31-4B8C-83A1-F6EECF244321}">
                <p14:modId xmlns:p14="http://schemas.microsoft.com/office/powerpoint/2010/main" val="4121259018"/>
              </p:ext>
            </p:extLst>
          </p:nvPr>
        </p:nvGraphicFramePr>
        <p:xfrm>
          <a:off x="651952" y="2972132"/>
          <a:ext cx="5259388" cy="515937"/>
        </p:xfrm>
        <a:graphic>
          <a:graphicData uri="http://schemas.openxmlformats.org/presentationml/2006/ole">
            <mc:AlternateContent xmlns:mc="http://schemas.openxmlformats.org/markup-compatibility/2006">
              <mc:Choice xmlns:v="urn:schemas-microsoft-com:vml" Requires="v">
                <p:oleObj spid="_x0000_s152122" name="Equation" r:id="rId8" imgW="2374560" imgH="228600" progId="Equation.DSMT4">
                  <p:embed/>
                </p:oleObj>
              </mc:Choice>
              <mc:Fallback>
                <p:oleObj name="Equation" r:id="rId8" imgW="2374560" imgH="228600" progId="Equation.DSMT4">
                  <p:embed/>
                  <p:pic>
                    <p:nvPicPr>
                      <p:cNvPr id="0" name=""/>
                      <p:cNvPicPr>
                        <a:picLocks noChangeAspect="1" noChangeArrowheads="1"/>
                      </p:cNvPicPr>
                      <p:nvPr/>
                    </p:nvPicPr>
                    <p:blipFill>
                      <a:blip r:embed="rId9"/>
                      <a:srcRect/>
                      <a:stretch>
                        <a:fillRect/>
                      </a:stretch>
                    </p:blipFill>
                    <p:spPr bwMode="auto">
                      <a:xfrm>
                        <a:off x="651952" y="2972132"/>
                        <a:ext cx="5259388" cy="515937"/>
                      </a:xfrm>
                      <a:prstGeom prst="rect">
                        <a:avLst/>
                      </a:prstGeom>
                      <a:noFill/>
                      <a:extLst/>
                    </p:spPr>
                  </p:pic>
                </p:oleObj>
              </mc:Fallback>
            </mc:AlternateContent>
          </a:graphicData>
        </a:graphic>
      </p:graphicFrame>
      <p:graphicFrame>
        <p:nvGraphicFramePr>
          <p:cNvPr id="28677" name="Object 5"/>
          <p:cNvGraphicFramePr>
            <a:graphicFrameLocks noChangeAspect="1"/>
          </p:cNvGraphicFramePr>
          <p:nvPr>
            <p:extLst>
              <p:ext uri="{D42A27DB-BD31-4B8C-83A1-F6EECF244321}">
                <p14:modId xmlns:p14="http://schemas.microsoft.com/office/powerpoint/2010/main" val="3396829293"/>
              </p:ext>
            </p:extLst>
          </p:nvPr>
        </p:nvGraphicFramePr>
        <p:xfrm>
          <a:off x="1151461" y="3533127"/>
          <a:ext cx="1908212" cy="523280"/>
        </p:xfrm>
        <a:graphic>
          <a:graphicData uri="http://schemas.openxmlformats.org/presentationml/2006/ole">
            <mc:AlternateContent xmlns:mc="http://schemas.openxmlformats.org/markup-compatibility/2006">
              <mc:Choice xmlns:v="urn:schemas-microsoft-com:vml" Requires="v">
                <p:oleObj spid="_x0000_s152123" r:id="rId10" imgW="799753" imgH="215806" progId="Equation.3">
                  <p:embed/>
                </p:oleObj>
              </mc:Choice>
              <mc:Fallback>
                <p:oleObj r:id="rId10" imgW="799753" imgH="215806"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51461" y="3533127"/>
                        <a:ext cx="1908212" cy="523280"/>
                      </a:xfrm>
                      <a:prstGeom prst="rect">
                        <a:avLst/>
                      </a:prstGeom>
                      <a:noFill/>
                      <a:extLst/>
                    </p:spPr>
                  </p:pic>
                </p:oleObj>
              </mc:Fallback>
            </mc:AlternateContent>
          </a:graphicData>
        </a:graphic>
      </p:graphicFrame>
      <p:graphicFrame>
        <p:nvGraphicFramePr>
          <p:cNvPr id="28678" name="Object 6"/>
          <p:cNvGraphicFramePr>
            <a:graphicFrameLocks noChangeAspect="1"/>
          </p:cNvGraphicFramePr>
          <p:nvPr>
            <p:extLst>
              <p:ext uri="{D42A27DB-BD31-4B8C-83A1-F6EECF244321}">
                <p14:modId xmlns:p14="http://schemas.microsoft.com/office/powerpoint/2010/main" val="1660321904"/>
              </p:ext>
            </p:extLst>
          </p:nvPr>
        </p:nvGraphicFramePr>
        <p:xfrm>
          <a:off x="756912" y="5014243"/>
          <a:ext cx="2975737" cy="542065"/>
        </p:xfrm>
        <a:graphic>
          <a:graphicData uri="http://schemas.openxmlformats.org/presentationml/2006/ole">
            <mc:AlternateContent xmlns:mc="http://schemas.openxmlformats.org/markup-compatibility/2006">
              <mc:Choice xmlns:v="urn:schemas-microsoft-com:vml" Requires="v">
                <p:oleObj spid="_x0000_s152124" name="Equation" r:id="rId12" imgW="1282680" imgH="228600" progId="Equation.DSMT4">
                  <p:embed/>
                </p:oleObj>
              </mc:Choice>
              <mc:Fallback>
                <p:oleObj name="Equation" r:id="rId12" imgW="1282680" imgH="228600" progId="Equation.DSMT4">
                  <p:embed/>
                  <p:pic>
                    <p:nvPicPr>
                      <p:cNvPr id="0" name=""/>
                      <p:cNvPicPr>
                        <a:picLocks noChangeAspect="1" noChangeArrowheads="1"/>
                      </p:cNvPicPr>
                      <p:nvPr/>
                    </p:nvPicPr>
                    <p:blipFill>
                      <a:blip r:embed="rId13"/>
                      <a:srcRect/>
                      <a:stretch>
                        <a:fillRect/>
                      </a:stretch>
                    </p:blipFill>
                    <p:spPr bwMode="auto">
                      <a:xfrm>
                        <a:off x="756912" y="5014243"/>
                        <a:ext cx="2975737" cy="542065"/>
                      </a:xfrm>
                      <a:prstGeom prst="rect">
                        <a:avLst/>
                      </a:prstGeom>
                      <a:noFill/>
                      <a:extLst/>
                    </p:spPr>
                  </p:pic>
                </p:oleObj>
              </mc:Fallback>
            </mc:AlternateContent>
          </a:graphicData>
        </a:graphic>
      </p:graphicFrame>
      <p:graphicFrame>
        <p:nvGraphicFramePr>
          <p:cNvPr id="28679" name="Object 7"/>
          <p:cNvGraphicFramePr>
            <a:graphicFrameLocks noChangeAspect="1"/>
          </p:cNvGraphicFramePr>
          <p:nvPr>
            <p:extLst>
              <p:ext uri="{D42A27DB-BD31-4B8C-83A1-F6EECF244321}">
                <p14:modId xmlns:p14="http://schemas.microsoft.com/office/powerpoint/2010/main" val="2470380145"/>
              </p:ext>
            </p:extLst>
          </p:nvPr>
        </p:nvGraphicFramePr>
        <p:xfrm>
          <a:off x="1151461" y="5686604"/>
          <a:ext cx="3593465" cy="561796"/>
        </p:xfrm>
        <a:graphic>
          <a:graphicData uri="http://schemas.openxmlformats.org/presentationml/2006/ole">
            <mc:AlternateContent xmlns:mc="http://schemas.openxmlformats.org/markup-compatibility/2006">
              <mc:Choice xmlns:v="urn:schemas-microsoft-com:vml" Requires="v">
                <p:oleObj spid="_x0000_s152125" r:id="rId14" imgW="1396394" imgH="215806" progId="Equation.3">
                  <p:embed/>
                </p:oleObj>
              </mc:Choice>
              <mc:Fallback>
                <p:oleObj r:id="rId14" imgW="1396394" imgH="215806"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51461" y="5686604"/>
                        <a:ext cx="3593465" cy="561796"/>
                      </a:xfrm>
                      <a:prstGeom prst="rect">
                        <a:avLst/>
                      </a:prstGeom>
                      <a:noFill/>
                      <a:extLst/>
                    </p:spPr>
                  </p:pic>
                </p:oleObj>
              </mc:Fallback>
            </mc:AlternateContent>
          </a:graphicData>
        </a:graphic>
      </p:graphicFrame>
      <p:pic>
        <p:nvPicPr>
          <p:cNvPr id="28680" name="Picture 8"/>
          <p:cNvPicPr>
            <a:picLocks noChangeAspect="1" noChangeArrowheads="1"/>
          </p:cNvPicPr>
          <p:nvPr/>
        </p:nvPicPr>
        <p:blipFill rotWithShape="1">
          <a:blip r:embed="rId16"/>
          <a:srcRect l="7959" t="4732" r="13007" b="6312"/>
          <a:stretch/>
        </p:blipFill>
        <p:spPr bwMode="auto">
          <a:xfrm>
            <a:off x="6230679" y="1451031"/>
            <a:ext cx="2913321" cy="2732568"/>
          </a:xfrm>
          <a:prstGeom prst="rect">
            <a:avLst/>
          </a:prstGeom>
          <a:noFill/>
          <a:ln w="9525">
            <a:noFill/>
            <a:miter lim="800000"/>
            <a:headEnd/>
            <a:tailEnd/>
          </a:ln>
          <a:effectLst/>
        </p:spPr>
      </p:pic>
      <p:cxnSp>
        <p:nvCxnSpPr>
          <p:cNvPr id="23" name="直接连接符 22"/>
          <p:cNvCxnSpPr/>
          <p:nvPr/>
        </p:nvCxnSpPr>
        <p:spPr bwMode="auto">
          <a:xfrm>
            <a:off x="6876256" y="3284984"/>
            <a:ext cx="7795" cy="504056"/>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16" name="文本框 15"/>
          <p:cNvSpPr txBox="1"/>
          <p:nvPr/>
        </p:nvSpPr>
        <p:spPr>
          <a:xfrm>
            <a:off x="966350" y="2118198"/>
            <a:ext cx="5261590" cy="808876"/>
          </a:xfrm>
          <a:prstGeom prst="rect">
            <a:avLst/>
          </a:prstGeom>
          <a:noFill/>
        </p:spPr>
        <p:txBody>
          <a:bodyPr wrap="square" rtlCol="0">
            <a:spAutoFit/>
          </a:bodyPr>
          <a:lstStyle/>
          <a:p>
            <a:pPr algn="l">
              <a:lnSpc>
                <a:spcPct val="125000"/>
              </a:lnSpc>
            </a:pPr>
            <a:r>
              <a:rPr lang="zh-CN" altLang="en-US" sz="2000" dirty="0" smtClean="0">
                <a:solidFill>
                  <a:srgbClr val="0000FF"/>
                </a:solidFill>
                <a:latin typeface="仿宋" panose="02010609060101010101" pitchFamily="49" charset="-122"/>
                <a:ea typeface="仿宋" panose="02010609060101010101" pitchFamily="49" charset="-122"/>
              </a:rPr>
              <a:t>两分振动同相时，振动相长，合振幅极大，合成后振动加强。</a:t>
            </a:r>
            <a:endParaRPr lang="zh-CN" altLang="en-US" sz="2000" dirty="0">
              <a:solidFill>
                <a:srgbClr val="0000FF"/>
              </a:solidFill>
              <a:latin typeface="仿宋" panose="02010609060101010101" pitchFamily="49" charset="-122"/>
              <a:ea typeface="仿宋" panose="02010609060101010101" pitchFamily="49" charset="-122"/>
            </a:endParaRPr>
          </a:p>
        </p:txBody>
      </p:sp>
      <p:sp>
        <p:nvSpPr>
          <p:cNvPr id="17" name="文本框 16"/>
          <p:cNvSpPr txBox="1"/>
          <p:nvPr/>
        </p:nvSpPr>
        <p:spPr>
          <a:xfrm>
            <a:off x="966350" y="4088127"/>
            <a:ext cx="5261590" cy="861774"/>
          </a:xfrm>
          <a:prstGeom prst="rect">
            <a:avLst/>
          </a:prstGeom>
          <a:noFill/>
        </p:spPr>
        <p:txBody>
          <a:bodyPr wrap="square" rtlCol="0">
            <a:spAutoFit/>
          </a:bodyPr>
          <a:lstStyle/>
          <a:p>
            <a:pPr algn="l">
              <a:lnSpc>
                <a:spcPct val="125000"/>
              </a:lnSpc>
            </a:pPr>
            <a:r>
              <a:rPr lang="zh-CN" altLang="en-US" sz="2000" dirty="0" smtClean="0">
                <a:solidFill>
                  <a:srgbClr val="0000FF"/>
                </a:solidFill>
                <a:latin typeface="仿宋" panose="02010609060101010101" pitchFamily="49" charset="-122"/>
                <a:ea typeface="仿宋" panose="02010609060101010101" pitchFamily="49" charset="-122"/>
              </a:rPr>
              <a:t>两分振动</a:t>
            </a:r>
            <a:r>
              <a:rPr lang="zh-CN" altLang="en-US" sz="2000" dirty="0">
                <a:solidFill>
                  <a:srgbClr val="0000FF"/>
                </a:solidFill>
                <a:latin typeface="仿宋" panose="02010609060101010101" pitchFamily="49" charset="-122"/>
                <a:ea typeface="仿宋" panose="02010609060101010101" pitchFamily="49" charset="-122"/>
              </a:rPr>
              <a:t>反</a:t>
            </a:r>
            <a:r>
              <a:rPr lang="zh-CN" altLang="en-US" sz="2000" dirty="0" smtClean="0">
                <a:solidFill>
                  <a:srgbClr val="0000FF"/>
                </a:solidFill>
                <a:latin typeface="仿宋" panose="02010609060101010101" pitchFamily="49" charset="-122"/>
                <a:ea typeface="仿宋" panose="02010609060101010101" pitchFamily="49" charset="-122"/>
              </a:rPr>
              <a:t>相时，振动相消，合振幅极小，合成后振动减弱。</a:t>
            </a:r>
            <a:endParaRPr lang="zh-CN" altLang="en-US" sz="2000" dirty="0">
              <a:solidFill>
                <a:srgbClr val="0000FF"/>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189935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714356"/>
            <a:ext cx="7772400" cy="5381644"/>
          </a:xfrm>
        </p:spPr>
        <p:txBody>
          <a:bodyPr/>
          <a:lstStyle/>
          <a:p>
            <a:pPr marL="457200" indent="-457200">
              <a:buNone/>
            </a:pPr>
            <a:r>
              <a:rPr lang="zh-CN" altLang="en-US" sz="2800" b="1" dirty="0" smtClean="0">
                <a:solidFill>
                  <a:schemeClr val="accent2"/>
                </a:solidFill>
                <a:latin typeface="仿宋" panose="02010609060101010101" pitchFamily="49" charset="-122"/>
                <a:ea typeface="仿宋" panose="02010609060101010101" pitchFamily="49" charset="-122"/>
              </a:rPr>
              <a:t>二、同方向不同频率的简谐振动的合成</a:t>
            </a:r>
            <a:endParaRPr lang="en-US" altLang="zh-CN" sz="2800" b="1" dirty="0" smtClean="0">
              <a:solidFill>
                <a:schemeClr val="accent2"/>
              </a:solidFill>
              <a:latin typeface="仿宋" panose="02010609060101010101" pitchFamily="49" charset="-122"/>
              <a:ea typeface="仿宋" panose="02010609060101010101" pitchFamily="49" charset="-122"/>
            </a:endParaRPr>
          </a:p>
          <a:p>
            <a:pPr marL="0" indent="0">
              <a:buNone/>
            </a:pPr>
            <a:endParaRPr lang="en-US" altLang="zh-CN" sz="2800" dirty="0" smtClean="0">
              <a:latin typeface="仿宋" panose="02010609060101010101" pitchFamily="49" charset="-122"/>
              <a:ea typeface="仿宋" panose="02010609060101010101" pitchFamily="49" charset="-122"/>
            </a:endParaRPr>
          </a:p>
          <a:p>
            <a:pPr>
              <a:buFont typeface="Arial" pitchFamily="34" charset="0"/>
              <a:buChar char="•"/>
            </a:pPr>
            <a:r>
              <a:rPr lang="zh-CN" altLang="en-US" sz="2800" dirty="0" smtClean="0">
                <a:latin typeface="仿宋" panose="02010609060101010101" pitchFamily="49" charset="-122"/>
                <a:ea typeface="仿宋" panose="02010609060101010101" pitchFamily="49" charset="-122"/>
              </a:rPr>
              <a:t>为简单，设两振动的振幅相同，初相位相同：</a:t>
            </a:r>
            <a:endParaRPr lang="en-US" altLang="zh-CN" sz="2800" dirty="0" smtClean="0">
              <a:latin typeface="仿宋" panose="02010609060101010101" pitchFamily="49" charset="-122"/>
              <a:ea typeface="仿宋" panose="02010609060101010101" pitchFamily="49" charset="-122"/>
            </a:endParaRPr>
          </a:p>
          <a:p>
            <a:pPr marL="457200" indent="-457200">
              <a:buNone/>
            </a:pPr>
            <a:endParaRPr lang="en-US" altLang="zh-CN" sz="2800" dirty="0" smtClean="0">
              <a:latin typeface="仿宋" panose="02010609060101010101" pitchFamily="49" charset="-122"/>
              <a:ea typeface="仿宋" panose="02010609060101010101" pitchFamily="49" charset="-122"/>
            </a:endParaRPr>
          </a:p>
          <a:p>
            <a:pPr marL="457200" indent="-457200">
              <a:buNone/>
            </a:pPr>
            <a:endParaRPr lang="en-US" altLang="zh-CN" sz="2800" dirty="0" smtClean="0">
              <a:latin typeface="仿宋" panose="02010609060101010101" pitchFamily="49" charset="-122"/>
              <a:ea typeface="仿宋" panose="02010609060101010101" pitchFamily="49" charset="-122"/>
            </a:endParaRPr>
          </a:p>
          <a:p>
            <a:pPr marL="457200" indent="-457200">
              <a:buNone/>
            </a:pPr>
            <a:endParaRPr lang="en-US" altLang="zh-CN" sz="2800" dirty="0" smtClean="0">
              <a:latin typeface="仿宋" panose="02010609060101010101" pitchFamily="49" charset="-122"/>
              <a:ea typeface="仿宋" panose="02010609060101010101" pitchFamily="49" charset="-122"/>
            </a:endParaRPr>
          </a:p>
          <a:p>
            <a:pPr marL="457200" indent="-457200">
              <a:buNone/>
            </a:pPr>
            <a:r>
              <a:rPr lang="zh-CN" altLang="en-US" sz="2800" dirty="0" smtClean="0">
                <a:latin typeface="仿宋" panose="02010609060101010101" pitchFamily="49" charset="-122"/>
                <a:ea typeface="仿宋" panose="02010609060101010101" pitchFamily="49" charset="-122"/>
              </a:rPr>
              <a:t>∵同向：</a:t>
            </a:r>
            <a:endParaRPr lang="en-US" altLang="zh-CN" sz="2800" dirty="0" smtClean="0">
              <a:latin typeface="仿宋" panose="02010609060101010101" pitchFamily="49" charset="-122"/>
              <a:ea typeface="仿宋" panose="02010609060101010101" pitchFamily="49" charset="-122"/>
            </a:endParaRPr>
          </a:p>
          <a:p>
            <a:pPr marL="457200" indent="-457200">
              <a:buNone/>
            </a:pPr>
            <a:endParaRPr lang="en-US" altLang="zh-CN" sz="1600" dirty="0" smtClean="0">
              <a:latin typeface="仿宋" panose="02010609060101010101" pitchFamily="49" charset="-122"/>
              <a:ea typeface="仿宋" panose="02010609060101010101" pitchFamily="49" charset="-122"/>
            </a:endParaRPr>
          </a:p>
          <a:p>
            <a:pPr marL="457200" indent="-457200">
              <a:buNone/>
            </a:pPr>
            <a:r>
              <a:rPr lang="zh-CN" altLang="en-US" sz="2800" dirty="0" smtClean="0">
                <a:latin typeface="仿宋" panose="02010609060101010101" pitchFamily="49" charset="-122"/>
                <a:ea typeface="仿宋" panose="02010609060101010101" pitchFamily="49" charset="-122"/>
              </a:rPr>
              <a:t>和差化积：</a:t>
            </a:r>
            <a:endParaRPr lang="en-US" altLang="zh-CN" sz="2800" dirty="0" smtClean="0">
              <a:latin typeface="仿宋" panose="02010609060101010101" pitchFamily="49" charset="-122"/>
              <a:ea typeface="仿宋" panose="02010609060101010101" pitchFamily="49" charset="-122"/>
            </a:endParaRPr>
          </a:p>
          <a:p>
            <a:pPr marL="457200" indent="-457200">
              <a:buNone/>
            </a:pPr>
            <a:endParaRPr lang="en-US" altLang="zh-CN" sz="1600" dirty="0" smtClean="0">
              <a:latin typeface="仿宋" panose="02010609060101010101" pitchFamily="49" charset="-122"/>
              <a:ea typeface="仿宋" panose="02010609060101010101" pitchFamily="49" charset="-122"/>
            </a:endParaRPr>
          </a:p>
          <a:p>
            <a:pPr marL="457200" indent="-457200">
              <a:buNone/>
            </a:pPr>
            <a:r>
              <a:rPr lang="zh-CN" altLang="en-US" sz="2800" dirty="0" smtClean="0">
                <a:latin typeface="仿宋" panose="02010609060101010101" pitchFamily="49" charset="-122"/>
                <a:ea typeface="仿宋" panose="02010609060101010101" pitchFamily="49" charset="-122"/>
              </a:rPr>
              <a:t>一般情况下，不易感觉到振幅的周期性变化。</a:t>
            </a:r>
          </a:p>
          <a:p>
            <a:endParaRPr lang="zh-CN" altLang="en-US" sz="28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45</a:t>
            </a:fld>
            <a:endParaRPr lang="en-US" altLang="zh-CN"/>
          </a:p>
        </p:txBody>
      </p:sp>
      <p:graphicFrame>
        <p:nvGraphicFramePr>
          <p:cNvPr id="53250" name="Object 2"/>
          <p:cNvGraphicFramePr>
            <a:graphicFrameLocks noChangeAspect="1"/>
          </p:cNvGraphicFramePr>
          <p:nvPr>
            <p:extLst>
              <p:ext uri="{D42A27DB-BD31-4B8C-83A1-F6EECF244321}">
                <p14:modId xmlns:p14="http://schemas.microsoft.com/office/powerpoint/2010/main" val="709177160"/>
              </p:ext>
            </p:extLst>
          </p:nvPr>
        </p:nvGraphicFramePr>
        <p:xfrm>
          <a:off x="2290763" y="2205038"/>
          <a:ext cx="2833687" cy="1325562"/>
        </p:xfrm>
        <a:graphic>
          <a:graphicData uri="http://schemas.openxmlformats.org/presentationml/2006/ole">
            <mc:AlternateContent xmlns:mc="http://schemas.openxmlformats.org/markup-compatibility/2006">
              <mc:Choice xmlns:v="urn:schemas-microsoft-com:vml" Requires="v">
                <p:oleObj spid="_x0000_s147826" name="Equation" r:id="rId3" imgW="1041120" imgH="482400" progId="Equation.DSMT4">
                  <p:embed/>
                </p:oleObj>
              </mc:Choice>
              <mc:Fallback>
                <p:oleObj name="Equation" r:id="rId3" imgW="1041120" imgH="482400" progId="Equation.DSMT4">
                  <p:embed/>
                  <p:pic>
                    <p:nvPicPr>
                      <p:cNvPr id="0" name="Picture 2"/>
                      <p:cNvPicPr>
                        <a:picLocks noChangeAspect="1" noChangeArrowheads="1"/>
                      </p:cNvPicPr>
                      <p:nvPr/>
                    </p:nvPicPr>
                    <p:blipFill>
                      <a:blip r:embed="rId4"/>
                      <a:srcRect/>
                      <a:stretch>
                        <a:fillRect/>
                      </a:stretch>
                    </p:blipFill>
                    <p:spPr bwMode="auto">
                      <a:xfrm>
                        <a:off x="2290763" y="2205038"/>
                        <a:ext cx="2833687" cy="1325562"/>
                      </a:xfrm>
                      <a:prstGeom prst="rect">
                        <a:avLst/>
                      </a:prstGeom>
                      <a:noFill/>
                      <a:extLst/>
                    </p:spPr>
                  </p:pic>
                </p:oleObj>
              </mc:Fallback>
            </mc:AlternateContent>
          </a:graphicData>
        </a:graphic>
      </p:graphicFrame>
      <p:graphicFrame>
        <p:nvGraphicFramePr>
          <p:cNvPr id="53251" name="Object 3"/>
          <p:cNvGraphicFramePr>
            <a:graphicFrameLocks noChangeAspect="1"/>
          </p:cNvGraphicFramePr>
          <p:nvPr>
            <p:extLst>
              <p:ext uri="{D42A27DB-BD31-4B8C-83A1-F6EECF244321}">
                <p14:modId xmlns:p14="http://schemas.microsoft.com/office/powerpoint/2010/main" val="4267982707"/>
              </p:ext>
            </p:extLst>
          </p:nvPr>
        </p:nvGraphicFramePr>
        <p:xfrm>
          <a:off x="2706688" y="4368800"/>
          <a:ext cx="5349875" cy="1004888"/>
        </p:xfrm>
        <a:graphic>
          <a:graphicData uri="http://schemas.openxmlformats.org/presentationml/2006/ole">
            <mc:AlternateContent xmlns:mc="http://schemas.openxmlformats.org/markup-compatibility/2006">
              <mc:Choice xmlns:v="urn:schemas-microsoft-com:vml" Requires="v">
                <p:oleObj spid="_x0000_s147827" name="Equation" r:id="rId5" imgW="2286000" imgH="431640" progId="Equation.DSMT4">
                  <p:embed/>
                </p:oleObj>
              </mc:Choice>
              <mc:Fallback>
                <p:oleObj name="Equation" r:id="rId5" imgW="2286000" imgH="431640" progId="Equation.DSMT4">
                  <p:embed/>
                  <p:pic>
                    <p:nvPicPr>
                      <p:cNvPr id="0" name="Picture 3"/>
                      <p:cNvPicPr>
                        <a:picLocks noChangeAspect="1" noChangeArrowheads="1"/>
                      </p:cNvPicPr>
                      <p:nvPr/>
                    </p:nvPicPr>
                    <p:blipFill>
                      <a:blip r:embed="rId6"/>
                      <a:srcRect/>
                      <a:stretch>
                        <a:fillRect/>
                      </a:stretch>
                    </p:blipFill>
                    <p:spPr bwMode="auto">
                      <a:xfrm>
                        <a:off x="2706688" y="4368800"/>
                        <a:ext cx="5349875" cy="1004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1216189818"/>
              </p:ext>
            </p:extLst>
          </p:nvPr>
        </p:nvGraphicFramePr>
        <p:xfrm>
          <a:off x="2889250" y="3748088"/>
          <a:ext cx="5307013" cy="617537"/>
        </p:xfrm>
        <a:graphic>
          <a:graphicData uri="http://schemas.openxmlformats.org/presentationml/2006/ole">
            <mc:AlternateContent xmlns:mc="http://schemas.openxmlformats.org/markup-compatibility/2006">
              <mc:Choice xmlns:v="urn:schemas-microsoft-com:vml" Requires="v">
                <p:oleObj spid="_x0000_s147828" name="Equation" r:id="rId7" imgW="1968480" imgH="228600" progId="Equation.DSMT4">
                  <p:embed/>
                </p:oleObj>
              </mc:Choice>
              <mc:Fallback>
                <p:oleObj name="Equation" r:id="rId7" imgW="1968480" imgH="228600" progId="Equation.DSMT4">
                  <p:embed/>
                  <p:pic>
                    <p:nvPicPr>
                      <p:cNvPr id="0" name=""/>
                      <p:cNvPicPr/>
                      <p:nvPr/>
                    </p:nvPicPr>
                    <p:blipFill>
                      <a:blip r:embed="rId8"/>
                      <a:stretch>
                        <a:fillRect/>
                      </a:stretch>
                    </p:blipFill>
                    <p:spPr>
                      <a:xfrm>
                        <a:off x="2889250" y="3748088"/>
                        <a:ext cx="5307013" cy="617537"/>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955460"/>
            <a:ext cx="7772400" cy="5209844"/>
          </a:xfrm>
        </p:spPr>
        <p:txBody>
          <a:bodyPr/>
          <a:lstStyle/>
          <a:p>
            <a:r>
              <a:rPr lang="zh-CN" altLang="en-US" sz="2800" dirty="0" smtClean="0"/>
              <a:t>当              较大，而           很小时，振幅的周期性变化非常明显。</a:t>
            </a:r>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sz="2800" dirty="0" smtClean="0"/>
          </a:p>
          <a:p>
            <a:pPr marL="0" indent="0">
              <a:buNone/>
            </a:pPr>
            <a:r>
              <a:rPr lang="zh-CN" altLang="en-US" sz="2800" dirty="0" smtClean="0">
                <a:solidFill>
                  <a:srgbClr val="C00000"/>
                </a:solidFill>
              </a:rPr>
              <a:t>        </a:t>
            </a:r>
            <a:endParaRPr lang="en-US" altLang="zh-CN" sz="2800" dirty="0" smtClean="0">
              <a:solidFill>
                <a:srgbClr val="C00000"/>
              </a:solidFill>
            </a:endParaRPr>
          </a:p>
          <a:p>
            <a:pPr marL="0" indent="0">
              <a:buNone/>
            </a:pPr>
            <a:endParaRPr lang="en-US" altLang="zh-CN" sz="2800" b="1" dirty="0">
              <a:solidFill>
                <a:srgbClr val="C00000"/>
              </a:solidFill>
            </a:endParaRPr>
          </a:p>
        </p:txBody>
      </p:sp>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46</a:t>
            </a:fld>
            <a:endParaRPr lang="en-US" altLang="zh-CN"/>
          </a:p>
        </p:txBody>
      </p:sp>
      <p:graphicFrame>
        <p:nvGraphicFramePr>
          <p:cNvPr id="29698" name="Object 2"/>
          <p:cNvGraphicFramePr>
            <a:graphicFrameLocks noChangeAspect="1"/>
          </p:cNvGraphicFramePr>
          <p:nvPr>
            <p:extLst>
              <p:ext uri="{D42A27DB-BD31-4B8C-83A1-F6EECF244321}">
                <p14:modId xmlns:p14="http://schemas.microsoft.com/office/powerpoint/2010/main" val="516207510"/>
              </p:ext>
            </p:extLst>
          </p:nvPr>
        </p:nvGraphicFramePr>
        <p:xfrm>
          <a:off x="1500166" y="897079"/>
          <a:ext cx="1214446" cy="587705"/>
        </p:xfrm>
        <a:graphic>
          <a:graphicData uri="http://schemas.openxmlformats.org/presentationml/2006/ole">
            <mc:AlternateContent xmlns:mc="http://schemas.openxmlformats.org/markup-compatibility/2006">
              <mc:Choice xmlns:v="urn:schemas-microsoft-com:vml" Requires="v">
                <p:oleObj spid="_x0000_s149932" name="公式" r:id="rId3" imgW="444240" imgH="215640" progId="Equation.3">
                  <p:embed/>
                </p:oleObj>
              </mc:Choice>
              <mc:Fallback>
                <p:oleObj name="公式" r:id="rId3" imgW="44424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0166" y="897079"/>
                        <a:ext cx="1214446" cy="5877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699" name="Object 3"/>
          <p:cNvGraphicFramePr>
            <a:graphicFrameLocks noChangeAspect="1"/>
          </p:cNvGraphicFramePr>
          <p:nvPr>
            <p:extLst>
              <p:ext uri="{D42A27DB-BD31-4B8C-83A1-F6EECF244321}">
                <p14:modId xmlns:p14="http://schemas.microsoft.com/office/powerpoint/2010/main" val="1949095804"/>
              </p:ext>
            </p:extLst>
          </p:nvPr>
        </p:nvGraphicFramePr>
        <p:xfrm>
          <a:off x="4143372" y="966221"/>
          <a:ext cx="1000132" cy="498228"/>
        </p:xfrm>
        <a:graphic>
          <a:graphicData uri="http://schemas.openxmlformats.org/presentationml/2006/ole">
            <mc:AlternateContent xmlns:mc="http://schemas.openxmlformats.org/markup-compatibility/2006">
              <mc:Choice xmlns:v="urn:schemas-microsoft-com:vml" Requires="v">
                <p:oleObj spid="_x0000_s149933" name="公式" r:id="rId5" imgW="431640" imgH="215640" progId="Equation.3">
                  <p:embed/>
                </p:oleObj>
              </mc:Choice>
              <mc:Fallback>
                <p:oleObj name="公式" r:id="rId5" imgW="431640" imgH="2156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3372" y="966221"/>
                        <a:ext cx="1000132" cy="4982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1790312849"/>
              </p:ext>
            </p:extLst>
          </p:nvPr>
        </p:nvGraphicFramePr>
        <p:xfrm>
          <a:off x="1966913" y="1916113"/>
          <a:ext cx="5353050" cy="1004887"/>
        </p:xfrm>
        <a:graphic>
          <a:graphicData uri="http://schemas.openxmlformats.org/presentationml/2006/ole">
            <mc:AlternateContent xmlns:mc="http://schemas.openxmlformats.org/markup-compatibility/2006">
              <mc:Choice xmlns:v="urn:schemas-microsoft-com:vml" Requires="v">
                <p:oleObj spid="_x0000_s149934" name="Equation" r:id="rId7" imgW="2286000" imgH="431640" progId="Equation.DSMT4">
                  <p:embed/>
                </p:oleObj>
              </mc:Choice>
              <mc:Fallback>
                <p:oleObj name="Equation" r:id="rId7" imgW="2286000" imgH="431640" progId="Equation.DSMT4">
                  <p:embed/>
                  <p:pic>
                    <p:nvPicPr>
                      <p:cNvPr id="0" name=""/>
                      <p:cNvPicPr>
                        <a:picLocks noChangeAspect="1" noChangeArrowheads="1"/>
                      </p:cNvPicPr>
                      <p:nvPr/>
                    </p:nvPicPr>
                    <p:blipFill>
                      <a:blip r:embed="rId8"/>
                      <a:srcRect/>
                      <a:stretch>
                        <a:fillRect/>
                      </a:stretch>
                    </p:blipFill>
                    <p:spPr bwMode="auto">
                      <a:xfrm>
                        <a:off x="1966913" y="1916113"/>
                        <a:ext cx="5353050" cy="1004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文本框 1"/>
          <p:cNvSpPr txBox="1"/>
          <p:nvPr/>
        </p:nvSpPr>
        <p:spPr>
          <a:xfrm>
            <a:off x="3635895" y="2912437"/>
            <a:ext cx="800220" cy="461665"/>
          </a:xfrm>
          <a:prstGeom prst="rect">
            <a:avLst/>
          </a:prstGeom>
          <a:noFill/>
        </p:spPr>
        <p:txBody>
          <a:bodyPr wrap="none" rtlCol="0">
            <a:spAutoFit/>
          </a:bodyPr>
          <a:lstStyle/>
          <a:p>
            <a:r>
              <a:rPr lang="zh-CN" altLang="en-US" dirty="0">
                <a:solidFill>
                  <a:srgbClr val="C00000"/>
                </a:solidFill>
                <a:latin typeface="仿宋" panose="02010609060101010101" pitchFamily="49" charset="-122"/>
                <a:ea typeface="仿宋" panose="02010609060101010101" pitchFamily="49" charset="-122"/>
              </a:rPr>
              <a:t>慢变</a:t>
            </a:r>
          </a:p>
        </p:txBody>
      </p:sp>
      <p:sp>
        <p:nvSpPr>
          <p:cNvPr id="9" name="文本框 8"/>
          <p:cNvSpPr txBox="1"/>
          <p:nvPr/>
        </p:nvSpPr>
        <p:spPr>
          <a:xfrm>
            <a:off x="5799612" y="2912437"/>
            <a:ext cx="800220" cy="461665"/>
          </a:xfrm>
          <a:prstGeom prst="rect">
            <a:avLst/>
          </a:prstGeom>
          <a:noFill/>
        </p:spPr>
        <p:txBody>
          <a:bodyPr wrap="none" rtlCol="0">
            <a:spAutoFit/>
          </a:bodyPr>
          <a:lstStyle/>
          <a:p>
            <a:r>
              <a:rPr lang="zh-CN" altLang="en-US" dirty="0" smtClean="0">
                <a:solidFill>
                  <a:srgbClr val="C00000"/>
                </a:solidFill>
                <a:latin typeface="仿宋" panose="02010609060101010101" pitchFamily="49" charset="-122"/>
                <a:ea typeface="仿宋" panose="02010609060101010101" pitchFamily="49" charset="-122"/>
              </a:rPr>
              <a:t>快变</a:t>
            </a:r>
            <a:endParaRPr lang="zh-CN" altLang="en-US" dirty="0">
              <a:solidFill>
                <a:srgbClr val="C00000"/>
              </a:solidFill>
              <a:latin typeface="仿宋" panose="02010609060101010101" pitchFamily="49" charset="-122"/>
              <a:ea typeface="仿宋" panose="02010609060101010101" pitchFamily="49" charset="-122"/>
            </a:endParaRPr>
          </a:p>
        </p:txBody>
      </p:sp>
      <p:sp>
        <p:nvSpPr>
          <p:cNvPr id="5" name="文本框 4"/>
          <p:cNvSpPr txBox="1"/>
          <p:nvPr/>
        </p:nvSpPr>
        <p:spPr>
          <a:xfrm>
            <a:off x="827584" y="3516273"/>
            <a:ext cx="800219" cy="461665"/>
          </a:xfrm>
          <a:prstGeom prst="rect">
            <a:avLst/>
          </a:prstGeom>
          <a:noFill/>
        </p:spPr>
        <p:txBody>
          <a:bodyPr wrap="none" rtlCol="0">
            <a:spAutoFit/>
          </a:bodyPr>
          <a:lstStyle/>
          <a:p>
            <a:r>
              <a:rPr lang="zh-CN" altLang="en-US" dirty="0" smtClean="0">
                <a:latin typeface="仿宋" panose="02010609060101010101" pitchFamily="49" charset="-122"/>
                <a:ea typeface="仿宋" panose="02010609060101010101" pitchFamily="49" charset="-122"/>
              </a:rPr>
              <a:t>令：</a:t>
            </a:r>
            <a:endParaRPr lang="zh-CN" altLang="en-US" dirty="0">
              <a:latin typeface="仿宋" panose="02010609060101010101" pitchFamily="49" charset="-122"/>
              <a:ea typeface="仿宋" panose="02010609060101010101" pitchFamily="49" charset="-122"/>
            </a:endParaRPr>
          </a:p>
        </p:txBody>
      </p:sp>
      <p:pic>
        <p:nvPicPr>
          <p:cNvPr id="30136" name="Picture 44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69782" y="3437988"/>
            <a:ext cx="2747179" cy="770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1"/>
          <p:cNvSpPr txBox="1"/>
          <p:nvPr/>
        </p:nvSpPr>
        <p:spPr>
          <a:xfrm>
            <a:off x="827584" y="4336516"/>
            <a:ext cx="800219" cy="461665"/>
          </a:xfrm>
          <a:prstGeom prst="rect">
            <a:avLst/>
          </a:prstGeom>
          <a:noFill/>
        </p:spPr>
        <p:txBody>
          <a:bodyPr wrap="none" rtlCol="0">
            <a:spAutoFit/>
          </a:bodyPr>
          <a:lstStyle/>
          <a:p>
            <a:r>
              <a:rPr lang="zh-CN" altLang="en-US" dirty="0" smtClean="0">
                <a:latin typeface="仿宋" panose="02010609060101010101" pitchFamily="49" charset="-122"/>
                <a:ea typeface="仿宋" panose="02010609060101010101" pitchFamily="49" charset="-122"/>
              </a:rPr>
              <a:t>则：</a:t>
            </a:r>
            <a:endParaRPr lang="zh-CN" altLang="en-US" dirty="0">
              <a:latin typeface="仿宋" panose="02010609060101010101" pitchFamily="49" charset="-122"/>
              <a:ea typeface="仿宋" panose="02010609060101010101" pitchFamily="49"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947993129"/>
              </p:ext>
            </p:extLst>
          </p:nvPr>
        </p:nvGraphicFramePr>
        <p:xfrm>
          <a:off x="2928938" y="4252913"/>
          <a:ext cx="2760662" cy="809625"/>
        </p:xfrm>
        <a:graphic>
          <a:graphicData uri="http://schemas.openxmlformats.org/presentationml/2006/ole">
            <mc:AlternateContent xmlns:mc="http://schemas.openxmlformats.org/markup-compatibility/2006">
              <mc:Choice xmlns:v="urn:schemas-microsoft-com:vml" Requires="v">
                <p:oleObj spid="_x0000_s149935" name="Equation" r:id="rId10" imgW="1473120" imgH="431640" progId="Equation.DSMT4">
                  <p:embed/>
                </p:oleObj>
              </mc:Choice>
              <mc:Fallback>
                <p:oleObj name="Equation" r:id="rId10" imgW="1473120" imgH="431640" progId="Equation.DSMT4">
                  <p:embed/>
                  <p:pic>
                    <p:nvPicPr>
                      <p:cNvPr id="0" name=""/>
                      <p:cNvPicPr/>
                      <p:nvPr/>
                    </p:nvPicPr>
                    <p:blipFill>
                      <a:blip r:embed="rId11"/>
                      <a:stretch>
                        <a:fillRect/>
                      </a:stretch>
                    </p:blipFill>
                    <p:spPr>
                      <a:xfrm>
                        <a:off x="2928938" y="4252913"/>
                        <a:ext cx="2760662" cy="809625"/>
                      </a:xfrm>
                      <a:prstGeom prst="rect">
                        <a:avLst/>
                      </a:prstGeom>
                    </p:spPr>
                  </p:pic>
                </p:oleObj>
              </mc:Fallback>
            </mc:AlternateContent>
          </a:graphicData>
        </a:graphic>
      </p:graphicFrame>
      <p:sp>
        <p:nvSpPr>
          <p:cNvPr id="8" name="矩形 7"/>
          <p:cNvSpPr/>
          <p:nvPr/>
        </p:nvSpPr>
        <p:spPr>
          <a:xfrm>
            <a:off x="642376" y="5189585"/>
            <a:ext cx="7587479" cy="1200329"/>
          </a:xfrm>
          <a:prstGeom prst="rect">
            <a:avLst/>
          </a:prstGeom>
        </p:spPr>
        <p:txBody>
          <a:bodyPr wrap="square">
            <a:spAutoFit/>
          </a:bodyPr>
          <a:lstStyle/>
          <a:p>
            <a:pPr algn="l"/>
            <a:r>
              <a:rPr lang="zh-CN" altLang="en-US" dirty="0">
                <a:latin typeface="仿宋" panose="02010609060101010101" pitchFamily="49" charset="-122"/>
                <a:ea typeface="仿宋" panose="02010609060101010101" pitchFamily="49" charset="-122"/>
              </a:rPr>
              <a:t>这种形式与简谐振动的形式相同，不同之处是其振幅受到周期函数       </a:t>
            </a:r>
            <a:r>
              <a:rPr lang="zh-CN" altLang="en-US" dirty="0" smtClean="0">
                <a:latin typeface="仿宋" panose="02010609060101010101" pitchFamily="49" charset="-122"/>
                <a:ea typeface="仿宋" panose="02010609060101010101" pitchFamily="49" charset="-122"/>
              </a:rPr>
              <a:t>的</a:t>
            </a:r>
            <a:r>
              <a:rPr lang="zh-CN" altLang="en-US" dirty="0">
                <a:latin typeface="仿宋" panose="02010609060101010101" pitchFamily="49" charset="-122"/>
                <a:ea typeface="仿宋" panose="02010609060101010101" pitchFamily="49" charset="-122"/>
              </a:rPr>
              <a:t>调制。这种合振动的振幅周期变化的现象叫拍。</a:t>
            </a:r>
            <a:endParaRPr lang="zh-CN" altLang="en-US" dirty="0"/>
          </a:p>
        </p:txBody>
      </p:sp>
      <p:pic>
        <p:nvPicPr>
          <p:cNvPr id="30143" name="Picture 447"/>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298294" y="5563915"/>
            <a:ext cx="9429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文本框 14"/>
          <p:cNvSpPr txBox="1"/>
          <p:nvPr/>
        </p:nvSpPr>
        <p:spPr>
          <a:xfrm>
            <a:off x="5913624" y="3582582"/>
            <a:ext cx="800219" cy="461665"/>
          </a:xfrm>
          <a:prstGeom prst="rect">
            <a:avLst/>
          </a:prstGeom>
          <a:noFill/>
        </p:spPr>
        <p:txBody>
          <a:bodyPr wrap="none" rtlCol="0">
            <a:spAutoFit/>
          </a:bodyPr>
          <a:lstStyle/>
          <a:p>
            <a:r>
              <a:rPr lang="zh-CN" altLang="en-US" dirty="0">
                <a:solidFill>
                  <a:srgbClr val="C00000"/>
                </a:solidFill>
                <a:latin typeface="仿宋" panose="02010609060101010101" pitchFamily="49" charset="-122"/>
                <a:ea typeface="仿宋" panose="02010609060101010101" pitchFamily="49" charset="-122"/>
              </a:rPr>
              <a:t>振幅</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836712"/>
            <a:ext cx="7772400" cy="5310206"/>
          </a:xfrm>
        </p:spPr>
        <p:txBody>
          <a:bodyPr/>
          <a:lstStyle/>
          <a:p>
            <a:pPr>
              <a:buFont typeface="Arial" pitchFamily="34" charset="0"/>
              <a:buChar char="•"/>
            </a:pPr>
            <a:endParaRPr lang="en-US" altLang="zh-CN" sz="2800" dirty="0" smtClean="0"/>
          </a:p>
          <a:p>
            <a:pPr>
              <a:buFont typeface="Arial" pitchFamily="34" charset="0"/>
              <a:buChar char="•"/>
            </a:pPr>
            <a:endParaRPr lang="en-US" altLang="zh-CN" sz="2800" dirty="0"/>
          </a:p>
          <a:p>
            <a:pPr>
              <a:buFont typeface="Arial" pitchFamily="34" charset="0"/>
              <a:buChar char="•"/>
            </a:pPr>
            <a:endParaRPr lang="en-US" altLang="zh-CN" sz="2800" dirty="0" smtClean="0"/>
          </a:p>
          <a:p>
            <a:pPr>
              <a:buFont typeface="Arial" pitchFamily="34" charset="0"/>
              <a:buChar char="•"/>
            </a:pPr>
            <a:endParaRPr lang="en-US" altLang="zh-CN" sz="2800" dirty="0"/>
          </a:p>
          <a:p>
            <a:pPr>
              <a:buFont typeface="Arial" pitchFamily="34" charset="0"/>
              <a:buChar char="•"/>
            </a:pPr>
            <a:r>
              <a:rPr lang="zh-CN" altLang="en-US" sz="2800" b="1" dirty="0" smtClean="0">
                <a:solidFill>
                  <a:srgbClr val="C00000"/>
                </a:solidFill>
                <a:latin typeface="仿宋" panose="02010609060101010101" pitchFamily="49" charset="-122"/>
                <a:ea typeface="仿宋" panose="02010609060101010101" pitchFamily="49" charset="-122"/>
              </a:rPr>
              <a:t>两</a:t>
            </a:r>
            <a:r>
              <a:rPr lang="zh-CN" altLang="en-US" sz="2800" b="1" dirty="0">
                <a:solidFill>
                  <a:srgbClr val="C00000"/>
                </a:solidFill>
                <a:latin typeface="仿宋" panose="02010609060101010101" pitchFamily="49" charset="-122"/>
                <a:ea typeface="仿宋" panose="02010609060101010101" pitchFamily="49" charset="-122"/>
              </a:rPr>
              <a:t>频率都较大，但频率差很小的同方向的振动合成所产生的合振幅作周期性加强和减弱的振动现象</a:t>
            </a:r>
            <a:r>
              <a:rPr lang="en-US" altLang="zh-CN" sz="2800" b="1" dirty="0">
                <a:solidFill>
                  <a:srgbClr val="C00000"/>
                </a:solidFill>
                <a:latin typeface="仿宋" panose="02010609060101010101" pitchFamily="49" charset="-122"/>
                <a:ea typeface="仿宋" panose="02010609060101010101" pitchFamily="49" charset="-122"/>
              </a:rPr>
              <a:t>——</a:t>
            </a:r>
            <a:r>
              <a:rPr lang="zh-CN" altLang="en-US" sz="2800" b="1" dirty="0">
                <a:solidFill>
                  <a:srgbClr val="C00000"/>
                </a:solidFill>
                <a:latin typeface="仿宋" panose="02010609060101010101" pitchFamily="49" charset="-122"/>
                <a:ea typeface="仿宋" panose="02010609060101010101" pitchFamily="49" charset="-122"/>
              </a:rPr>
              <a:t>拍</a:t>
            </a:r>
            <a:r>
              <a:rPr lang="zh-CN" altLang="en-US" sz="2800" b="1" dirty="0" smtClean="0">
                <a:solidFill>
                  <a:srgbClr val="C00000"/>
                </a:solidFill>
              </a:rPr>
              <a:t>。</a:t>
            </a:r>
            <a:endParaRPr lang="en-US" altLang="zh-CN" sz="2800" b="1" dirty="0" smtClean="0">
              <a:solidFill>
                <a:srgbClr val="C00000"/>
              </a:solidFill>
            </a:endParaRPr>
          </a:p>
          <a:p>
            <a:pPr>
              <a:buFont typeface="Arial" pitchFamily="34" charset="0"/>
              <a:buChar char="•"/>
            </a:pPr>
            <a:endParaRPr lang="en-US" altLang="zh-CN" sz="2800" b="1" dirty="0">
              <a:solidFill>
                <a:srgbClr val="C00000"/>
              </a:solidFill>
            </a:endParaRPr>
          </a:p>
        </p:txBody>
      </p:sp>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47</a:t>
            </a:fld>
            <a:endParaRPr lang="en-US" altLang="zh-CN"/>
          </a:p>
        </p:txBody>
      </p:sp>
      <p:pic>
        <p:nvPicPr>
          <p:cNvPr id="6" name="Picture 14"/>
          <p:cNvPicPr>
            <a:picLocks noChangeAspect="1" noChangeArrowheads="1"/>
          </p:cNvPicPr>
          <p:nvPr/>
        </p:nvPicPr>
        <p:blipFill rotWithShape="1">
          <a:blip r:embed="rId2"/>
          <a:srcRect t="6640" b="11259"/>
          <a:stretch/>
        </p:blipFill>
        <p:spPr bwMode="auto">
          <a:xfrm>
            <a:off x="1331640" y="548914"/>
            <a:ext cx="6841784" cy="1818169"/>
          </a:xfrm>
          <a:prstGeom prst="rect">
            <a:avLst/>
          </a:prstGeom>
          <a:noFill/>
          <a:ln w="9525">
            <a:noFill/>
            <a:miter lim="800000"/>
            <a:headEnd/>
            <a:tailEnd/>
          </a:ln>
          <a:effectLst/>
        </p:spPr>
      </p:pic>
      <p:sp>
        <p:nvSpPr>
          <p:cNvPr id="5" name="矩形 4"/>
          <p:cNvSpPr/>
          <p:nvPr/>
        </p:nvSpPr>
        <p:spPr>
          <a:xfrm>
            <a:off x="2465701" y="2454338"/>
            <a:ext cx="4100803" cy="461665"/>
          </a:xfrm>
          <a:prstGeom prst="rect">
            <a:avLst/>
          </a:prstGeom>
        </p:spPr>
        <p:txBody>
          <a:bodyPr wrap="none">
            <a:spAutoFit/>
          </a:bodyPr>
          <a:lstStyle/>
          <a:p>
            <a:r>
              <a:rPr lang="zh-CN" altLang="en-US" dirty="0">
                <a:latin typeface="仿宋" panose="02010609060101010101" pitchFamily="49" charset="-122"/>
                <a:ea typeface="仿宋" panose="02010609060101010101" pitchFamily="49" charset="-122"/>
              </a:rPr>
              <a:t>振幅最大值为</a:t>
            </a:r>
            <a:r>
              <a:rPr lang="en-US" altLang="zh-CN" dirty="0">
                <a:latin typeface="仿宋" panose="02010609060101010101" pitchFamily="49" charset="-122"/>
                <a:ea typeface="仿宋" panose="02010609060101010101" pitchFamily="49" charset="-122"/>
              </a:rPr>
              <a:t>2A</a:t>
            </a:r>
            <a:r>
              <a:rPr lang="zh-CN" altLang="en-US" dirty="0">
                <a:latin typeface="仿宋" panose="02010609060101010101" pitchFamily="49" charset="-122"/>
                <a:ea typeface="仿宋" panose="02010609060101010101" pitchFamily="49" charset="-122"/>
              </a:rPr>
              <a:t>，最小值为</a:t>
            </a:r>
            <a:r>
              <a:rPr lang="en-US" altLang="zh-CN" dirty="0">
                <a:latin typeface="仿宋" panose="02010609060101010101" pitchFamily="49" charset="-122"/>
                <a:ea typeface="仿宋" panose="02010609060101010101" pitchFamily="49" charset="-122"/>
              </a:rPr>
              <a:t>0</a:t>
            </a:r>
            <a:endParaRPr lang="en-US" altLang="zh-CN" sz="1800" dirty="0">
              <a:latin typeface="仿宋" panose="02010609060101010101" pitchFamily="49" charset="-122"/>
              <a:ea typeface="仿宋" panose="02010609060101010101" pitchFamily="49" charset="-122"/>
            </a:endParaRPr>
          </a:p>
        </p:txBody>
      </p:sp>
      <p:pic>
        <p:nvPicPr>
          <p:cNvPr id="2" name="图片 1"/>
          <p:cNvPicPr>
            <a:picLocks noChangeAspect="1"/>
          </p:cNvPicPr>
          <p:nvPr/>
        </p:nvPicPr>
        <p:blipFill>
          <a:blip r:embed="rId3"/>
          <a:stretch>
            <a:fillRect/>
          </a:stretch>
        </p:blipFill>
        <p:spPr>
          <a:xfrm>
            <a:off x="1331640" y="4380056"/>
            <a:ext cx="6516724" cy="231772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9561" y="3557578"/>
            <a:ext cx="7772400" cy="5381644"/>
          </a:xfrm>
        </p:spPr>
        <p:txBody>
          <a:bodyPr/>
          <a:lstStyle/>
          <a:p>
            <a:pPr>
              <a:buFont typeface="Wingdings" panose="05000000000000000000" pitchFamily="2" charset="2"/>
              <a:buChar char="Ø"/>
            </a:pPr>
            <a:r>
              <a:rPr lang="zh-CN" altLang="en-US" sz="2400" dirty="0" smtClean="0">
                <a:latin typeface="仿宋" panose="02010609060101010101" pitchFamily="49" charset="-122"/>
                <a:ea typeface="仿宋" panose="02010609060101010101" pitchFamily="49" charset="-122"/>
              </a:rPr>
              <a:t>合振动的角频率</a:t>
            </a:r>
            <a:r>
              <a:rPr lang="zh-CN" altLang="en-US" sz="2800" dirty="0" smtClean="0"/>
              <a:t>：</a:t>
            </a:r>
            <a:endParaRPr lang="en-US" altLang="zh-CN" sz="2800" dirty="0" smtClean="0"/>
          </a:p>
          <a:p>
            <a:endParaRPr lang="en-US" altLang="zh-CN" sz="2800" dirty="0" smtClean="0"/>
          </a:p>
          <a:p>
            <a:pPr marL="0" indent="0">
              <a:buNone/>
            </a:pPr>
            <a:r>
              <a:rPr lang="en-US" altLang="zh-CN" sz="2400" dirty="0" smtClean="0">
                <a:latin typeface="仿宋" panose="02010609060101010101" pitchFamily="49" charset="-122"/>
                <a:ea typeface="仿宋" panose="02010609060101010101" pitchFamily="49" charset="-122"/>
              </a:rPr>
              <a:t>——</a:t>
            </a:r>
            <a:r>
              <a:rPr lang="zh-CN" altLang="en-US" sz="2400" dirty="0" smtClean="0">
                <a:latin typeface="仿宋" panose="02010609060101010101" pitchFamily="49" charset="-122"/>
                <a:ea typeface="仿宋" panose="02010609060101010101" pitchFamily="49" charset="-122"/>
              </a:rPr>
              <a:t>频率：</a:t>
            </a:r>
            <a:endParaRPr lang="en-US" altLang="zh-CN" sz="2400" dirty="0" smtClean="0">
              <a:latin typeface="仿宋" panose="02010609060101010101" pitchFamily="49" charset="-122"/>
              <a:ea typeface="仿宋" panose="02010609060101010101" pitchFamily="49" charset="-122"/>
            </a:endParaRPr>
          </a:p>
          <a:p>
            <a:pPr>
              <a:buFont typeface="Wingdings" pitchFamily="2" charset="2"/>
              <a:buChar char="p"/>
            </a:pPr>
            <a:endParaRPr lang="en-US" altLang="zh-CN" sz="2400" dirty="0" smtClean="0">
              <a:latin typeface="仿宋" panose="02010609060101010101" pitchFamily="49" charset="-122"/>
              <a:ea typeface="仿宋" panose="02010609060101010101" pitchFamily="49" charset="-122"/>
            </a:endParaRPr>
          </a:p>
          <a:p>
            <a:pPr>
              <a:buFont typeface="Wingdings" pitchFamily="2" charset="2"/>
              <a:buChar char="p"/>
            </a:pPr>
            <a:r>
              <a:rPr lang="zh-CN" altLang="en-US" sz="2400" dirty="0" smtClean="0">
                <a:latin typeface="仿宋" panose="02010609060101010101" pitchFamily="49" charset="-122"/>
                <a:ea typeface="仿宋" panose="02010609060101010101" pitchFamily="49" charset="-122"/>
              </a:rPr>
              <a:t>拍的应用：用音叉校准钢琴</a:t>
            </a:r>
            <a:endParaRPr lang="en-US" altLang="zh-CN" sz="2400" dirty="0" smtClean="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48</a:t>
            </a:fld>
            <a:endParaRPr lang="en-US" altLang="zh-CN"/>
          </a:p>
        </p:txBody>
      </p:sp>
      <p:graphicFrame>
        <p:nvGraphicFramePr>
          <p:cNvPr id="30722" name="Object 2"/>
          <p:cNvGraphicFramePr>
            <a:graphicFrameLocks noChangeAspect="1"/>
          </p:cNvGraphicFramePr>
          <p:nvPr>
            <p:extLst>
              <p:ext uri="{D42A27DB-BD31-4B8C-83A1-F6EECF244321}">
                <p14:modId xmlns:p14="http://schemas.microsoft.com/office/powerpoint/2010/main" val="2421136793"/>
              </p:ext>
            </p:extLst>
          </p:nvPr>
        </p:nvGraphicFramePr>
        <p:xfrm>
          <a:off x="4131157" y="3557578"/>
          <a:ext cx="1052729" cy="808256"/>
        </p:xfrm>
        <a:graphic>
          <a:graphicData uri="http://schemas.openxmlformats.org/presentationml/2006/ole">
            <mc:AlternateContent xmlns:mc="http://schemas.openxmlformats.org/markup-compatibility/2006">
              <mc:Choice xmlns:v="urn:schemas-microsoft-com:vml" Requires="v">
                <p:oleObj spid="_x0000_s165073" name="公式" r:id="rId3" imgW="507960" imgH="393480" progId="Equation.3">
                  <p:embed/>
                </p:oleObj>
              </mc:Choice>
              <mc:Fallback>
                <p:oleObj name="公式" r:id="rId3" imgW="507960" imgH="393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1157" y="3557578"/>
                        <a:ext cx="1052729" cy="808256"/>
                      </a:xfrm>
                      <a:prstGeom prst="rect">
                        <a:avLst/>
                      </a:prstGeom>
                      <a:noFill/>
                      <a:extLst/>
                    </p:spPr>
                  </p:pic>
                </p:oleObj>
              </mc:Fallback>
            </mc:AlternateContent>
          </a:graphicData>
        </a:graphic>
      </p:graphicFrame>
      <p:graphicFrame>
        <p:nvGraphicFramePr>
          <p:cNvPr id="30723" name="Object 3"/>
          <p:cNvGraphicFramePr>
            <a:graphicFrameLocks noChangeAspect="1"/>
          </p:cNvGraphicFramePr>
          <p:nvPr>
            <p:extLst>
              <p:ext uri="{D42A27DB-BD31-4B8C-83A1-F6EECF244321}">
                <p14:modId xmlns:p14="http://schemas.microsoft.com/office/powerpoint/2010/main" val="3386464426"/>
              </p:ext>
            </p:extLst>
          </p:nvPr>
        </p:nvGraphicFramePr>
        <p:xfrm>
          <a:off x="2787650" y="4308475"/>
          <a:ext cx="2559050" cy="935038"/>
        </p:xfrm>
        <a:graphic>
          <a:graphicData uri="http://schemas.openxmlformats.org/presentationml/2006/ole">
            <mc:AlternateContent xmlns:mc="http://schemas.openxmlformats.org/markup-compatibility/2006">
              <mc:Choice xmlns:v="urn:schemas-microsoft-com:vml" Requires="v">
                <p:oleObj spid="_x0000_s165074" name="Equation" r:id="rId5" imgW="965160" imgH="355320" progId="Equation.DSMT4">
                  <p:embed/>
                </p:oleObj>
              </mc:Choice>
              <mc:Fallback>
                <p:oleObj name="Equation" r:id="rId5" imgW="965160" imgH="355320" progId="Equation.DSMT4">
                  <p:embed/>
                  <p:pic>
                    <p:nvPicPr>
                      <p:cNvPr id="0" name="Picture 3"/>
                      <p:cNvPicPr>
                        <a:picLocks noChangeAspect="1" noChangeArrowheads="1"/>
                      </p:cNvPicPr>
                      <p:nvPr/>
                    </p:nvPicPr>
                    <p:blipFill>
                      <a:blip r:embed="rId6"/>
                      <a:srcRect/>
                      <a:stretch>
                        <a:fillRect/>
                      </a:stretch>
                    </p:blipFill>
                    <p:spPr bwMode="auto">
                      <a:xfrm>
                        <a:off x="2787650" y="4308475"/>
                        <a:ext cx="2559050" cy="935038"/>
                      </a:xfrm>
                      <a:prstGeom prst="rect">
                        <a:avLst/>
                      </a:prstGeom>
                      <a:noFill/>
                      <a:extLst/>
                    </p:spPr>
                  </p:pic>
                </p:oleObj>
              </mc:Fallback>
            </mc:AlternateContent>
          </a:graphicData>
        </a:graphic>
      </p:graphicFrame>
      <p:sp>
        <p:nvSpPr>
          <p:cNvPr id="5" name="矩形 4"/>
          <p:cNvSpPr/>
          <p:nvPr/>
        </p:nvSpPr>
        <p:spPr>
          <a:xfrm>
            <a:off x="971600" y="521013"/>
            <a:ext cx="7788324" cy="2862322"/>
          </a:xfrm>
          <a:prstGeom prst="rect">
            <a:avLst/>
          </a:prstGeom>
        </p:spPr>
        <p:txBody>
          <a:bodyPr wrap="square">
            <a:spAutoFit/>
          </a:bodyPr>
          <a:lstStyle/>
          <a:p>
            <a:pPr marL="342900" indent="-342900" algn="l">
              <a:lnSpc>
                <a:spcPct val="150000"/>
              </a:lnSpc>
              <a:buFont typeface="Wingdings" panose="05000000000000000000" pitchFamily="2" charset="2"/>
              <a:buChar char="Ø"/>
            </a:pPr>
            <a:r>
              <a:rPr lang="zh-CN" altLang="en-US" dirty="0" smtClean="0">
                <a:solidFill>
                  <a:srgbClr val="0000FF"/>
                </a:solidFill>
                <a:latin typeface="仿宋" panose="02010609060101010101" pitchFamily="49" charset="-122"/>
                <a:ea typeface="仿宋" panose="02010609060101010101" pitchFamily="49" charset="-122"/>
              </a:rPr>
              <a:t>拍频：单位时间内振动加强或减弱的次数</a:t>
            </a:r>
            <a:endParaRPr lang="en-US" altLang="zh-CN" dirty="0">
              <a:solidFill>
                <a:srgbClr val="0000FF"/>
              </a:solidFill>
              <a:latin typeface="仿宋" panose="02010609060101010101" pitchFamily="49" charset="-122"/>
              <a:ea typeface="仿宋" panose="02010609060101010101" pitchFamily="49" charset="-122"/>
            </a:endParaRPr>
          </a:p>
          <a:p>
            <a:pPr algn="l">
              <a:lnSpc>
                <a:spcPct val="150000"/>
              </a:lnSpc>
            </a:pP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振幅           的频率</a:t>
            </a:r>
            <a:endParaRPr lang="en-US" altLang="zh-CN" dirty="0" smtClean="0">
              <a:latin typeface="仿宋" panose="02010609060101010101" pitchFamily="49" charset="-122"/>
              <a:ea typeface="仿宋" panose="02010609060101010101" pitchFamily="49" charset="-122"/>
            </a:endParaRPr>
          </a:p>
          <a:p>
            <a:pPr algn="l">
              <a:lnSpc>
                <a:spcPct val="150000"/>
              </a:lnSpc>
            </a:pPr>
            <a:r>
              <a:rPr lang="zh-CN" altLang="en-US" dirty="0" smtClean="0">
                <a:latin typeface="仿宋" panose="02010609060101010101" pitchFamily="49" charset="-122"/>
                <a:ea typeface="仿宋" panose="02010609060101010101" pitchFamily="49" charset="-122"/>
              </a:rPr>
              <a:t>由于是绝对值，所以</a:t>
            </a:r>
            <a:r>
              <a:rPr lang="zh-CN" altLang="en-US" dirty="0" smtClean="0">
                <a:solidFill>
                  <a:srgbClr val="FF0000"/>
                </a:solidFill>
                <a:latin typeface="仿宋" panose="02010609060101010101" pitchFamily="49" charset="-122"/>
                <a:ea typeface="仿宋" panose="02010609060101010101" pitchFamily="49" charset="-122"/>
              </a:rPr>
              <a:t>拍频</a:t>
            </a:r>
            <a:r>
              <a:rPr lang="zh-CN" altLang="en-US" dirty="0" smtClean="0">
                <a:latin typeface="仿宋" panose="02010609060101010101" pitchFamily="49" charset="-122"/>
                <a:ea typeface="仿宋" panose="02010609060101010101" pitchFamily="49" charset="-122"/>
              </a:rPr>
              <a:t>：</a:t>
            </a:r>
            <a:endParaRPr lang="en-US" altLang="zh-CN" dirty="0" smtClean="0">
              <a:latin typeface="仿宋" panose="02010609060101010101" pitchFamily="49" charset="-122"/>
              <a:ea typeface="仿宋" panose="02010609060101010101" pitchFamily="49" charset="-122"/>
            </a:endParaRPr>
          </a:p>
          <a:p>
            <a:pPr algn="l">
              <a:lnSpc>
                <a:spcPct val="150000"/>
              </a:lnSpc>
            </a:pPr>
            <a:endParaRPr lang="en-US" altLang="zh-CN" dirty="0" smtClean="0">
              <a:latin typeface="仿宋" panose="02010609060101010101" pitchFamily="49" charset="-122"/>
              <a:ea typeface="仿宋" panose="02010609060101010101" pitchFamily="49" charset="-122"/>
            </a:endParaRPr>
          </a:p>
          <a:p>
            <a:pPr algn="l">
              <a:lnSpc>
                <a:spcPct val="150000"/>
              </a:lnSpc>
            </a:pP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拍频等于两个分振动频率之差           </a:t>
            </a:r>
            <a:endParaRPr lang="en-US" altLang="zh-CN" dirty="0">
              <a:latin typeface="仿宋" panose="02010609060101010101" pitchFamily="49" charset="-122"/>
              <a:ea typeface="仿宋" panose="02010609060101010101" pitchFamily="49"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545634629"/>
              </p:ext>
            </p:extLst>
          </p:nvPr>
        </p:nvGraphicFramePr>
        <p:xfrm>
          <a:off x="2411760" y="1124744"/>
          <a:ext cx="1454150" cy="608013"/>
        </p:xfrm>
        <a:graphic>
          <a:graphicData uri="http://schemas.openxmlformats.org/presentationml/2006/ole">
            <mc:AlternateContent xmlns:mc="http://schemas.openxmlformats.org/markup-compatibility/2006">
              <mc:Choice xmlns:v="urn:schemas-microsoft-com:vml" Requires="v">
                <p:oleObj spid="_x0000_s165075" name="Equation" r:id="rId7" imgW="1155600" imgH="482400" progId="Equation.DSMT4">
                  <p:embed/>
                </p:oleObj>
              </mc:Choice>
              <mc:Fallback>
                <p:oleObj name="Equation" r:id="rId7" imgW="1155600" imgH="482400" progId="Equation.DSMT4">
                  <p:embed/>
                  <p:pic>
                    <p:nvPicPr>
                      <p:cNvPr id="0" name=""/>
                      <p:cNvPicPr/>
                      <p:nvPr/>
                    </p:nvPicPr>
                    <p:blipFill>
                      <a:blip r:embed="rId8"/>
                      <a:stretch>
                        <a:fillRect/>
                      </a:stretch>
                    </p:blipFill>
                    <p:spPr>
                      <a:xfrm>
                        <a:off x="2411760" y="1124744"/>
                        <a:ext cx="1454150" cy="608013"/>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4191096729"/>
              </p:ext>
            </p:extLst>
          </p:nvPr>
        </p:nvGraphicFramePr>
        <p:xfrm>
          <a:off x="4741261" y="1984781"/>
          <a:ext cx="2774950" cy="717550"/>
        </p:xfrm>
        <a:graphic>
          <a:graphicData uri="http://schemas.openxmlformats.org/presentationml/2006/ole">
            <mc:AlternateContent xmlns:mc="http://schemas.openxmlformats.org/markup-compatibility/2006">
              <mc:Choice xmlns:v="urn:schemas-microsoft-com:vml" Requires="v">
                <p:oleObj spid="_x0000_s165076" name="Equation" r:id="rId9" imgW="1523880" imgH="393480" progId="Equation.DSMT4">
                  <p:embed/>
                </p:oleObj>
              </mc:Choice>
              <mc:Fallback>
                <p:oleObj name="Equation" r:id="rId9" imgW="1523880" imgH="393480" progId="Equation.DSMT4">
                  <p:embed/>
                  <p:pic>
                    <p:nvPicPr>
                      <p:cNvPr id="0" name=""/>
                      <p:cNvPicPr/>
                      <p:nvPr/>
                    </p:nvPicPr>
                    <p:blipFill>
                      <a:blip r:embed="rId10"/>
                      <a:stretch>
                        <a:fillRect/>
                      </a:stretch>
                    </p:blipFill>
                    <p:spPr>
                      <a:xfrm>
                        <a:off x="4741261" y="1984781"/>
                        <a:ext cx="2774950" cy="717550"/>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989" y="866756"/>
            <a:ext cx="7772400" cy="5381644"/>
          </a:xfrm>
        </p:spPr>
        <p:txBody>
          <a:bodyPr/>
          <a:lstStyle/>
          <a:p>
            <a:pPr>
              <a:buNone/>
            </a:pPr>
            <a:r>
              <a:rPr lang="zh-CN" altLang="en-US" sz="2800" b="1" dirty="0" smtClean="0">
                <a:solidFill>
                  <a:schemeClr val="accent2"/>
                </a:solidFill>
                <a:latin typeface="仿宋" panose="02010609060101010101" pitchFamily="49" charset="-122"/>
                <a:ea typeface="仿宋" panose="02010609060101010101" pitchFamily="49" charset="-122"/>
              </a:rPr>
              <a:t>三、两</a:t>
            </a:r>
            <a:r>
              <a:rPr lang="zh-CN" altLang="en-US" sz="2800" b="1" dirty="0">
                <a:solidFill>
                  <a:schemeClr val="accent2"/>
                </a:solidFill>
                <a:latin typeface="仿宋" panose="02010609060101010101" pitchFamily="49" charset="-122"/>
                <a:ea typeface="仿宋" panose="02010609060101010101" pitchFamily="49" charset="-122"/>
              </a:rPr>
              <a:t>个互相垂直的同频率的简谐振动的合成</a:t>
            </a:r>
            <a:endParaRPr lang="en-US" altLang="zh-CN" sz="2800" b="1" dirty="0">
              <a:solidFill>
                <a:schemeClr val="accent2"/>
              </a:solidFill>
              <a:latin typeface="仿宋" panose="02010609060101010101" pitchFamily="49" charset="-122"/>
              <a:ea typeface="仿宋" panose="02010609060101010101" pitchFamily="49" charset="-122"/>
            </a:endParaRPr>
          </a:p>
          <a:p>
            <a:pPr marL="0" indent="0">
              <a:buNone/>
            </a:pPr>
            <a:r>
              <a:rPr lang="zh-CN" altLang="en-US" sz="2400" dirty="0">
                <a:latin typeface="仿宋" panose="02010609060101010101" pitchFamily="49" charset="-122"/>
                <a:ea typeface="仿宋" panose="02010609060101010101" pitchFamily="49" charset="-122"/>
              </a:rPr>
              <a:t>同一质点参与这样的两个振动，质点一般不会在一条直线上运动，而是做平面运动</a:t>
            </a:r>
            <a:r>
              <a:rPr lang="zh-CN" altLang="en-US" sz="2400" dirty="0" smtClean="0">
                <a:latin typeface="仿宋" panose="02010609060101010101" pitchFamily="49" charset="-122"/>
                <a:ea typeface="仿宋" panose="02010609060101010101" pitchFamily="49" charset="-122"/>
              </a:rPr>
              <a:t>。</a:t>
            </a:r>
            <a:endParaRPr lang="en-US" altLang="zh-CN" sz="2400" dirty="0" smtClean="0">
              <a:latin typeface="仿宋" panose="02010609060101010101" pitchFamily="49" charset="-122"/>
              <a:ea typeface="仿宋" panose="02010609060101010101" pitchFamily="49" charset="-122"/>
            </a:endParaRPr>
          </a:p>
          <a:p>
            <a:pPr>
              <a:buNone/>
            </a:pPr>
            <a:endParaRPr lang="en-US" altLang="zh-CN" sz="2800" dirty="0" smtClean="0"/>
          </a:p>
          <a:p>
            <a:pPr marL="361950" indent="-361950">
              <a:buNone/>
            </a:pPr>
            <a:endParaRPr lang="en-US" altLang="zh-CN" sz="2800" dirty="0" smtClean="0"/>
          </a:p>
          <a:p>
            <a:endParaRPr lang="en-US" altLang="zh-CN" sz="2000" dirty="0" smtClean="0"/>
          </a:p>
        </p:txBody>
      </p:sp>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solidFill>
                  <a:srgbClr val="000000"/>
                </a:solidFill>
              </a:rPr>
              <a:pPr>
                <a:defRPr/>
              </a:pPr>
              <a:t>49</a:t>
            </a:fld>
            <a:endParaRPr lang="en-US" altLang="zh-CN">
              <a:solidFill>
                <a:srgbClr val="000000"/>
              </a:solidFill>
            </a:endParaRPr>
          </a:p>
        </p:txBody>
      </p:sp>
      <p:pic>
        <p:nvPicPr>
          <p:cNvPr id="30796" name="Picture 7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7764" y="2283160"/>
            <a:ext cx="3507900" cy="1323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Object 3"/>
          <p:cNvGraphicFramePr>
            <a:graphicFrameLocks noChangeAspect="1"/>
          </p:cNvGraphicFramePr>
          <p:nvPr>
            <p:extLst>
              <p:ext uri="{D42A27DB-BD31-4B8C-83A1-F6EECF244321}">
                <p14:modId xmlns:p14="http://schemas.microsoft.com/office/powerpoint/2010/main" val="1647241912"/>
              </p:ext>
            </p:extLst>
          </p:nvPr>
        </p:nvGraphicFramePr>
        <p:xfrm>
          <a:off x="935596" y="3600405"/>
          <a:ext cx="6294437" cy="2216150"/>
        </p:xfrm>
        <a:graphic>
          <a:graphicData uri="http://schemas.openxmlformats.org/presentationml/2006/ole">
            <mc:AlternateContent xmlns:mc="http://schemas.openxmlformats.org/markup-compatibility/2006">
              <mc:Choice xmlns:v="urn:schemas-microsoft-com:vml" Requires="v">
                <p:oleObj spid="_x0000_s115957" name="Equation" r:id="rId4" imgW="2603160" imgH="914400" progId="Equation.DSMT4">
                  <p:embed/>
                </p:oleObj>
              </mc:Choice>
              <mc:Fallback>
                <p:oleObj name="Equation" r:id="rId4" imgW="2603160" imgH="914400" progId="Equation.DSMT4">
                  <p:embed/>
                  <p:pic>
                    <p:nvPicPr>
                      <p:cNvPr id="0" name=""/>
                      <p:cNvPicPr>
                        <a:picLocks noChangeAspect="1" noChangeArrowheads="1"/>
                      </p:cNvPicPr>
                      <p:nvPr/>
                    </p:nvPicPr>
                    <p:blipFill>
                      <a:blip r:embed="rId5"/>
                      <a:srcRect/>
                      <a:stretch>
                        <a:fillRect/>
                      </a:stretch>
                    </p:blipFill>
                    <p:spPr bwMode="auto">
                      <a:xfrm>
                        <a:off x="935596" y="3600405"/>
                        <a:ext cx="6294437" cy="2216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43221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9C9301A-3CC2-40F8-A6B9-3BEC78CD18F2}" type="slidenum">
              <a:rPr lang="en-US" altLang="zh-CN" smtClean="0"/>
              <a:pPr>
                <a:defRPr/>
              </a:pPr>
              <a:t>5</a:t>
            </a:fld>
            <a:endParaRPr lang="en-US" altLang="zh-CN"/>
          </a:p>
        </p:txBody>
      </p:sp>
      <p:pic>
        <p:nvPicPr>
          <p:cNvPr id="3" name="图片 2"/>
          <p:cNvPicPr>
            <a:picLocks noChangeAspect="1"/>
          </p:cNvPicPr>
          <p:nvPr/>
        </p:nvPicPr>
        <p:blipFill>
          <a:blip r:embed="rId2"/>
          <a:stretch>
            <a:fillRect/>
          </a:stretch>
        </p:blipFill>
        <p:spPr>
          <a:xfrm>
            <a:off x="2483768" y="1304764"/>
            <a:ext cx="4498592" cy="2448272"/>
          </a:xfrm>
          <a:prstGeom prst="rect">
            <a:avLst/>
          </a:prstGeom>
        </p:spPr>
      </p:pic>
      <p:sp>
        <p:nvSpPr>
          <p:cNvPr id="4" name="文本框 3"/>
          <p:cNvSpPr txBox="1"/>
          <p:nvPr/>
        </p:nvSpPr>
        <p:spPr>
          <a:xfrm>
            <a:off x="935596" y="656692"/>
            <a:ext cx="2339102" cy="523220"/>
          </a:xfrm>
          <a:prstGeom prst="rect">
            <a:avLst/>
          </a:prstGeom>
          <a:noFill/>
        </p:spPr>
        <p:txBody>
          <a:bodyPr wrap="none" rtlCol="0">
            <a:spAutoFit/>
          </a:bodyPr>
          <a:lstStyle/>
          <a:p>
            <a:r>
              <a:rPr lang="zh-CN" altLang="en-US" sz="2800" dirty="0">
                <a:solidFill>
                  <a:srgbClr val="0000FF"/>
                </a:solidFill>
                <a:latin typeface="仿宋" panose="02010609060101010101" pitchFamily="49" charset="-122"/>
                <a:ea typeface="仿宋" panose="02010609060101010101" pitchFamily="49" charset="-122"/>
              </a:rPr>
              <a:t>二</a:t>
            </a:r>
            <a:r>
              <a:rPr lang="zh-CN" altLang="en-US" sz="2800" dirty="0" smtClean="0">
                <a:solidFill>
                  <a:srgbClr val="0000FF"/>
                </a:solidFill>
                <a:latin typeface="仿宋" panose="02010609060101010101" pitchFamily="49" charset="-122"/>
                <a:ea typeface="仿宋" panose="02010609060101010101" pitchFamily="49" charset="-122"/>
              </a:rPr>
              <a:t>、振动条件</a:t>
            </a:r>
            <a:endParaRPr lang="zh-CN" altLang="en-US" sz="2800" dirty="0">
              <a:solidFill>
                <a:srgbClr val="0000FF"/>
              </a:solidFill>
              <a:latin typeface="仿宋" panose="02010609060101010101" pitchFamily="49" charset="-122"/>
              <a:ea typeface="仿宋" panose="02010609060101010101" pitchFamily="49"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445" y="4113074"/>
            <a:ext cx="2160240" cy="2295255"/>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8647" y="3998983"/>
            <a:ext cx="1804417" cy="2523436"/>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4542" y="4113074"/>
            <a:ext cx="4115635" cy="2079388"/>
          </a:xfrm>
          <a:prstGeom prst="rect">
            <a:avLst/>
          </a:prstGeom>
        </p:spPr>
      </p:pic>
    </p:spTree>
    <p:extLst>
      <p:ext uri="{BB962C8B-B14F-4D97-AF65-F5344CB8AC3E}">
        <p14:creationId xmlns:p14="http://schemas.microsoft.com/office/powerpoint/2010/main" val="33518998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642918"/>
            <a:ext cx="7772400" cy="5453082"/>
          </a:xfrm>
        </p:spPr>
        <p:txBody>
          <a:bodyPr/>
          <a:lstStyle/>
          <a:p>
            <a:pPr>
              <a:buNone/>
            </a:pPr>
            <a:r>
              <a:rPr lang="zh-CN" altLang="en-US" sz="2800" dirty="0" smtClean="0">
                <a:latin typeface="仿宋" panose="02010609060101010101" pitchFamily="49" charset="-122"/>
                <a:ea typeface="仿宋" panose="02010609060101010101" pitchFamily="49" charset="-122"/>
              </a:rPr>
              <a:t>设法消去</a:t>
            </a:r>
            <a:r>
              <a:rPr lang="en-US" altLang="zh-CN" sz="2800" dirty="0" smtClean="0">
                <a:latin typeface="仿宋" panose="02010609060101010101" pitchFamily="49" charset="-122"/>
                <a:ea typeface="仿宋" panose="02010609060101010101" pitchFamily="49" charset="-122"/>
              </a:rPr>
              <a:t>t</a:t>
            </a:r>
            <a:r>
              <a:rPr lang="zh-CN" altLang="en-US" sz="2800" dirty="0" smtClean="0">
                <a:latin typeface="仿宋" panose="02010609060101010101" pitchFamily="49" charset="-122"/>
                <a:ea typeface="仿宋" panose="02010609060101010101" pitchFamily="49" charset="-122"/>
              </a:rPr>
              <a:t>，可得质点的轨迹</a:t>
            </a:r>
            <a:r>
              <a:rPr lang="zh-CN" altLang="en-US" sz="2800" dirty="0" smtClean="0"/>
              <a:t>：</a:t>
            </a:r>
            <a:endParaRPr lang="en-US" altLang="zh-CN" sz="2800" dirty="0" smtClean="0"/>
          </a:p>
          <a:p>
            <a:endParaRPr lang="zh-CN" altLang="en-US" sz="2800" dirty="0"/>
          </a:p>
        </p:txBody>
      </p:sp>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50</a:t>
            </a:fld>
            <a:endParaRPr lang="en-US" altLang="zh-CN"/>
          </a:p>
        </p:txBody>
      </p:sp>
      <p:graphicFrame>
        <p:nvGraphicFramePr>
          <p:cNvPr id="55300" name="Object 4"/>
          <p:cNvGraphicFramePr>
            <a:graphicFrameLocks noChangeAspect="1"/>
          </p:cNvGraphicFramePr>
          <p:nvPr>
            <p:extLst>
              <p:ext uri="{D42A27DB-BD31-4B8C-83A1-F6EECF244321}">
                <p14:modId xmlns:p14="http://schemas.microsoft.com/office/powerpoint/2010/main" val="3578337146"/>
              </p:ext>
            </p:extLst>
          </p:nvPr>
        </p:nvGraphicFramePr>
        <p:xfrm>
          <a:off x="1079612" y="1425170"/>
          <a:ext cx="7278687" cy="3152775"/>
        </p:xfrm>
        <a:graphic>
          <a:graphicData uri="http://schemas.openxmlformats.org/presentationml/2006/ole">
            <mc:AlternateContent xmlns:mc="http://schemas.openxmlformats.org/markup-compatibility/2006">
              <mc:Choice xmlns:v="urn:schemas-microsoft-com:vml" Requires="v">
                <p:oleObj spid="_x0000_s56044" name="Equation" r:id="rId3" imgW="3174840" imgH="1333440" progId="Equation.DSMT4">
                  <p:embed/>
                </p:oleObj>
              </mc:Choice>
              <mc:Fallback>
                <p:oleObj name="Equation" r:id="rId3" imgW="3174840" imgH="1333440" progId="Equation.DSMT4">
                  <p:embed/>
                  <p:pic>
                    <p:nvPicPr>
                      <p:cNvPr id="0" name="Picture 4"/>
                      <p:cNvPicPr>
                        <a:picLocks noChangeAspect="1" noChangeArrowheads="1"/>
                      </p:cNvPicPr>
                      <p:nvPr/>
                    </p:nvPicPr>
                    <p:blipFill>
                      <a:blip r:embed="rId4"/>
                      <a:srcRect/>
                      <a:stretch>
                        <a:fillRect/>
                      </a:stretch>
                    </p:blipFill>
                    <p:spPr bwMode="auto">
                      <a:xfrm>
                        <a:off x="1079612" y="1425170"/>
                        <a:ext cx="7278687" cy="315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714356"/>
            <a:ext cx="7772400" cy="5929354"/>
          </a:xfrm>
        </p:spPr>
        <p:txBody>
          <a:bodyPr/>
          <a:lstStyle/>
          <a:p>
            <a:r>
              <a:rPr lang="zh-CN" altLang="en-US" sz="2800" dirty="0" smtClean="0"/>
              <a:t>讨论：</a:t>
            </a:r>
            <a:endParaRPr lang="en-US" altLang="zh-CN" sz="2800" dirty="0" smtClean="0"/>
          </a:p>
          <a:p>
            <a:pPr marL="457200" indent="-457200">
              <a:buNone/>
            </a:pPr>
            <a:r>
              <a:rPr lang="en-US" altLang="zh-CN" sz="2800" dirty="0" smtClean="0"/>
              <a:t>1</a:t>
            </a:r>
            <a:r>
              <a:rPr lang="zh-CN" altLang="en-US" sz="2800" dirty="0" smtClean="0"/>
              <a:t>）两振动相位相同，              ，则</a:t>
            </a:r>
            <a:endParaRPr lang="en-US" altLang="zh-CN" sz="2800" dirty="0" smtClean="0"/>
          </a:p>
          <a:p>
            <a:pPr marL="457200" indent="-457200">
              <a:buNone/>
            </a:pPr>
            <a:r>
              <a:rPr lang="en-US" altLang="zh-CN" sz="2800" dirty="0" smtClean="0"/>
              <a:t>	 </a:t>
            </a:r>
            <a:r>
              <a:rPr lang="zh-CN" altLang="en-US" sz="2800" dirty="0" smtClean="0"/>
              <a:t>此为一过原点的直线，斜率为：</a:t>
            </a:r>
            <a:endParaRPr lang="en-US" altLang="zh-CN" sz="2800" dirty="0" smtClean="0"/>
          </a:p>
          <a:p>
            <a:pPr marL="457200" indent="-457200">
              <a:buNone/>
            </a:pPr>
            <a:r>
              <a:rPr lang="zh-CN" altLang="en-US" sz="2800" dirty="0" smtClean="0"/>
              <a:t>质点到原点的距离：</a:t>
            </a:r>
            <a:endParaRPr lang="en-US" altLang="zh-CN" sz="2800" dirty="0" smtClean="0"/>
          </a:p>
          <a:p>
            <a:pPr marL="457200" indent="-457200">
              <a:buFont typeface="+mj-ea"/>
              <a:buAutoNum type="circleNumDbPlain"/>
            </a:pPr>
            <a:endParaRPr lang="en-US" altLang="zh-CN" sz="2800" dirty="0" smtClean="0"/>
          </a:p>
          <a:p>
            <a:pPr marL="457200" indent="-457200">
              <a:buFont typeface="+mj-ea"/>
              <a:buAutoNum type="circleNumDbPlain"/>
            </a:pPr>
            <a:endParaRPr lang="en-US" altLang="zh-CN" sz="2800" dirty="0" smtClean="0"/>
          </a:p>
          <a:p>
            <a:pPr marL="457200" indent="-457200">
              <a:buNone/>
            </a:pPr>
            <a:endParaRPr lang="en-US" altLang="zh-CN" sz="2800" dirty="0" smtClean="0"/>
          </a:p>
          <a:p>
            <a:pPr marL="457200" indent="-457200">
              <a:buNone/>
            </a:pPr>
            <a:endParaRPr lang="en-US" altLang="zh-CN" sz="2800" dirty="0" smtClean="0"/>
          </a:p>
          <a:p>
            <a:pPr marL="457200" indent="-457200">
              <a:buNone/>
            </a:pPr>
            <a:r>
              <a:rPr lang="zh-CN" altLang="en-US" sz="2800" dirty="0" smtClean="0"/>
              <a:t>此时合振动仍是一个简谐振动，</a:t>
            </a:r>
            <a:endParaRPr lang="en-US" altLang="zh-CN" sz="2800" dirty="0" smtClean="0"/>
          </a:p>
          <a:p>
            <a:pPr marL="457200" indent="-457200">
              <a:buNone/>
            </a:pPr>
            <a:r>
              <a:rPr lang="zh-CN" altLang="en-US" sz="2800" dirty="0" smtClean="0"/>
              <a:t>角频率仍为   ，振幅为</a:t>
            </a:r>
            <a:r>
              <a:rPr lang="en-US" altLang="zh-CN" sz="2800" dirty="0" smtClean="0"/>
              <a:t>	 	    </a:t>
            </a:r>
            <a:r>
              <a:rPr lang="zh-CN" altLang="en-US" sz="2800" dirty="0" smtClean="0"/>
              <a:t>，轨迹为：</a:t>
            </a:r>
            <a:endParaRPr lang="en-US" altLang="zh-CN" sz="2000" dirty="0" smtClean="0"/>
          </a:p>
        </p:txBody>
      </p:sp>
      <p:graphicFrame>
        <p:nvGraphicFramePr>
          <p:cNvPr id="31746" name="Object 2"/>
          <p:cNvGraphicFramePr>
            <a:graphicFrameLocks noChangeAspect="1"/>
          </p:cNvGraphicFramePr>
          <p:nvPr>
            <p:extLst>
              <p:ext uri="{D42A27DB-BD31-4B8C-83A1-F6EECF244321}">
                <p14:modId xmlns:p14="http://schemas.microsoft.com/office/powerpoint/2010/main" val="2044025987"/>
              </p:ext>
            </p:extLst>
          </p:nvPr>
        </p:nvGraphicFramePr>
        <p:xfrm>
          <a:off x="3929058" y="1196752"/>
          <a:ext cx="1482954" cy="500066"/>
        </p:xfrm>
        <a:graphic>
          <a:graphicData uri="http://schemas.openxmlformats.org/presentationml/2006/ole">
            <mc:AlternateContent xmlns:mc="http://schemas.openxmlformats.org/markup-compatibility/2006">
              <mc:Choice xmlns:v="urn:schemas-microsoft-com:vml" Requires="v">
                <p:oleObj spid="_x0000_s153293" name="公式" r:id="rId3" imgW="647640" imgH="215640" progId="Equation.3">
                  <p:embed/>
                </p:oleObj>
              </mc:Choice>
              <mc:Fallback>
                <p:oleObj name="公式" r:id="rId3" imgW="64764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9058" y="1196752"/>
                        <a:ext cx="1482954"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48" name="Object 4"/>
          <p:cNvGraphicFramePr>
            <a:graphicFrameLocks noChangeAspect="1"/>
          </p:cNvGraphicFramePr>
          <p:nvPr>
            <p:extLst>
              <p:ext uri="{D42A27DB-BD31-4B8C-83A1-F6EECF244321}">
                <p14:modId xmlns:p14="http://schemas.microsoft.com/office/powerpoint/2010/main" val="98757451"/>
              </p:ext>
            </p:extLst>
          </p:nvPr>
        </p:nvGraphicFramePr>
        <p:xfrm>
          <a:off x="6167006" y="1700808"/>
          <a:ext cx="1357322" cy="702063"/>
        </p:xfrm>
        <a:graphic>
          <a:graphicData uri="http://schemas.openxmlformats.org/presentationml/2006/ole">
            <mc:AlternateContent xmlns:mc="http://schemas.openxmlformats.org/markup-compatibility/2006">
              <mc:Choice xmlns:v="urn:schemas-microsoft-com:vml" Requires="v">
                <p:oleObj spid="_x0000_s153294" name="公式" r:id="rId5" imgW="545760" imgH="279360" progId="Equation.3">
                  <p:embed/>
                </p:oleObj>
              </mc:Choice>
              <mc:Fallback>
                <p:oleObj name="公式" r:id="rId5" imgW="545760" imgH="27936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67006" y="1700808"/>
                        <a:ext cx="1357322" cy="702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49" name="Object 5"/>
          <p:cNvGraphicFramePr>
            <a:graphicFrameLocks noChangeAspect="1"/>
          </p:cNvGraphicFramePr>
          <p:nvPr>
            <p:extLst>
              <p:ext uri="{D42A27DB-BD31-4B8C-83A1-F6EECF244321}">
                <p14:modId xmlns:p14="http://schemas.microsoft.com/office/powerpoint/2010/main" val="3938730943"/>
              </p:ext>
            </p:extLst>
          </p:nvPr>
        </p:nvGraphicFramePr>
        <p:xfrm>
          <a:off x="3871332" y="2185989"/>
          <a:ext cx="2284843" cy="639756"/>
        </p:xfrm>
        <a:graphic>
          <a:graphicData uri="http://schemas.openxmlformats.org/presentationml/2006/ole">
            <mc:AlternateContent xmlns:mc="http://schemas.openxmlformats.org/markup-compatibility/2006">
              <mc:Choice xmlns:v="urn:schemas-microsoft-com:vml" Requires="v">
                <p:oleObj spid="_x0000_s153295" name="Equation" r:id="rId7" imgW="825480" imgH="228600" progId="Equation.DSMT4">
                  <p:embed/>
                </p:oleObj>
              </mc:Choice>
              <mc:Fallback>
                <p:oleObj name="Equation" r:id="rId7" imgW="825480" imgH="228600" progId="Equation.DSMT4">
                  <p:embed/>
                  <p:pic>
                    <p:nvPicPr>
                      <p:cNvPr id="0" name="Picture 5"/>
                      <p:cNvPicPr>
                        <a:picLocks noChangeAspect="1" noChangeArrowheads="1"/>
                      </p:cNvPicPr>
                      <p:nvPr/>
                    </p:nvPicPr>
                    <p:blipFill>
                      <a:blip r:embed="rId8"/>
                      <a:srcRect/>
                      <a:stretch>
                        <a:fillRect/>
                      </a:stretch>
                    </p:blipFill>
                    <p:spPr bwMode="auto">
                      <a:xfrm>
                        <a:off x="3871332" y="2185989"/>
                        <a:ext cx="2284843" cy="639756"/>
                      </a:xfrm>
                      <a:prstGeom prst="rect">
                        <a:avLst/>
                      </a:prstGeom>
                      <a:noFill/>
                      <a:extLst/>
                    </p:spPr>
                  </p:pic>
                </p:oleObj>
              </mc:Fallback>
            </mc:AlternateContent>
          </a:graphicData>
        </a:graphic>
      </p:graphicFrame>
      <p:graphicFrame>
        <p:nvGraphicFramePr>
          <p:cNvPr id="31750" name="Object 6"/>
          <p:cNvGraphicFramePr>
            <a:graphicFrameLocks noChangeAspect="1"/>
          </p:cNvGraphicFramePr>
          <p:nvPr>
            <p:extLst>
              <p:ext uri="{D42A27DB-BD31-4B8C-83A1-F6EECF244321}">
                <p14:modId xmlns:p14="http://schemas.microsoft.com/office/powerpoint/2010/main" val="4056610300"/>
              </p:ext>
            </p:extLst>
          </p:nvPr>
        </p:nvGraphicFramePr>
        <p:xfrm>
          <a:off x="760413" y="2795588"/>
          <a:ext cx="5411787" cy="2041525"/>
        </p:xfrm>
        <a:graphic>
          <a:graphicData uri="http://schemas.openxmlformats.org/presentationml/2006/ole">
            <mc:AlternateContent xmlns:mc="http://schemas.openxmlformats.org/markup-compatibility/2006">
              <mc:Choice xmlns:v="urn:schemas-microsoft-com:vml" Requires="v">
                <p:oleObj spid="_x0000_s153296" name="Equation" r:id="rId9" imgW="2349360" imgH="876240" progId="Equation.DSMT4">
                  <p:embed/>
                </p:oleObj>
              </mc:Choice>
              <mc:Fallback>
                <p:oleObj name="Equation" r:id="rId9" imgW="2349360" imgH="876240" progId="Equation.DSMT4">
                  <p:embed/>
                  <p:pic>
                    <p:nvPicPr>
                      <p:cNvPr id="0" name="Picture 6"/>
                      <p:cNvPicPr>
                        <a:picLocks noChangeAspect="1" noChangeArrowheads="1"/>
                      </p:cNvPicPr>
                      <p:nvPr/>
                    </p:nvPicPr>
                    <p:blipFill>
                      <a:blip r:embed="rId10"/>
                      <a:srcRect/>
                      <a:stretch>
                        <a:fillRect/>
                      </a:stretch>
                    </p:blipFill>
                    <p:spPr bwMode="auto">
                      <a:xfrm>
                        <a:off x="760413" y="2795588"/>
                        <a:ext cx="5411787" cy="204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1" name="Object 7"/>
          <p:cNvGraphicFramePr>
            <a:graphicFrameLocks noChangeAspect="1"/>
          </p:cNvGraphicFramePr>
          <p:nvPr>
            <p:extLst>
              <p:ext uri="{D42A27DB-BD31-4B8C-83A1-F6EECF244321}">
                <p14:modId xmlns:p14="http://schemas.microsoft.com/office/powerpoint/2010/main" val="978840558"/>
              </p:ext>
            </p:extLst>
          </p:nvPr>
        </p:nvGraphicFramePr>
        <p:xfrm>
          <a:off x="2483768" y="5408386"/>
          <a:ext cx="428628" cy="396878"/>
        </p:xfrm>
        <a:graphic>
          <a:graphicData uri="http://schemas.openxmlformats.org/presentationml/2006/ole">
            <mc:AlternateContent xmlns:mc="http://schemas.openxmlformats.org/markup-compatibility/2006">
              <mc:Choice xmlns:v="urn:schemas-microsoft-com:vml" Requires="v">
                <p:oleObj spid="_x0000_s153297" name="公式" r:id="rId11" imgW="152280" imgH="139680" progId="Equation.3">
                  <p:embed/>
                </p:oleObj>
              </mc:Choice>
              <mc:Fallback>
                <p:oleObj name="公式" r:id="rId11" imgW="152280" imgH="139680" progId="Equation.3">
                  <p:embed/>
                  <p:pic>
                    <p:nvPicPr>
                      <p:cNvPr id="0"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83768" y="5408386"/>
                        <a:ext cx="428628" cy="3968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2" name="Object 8"/>
          <p:cNvGraphicFramePr>
            <a:graphicFrameLocks noChangeAspect="1"/>
          </p:cNvGraphicFramePr>
          <p:nvPr>
            <p:extLst>
              <p:ext uri="{D42A27DB-BD31-4B8C-83A1-F6EECF244321}">
                <p14:modId xmlns:p14="http://schemas.microsoft.com/office/powerpoint/2010/main" val="725071600"/>
              </p:ext>
            </p:extLst>
          </p:nvPr>
        </p:nvGraphicFramePr>
        <p:xfrm>
          <a:off x="4139952" y="5229200"/>
          <a:ext cx="1571636" cy="665085"/>
        </p:xfrm>
        <a:graphic>
          <a:graphicData uri="http://schemas.openxmlformats.org/presentationml/2006/ole">
            <mc:AlternateContent xmlns:mc="http://schemas.openxmlformats.org/markup-compatibility/2006">
              <mc:Choice xmlns:v="urn:schemas-microsoft-com:vml" Requires="v">
                <p:oleObj spid="_x0000_s153298" name="公式" r:id="rId13" imgW="698400" imgH="291960" progId="Equation.3">
                  <p:embed/>
                </p:oleObj>
              </mc:Choice>
              <mc:Fallback>
                <p:oleObj name="公式" r:id="rId13" imgW="698400" imgH="291960" progId="Equation.3">
                  <p:embed/>
                  <p:pic>
                    <p:nvPicPr>
                      <p:cNvPr id="0"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39952" y="5229200"/>
                        <a:ext cx="1571636" cy="6650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3" name="Object 9"/>
          <p:cNvGraphicFramePr>
            <a:graphicFrameLocks noChangeAspect="1"/>
          </p:cNvGraphicFramePr>
          <p:nvPr>
            <p:extLst>
              <p:ext uri="{D42A27DB-BD31-4B8C-83A1-F6EECF244321}">
                <p14:modId xmlns:p14="http://schemas.microsoft.com/office/powerpoint/2010/main" val="3783737988"/>
              </p:ext>
            </p:extLst>
          </p:nvPr>
        </p:nvGraphicFramePr>
        <p:xfrm>
          <a:off x="7236296" y="5148157"/>
          <a:ext cx="1571636" cy="873131"/>
        </p:xfrm>
        <a:graphic>
          <a:graphicData uri="http://schemas.openxmlformats.org/presentationml/2006/ole">
            <mc:AlternateContent xmlns:mc="http://schemas.openxmlformats.org/markup-compatibility/2006">
              <mc:Choice xmlns:v="urn:schemas-microsoft-com:vml" Requires="v">
                <p:oleObj spid="_x0000_s153299" name="公式" r:id="rId15" imgW="507960" imgH="279360" progId="Equation.3">
                  <p:embed/>
                </p:oleObj>
              </mc:Choice>
              <mc:Fallback>
                <p:oleObj name="公式" r:id="rId15" imgW="507960" imgH="279360" progId="Equation.3">
                  <p:embed/>
                  <p:pic>
                    <p:nvPicPr>
                      <p:cNvPr id="0" name="Picture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236296" y="5148157"/>
                        <a:ext cx="1571636" cy="8731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6" name="Object 12"/>
          <p:cNvGraphicFramePr>
            <a:graphicFrameLocks noChangeAspect="1"/>
          </p:cNvGraphicFramePr>
          <p:nvPr>
            <p:extLst>
              <p:ext uri="{D42A27DB-BD31-4B8C-83A1-F6EECF244321}">
                <p14:modId xmlns:p14="http://schemas.microsoft.com/office/powerpoint/2010/main" val="1382614417"/>
              </p:ext>
            </p:extLst>
          </p:nvPr>
        </p:nvGraphicFramePr>
        <p:xfrm>
          <a:off x="6239014" y="1090756"/>
          <a:ext cx="1357322" cy="754068"/>
        </p:xfrm>
        <a:graphic>
          <a:graphicData uri="http://schemas.openxmlformats.org/presentationml/2006/ole">
            <mc:AlternateContent xmlns:mc="http://schemas.openxmlformats.org/markup-compatibility/2006">
              <mc:Choice xmlns:v="urn:schemas-microsoft-com:vml" Requires="v">
                <p:oleObj spid="_x0000_s153300" name="公式" r:id="rId17" imgW="507960" imgH="279360" progId="Equation.3">
                  <p:embed/>
                </p:oleObj>
              </mc:Choice>
              <mc:Fallback>
                <p:oleObj name="公式" r:id="rId17" imgW="507960" imgH="279360" progId="Equation.3">
                  <p:embed/>
                  <p:pic>
                    <p:nvPicPr>
                      <p:cNvPr id="0" name="Picture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239014" y="1090756"/>
                        <a:ext cx="1357322" cy="7540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1777" name="Picture 33"/>
          <p:cNvPicPr>
            <a:picLocks noChangeAspect="1" noChangeArrowheads="1"/>
          </p:cNvPicPr>
          <p:nvPr/>
        </p:nvPicPr>
        <p:blipFill rotWithShape="1">
          <a:blip r:embed="rId19"/>
          <a:srcRect r="4916"/>
          <a:stretch/>
        </p:blipFill>
        <p:spPr bwMode="auto">
          <a:xfrm>
            <a:off x="6157333" y="2441978"/>
            <a:ext cx="2879163" cy="2643206"/>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571480"/>
            <a:ext cx="7772400" cy="5524520"/>
          </a:xfrm>
        </p:spPr>
        <p:txBody>
          <a:bodyPr/>
          <a:lstStyle/>
          <a:p>
            <a:pPr marL="457200" indent="-457200">
              <a:buNone/>
            </a:pPr>
            <a:r>
              <a:rPr lang="en-US" altLang="zh-CN" sz="2800" dirty="0" smtClean="0"/>
              <a:t>2</a:t>
            </a:r>
            <a:r>
              <a:rPr lang="zh-CN" altLang="en-US" sz="2800" dirty="0" smtClean="0"/>
              <a:t>）</a:t>
            </a:r>
            <a:r>
              <a:rPr lang="zh-CN" altLang="en-US" sz="2800" dirty="0" smtClean="0">
                <a:latin typeface="仿宋" panose="02010609060101010101" pitchFamily="49" charset="-122"/>
                <a:ea typeface="仿宋" panose="02010609060101010101" pitchFamily="49" charset="-122"/>
              </a:rPr>
              <a:t>两振动相位相差</a:t>
            </a:r>
            <a:r>
              <a:rPr lang="en-US" altLang="zh-CN" sz="2800" dirty="0" smtClean="0"/>
              <a:t>π</a:t>
            </a:r>
            <a:r>
              <a:rPr lang="zh-CN" altLang="en-US" sz="2800" dirty="0" smtClean="0"/>
              <a:t>，</a:t>
            </a:r>
            <a:endParaRPr lang="en-US" altLang="zh-CN" sz="2800" dirty="0" smtClean="0"/>
          </a:p>
          <a:p>
            <a:pPr marL="457200" indent="-457200">
              <a:buNone/>
            </a:pPr>
            <a:r>
              <a:rPr lang="en-US" altLang="zh-CN" sz="2800" dirty="0" smtClean="0"/>
              <a:t>			</a:t>
            </a:r>
            <a:r>
              <a:rPr lang="zh-CN" altLang="en-US" sz="2800" dirty="0" smtClean="0"/>
              <a:t>为一过原点的直线，斜率为</a:t>
            </a:r>
            <a:endParaRPr lang="en-US" altLang="zh-CN" sz="2800" dirty="0" smtClean="0"/>
          </a:p>
          <a:p>
            <a:pPr marL="457200" indent="-457200">
              <a:buNone/>
            </a:pPr>
            <a:endParaRPr lang="en-US" altLang="zh-CN" sz="2800" dirty="0" smtClean="0"/>
          </a:p>
          <a:p>
            <a:pPr marL="457200" indent="-457200">
              <a:buNone/>
            </a:pPr>
            <a:r>
              <a:rPr lang="zh-CN" altLang="en-US" sz="2800" dirty="0" smtClean="0"/>
              <a:t>同样得到：</a:t>
            </a:r>
            <a:endParaRPr lang="en-US" altLang="zh-CN" sz="2800" dirty="0" smtClean="0"/>
          </a:p>
          <a:p>
            <a:pPr marL="457200" indent="-457200">
              <a:buNone/>
            </a:pPr>
            <a:endParaRPr lang="en-US" altLang="zh-CN" sz="2800" dirty="0" smtClean="0"/>
          </a:p>
          <a:p>
            <a:pPr marL="457200" indent="-457200">
              <a:buNone/>
            </a:pPr>
            <a:endParaRPr lang="en-US" altLang="zh-CN" sz="2800" dirty="0" smtClean="0"/>
          </a:p>
          <a:p>
            <a:pPr marL="457200" indent="-457200">
              <a:buNone/>
            </a:pPr>
            <a:r>
              <a:rPr lang="zh-CN" altLang="en-US" sz="2800" dirty="0" smtClean="0"/>
              <a:t>其中</a:t>
            </a:r>
            <a:r>
              <a:rPr lang="zh-CN" altLang="en-US" sz="2800" dirty="0"/>
              <a:t>：</a:t>
            </a:r>
          </a:p>
        </p:txBody>
      </p:sp>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52</a:t>
            </a:fld>
            <a:endParaRPr lang="en-US" altLang="zh-CN"/>
          </a:p>
        </p:txBody>
      </p:sp>
      <p:graphicFrame>
        <p:nvGraphicFramePr>
          <p:cNvPr id="56322" name="Object 2"/>
          <p:cNvGraphicFramePr>
            <a:graphicFrameLocks noChangeAspect="1"/>
          </p:cNvGraphicFramePr>
          <p:nvPr>
            <p:extLst>
              <p:ext uri="{D42A27DB-BD31-4B8C-83A1-F6EECF244321}">
                <p14:modId xmlns:p14="http://schemas.microsoft.com/office/powerpoint/2010/main" val="3483033690"/>
              </p:ext>
            </p:extLst>
          </p:nvPr>
        </p:nvGraphicFramePr>
        <p:xfrm>
          <a:off x="899592" y="980728"/>
          <a:ext cx="1714500" cy="793750"/>
        </p:xfrm>
        <a:graphic>
          <a:graphicData uri="http://schemas.openxmlformats.org/presentationml/2006/ole">
            <mc:AlternateContent xmlns:mc="http://schemas.openxmlformats.org/markup-compatibility/2006">
              <mc:Choice xmlns:v="urn:schemas-microsoft-com:vml" Requires="v">
                <p:oleObj spid="_x0000_s161092" name="Equation" r:id="rId3" imgW="609480" imgH="279360" progId="Equation.DSMT4">
                  <p:embed/>
                </p:oleObj>
              </mc:Choice>
              <mc:Fallback>
                <p:oleObj name="Equation" r:id="rId3" imgW="609480" imgH="279360" progId="Equation.DSMT4">
                  <p:embed/>
                  <p:pic>
                    <p:nvPicPr>
                      <p:cNvPr id="0" name="Picture 2"/>
                      <p:cNvPicPr>
                        <a:picLocks noChangeAspect="1" noChangeArrowheads="1"/>
                      </p:cNvPicPr>
                      <p:nvPr/>
                    </p:nvPicPr>
                    <p:blipFill>
                      <a:blip r:embed="rId4"/>
                      <a:srcRect/>
                      <a:stretch>
                        <a:fillRect/>
                      </a:stretch>
                    </p:blipFill>
                    <p:spPr bwMode="auto">
                      <a:xfrm>
                        <a:off x="899592" y="980728"/>
                        <a:ext cx="1714500" cy="793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23" name="Object 3"/>
          <p:cNvGraphicFramePr>
            <a:graphicFrameLocks noChangeAspect="1"/>
          </p:cNvGraphicFramePr>
          <p:nvPr>
            <p:extLst>
              <p:ext uri="{D42A27DB-BD31-4B8C-83A1-F6EECF244321}">
                <p14:modId xmlns:p14="http://schemas.microsoft.com/office/powerpoint/2010/main" val="383202074"/>
              </p:ext>
            </p:extLst>
          </p:nvPr>
        </p:nvGraphicFramePr>
        <p:xfrm>
          <a:off x="4500562" y="470693"/>
          <a:ext cx="2015718" cy="654051"/>
        </p:xfrm>
        <a:graphic>
          <a:graphicData uri="http://schemas.openxmlformats.org/presentationml/2006/ole">
            <mc:AlternateContent xmlns:mc="http://schemas.openxmlformats.org/markup-compatibility/2006">
              <mc:Choice xmlns:v="urn:schemas-microsoft-com:vml" Requires="v">
                <p:oleObj spid="_x0000_s161093" name="公式" r:id="rId5" imgW="672840" imgH="215640" progId="Equation.3">
                  <p:embed/>
                </p:oleObj>
              </mc:Choice>
              <mc:Fallback>
                <p:oleObj name="公式" r:id="rId5" imgW="672840" imgH="2156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0562" y="470693"/>
                        <a:ext cx="2015718" cy="6540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24" name="Object 4"/>
          <p:cNvGraphicFramePr>
            <a:graphicFrameLocks noChangeAspect="1"/>
          </p:cNvGraphicFramePr>
          <p:nvPr>
            <p:extLst>
              <p:ext uri="{D42A27DB-BD31-4B8C-83A1-F6EECF244321}">
                <p14:modId xmlns:p14="http://schemas.microsoft.com/office/powerpoint/2010/main" val="1640557265"/>
              </p:ext>
            </p:extLst>
          </p:nvPr>
        </p:nvGraphicFramePr>
        <p:xfrm>
          <a:off x="827584" y="2708920"/>
          <a:ext cx="3965729" cy="714386"/>
        </p:xfrm>
        <a:graphic>
          <a:graphicData uri="http://schemas.openxmlformats.org/presentationml/2006/ole">
            <mc:AlternateContent xmlns:mc="http://schemas.openxmlformats.org/markup-compatibility/2006">
              <mc:Choice xmlns:v="urn:schemas-microsoft-com:vml" Requires="v">
                <p:oleObj spid="_x0000_s161094" name="公式" r:id="rId7" imgW="1638000" imgH="291960" progId="Equation.3">
                  <p:embed/>
                </p:oleObj>
              </mc:Choice>
              <mc:Fallback>
                <p:oleObj name="公式" r:id="rId7" imgW="1638000" imgH="29196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584" y="2708920"/>
                        <a:ext cx="3965729" cy="7143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25" name="Object 5"/>
          <p:cNvGraphicFramePr>
            <a:graphicFrameLocks noChangeAspect="1"/>
          </p:cNvGraphicFramePr>
          <p:nvPr/>
        </p:nvGraphicFramePr>
        <p:xfrm>
          <a:off x="6786577" y="1000108"/>
          <a:ext cx="1802143" cy="785818"/>
        </p:xfrm>
        <a:graphic>
          <a:graphicData uri="http://schemas.openxmlformats.org/presentationml/2006/ole">
            <mc:AlternateContent xmlns:mc="http://schemas.openxmlformats.org/markup-compatibility/2006">
              <mc:Choice xmlns:v="urn:schemas-microsoft-com:vml" Requires="v">
                <p:oleObj spid="_x0000_s161095" name="公式" r:id="rId9" imgW="647640" imgH="279360" progId="Equation.3">
                  <p:embed/>
                </p:oleObj>
              </mc:Choice>
              <mc:Fallback>
                <p:oleObj name="公式" r:id="rId9" imgW="647640" imgH="27936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86577" y="1000108"/>
                        <a:ext cx="1802143" cy="785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26" name="Object 6"/>
          <p:cNvGraphicFramePr>
            <a:graphicFrameLocks noChangeAspect="1"/>
          </p:cNvGraphicFramePr>
          <p:nvPr>
            <p:extLst>
              <p:ext uri="{D42A27DB-BD31-4B8C-83A1-F6EECF244321}">
                <p14:modId xmlns:p14="http://schemas.microsoft.com/office/powerpoint/2010/main" val="4291087683"/>
              </p:ext>
            </p:extLst>
          </p:nvPr>
        </p:nvGraphicFramePr>
        <p:xfrm>
          <a:off x="899592" y="4515381"/>
          <a:ext cx="2944502" cy="713819"/>
        </p:xfrm>
        <a:graphic>
          <a:graphicData uri="http://schemas.openxmlformats.org/presentationml/2006/ole">
            <mc:AlternateContent xmlns:mc="http://schemas.openxmlformats.org/markup-compatibility/2006">
              <mc:Choice xmlns:v="urn:schemas-microsoft-com:vml" Requires="v">
                <p:oleObj spid="_x0000_s161096" name="公式" r:id="rId11" imgW="901440" imgH="215640" progId="Equation.3">
                  <p:embed/>
                </p:oleObj>
              </mc:Choice>
              <mc:Fallback>
                <p:oleObj name="公式" r:id="rId11" imgW="901440" imgH="21564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99592" y="4515381"/>
                        <a:ext cx="2944502" cy="713819"/>
                      </a:xfrm>
                      <a:prstGeom prst="rect">
                        <a:avLst/>
                      </a:prstGeom>
                      <a:noFill/>
                      <a:extLst/>
                    </p:spPr>
                  </p:pic>
                </p:oleObj>
              </mc:Fallback>
            </mc:AlternateContent>
          </a:graphicData>
        </a:graphic>
      </p:graphicFrame>
      <p:pic>
        <p:nvPicPr>
          <p:cNvPr id="56327" name="Picture 7"/>
          <p:cNvPicPr>
            <a:picLocks noChangeAspect="1" noChangeArrowheads="1"/>
          </p:cNvPicPr>
          <p:nvPr/>
        </p:nvPicPr>
        <p:blipFill>
          <a:blip r:embed="rId13"/>
          <a:srcRect/>
          <a:stretch>
            <a:fillRect/>
          </a:stretch>
        </p:blipFill>
        <p:spPr bwMode="auto">
          <a:xfrm>
            <a:off x="4714876" y="1844824"/>
            <a:ext cx="3929090" cy="3394241"/>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785794"/>
            <a:ext cx="7772400" cy="5310206"/>
          </a:xfrm>
        </p:spPr>
        <p:txBody>
          <a:bodyPr/>
          <a:lstStyle/>
          <a:p>
            <a:pPr marL="457200" indent="-457200">
              <a:buNone/>
            </a:pPr>
            <a:r>
              <a:rPr lang="en-US" altLang="zh-CN" sz="2800" dirty="0" smtClean="0"/>
              <a:t>3</a:t>
            </a:r>
            <a:r>
              <a:rPr lang="zh-CN" altLang="en-US" sz="2800" dirty="0" smtClean="0"/>
              <a:t>）两振动相位差为</a:t>
            </a:r>
            <a:endParaRPr lang="en-US" altLang="zh-CN" sz="2800" dirty="0" smtClean="0"/>
          </a:p>
          <a:p>
            <a:pPr marL="457200" indent="-457200">
              <a:buNone/>
            </a:pPr>
            <a:endParaRPr lang="en-US" altLang="zh-CN" sz="1400" dirty="0" smtClean="0"/>
          </a:p>
          <a:p>
            <a:pPr marL="457200" indent="-457200">
              <a:buNone/>
            </a:pPr>
            <a:r>
              <a:rPr lang="zh-CN" altLang="en-US" sz="2800" dirty="0" smtClean="0"/>
              <a:t>    轨迹方程：</a:t>
            </a:r>
            <a:r>
              <a:rPr lang="en-US" altLang="zh-CN" sz="2800" dirty="0" smtClean="0"/>
              <a:t>			</a:t>
            </a:r>
          </a:p>
          <a:p>
            <a:pPr marL="457200" indent="-457200">
              <a:buNone/>
            </a:pPr>
            <a:endParaRPr lang="en-US" altLang="zh-CN" sz="1400" dirty="0" smtClean="0"/>
          </a:p>
          <a:p>
            <a:pPr marL="457200" indent="-457200">
              <a:buNone/>
            </a:pPr>
            <a:r>
              <a:rPr lang="zh-CN" altLang="en-US" sz="2800" dirty="0" smtClean="0"/>
              <a:t>运动方向讨论：</a:t>
            </a:r>
            <a:endParaRPr lang="en-US" altLang="zh-CN" sz="2800" dirty="0" smtClean="0"/>
          </a:p>
          <a:p>
            <a:pPr marL="457200" indent="-457200">
              <a:buNone/>
            </a:pPr>
            <a:endParaRPr lang="en-US" altLang="zh-CN" sz="2800" dirty="0"/>
          </a:p>
          <a:p>
            <a:pPr marL="457200" indent="-457200">
              <a:buNone/>
            </a:pPr>
            <a:endParaRPr lang="en-US" altLang="zh-CN" sz="2800" dirty="0" smtClean="0"/>
          </a:p>
          <a:p>
            <a:pPr marL="457200" indent="-457200">
              <a:buNone/>
            </a:pPr>
            <a:endParaRPr lang="en-US" altLang="zh-CN" sz="2800" dirty="0" smtClean="0"/>
          </a:p>
          <a:p>
            <a:pPr marL="457200" indent="-457200">
              <a:buNone/>
            </a:pPr>
            <a:r>
              <a:rPr lang="zh-CN" altLang="en-US" sz="2800" dirty="0" smtClean="0"/>
              <a:t>当</a:t>
            </a:r>
            <a:r>
              <a:rPr lang="en-US" altLang="zh-CN" sz="2800" dirty="0" smtClean="0"/>
              <a:t>		              </a:t>
            </a:r>
            <a:r>
              <a:rPr lang="zh-CN" altLang="en-US" sz="2800" dirty="0" smtClean="0"/>
              <a:t>时，</a:t>
            </a:r>
            <a:endParaRPr lang="en-US" altLang="zh-CN" sz="2800" dirty="0"/>
          </a:p>
          <a:p>
            <a:pPr marL="457200" indent="-457200">
              <a:buNone/>
            </a:pPr>
            <a:r>
              <a:rPr lang="en-US" altLang="zh-CN" sz="2800" dirty="0" smtClean="0"/>
              <a:t> t</a:t>
            </a:r>
            <a:r>
              <a:rPr lang="zh-CN" altLang="en-US" sz="2800" dirty="0" smtClean="0"/>
              <a:t>增加一小量，</a:t>
            </a:r>
            <a:r>
              <a:rPr lang="en-US" altLang="zh-CN" sz="2800" dirty="0" smtClean="0"/>
              <a:t>x</a:t>
            </a:r>
            <a:r>
              <a:rPr lang="zh-CN" altLang="en-US" sz="2800" dirty="0" smtClean="0"/>
              <a:t>为正，</a:t>
            </a:r>
            <a:r>
              <a:rPr lang="en-US" altLang="zh-CN" sz="2800" dirty="0" smtClean="0"/>
              <a:t>y</a:t>
            </a:r>
            <a:r>
              <a:rPr lang="zh-CN" altLang="en-US" sz="2800" dirty="0" smtClean="0"/>
              <a:t>为负，</a:t>
            </a:r>
          </a:p>
          <a:p>
            <a:pPr marL="457200" indent="-457200">
              <a:buNone/>
            </a:pPr>
            <a:r>
              <a:rPr lang="zh-CN" altLang="en-US" sz="2800" dirty="0" smtClean="0"/>
              <a:t>即到</a:t>
            </a:r>
            <a:r>
              <a:rPr lang="en-US" altLang="zh-CN" sz="2800" dirty="0" smtClean="0"/>
              <a:t>IV</a:t>
            </a:r>
            <a:r>
              <a:rPr lang="zh-CN" altLang="en-US" sz="2800" dirty="0" smtClean="0"/>
              <a:t>象限，故为顺时针方向。</a:t>
            </a:r>
            <a:endParaRPr lang="en-US" altLang="zh-CN" sz="2800" dirty="0" smtClean="0"/>
          </a:p>
        </p:txBody>
      </p:sp>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53</a:t>
            </a:fld>
            <a:endParaRPr lang="en-US" altLang="zh-CN"/>
          </a:p>
        </p:txBody>
      </p:sp>
      <p:graphicFrame>
        <p:nvGraphicFramePr>
          <p:cNvPr id="57346" name="Object 2"/>
          <p:cNvGraphicFramePr>
            <a:graphicFrameLocks noChangeAspect="1"/>
          </p:cNvGraphicFramePr>
          <p:nvPr/>
        </p:nvGraphicFramePr>
        <p:xfrm>
          <a:off x="3786182" y="500042"/>
          <a:ext cx="739239" cy="895041"/>
        </p:xfrm>
        <a:graphic>
          <a:graphicData uri="http://schemas.openxmlformats.org/presentationml/2006/ole">
            <mc:AlternateContent xmlns:mc="http://schemas.openxmlformats.org/markup-compatibility/2006">
              <mc:Choice xmlns:v="urn:schemas-microsoft-com:vml" Requires="v">
                <p:oleObj spid="_x0000_s140056" name="公式" r:id="rId3" imgW="190440" imgH="228600" progId="Equation.3">
                  <p:embed/>
                </p:oleObj>
              </mc:Choice>
              <mc:Fallback>
                <p:oleObj name="公式" r:id="rId3" imgW="19044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6182" y="500042"/>
                        <a:ext cx="739239" cy="8950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47" name="Object 3"/>
          <p:cNvGraphicFramePr>
            <a:graphicFrameLocks noChangeAspect="1"/>
          </p:cNvGraphicFramePr>
          <p:nvPr>
            <p:extLst>
              <p:ext uri="{D42A27DB-BD31-4B8C-83A1-F6EECF244321}">
                <p14:modId xmlns:p14="http://schemas.microsoft.com/office/powerpoint/2010/main" val="49845994"/>
              </p:ext>
            </p:extLst>
          </p:nvPr>
        </p:nvGraphicFramePr>
        <p:xfrm>
          <a:off x="4730403" y="642918"/>
          <a:ext cx="1929829" cy="676265"/>
        </p:xfrm>
        <a:graphic>
          <a:graphicData uri="http://schemas.openxmlformats.org/presentationml/2006/ole">
            <mc:AlternateContent xmlns:mc="http://schemas.openxmlformats.org/markup-compatibility/2006">
              <mc:Choice xmlns:v="urn:schemas-microsoft-com:vml" Requires="v">
                <p:oleObj spid="_x0000_s140057" name="公式" r:id="rId5" imgW="660240" imgH="228600" progId="Equation.3">
                  <p:embed/>
                </p:oleObj>
              </mc:Choice>
              <mc:Fallback>
                <p:oleObj name="公式" r:id="rId5" imgW="66024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30403" y="642918"/>
                        <a:ext cx="1929829" cy="6762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48" name="Object 4"/>
          <p:cNvGraphicFramePr>
            <a:graphicFrameLocks noChangeAspect="1"/>
          </p:cNvGraphicFramePr>
          <p:nvPr>
            <p:extLst>
              <p:ext uri="{D42A27DB-BD31-4B8C-83A1-F6EECF244321}">
                <p14:modId xmlns:p14="http://schemas.microsoft.com/office/powerpoint/2010/main" val="162535346"/>
              </p:ext>
            </p:extLst>
          </p:nvPr>
        </p:nvGraphicFramePr>
        <p:xfrm>
          <a:off x="2715182" y="1378280"/>
          <a:ext cx="1928826" cy="898592"/>
        </p:xfrm>
        <a:graphic>
          <a:graphicData uri="http://schemas.openxmlformats.org/presentationml/2006/ole">
            <mc:AlternateContent xmlns:mc="http://schemas.openxmlformats.org/markup-compatibility/2006">
              <mc:Choice xmlns:v="urn:schemas-microsoft-com:vml" Requires="v">
                <p:oleObj spid="_x0000_s140058" name="公式" r:id="rId7" imgW="634680" imgH="291960" progId="Equation.3">
                  <p:embed/>
                </p:oleObj>
              </mc:Choice>
              <mc:Fallback>
                <p:oleObj name="公式" r:id="rId7" imgW="634680" imgH="29196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15182" y="1378280"/>
                        <a:ext cx="1928826" cy="8985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49" name="Object 5"/>
          <p:cNvGraphicFramePr>
            <a:graphicFrameLocks noChangeAspect="1"/>
          </p:cNvGraphicFramePr>
          <p:nvPr>
            <p:extLst>
              <p:ext uri="{D42A27DB-BD31-4B8C-83A1-F6EECF244321}">
                <p14:modId xmlns:p14="http://schemas.microsoft.com/office/powerpoint/2010/main" val="160058348"/>
              </p:ext>
            </p:extLst>
          </p:nvPr>
        </p:nvGraphicFramePr>
        <p:xfrm>
          <a:off x="844550" y="2852738"/>
          <a:ext cx="4237038" cy="1381125"/>
        </p:xfrm>
        <a:graphic>
          <a:graphicData uri="http://schemas.openxmlformats.org/presentationml/2006/ole">
            <mc:AlternateContent xmlns:mc="http://schemas.openxmlformats.org/markup-compatibility/2006">
              <mc:Choice xmlns:v="urn:schemas-microsoft-com:vml" Requires="v">
                <p:oleObj spid="_x0000_s140059" name="Equation" r:id="rId9" imgW="1485720" imgH="482400" progId="Equation.DSMT4">
                  <p:embed/>
                </p:oleObj>
              </mc:Choice>
              <mc:Fallback>
                <p:oleObj name="Equation" r:id="rId9" imgW="1485720" imgH="482400" progId="Equation.DSMT4">
                  <p:embed/>
                  <p:pic>
                    <p:nvPicPr>
                      <p:cNvPr id="0" name="Picture 5"/>
                      <p:cNvPicPr>
                        <a:picLocks noChangeAspect="1" noChangeArrowheads="1"/>
                      </p:cNvPicPr>
                      <p:nvPr/>
                    </p:nvPicPr>
                    <p:blipFill>
                      <a:blip r:embed="rId10"/>
                      <a:srcRect/>
                      <a:stretch>
                        <a:fillRect/>
                      </a:stretch>
                    </p:blipFill>
                    <p:spPr bwMode="auto">
                      <a:xfrm>
                        <a:off x="844550" y="2852738"/>
                        <a:ext cx="4237038" cy="1381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50" name="Object 6"/>
          <p:cNvGraphicFramePr>
            <a:graphicFrameLocks noChangeAspect="1"/>
          </p:cNvGraphicFramePr>
          <p:nvPr>
            <p:extLst>
              <p:ext uri="{D42A27DB-BD31-4B8C-83A1-F6EECF244321}">
                <p14:modId xmlns:p14="http://schemas.microsoft.com/office/powerpoint/2010/main" val="3019609594"/>
              </p:ext>
            </p:extLst>
          </p:nvPr>
        </p:nvGraphicFramePr>
        <p:xfrm>
          <a:off x="1155477" y="4365104"/>
          <a:ext cx="1785950" cy="579497"/>
        </p:xfrm>
        <a:graphic>
          <a:graphicData uri="http://schemas.openxmlformats.org/presentationml/2006/ole">
            <mc:AlternateContent xmlns:mc="http://schemas.openxmlformats.org/markup-compatibility/2006">
              <mc:Choice xmlns:v="urn:schemas-microsoft-com:vml" Requires="v">
                <p:oleObj spid="_x0000_s140060" name="公式" r:id="rId11" imgW="672840" imgH="215640" progId="Equation.3">
                  <p:embed/>
                </p:oleObj>
              </mc:Choice>
              <mc:Fallback>
                <p:oleObj name="公式" r:id="rId11" imgW="672840" imgH="21564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55477" y="4365104"/>
                        <a:ext cx="1785950" cy="5794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51" name="Object 7"/>
          <p:cNvGraphicFramePr>
            <a:graphicFrameLocks noChangeAspect="1"/>
          </p:cNvGraphicFramePr>
          <p:nvPr>
            <p:extLst>
              <p:ext uri="{D42A27DB-BD31-4B8C-83A1-F6EECF244321}">
                <p14:modId xmlns:p14="http://schemas.microsoft.com/office/powerpoint/2010/main" val="1340770025"/>
              </p:ext>
            </p:extLst>
          </p:nvPr>
        </p:nvGraphicFramePr>
        <p:xfrm>
          <a:off x="3560936" y="4329100"/>
          <a:ext cx="2235200" cy="615950"/>
        </p:xfrm>
        <a:graphic>
          <a:graphicData uri="http://schemas.openxmlformats.org/presentationml/2006/ole">
            <mc:AlternateContent xmlns:mc="http://schemas.openxmlformats.org/markup-compatibility/2006">
              <mc:Choice xmlns:v="urn:schemas-microsoft-com:vml" Requires="v">
                <p:oleObj spid="_x0000_s140061" name="Equation" r:id="rId13" imgW="838080" imgH="228600" progId="Equation.DSMT4">
                  <p:embed/>
                </p:oleObj>
              </mc:Choice>
              <mc:Fallback>
                <p:oleObj name="Equation" r:id="rId13" imgW="838080" imgH="228600" progId="Equation.DSMT4">
                  <p:embed/>
                  <p:pic>
                    <p:nvPicPr>
                      <p:cNvPr id="0" name="Picture 7"/>
                      <p:cNvPicPr>
                        <a:picLocks noChangeAspect="1" noChangeArrowheads="1"/>
                      </p:cNvPicPr>
                      <p:nvPr/>
                    </p:nvPicPr>
                    <p:blipFill>
                      <a:blip r:embed="rId14"/>
                      <a:srcRect/>
                      <a:stretch>
                        <a:fillRect/>
                      </a:stretch>
                    </p:blipFill>
                    <p:spPr bwMode="auto">
                      <a:xfrm>
                        <a:off x="3560936" y="4329100"/>
                        <a:ext cx="2235200"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7352" name="Picture 8"/>
          <p:cNvPicPr>
            <a:picLocks noChangeAspect="1" noChangeArrowheads="1"/>
          </p:cNvPicPr>
          <p:nvPr/>
        </p:nvPicPr>
        <p:blipFill rotWithShape="1">
          <a:blip r:embed="rId15"/>
          <a:srcRect l="16714"/>
          <a:stretch/>
        </p:blipFill>
        <p:spPr bwMode="auto">
          <a:xfrm>
            <a:off x="5902023" y="1346717"/>
            <a:ext cx="2558409" cy="2681760"/>
          </a:xfrm>
          <a:prstGeom prst="rect">
            <a:avLst/>
          </a:prstGeom>
          <a:noFill/>
          <a:ln w="9525">
            <a:noFill/>
            <a:miter lim="800000"/>
            <a:headEnd/>
            <a:tailEnd/>
          </a:ln>
          <a:effectLst/>
        </p:spPr>
      </p:pic>
      <p:sp>
        <p:nvSpPr>
          <p:cNvPr id="2" name="任意多边形 1"/>
          <p:cNvSpPr/>
          <p:nvPr/>
        </p:nvSpPr>
        <p:spPr bwMode="auto">
          <a:xfrm rot="4393306">
            <a:off x="7014083" y="3210858"/>
            <a:ext cx="516461" cy="345989"/>
          </a:xfrm>
          <a:custGeom>
            <a:avLst/>
            <a:gdLst>
              <a:gd name="connsiteX0" fmla="*/ 0 w 287079"/>
              <a:gd name="connsiteY0" fmla="*/ 0 h 382772"/>
              <a:gd name="connsiteX1" fmla="*/ 170121 w 287079"/>
              <a:gd name="connsiteY1" fmla="*/ 138223 h 382772"/>
              <a:gd name="connsiteX2" fmla="*/ 287079 w 287079"/>
              <a:gd name="connsiteY2" fmla="*/ 382772 h 382772"/>
            </a:gdLst>
            <a:ahLst/>
            <a:cxnLst>
              <a:cxn ang="0">
                <a:pos x="connsiteX0" y="connsiteY0"/>
              </a:cxn>
              <a:cxn ang="0">
                <a:pos x="connsiteX1" y="connsiteY1"/>
              </a:cxn>
              <a:cxn ang="0">
                <a:pos x="connsiteX2" y="connsiteY2"/>
              </a:cxn>
            </a:cxnLst>
            <a:rect l="l" t="t" r="r" b="b"/>
            <a:pathLst>
              <a:path w="287079" h="382772">
                <a:moveTo>
                  <a:pt x="0" y="0"/>
                </a:moveTo>
                <a:cubicBezTo>
                  <a:pt x="61137" y="37214"/>
                  <a:pt x="122275" y="74428"/>
                  <a:pt x="170121" y="138223"/>
                </a:cubicBezTo>
                <a:cubicBezTo>
                  <a:pt x="217967" y="202018"/>
                  <a:pt x="252523" y="292395"/>
                  <a:pt x="287079" y="382772"/>
                </a:cubicBezTo>
              </a:path>
            </a:pathLst>
          </a:custGeom>
          <a:noFill/>
          <a:ln w="28575" cap="flat" cmpd="sng" algn="ctr">
            <a:solidFill>
              <a:srgbClr val="FF000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3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735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34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35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735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0848" y="273094"/>
            <a:ext cx="8029604" cy="6072230"/>
          </a:xfrm>
        </p:spPr>
        <p:txBody>
          <a:bodyPr/>
          <a:lstStyle/>
          <a:p>
            <a:pPr>
              <a:buNone/>
            </a:pPr>
            <a:endParaRPr lang="en-US" altLang="zh-CN" sz="2000" dirty="0" smtClean="0"/>
          </a:p>
          <a:p>
            <a:pPr>
              <a:buNone/>
            </a:pPr>
            <a:r>
              <a:rPr lang="en-US" altLang="zh-CN" sz="2800" dirty="0" smtClean="0"/>
              <a:t>4</a:t>
            </a:r>
            <a:r>
              <a:rPr lang="zh-CN" altLang="en-US" sz="2800" dirty="0" smtClean="0"/>
              <a:t>）相位差为</a:t>
            </a:r>
            <a:r>
              <a:rPr lang="en-US" altLang="zh-CN" sz="2800" dirty="0" smtClean="0"/>
              <a:t>			    </a:t>
            </a:r>
            <a:r>
              <a:rPr lang="zh-CN" altLang="en-US" sz="2800" dirty="0" smtClean="0"/>
              <a:t>椭圆，逆时针，</a:t>
            </a:r>
            <a:endParaRPr lang="en-US" altLang="zh-CN" sz="2800" dirty="0" smtClean="0"/>
          </a:p>
          <a:p>
            <a:pPr>
              <a:buNone/>
            </a:pPr>
            <a:r>
              <a:rPr lang="en-US" altLang="zh-CN" sz="2800" dirty="0"/>
              <a:t> </a:t>
            </a:r>
            <a:r>
              <a:rPr lang="en-US" altLang="zh-CN" sz="2800" dirty="0" smtClean="0"/>
              <a:t>     </a:t>
            </a:r>
            <a:r>
              <a:rPr lang="zh-CN" altLang="en-US" sz="2800" dirty="0" smtClean="0"/>
              <a:t>自己讨论。</a:t>
            </a:r>
            <a:endParaRPr lang="en-US" altLang="zh-CN" sz="2800" dirty="0" smtClean="0"/>
          </a:p>
          <a:p>
            <a:pPr>
              <a:buNone/>
            </a:pPr>
            <a:r>
              <a:rPr lang="en-US" altLang="zh-CN" sz="2800" dirty="0" smtClean="0"/>
              <a:t>5</a:t>
            </a:r>
            <a:r>
              <a:rPr lang="zh-CN" altLang="en-US" sz="2800" dirty="0" smtClean="0"/>
              <a:t>）其它情况下，为其它方向的椭圆：</a:t>
            </a:r>
            <a:endParaRPr lang="en-US" altLang="zh-CN" sz="28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p:txBody>
      </p:sp>
      <p:pic>
        <p:nvPicPr>
          <p:cNvPr id="37" name="Picture 9"/>
          <p:cNvPicPr>
            <a:picLocks noChangeArrowheads="1"/>
          </p:cNvPicPr>
          <p:nvPr/>
        </p:nvPicPr>
        <p:blipFill>
          <a:blip r:embed="rId3"/>
          <a:srcRect/>
          <a:stretch>
            <a:fillRect/>
          </a:stretch>
        </p:blipFill>
        <p:spPr bwMode="auto">
          <a:xfrm>
            <a:off x="5850617" y="2205024"/>
            <a:ext cx="1565699" cy="1440000"/>
          </a:xfrm>
          <a:prstGeom prst="rect">
            <a:avLst/>
          </a:prstGeom>
          <a:noFill/>
          <a:ln w="9525">
            <a:noFill/>
            <a:miter lim="800000"/>
            <a:headEnd/>
            <a:tailEnd/>
          </a:ln>
          <a:effectLst/>
        </p:spPr>
      </p:pic>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54</a:t>
            </a:fld>
            <a:endParaRPr lang="en-US" altLang="zh-CN" dirty="0"/>
          </a:p>
        </p:txBody>
      </p:sp>
      <p:graphicFrame>
        <p:nvGraphicFramePr>
          <p:cNvPr id="32770" name="Object 2"/>
          <p:cNvGraphicFramePr>
            <a:graphicFrameLocks noChangeAspect="1"/>
          </p:cNvGraphicFramePr>
          <p:nvPr>
            <p:extLst>
              <p:ext uri="{D42A27DB-BD31-4B8C-83A1-F6EECF244321}">
                <p14:modId xmlns:p14="http://schemas.microsoft.com/office/powerpoint/2010/main" val="3667616112"/>
              </p:ext>
            </p:extLst>
          </p:nvPr>
        </p:nvGraphicFramePr>
        <p:xfrm>
          <a:off x="2571736" y="549086"/>
          <a:ext cx="785818" cy="791682"/>
        </p:xfrm>
        <a:graphic>
          <a:graphicData uri="http://schemas.openxmlformats.org/presentationml/2006/ole">
            <mc:AlternateContent xmlns:mc="http://schemas.openxmlformats.org/markup-compatibility/2006">
              <mc:Choice xmlns:v="urn:schemas-microsoft-com:vml" Requires="v">
                <p:oleObj spid="_x0000_s155548" name="公式" r:id="rId4" imgW="228600" imgH="228600" progId="Equation.3">
                  <p:embed/>
                </p:oleObj>
              </mc:Choice>
              <mc:Fallback>
                <p:oleObj name="公式" r:id="rId4" imgW="228600" imgH="2286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1736" y="549086"/>
                        <a:ext cx="785818" cy="7916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1" name="Object 3"/>
          <p:cNvGraphicFramePr>
            <a:graphicFrameLocks noChangeAspect="1"/>
          </p:cNvGraphicFramePr>
          <p:nvPr>
            <p:extLst>
              <p:ext uri="{D42A27DB-BD31-4B8C-83A1-F6EECF244321}">
                <p14:modId xmlns:p14="http://schemas.microsoft.com/office/powerpoint/2010/main" val="1315309815"/>
              </p:ext>
            </p:extLst>
          </p:nvPr>
        </p:nvGraphicFramePr>
        <p:xfrm>
          <a:off x="3571868" y="664372"/>
          <a:ext cx="1857388" cy="604388"/>
        </p:xfrm>
        <a:graphic>
          <a:graphicData uri="http://schemas.openxmlformats.org/presentationml/2006/ole">
            <mc:AlternateContent xmlns:mc="http://schemas.openxmlformats.org/markup-compatibility/2006">
              <mc:Choice xmlns:v="urn:schemas-microsoft-com:vml" Requires="v">
                <p:oleObj spid="_x0000_s155549" name="公式" r:id="rId6" imgW="711000" imgH="228600" progId="Equation.3">
                  <p:embed/>
                </p:oleObj>
              </mc:Choice>
              <mc:Fallback>
                <p:oleObj name="公式" r:id="rId6" imgW="711000" imgH="2286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71868" y="664372"/>
                        <a:ext cx="1857388" cy="604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4" name="Object 6"/>
          <p:cNvGraphicFramePr>
            <a:graphicFrameLocks noChangeAspect="1"/>
          </p:cNvGraphicFramePr>
          <p:nvPr>
            <p:extLst>
              <p:ext uri="{D42A27DB-BD31-4B8C-83A1-F6EECF244321}">
                <p14:modId xmlns:p14="http://schemas.microsoft.com/office/powerpoint/2010/main" val="2519403322"/>
              </p:ext>
            </p:extLst>
          </p:nvPr>
        </p:nvGraphicFramePr>
        <p:xfrm>
          <a:off x="3579105" y="3537012"/>
          <a:ext cx="452835" cy="750093"/>
        </p:xfrm>
        <a:graphic>
          <a:graphicData uri="http://schemas.openxmlformats.org/presentationml/2006/ole">
            <mc:AlternateContent xmlns:mc="http://schemas.openxmlformats.org/markup-compatibility/2006">
              <mc:Choice xmlns:v="urn:schemas-microsoft-com:vml" Requires="v">
                <p:oleObj spid="_x0000_s155550" name="公式" r:id="rId8" imgW="139680" imgH="228600" progId="Equation.3">
                  <p:embed/>
                </p:oleObj>
              </mc:Choice>
              <mc:Fallback>
                <p:oleObj name="公式" r:id="rId8" imgW="139680" imgH="228600" progId="Equation.3">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79105" y="3537012"/>
                        <a:ext cx="452835" cy="7500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2776" name="Picture 8"/>
          <p:cNvPicPr>
            <a:picLocks noChangeArrowheads="1"/>
          </p:cNvPicPr>
          <p:nvPr/>
        </p:nvPicPr>
        <p:blipFill>
          <a:blip r:embed="rId10"/>
          <a:srcRect/>
          <a:stretch>
            <a:fillRect/>
          </a:stretch>
        </p:blipFill>
        <p:spPr bwMode="auto">
          <a:xfrm flipV="1">
            <a:off x="4499992" y="4329260"/>
            <a:ext cx="1440000" cy="1440000"/>
          </a:xfrm>
          <a:prstGeom prst="rect">
            <a:avLst/>
          </a:prstGeom>
          <a:noFill/>
          <a:ln w="9525">
            <a:noFill/>
            <a:miter lim="800000"/>
            <a:headEnd/>
            <a:tailEnd/>
          </a:ln>
          <a:effectLst/>
        </p:spPr>
      </p:pic>
      <p:pic>
        <p:nvPicPr>
          <p:cNvPr id="32778" name="Picture 10"/>
          <p:cNvPicPr>
            <a:picLocks noChangeArrowheads="1"/>
          </p:cNvPicPr>
          <p:nvPr/>
        </p:nvPicPr>
        <p:blipFill>
          <a:blip r:embed="rId11"/>
          <a:srcRect/>
          <a:stretch>
            <a:fillRect/>
          </a:stretch>
        </p:blipFill>
        <p:spPr bwMode="auto">
          <a:xfrm>
            <a:off x="7200452" y="2133016"/>
            <a:ext cx="1440000" cy="1440000"/>
          </a:xfrm>
          <a:prstGeom prst="rect">
            <a:avLst/>
          </a:prstGeom>
          <a:noFill/>
          <a:ln w="9525">
            <a:noFill/>
            <a:miter lim="800000"/>
            <a:headEnd/>
            <a:tailEnd/>
          </a:ln>
          <a:effectLst/>
        </p:spPr>
      </p:pic>
      <p:pic>
        <p:nvPicPr>
          <p:cNvPr id="32779" name="Picture 11"/>
          <p:cNvPicPr>
            <a:picLocks noChangeArrowheads="1"/>
          </p:cNvPicPr>
          <p:nvPr/>
        </p:nvPicPr>
        <p:blipFill>
          <a:blip r:embed="rId12"/>
          <a:srcRect/>
          <a:stretch>
            <a:fillRect/>
          </a:stretch>
        </p:blipFill>
        <p:spPr bwMode="auto">
          <a:xfrm>
            <a:off x="1763688" y="4293256"/>
            <a:ext cx="1440000" cy="1440000"/>
          </a:xfrm>
          <a:prstGeom prst="rect">
            <a:avLst/>
          </a:prstGeom>
          <a:noFill/>
          <a:ln w="9525">
            <a:noFill/>
            <a:miter lim="800000"/>
            <a:headEnd/>
            <a:tailEnd/>
          </a:ln>
          <a:effectLst/>
        </p:spPr>
      </p:pic>
      <p:pic>
        <p:nvPicPr>
          <p:cNvPr id="32780" name="Picture 12"/>
          <p:cNvPicPr>
            <a:picLocks noChangeArrowheads="1"/>
          </p:cNvPicPr>
          <p:nvPr/>
        </p:nvPicPr>
        <p:blipFill>
          <a:blip r:embed="rId13"/>
          <a:srcRect/>
          <a:stretch>
            <a:fillRect/>
          </a:stretch>
        </p:blipFill>
        <p:spPr bwMode="auto">
          <a:xfrm>
            <a:off x="3167844" y="4257252"/>
            <a:ext cx="1440000" cy="1440000"/>
          </a:xfrm>
          <a:prstGeom prst="rect">
            <a:avLst/>
          </a:prstGeom>
          <a:noFill/>
          <a:ln w="9525">
            <a:noFill/>
            <a:miter lim="800000"/>
            <a:headEnd/>
            <a:tailEnd/>
          </a:ln>
          <a:effectLst/>
        </p:spPr>
      </p:pic>
      <p:graphicFrame>
        <p:nvGraphicFramePr>
          <p:cNvPr id="32782" name="Object 14"/>
          <p:cNvGraphicFramePr>
            <a:graphicFrameLocks noChangeAspect="1"/>
          </p:cNvGraphicFramePr>
          <p:nvPr>
            <p:extLst>
              <p:ext uri="{D42A27DB-BD31-4B8C-83A1-F6EECF244321}">
                <p14:modId xmlns:p14="http://schemas.microsoft.com/office/powerpoint/2010/main" val="1731133847"/>
              </p:ext>
            </p:extLst>
          </p:nvPr>
        </p:nvGraphicFramePr>
        <p:xfrm>
          <a:off x="2196152" y="5697252"/>
          <a:ext cx="575071" cy="750094"/>
        </p:xfrm>
        <a:graphic>
          <a:graphicData uri="http://schemas.openxmlformats.org/presentationml/2006/ole">
            <mc:AlternateContent xmlns:mc="http://schemas.openxmlformats.org/markup-compatibility/2006">
              <mc:Choice xmlns:v="urn:schemas-microsoft-com:vml" Requires="v">
                <p:oleObj spid="_x0000_s155551" name="公式" r:id="rId14" imgW="177480" imgH="228600" progId="Equation.3">
                  <p:embed/>
                </p:oleObj>
              </mc:Choice>
              <mc:Fallback>
                <p:oleObj name="公式" r:id="rId14" imgW="177480" imgH="228600" progId="Equation.3">
                  <p:embed/>
                  <p:pic>
                    <p:nvPicPr>
                      <p:cNvPr id="0" name="Picture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96152" y="5697252"/>
                        <a:ext cx="575071" cy="7500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83" name="Object 15"/>
          <p:cNvGraphicFramePr>
            <a:graphicFrameLocks noChangeAspect="1"/>
          </p:cNvGraphicFramePr>
          <p:nvPr>
            <p:extLst>
              <p:ext uri="{D42A27DB-BD31-4B8C-83A1-F6EECF244321}">
                <p14:modId xmlns:p14="http://schemas.microsoft.com/office/powerpoint/2010/main" val="1110658087"/>
              </p:ext>
            </p:extLst>
          </p:nvPr>
        </p:nvGraphicFramePr>
        <p:xfrm>
          <a:off x="4875776" y="5692519"/>
          <a:ext cx="616744" cy="750094"/>
        </p:xfrm>
        <a:graphic>
          <a:graphicData uri="http://schemas.openxmlformats.org/presentationml/2006/ole">
            <mc:AlternateContent xmlns:mc="http://schemas.openxmlformats.org/markup-compatibility/2006">
              <mc:Choice xmlns:v="urn:schemas-microsoft-com:vml" Requires="v">
                <p:oleObj spid="_x0000_s155552" name="公式" r:id="rId16" imgW="190440" imgH="228600" progId="Equation.3">
                  <p:embed/>
                </p:oleObj>
              </mc:Choice>
              <mc:Fallback>
                <p:oleObj name="公式" r:id="rId16" imgW="190440" imgH="228600" progId="Equation.3">
                  <p:embed/>
                  <p:pic>
                    <p:nvPicPr>
                      <p:cNvPr id="0" name="Picture 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75776" y="5692519"/>
                        <a:ext cx="616744" cy="7500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84" name="Object 16"/>
          <p:cNvGraphicFramePr>
            <a:graphicFrameLocks noChangeAspect="1"/>
          </p:cNvGraphicFramePr>
          <p:nvPr>
            <p:extLst>
              <p:ext uri="{D42A27DB-BD31-4B8C-83A1-F6EECF244321}">
                <p14:modId xmlns:p14="http://schemas.microsoft.com/office/powerpoint/2010/main" val="260989364"/>
              </p:ext>
            </p:extLst>
          </p:nvPr>
        </p:nvGraphicFramePr>
        <p:xfrm>
          <a:off x="4983261" y="3537012"/>
          <a:ext cx="452835" cy="750093"/>
        </p:xfrm>
        <a:graphic>
          <a:graphicData uri="http://schemas.openxmlformats.org/presentationml/2006/ole">
            <mc:AlternateContent xmlns:mc="http://schemas.openxmlformats.org/markup-compatibility/2006">
              <mc:Choice xmlns:v="urn:schemas-microsoft-com:vml" Requires="v">
                <p:oleObj spid="_x0000_s155553" name="公式" r:id="rId18" imgW="139680" imgH="228600" progId="Equation.3">
                  <p:embed/>
                </p:oleObj>
              </mc:Choice>
              <mc:Fallback>
                <p:oleObj name="公式" r:id="rId18" imgW="139680" imgH="228600" progId="Equation.3">
                  <p:embed/>
                  <p:pic>
                    <p:nvPicPr>
                      <p:cNvPr id="0" name="Picture 1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983261" y="3537012"/>
                        <a:ext cx="452835" cy="7500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85" name="Object 17"/>
          <p:cNvGraphicFramePr>
            <a:graphicFrameLocks noChangeAspect="1"/>
          </p:cNvGraphicFramePr>
          <p:nvPr>
            <p:extLst>
              <p:ext uri="{D42A27DB-BD31-4B8C-83A1-F6EECF244321}">
                <p14:modId xmlns:p14="http://schemas.microsoft.com/office/powerpoint/2010/main" val="587734829"/>
              </p:ext>
            </p:extLst>
          </p:nvPr>
        </p:nvGraphicFramePr>
        <p:xfrm>
          <a:off x="7681835" y="3645024"/>
          <a:ext cx="562573" cy="375050"/>
        </p:xfrm>
        <a:graphic>
          <a:graphicData uri="http://schemas.openxmlformats.org/presentationml/2006/ole">
            <mc:AlternateContent xmlns:mc="http://schemas.openxmlformats.org/markup-compatibility/2006">
              <mc:Choice xmlns:v="urn:schemas-microsoft-com:vml" Requires="v">
                <p:oleObj spid="_x0000_s155554" name="公式" r:id="rId20" imgW="139680" imgH="139680" progId="Equation.3">
                  <p:embed/>
                </p:oleObj>
              </mc:Choice>
              <mc:Fallback>
                <p:oleObj name="公式" r:id="rId20" imgW="139680" imgH="139680" progId="Equation.3">
                  <p:embed/>
                  <p:pic>
                    <p:nvPicPr>
                      <p:cNvPr id="0" name="Picture 1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681835" y="3645024"/>
                        <a:ext cx="562573" cy="375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86" name="Object 18"/>
          <p:cNvGraphicFramePr>
            <a:graphicFrameLocks noChangeAspect="1"/>
          </p:cNvGraphicFramePr>
          <p:nvPr>
            <p:extLst>
              <p:ext uri="{D42A27DB-BD31-4B8C-83A1-F6EECF244321}">
                <p14:modId xmlns:p14="http://schemas.microsoft.com/office/powerpoint/2010/main" val="807981710"/>
              </p:ext>
            </p:extLst>
          </p:nvPr>
        </p:nvGraphicFramePr>
        <p:xfrm>
          <a:off x="6336196" y="3501008"/>
          <a:ext cx="575071" cy="750094"/>
        </p:xfrm>
        <a:graphic>
          <a:graphicData uri="http://schemas.openxmlformats.org/presentationml/2006/ole">
            <mc:AlternateContent xmlns:mc="http://schemas.openxmlformats.org/markup-compatibility/2006">
              <mc:Choice xmlns:v="urn:schemas-microsoft-com:vml" Requires="v">
                <p:oleObj spid="_x0000_s155555" name="公式" r:id="rId22" imgW="177480" imgH="228600" progId="Equation.3">
                  <p:embed/>
                </p:oleObj>
              </mc:Choice>
              <mc:Fallback>
                <p:oleObj name="公式" r:id="rId22" imgW="177480" imgH="228600" progId="Equation.3">
                  <p:embed/>
                  <p:pic>
                    <p:nvPicPr>
                      <p:cNvPr id="0" name="Picture 1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336196" y="3501008"/>
                        <a:ext cx="575071" cy="7500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87" name="Object 19"/>
          <p:cNvGraphicFramePr>
            <a:graphicFrameLocks noChangeAspect="1"/>
          </p:cNvGraphicFramePr>
          <p:nvPr>
            <p:extLst>
              <p:ext uri="{D42A27DB-BD31-4B8C-83A1-F6EECF244321}">
                <p14:modId xmlns:p14="http://schemas.microsoft.com/office/powerpoint/2010/main" val="4273835146"/>
              </p:ext>
            </p:extLst>
          </p:nvPr>
        </p:nvGraphicFramePr>
        <p:xfrm>
          <a:off x="3600308" y="5667238"/>
          <a:ext cx="575071" cy="750094"/>
        </p:xfrm>
        <a:graphic>
          <a:graphicData uri="http://schemas.openxmlformats.org/presentationml/2006/ole">
            <mc:AlternateContent xmlns:mc="http://schemas.openxmlformats.org/markup-compatibility/2006">
              <mc:Choice xmlns:v="urn:schemas-microsoft-com:vml" Requires="v">
                <p:oleObj spid="_x0000_s155556" name="公式" r:id="rId24" imgW="177480" imgH="228600" progId="Equation.3">
                  <p:embed/>
                </p:oleObj>
              </mc:Choice>
              <mc:Fallback>
                <p:oleObj name="公式" r:id="rId24" imgW="177480" imgH="228600" progId="Equation.3">
                  <p:embed/>
                  <p:pic>
                    <p:nvPicPr>
                      <p:cNvPr id="0" name="Picture 1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600308" y="5667238"/>
                        <a:ext cx="575071" cy="7500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2788" name="Picture 20"/>
          <p:cNvPicPr>
            <a:picLocks noChangeArrowheads="1"/>
          </p:cNvPicPr>
          <p:nvPr/>
        </p:nvPicPr>
        <p:blipFill>
          <a:blip r:embed="rId26"/>
          <a:srcRect/>
          <a:stretch>
            <a:fillRect/>
          </a:stretch>
        </p:blipFill>
        <p:spPr bwMode="auto">
          <a:xfrm>
            <a:off x="5904148" y="4329260"/>
            <a:ext cx="1440000" cy="1440000"/>
          </a:xfrm>
          <a:prstGeom prst="rect">
            <a:avLst/>
          </a:prstGeom>
          <a:noFill/>
          <a:ln w="9525">
            <a:noFill/>
            <a:miter lim="800000"/>
            <a:headEnd/>
            <a:tailEnd/>
          </a:ln>
          <a:effectLst/>
        </p:spPr>
      </p:pic>
      <p:graphicFrame>
        <p:nvGraphicFramePr>
          <p:cNvPr id="32789" name="Object 21"/>
          <p:cNvGraphicFramePr>
            <a:graphicFrameLocks noChangeAspect="1"/>
          </p:cNvGraphicFramePr>
          <p:nvPr>
            <p:extLst>
              <p:ext uri="{D42A27DB-BD31-4B8C-83A1-F6EECF244321}">
                <p14:modId xmlns:p14="http://schemas.microsoft.com/office/powerpoint/2010/main" val="823839417"/>
              </p:ext>
            </p:extLst>
          </p:nvPr>
        </p:nvGraphicFramePr>
        <p:xfrm>
          <a:off x="6374115" y="5805801"/>
          <a:ext cx="500066" cy="395507"/>
        </p:xfrm>
        <a:graphic>
          <a:graphicData uri="http://schemas.openxmlformats.org/presentationml/2006/ole">
            <mc:AlternateContent xmlns:mc="http://schemas.openxmlformats.org/markup-compatibility/2006">
              <mc:Choice xmlns:v="urn:schemas-microsoft-com:vml" Requires="v">
                <p:oleObj spid="_x0000_s155557" name="公式" r:id="rId27" imgW="228600" imgH="177480" progId="Equation.3">
                  <p:embed/>
                </p:oleObj>
              </mc:Choice>
              <mc:Fallback>
                <p:oleObj name="公式" r:id="rId27" imgW="228600" imgH="177480" progId="Equation.3">
                  <p:embed/>
                  <p:pic>
                    <p:nvPicPr>
                      <p:cNvPr id="0" name="Picture 2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374115" y="5805801"/>
                        <a:ext cx="500066" cy="3955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5" name="Picture 4"/>
          <p:cNvPicPr>
            <a:picLocks noChangeArrowheads="1"/>
          </p:cNvPicPr>
          <p:nvPr/>
        </p:nvPicPr>
        <p:blipFill>
          <a:blip r:embed="rId29"/>
          <a:srcRect/>
          <a:stretch>
            <a:fillRect/>
          </a:stretch>
        </p:blipFill>
        <p:spPr bwMode="auto">
          <a:xfrm>
            <a:off x="3059992" y="2169020"/>
            <a:ext cx="1440000" cy="1440000"/>
          </a:xfrm>
          <a:prstGeom prst="rect">
            <a:avLst/>
          </a:prstGeom>
          <a:noFill/>
          <a:ln w="9525">
            <a:noFill/>
            <a:miter lim="800000"/>
            <a:headEnd/>
            <a:tailEnd/>
          </a:ln>
          <a:effectLst/>
        </p:spPr>
      </p:pic>
      <p:pic>
        <p:nvPicPr>
          <p:cNvPr id="36" name="Picture 7"/>
          <p:cNvPicPr>
            <a:picLocks noChangeArrowheads="1"/>
          </p:cNvPicPr>
          <p:nvPr/>
        </p:nvPicPr>
        <p:blipFill>
          <a:blip r:embed="rId30"/>
          <a:srcRect/>
          <a:stretch>
            <a:fillRect/>
          </a:stretch>
        </p:blipFill>
        <p:spPr bwMode="auto">
          <a:xfrm>
            <a:off x="4464148" y="2168860"/>
            <a:ext cx="1440000" cy="1440000"/>
          </a:xfrm>
          <a:prstGeom prst="rect">
            <a:avLst/>
          </a:prstGeom>
          <a:noFill/>
          <a:ln w="9525">
            <a:noFill/>
            <a:miter lim="800000"/>
            <a:headEnd/>
            <a:tailEnd/>
          </a:ln>
          <a:effectLst/>
        </p:spPr>
      </p:pic>
      <p:pic>
        <p:nvPicPr>
          <p:cNvPr id="22" name="Picture 20"/>
          <p:cNvPicPr>
            <a:picLocks noChangeArrowheads="1"/>
          </p:cNvPicPr>
          <p:nvPr/>
        </p:nvPicPr>
        <p:blipFill>
          <a:blip r:embed="rId26"/>
          <a:srcRect/>
          <a:stretch>
            <a:fillRect/>
          </a:stretch>
        </p:blipFill>
        <p:spPr bwMode="auto">
          <a:xfrm>
            <a:off x="1727844" y="2277032"/>
            <a:ext cx="1440000" cy="1440000"/>
          </a:xfrm>
          <a:prstGeom prst="rect">
            <a:avLst/>
          </a:prstGeom>
          <a:noFill/>
          <a:ln w="9525">
            <a:noFill/>
            <a:miter lim="800000"/>
            <a:headEnd/>
            <a:tailEnd/>
          </a:ln>
          <a:effectLst/>
        </p:spPr>
      </p:pic>
      <p:graphicFrame>
        <p:nvGraphicFramePr>
          <p:cNvPr id="2" name="对象 1"/>
          <p:cNvGraphicFramePr>
            <a:graphicFrameLocks noChangeAspect="1"/>
          </p:cNvGraphicFramePr>
          <p:nvPr>
            <p:extLst>
              <p:ext uri="{D42A27DB-BD31-4B8C-83A1-F6EECF244321}">
                <p14:modId xmlns:p14="http://schemas.microsoft.com/office/powerpoint/2010/main" val="1936828804"/>
              </p:ext>
            </p:extLst>
          </p:nvPr>
        </p:nvGraphicFramePr>
        <p:xfrm>
          <a:off x="2251038" y="3645024"/>
          <a:ext cx="412750" cy="582612"/>
        </p:xfrm>
        <a:graphic>
          <a:graphicData uri="http://schemas.openxmlformats.org/presentationml/2006/ole">
            <mc:AlternateContent xmlns:mc="http://schemas.openxmlformats.org/markup-compatibility/2006">
              <mc:Choice xmlns:v="urn:schemas-microsoft-com:vml" Requires="v">
                <p:oleObj spid="_x0000_s155558" name="Equation" r:id="rId31" imgW="126720" imgH="177480" progId="Equation.DSMT4">
                  <p:embed/>
                </p:oleObj>
              </mc:Choice>
              <mc:Fallback>
                <p:oleObj name="Equation" r:id="rId31" imgW="126720" imgH="177480" progId="Equation.DSMT4">
                  <p:embed/>
                  <p:pic>
                    <p:nvPicPr>
                      <p:cNvPr id="0" name="Object 6"/>
                      <p:cNvPicPr>
                        <a:picLocks noChangeAspect="1" noChangeArrowheads="1"/>
                      </p:cNvPicPr>
                      <p:nvPr/>
                    </p:nvPicPr>
                    <p:blipFill>
                      <a:blip r:embed="rId32"/>
                      <a:srcRect/>
                      <a:stretch>
                        <a:fillRect/>
                      </a:stretch>
                    </p:blipFill>
                    <p:spPr bwMode="auto">
                      <a:xfrm>
                        <a:off x="2251038" y="3645024"/>
                        <a:ext cx="412750"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617103443"/>
              </p:ext>
            </p:extLst>
          </p:nvPr>
        </p:nvGraphicFramePr>
        <p:xfrm>
          <a:off x="379450" y="3609020"/>
          <a:ext cx="1492250" cy="603250"/>
        </p:xfrm>
        <a:graphic>
          <a:graphicData uri="http://schemas.openxmlformats.org/presentationml/2006/ole">
            <mc:AlternateContent xmlns:mc="http://schemas.openxmlformats.org/markup-compatibility/2006">
              <mc:Choice xmlns:v="urn:schemas-microsoft-com:vml" Requires="v">
                <p:oleObj spid="_x0000_s155559" name="Equation" r:id="rId33" imgW="571320" imgH="228600" progId="Equation.DSMT4">
                  <p:embed/>
                </p:oleObj>
              </mc:Choice>
              <mc:Fallback>
                <p:oleObj name="Equation" r:id="rId33" imgW="571320" imgH="228600" progId="Equation.DSMT4">
                  <p:embed/>
                  <p:pic>
                    <p:nvPicPr>
                      <p:cNvPr id="0" name="Object 3"/>
                      <p:cNvPicPr>
                        <a:picLocks noChangeAspect="1" noChangeArrowheads="1"/>
                      </p:cNvPicPr>
                      <p:nvPr/>
                    </p:nvPicPr>
                    <p:blipFill>
                      <a:blip r:embed="rId34"/>
                      <a:srcRect/>
                      <a:stretch>
                        <a:fillRect/>
                      </a:stretch>
                    </p:blipFill>
                    <p:spPr bwMode="auto">
                      <a:xfrm>
                        <a:off x="379450" y="3609020"/>
                        <a:ext cx="149225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24456365"/>
              </p:ext>
            </p:extLst>
          </p:nvPr>
        </p:nvGraphicFramePr>
        <p:xfrm>
          <a:off x="395536" y="5742074"/>
          <a:ext cx="1492250" cy="603250"/>
        </p:xfrm>
        <a:graphic>
          <a:graphicData uri="http://schemas.openxmlformats.org/presentationml/2006/ole">
            <mc:AlternateContent xmlns:mc="http://schemas.openxmlformats.org/markup-compatibility/2006">
              <mc:Choice xmlns:v="urn:schemas-microsoft-com:vml" Requires="v">
                <p:oleObj spid="_x0000_s155560" name="Equation" r:id="rId35" imgW="571320" imgH="228600" progId="Equation.DSMT4">
                  <p:embed/>
                </p:oleObj>
              </mc:Choice>
              <mc:Fallback>
                <p:oleObj name="Equation" r:id="rId35" imgW="571320" imgH="228600" progId="Equation.DSMT4">
                  <p:embed/>
                  <p:pic>
                    <p:nvPicPr>
                      <p:cNvPr id="0" name="对象 4"/>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95536" y="5742074"/>
                        <a:ext cx="149225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77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77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77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78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7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78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78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78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78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278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78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7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512676"/>
            <a:ext cx="7772400" cy="5310206"/>
          </a:xfrm>
        </p:spPr>
        <p:txBody>
          <a:bodyPr/>
          <a:lstStyle/>
          <a:p>
            <a:pPr>
              <a:buNone/>
            </a:pPr>
            <a:r>
              <a:rPr lang="zh-CN" altLang="en-US" sz="2800" b="1" dirty="0" smtClean="0">
                <a:solidFill>
                  <a:schemeClr val="accent2"/>
                </a:solidFill>
                <a:latin typeface="仿宋" panose="02010609060101010101" pitchFamily="49" charset="-122"/>
                <a:ea typeface="仿宋" panose="02010609060101010101" pitchFamily="49" charset="-122"/>
              </a:rPr>
              <a:t>四、两个互相垂直的不同频率的简谐振动的合成</a:t>
            </a:r>
            <a:endParaRPr lang="en-US" altLang="zh-CN" sz="2800" b="1" dirty="0" smtClean="0">
              <a:solidFill>
                <a:schemeClr val="accent2"/>
              </a:solidFill>
              <a:latin typeface="仿宋" panose="02010609060101010101" pitchFamily="49" charset="-122"/>
              <a:ea typeface="仿宋" panose="02010609060101010101" pitchFamily="49" charset="-122"/>
            </a:endParaRPr>
          </a:p>
          <a:p>
            <a:pPr>
              <a:buNone/>
            </a:pPr>
            <a:endParaRPr lang="en-US" altLang="zh-CN" sz="3600" dirty="0" smtClean="0"/>
          </a:p>
          <a:p>
            <a:pPr marL="457200" indent="-457200">
              <a:buNone/>
            </a:pPr>
            <a:endParaRPr lang="en-US" altLang="zh-CN" sz="3600" dirty="0" smtClean="0"/>
          </a:p>
          <a:p>
            <a:pPr marL="457200" indent="-457200">
              <a:buNone/>
            </a:pPr>
            <a:endParaRPr lang="zh-CN" altLang="en-US" sz="2800" dirty="0"/>
          </a:p>
        </p:txBody>
      </p:sp>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55</a:t>
            </a:fld>
            <a:endParaRPr lang="en-US" altLang="zh-CN"/>
          </a:p>
        </p:txBody>
      </p:sp>
      <p:graphicFrame>
        <p:nvGraphicFramePr>
          <p:cNvPr id="5" name="Object 22"/>
          <p:cNvGraphicFramePr>
            <a:graphicFrameLocks noChangeAspect="1"/>
          </p:cNvGraphicFramePr>
          <p:nvPr>
            <p:extLst>
              <p:ext uri="{D42A27DB-BD31-4B8C-83A1-F6EECF244321}">
                <p14:modId xmlns:p14="http://schemas.microsoft.com/office/powerpoint/2010/main" val="3986970286"/>
              </p:ext>
            </p:extLst>
          </p:nvPr>
        </p:nvGraphicFramePr>
        <p:xfrm>
          <a:off x="2699792" y="1088740"/>
          <a:ext cx="3114278" cy="1141902"/>
        </p:xfrm>
        <a:graphic>
          <a:graphicData uri="http://schemas.openxmlformats.org/presentationml/2006/ole">
            <mc:AlternateContent xmlns:mc="http://schemas.openxmlformats.org/markup-compatibility/2006">
              <mc:Choice xmlns:v="urn:schemas-microsoft-com:vml" Requires="v">
                <p:oleObj spid="_x0000_s59077" name="Equation" r:id="rId3" imgW="1320480" imgH="482400" progId="Equation.DSMT4">
                  <p:embed/>
                </p:oleObj>
              </mc:Choice>
              <mc:Fallback>
                <p:oleObj name="Equation" r:id="rId3" imgW="1320480" imgH="482400" progId="Equation.DSMT4">
                  <p:embed/>
                  <p:pic>
                    <p:nvPicPr>
                      <p:cNvPr id="0" name="Picture 2"/>
                      <p:cNvPicPr>
                        <a:picLocks noChangeAspect="1" noChangeArrowheads="1"/>
                      </p:cNvPicPr>
                      <p:nvPr/>
                    </p:nvPicPr>
                    <p:blipFill>
                      <a:blip r:embed="rId4"/>
                      <a:srcRect/>
                      <a:stretch>
                        <a:fillRect/>
                      </a:stretch>
                    </p:blipFill>
                    <p:spPr bwMode="auto">
                      <a:xfrm>
                        <a:off x="2699792" y="1088740"/>
                        <a:ext cx="3114278" cy="1141902"/>
                      </a:xfrm>
                      <a:prstGeom prst="rect">
                        <a:avLst/>
                      </a:prstGeom>
                      <a:noFill/>
                      <a:extLst/>
                    </p:spPr>
                  </p:pic>
                </p:oleObj>
              </mc:Fallback>
            </mc:AlternateContent>
          </a:graphicData>
        </a:graphic>
      </p:graphicFrame>
      <p:pic>
        <p:nvPicPr>
          <p:cNvPr id="25" name="图片 24"/>
          <p:cNvPicPr>
            <a:picLocks noChangeAspect="1"/>
          </p:cNvPicPr>
          <p:nvPr/>
        </p:nvPicPr>
        <p:blipFill>
          <a:blip r:embed="rId5"/>
          <a:stretch>
            <a:fillRect/>
          </a:stretch>
        </p:blipFill>
        <p:spPr>
          <a:xfrm>
            <a:off x="1691680" y="3047853"/>
            <a:ext cx="5879529" cy="3671706"/>
          </a:xfrm>
          <a:prstGeom prst="rect">
            <a:avLst/>
          </a:prstGeom>
        </p:spPr>
      </p:pic>
      <p:sp>
        <p:nvSpPr>
          <p:cNvPr id="7" name="矩形 6"/>
          <p:cNvSpPr/>
          <p:nvPr/>
        </p:nvSpPr>
        <p:spPr>
          <a:xfrm>
            <a:off x="467544" y="2230642"/>
            <a:ext cx="8460432" cy="1015663"/>
          </a:xfrm>
          <a:prstGeom prst="rect">
            <a:avLst/>
          </a:prstGeom>
        </p:spPr>
        <p:txBody>
          <a:bodyPr wrap="square">
            <a:spAutoFit/>
          </a:bodyPr>
          <a:lstStyle/>
          <a:p>
            <a:pPr marL="457200" indent="-457200" algn="l">
              <a:buNone/>
            </a:pPr>
            <a:r>
              <a:rPr lang="zh-CN" altLang="en-US" dirty="0">
                <a:latin typeface="仿宋" panose="02010609060101010101" pitchFamily="49" charset="-122"/>
                <a:ea typeface="仿宋" panose="02010609060101010101" pitchFamily="49" charset="-122"/>
              </a:rPr>
              <a:t>二振动频率成简单倍数：</a:t>
            </a:r>
            <a:endParaRPr lang="en-US" altLang="zh-CN" dirty="0">
              <a:latin typeface="仿宋" panose="02010609060101010101" pitchFamily="49" charset="-122"/>
              <a:ea typeface="仿宋" panose="02010609060101010101" pitchFamily="49" charset="-122"/>
            </a:endParaRPr>
          </a:p>
          <a:p>
            <a:pPr marL="457200" indent="-457200" algn="l">
              <a:buNone/>
            </a:pPr>
            <a:endParaRPr lang="en-US" altLang="zh-CN" sz="1200" dirty="0">
              <a:latin typeface="仿宋" panose="02010609060101010101" pitchFamily="49" charset="-122"/>
              <a:ea typeface="仿宋" panose="02010609060101010101" pitchFamily="49" charset="-122"/>
            </a:endParaRPr>
          </a:p>
          <a:p>
            <a:pPr marL="0" indent="0" algn="l">
              <a:buNone/>
            </a:pPr>
            <a:r>
              <a:rPr lang="zh-CN" altLang="en-US" dirty="0">
                <a:latin typeface="仿宋" panose="02010609060101010101" pitchFamily="49" charset="-122"/>
                <a:ea typeface="仿宋" panose="02010609060101010101" pitchFamily="49" charset="-122"/>
              </a:rPr>
              <a:t>轨迹为稳定的封闭曲线（</a:t>
            </a:r>
            <a:r>
              <a:rPr lang="en-US" altLang="zh-CN" dirty="0">
                <a:latin typeface="仿宋" panose="02010609060101010101" pitchFamily="49" charset="-122"/>
                <a:ea typeface="仿宋" panose="02010609060101010101" pitchFamily="49" charset="-122"/>
              </a:rPr>
              <a:t>P259</a:t>
            </a:r>
            <a:r>
              <a:rPr lang="zh-CN" altLang="en-US" dirty="0">
                <a:latin typeface="仿宋" panose="02010609060101010101" pitchFamily="49" charset="-122"/>
                <a:ea typeface="仿宋" panose="02010609060101010101" pitchFamily="49" charset="-122"/>
              </a:rPr>
              <a:t>）</a:t>
            </a:r>
            <a:r>
              <a:rPr lang="en-US" altLang="zh-CN" dirty="0" smtClean="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李</a:t>
            </a:r>
            <a:r>
              <a:rPr lang="zh-CN" altLang="en-US" dirty="0" smtClean="0">
                <a:latin typeface="仿宋" panose="02010609060101010101" pitchFamily="49" charset="-122"/>
                <a:ea typeface="仿宋" panose="02010609060101010101" pitchFamily="49" charset="-122"/>
              </a:rPr>
              <a:t>萨</a:t>
            </a:r>
            <a:r>
              <a:rPr lang="zh-CN" altLang="en-US" dirty="0">
                <a:latin typeface="仿宋" panose="02010609060101010101" pitchFamily="49" charset="-122"/>
                <a:ea typeface="仿宋" panose="02010609060101010101" pitchFamily="49" charset="-122"/>
              </a:rPr>
              <a:t>如图形（</a:t>
            </a:r>
            <a:r>
              <a:rPr lang="en-US" altLang="zh-CN" dirty="0" err="1">
                <a:latin typeface="仿宋" panose="02010609060101010101" pitchFamily="49" charset="-122"/>
                <a:ea typeface="仿宋" panose="02010609060101010101" pitchFamily="49" charset="-122"/>
              </a:rPr>
              <a:t>Lissajous</a:t>
            </a:r>
            <a:r>
              <a:rPr lang="zh-CN" altLang="en-US" dirty="0">
                <a:latin typeface="仿宋" panose="02010609060101010101" pitchFamily="49" charset="-122"/>
                <a:ea typeface="仿宋" panose="02010609060101010101" pitchFamily="49" charset="-122"/>
              </a:rPr>
              <a: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56</a:t>
            </a:fld>
            <a:endParaRPr lang="en-US" altLang="zh-CN"/>
          </a:p>
        </p:txBody>
      </p:sp>
      <p:sp>
        <p:nvSpPr>
          <p:cNvPr id="5" name="文本框 4"/>
          <p:cNvSpPr txBox="1"/>
          <p:nvPr/>
        </p:nvSpPr>
        <p:spPr>
          <a:xfrm>
            <a:off x="1187624" y="1405949"/>
            <a:ext cx="6804756" cy="1815882"/>
          </a:xfrm>
          <a:prstGeom prst="rect">
            <a:avLst/>
          </a:prstGeom>
          <a:noFill/>
        </p:spPr>
        <p:txBody>
          <a:bodyPr wrap="square" rtlCol="0">
            <a:spAutoFit/>
          </a:bodyPr>
          <a:lstStyle/>
          <a:p>
            <a:pPr algn="l"/>
            <a:r>
              <a:rPr lang="zh-CN" altLang="en-US" sz="2800" dirty="0" smtClean="0">
                <a:latin typeface="仿宋" panose="02010609060101010101" pitchFamily="49" charset="-122"/>
                <a:ea typeface="仿宋" panose="02010609060101010101" pitchFamily="49" charset="-122"/>
              </a:rPr>
              <a:t>    当   与   不成整数比时，合振动的轨迹不再是闭合曲线。利用利萨如图形的这些性质，可精确判定两种频率是否成整数比，并可据此由已知频率确定未知频率。</a:t>
            </a:r>
            <a:endParaRPr lang="zh-CN" altLang="en-US" sz="2800" dirty="0">
              <a:latin typeface="仿宋" panose="02010609060101010101" pitchFamily="49" charset="-122"/>
              <a:ea typeface="仿宋" panose="02010609060101010101" pitchFamily="49"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44103497"/>
              </p:ext>
            </p:extLst>
          </p:nvPr>
        </p:nvGraphicFramePr>
        <p:xfrm>
          <a:off x="2411760" y="1420711"/>
          <a:ext cx="432048" cy="518458"/>
        </p:xfrm>
        <a:graphic>
          <a:graphicData uri="http://schemas.openxmlformats.org/presentationml/2006/ole">
            <mc:AlternateContent xmlns:mc="http://schemas.openxmlformats.org/markup-compatibility/2006">
              <mc:Choice xmlns:v="urn:schemas-microsoft-com:vml" Requires="v">
                <p:oleObj spid="_x0000_s117214" name="Equation" r:id="rId3" imgW="190440" imgH="228600" progId="Equation.DSMT4">
                  <p:embed/>
                </p:oleObj>
              </mc:Choice>
              <mc:Fallback>
                <p:oleObj name="Equation" r:id="rId3" imgW="190440" imgH="228600" progId="Equation.DSMT4">
                  <p:embed/>
                  <p:pic>
                    <p:nvPicPr>
                      <p:cNvPr id="0" name=""/>
                      <p:cNvPicPr/>
                      <p:nvPr/>
                    </p:nvPicPr>
                    <p:blipFill>
                      <a:blip r:embed="rId4"/>
                      <a:stretch>
                        <a:fillRect/>
                      </a:stretch>
                    </p:blipFill>
                    <p:spPr>
                      <a:xfrm>
                        <a:off x="2411760" y="1420711"/>
                        <a:ext cx="432048" cy="518458"/>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536505394"/>
              </p:ext>
            </p:extLst>
          </p:nvPr>
        </p:nvGraphicFramePr>
        <p:xfrm>
          <a:off x="3261110" y="1406736"/>
          <a:ext cx="460375" cy="546100"/>
        </p:xfrm>
        <a:graphic>
          <a:graphicData uri="http://schemas.openxmlformats.org/presentationml/2006/ole">
            <mc:AlternateContent xmlns:mc="http://schemas.openxmlformats.org/markup-compatibility/2006">
              <mc:Choice xmlns:v="urn:schemas-microsoft-com:vml" Requires="v">
                <p:oleObj spid="_x0000_s117215" name="Equation" r:id="rId5" imgW="203040" imgH="241200" progId="Equation.DSMT4">
                  <p:embed/>
                </p:oleObj>
              </mc:Choice>
              <mc:Fallback>
                <p:oleObj name="Equation" r:id="rId5" imgW="203040" imgH="241200" progId="Equation.DSMT4">
                  <p:embed/>
                  <p:pic>
                    <p:nvPicPr>
                      <p:cNvPr id="0" name=""/>
                      <p:cNvPicPr/>
                      <p:nvPr/>
                    </p:nvPicPr>
                    <p:blipFill>
                      <a:blip r:embed="rId6"/>
                      <a:stretch>
                        <a:fillRect/>
                      </a:stretch>
                    </p:blipFill>
                    <p:spPr>
                      <a:xfrm>
                        <a:off x="3261110" y="1406736"/>
                        <a:ext cx="460375" cy="546100"/>
                      </a:xfrm>
                      <a:prstGeom prst="rect">
                        <a:avLst/>
                      </a:prstGeom>
                    </p:spPr>
                  </p:pic>
                </p:oleObj>
              </mc:Fallback>
            </mc:AlternateContent>
          </a:graphicData>
        </a:graphic>
      </p:graphicFrame>
    </p:spTree>
    <p:extLst>
      <p:ext uri="{BB962C8B-B14F-4D97-AF65-F5344CB8AC3E}">
        <p14:creationId xmlns:p14="http://schemas.microsoft.com/office/powerpoint/2010/main" val="3640793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642918"/>
            <a:ext cx="7772400" cy="5453082"/>
          </a:xfrm>
        </p:spPr>
        <p:txBody>
          <a:bodyPr/>
          <a:lstStyle/>
          <a:p>
            <a:pPr>
              <a:buNone/>
            </a:pPr>
            <a:r>
              <a:rPr lang="zh-CN" altLang="en-US" sz="2800" dirty="0" smtClean="0"/>
              <a:t>例如：</a:t>
            </a:r>
            <a:endParaRPr lang="en-US" altLang="zh-CN" sz="2800" dirty="0" smtClean="0"/>
          </a:p>
          <a:p>
            <a:pPr>
              <a:buNone/>
            </a:pPr>
            <a:endParaRPr lang="en-US" altLang="zh-CN" sz="2800" dirty="0" smtClean="0"/>
          </a:p>
          <a:p>
            <a:pPr>
              <a:buNone/>
            </a:pPr>
            <a:endParaRPr lang="en-US" altLang="zh-CN" sz="2800" dirty="0" smtClean="0"/>
          </a:p>
          <a:p>
            <a:pPr>
              <a:buNone/>
            </a:pPr>
            <a:endParaRPr lang="en-US" altLang="zh-CN" sz="2800" dirty="0" smtClean="0"/>
          </a:p>
          <a:p>
            <a:pPr>
              <a:buNone/>
            </a:pPr>
            <a:endParaRPr lang="en-US" altLang="zh-CN" sz="2800" dirty="0" smtClean="0"/>
          </a:p>
          <a:p>
            <a:pPr>
              <a:buNone/>
            </a:pPr>
            <a:r>
              <a:rPr lang="en-US" altLang="zh-CN" sz="2800" dirty="0" smtClean="0"/>
              <a:t>    		            </a:t>
            </a:r>
            <a:r>
              <a:rPr lang="zh-CN" altLang="en-US" sz="2800" dirty="0" smtClean="0"/>
              <a:t>频率：</a:t>
            </a:r>
            <a:endParaRPr lang="en-US" altLang="zh-CN" sz="2800" dirty="0" smtClean="0"/>
          </a:p>
          <a:p>
            <a:pPr>
              <a:buNone/>
            </a:pPr>
            <a:endParaRPr lang="en-US" altLang="zh-CN" sz="2800" dirty="0" smtClean="0"/>
          </a:p>
          <a:p>
            <a:pPr>
              <a:buFont typeface="Wingdings" pitchFamily="2" charset="2"/>
              <a:buChar char="ü"/>
            </a:pPr>
            <a:r>
              <a:rPr lang="zh-CN" altLang="en-US" sz="2800" dirty="0" smtClean="0">
                <a:latin typeface="仿宋" panose="02010609060101010101" pitchFamily="49" charset="-122"/>
                <a:ea typeface="仿宋" panose="02010609060101010101" pitchFamily="49" charset="-122"/>
              </a:rPr>
              <a:t>应用：在电学中，经常利用李萨如图从一</a:t>
            </a:r>
            <a:r>
              <a:rPr lang="zh-CN" altLang="en-US" sz="2800" dirty="0">
                <a:latin typeface="仿宋" panose="02010609060101010101" pitchFamily="49" charset="-122"/>
                <a:ea typeface="仿宋" panose="02010609060101010101" pitchFamily="49" charset="-122"/>
              </a:rPr>
              <a:t>已知</a:t>
            </a:r>
            <a:r>
              <a:rPr lang="zh-CN" altLang="en-US" sz="2800" dirty="0" smtClean="0">
                <a:latin typeface="仿宋" panose="02010609060101010101" pitchFamily="49" charset="-122"/>
                <a:ea typeface="仿宋" panose="02010609060101010101" pitchFamily="49" charset="-122"/>
              </a:rPr>
              <a:t>信号</a:t>
            </a:r>
            <a:r>
              <a:rPr lang="zh-CN" altLang="en-US" sz="2800" dirty="0">
                <a:latin typeface="仿宋" panose="02010609060101010101" pitchFamily="49" charset="-122"/>
                <a:ea typeface="仿宋" panose="02010609060101010101" pitchFamily="49" charset="-122"/>
              </a:rPr>
              <a:t>的</a:t>
            </a:r>
            <a:r>
              <a:rPr lang="zh-CN" altLang="en-US" sz="2800" dirty="0" smtClean="0">
                <a:latin typeface="仿宋" panose="02010609060101010101" pitchFamily="49" charset="-122"/>
                <a:ea typeface="仿宋" panose="02010609060101010101" pitchFamily="49" charset="-122"/>
              </a:rPr>
              <a:t>频率，求另一个未知信号的频率。具体使用示波器</a:t>
            </a:r>
            <a:r>
              <a:rPr lang="zh-CN" altLang="en-US" sz="2800" dirty="0" smtClean="0"/>
              <a:t>。</a:t>
            </a:r>
            <a:endParaRPr lang="en-US" altLang="zh-CN" sz="2800" dirty="0" smtClean="0"/>
          </a:p>
          <a:p>
            <a:pPr>
              <a:buNone/>
            </a:pPr>
            <a:endParaRPr lang="zh-CN" altLang="en-US" sz="2000" dirty="0"/>
          </a:p>
        </p:txBody>
      </p:sp>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57</a:t>
            </a:fld>
            <a:endParaRPr lang="en-US" altLang="zh-CN"/>
          </a:p>
        </p:txBody>
      </p:sp>
      <p:graphicFrame>
        <p:nvGraphicFramePr>
          <p:cNvPr id="33796" name="Object 4"/>
          <p:cNvGraphicFramePr>
            <a:graphicFrameLocks noChangeAspect="1"/>
          </p:cNvGraphicFramePr>
          <p:nvPr>
            <p:extLst>
              <p:ext uri="{D42A27DB-BD31-4B8C-83A1-F6EECF244321}">
                <p14:modId xmlns:p14="http://schemas.microsoft.com/office/powerpoint/2010/main" val="832103048"/>
              </p:ext>
            </p:extLst>
          </p:nvPr>
        </p:nvGraphicFramePr>
        <p:xfrm>
          <a:off x="3311860" y="1690151"/>
          <a:ext cx="1143008" cy="1299419"/>
        </p:xfrm>
        <a:graphic>
          <a:graphicData uri="http://schemas.openxmlformats.org/presentationml/2006/ole">
            <mc:AlternateContent xmlns:mc="http://schemas.openxmlformats.org/markup-compatibility/2006">
              <mc:Choice xmlns:v="urn:schemas-microsoft-com:vml" Requires="v">
                <p:oleObj spid="_x0000_s164142" name="公式" r:id="rId3" imgW="406080" imgH="457200" progId="Equation.3">
                  <p:embed/>
                </p:oleObj>
              </mc:Choice>
              <mc:Fallback>
                <p:oleObj name="公式" r:id="rId3" imgW="406080" imgH="4572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1860" y="1690151"/>
                        <a:ext cx="1143008" cy="12994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7" name="Object 5"/>
          <p:cNvGraphicFramePr>
            <a:graphicFrameLocks noChangeAspect="1"/>
          </p:cNvGraphicFramePr>
          <p:nvPr>
            <p:extLst>
              <p:ext uri="{D42A27DB-BD31-4B8C-83A1-F6EECF244321}">
                <p14:modId xmlns:p14="http://schemas.microsoft.com/office/powerpoint/2010/main" val="2422732681"/>
              </p:ext>
            </p:extLst>
          </p:nvPr>
        </p:nvGraphicFramePr>
        <p:xfrm>
          <a:off x="5112060" y="1727793"/>
          <a:ext cx="1824041" cy="1148228"/>
        </p:xfrm>
        <a:graphic>
          <a:graphicData uri="http://schemas.openxmlformats.org/presentationml/2006/ole">
            <mc:AlternateContent xmlns:mc="http://schemas.openxmlformats.org/markup-compatibility/2006">
              <mc:Choice xmlns:v="urn:schemas-microsoft-com:vml" Requires="v">
                <p:oleObj spid="_x0000_s164143" name="公式" r:id="rId5" imgW="711000" imgH="444240" progId="Equation.3">
                  <p:embed/>
                </p:oleObj>
              </mc:Choice>
              <mc:Fallback>
                <p:oleObj name="公式" r:id="rId5" imgW="711000" imgH="44424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12060" y="1727793"/>
                        <a:ext cx="1824041" cy="11482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8" name="Object 6"/>
          <p:cNvGraphicFramePr>
            <a:graphicFrameLocks noChangeAspect="1"/>
          </p:cNvGraphicFramePr>
          <p:nvPr>
            <p:extLst>
              <p:ext uri="{D42A27DB-BD31-4B8C-83A1-F6EECF244321}">
                <p14:modId xmlns:p14="http://schemas.microsoft.com/office/powerpoint/2010/main" val="3438301846"/>
              </p:ext>
            </p:extLst>
          </p:nvPr>
        </p:nvGraphicFramePr>
        <p:xfrm>
          <a:off x="5123460" y="2859745"/>
          <a:ext cx="1428760" cy="1361343"/>
        </p:xfrm>
        <a:graphic>
          <a:graphicData uri="http://schemas.openxmlformats.org/presentationml/2006/ole">
            <mc:AlternateContent xmlns:mc="http://schemas.openxmlformats.org/markup-compatibility/2006">
              <mc:Choice xmlns:v="urn:schemas-microsoft-com:vml" Requires="v">
                <p:oleObj spid="_x0000_s164144" name="Equation" r:id="rId7" imgW="469800" imgH="444240" progId="Equation.DSMT4">
                  <p:embed/>
                </p:oleObj>
              </mc:Choice>
              <mc:Fallback>
                <p:oleObj name="Equation" r:id="rId7" imgW="469800" imgH="444240" progId="Equation.DSMT4">
                  <p:embed/>
                  <p:pic>
                    <p:nvPicPr>
                      <p:cNvPr id="0" name="Picture 6"/>
                      <p:cNvPicPr>
                        <a:picLocks noChangeAspect="1" noChangeArrowheads="1"/>
                      </p:cNvPicPr>
                      <p:nvPr/>
                    </p:nvPicPr>
                    <p:blipFill>
                      <a:blip r:embed="rId8"/>
                      <a:srcRect/>
                      <a:stretch>
                        <a:fillRect/>
                      </a:stretch>
                    </p:blipFill>
                    <p:spPr bwMode="auto">
                      <a:xfrm>
                        <a:off x="5123460" y="2859745"/>
                        <a:ext cx="1428760" cy="13613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2" name="组合 41"/>
          <p:cNvGrpSpPr/>
          <p:nvPr/>
        </p:nvGrpSpPr>
        <p:grpSpPr>
          <a:xfrm>
            <a:off x="1007604" y="1293302"/>
            <a:ext cx="2268252" cy="2387726"/>
            <a:chOff x="5976156" y="1230313"/>
            <a:chExt cx="1671808" cy="1910655"/>
          </a:xfrm>
        </p:grpSpPr>
        <p:cxnSp>
          <p:nvCxnSpPr>
            <p:cNvPr id="5" name="直接箭头连接符 4"/>
            <p:cNvCxnSpPr/>
            <p:nvPr/>
          </p:nvCxnSpPr>
          <p:spPr bwMode="auto">
            <a:xfrm>
              <a:off x="5976156" y="2312876"/>
              <a:ext cx="1656184"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 name="直接箭头连接符 6"/>
            <p:cNvCxnSpPr/>
            <p:nvPr/>
          </p:nvCxnSpPr>
          <p:spPr bwMode="auto">
            <a:xfrm flipV="1">
              <a:off x="6804248" y="1412776"/>
              <a:ext cx="0" cy="172819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椭圆 7"/>
            <p:cNvSpPr/>
            <p:nvPr/>
          </p:nvSpPr>
          <p:spPr bwMode="auto">
            <a:xfrm>
              <a:off x="6253484" y="1556399"/>
              <a:ext cx="1029520" cy="1498138"/>
            </a:xfrm>
            <a:prstGeom prst="ellipse">
              <a:avLst/>
            </a:prstGeom>
            <a:no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任意多边形 24"/>
            <p:cNvSpPr/>
            <p:nvPr/>
          </p:nvSpPr>
          <p:spPr bwMode="auto">
            <a:xfrm>
              <a:off x="6253485" y="1642830"/>
              <a:ext cx="1054820" cy="1332148"/>
            </a:xfrm>
            <a:custGeom>
              <a:avLst/>
              <a:gdLst>
                <a:gd name="connsiteX0" fmla="*/ 838376 w 847413"/>
                <a:gd name="connsiteY0" fmla="*/ 59241 h 1412259"/>
                <a:gd name="connsiteX1" fmla="*/ 9037 w 847413"/>
                <a:gd name="connsiteY1" fmla="*/ 1356413 h 1412259"/>
                <a:gd name="connsiteX2" fmla="*/ 423707 w 847413"/>
                <a:gd name="connsiteY2" fmla="*/ 1133129 h 1412259"/>
                <a:gd name="connsiteX3" fmla="*/ 838376 w 847413"/>
                <a:gd name="connsiteY3" fmla="*/ 739724 h 1412259"/>
                <a:gd name="connsiteX4" fmla="*/ 423707 w 847413"/>
                <a:gd name="connsiteY4" fmla="*/ 271892 h 1412259"/>
                <a:gd name="connsiteX5" fmla="*/ 9037 w 847413"/>
                <a:gd name="connsiteY5" fmla="*/ 59241 h 1412259"/>
                <a:gd name="connsiteX6" fmla="*/ 838376 w 847413"/>
                <a:gd name="connsiteY6" fmla="*/ 1345780 h 1412259"/>
                <a:gd name="connsiteX7" fmla="*/ 9037 w 847413"/>
                <a:gd name="connsiteY7" fmla="*/ 739724 h 1412259"/>
                <a:gd name="connsiteX8" fmla="*/ 423707 w 847413"/>
                <a:gd name="connsiteY8" fmla="*/ 271892 h 1412259"/>
                <a:gd name="connsiteX9" fmla="*/ 838376 w 847413"/>
                <a:gd name="connsiteY9" fmla="*/ 59241 h 1412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7413" h="1412259">
                  <a:moveTo>
                    <a:pt x="838376" y="59241"/>
                  </a:moveTo>
                  <a:cubicBezTo>
                    <a:pt x="769264" y="239994"/>
                    <a:pt x="78148" y="1177432"/>
                    <a:pt x="9037" y="1356413"/>
                  </a:cubicBezTo>
                  <a:cubicBezTo>
                    <a:pt x="-60074" y="1535394"/>
                    <a:pt x="285484" y="1235910"/>
                    <a:pt x="423707" y="1133129"/>
                  </a:cubicBezTo>
                  <a:cubicBezTo>
                    <a:pt x="561930" y="1030348"/>
                    <a:pt x="838376" y="883263"/>
                    <a:pt x="838376" y="739724"/>
                  </a:cubicBezTo>
                  <a:cubicBezTo>
                    <a:pt x="838376" y="596185"/>
                    <a:pt x="561930" y="385306"/>
                    <a:pt x="423707" y="271892"/>
                  </a:cubicBezTo>
                  <a:cubicBezTo>
                    <a:pt x="285484" y="158478"/>
                    <a:pt x="-60074" y="-119740"/>
                    <a:pt x="9037" y="59241"/>
                  </a:cubicBezTo>
                  <a:cubicBezTo>
                    <a:pt x="78148" y="238222"/>
                    <a:pt x="838376" y="1232366"/>
                    <a:pt x="838376" y="1345780"/>
                  </a:cubicBezTo>
                  <a:cubicBezTo>
                    <a:pt x="838376" y="1459194"/>
                    <a:pt x="78148" y="918705"/>
                    <a:pt x="9037" y="739724"/>
                  </a:cubicBezTo>
                  <a:cubicBezTo>
                    <a:pt x="-60074" y="560743"/>
                    <a:pt x="285484" y="385306"/>
                    <a:pt x="423707" y="271892"/>
                  </a:cubicBezTo>
                  <a:cubicBezTo>
                    <a:pt x="561930" y="158478"/>
                    <a:pt x="907488" y="-121512"/>
                    <a:pt x="838376" y="59241"/>
                  </a:cubicBezTo>
                  <a:close/>
                </a:path>
              </a:pathLst>
            </a:custGeom>
            <a:no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aphicFrame>
          <p:nvGraphicFramePr>
            <p:cNvPr id="35" name="对象 34"/>
            <p:cNvGraphicFramePr>
              <a:graphicFrameLocks noChangeAspect="1"/>
            </p:cNvGraphicFramePr>
            <p:nvPr>
              <p:extLst>
                <p:ext uri="{D42A27DB-BD31-4B8C-83A1-F6EECF244321}">
                  <p14:modId xmlns:p14="http://schemas.microsoft.com/office/powerpoint/2010/main" val="2471644725"/>
                </p:ext>
              </p:extLst>
            </p:nvPr>
          </p:nvGraphicFramePr>
          <p:xfrm>
            <a:off x="7290777" y="1966661"/>
            <a:ext cx="357187" cy="398462"/>
          </p:xfrm>
          <a:graphic>
            <a:graphicData uri="http://schemas.openxmlformats.org/presentationml/2006/ole">
              <mc:AlternateContent xmlns:mc="http://schemas.openxmlformats.org/markup-compatibility/2006">
                <mc:Choice xmlns:v="urn:schemas-microsoft-com:vml" Requires="v">
                  <p:oleObj spid="_x0000_s164145" name="Equation" r:id="rId9" imgW="126720" imgH="139680" progId="Equation.DSMT4">
                    <p:embed/>
                  </p:oleObj>
                </mc:Choice>
                <mc:Fallback>
                  <p:oleObj name="Equation" r:id="rId9" imgW="126720" imgH="139680" progId="Equation.DSMT4">
                    <p:embed/>
                    <p:pic>
                      <p:nvPicPr>
                        <p:cNvPr id="0" name="Object 4"/>
                        <p:cNvPicPr>
                          <a:picLocks noChangeAspect="1" noChangeArrowheads="1"/>
                        </p:cNvPicPr>
                        <p:nvPr/>
                      </p:nvPicPr>
                      <p:blipFill>
                        <a:blip r:embed="rId10"/>
                        <a:srcRect/>
                        <a:stretch>
                          <a:fillRect/>
                        </a:stretch>
                      </p:blipFill>
                      <p:spPr bwMode="auto">
                        <a:xfrm>
                          <a:off x="7290777" y="1966661"/>
                          <a:ext cx="357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 name="对象 35"/>
            <p:cNvGraphicFramePr>
              <a:graphicFrameLocks noChangeAspect="1"/>
            </p:cNvGraphicFramePr>
            <p:nvPr>
              <p:extLst>
                <p:ext uri="{D42A27DB-BD31-4B8C-83A1-F6EECF244321}">
                  <p14:modId xmlns:p14="http://schemas.microsoft.com/office/powerpoint/2010/main" val="672124954"/>
                </p:ext>
              </p:extLst>
            </p:nvPr>
          </p:nvGraphicFramePr>
          <p:xfrm>
            <a:off x="6448140" y="1230313"/>
            <a:ext cx="392112" cy="471487"/>
          </p:xfrm>
          <a:graphic>
            <a:graphicData uri="http://schemas.openxmlformats.org/presentationml/2006/ole">
              <mc:AlternateContent xmlns:mc="http://schemas.openxmlformats.org/markup-compatibility/2006">
                <mc:Choice xmlns:v="urn:schemas-microsoft-com:vml" Requires="v">
                  <p:oleObj spid="_x0000_s164146" name="Equation" r:id="rId11" imgW="139680" imgH="164880" progId="Equation.DSMT4">
                    <p:embed/>
                  </p:oleObj>
                </mc:Choice>
                <mc:Fallback>
                  <p:oleObj name="Equation" r:id="rId11" imgW="139680" imgH="164880" progId="Equation.DSMT4">
                    <p:embed/>
                    <p:pic>
                      <p:nvPicPr>
                        <p:cNvPr id="0" name="对象 34"/>
                        <p:cNvPicPr>
                          <a:picLocks noChangeAspect="1" noChangeArrowheads="1"/>
                        </p:cNvPicPr>
                        <p:nvPr/>
                      </p:nvPicPr>
                      <p:blipFill>
                        <a:blip r:embed="rId12"/>
                        <a:srcRect/>
                        <a:stretch>
                          <a:fillRect/>
                        </a:stretch>
                      </p:blipFill>
                      <p:spPr bwMode="auto">
                        <a:xfrm>
                          <a:off x="6448140" y="1230313"/>
                          <a:ext cx="392112"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cxnSp>
        <p:nvCxnSpPr>
          <p:cNvPr id="39" name="直接连接符 38"/>
          <p:cNvCxnSpPr/>
          <p:nvPr/>
        </p:nvCxnSpPr>
        <p:spPr bwMode="auto">
          <a:xfrm>
            <a:off x="2267744" y="1529771"/>
            <a:ext cx="0" cy="2159704"/>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45" name="直接连接符 44"/>
          <p:cNvCxnSpPr/>
          <p:nvPr/>
        </p:nvCxnSpPr>
        <p:spPr bwMode="auto">
          <a:xfrm>
            <a:off x="971600" y="2888940"/>
            <a:ext cx="2344752"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58</a:t>
            </a:fld>
            <a:endParaRPr lang="en-US" altLang="zh-CN"/>
          </a:p>
        </p:txBody>
      </p:sp>
      <p:sp>
        <p:nvSpPr>
          <p:cNvPr id="5" name="内容占位符 2"/>
          <p:cNvSpPr>
            <a:spLocks noGrp="1"/>
          </p:cNvSpPr>
          <p:nvPr>
            <p:ph idx="1"/>
          </p:nvPr>
        </p:nvSpPr>
        <p:spPr>
          <a:xfrm>
            <a:off x="827584" y="764704"/>
            <a:ext cx="7380820" cy="5274202"/>
          </a:xfrm>
        </p:spPr>
        <p:txBody>
          <a:bodyPr/>
          <a:lstStyle/>
          <a:p>
            <a:pPr>
              <a:buNone/>
            </a:pPr>
            <a:r>
              <a:rPr lang="zh-CN" altLang="en-US" sz="2800" b="1" dirty="0" smtClean="0">
                <a:solidFill>
                  <a:schemeClr val="accent2"/>
                </a:solidFill>
                <a:latin typeface="仿宋" panose="02010609060101010101" pitchFamily="49" charset="-122"/>
                <a:ea typeface="仿宋" panose="02010609060101010101" pitchFamily="49" charset="-122"/>
              </a:rPr>
              <a:t>五、振动的分解、谐波分析（</a:t>
            </a:r>
            <a:r>
              <a:rPr lang="en-US" altLang="zh-CN" sz="2800" b="1" dirty="0" smtClean="0">
                <a:solidFill>
                  <a:schemeClr val="accent2"/>
                </a:solidFill>
                <a:latin typeface="仿宋" panose="02010609060101010101" pitchFamily="49" charset="-122"/>
                <a:ea typeface="仿宋" panose="02010609060101010101" pitchFamily="49" charset="-122"/>
              </a:rPr>
              <a:t>Fourier</a:t>
            </a:r>
            <a:r>
              <a:rPr lang="zh-CN" altLang="en-US" sz="2800" b="1" dirty="0" smtClean="0">
                <a:solidFill>
                  <a:schemeClr val="accent2"/>
                </a:solidFill>
                <a:latin typeface="仿宋" panose="02010609060101010101" pitchFamily="49" charset="-122"/>
                <a:ea typeface="仿宋" panose="02010609060101010101" pitchFamily="49" charset="-122"/>
              </a:rPr>
              <a:t>分析）</a:t>
            </a:r>
            <a:endParaRPr lang="en-US" altLang="zh-CN" sz="3600" dirty="0" smtClean="0"/>
          </a:p>
          <a:p>
            <a:pPr marL="457200" indent="-457200">
              <a:buNone/>
            </a:pPr>
            <a:endParaRPr lang="en-US" altLang="zh-CN" sz="3600" dirty="0" smtClean="0"/>
          </a:p>
          <a:p>
            <a:pPr marL="457200" indent="-457200">
              <a:buNone/>
            </a:pPr>
            <a:endParaRPr lang="zh-CN" altLang="en-US" sz="2800" dirty="0"/>
          </a:p>
        </p:txBody>
      </p:sp>
      <p:sp>
        <p:nvSpPr>
          <p:cNvPr id="6" name="文本框 5"/>
          <p:cNvSpPr txBox="1"/>
          <p:nvPr/>
        </p:nvSpPr>
        <p:spPr>
          <a:xfrm>
            <a:off x="611560" y="1393404"/>
            <a:ext cx="8064896" cy="4645502"/>
          </a:xfrm>
          <a:prstGeom prst="rect">
            <a:avLst/>
          </a:prstGeom>
          <a:noFill/>
        </p:spPr>
        <p:txBody>
          <a:bodyPr wrap="square" rtlCol="0">
            <a:spAutoFit/>
          </a:bodyPr>
          <a:lstStyle/>
          <a:p>
            <a:pPr algn="l">
              <a:lnSpc>
                <a:spcPct val="125000"/>
              </a:lnSpc>
            </a:pPr>
            <a:r>
              <a:rPr lang="zh-CN" altLang="en-US" dirty="0" smtClean="0">
                <a:latin typeface="仿宋" panose="02010609060101010101" pitchFamily="49" charset="-122"/>
                <a:ea typeface="仿宋" panose="02010609060101010101" pitchFamily="49" charset="-122"/>
              </a:rPr>
              <a:t>    对于非简谐振动，直接分析它们往往较困难。如果把他们分解为许多简谐振动的叠加，事情就好办得多，数学上称这种分解为傅里叶（</a:t>
            </a:r>
            <a:r>
              <a:rPr lang="en-US" altLang="zh-CN" dirty="0" smtClean="0">
                <a:latin typeface="仿宋" panose="02010609060101010101" pitchFamily="49" charset="-122"/>
                <a:ea typeface="仿宋" panose="02010609060101010101" pitchFamily="49" charset="-122"/>
              </a:rPr>
              <a:t>Fourier</a:t>
            </a:r>
            <a:r>
              <a:rPr lang="zh-CN" altLang="en-US" dirty="0" smtClean="0">
                <a:latin typeface="仿宋" panose="02010609060101010101" pitchFamily="49" charset="-122"/>
                <a:ea typeface="仿宋" panose="02010609060101010101" pitchFamily="49" charset="-122"/>
              </a:rPr>
              <a:t>）分析。</a:t>
            </a:r>
            <a:endParaRPr lang="en-US" altLang="zh-CN" dirty="0" smtClean="0">
              <a:latin typeface="仿宋" panose="02010609060101010101" pitchFamily="49" charset="-122"/>
              <a:ea typeface="仿宋" panose="02010609060101010101" pitchFamily="49" charset="-122"/>
            </a:endParaRPr>
          </a:p>
          <a:p>
            <a:pPr algn="l">
              <a:lnSpc>
                <a:spcPct val="125000"/>
              </a:lnSpc>
            </a:pPr>
            <a:r>
              <a:rPr lang="zh-CN" altLang="en-US" dirty="0" smtClean="0">
                <a:latin typeface="仿宋" panose="02010609060101010101" pitchFamily="49" charset="-122"/>
                <a:ea typeface="仿宋" panose="02010609060101010101" pitchFamily="49" charset="-122"/>
              </a:rPr>
              <a:t>（</a:t>
            </a:r>
            <a:r>
              <a:rPr lang="en-US" altLang="zh-CN" dirty="0" smtClean="0">
                <a:latin typeface="仿宋" panose="02010609060101010101" pitchFamily="49" charset="-122"/>
                <a:ea typeface="仿宋" panose="02010609060101010101" pitchFamily="49" charset="-122"/>
              </a:rPr>
              <a:t>1</a:t>
            </a:r>
            <a:r>
              <a:rPr lang="zh-CN" altLang="en-US" dirty="0" smtClean="0">
                <a:latin typeface="仿宋" panose="02010609060101010101" pitchFamily="49" charset="-122"/>
                <a:ea typeface="仿宋" panose="02010609060101010101" pitchFamily="49" charset="-122"/>
              </a:rPr>
              <a:t>）任何一个周期性的振动都可以分解为一系列频率为原振动频率（称为基频）整数倍的简谐振动，在数学上这成为谐波分析。以频率为横坐标、各谐频振幅为纵坐标所做的图解，叫做频谱，此时的频谱为分立谱。不同的乐器有不同的频谱，反映在它们不同的音色上。</a:t>
            </a:r>
            <a:endParaRPr lang="en-US" altLang="zh-CN" dirty="0" smtClean="0">
              <a:latin typeface="仿宋" panose="02010609060101010101" pitchFamily="49" charset="-122"/>
              <a:ea typeface="仿宋" panose="02010609060101010101" pitchFamily="49" charset="-122"/>
            </a:endParaRPr>
          </a:p>
          <a:p>
            <a:pPr algn="l">
              <a:lnSpc>
                <a:spcPct val="125000"/>
              </a:lnSpc>
            </a:pPr>
            <a:r>
              <a:rPr lang="zh-CN" altLang="en-US" dirty="0" smtClean="0">
                <a:latin typeface="仿宋" panose="02010609060101010101" pitchFamily="49" charset="-122"/>
                <a:ea typeface="仿宋" panose="02010609060101010101" pitchFamily="49" charset="-122"/>
              </a:rPr>
              <a:t>（</a:t>
            </a:r>
            <a:r>
              <a:rPr lang="en-US" altLang="zh-CN" dirty="0" smtClean="0">
                <a:latin typeface="仿宋" panose="02010609060101010101" pitchFamily="49" charset="-122"/>
                <a:ea typeface="仿宋" panose="02010609060101010101" pitchFamily="49" charset="-122"/>
              </a:rPr>
              <a:t>2</a:t>
            </a:r>
            <a:r>
              <a:rPr lang="zh-CN" altLang="en-US" dirty="0" smtClean="0">
                <a:latin typeface="仿宋" panose="02010609060101010101" pitchFamily="49" charset="-122"/>
                <a:ea typeface="仿宋" panose="02010609060101010101" pitchFamily="49" charset="-122"/>
              </a:rPr>
              <a:t>）非周期振动也可以用频谱来表示。这时频谱不再为分立谱，而是连续谱。</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977125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656692"/>
            <a:ext cx="7772400" cy="714380"/>
          </a:xfrm>
        </p:spPr>
        <p:txBody>
          <a:bodyPr/>
          <a:lstStyle/>
          <a:p>
            <a:r>
              <a:rPr lang="en-US" altLang="zh-CN" sz="3600" dirty="0" smtClean="0">
                <a:latin typeface="仿宋" panose="02010609060101010101" pitchFamily="49" charset="-122"/>
                <a:ea typeface="仿宋" panose="02010609060101010101" pitchFamily="49" charset="-122"/>
              </a:rPr>
              <a:t>§7.</a:t>
            </a:r>
            <a:r>
              <a:rPr lang="zh-CN" altLang="en-US" sz="3600" dirty="0" smtClean="0">
                <a:latin typeface="仿宋" panose="02010609060101010101" pitchFamily="49" charset="-122"/>
                <a:ea typeface="仿宋" panose="02010609060101010101" pitchFamily="49" charset="-122"/>
              </a:rPr>
              <a:t>阻尼振动</a:t>
            </a:r>
            <a:endParaRPr lang="zh-CN" altLang="en-US" sz="36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59</a:t>
            </a:fld>
            <a:endParaRPr lang="en-US" altLang="zh-CN"/>
          </a:p>
        </p:txBody>
      </p:sp>
      <p:sp>
        <p:nvSpPr>
          <p:cNvPr id="9" name="文本框 8"/>
          <p:cNvSpPr txBox="1"/>
          <p:nvPr/>
        </p:nvSpPr>
        <p:spPr>
          <a:xfrm>
            <a:off x="789348" y="1494386"/>
            <a:ext cx="7344816" cy="4862870"/>
          </a:xfrm>
          <a:prstGeom prst="rect">
            <a:avLst/>
          </a:prstGeom>
          <a:noFill/>
        </p:spPr>
        <p:txBody>
          <a:bodyPr wrap="square" rtlCol="0">
            <a:spAutoFit/>
          </a:bodyPr>
          <a:lstStyle/>
          <a:p>
            <a:pPr algn="l">
              <a:lnSpc>
                <a:spcPct val="125000"/>
              </a:lnSpc>
            </a:pPr>
            <a:r>
              <a:rPr lang="zh-CN" altLang="en-US" dirty="0" smtClean="0">
                <a:latin typeface="仿宋" panose="02010609060101010101" pitchFamily="49" charset="-122"/>
                <a:ea typeface="仿宋" panose="02010609060101010101" pitchFamily="49" charset="-122"/>
              </a:rPr>
              <a:t>    前面所讨论的振动，振幅保持不变，振动能量也保持不变。这只是实际情况的一种抽象，实际振动系统的振动，当无外界能量补充时，振幅都要随时间逐渐衰减。衰减的原因，一是有摩擦力存在，将振动能量逐渐变为热能耗散了；二是振动能量以波的形式向四周传播，使振动能量逐渐变为波的能量。本节讨论有摩擦力存在的振动。</a:t>
            </a:r>
            <a:endParaRPr lang="en-US" altLang="zh-CN" dirty="0" smtClean="0">
              <a:latin typeface="仿宋" panose="02010609060101010101" pitchFamily="49" charset="-122"/>
              <a:ea typeface="仿宋" panose="02010609060101010101" pitchFamily="49" charset="-122"/>
            </a:endParaRPr>
          </a:p>
          <a:p>
            <a:pPr algn="l">
              <a:lnSpc>
                <a:spcPct val="125000"/>
              </a:lnSpc>
            </a:pPr>
            <a:r>
              <a:rPr lang="zh-CN" altLang="en-US" dirty="0" smtClean="0">
                <a:latin typeface="仿宋" panose="02010609060101010101" pitchFamily="49" charset="-122"/>
                <a:ea typeface="仿宋" panose="02010609060101010101" pitchFamily="49" charset="-122"/>
              </a:rPr>
              <a:t>    振幅</a:t>
            </a:r>
            <a:r>
              <a:rPr lang="zh-CN" altLang="en-US" dirty="0">
                <a:latin typeface="仿宋" panose="02010609060101010101" pitchFamily="49" charset="-122"/>
                <a:ea typeface="仿宋" panose="02010609060101010101" pitchFamily="49" charset="-122"/>
              </a:rPr>
              <a:t>（或机械能）随时间而减小的振动叫</a:t>
            </a:r>
            <a:r>
              <a:rPr lang="zh-CN" altLang="en-US" dirty="0">
                <a:solidFill>
                  <a:srgbClr val="C00000"/>
                </a:solidFill>
                <a:latin typeface="仿宋" panose="02010609060101010101" pitchFamily="49" charset="-122"/>
                <a:ea typeface="仿宋" panose="02010609060101010101" pitchFamily="49" charset="-122"/>
              </a:rPr>
              <a:t>阻尼振动</a:t>
            </a:r>
            <a:r>
              <a:rPr lang="zh-CN" altLang="en-US" dirty="0">
                <a:latin typeface="仿宋" panose="02010609060101010101" pitchFamily="49" charset="-122"/>
                <a:ea typeface="仿宋" panose="02010609060101010101" pitchFamily="49" charset="-122"/>
              </a:rPr>
              <a:t>。它不是简谐振动。</a:t>
            </a:r>
            <a:endParaRPr lang="en-US" altLang="zh-CN" dirty="0">
              <a:latin typeface="仿宋" panose="02010609060101010101" pitchFamily="49" charset="-122"/>
              <a:ea typeface="仿宋" panose="02010609060101010101" pitchFamily="49" charset="-122"/>
            </a:endParaRPr>
          </a:p>
          <a:p>
            <a:pPr algn="l">
              <a:lnSpc>
                <a:spcPct val="125000"/>
              </a:lnSpc>
            </a:pPr>
            <a:endParaRPr lang="zh-CN" altLang="en-US" dirty="0">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6</a:t>
            </a:fld>
            <a:endParaRPr lang="en-US" altLang="zh-CN"/>
          </a:p>
        </p:txBody>
      </p:sp>
      <p:sp>
        <p:nvSpPr>
          <p:cNvPr id="5" name="文本框 4"/>
          <p:cNvSpPr txBox="1"/>
          <p:nvPr/>
        </p:nvSpPr>
        <p:spPr>
          <a:xfrm>
            <a:off x="791580" y="882891"/>
            <a:ext cx="3416320" cy="523220"/>
          </a:xfrm>
          <a:prstGeom prst="rect">
            <a:avLst/>
          </a:prstGeom>
          <a:noFill/>
        </p:spPr>
        <p:txBody>
          <a:bodyPr wrap="none" rtlCol="0">
            <a:spAutoFit/>
          </a:bodyPr>
          <a:lstStyle/>
          <a:p>
            <a:r>
              <a:rPr lang="zh-CN" altLang="en-US" sz="2800" dirty="0" smtClean="0">
                <a:solidFill>
                  <a:srgbClr val="0000FF"/>
                </a:solidFill>
                <a:latin typeface="仿宋" panose="02010609060101010101" pitchFamily="49" charset="-122"/>
                <a:ea typeface="仿宋" panose="02010609060101010101" pitchFamily="49" charset="-122"/>
              </a:rPr>
              <a:t>三、恢复力与弹性力</a:t>
            </a:r>
            <a:endParaRPr lang="zh-CN" altLang="en-US" sz="2800" dirty="0">
              <a:solidFill>
                <a:srgbClr val="0000FF"/>
              </a:solidFill>
              <a:latin typeface="仿宋" panose="02010609060101010101" pitchFamily="49" charset="-122"/>
              <a:ea typeface="仿宋" panose="02010609060101010101" pitchFamily="49" charset="-122"/>
            </a:endParaRPr>
          </a:p>
        </p:txBody>
      </p:sp>
      <p:pic>
        <p:nvPicPr>
          <p:cNvPr id="6" name="图片 5"/>
          <p:cNvPicPr>
            <a:picLocks noChangeAspect="1"/>
          </p:cNvPicPr>
          <p:nvPr/>
        </p:nvPicPr>
        <p:blipFill>
          <a:blip r:embed="rId3"/>
          <a:stretch>
            <a:fillRect/>
          </a:stretch>
        </p:blipFill>
        <p:spPr>
          <a:xfrm>
            <a:off x="4897708" y="1664804"/>
            <a:ext cx="3560492" cy="4104456"/>
          </a:xfrm>
          <a:prstGeom prst="rect">
            <a:avLst/>
          </a:prstGeom>
        </p:spPr>
      </p:pic>
      <p:sp>
        <p:nvSpPr>
          <p:cNvPr id="2" name="文本框 1"/>
          <p:cNvSpPr txBox="1"/>
          <p:nvPr/>
        </p:nvSpPr>
        <p:spPr>
          <a:xfrm>
            <a:off x="683568" y="1664804"/>
            <a:ext cx="3887673" cy="4324261"/>
          </a:xfrm>
          <a:prstGeom prst="rect">
            <a:avLst/>
          </a:prstGeom>
          <a:noFill/>
        </p:spPr>
        <p:txBody>
          <a:bodyPr wrap="square" rtlCol="0">
            <a:spAutoFit/>
          </a:bodyPr>
          <a:lstStyle/>
          <a:p>
            <a:pPr algn="l">
              <a:lnSpc>
                <a:spcPct val="125000"/>
              </a:lnSpc>
            </a:pPr>
            <a:r>
              <a:rPr lang="zh-CN" altLang="en-US" sz="2200" dirty="0">
                <a:latin typeface="仿宋" panose="02010609060101010101" pitchFamily="49" charset="-122"/>
                <a:ea typeface="仿宋" panose="02010609060101010101" pitchFamily="49" charset="-122"/>
              </a:rPr>
              <a:t> </a:t>
            </a:r>
            <a:r>
              <a:rPr lang="zh-CN" altLang="en-US" sz="2200" dirty="0" smtClean="0">
                <a:latin typeface="仿宋" panose="02010609060101010101" pitchFamily="49" charset="-122"/>
                <a:ea typeface="仿宋" panose="02010609060101010101" pitchFamily="49" charset="-122"/>
              </a:rPr>
              <a:t>   弹簧振子的恢复力是弹簧的弹性力，其大小正比于弹簧的伸长或缩短。它满足胡可定律：</a:t>
            </a:r>
            <a:endParaRPr lang="en-US" altLang="zh-CN" sz="2200" dirty="0" smtClean="0">
              <a:latin typeface="仿宋" panose="02010609060101010101" pitchFamily="49" charset="-122"/>
              <a:ea typeface="仿宋" panose="02010609060101010101" pitchFamily="49" charset="-122"/>
            </a:endParaRPr>
          </a:p>
          <a:p>
            <a:pPr algn="l">
              <a:lnSpc>
                <a:spcPct val="125000"/>
              </a:lnSpc>
            </a:pPr>
            <a:endParaRPr lang="en-US" altLang="zh-CN" sz="2200" dirty="0">
              <a:latin typeface="仿宋" panose="02010609060101010101" pitchFamily="49" charset="-122"/>
              <a:ea typeface="仿宋" panose="02010609060101010101" pitchFamily="49" charset="-122"/>
            </a:endParaRPr>
          </a:p>
          <a:p>
            <a:pPr algn="l">
              <a:lnSpc>
                <a:spcPct val="125000"/>
              </a:lnSpc>
            </a:pPr>
            <a:endParaRPr lang="en-US" altLang="zh-CN" sz="2200" dirty="0" smtClean="0">
              <a:latin typeface="仿宋" panose="02010609060101010101" pitchFamily="49" charset="-122"/>
              <a:ea typeface="仿宋" panose="02010609060101010101" pitchFamily="49" charset="-122"/>
            </a:endParaRPr>
          </a:p>
          <a:p>
            <a:pPr algn="l">
              <a:lnSpc>
                <a:spcPct val="125000"/>
              </a:lnSpc>
            </a:pPr>
            <a:endParaRPr lang="en-US" altLang="zh-CN" sz="2200" dirty="0">
              <a:latin typeface="仿宋" panose="02010609060101010101" pitchFamily="49" charset="-122"/>
              <a:ea typeface="仿宋" panose="02010609060101010101" pitchFamily="49" charset="-122"/>
            </a:endParaRPr>
          </a:p>
          <a:p>
            <a:pPr algn="l">
              <a:lnSpc>
                <a:spcPct val="125000"/>
              </a:lnSpc>
            </a:pPr>
            <a:r>
              <a:rPr lang="zh-CN" altLang="en-US" sz="2200" dirty="0">
                <a:latin typeface="仿宋" panose="02010609060101010101" pitchFamily="49" charset="-122"/>
                <a:ea typeface="仿宋" panose="02010609060101010101" pitchFamily="49" charset="-122"/>
              </a:rPr>
              <a:t>式</a:t>
            </a:r>
            <a:r>
              <a:rPr lang="zh-CN" altLang="en-US" sz="2200" dirty="0" smtClean="0">
                <a:latin typeface="仿宋" panose="02010609060101010101" pitchFamily="49" charset="-122"/>
                <a:ea typeface="仿宋" panose="02010609060101010101" pitchFamily="49" charset="-122"/>
              </a:rPr>
              <a:t>中</a:t>
            </a:r>
            <a:r>
              <a:rPr lang="en-US" altLang="zh-CN" sz="2200" i="1" dirty="0" smtClean="0">
                <a:latin typeface="+mj-lt"/>
                <a:ea typeface="仿宋" panose="02010609060101010101" pitchFamily="49" charset="-122"/>
              </a:rPr>
              <a:t>x</a:t>
            </a:r>
            <a:r>
              <a:rPr lang="zh-CN" altLang="en-US" sz="2200" dirty="0" smtClean="0">
                <a:latin typeface="仿宋" panose="02010609060101010101" pitchFamily="49" charset="-122"/>
                <a:ea typeface="仿宋" panose="02010609060101010101" pitchFamily="49" charset="-122"/>
              </a:rPr>
              <a:t>是物体对平衡位置的位移，</a:t>
            </a:r>
            <a:r>
              <a:rPr lang="en-US" altLang="zh-CN" sz="2200" i="1" dirty="0" smtClean="0">
                <a:latin typeface="+mn-lt"/>
                <a:ea typeface="仿宋" panose="02010609060101010101" pitchFamily="49" charset="-122"/>
              </a:rPr>
              <a:t>k</a:t>
            </a:r>
            <a:r>
              <a:rPr lang="zh-CN" altLang="en-US" sz="2200" dirty="0" smtClean="0">
                <a:latin typeface="仿宋" panose="02010609060101010101" pitchFamily="49" charset="-122"/>
                <a:ea typeface="仿宋" panose="02010609060101010101" pitchFamily="49" charset="-122"/>
              </a:rPr>
              <a:t>叫做弹性系数（或倔强系数），</a:t>
            </a:r>
            <a:r>
              <a:rPr lang="en-US" altLang="zh-CN" sz="2200" i="1" dirty="0" smtClean="0">
                <a:latin typeface="+mn-lt"/>
                <a:ea typeface="仿宋" panose="02010609060101010101" pitchFamily="49" charset="-122"/>
              </a:rPr>
              <a:t>k</a:t>
            </a:r>
            <a:r>
              <a:rPr lang="zh-CN" altLang="en-US" sz="2200" dirty="0" smtClean="0">
                <a:latin typeface="仿宋" panose="02010609060101010101" pitchFamily="49" charset="-122"/>
                <a:ea typeface="仿宋" panose="02010609060101010101" pitchFamily="49" charset="-122"/>
              </a:rPr>
              <a:t>越大表示弹簧越硬。</a:t>
            </a:r>
            <a:endParaRPr lang="zh-CN" altLang="en-US" sz="2200" dirty="0">
              <a:latin typeface="仿宋" panose="02010609060101010101" pitchFamily="49" charset="-122"/>
              <a:ea typeface="仿宋" panose="02010609060101010101" pitchFamily="49"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882020111"/>
              </p:ext>
            </p:extLst>
          </p:nvPr>
        </p:nvGraphicFramePr>
        <p:xfrm>
          <a:off x="1439272" y="3440100"/>
          <a:ext cx="2376264" cy="773667"/>
        </p:xfrm>
        <a:graphic>
          <a:graphicData uri="http://schemas.openxmlformats.org/presentationml/2006/ole">
            <mc:AlternateContent xmlns:mc="http://schemas.openxmlformats.org/markup-compatibility/2006">
              <mc:Choice xmlns:v="urn:schemas-microsoft-com:vml" Requires="v">
                <p:oleObj spid="_x0000_s76156" name="Equation" r:id="rId4" imgW="545760" imgH="177480" progId="Equation.DSMT4">
                  <p:embed/>
                </p:oleObj>
              </mc:Choice>
              <mc:Fallback>
                <p:oleObj name="Equation" r:id="rId4" imgW="545760" imgH="177480" progId="Equation.DSMT4">
                  <p:embed/>
                  <p:pic>
                    <p:nvPicPr>
                      <p:cNvPr id="0" name=""/>
                      <p:cNvPicPr/>
                      <p:nvPr/>
                    </p:nvPicPr>
                    <p:blipFill>
                      <a:blip r:embed="rId5"/>
                      <a:stretch>
                        <a:fillRect/>
                      </a:stretch>
                    </p:blipFill>
                    <p:spPr>
                      <a:xfrm>
                        <a:off x="1439272" y="3440100"/>
                        <a:ext cx="2376264" cy="773667"/>
                      </a:xfrm>
                      <a:prstGeom prst="rect">
                        <a:avLst/>
                      </a:prstGeom>
                    </p:spPr>
                  </p:pic>
                </p:oleObj>
              </mc:Fallback>
            </mc:AlternateContent>
          </a:graphicData>
        </a:graphic>
      </p:graphicFrame>
    </p:spTree>
    <p:extLst>
      <p:ext uri="{BB962C8B-B14F-4D97-AF65-F5344CB8AC3E}">
        <p14:creationId xmlns:p14="http://schemas.microsoft.com/office/powerpoint/2010/main" val="4893296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908720"/>
            <a:ext cx="7772400" cy="5715040"/>
          </a:xfrm>
        </p:spPr>
        <p:txBody>
          <a:bodyPr/>
          <a:lstStyle/>
          <a:p>
            <a:pPr>
              <a:buFont typeface="Wingdings" pitchFamily="2" charset="2"/>
              <a:buChar char="Ø"/>
            </a:pPr>
            <a:r>
              <a:rPr lang="zh-CN" altLang="en-US" sz="2400" dirty="0" smtClean="0">
                <a:latin typeface="仿宋" panose="02010609060101010101" pitchFamily="49" charset="-122"/>
                <a:ea typeface="仿宋" panose="02010609060101010101" pitchFamily="49" charset="-122"/>
              </a:rPr>
              <a:t>以振动系统受介质粘滞阻力的振动为例：</a:t>
            </a:r>
            <a:endParaRPr lang="en-US" altLang="zh-CN" sz="2400" dirty="0" smtClean="0">
              <a:latin typeface="仿宋" panose="02010609060101010101" pitchFamily="49" charset="-122"/>
              <a:ea typeface="仿宋" panose="02010609060101010101" pitchFamily="49" charset="-122"/>
            </a:endParaRPr>
          </a:p>
          <a:p>
            <a:pPr marL="0" indent="0">
              <a:buNone/>
            </a:pPr>
            <a:r>
              <a:rPr lang="zh-CN" altLang="en-US" sz="2400" dirty="0" smtClean="0">
                <a:latin typeface="仿宋" panose="02010609060101010101" pitchFamily="49" charset="-122"/>
                <a:ea typeface="仿宋" panose="02010609060101010101" pitchFamily="49" charset="-122"/>
              </a:rPr>
              <a:t>当质点速度不太大时，粘滞阻力与速度的大小成正比</a:t>
            </a:r>
            <a:r>
              <a:rPr lang="zh-CN" altLang="en-US" sz="2800" dirty="0" smtClean="0"/>
              <a:t>：</a:t>
            </a:r>
            <a:endParaRPr lang="en-US" altLang="zh-CN" sz="2800" dirty="0" smtClean="0"/>
          </a:p>
          <a:p>
            <a:pPr>
              <a:buNone/>
            </a:pPr>
            <a:endParaRPr lang="en-US" altLang="zh-CN" sz="2400" dirty="0" smtClean="0">
              <a:latin typeface="仿宋" panose="02010609060101010101" pitchFamily="49" charset="-122"/>
              <a:ea typeface="仿宋" panose="02010609060101010101" pitchFamily="49" charset="-122"/>
            </a:endParaRPr>
          </a:p>
          <a:p>
            <a:pPr>
              <a:buNone/>
            </a:pPr>
            <a:r>
              <a:rPr lang="en-US" altLang="zh-CN" sz="2400" dirty="0" smtClean="0">
                <a:latin typeface="仿宋" panose="02010609060101010101" pitchFamily="49" charset="-122"/>
                <a:ea typeface="仿宋" panose="02010609060101010101" pitchFamily="49" charset="-122"/>
              </a:rPr>
              <a:t>                              	 </a:t>
            </a:r>
            <a:endParaRPr lang="en-US" altLang="zh-CN" sz="2400" dirty="0">
              <a:latin typeface="仿宋" panose="02010609060101010101" pitchFamily="49" charset="-122"/>
              <a:ea typeface="仿宋" panose="02010609060101010101" pitchFamily="49" charset="-122"/>
            </a:endParaRPr>
          </a:p>
          <a:p>
            <a:pPr>
              <a:buNone/>
            </a:pPr>
            <a:r>
              <a:rPr lang="zh-CN" altLang="en-US" sz="2400" dirty="0" smtClean="0">
                <a:latin typeface="仿宋" panose="02010609060101010101" pitchFamily="49" charset="-122"/>
                <a:ea typeface="仿宋" panose="02010609060101010101" pitchFamily="49" charset="-122"/>
              </a:rPr>
              <a:t>由牛二定律知</a:t>
            </a:r>
            <a:r>
              <a:rPr lang="zh-CN" altLang="en-US" sz="2800" dirty="0" smtClean="0"/>
              <a:t>：</a:t>
            </a:r>
            <a:endParaRPr lang="en-US" altLang="zh-CN" sz="28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1800" dirty="0" smtClean="0"/>
          </a:p>
          <a:p>
            <a:endParaRPr lang="zh-CN" altLang="en-US" sz="2000" dirty="0"/>
          </a:p>
        </p:txBody>
      </p:sp>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solidFill>
                  <a:srgbClr val="000000"/>
                </a:solidFill>
              </a:rPr>
              <a:pPr>
                <a:defRPr/>
              </a:pPr>
              <a:t>60</a:t>
            </a:fld>
            <a:endParaRPr lang="en-US" altLang="zh-CN">
              <a:solidFill>
                <a:srgbClr val="000000"/>
              </a:solidFill>
            </a:endParaRPr>
          </a:p>
        </p:txBody>
      </p:sp>
      <p:graphicFrame>
        <p:nvGraphicFramePr>
          <p:cNvPr id="34818" name="Object 2"/>
          <p:cNvGraphicFramePr>
            <a:graphicFrameLocks noChangeAspect="1"/>
          </p:cNvGraphicFramePr>
          <p:nvPr>
            <p:extLst>
              <p:ext uri="{D42A27DB-BD31-4B8C-83A1-F6EECF244321}">
                <p14:modId xmlns:p14="http://schemas.microsoft.com/office/powerpoint/2010/main" val="2751414951"/>
              </p:ext>
            </p:extLst>
          </p:nvPr>
        </p:nvGraphicFramePr>
        <p:xfrm>
          <a:off x="2416175" y="2024063"/>
          <a:ext cx="3486150" cy="604837"/>
        </p:xfrm>
        <a:graphic>
          <a:graphicData uri="http://schemas.openxmlformats.org/presentationml/2006/ole">
            <mc:AlternateContent xmlns:mc="http://schemas.openxmlformats.org/markup-compatibility/2006">
              <mc:Choice xmlns:v="urn:schemas-microsoft-com:vml" Requires="v">
                <p:oleObj spid="_x0000_s120695" name="Equation" r:id="rId3" imgW="927000" imgH="203040" progId="Equation.DSMT4">
                  <p:embed/>
                </p:oleObj>
              </mc:Choice>
              <mc:Fallback>
                <p:oleObj name="Equation" r:id="rId3" imgW="927000" imgH="203040" progId="Equation.DSMT4">
                  <p:embed/>
                  <p:pic>
                    <p:nvPicPr>
                      <p:cNvPr id="0" name=""/>
                      <p:cNvPicPr>
                        <a:picLocks noChangeAspect="1" noChangeArrowheads="1"/>
                      </p:cNvPicPr>
                      <p:nvPr/>
                    </p:nvPicPr>
                    <p:blipFill>
                      <a:blip r:embed="rId4"/>
                      <a:srcRect/>
                      <a:stretch>
                        <a:fillRect/>
                      </a:stretch>
                    </p:blipFill>
                    <p:spPr bwMode="auto">
                      <a:xfrm>
                        <a:off x="2416175" y="2024063"/>
                        <a:ext cx="3486150" cy="604837"/>
                      </a:xfrm>
                      <a:prstGeom prst="rect">
                        <a:avLst/>
                      </a:prstGeom>
                      <a:noFill/>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333830113"/>
              </p:ext>
            </p:extLst>
          </p:nvPr>
        </p:nvGraphicFramePr>
        <p:xfrm>
          <a:off x="3111896" y="2676241"/>
          <a:ext cx="5074440" cy="2426572"/>
        </p:xfrm>
        <a:graphic>
          <a:graphicData uri="http://schemas.openxmlformats.org/presentationml/2006/ole">
            <mc:AlternateContent xmlns:mc="http://schemas.openxmlformats.org/markup-compatibility/2006">
              <mc:Choice xmlns:v="urn:schemas-microsoft-com:vml" Requires="v">
                <p:oleObj spid="_x0000_s120696" name="Equation" r:id="rId5" imgW="2222280" imgH="1066680" progId="Equation.DSMT4">
                  <p:embed/>
                </p:oleObj>
              </mc:Choice>
              <mc:Fallback>
                <p:oleObj name="Equation" r:id="rId5" imgW="2222280" imgH="1066680" progId="Equation.DSMT4">
                  <p:embed/>
                  <p:pic>
                    <p:nvPicPr>
                      <p:cNvPr id="0" name=""/>
                      <p:cNvPicPr>
                        <a:picLocks noChangeAspect="1" noChangeArrowheads="1"/>
                      </p:cNvPicPr>
                      <p:nvPr/>
                    </p:nvPicPr>
                    <p:blipFill>
                      <a:blip r:embed="rId6"/>
                      <a:srcRect/>
                      <a:stretch>
                        <a:fillRect/>
                      </a:stretch>
                    </p:blipFill>
                    <p:spPr bwMode="auto">
                      <a:xfrm>
                        <a:off x="3111896" y="2676241"/>
                        <a:ext cx="5074440" cy="2426572"/>
                      </a:xfrm>
                      <a:prstGeom prst="rect">
                        <a:avLst/>
                      </a:prstGeom>
                      <a:noFill/>
                      <a:ln>
                        <a:noFill/>
                      </a:ln>
                      <a:extLst/>
                    </p:spPr>
                  </p:pic>
                </p:oleObj>
              </mc:Fallback>
            </mc:AlternateContent>
          </a:graphicData>
        </a:graphic>
      </p:graphicFrame>
      <p:sp>
        <p:nvSpPr>
          <p:cNvPr id="9" name="文本框 8"/>
          <p:cNvSpPr txBox="1"/>
          <p:nvPr/>
        </p:nvSpPr>
        <p:spPr>
          <a:xfrm>
            <a:off x="1319759" y="5476884"/>
            <a:ext cx="7344816" cy="490519"/>
          </a:xfrm>
          <a:prstGeom prst="rect">
            <a:avLst/>
          </a:prstGeom>
          <a:noFill/>
        </p:spPr>
        <p:txBody>
          <a:bodyPr wrap="square" rtlCol="0">
            <a:spAutoFit/>
          </a:bodyPr>
          <a:lstStyle/>
          <a:p>
            <a:pPr algn="l">
              <a:lnSpc>
                <a:spcPct val="125000"/>
              </a:lnSpc>
            </a:pPr>
            <a:r>
              <a:rPr lang="zh-CN" altLang="en-US" dirty="0" smtClean="0">
                <a:latin typeface="仿宋" panose="02010609060101010101" pitchFamily="49" charset="-122"/>
                <a:ea typeface="仿宋" panose="02010609060101010101" pitchFamily="49" charset="-122"/>
              </a:rPr>
              <a:t>是阻力不存在时阵子的</a:t>
            </a:r>
            <a:r>
              <a:rPr lang="zh-CN" altLang="en-US" b="1" dirty="0" smtClean="0">
                <a:latin typeface="仿宋" panose="02010609060101010101" pitchFamily="49" charset="-122"/>
                <a:ea typeface="仿宋" panose="02010609060101010101" pitchFamily="49" charset="-122"/>
              </a:rPr>
              <a:t>固有角频率</a:t>
            </a:r>
            <a:endParaRPr lang="zh-CN" altLang="en-US" b="1" dirty="0">
              <a:latin typeface="仿宋" panose="02010609060101010101" pitchFamily="49" charset="-122"/>
              <a:ea typeface="仿宋" panose="02010609060101010101" pitchFamily="49"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270181571"/>
              </p:ext>
            </p:extLst>
          </p:nvPr>
        </p:nvGraphicFramePr>
        <p:xfrm>
          <a:off x="892175" y="5522913"/>
          <a:ext cx="331788" cy="398462"/>
        </p:xfrm>
        <a:graphic>
          <a:graphicData uri="http://schemas.openxmlformats.org/presentationml/2006/ole">
            <mc:AlternateContent xmlns:mc="http://schemas.openxmlformats.org/markup-compatibility/2006">
              <mc:Choice xmlns:v="urn:schemas-microsoft-com:vml" Requires="v">
                <p:oleObj spid="_x0000_s120697" name="Equation" r:id="rId7" imgW="190440" imgH="228600" progId="Equation.DSMT4">
                  <p:embed/>
                </p:oleObj>
              </mc:Choice>
              <mc:Fallback>
                <p:oleObj name="Equation" r:id="rId7" imgW="190440" imgH="228600" progId="Equation.DSMT4">
                  <p:embed/>
                  <p:pic>
                    <p:nvPicPr>
                      <p:cNvPr id="0" name=""/>
                      <p:cNvPicPr/>
                      <p:nvPr/>
                    </p:nvPicPr>
                    <p:blipFill>
                      <a:blip r:embed="rId8"/>
                      <a:stretch>
                        <a:fillRect/>
                      </a:stretch>
                    </p:blipFill>
                    <p:spPr>
                      <a:xfrm>
                        <a:off x="892175" y="5522913"/>
                        <a:ext cx="331788" cy="398462"/>
                      </a:xfrm>
                      <a:prstGeom prst="rect">
                        <a:avLst/>
                      </a:prstGeom>
                    </p:spPr>
                  </p:pic>
                </p:oleObj>
              </mc:Fallback>
            </mc:AlternateContent>
          </a:graphicData>
        </a:graphic>
      </p:graphicFrame>
      <p:sp>
        <p:nvSpPr>
          <p:cNvPr id="11" name="文本框 10"/>
          <p:cNvSpPr txBox="1"/>
          <p:nvPr/>
        </p:nvSpPr>
        <p:spPr>
          <a:xfrm>
            <a:off x="1319759" y="6003140"/>
            <a:ext cx="7344816" cy="490519"/>
          </a:xfrm>
          <a:prstGeom prst="rect">
            <a:avLst/>
          </a:prstGeom>
          <a:noFill/>
        </p:spPr>
        <p:txBody>
          <a:bodyPr wrap="square" rtlCol="0">
            <a:spAutoFit/>
          </a:bodyPr>
          <a:lstStyle/>
          <a:p>
            <a:pPr algn="l">
              <a:lnSpc>
                <a:spcPct val="125000"/>
              </a:lnSpc>
            </a:pPr>
            <a:r>
              <a:rPr lang="zh-CN" altLang="en-US" dirty="0" smtClean="0">
                <a:latin typeface="仿宋" panose="02010609060101010101" pitchFamily="49" charset="-122"/>
                <a:ea typeface="仿宋" panose="02010609060101010101" pitchFamily="49" charset="-122"/>
              </a:rPr>
              <a:t>称为</a:t>
            </a:r>
            <a:r>
              <a:rPr lang="zh-CN" altLang="en-US" b="1" dirty="0" smtClean="0">
                <a:latin typeface="仿宋" panose="02010609060101010101" pitchFamily="49" charset="-122"/>
                <a:ea typeface="仿宋" panose="02010609060101010101" pitchFamily="49" charset="-122"/>
              </a:rPr>
              <a:t>阻尼因数</a:t>
            </a:r>
            <a:r>
              <a:rPr lang="zh-CN" altLang="en-US" dirty="0" smtClean="0">
                <a:latin typeface="仿宋" panose="02010609060101010101" pitchFamily="49" charset="-122"/>
                <a:ea typeface="仿宋" panose="02010609060101010101" pitchFamily="49" charset="-122"/>
              </a:rPr>
              <a:t>或</a:t>
            </a:r>
            <a:r>
              <a:rPr lang="zh-CN" altLang="en-US" b="1" dirty="0" smtClean="0">
                <a:latin typeface="仿宋" panose="02010609060101010101" pitchFamily="49" charset="-122"/>
                <a:ea typeface="仿宋" panose="02010609060101010101" pitchFamily="49" charset="-122"/>
              </a:rPr>
              <a:t>衰减常数</a:t>
            </a:r>
            <a:endParaRPr lang="zh-CN" altLang="en-US" b="1" dirty="0">
              <a:latin typeface="仿宋" panose="02010609060101010101" pitchFamily="49" charset="-122"/>
              <a:ea typeface="仿宋" panose="02010609060101010101" pitchFamily="49"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4036937500"/>
              </p:ext>
            </p:extLst>
          </p:nvPr>
        </p:nvGraphicFramePr>
        <p:xfrm>
          <a:off x="892175" y="6104265"/>
          <a:ext cx="288280" cy="384373"/>
        </p:xfrm>
        <a:graphic>
          <a:graphicData uri="http://schemas.openxmlformats.org/presentationml/2006/ole">
            <mc:AlternateContent xmlns:mc="http://schemas.openxmlformats.org/markup-compatibility/2006">
              <mc:Choice xmlns:v="urn:schemas-microsoft-com:vml" Requires="v">
                <p:oleObj spid="_x0000_s120698" name="Equation" r:id="rId9" imgW="152280" imgH="203040" progId="Equation.DSMT4">
                  <p:embed/>
                </p:oleObj>
              </mc:Choice>
              <mc:Fallback>
                <p:oleObj name="Equation" r:id="rId9" imgW="152280" imgH="203040" progId="Equation.DSMT4">
                  <p:embed/>
                  <p:pic>
                    <p:nvPicPr>
                      <p:cNvPr id="0" name=""/>
                      <p:cNvPicPr/>
                      <p:nvPr/>
                    </p:nvPicPr>
                    <p:blipFill>
                      <a:blip r:embed="rId10"/>
                      <a:stretch>
                        <a:fillRect/>
                      </a:stretch>
                    </p:blipFill>
                    <p:spPr>
                      <a:xfrm>
                        <a:off x="892175" y="6104265"/>
                        <a:ext cx="288280" cy="384373"/>
                      </a:xfrm>
                      <a:prstGeom prst="rect">
                        <a:avLst/>
                      </a:prstGeom>
                    </p:spPr>
                  </p:pic>
                </p:oleObj>
              </mc:Fallback>
            </mc:AlternateContent>
          </a:graphicData>
        </a:graphic>
      </p:graphicFrame>
    </p:spTree>
    <p:extLst>
      <p:ext uri="{BB962C8B-B14F-4D97-AF65-F5344CB8AC3E}">
        <p14:creationId xmlns:p14="http://schemas.microsoft.com/office/powerpoint/2010/main" val="2342963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61</a:t>
            </a:fld>
            <a:endParaRPr lang="en-US" altLang="zh-CN"/>
          </a:p>
        </p:txBody>
      </p:sp>
      <p:graphicFrame>
        <p:nvGraphicFramePr>
          <p:cNvPr id="5" name="对象 4"/>
          <p:cNvGraphicFramePr>
            <a:graphicFrameLocks noChangeAspect="1"/>
          </p:cNvGraphicFramePr>
          <p:nvPr>
            <p:extLst>
              <p:ext uri="{D42A27DB-BD31-4B8C-83A1-F6EECF244321}">
                <p14:modId xmlns:p14="http://schemas.microsoft.com/office/powerpoint/2010/main" val="2336619349"/>
              </p:ext>
            </p:extLst>
          </p:nvPr>
        </p:nvGraphicFramePr>
        <p:xfrm>
          <a:off x="3275856" y="1052736"/>
          <a:ext cx="2520280" cy="526212"/>
        </p:xfrm>
        <a:graphic>
          <a:graphicData uri="http://schemas.openxmlformats.org/presentationml/2006/ole">
            <mc:AlternateContent xmlns:mc="http://schemas.openxmlformats.org/markup-compatibility/2006">
              <mc:Choice xmlns:v="urn:schemas-microsoft-com:vml" Requires="v">
                <p:oleObj spid="_x0000_s176358" name="Equation" r:id="rId3" imgW="1155600" imgH="241200" progId="Equation.DSMT4">
                  <p:embed/>
                </p:oleObj>
              </mc:Choice>
              <mc:Fallback>
                <p:oleObj name="Equation" r:id="rId3" imgW="1155600" imgH="241200" progId="Equation.DSMT4">
                  <p:embed/>
                  <p:pic>
                    <p:nvPicPr>
                      <p:cNvPr id="0" name=""/>
                      <p:cNvPicPr/>
                      <p:nvPr/>
                    </p:nvPicPr>
                    <p:blipFill>
                      <a:blip r:embed="rId4"/>
                      <a:stretch>
                        <a:fillRect/>
                      </a:stretch>
                    </p:blipFill>
                    <p:spPr>
                      <a:xfrm>
                        <a:off x="3275856" y="1052736"/>
                        <a:ext cx="2520280" cy="526212"/>
                      </a:xfrm>
                      <a:prstGeom prst="rect">
                        <a:avLst/>
                      </a:prstGeom>
                    </p:spPr>
                  </p:pic>
                </p:oleObj>
              </mc:Fallback>
            </mc:AlternateContent>
          </a:graphicData>
        </a:graphic>
      </p:graphicFrame>
      <p:sp>
        <p:nvSpPr>
          <p:cNvPr id="6" name="文本框 5"/>
          <p:cNvSpPr txBox="1"/>
          <p:nvPr/>
        </p:nvSpPr>
        <p:spPr>
          <a:xfrm>
            <a:off x="863588" y="1664804"/>
            <a:ext cx="7344816" cy="490519"/>
          </a:xfrm>
          <a:prstGeom prst="rect">
            <a:avLst/>
          </a:prstGeom>
          <a:noFill/>
        </p:spPr>
        <p:txBody>
          <a:bodyPr wrap="square" rtlCol="0">
            <a:spAutoFit/>
          </a:bodyPr>
          <a:lstStyle/>
          <a:p>
            <a:pPr algn="l">
              <a:lnSpc>
                <a:spcPct val="125000"/>
              </a:lnSpc>
            </a:pPr>
            <a:r>
              <a:rPr lang="zh-CN" altLang="en-US" dirty="0" smtClean="0">
                <a:latin typeface="仿宋" panose="02010609060101010101" pitchFamily="49" charset="-122"/>
                <a:ea typeface="仿宋" panose="02010609060101010101" pitchFamily="49" charset="-122"/>
              </a:rPr>
              <a:t>令：</a:t>
            </a:r>
            <a:endParaRPr lang="zh-CN" altLang="en-US" b="1" dirty="0">
              <a:latin typeface="仿宋" panose="02010609060101010101" pitchFamily="49" charset="-122"/>
              <a:ea typeface="仿宋" panose="02010609060101010101" pitchFamily="49"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506287799"/>
              </p:ext>
            </p:extLst>
          </p:nvPr>
        </p:nvGraphicFramePr>
        <p:xfrm>
          <a:off x="3815916" y="1693431"/>
          <a:ext cx="893605" cy="433263"/>
        </p:xfrm>
        <a:graphic>
          <a:graphicData uri="http://schemas.openxmlformats.org/presentationml/2006/ole">
            <mc:AlternateContent xmlns:mc="http://schemas.openxmlformats.org/markup-compatibility/2006">
              <mc:Choice xmlns:v="urn:schemas-microsoft-com:vml" Requires="v">
                <p:oleObj spid="_x0000_s176359" name="Equation" r:id="rId5" imgW="419040" imgH="203040" progId="Equation.DSMT4">
                  <p:embed/>
                </p:oleObj>
              </mc:Choice>
              <mc:Fallback>
                <p:oleObj name="Equation" r:id="rId5" imgW="419040" imgH="203040" progId="Equation.DSMT4">
                  <p:embed/>
                  <p:pic>
                    <p:nvPicPr>
                      <p:cNvPr id="0" name=""/>
                      <p:cNvPicPr/>
                      <p:nvPr/>
                    </p:nvPicPr>
                    <p:blipFill>
                      <a:blip r:embed="rId6"/>
                      <a:stretch>
                        <a:fillRect/>
                      </a:stretch>
                    </p:blipFill>
                    <p:spPr>
                      <a:xfrm>
                        <a:off x="3815916" y="1693431"/>
                        <a:ext cx="893605" cy="433263"/>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68862741"/>
              </p:ext>
            </p:extLst>
          </p:nvPr>
        </p:nvGraphicFramePr>
        <p:xfrm>
          <a:off x="3814727" y="2189777"/>
          <a:ext cx="1266234" cy="1059750"/>
        </p:xfrm>
        <a:graphic>
          <a:graphicData uri="http://schemas.openxmlformats.org/presentationml/2006/ole">
            <mc:AlternateContent xmlns:mc="http://schemas.openxmlformats.org/markup-compatibility/2006">
              <mc:Choice xmlns:v="urn:schemas-microsoft-com:vml" Requires="v">
                <p:oleObj spid="_x0000_s176360" name="Equation" r:id="rId7" imgW="545760" imgH="457200" progId="Equation.DSMT4">
                  <p:embed/>
                </p:oleObj>
              </mc:Choice>
              <mc:Fallback>
                <p:oleObj name="Equation" r:id="rId7" imgW="545760" imgH="457200" progId="Equation.DSMT4">
                  <p:embed/>
                  <p:pic>
                    <p:nvPicPr>
                      <p:cNvPr id="0" name=""/>
                      <p:cNvPicPr/>
                      <p:nvPr/>
                    </p:nvPicPr>
                    <p:blipFill>
                      <a:blip r:embed="rId8"/>
                      <a:stretch>
                        <a:fillRect/>
                      </a:stretch>
                    </p:blipFill>
                    <p:spPr>
                      <a:xfrm>
                        <a:off x="3814727" y="2189777"/>
                        <a:ext cx="1266234" cy="105975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565212899"/>
              </p:ext>
            </p:extLst>
          </p:nvPr>
        </p:nvGraphicFramePr>
        <p:xfrm>
          <a:off x="2893876" y="3323421"/>
          <a:ext cx="3107936" cy="627290"/>
        </p:xfrm>
        <a:graphic>
          <a:graphicData uri="http://schemas.openxmlformats.org/presentationml/2006/ole">
            <mc:AlternateContent xmlns:mc="http://schemas.openxmlformats.org/markup-compatibility/2006">
              <mc:Choice xmlns:v="urn:schemas-microsoft-com:vml" Requires="v">
                <p:oleObj spid="_x0000_s176361" name="Equation" r:id="rId9" imgW="1384200" imgH="279360" progId="Equation.DSMT4">
                  <p:embed/>
                </p:oleObj>
              </mc:Choice>
              <mc:Fallback>
                <p:oleObj name="Equation" r:id="rId9" imgW="1384200" imgH="279360" progId="Equation.DSMT4">
                  <p:embed/>
                  <p:pic>
                    <p:nvPicPr>
                      <p:cNvPr id="0" name=""/>
                      <p:cNvPicPr/>
                      <p:nvPr/>
                    </p:nvPicPr>
                    <p:blipFill>
                      <a:blip r:embed="rId10"/>
                      <a:stretch>
                        <a:fillRect/>
                      </a:stretch>
                    </p:blipFill>
                    <p:spPr>
                      <a:xfrm>
                        <a:off x="2893876" y="3323421"/>
                        <a:ext cx="3107936" cy="62729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202272405"/>
              </p:ext>
            </p:extLst>
          </p:nvPr>
        </p:nvGraphicFramePr>
        <p:xfrm>
          <a:off x="3006028" y="3950711"/>
          <a:ext cx="2995784" cy="682208"/>
        </p:xfrm>
        <a:graphic>
          <a:graphicData uri="http://schemas.openxmlformats.org/presentationml/2006/ole">
            <mc:AlternateContent xmlns:mc="http://schemas.openxmlformats.org/markup-compatibility/2006">
              <mc:Choice xmlns:v="urn:schemas-microsoft-com:vml" Requires="v">
                <p:oleObj spid="_x0000_s176362" name="Equation" r:id="rId11" imgW="1282680" imgH="291960" progId="Equation.DSMT4">
                  <p:embed/>
                </p:oleObj>
              </mc:Choice>
              <mc:Fallback>
                <p:oleObj name="Equation" r:id="rId11" imgW="1282680" imgH="291960" progId="Equation.DSMT4">
                  <p:embed/>
                  <p:pic>
                    <p:nvPicPr>
                      <p:cNvPr id="0" name=""/>
                      <p:cNvPicPr/>
                      <p:nvPr/>
                    </p:nvPicPr>
                    <p:blipFill>
                      <a:blip r:embed="rId12"/>
                      <a:stretch>
                        <a:fillRect/>
                      </a:stretch>
                    </p:blipFill>
                    <p:spPr>
                      <a:xfrm>
                        <a:off x="3006028" y="3950711"/>
                        <a:ext cx="2995784" cy="682208"/>
                      </a:xfrm>
                      <a:prstGeom prst="rect">
                        <a:avLst/>
                      </a:prstGeom>
                    </p:spPr>
                  </p:pic>
                </p:oleObj>
              </mc:Fallback>
            </mc:AlternateContent>
          </a:graphicData>
        </a:graphic>
      </p:graphicFrame>
      <p:sp>
        <p:nvSpPr>
          <p:cNvPr id="11" name="文本框 10"/>
          <p:cNvSpPr txBox="1"/>
          <p:nvPr/>
        </p:nvSpPr>
        <p:spPr>
          <a:xfrm>
            <a:off x="897724" y="4067530"/>
            <a:ext cx="1368152" cy="553998"/>
          </a:xfrm>
          <a:prstGeom prst="rect">
            <a:avLst/>
          </a:prstGeom>
          <a:noFill/>
        </p:spPr>
        <p:txBody>
          <a:bodyPr wrap="square" rtlCol="0">
            <a:spAutoFit/>
          </a:bodyPr>
          <a:lstStyle/>
          <a:p>
            <a:pPr algn="l">
              <a:lnSpc>
                <a:spcPct val="125000"/>
              </a:lnSpc>
            </a:pPr>
            <a:r>
              <a:rPr lang="zh-CN" altLang="en-US" dirty="0" smtClean="0">
                <a:latin typeface="仿宋" panose="02010609060101010101" pitchFamily="49" charset="-122"/>
                <a:ea typeface="仿宋" panose="02010609060101010101" pitchFamily="49" charset="-122"/>
              </a:rPr>
              <a:t>解得：</a:t>
            </a:r>
            <a:endParaRPr lang="zh-CN" altLang="en-US" b="1" dirty="0">
              <a:latin typeface="仿宋" panose="02010609060101010101" pitchFamily="49" charset="-122"/>
              <a:ea typeface="仿宋" panose="02010609060101010101" pitchFamily="49" charset="-122"/>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1626157995"/>
              </p:ext>
            </p:extLst>
          </p:nvPr>
        </p:nvGraphicFramePr>
        <p:xfrm>
          <a:off x="2927984" y="4753792"/>
          <a:ext cx="3073828" cy="730034"/>
        </p:xfrm>
        <a:graphic>
          <a:graphicData uri="http://schemas.openxmlformats.org/presentationml/2006/ole">
            <mc:AlternateContent xmlns:mc="http://schemas.openxmlformats.org/markup-compatibility/2006">
              <mc:Choice xmlns:v="urn:schemas-microsoft-com:vml" Requires="v">
                <p:oleObj spid="_x0000_s176363" name="Equation" r:id="rId13" imgW="1015920" imgH="241200" progId="Equation.DSMT4">
                  <p:embed/>
                </p:oleObj>
              </mc:Choice>
              <mc:Fallback>
                <p:oleObj name="Equation" r:id="rId13" imgW="1015920" imgH="241200" progId="Equation.DSMT4">
                  <p:embed/>
                  <p:pic>
                    <p:nvPicPr>
                      <p:cNvPr id="0" name=""/>
                      <p:cNvPicPr/>
                      <p:nvPr/>
                    </p:nvPicPr>
                    <p:blipFill>
                      <a:blip r:embed="rId14"/>
                      <a:stretch>
                        <a:fillRect/>
                      </a:stretch>
                    </p:blipFill>
                    <p:spPr>
                      <a:xfrm>
                        <a:off x="2927984" y="4753792"/>
                        <a:ext cx="3073828" cy="730034"/>
                      </a:xfrm>
                      <a:prstGeom prst="rect">
                        <a:avLst/>
                      </a:prstGeom>
                    </p:spPr>
                  </p:pic>
                </p:oleObj>
              </mc:Fallback>
            </mc:AlternateContent>
          </a:graphicData>
        </a:graphic>
      </p:graphicFrame>
    </p:spTree>
    <p:extLst>
      <p:ext uri="{BB962C8B-B14F-4D97-AF65-F5344CB8AC3E}">
        <p14:creationId xmlns:p14="http://schemas.microsoft.com/office/powerpoint/2010/main" val="274784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712222"/>
            <a:ext cx="8172908" cy="5453082"/>
          </a:xfrm>
        </p:spPr>
        <p:txBody>
          <a:bodyPr/>
          <a:lstStyle/>
          <a:p>
            <a:pPr marL="0" indent="0">
              <a:buNone/>
            </a:pPr>
            <a:r>
              <a:rPr lang="en-US" altLang="zh-CN" sz="2800" dirty="0" smtClean="0"/>
              <a:t>1</a:t>
            </a:r>
            <a:r>
              <a:rPr lang="zh-CN" altLang="en-US" sz="2800" dirty="0"/>
              <a:t>）</a:t>
            </a:r>
            <a:r>
              <a:rPr lang="zh-CN" altLang="en-US" sz="2400" dirty="0">
                <a:latin typeface="仿宋" panose="02010609060101010101" pitchFamily="49" charset="-122"/>
                <a:ea typeface="仿宋" panose="02010609060101010101" pitchFamily="49" charset="-122"/>
              </a:rPr>
              <a:t>阻力</a:t>
            </a:r>
            <a:r>
              <a:rPr lang="zh-CN" altLang="en-US" sz="2400" dirty="0" smtClean="0">
                <a:latin typeface="仿宋" panose="02010609060101010101" pitchFamily="49" charset="-122"/>
                <a:ea typeface="仿宋" panose="02010609060101010101" pitchFamily="49" charset="-122"/>
              </a:rPr>
              <a:t>较小，</a:t>
            </a:r>
            <a:r>
              <a:rPr lang="zh-CN" altLang="en-US" sz="2400" dirty="0">
                <a:latin typeface="仿宋" panose="02010609060101010101" pitchFamily="49" charset="-122"/>
                <a:ea typeface="仿宋" panose="02010609060101010101" pitchFamily="49" charset="-122"/>
              </a:rPr>
              <a:t>欠</a:t>
            </a:r>
            <a:r>
              <a:rPr lang="zh-CN" altLang="en-US" sz="2400" dirty="0" smtClean="0">
                <a:latin typeface="仿宋" panose="02010609060101010101" pitchFamily="49" charset="-122"/>
                <a:ea typeface="仿宋" panose="02010609060101010101" pitchFamily="49" charset="-122"/>
              </a:rPr>
              <a:t>阻尼</a:t>
            </a:r>
            <a:r>
              <a:rPr lang="zh-CN" altLang="en-US" sz="2800" dirty="0" smtClean="0"/>
              <a:t>：</a:t>
            </a:r>
            <a:endParaRPr lang="en-US" altLang="zh-CN" sz="2800" dirty="0" smtClean="0"/>
          </a:p>
          <a:p>
            <a:pPr marL="0" indent="0">
              <a:buNone/>
            </a:pPr>
            <a:endParaRPr lang="en-US" altLang="zh-CN" sz="2400" dirty="0" smtClean="0">
              <a:latin typeface="仿宋" panose="02010609060101010101" pitchFamily="49" charset="-122"/>
              <a:ea typeface="仿宋" panose="02010609060101010101" pitchFamily="49" charset="-122"/>
            </a:endParaRPr>
          </a:p>
          <a:p>
            <a:pPr marL="0" indent="0">
              <a:buNone/>
            </a:pPr>
            <a:r>
              <a:rPr lang="zh-CN" altLang="en-US" sz="2400" dirty="0" smtClean="0">
                <a:latin typeface="仿宋" panose="02010609060101010101" pitchFamily="49" charset="-122"/>
                <a:ea typeface="仿宋" panose="02010609060101010101" pitchFamily="49" charset="-122"/>
              </a:rPr>
              <a:t>解</a:t>
            </a:r>
            <a:r>
              <a:rPr lang="zh-CN" altLang="en-US" sz="2400" dirty="0">
                <a:latin typeface="仿宋" panose="02010609060101010101" pitchFamily="49" charset="-122"/>
                <a:ea typeface="仿宋" panose="02010609060101010101" pitchFamily="49" charset="-122"/>
              </a:rPr>
              <a:t>为</a:t>
            </a:r>
            <a:r>
              <a:rPr lang="zh-CN" altLang="en-US" sz="2400" dirty="0" smtClean="0">
                <a:latin typeface="仿宋" panose="02010609060101010101" pitchFamily="49" charset="-122"/>
                <a:ea typeface="仿宋" panose="02010609060101010101" pitchFamily="49" charset="-122"/>
              </a:rPr>
              <a:t>：</a:t>
            </a:r>
            <a:endParaRPr lang="en-US" altLang="zh-CN" sz="2400" dirty="0" smtClean="0">
              <a:latin typeface="仿宋" panose="02010609060101010101" pitchFamily="49" charset="-122"/>
              <a:ea typeface="仿宋" panose="02010609060101010101" pitchFamily="49" charset="-122"/>
            </a:endParaRPr>
          </a:p>
          <a:p>
            <a:pPr marL="0" indent="0">
              <a:buNone/>
            </a:pPr>
            <a:endParaRPr lang="en-US" altLang="zh-CN" sz="2400" dirty="0" smtClean="0">
              <a:latin typeface="仿宋" panose="02010609060101010101" pitchFamily="49" charset="-122"/>
              <a:ea typeface="仿宋" panose="02010609060101010101" pitchFamily="49" charset="-122"/>
            </a:endParaRPr>
          </a:p>
          <a:p>
            <a:pPr marL="0" indent="0">
              <a:buNone/>
            </a:pPr>
            <a:r>
              <a:rPr lang="zh-CN" altLang="en-US" sz="2400" dirty="0" smtClean="0">
                <a:latin typeface="仿宋" panose="02010609060101010101" pitchFamily="49" charset="-122"/>
                <a:ea typeface="仿宋" panose="02010609060101010101" pitchFamily="49" charset="-122"/>
              </a:rPr>
              <a:t>令：</a:t>
            </a:r>
            <a:endParaRPr lang="en-US" altLang="zh-CN" sz="2400" dirty="0">
              <a:latin typeface="仿宋" panose="02010609060101010101" pitchFamily="49" charset="-122"/>
              <a:ea typeface="仿宋" panose="02010609060101010101" pitchFamily="49" charset="-122"/>
            </a:endParaRPr>
          </a:p>
          <a:p>
            <a:pPr marL="0" indent="0">
              <a:buNone/>
            </a:pPr>
            <a:endParaRPr lang="en-US" altLang="zh-CN" sz="2400" dirty="0" smtClean="0">
              <a:latin typeface="仿宋" panose="02010609060101010101" pitchFamily="49" charset="-122"/>
              <a:ea typeface="仿宋" panose="02010609060101010101" pitchFamily="49" charset="-122"/>
            </a:endParaRPr>
          </a:p>
          <a:p>
            <a:pPr marL="0" indent="0">
              <a:buNone/>
            </a:pPr>
            <a:endParaRPr lang="en-US" altLang="zh-CN" sz="2400" dirty="0">
              <a:latin typeface="仿宋" panose="02010609060101010101" pitchFamily="49" charset="-122"/>
              <a:ea typeface="仿宋" panose="02010609060101010101" pitchFamily="49" charset="-122"/>
            </a:endParaRPr>
          </a:p>
          <a:p>
            <a:pPr marL="0" indent="0">
              <a:buNone/>
            </a:pPr>
            <a:r>
              <a:rPr lang="en-US" altLang="zh-CN" sz="2800" dirty="0" smtClean="0"/>
              <a:t>                                    </a:t>
            </a:r>
          </a:p>
          <a:p>
            <a:pPr marL="0" indent="0">
              <a:buNone/>
            </a:pPr>
            <a:r>
              <a:rPr lang="en-US" altLang="zh-CN" sz="2400" dirty="0">
                <a:latin typeface="仿宋" panose="02010609060101010101" pitchFamily="49" charset="-122"/>
                <a:ea typeface="仿宋" panose="02010609060101010101" pitchFamily="49" charset="-122"/>
              </a:rPr>
              <a:t> </a:t>
            </a:r>
            <a:r>
              <a:rPr lang="zh-CN" altLang="en-US" sz="2400" dirty="0" smtClean="0">
                <a:latin typeface="仿宋" panose="02010609060101010101" pitchFamily="49" charset="-122"/>
                <a:ea typeface="仿宋" panose="02010609060101010101" pitchFamily="49" charset="-122"/>
              </a:rPr>
              <a:t>取上式实部得：</a:t>
            </a:r>
            <a:endParaRPr lang="en-US" altLang="zh-CN" sz="2400" dirty="0" smtClean="0">
              <a:latin typeface="仿宋" panose="02010609060101010101" pitchFamily="49" charset="-122"/>
              <a:ea typeface="仿宋" panose="02010609060101010101" pitchFamily="49" charset="-122"/>
            </a:endParaRPr>
          </a:p>
          <a:p>
            <a:pPr marL="0" indent="0">
              <a:buNone/>
            </a:pPr>
            <a:endParaRPr lang="en-US" altLang="zh-CN" sz="2400" dirty="0">
              <a:latin typeface="仿宋" panose="02010609060101010101" pitchFamily="49" charset="-122"/>
              <a:ea typeface="仿宋" panose="02010609060101010101" pitchFamily="49" charset="-122"/>
            </a:endParaRPr>
          </a:p>
          <a:p>
            <a:pPr marL="0" indent="0">
              <a:buNone/>
            </a:pPr>
            <a:endParaRPr lang="en-US" altLang="zh-CN" sz="2400" dirty="0" smtClean="0">
              <a:latin typeface="仿宋" panose="02010609060101010101" pitchFamily="49" charset="-122"/>
              <a:ea typeface="仿宋" panose="02010609060101010101" pitchFamily="49" charset="-122"/>
            </a:endParaRPr>
          </a:p>
          <a:p>
            <a:pPr marL="0" indent="0">
              <a:buNone/>
            </a:pPr>
            <a:r>
              <a:rPr lang="zh-CN" altLang="en-US" sz="2400" dirty="0" smtClean="0">
                <a:latin typeface="仿宋" panose="02010609060101010101" pitchFamily="49" charset="-122"/>
                <a:ea typeface="仿宋" panose="02010609060101010101" pitchFamily="49" charset="-122"/>
              </a:rPr>
              <a:t>此时阵子的运动严格讲已不再是周期运动，但仍可看作振幅逐渐衰减的周期运动。</a:t>
            </a:r>
            <a:r>
              <a:rPr lang="en-US" altLang="zh-CN" sz="2400" dirty="0" smtClean="0">
                <a:latin typeface="仿宋" panose="02010609060101010101" pitchFamily="49" charset="-122"/>
                <a:ea typeface="仿宋" panose="02010609060101010101" pitchFamily="49" charset="-122"/>
              </a:rPr>
              <a:t>                                 </a:t>
            </a:r>
          </a:p>
          <a:p>
            <a:pPr marL="0" indent="0">
              <a:buNone/>
            </a:pPr>
            <a:endParaRPr lang="en-US" altLang="zh-CN" sz="2800" dirty="0"/>
          </a:p>
          <a:p>
            <a:pPr marL="0" indent="0">
              <a:buNone/>
            </a:pPr>
            <a:r>
              <a:rPr lang="en-US" altLang="zh-CN" sz="2800" dirty="0" smtClean="0"/>
              <a:t>                                            </a:t>
            </a:r>
            <a:endParaRPr lang="en-US" altLang="zh-CN" sz="2400" b="1" dirty="0">
              <a:solidFill>
                <a:srgbClr val="C00000"/>
              </a:solidFill>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62</a:t>
            </a:fld>
            <a:endParaRPr lang="en-US" altLang="zh-CN"/>
          </a:p>
        </p:txBody>
      </p:sp>
      <p:pic>
        <p:nvPicPr>
          <p:cNvPr id="6" name="Picture 12"/>
          <p:cNvPicPr>
            <a:picLocks noChangeAspect="1" noChangeArrowheads="1"/>
          </p:cNvPicPr>
          <p:nvPr/>
        </p:nvPicPr>
        <p:blipFill rotWithShape="1">
          <a:blip r:embed="rId3"/>
          <a:srcRect l="6560" t="6070" r="5147" b="4627"/>
          <a:stretch/>
        </p:blipFill>
        <p:spPr bwMode="auto">
          <a:xfrm>
            <a:off x="5087875" y="1544138"/>
            <a:ext cx="3878025" cy="3317358"/>
          </a:xfrm>
          <a:prstGeom prst="rect">
            <a:avLst/>
          </a:prstGeom>
          <a:noFill/>
          <a:ln w="9525">
            <a:noFill/>
            <a:miter lim="800000"/>
            <a:headEnd/>
            <a:tailEnd/>
          </a:ln>
          <a:effectLst/>
        </p:spPr>
      </p:pic>
      <p:graphicFrame>
        <p:nvGraphicFramePr>
          <p:cNvPr id="7" name="对象 6"/>
          <p:cNvGraphicFramePr>
            <a:graphicFrameLocks noChangeAspect="1"/>
          </p:cNvGraphicFramePr>
          <p:nvPr>
            <p:extLst>
              <p:ext uri="{D42A27DB-BD31-4B8C-83A1-F6EECF244321}">
                <p14:modId xmlns:p14="http://schemas.microsoft.com/office/powerpoint/2010/main" val="1214671587"/>
              </p:ext>
            </p:extLst>
          </p:nvPr>
        </p:nvGraphicFramePr>
        <p:xfrm>
          <a:off x="4138613" y="815975"/>
          <a:ext cx="828675" cy="422275"/>
        </p:xfrm>
        <a:graphic>
          <a:graphicData uri="http://schemas.openxmlformats.org/presentationml/2006/ole">
            <mc:AlternateContent xmlns:mc="http://schemas.openxmlformats.org/markup-compatibility/2006">
              <mc:Choice xmlns:v="urn:schemas-microsoft-com:vml" Requires="v">
                <p:oleObj spid="_x0000_s149092" name="Equation" r:id="rId4" imgW="444240" imgH="228600" progId="Equation.DSMT4">
                  <p:embed/>
                </p:oleObj>
              </mc:Choice>
              <mc:Fallback>
                <p:oleObj name="Equation" r:id="rId4" imgW="444240" imgH="228600" progId="Equation.DSMT4">
                  <p:embed/>
                  <p:pic>
                    <p:nvPicPr>
                      <p:cNvPr id="0" name="Object 2"/>
                      <p:cNvPicPr>
                        <a:picLocks noChangeAspect="1" noChangeArrowheads="1"/>
                      </p:cNvPicPr>
                      <p:nvPr/>
                    </p:nvPicPr>
                    <p:blipFill>
                      <a:blip r:embed="rId5"/>
                      <a:srcRect/>
                      <a:stretch>
                        <a:fillRect/>
                      </a:stretch>
                    </p:blipFill>
                    <p:spPr bwMode="auto">
                      <a:xfrm>
                        <a:off x="4138613" y="815975"/>
                        <a:ext cx="828675" cy="422275"/>
                      </a:xfrm>
                      <a:prstGeom prst="rect">
                        <a:avLst/>
                      </a:prstGeom>
                      <a:noFill/>
                      <a:ln>
                        <a:noFill/>
                      </a:ln>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665193081"/>
              </p:ext>
            </p:extLst>
          </p:nvPr>
        </p:nvGraphicFramePr>
        <p:xfrm>
          <a:off x="1270000" y="4906963"/>
          <a:ext cx="3625850" cy="614362"/>
        </p:xfrm>
        <a:graphic>
          <a:graphicData uri="http://schemas.openxmlformats.org/presentationml/2006/ole">
            <mc:AlternateContent xmlns:mc="http://schemas.openxmlformats.org/markup-compatibility/2006">
              <mc:Choice xmlns:v="urn:schemas-microsoft-com:vml" Requires="v">
                <p:oleObj spid="_x0000_s149093" name="Equation" r:id="rId6" imgW="1511280" imgH="253800" progId="Equation.DSMT4">
                  <p:embed/>
                </p:oleObj>
              </mc:Choice>
              <mc:Fallback>
                <p:oleObj name="Equation" r:id="rId6" imgW="1511280" imgH="253800" progId="Equation.DSMT4">
                  <p:embed/>
                  <p:pic>
                    <p:nvPicPr>
                      <p:cNvPr id="0" name="Object 3"/>
                      <p:cNvPicPr>
                        <a:picLocks noChangeAspect="1" noChangeArrowheads="1"/>
                      </p:cNvPicPr>
                      <p:nvPr/>
                    </p:nvPicPr>
                    <p:blipFill>
                      <a:blip r:embed="rId7"/>
                      <a:srcRect/>
                      <a:stretch>
                        <a:fillRect/>
                      </a:stretch>
                    </p:blipFill>
                    <p:spPr bwMode="auto">
                      <a:xfrm>
                        <a:off x="1270000" y="4906963"/>
                        <a:ext cx="3625850" cy="614362"/>
                      </a:xfrm>
                      <a:prstGeom prst="rect">
                        <a:avLst/>
                      </a:prstGeom>
                      <a:noFill/>
                      <a:ln>
                        <a:noFill/>
                      </a:ln>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083105036"/>
              </p:ext>
            </p:extLst>
          </p:nvPr>
        </p:nvGraphicFramePr>
        <p:xfrm>
          <a:off x="1544524" y="1569157"/>
          <a:ext cx="2728349" cy="597638"/>
        </p:xfrm>
        <a:graphic>
          <a:graphicData uri="http://schemas.openxmlformats.org/presentationml/2006/ole">
            <mc:AlternateContent xmlns:mc="http://schemas.openxmlformats.org/markup-compatibility/2006">
              <mc:Choice xmlns:v="urn:schemas-microsoft-com:vml" Requires="v">
                <p:oleObj spid="_x0000_s149094" name="Equation" r:id="rId8" imgW="1333440" imgH="291960" progId="Equation.DSMT4">
                  <p:embed/>
                </p:oleObj>
              </mc:Choice>
              <mc:Fallback>
                <p:oleObj name="Equation" r:id="rId8" imgW="1333440" imgH="291960" progId="Equation.DSMT4">
                  <p:embed/>
                  <p:pic>
                    <p:nvPicPr>
                      <p:cNvPr id="0" name=""/>
                      <p:cNvPicPr/>
                      <p:nvPr/>
                    </p:nvPicPr>
                    <p:blipFill>
                      <a:blip r:embed="rId9"/>
                      <a:stretch>
                        <a:fillRect/>
                      </a:stretch>
                    </p:blipFill>
                    <p:spPr>
                      <a:xfrm>
                        <a:off x="1544524" y="1569157"/>
                        <a:ext cx="2728349" cy="597638"/>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589967708"/>
              </p:ext>
            </p:extLst>
          </p:nvPr>
        </p:nvGraphicFramePr>
        <p:xfrm>
          <a:off x="1539753" y="2478174"/>
          <a:ext cx="2249564" cy="680789"/>
        </p:xfrm>
        <a:graphic>
          <a:graphicData uri="http://schemas.openxmlformats.org/presentationml/2006/ole">
            <mc:AlternateContent xmlns:mc="http://schemas.openxmlformats.org/markup-compatibility/2006">
              <mc:Choice xmlns:v="urn:schemas-microsoft-com:vml" Requires="v">
                <p:oleObj spid="_x0000_s149095" name="Equation" r:id="rId10" imgW="965160" imgH="291960" progId="Equation.DSMT4">
                  <p:embed/>
                </p:oleObj>
              </mc:Choice>
              <mc:Fallback>
                <p:oleObj name="Equation" r:id="rId10" imgW="965160" imgH="291960" progId="Equation.DSMT4">
                  <p:embed/>
                  <p:pic>
                    <p:nvPicPr>
                      <p:cNvPr id="0" name=""/>
                      <p:cNvPicPr/>
                      <p:nvPr/>
                    </p:nvPicPr>
                    <p:blipFill>
                      <a:blip r:embed="rId11"/>
                      <a:stretch>
                        <a:fillRect/>
                      </a:stretch>
                    </p:blipFill>
                    <p:spPr>
                      <a:xfrm>
                        <a:off x="1539753" y="2478174"/>
                        <a:ext cx="2249564" cy="680789"/>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278666060"/>
              </p:ext>
            </p:extLst>
          </p:nvPr>
        </p:nvGraphicFramePr>
        <p:xfrm>
          <a:off x="1008129" y="3565452"/>
          <a:ext cx="3825991" cy="734590"/>
        </p:xfrm>
        <a:graphic>
          <a:graphicData uri="http://schemas.openxmlformats.org/presentationml/2006/ole">
            <mc:AlternateContent xmlns:mc="http://schemas.openxmlformats.org/markup-compatibility/2006">
              <mc:Choice xmlns:v="urn:schemas-microsoft-com:vml" Requires="v">
                <p:oleObj spid="_x0000_s149096" name="Equation" r:id="rId12" imgW="1587240" imgH="304560" progId="Equation.DSMT4">
                  <p:embed/>
                </p:oleObj>
              </mc:Choice>
              <mc:Fallback>
                <p:oleObj name="Equation" r:id="rId12" imgW="1587240" imgH="304560" progId="Equation.DSMT4">
                  <p:embed/>
                  <p:pic>
                    <p:nvPicPr>
                      <p:cNvPr id="0" name=""/>
                      <p:cNvPicPr/>
                      <p:nvPr/>
                    </p:nvPicPr>
                    <p:blipFill>
                      <a:blip r:embed="rId13"/>
                      <a:stretch>
                        <a:fillRect/>
                      </a:stretch>
                    </p:blipFill>
                    <p:spPr>
                      <a:xfrm>
                        <a:off x="1008129" y="3565452"/>
                        <a:ext cx="3825991" cy="734590"/>
                      </a:xfrm>
                      <a:prstGeom prst="rect">
                        <a:avLst/>
                      </a:prstGeom>
                    </p:spPr>
                  </p:pic>
                </p:oleObj>
              </mc:Fallback>
            </mc:AlternateContent>
          </a:graphicData>
        </a:graphic>
      </p:graphicFrame>
      <p:sp>
        <p:nvSpPr>
          <p:cNvPr id="13" name="矩形 12"/>
          <p:cNvSpPr/>
          <p:nvPr/>
        </p:nvSpPr>
        <p:spPr>
          <a:xfrm>
            <a:off x="5436096" y="4982567"/>
            <a:ext cx="1830949" cy="523220"/>
          </a:xfrm>
          <a:prstGeom prst="rect">
            <a:avLst/>
          </a:prstGeom>
        </p:spPr>
        <p:txBody>
          <a:bodyPr wrap="none">
            <a:spAutoFit/>
          </a:bodyPr>
          <a:lstStyle/>
          <a:p>
            <a:r>
              <a:rPr lang="en-US" altLang="zh-CN" sz="2800" dirty="0" smtClean="0"/>
              <a:t>——</a:t>
            </a:r>
            <a:r>
              <a:rPr lang="zh-CN" altLang="en-US" b="1" dirty="0" smtClean="0">
                <a:solidFill>
                  <a:srgbClr val="C00000"/>
                </a:solidFill>
                <a:latin typeface="仿宋" panose="02010609060101010101" pitchFamily="49" charset="-122"/>
                <a:ea typeface="仿宋" panose="02010609060101010101" pitchFamily="49" charset="-122"/>
              </a:rPr>
              <a:t>振动解</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3461852"/>
            <a:ext cx="7772400" cy="5168201"/>
          </a:xfrm>
        </p:spPr>
        <p:txBody>
          <a:bodyPr/>
          <a:lstStyle/>
          <a:p>
            <a:pPr>
              <a:buNone/>
            </a:pPr>
            <a:r>
              <a:rPr lang="zh-CN" altLang="en-US" sz="2800" dirty="0" smtClean="0"/>
              <a:t>∵</a:t>
            </a:r>
            <a:r>
              <a:rPr lang="en-US" altLang="zh-CN" sz="2800" dirty="0" smtClean="0"/>
              <a:t>			</a:t>
            </a:r>
          </a:p>
          <a:p>
            <a:pPr>
              <a:lnSpc>
                <a:spcPct val="150000"/>
              </a:lnSpc>
              <a:buNone/>
            </a:pPr>
            <a:r>
              <a:rPr lang="zh-CN" altLang="en-US" sz="2800" dirty="0" smtClean="0"/>
              <a:t>∴</a:t>
            </a:r>
            <a:r>
              <a:rPr lang="zh-CN" altLang="en-US" sz="2400" dirty="0" smtClean="0">
                <a:latin typeface="仿宋" panose="02010609060101010101" pitchFamily="49" charset="-122"/>
                <a:ea typeface="仿宋" panose="02010609060101010101" pitchFamily="49" charset="-122"/>
              </a:rPr>
              <a:t>阻尼振动周期</a:t>
            </a:r>
            <a:r>
              <a:rPr lang="en-US" altLang="zh-CN" sz="2400" dirty="0" smtClean="0">
                <a:latin typeface="仿宋" panose="02010609060101010101" pitchFamily="49" charset="-122"/>
                <a:ea typeface="仿宋" panose="02010609060101010101" pitchFamily="49" charset="-122"/>
              </a:rPr>
              <a:t>	     </a:t>
            </a:r>
            <a:r>
              <a:rPr lang="zh-CN" altLang="en-US" sz="2400" dirty="0" smtClean="0">
                <a:latin typeface="仿宋" panose="02010609060101010101" pitchFamily="49" charset="-122"/>
                <a:ea typeface="仿宋" panose="02010609060101010101" pitchFamily="49" charset="-122"/>
              </a:rPr>
              <a:t>大于无阻尼振动简谐振动的周期       </a:t>
            </a:r>
            <a:r>
              <a:rPr lang="zh-CN" altLang="en-US" sz="2800" dirty="0" smtClean="0"/>
              <a:t>。</a:t>
            </a:r>
            <a:endParaRPr lang="en-US" altLang="zh-CN" sz="2800" dirty="0" smtClean="0"/>
          </a:p>
          <a:p>
            <a:pPr marL="0" indent="0">
              <a:buNone/>
            </a:pPr>
            <a:endParaRPr lang="zh-CN" altLang="en-US" sz="2800" dirty="0"/>
          </a:p>
        </p:txBody>
      </p:sp>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solidFill>
                  <a:srgbClr val="000000"/>
                </a:solidFill>
              </a:rPr>
              <a:pPr>
                <a:defRPr/>
              </a:pPr>
              <a:t>63</a:t>
            </a:fld>
            <a:endParaRPr lang="en-US" altLang="zh-CN">
              <a:solidFill>
                <a:srgbClr val="000000"/>
              </a:solidFill>
            </a:endParaRPr>
          </a:p>
        </p:txBody>
      </p:sp>
      <p:graphicFrame>
        <p:nvGraphicFramePr>
          <p:cNvPr id="61442" name="Object 2"/>
          <p:cNvGraphicFramePr>
            <a:graphicFrameLocks noChangeAspect="1"/>
          </p:cNvGraphicFramePr>
          <p:nvPr>
            <p:extLst>
              <p:ext uri="{D42A27DB-BD31-4B8C-83A1-F6EECF244321}">
                <p14:modId xmlns:p14="http://schemas.microsoft.com/office/powerpoint/2010/main" val="3637684869"/>
              </p:ext>
            </p:extLst>
          </p:nvPr>
        </p:nvGraphicFramePr>
        <p:xfrm>
          <a:off x="1339533" y="3452174"/>
          <a:ext cx="1055687" cy="536575"/>
        </p:xfrm>
        <a:graphic>
          <a:graphicData uri="http://schemas.openxmlformats.org/presentationml/2006/ole">
            <mc:AlternateContent xmlns:mc="http://schemas.openxmlformats.org/markup-compatibility/2006">
              <mc:Choice xmlns:v="urn:schemas-microsoft-com:vml" Requires="v">
                <p:oleObj spid="_x0000_s172412" name="Equation" r:id="rId3" imgW="444240" imgH="228600" progId="Equation.DSMT4">
                  <p:embed/>
                </p:oleObj>
              </mc:Choice>
              <mc:Fallback>
                <p:oleObj name="Equation" r:id="rId3" imgW="444240" imgH="228600" progId="Equation.DSMT4">
                  <p:embed/>
                  <p:pic>
                    <p:nvPicPr>
                      <p:cNvPr id="0" name=""/>
                      <p:cNvPicPr>
                        <a:picLocks noChangeAspect="1" noChangeArrowheads="1"/>
                      </p:cNvPicPr>
                      <p:nvPr/>
                    </p:nvPicPr>
                    <p:blipFill>
                      <a:blip r:embed="rId4"/>
                      <a:srcRect/>
                      <a:stretch>
                        <a:fillRect/>
                      </a:stretch>
                    </p:blipFill>
                    <p:spPr bwMode="auto">
                      <a:xfrm>
                        <a:off x="1339533" y="3452174"/>
                        <a:ext cx="1055687"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47" name="Object 7"/>
          <p:cNvGraphicFramePr>
            <a:graphicFrameLocks noChangeAspect="1"/>
          </p:cNvGraphicFramePr>
          <p:nvPr>
            <p:extLst>
              <p:ext uri="{D42A27DB-BD31-4B8C-83A1-F6EECF244321}">
                <p14:modId xmlns:p14="http://schemas.microsoft.com/office/powerpoint/2010/main" val="3990994765"/>
              </p:ext>
            </p:extLst>
          </p:nvPr>
        </p:nvGraphicFramePr>
        <p:xfrm>
          <a:off x="3268351" y="3988749"/>
          <a:ext cx="1000132" cy="772940"/>
        </p:xfrm>
        <a:graphic>
          <a:graphicData uri="http://schemas.openxmlformats.org/presentationml/2006/ole">
            <mc:AlternateContent xmlns:mc="http://schemas.openxmlformats.org/markup-compatibility/2006">
              <mc:Choice xmlns:v="urn:schemas-microsoft-com:vml" Requires="v">
                <p:oleObj spid="_x0000_s172413" r:id="rId5" imgW="507780" imgH="393529" progId="Equation.3">
                  <p:embed/>
                </p:oleObj>
              </mc:Choice>
              <mc:Fallback>
                <p:oleObj r:id="rId5" imgW="507780" imgH="3935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8351" y="3988749"/>
                        <a:ext cx="1000132" cy="7729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48" name="Object 8"/>
          <p:cNvGraphicFramePr>
            <a:graphicFrameLocks noChangeAspect="1"/>
          </p:cNvGraphicFramePr>
          <p:nvPr>
            <p:extLst>
              <p:ext uri="{D42A27DB-BD31-4B8C-83A1-F6EECF244321}">
                <p14:modId xmlns:p14="http://schemas.microsoft.com/office/powerpoint/2010/main" val="4194291367"/>
              </p:ext>
            </p:extLst>
          </p:nvPr>
        </p:nvGraphicFramePr>
        <p:xfrm>
          <a:off x="1479527" y="4586475"/>
          <a:ext cx="995098" cy="864096"/>
        </p:xfrm>
        <a:graphic>
          <a:graphicData uri="http://schemas.openxmlformats.org/presentationml/2006/ole">
            <mc:AlternateContent xmlns:mc="http://schemas.openxmlformats.org/markup-compatibility/2006">
              <mc:Choice xmlns:v="urn:schemas-microsoft-com:vml" Requires="v">
                <p:oleObj spid="_x0000_s172414" name="公式" r:id="rId7" imgW="495000" imgH="431640" progId="Equation.3">
                  <p:embed/>
                </p:oleObj>
              </mc:Choice>
              <mc:Fallback>
                <p:oleObj name="公式" r:id="rId7" imgW="495000" imgH="431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9527" y="4586475"/>
                        <a:ext cx="995098" cy="864096"/>
                      </a:xfrm>
                      <a:prstGeom prst="rect">
                        <a:avLst/>
                      </a:prstGeom>
                      <a:noFill/>
                      <a:extLst/>
                    </p:spPr>
                  </p:pic>
                </p:oleObj>
              </mc:Fallback>
            </mc:AlternateContent>
          </a:graphicData>
        </a:graphic>
      </p:graphicFrame>
      <p:sp>
        <p:nvSpPr>
          <p:cNvPr id="6" name="矩形 5"/>
          <p:cNvSpPr/>
          <p:nvPr/>
        </p:nvSpPr>
        <p:spPr>
          <a:xfrm>
            <a:off x="433506" y="1761947"/>
            <a:ext cx="2339102" cy="461665"/>
          </a:xfrm>
          <a:prstGeom prst="rect">
            <a:avLst/>
          </a:prstGeom>
        </p:spPr>
        <p:txBody>
          <a:bodyPr wrap="none">
            <a:spAutoFit/>
          </a:bodyPr>
          <a:lstStyle/>
          <a:p>
            <a:pPr marL="0" indent="0">
              <a:buNone/>
            </a:pPr>
            <a:r>
              <a:rPr lang="zh-CN" altLang="en-US" dirty="0">
                <a:latin typeface="仿宋" panose="02010609060101010101" pitchFamily="49" charset="-122"/>
                <a:ea typeface="仿宋" panose="02010609060101010101" pitchFamily="49" charset="-122"/>
              </a:rPr>
              <a:t>方向变换周期：</a:t>
            </a:r>
            <a:endParaRPr lang="en-US" altLang="zh-CN" dirty="0">
              <a:latin typeface="仿宋" panose="02010609060101010101" pitchFamily="49" charset="-122"/>
              <a:ea typeface="仿宋" panose="02010609060101010101" pitchFamily="49" charset="-122"/>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62073284"/>
              </p:ext>
            </p:extLst>
          </p:nvPr>
        </p:nvGraphicFramePr>
        <p:xfrm>
          <a:off x="3211743" y="1754932"/>
          <a:ext cx="1980220" cy="650158"/>
        </p:xfrm>
        <a:graphic>
          <a:graphicData uri="http://schemas.openxmlformats.org/presentationml/2006/ole">
            <mc:AlternateContent xmlns:mc="http://schemas.openxmlformats.org/markup-compatibility/2006">
              <mc:Choice xmlns:v="urn:schemas-microsoft-com:vml" Requires="v">
                <p:oleObj spid="_x0000_s172415" name="Equation" r:id="rId9" imgW="876240" imgH="291960" progId="Equation.DSMT4">
                  <p:embed/>
                </p:oleObj>
              </mc:Choice>
              <mc:Fallback>
                <p:oleObj name="Equation" r:id="rId9" imgW="876240" imgH="291960" progId="Equation.DSMT4">
                  <p:embed/>
                  <p:pic>
                    <p:nvPicPr>
                      <p:cNvPr id="0" name=""/>
                      <p:cNvPicPr>
                        <a:picLocks noChangeAspect="1" noChangeArrowheads="1"/>
                      </p:cNvPicPr>
                      <p:nvPr/>
                    </p:nvPicPr>
                    <p:blipFill>
                      <a:blip r:embed="rId10"/>
                      <a:srcRect/>
                      <a:stretch>
                        <a:fillRect/>
                      </a:stretch>
                    </p:blipFill>
                    <p:spPr bwMode="auto">
                      <a:xfrm>
                        <a:off x="3211743" y="1754932"/>
                        <a:ext cx="1980220" cy="650158"/>
                      </a:xfrm>
                      <a:prstGeom prst="rect">
                        <a:avLst/>
                      </a:prstGeom>
                      <a:noFill/>
                      <a:ln>
                        <a:noFill/>
                      </a:ln>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493513280"/>
              </p:ext>
            </p:extLst>
          </p:nvPr>
        </p:nvGraphicFramePr>
        <p:xfrm>
          <a:off x="2866368" y="2611301"/>
          <a:ext cx="1139589" cy="880016"/>
        </p:xfrm>
        <a:graphic>
          <a:graphicData uri="http://schemas.openxmlformats.org/presentationml/2006/ole">
            <mc:AlternateContent xmlns:mc="http://schemas.openxmlformats.org/markup-compatibility/2006">
              <mc:Choice xmlns:v="urn:schemas-microsoft-com:vml" Requires="v">
                <p:oleObj spid="_x0000_s172416" r:id="rId11" imgW="507780" imgH="393529" progId="Equation.3">
                  <p:embed/>
                </p:oleObj>
              </mc:Choice>
              <mc:Fallback>
                <p:oleObj r:id="rId11" imgW="507780" imgH="3935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6368" y="2611301"/>
                        <a:ext cx="1139589" cy="880016"/>
                      </a:xfrm>
                      <a:prstGeom prst="rect">
                        <a:avLst/>
                      </a:prstGeom>
                      <a:noFill/>
                      <a:ln>
                        <a:noFill/>
                      </a:ln>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993405402"/>
              </p:ext>
            </p:extLst>
          </p:nvPr>
        </p:nvGraphicFramePr>
        <p:xfrm>
          <a:off x="4071790" y="2644951"/>
          <a:ext cx="1656184" cy="892061"/>
        </p:xfrm>
        <a:graphic>
          <a:graphicData uri="http://schemas.openxmlformats.org/presentationml/2006/ole">
            <mc:AlternateContent xmlns:mc="http://schemas.openxmlformats.org/markup-compatibility/2006">
              <mc:Choice xmlns:v="urn:schemas-microsoft-com:vml" Requires="v">
                <p:oleObj spid="_x0000_s172417" name="公式" r:id="rId12" imgW="545863" imgH="291973" progId="Equation.3">
                  <p:embed/>
                </p:oleObj>
              </mc:Choice>
              <mc:Fallback>
                <p:oleObj name="公式" r:id="rId12" imgW="545863" imgH="291973"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71790" y="2644951"/>
                        <a:ext cx="1656184" cy="892061"/>
                      </a:xfrm>
                      <a:prstGeom prst="rect">
                        <a:avLst/>
                      </a:prstGeom>
                      <a:noFill/>
                      <a:ln>
                        <a:noFill/>
                      </a:ln>
                    </p:spPr>
                  </p:pic>
                </p:oleObj>
              </mc:Fallback>
            </mc:AlternateContent>
          </a:graphicData>
        </a:graphic>
      </p:graphicFrame>
      <p:sp>
        <p:nvSpPr>
          <p:cNvPr id="7" name="矩形 6"/>
          <p:cNvSpPr/>
          <p:nvPr/>
        </p:nvSpPr>
        <p:spPr>
          <a:xfrm>
            <a:off x="5870309" y="2774967"/>
            <a:ext cx="3068469" cy="523220"/>
          </a:xfrm>
          <a:prstGeom prst="rect">
            <a:avLst/>
          </a:prstGeom>
        </p:spPr>
        <p:txBody>
          <a:bodyPr wrap="none">
            <a:spAutoFit/>
          </a:bodyPr>
          <a:lstStyle/>
          <a:p>
            <a:r>
              <a:rPr lang="en-US" altLang="zh-CN" sz="2800" dirty="0"/>
              <a:t>——</a:t>
            </a:r>
            <a:r>
              <a:rPr lang="zh-CN" altLang="en-US" b="1" dirty="0">
                <a:solidFill>
                  <a:srgbClr val="C00000"/>
                </a:solidFill>
                <a:latin typeface="仿宋" panose="02010609060101010101" pitchFamily="49" charset="-122"/>
                <a:ea typeface="仿宋" panose="02010609060101010101" pitchFamily="49" charset="-122"/>
              </a:rPr>
              <a:t>阻尼振动的周期</a:t>
            </a:r>
            <a:endParaRPr lang="zh-CN" altLang="en-US" dirty="0"/>
          </a:p>
        </p:txBody>
      </p:sp>
      <p:sp>
        <p:nvSpPr>
          <p:cNvPr id="15" name="矩形 14"/>
          <p:cNvSpPr/>
          <p:nvPr/>
        </p:nvSpPr>
        <p:spPr>
          <a:xfrm>
            <a:off x="1049058" y="974507"/>
            <a:ext cx="1107996" cy="461665"/>
          </a:xfrm>
          <a:prstGeom prst="rect">
            <a:avLst/>
          </a:prstGeom>
        </p:spPr>
        <p:txBody>
          <a:bodyPr wrap="none">
            <a:spAutoFit/>
          </a:bodyPr>
          <a:lstStyle/>
          <a:p>
            <a:pPr marL="0" indent="0">
              <a:buNone/>
            </a:pPr>
            <a:r>
              <a:rPr lang="zh-CN" altLang="en-US" dirty="0">
                <a:latin typeface="仿宋" panose="02010609060101010101" pitchFamily="49" charset="-122"/>
                <a:ea typeface="仿宋" panose="02010609060101010101" pitchFamily="49" charset="-122"/>
              </a:rPr>
              <a:t>振幅</a:t>
            </a:r>
            <a:r>
              <a:rPr lang="zh-CN" altLang="en-US" dirty="0" smtClean="0">
                <a:latin typeface="仿宋" panose="02010609060101010101" pitchFamily="49" charset="-122"/>
                <a:ea typeface="仿宋" panose="02010609060101010101" pitchFamily="49" charset="-122"/>
              </a:rPr>
              <a:t>：</a:t>
            </a:r>
            <a:endParaRPr lang="en-US" altLang="zh-CN" dirty="0">
              <a:latin typeface="仿宋" panose="02010609060101010101" pitchFamily="49" charset="-122"/>
              <a:ea typeface="仿宋" panose="02010609060101010101" pitchFamily="49"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534208896"/>
              </p:ext>
            </p:extLst>
          </p:nvPr>
        </p:nvGraphicFramePr>
        <p:xfrm>
          <a:off x="3186613" y="974508"/>
          <a:ext cx="1479438" cy="540564"/>
        </p:xfrm>
        <a:graphic>
          <a:graphicData uri="http://schemas.openxmlformats.org/presentationml/2006/ole">
            <mc:AlternateContent xmlns:mc="http://schemas.openxmlformats.org/markup-compatibility/2006">
              <mc:Choice xmlns:v="urn:schemas-microsoft-com:vml" Requires="v">
                <p:oleObj spid="_x0000_s172418" name="Equation" r:id="rId14" imgW="660240" imgH="241200" progId="Equation.DSMT4">
                  <p:embed/>
                </p:oleObj>
              </mc:Choice>
              <mc:Fallback>
                <p:oleObj name="Equation" r:id="rId14" imgW="660240" imgH="241200" progId="Equation.DSMT4">
                  <p:embed/>
                  <p:pic>
                    <p:nvPicPr>
                      <p:cNvPr id="0" name=""/>
                      <p:cNvPicPr/>
                      <p:nvPr/>
                    </p:nvPicPr>
                    <p:blipFill>
                      <a:blip r:embed="rId15"/>
                      <a:stretch>
                        <a:fillRect/>
                      </a:stretch>
                    </p:blipFill>
                    <p:spPr>
                      <a:xfrm>
                        <a:off x="3186613" y="974508"/>
                        <a:ext cx="1479438" cy="540564"/>
                      </a:xfrm>
                      <a:prstGeom prst="rect">
                        <a:avLst/>
                      </a:prstGeom>
                    </p:spPr>
                  </p:pic>
                </p:oleObj>
              </mc:Fallback>
            </mc:AlternateContent>
          </a:graphicData>
        </a:graphic>
      </p:graphicFrame>
    </p:spTree>
    <p:extLst>
      <p:ext uri="{BB962C8B-B14F-4D97-AF65-F5344CB8AC3E}">
        <p14:creationId xmlns:p14="http://schemas.microsoft.com/office/powerpoint/2010/main" val="1608825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217827" y="6374671"/>
            <a:ext cx="1905000" cy="457200"/>
          </a:xfrm>
        </p:spPr>
        <p:txBody>
          <a:bodyPr/>
          <a:lstStyle/>
          <a:p>
            <a:pPr>
              <a:defRPr/>
            </a:pPr>
            <a:fld id="{A21F6510-B1EA-49C3-8B9C-EDA9B8F55F35}" type="slidenum">
              <a:rPr lang="en-US" altLang="zh-CN" smtClean="0"/>
              <a:pPr>
                <a:defRPr/>
              </a:pPr>
              <a:t>64</a:t>
            </a:fld>
            <a:endParaRPr lang="en-US" altLang="zh-CN"/>
          </a:p>
        </p:txBody>
      </p:sp>
      <p:sp>
        <p:nvSpPr>
          <p:cNvPr id="5" name="矩形 4"/>
          <p:cNvSpPr/>
          <p:nvPr/>
        </p:nvSpPr>
        <p:spPr>
          <a:xfrm>
            <a:off x="719572" y="579160"/>
            <a:ext cx="2646878" cy="461665"/>
          </a:xfrm>
          <a:prstGeom prst="rect">
            <a:avLst/>
          </a:prstGeom>
        </p:spPr>
        <p:txBody>
          <a:bodyPr wrap="none">
            <a:spAutoFit/>
          </a:bodyPr>
          <a:lstStyle/>
          <a:p>
            <a:pPr marL="0" indent="0">
              <a:buNone/>
            </a:pPr>
            <a:r>
              <a:rPr lang="zh-CN" altLang="en-US" dirty="0" smtClean="0">
                <a:solidFill>
                  <a:srgbClr val="0000FF"/>
                </a:solidFill>
                <a:latin typeface="仿宋" panose="02010609060101010101" pitchFamily="49" charset="-122"/>
                <a:ea typeface="仿宋" panose="02010609060101010101" pitchFamily="49" charset="-122"/>
              </a:rPr>
              <a:t>阻尼振子的能量：</a:t>
            </a:r>
            <a:endParaRPr lang="en-US" altLang="zh-CN" dirty="0">
              <a:solidFill>
                <a:srgbClr val="0000FF"/>
              </a:solidFill>
              <a:latin typeface="仿宋" panose="02010609060101010101" pitchFamily="49" charset="-122"/>
              <a:ea typeface="仿宋" panose="02010609060101010101" pitchFamily="49"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38897322"/>
              </p:ext>
            </p:extLst>
          </p:nvPr>
        </p:nvGraphicFramePr>
        <p:xfrm>
          <a:off x="2735796" y="1016929"/>
          <a:ext cx="3243262" cy="549275"/>
        </p:xfrm>
        <a:graphic>
          <a:graphicData uri="http://schemas.openxmlformats.org/presentationml/2006/ole">
            <mc:AlternateContent xmlns:mc="http://schemas.openxmlformats.org/markup-compatibility/2006">
              <mc:Choice xmlns:v="urn:schemas-microsoft-com:vml" Requires="v">
                <p:oleObj spid="_x0000_s125883" name="Equation" r:id="rId3" imgW="1511280" imgH="253800" progId="Equation.DSMT4">
                  <p:embed/>
                </p:oleObj>
              </mc:Choice>
              <mc:Fallback>
                <p:oleObj name="Equation" r:id="rId3" imgW="1511280" imgH="253800" progId="Equation.DSMT4">
                  <p:embed/>
                  <p:pic>
                    <p:nvPicPr>
                      <p:cNvPr id="0" name=""/>
                      <p:cNvPicPr>
                        <a:picLocks noChangeAspect="1" noChangeArrowheads="1"/>
                      </p:cNvPicPr>
                      <p:nvPr/>
                    </p:nvPicPr>
                    <p:blipFill>
                      <a:blip r:embed="rId4"/>
                      <a:srcRect/>
                      <a:stretch>
                        <a:fillRect/>
                      </a:stretch>
                    </p:blipFill>
                    <p:spPr bwMode="auto">
                      <a:xfrm>
                        <a:off x="2735796" y="1016929"/>
                        <a:ext cx="3243262" cy="549275"/>
                      </a:xfrm>
                      <a:prstGeom prst="rect">
                        <a:avLst/>
                      </a:prstGeom>
                      <a:noFill/>
                      <a:ln>
                        <a:noFill/>
                      </a:ln>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271725652"/>
              </p:ext>
            </p:extLst>
          </p:nvPr>
        </p:nvGraphicFramePr>
        <p:xfrm>
          <a:off x="1138898" y="1513919"/>
          <a:ext cx="6891862" cy="828092"/>
        </p:xfrm>
        <a:graphic>
          <a:graphicData uri="http://schemas.openxmlformats.org/presentationml/2006/ole">
            <mc:AlternateContent xmlns:mc="http://schemas.openxmlformats.org/markup-compatibility/2006">
              <mc:Choice xmlns:v="urn:schemas-microsoft-com:vml" Requires="v">
                <p:oleObj spid="_x0000_s125884" name="Equation" r:id="rId5" imgW="3276360" imgH="393480" progId="Equation.DSMT4">
                  <p:embed/>
                </p:oleObj>
              </mc:Choice>
              <mc:Fallback>
                <p:oleObj name="Equation" r:id="rId5" imgW="3276360" imgH="393480" progId="Equation.DSMT4">
                  <p:embed/>
                  <p:pic>
                    <p:nvPicPr>
                      <p:cNvPr id="0" name=""/>
                      <p:cNvPicPr/>
                      <p:nvPr/>
                    </p:nvPicPr>
                    <p:blipFill>
                      <a:blip r:embed="rId6"/>
                      <a:stretch>
                        <a:fillRect/>
                      </a:stretch>
                    </p:blipFill>
                    <p:spPr>
                      <a:xfrm>
                        <a:off x="1138898" y="1513919"/>
                        <a:ext cx="6891862" cy="828092"/>
                      </a:xfrm>
                      <a:prstGeom prst="rect">
                        <a:avLst/>
                      </a:prstGeom>
                    </p:spPr>
                  </p:pic>
                </p:oleObj>
              </mc:Fallback>
            </mc:AlternateContent>
          </a:graphicData>
        </a:graphic>
      </p:graphicFrame>
      <p:sp>
        <p:nvSpPr>
          <p:cNvPr id="8" name="矩形 7"/>
          <p:cNvSpPr/>
          <p:nvPr/>
        </p:nvSpPr>
        <p:spPr>
          <a:xfrm>
            <a:off x="381077" y="2541999"/>
            <a:ext cx="1107996" cy="461665"/>
          </a:xfrm>
          <a:prstGeom prst="rect">
            <a:avLst/>
          </a:prstGeom>
        </p:spPr>
        <p:txBody>
          <a:bodyPr wrap="none">
            <a:spAutoFit/>
          </a:bodyPr>
          <a:lstStyle/>
          <a:p>
            <a:pPr marL="0" indent="0">
              <a:buNone/>
            </a:pPr>
            <a:r>
              <a:rPr lang="zh-CN" altLang="en-US" dirty="0" smtClean="0">
                <a:latin typeface="仿宋" panose="02010609060101010101" pitchFamily="49" charset="-122"/>
                <a:ea typeface="仿宋" panose="02010609060101010101" pitchFamily="49" charset="-122"/>
              </a:rPr>
              <a:t>动能：</a:t>
            </a:r>
            <a:endParaRPr lang="en-US" altLang="zh-CN" dirty="0">
              <a:latin typeface="仿宋" panose="02010609060101010101" pitchFamily="49" charset="-122"/>
              <a:ea typeface="仿宋" panose="02010609060101010101" pitchFamily="49" charset="-122"/>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359401922"/>
              </p:ext>
            </p:extLst>
          </p:nvPr>
        </p:nvGraphicFramePr>
        <p:xfrm>
          <a:off x="1489073" y="2413691"/>
          <a:ext cx="7200800" cy="746571"/>
        </p:xfrm>
        <a:graphic>
          <a:graphicData uri="http://schemas.openxmlformats.org/presentationml/2006/ole">
            <mc:AlternateContent xmlns:mc="http://schemas.openxmlformats.org/markup-compatibility/2006">
              <mc:Choice xmlns:v="urn:schemas-microsoft-com:vml" Requires="v">
                <p:oleObj spid="_x0000_s125885" name="Equation" r:id="rId7" imgW="3797280" imgH="393480" progId="Equation.DSMT4">
                  <p:embed/>
                </p:oleObj>
              </mc:Choice>
              <mc:Fallback>
                <p:oleObj name="Equation" r:id="rId7" imgW="3797280" imgH="393480" progId="Equation.DSMT4">
                  <p:embed/>
                  <p:pic>
                    <p:nvPicPr>
                      <p:cNvPr id="0" name=""/>
                      <p:cNvPicPr/>
                      <p:nvPr/>
                    </p:nvPicPr>
                    <p:blipFill>
                      <a:blip r:embed="rId8"/>
                      <a:stretch>
                        <a:fillRect/>
                      </a:stretch>
                    </p:blipFill>
                    <p:spPr>
                      <a:xfrm>
                        <a:off x="1489073" y="2413691"/>
                        <a:ext cx="7200800" cy="746571"/>
                      </a:xfrm>
                      <a:prstGeom prst="rect">
                        <a:avLst/>
                      </a:prstGeom>
                    </p:spPr>
                  </p:pic>
                </p:oleObj>
              </mc:Fallback>
            </mc:AlternateContent>
          </a:graphicData>
        </a:graphic>
      </p:graphicFrame>
      <p:sp>
        <p:nvSpPr>
          <p:cNvPr id="10" name="矩形 9"/>
          <p:cNvSpPr/>
          <p:nvPr/>
        </p:nvSpPr>
        <p:spPr>
          <a:xfrm>
            <a:off x="416418" y="3320629"/>
            <a:ext cx="1107996" cy="461665"/>
          </a:xfrm>
          <a:prstGeom prst="rect">
            <a:avLst/>
          </a:prstGeom>
        </p:spPr>
        <p:txBody>
          <a:bodyPr wrap="none">
            <a:spAutoFit/>
          </a:bodyPr>
          <a:lstStyle/>
          <a:p>
            <a:pPr marL="0" indent="0">
              <a:buNone/>
            </a:pPr>
            <a:r>
              <a:rPr lang="zh-CN" altLang="en-US" dirty="0" smtClean="0">
                <a:latin typeface="仿宋" panose="02010609060101010101" pitchFamily="49" charset="-122"/>
                <a:ea typeface="仿宋" panose="02010609060101010101" pitchFamily="49" charset="-122"/>
              </a:rPr>
              <a:t>势能：</a:t>
            </a:r>
            <a:endParaRPr lang="en-US" altLang="zh-CN" dirty="0">
              <a:latin typeface="仿宋" panose="02010609060101010101" pitchFamily="49" charset="-122"/>
              <a:ea typeface="仿宋" panose="02010609060101010101" pitchFamily="49" charset="-122"/>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1763413661"/>
              </p:ext>
            </p:extLst>
          </p:nvPr>
        </p:nvGraphicFramePr>
        <p:xfrm>
          <a:off x="1476763" y="3206343"/>
          <a:ext cx="5445395" cy="1716775"/>
        </p:xfrm>
        <a:graphic>
          <a:graphicData uri="http://schemas.openxmlformats.org/presentationml/2006/ole">
            <mc:AlternateContent xmlns:mc="http://schemas.openxmlformats.org/markup-compatibility/2006">
              <mc:Choice xmlns:v="urn:schemas-microsoft-com:vml" Requires="v">
                <p:oleObj spid="_x0000_s125886" name="Equation" r:id="rId9" imgW="2577960" imgH="812520" progId="Equation.DSMT4">
                  <p:embed/>
                </p:oleObj>
              </mc:Choice>
              <mc:Fallback>
                <p:oleObj name="Equation" r:id="rId9" imgW="2577960" imgH="812520" progId="Equation.DSMT4">
                  <p:embed/>
                  <p:pic>
                    <p:nvPicPr>
                      <p:cNvPr id="0" name=""/>
                      <p:cNvPicPr/>
                      <p:nvPr/>
                    </p:nvPicPr>
                    <p:blipFill>
                      <a:blip r:embed="rId10"/>
                      <a:stretch>
                        <a:fillRect/>
                      </a:stretch>
                    </p:blipFill>
                    <p:spPr>
                      <a:xfrm>
                        <a:off x="1476763" y="3206343"/>
                        <a:ext cx="5445395" cy="1716775"/>
                      </a:xfrm>
                      <a:prstGeom prst="rect">
                        <a:avLst/>
                      </a:prstGeom>
                    </p:spPr>
                  </p:pic>
                </p:oleObj>
              </mc:Fallback>
            </mc:AlternateContent>
          </a:graphicData>
        </a:graphic>
      </p:graphicFrame>
      <p:sp>
        <p:nvSpPr>
          <p:cNvPr id="12" name="矩形 11"/>
          <p:cNvSpPr/>
          <p:nvPr/>
        </p:nvSpPr>
        <p:spPr>
          <a:xfrm>
            <a:off x="416553" y="5125797"/>
            <a:ext cx="1415772" cy="461665"/>
          </a:xfrm>
          <a:prstGeom prst="rect">
            <a:avLst/>
          </a:prstGeom>
        </p:spPr>
        <p:txBody>
          <a:bodyPr wrap="none">
            <a:spAutoFit/>
          </a:bodyPr>
          <a:lstStyle/>
          <a:p>
            <a:pPr marL="0" indent="0">
              <a:buNone/>
            </a:pPr>
            <a:r>
              <a:rPr lang="zh-CN" altLang="en-US" dirty="0" smtClean="0">
                <a:latin typeface="仿宋" panose="02010609060101010101" pitchFamily="49" charset="-122"/>
                <a:ea typeface="仿宋" panose="02010609060101010101" pitchFamily="49" charset="-122"/>
              </a:rPr>
              <a:t>机械能：</a:t>
            </a:r>
            <a:endParaRPr lang="en-US" altLang="zh-CN" dirty="0">
              <a:latin typeface="仿宋" panose="02010609060101010101" pitchFamily="49" charset="-122"/>
              <a:ea typeface="仿宋" panose="02010609060101010101" pitchFamily="49" charset="-122"/>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1404714963"/>
              </p:ext>
            </p:extLst>
          </p:nvPr>
        </p:nvGraphicFramePr>
        <p:xfrm>
          <a:off x="1691680" y="5065543"/>
          <a:ext cx="7272808" cy="1501482"/>
        </p:xfrm>
        <a:graphic>
          <a:graphicData uri="http://schemas.openxmlformats.org/presentationml/2006/ole">
            <mc:AlternateContent xmlns:mc="http://schemas.openxmlformats.org/markup-compatibility/2006">
              <mc:Choice xmlns:v="urn:schemas-microsoft-com:vml" Requires="v">
                <p:oleObj spid="_x0000_s125887" name="Equation" r:id="rId11" imgW="3936960" imgH="812520" progId="Equation.DSMT4">
                  <p:embed/>
                </p:oleObj>
              </mc:Choice>
              <mc:Fallback>
                <p:oleObj name="Equation" r:id="rId11" imgW="3936960" imgH="812520" progId="Equation.DSMT4">
                  <p:embed/>
                  <p:pic>
                    <p:nvPicPr>
                      <p:cNvPr id="0" name=""/>
                      <p:cNvPicPr/>
                      <p:nvPr/>
                    </p:nvPicPr>
                    <p:blipFill>
                      <a:blip r:embed="rId12"/>
                      <a:stretch>
                        <a:fillRect/>
                      </a:stretch>
                    </p:blipFill>
                    <p:spPr>
                      <a:xfrm>
                        <a:off x="1691680" y="5065543"/>
                        <a:ext cx="7272808" cy="1501482"/>
                      </a:xfrm>
                      <a:prstGeom prst="rect">
                        <a:avLst/>
                      </a:prstGeom>
                    </p:spPr>
                  </p:pic>
                </p:oleObj>
              </mc:Fallback>
            </mc:AlternateContent>
          </a:graphicData>
        </a:graphic>
      </p:graphicFrame>
    </p:spTree>
    <p:extLst>
      <p:ext uri="{BB962C8B-B14F-4D97-AF65-F5344CB8AC3E}">
        <p14:creationId xmlns:p14="http://schemas.microsoft.com/office/powerpoint/2010/main" val="3173594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65</a:t>
            </a:fld>
            <a:endParaRPr lang="en-US" altLang="zh-CN"/>
          </a:p>
        </p:txBody>
      </p:sp>
      <p:graphicFrame>
        <p:nvGraphicFramePr>
          <p:cNvPr id="5" name="对象 4"/>
          <p:cNvGraphicFramePr>
            <a:graphicFrameLocks noChangeAspect="1"/>
          </p:cNvGraphicFramePr>
          <p:nvPr>
            <p:extLst>
              <p:ext uri="{D42A27DB-BD31-4B8C-83A1-F6EECF244321}">
                <p14:modId xmlns:p14="http://schemas.microsoft.com/office/powerpoint/2010/main" val="1450855923"/>
              </p:ext>
            </p:extLst>
          </p:nvPr>
        </p:nvGraphicFramePr>
        <p:xfrm>
          <a:off x="1007604" y="1088740"/>
          <a:ext cx="7344816" cy="736859"/>
        </p:xfrm>
        <a:graphic>
          <a:graphicData uri="http://schemas.openxmlformats.org/presentationml/2006/ole">
            <mc:AlternateContent xmlns:mc="http://schemas.openxmlformats.org/markup-compatibility/2006">
              <mc:Choice xmlns:v="urn:schemas-microsoft-com:vml" Requires="v">
                <p:oleObj spid="_x0000_s126893" name="Equation" r:id="rId3" imgW="3924000" imgH="393480" progId="Equation.DSMT4">
                  <p:embed/>
                </p:oleObj>
              </mc:Choice>
              <mc:Fallback>
                <p:oleObj name="Equation" r:id="rId3" imgW="3924000" imgH="393480" progId="Equation.DSMT4">
                  <p:embed/>
                  <p:pic>
                    <p:nvPicPr>
                      <p:cNvPr id="0" name=""/>
                      <p:cNvPicPr/>
                      <p:nvPr/>
                    </p:nvPicPr>
                    <p:blipFill>
                      <a:blip r:embed="rId4"/>
                      <a:stretch>
                        <a:fillRect/>
                      </a:stretch>
                    </p:blipFill>
                    <p:spPr>
                      <a:xfrm>
                        <a:off x="1007604" y="1088740"/>
                        <a:ext cx="7344816" cy="736859"/>
                      </a:xfrm>
                      <a:prstGeom prst="rect">
                        <a:avLst/>
                      </a:prstGeom>
                    </p:spPr>
                  </p:pic>
                </p:oleObj>
              </mc:Fallback>
            </mc:AlternateContent>
          </a:graphicData>
        </a:graphic>
      </p:graphicFrame>
      <p:sp>
        <p:nvSpPr>
          <p:cNvPr id="6" name="矩形 5"/>
          <p:cNvSpPr/>
          <p:nvPr/>
        </p:nvSpPr>
        <p:spPr>
          <a:xfrm>
            <a:off x="663528" y="5651607"/>
            <a:ext cx="8032968" cy="461665"/>
          </a:xfrm>
          <a:prstGeom prst="rect">
            <a:avLst/>
          </a:prstGeom>
        </p:spPr>
        <p:txBody>
          <a:bodyPr wrap="none">
            <a:spAutoFit/>
          </a:bodyPr>
          <a:lstStyle/>
          <a:p>
            <a:pPr marL="0" indent="0">
              <a:buNone/>
            </a:pPr>
            <a:r>
              <a:rPr lang="zh-CN" altLang="en-US" dirty="0" smtClean="0">
                <a:latin typeface="仿宋" panose="02010609060101010101" pitchFamily="49" charset="-122"/>
                <a:ea typeface="仿宋" panose="02010609060101010101" pitchFamily="49" charset="-122"/>
              </a:rPr>
              <a:t>这是摩擦力的功率，即损失的能量用于克服摩擦力作功。</a:t>
            </a:r>
            <a:endParaRPr lang="en-US" altLang="zh-CN" dirty="0">
              <a:latin typeface="仿宋" panose="02010609060101010101" pitchFamily="49" charset="-122"/>
              <a:ea typeface="仿宋" panose="02010609060101010101" pitchFamily="49"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18058664"/>
              </p:ext>
            </p:extLst>
          </p:nvPr>
        </p:nvGraphicFramePr>
        <p:xfrm>
          <a:off x="974096" y="2643887"/>
          <a:ext cx="7377113" cy="774700"/>
        </p:xfrm>
        <a:graphic>
          <a:graphicData uri="http://schemas.openxmlformats.org/presentationml/2006/ole">
            <mc:AlternateContent xmlns:mc="http://schemas.openxmlformats.org/markup-compatibility/2006">
              <mc:Choice xmlns:v="urn:schemas-microsoft-com:vml" Requires="v">
                <p:oleObj spid="_x0000_s126894" name="Equation" r:id="rId5" imgW="3746160" imgH="393480" progId="Equation.DSMT4">
                  <p:embed/>
                </p:oleObj>
              </mc:Choice>
              <mc:Fallback>
                <p:oleObj name="Equation" r:id="rId5" imgW="3746160" imgH="393480" progId="Equation.DSMT4">
                  <p:embed/>
                  <p:pic>
                    <p:nvPicPr>
                      <p:cNvPr id="0" name=""/>
                      <p:cNvPicPr/>
                      <p:nvPr/>
                    </p:nvPicPr>
                    <p:blipFill>
                      <a:blip r:embed="rId6"/>
                      <a:stretch>
                        <a:fillRect/>
                      </a:stretch>
                    </p:blipFill>
                    <p:spPr>
                      <a:xfrm>
                        <a:off x="974096" y="2643887"/>
                        <a:ext cx="7377113" cy="77470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679945878"/>
              </p:ext>
            </p:extLst>
          </p:nvPr>
        </p:nvGraphicFramePr>
        <p:xfrm>
          <a:off x="1255513" y="3418587"/>
          <a:ext cx="6250187" cy="750992"/>
        </p:xfrm>
        <a:graphic>
          <a:graphicData uri="http://schemas.openxmlformats.org/presentationml/2006/ole">
            <mc:AlternateContent xmlns:mc="http://schemas.openxmlformats.org/markup-compatibility/2006">
              <mc:Choice xmlns:v="urn:schemas-microsoft-com:vml" Requires="v">
                <p:oleObj spid="_x0000_s126895" name="Equation" r:id="rId7" imgW="3276360" imgH="393480" progId="Equation.DSMT4">
                  <p:embed/>
                </p:oleObj>
              </mc:Choice>
              <mc:Fallback>
                <p:oleObj name="Equation" r:id="rId7" imgW="3276360" imgH="393480" progId="Equation.DSMT4">
                  <p:embed/>
                  <p:pic>
                    <p:nvPicPr>
                      <p:cNvPr id="0" name=""/>
                      <p:cNvPicPr/>
                      <p:nvPr/>
                    </p:nvPicPr>
                    <p:blipFill>
                      <a:blip r:embed="rId8"/>
                      <a:stretch>
                        <a:fillRect/>
                      </a:stretch>
                    </p:blipFill>
                    <p:spPr>
                      <a:xfrm>
                        <a:off x="1255513" y="3418587"/>
                        <a:ext cx="6250187" cy="750992"/>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266102797"/>
              </p:ext>
            </p:extLst>
          </p:nvPr>
        </p:nvGraphicFramePr>
        <p:xfrm>
          <a:off x="3633230" y="4284102"/>
          <a:ext cx="1295749" cy="460711"/>
        </p:xfrm>
        <a:graphic>
          <a:graphicData uri="http://schemas.openxmlformats.org/presentationml/2006/ole">
            <mc:AlternateContent xmlns:mc="http://schemas.openxmlformats.org/markup-compatibility/2006">
              <mc:Choice xmlns:v="urn:schemas-microsoft-com:vml" Requires="v">
                <p:oleObj spid="_x0000_s126896" name="Equation" r:id="rId9" imgW="571320" imgH="203040" progId="Equation.DSMT4">
                  <p:embed/>
                </p:oleObj>
              </mc:Choice>
              <mc:Fallback>
                <p:oleObj name="Equation" r:id="rId9" imgW="571320" imgH="203040" progId="Equation.DSMT4">
                  <p:embed/>
                  <p:pic>
                    <p:nvPicPr>
                      <p:cNvPr id="0" name=""/>
                      <p:cNvPicPr/>
                      <p:nvPr/>
                    </p:nvPicPr>
                    <p:blipFill>
                      <a:blip r:embed="rId10"/>
                      <a:stretch>
                        <a:fillRect/>
                      </a:stretch>
                    </p:blipFill>
                    <p:spPr>
                      <a:xfrm>
                        <a:off x="3633230" y="4284102"/>
                        <a:ext cx="1295749" cy="460711"/>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783612425"/>
              </p:ext>
            </p:extLst>
          </p:nvPr>
        </p:nvGraphicFramePr>
        <p:xfrm>
          <a:off x="2411706" y="4653136"/>
          <a:ext cx="3462110" cy="860270"/>
        </p:xfrm>
        <a:graphic>
          <a:graphicData uri="http://schemas.openxmlformats.org/presentationml/2006/ole">
            <mc:AlternateContent xmlns:mc="http://schemas.openxmlformats.org/markup-compatibility/2006">
              <mc:Choice xmlns:v="urn:schemas-microsoft-com:vml" Requires="v">
                <p:oleObj spid="_x0000_s126897" name="Equation" r:id="rId11" imgW="1587240" imgH="393480" progId="Equation.DSMT4">
                  <p:embed/>
                </p:oleObj>
              </mc:Choice>
              <mc:Fallback>
                <p:oleObj name="Equation" r:id="rId11" imgW="1587240" imgH="393480" progId="Equation.DSMT4">
                  <p:embed/>
                  <p:pic>
                    <p:nvPicPr>
                      <p:cNvPr id="0" name=""/>
                      <p:cNvPicPr/>
                      <p:nvPr/>
                    </p:nvPicPr>
                    <p:blipFill>
                      <a:blip r:embed="rId12"/>
                      <a:stretch>
                        <a:fillRect/>
                      </a:stretch>
                    </p:blipFill>
                    <p:spPr>
                      <a:xfrm>
                        <a:off x="2411706" y="4653136"/>
                        <a:ext cx="3462110" cy="860270"/>
                      </a:xfrm>
                      <a:prstGeom prst="rect">
                        <a:avLst/>
                      </a:prstGeom>
                    </p:spPr>
                  </p:pic>
                </p:oleObj>
              </mc:Fallback>
            </mc:AlternateContent>
          </a:graphicData>
        </a:graphic>
      </p:graphicFrame>
      <p:sp>
        <p:nvSpPr>
          <p:cNvPr id="11" name="矩形 10"/>
          <p:cNvSpPr/>
          <p:nvPr/>
        </p:nvSpPr>
        <p:spPr>
          <a:xfrm>
            <a:off x="974096" y="2028078"/>
            <a:ext cx="3262433" cy="461665"/>
          </a:xfrm>
          <a:prstGeom prst="rect">
            <a:avLst/>
          </a:prstGeom>
        </p:spPr>
        <p:txBody>
          <a:bodyPr wrap="none">
            <a:spAutoFit/>
          </a:bodyPr>
          <a:lstStyle/>
          <a:p>
            <a:pPr marL="0" indent="0">
              <a:buNone/>
            </a:pPr>
            <a:r>
              <a:rPr lang="zh-CN" altLang="en-US" dirty="0">
                <a:latin typeface="仿宋" panose="02010609060101010101" pitchFamily="49" charset="-122"/>
                <a:ea typeface="仿宋" panose="02010609060101010101" pitchFamily="49" charset="-122"/>
              </a:rPr>
              <a:t>可见</a:t>
            </a:r>
            <a:r>
              <a:rPr lang="zh-CN" altLang="en-US" dirty="0" smtClean="0">
                <a:latin typeface="仿宋" panose="02010609060101010101" pitchFamily="49" charset="-122"/>
                <a:ea typeface="仿宋" panose="02010609060101010101" pitchFamily="49" charset="-122"/>
              </a:rPr>
              <a:t>机械能并不守恒。</a:t>
            </a:r>
            <a:endParaRPr lang="en-US" altLang="zh-CN"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84259093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1319272"/>
            <a:ext cx="7772400" cy="5453082"/>
          </a:xfrm>
        </p:spPr>
        <p:txBody>
          <a:bodyPr/>
          <a:lstStyle/>
          <a:p>
            <a:pPr>
              <a:buNone/>
            </a:pPr>
            <a:r>
              <a:rPr lang="en-US" altLang="zh-CN" sz="2800" dirty="0" smtClean="0"/>
              <a:t>2</a:t>
            </a:r>
            <a:r>
              <a:rPr lang="zh-CN" altLang="en-US" sz="2800" dirty="0" smtClean="0"/>
              <a:t>）</a:t>
            </a:r>
            <a:r>
              <a:rPr lang="zh-CN" altLang="en-US" sz="2400" dirty="0" smtClean="0">
                <a:latin typeface="仿宋" panose="02010609060101010101" pitchFamily="49" charset="-122"/>
                <a:ea typeface="仿宋" panose="02010609060101010101" pitchFamily="49" charset="-122"/>
              </a:rPr>
              <a:t>阻力较大，过阻尼</a:t>
            </a:r>
            <a:r>
              <a:rPr lang="zh-CN" altLang="en-US" sz="2800" dirty="0" smtClean="0"/>
              <a:t>：</a:t>
            </a:r>
            <a:endParaRPr lang="en-US" altLang="zh-CN" sz="2800" dirty="0" smtClean="0"/>
          </a:p>
          <a:p>
            <a:pPr marL="0" indent="0">
              <a:buNone/>
            </a:pPr>
            <a:endParaRPr lang="en-US" altLang="zh-CN" sz="1400" dirty="0" smtClean="0"/>
          </a:p>
          <a:p>
            <a:pPr marL="0" indent="0">
              <a:buNone/>
            </a:pPr>
            <a:endParaRPr lang="en-US" altLang="zh-CN" sz="2400" dirty="0" smtClean="0">
              <a:latin typeface="仿宋" panose="02010609060101010101" pitchFamily="49" charset="-122"/>
              <a:ea typeface="仿宋" panose="02010609060101010101" pitchFamily="49" charset="-122"/>
            </a:endParaRPr>
          </a:p>
          <a:p>
            <a:pPr marL="0" indent="0">
              <a:buNone/>
            </a:pPr>
            <a:r>
              <a:rPr lang="zh-CN" altLang="en-US" sz="2400" dirty="0" smtClean="0">
                <a:latin typeface="仿宋" panose="02010609060101010101" pitchFamily="49" charset="-122"/>
                <a:ea typeface="仿宋" panose="02010609060101010101" pitchFamily="49" charset="-122"/>
              </a:rPr>
              <a:t>解为</a:t>
            </a:r>
            <a:r>
              <a:rPr lang="zh-CN" altLang="en-US" sz="2800" dirty="0"/>
              <a:t>：</a:t>
            </a:r>
          </a:p>
          <a:p>
            <a:pPr>
              <a:buNone/>
            </a:pPr>
            <a:endParaRPr lang="en-US" altLang="zh-CN" sz="2800" dirty="0" smtClean="0"/>
          </a:p>
          <a:p>
            <a:pPr>
              <a:buNone/>
            </a:pPr>
            <a:r>
              <a:rPr lang="zh-CN" altLang="en-US" sz="2400" dirty="0" smtClean="0">
                <a:latin typeface="仿宋" panose="02010609060101010101" pitchFamily="49" charset="-122"/>
                <a:ea typeface="仿宋" panose="02010609060101010101" pitchFamily="49" charset="-122"/>
              </a:rPr>
              <a:t>不</a:t>
            </a:r>
            <a:r>
              <a:rPr lang="zh-CN" altLang="en-US" sz="2400" dirty="0">
                <a:latin typeface="仿宋" panose="02010609060101010101" pitchFamily="49" charset="-122"/>
                <a:ea typeface="仿宋" panose="02010609060101010101" pitchFamily="49" charset="-122"/>
              </a:rPr>
              <a:t>振动，逐渐停止在</a:t>
            </a:r>
            <a:r>
              <a:rPr lang="zh-CN" altLang="en-US" sz="2400" dirty="0" smtClean="0">
                <a:latin typeface="仿宋" panose="02010609060101010101" pitchFamily="49" charset="-122"/>
                <a:ea typeface="仿宋" panose="02010609060101010101" pitchFamily="49" charset="-122"/>
              </a:rPr>
              <a:t>平衡位置</a:t>
            </a:r>
            <a:r>
              <a:rPr lang="zh-CN" altLang="en-US" sz="2800" dirty="0"/>
              <a:t>。</a:t>
            </a:r>
            <a:endParaRPr lang="en-US" altLang="zh-CN" sz="2800" dirty="0"/>
          </a:p>
          <a:p>
            <a:pPr marL="0" indent="0">
              <a:buNone/>
            </a:pPr>
            <a:endParaRPr lang="zh-CN" altLang="en-US" sz="2800" dirty="0"/>
          </a:p>
        </p:txBody>
      </p:sp>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66</a:t>
            </a:fld>
            <a:endParaRPr lang="en-US" altLang="zh-CN"/>
          </a:p>
        </p:txBody>
      </p:sp>
      <p:graphicFrame>
        <p:nvGraphicFramePr>
          <p:cNvPr id="2" name="对象 1"/>
          <p:cNvGraphicFramePr>
            <a:graphicFrameLocks noChangeAspect="1"/>
          </p:cNvGraphicFramePr>
          <p:nvPr>
            <p:extLst>
              <p:ext uri="{D42A27DB-BD31-4B8C-83A1-F6EECF244321}">
                <p14:modId xmlns:p14="http://schemas.microsoft.com/office/powerpoint/2010/main" val="1747239000"/>
              </p:ext>
            </p:extLst>
          </p:nvPr>
        </p:nvGraphicFramePr>
        <p:xfrm>
          <a:off x="4283968" y="1412576"/>
          <a:ext cx="887172" cy="450056"/>
        </p:xfrm>
        <a:graphic>
          <a:graphicData uri="http://schemas.openxmlformats.org/presentationml/2006/ole">
            <mc:AlternateContent xmlns:mc="http://schemas.openxmlformats.org/markup-compatibility/2006">
              <mc:Choice xmlns:v="urn:schemas-microsoft-com:vml" Requires="v">
                <p:oleObj spid="_x0000_s181272" name="Equation" r:id="rId3" imgW="444240" imgH="228600" progId="Equation.DSMT4">
                  <p:embed/>
                </p:oleObj>
              </mc:Choice>
              <mc:Fallback>
                <p:oleObj name="Equation" r:id="rId3" imgW="444240" imgH="228600" progId="Equation.DSMT4">
                  <p:embed/>
                  <p:pic>
                    <p:nvPicPr>
                      <p:cNvPr id="0" name="Object 2"/>
                      <p:cNvPicPr>
                        <a:picLocks noChangeAspect="1" noChangeArrowheads="1"/>
                      </p:cNvPicPr>
                      <p:nvPr/>
                    </p:nvPicPr>
                    <p:blipFill>
                      <a:blip r:embed="rId4"/>
                      <a:srcRect/>
                      <a:stretch>
                        <a:fillRect/>
                      </a:stretch>
                    </p:blipFill>
                    <p:spPr bwMode="auto">
                      <a:xfrm>
                        <a:off x="4283968" y="1412576"/>
                        <a:ext cx="887172" cy="450056"/>
                      </a:xfrm>
                      <a:prstGeom prst="rect">
                        <a:avLst/>
                      </a:prstGeom>
                      <a:noFill/>
                      <a:ln>
                        <a:noFill/>
                      </a:ln>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015153435"/>
              </p:ext>
            </p:extLst>
          </p:nvPr>
        </p:nvGraphicFramePr>
        <p:xfrm>
          <a:off x="2015716" y="2775844"/>
          <a:ext cx="5691782" cy="775318"/>
        </p:xfrm>
        <a:graphic>
          <a:graphicData uri="http://schemas.openxmlformats.org/presentationml/2006/ole">
            <mc:AlternateContent xmlns:mc="http://schemas.openxmlformats.org/markup-compatibility/2006">
              <mc:Choice xmlns:v="urn:schemas-microsoft-com:vml" Requires="v">
                <p:oleObj spid="_x0000_s181273" name="Equation" r:id="rId5" imgW="2171520" imgH="291960" progId="Equation.DSMT4">
                  <p:embed/>
                </p:oleObj>
              </mc:Choice>
              <mc:Fallback>
                <p:oleObj name="Equation" r:id="rId5" imgW="2171520" imgH="291960" progId="Equation.DSMT4">
                  <p:embed/>
                  <p:pic>
                    <p:nvPicPr>
                      <p:cNvPr id="0" name="Object 3"/>
                      <p:cNvPicPr>
                        <a:picLocks noChangeAspect="1" noChangeArrowheads="1"/>
                      </p:cNvPicPr>
                      <p:nvPr/>
                    </p:nvPicPr>
                    <p:blipFill>
                      <a:blip r:embed="rId6"/>
                      <a:srcRect/>
                      <a:stretch>
                        <a:fillRect/>
                      </a:stretch>
                    </p:blipFill>
                    <p:spPr bwMode="auto">
                      <a:xfrm>
                        <a:off x="2015716" y="2775844"/>
                        <a:ext cx="5691782" cy="775318"/>
                      </a:xfrm>
                      <a:prstGeom prst="rect">
                        <a:avLst/>
                      </a:prstGeom>
                      <a:noFill/>
                      <a:ln>
                        <a:noFill/>
                      </a:ln>
                    </p:spPr>
                  </p:pic>
                </p:oleObj>
              </mc:Fallback>
            </mc:AlternateContent>
          </a:graphicData>
        </a:graphic>
      </p:graphicFrame>
      <p:pic>
        <p:nvPicPr>
          <p:cNvPr id="13" name="Picture 10"/>
          <p:cNvPicPr>
            <a:picLocks noChangeAspect="1" noChangeArrowheads="1"/>
          </p:cNvPicPr>
          <p:nvPr/>
        </p:nvPicPr>
        <p:blipFill>
          <a:blip r:embed="rId7"/>
          <a:srcRect/>
          <a:stretch>
            <a:fillRect/>
          </a:stretch>
        </p:blipFill>
        <p:spPr bwMode="auto">
          <a:xfrm>
            <a:off x="831888" y="4293096"/>
            <a:ext cx="7304508" cy="2143132"/>
          </a:xfrm>
          <a:prstGeom prst="rect">
            <a:avLst/>
          </a:prstGeom>
          <a:noFill/>
          <a:ln w="9525">
            <a:noFill/>
            <a:miter lim="800000"/>
            <a:headEnd/>
            <a:tailEnd/>
          </a:ln>
          <a:effectLst/>
        </p:spPr>
      </p:pic>
      <p:graphicFrame>
        <p:nvGraphicFramePr>
          <p:cNvPr id="10" name="对象 9"/>
          <p:cNvGraphicFramePr>
            <a:graphicFrameLocks noChangeAspect="1"/>
          </p:cNvGraphicFramePr>
          <p:nvPr>
            <p:extLst>
              <p:ext uri="{D42A27DB-BD31-4B8C-83A1-F6EECF244321}">
                <p14:modId xmlns:p14="http://schemas.microsoft.com/office/powerpoint/2010/main" val="3764677935"/>
              </p:ext>
            </p:extLst>
          </p:nvPr>
        </p:nvGraphicFramePr>
        <p:xfrm>
          <a:off x="1060004" y="1906976"/>
          <a:ext cx="6848276" cy="632173"/>
        </p:xfrm>
        <a:graphic>
          <a:graphicData uri="http://schemas.openxmlformats.org/presentationml/2006/ole">
            <mc:AlternateContent xmlns:mc="http://schemas.openxmlformats.org/markup-compatibility/2006">
              <mc:Choice xmlns:v="urn:schemas-microsoft-com:vml" Requires="v">
                <p:oleObj spid="_x0000_s181274" name="Equation" r:id="rId8" imgW="3162240" imgH="291960" progId="Equation.DSMT4">
                  <p:embed/>
                </p:oleObj>
              </mc:Choice>
              <mc:Fallback>
                <p:oleObj name="Equation" r:id="rId8" imgW="3162240" imgH="291960" progId="Equation.DSMT4">
                  <p:embed/>
                  <p:pic>
                    <p:nvPicPr>
                      <p:cNvPr id="0" name=""/>
                      <p:cNvPicPr/>
                      <p:nvPr/>
                    </p:nvPicPr>
                    <p:blipFill>
                      <a:blip r:embed="rId9"/>
                      <a:stretch>
                        <a:fillRect/>
                      </a:stretch>
                    </p:blipFill>
                    <p:spPr>
                      <a:xfrm>
                        <a:off x="1060004" y="1906976"/>
                        <a:ext cx="6848276" cy="632173"/>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184534283"/>
              </p:ext>
            </p:extLst>
          </p:nvPr>
        </p:nvGraphicFramePr>
        <p:xfrm>
          <a:off x="1075300" y="587876"/>
          <a:ext cx="2520280" cy="526212"/>
        </p:xfrm>
        <a:graphic>
          <a:graphicData uri="http://schemas.openxmlformats.org/presentationml/2006/ole">
            <mc:AlternateContent xmlns:mc="http://schemas.openxmlformats.org/markup-compatibility/2006">
              <mc:Choice xmlns:v="urn:schemas-microsoft-com:vml" Requires="v">
                <p:oleObj spid="_x0000_s181275" name="Equation" r:id="rId10" imgW="1155600" imgH="241200" progId="Equation.DSMT4">
                  <p:embed/>
                </p:oleObj>
              </mc:Choice>
              <mc:Fallback>
                <p:oleObj name="Equation" r:id="rId10" imgW="1155600" imgH="241200" progId="Equation.DSMT4">
                  <p:embed/>
                  <p:pic>
                    <p:nvPicPr>
                      <p:cNvPr id="0" name=""/>
                      <p:cNvPicPr/>
                      <p:nvPr/>
                    </p:nvPicPr>
                    <p:blipFill>
                      <a:blip r:embed="rId11"/>
                      <a:stretch>
                        <a:fillRect/>
                      </a:stretch>
                    </p:blipFill>
                    <p:spPr>
                      <a:xfrm>
                        <a:off x="1075300" y="587876"/>
                        <a:ext cx="2520280" cy="526212"/>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170649501"/>
              </p:ext>
            </p:extLst>
          </p:nvPr>
        </p:nvGraphicFramePr>
        <p:xfrm>
          <a:off x="4420458" y="460996"/>
          <a:ext cx="2995784" cy="682208"/>
        </p:xfrm>
        <a:graphic>
          <a:graphicData uri="http://schemas.openxmlformats.org/presentationml/2006/ole">
            <mc:AlternateContent xmlns:mc="http://schemas.openxmlformats.org/markup-compatibility/2006">
              <mc:Choice xmlns:v="urn:schemas-microsoft-com:vml" Requires="v">
                <p:oleObj spid="_x0000_s181276" name="Equation" r:id="rId12" imgW="1282680" imgH="291960" progId="Equation.DSMT4">
                  <p:embed/>
                </p:oleObj>
              </mc:Choice>
              <mc:Fallback>
                <p:oleObj name="Equation" r:id="rId12" imgW="1282680" imgH="291960" progId="Equation.DSMT4">
                  <p:embed/>
                  <p:pic>
                    <p:nvPicPr>
                      <p:cNvPr id="0" name=""/>
                      <p:cNvPicPr/>
                      <p:nvPr/>
                    </p:nvPicPr>
                    <p:blipFill>
                      <a:blip r:embed="rId13"/>
                      <a:stretch>
                        <a:fillRect/>
                      </a:stretch>
                    </p:blipFill>
                    <p:spPr>
                      <a:xfrm>
                        <a:off x="4420458" y="460996"/>
                        <a:ext cx="2995784" cy="682208"/>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642918"/>
            <a:ext cx="8278688" cy="5453082"/>
          </a:xfrm>
        </p:spPr>
        <p:txBody>
          <a:bodyPr/>
          <a:lstStyle/>
          <a:p>
            <a:pPr>
              <a:lnSpc>
                <a:spcPct val="125000"/>
              </a:lnSpc>
              <a:buNone/>
            </a:pPr>
            <a:r>
              <a:rPr lang="en-US" altLang="zh-CN" sz="2400" dirty="0" smtClean="0">
                <a:latin typeface="仿宋" panose="02010609060101010101" pitchFamily="49" charset="-122"/>
                <a:ea typeface="仿宋" panose="02010609060101010101" pitchFamily="49" charset="-122"/>
              </a:rPr>
              <a:t>3</a:t>
            </a:r>
            <a:r>
              <a:rPr lang="zh-CN" altLang="en-US" sz="2400" dirty="0" smtClean="0">
                <a:latin typeface="仿宋" panose="02010609060101010101" pitchFamily="49" charset="-122"/>
                <a:ea typeface="仿宋" panose="02010609060101010101" pitchFamily="49" charset="-122"/>
              </a:rPr>
              <a:t>）临界阻尼，</a:t>
            </a:r>
            <a:endParaRPr lang="en-US" altLang="zh-CN" sz="2400" dirty="0" smtClean="0">
              <a:latin typeface="仿宋" panose="02010609060101010101" pitchFamily="49" charset="-122"/>
              <a:ea typeface="仿宋" panose="02010609060101010101" pitchFamily="49" charset="-122"/>
            </a:endParaRPr>
          </a:p>
          <a:p>
            <a:pPr indent="342900">
              <a:lnSpc>
                <a:spcPct val="125000"/>
              </a:lnSpc>
              <a:buNone/>
            </a:pPr>
            <a:endParaRPr lang="en-US" altLang="zh-CN" sz="2400" dirty="0">
              <a:latin typeface="仿宋" panose="02010609060101010101" pitchFamily="49" charset="-122"/>
              <a:ea typeface="仿宋" panose="02010609060101010101" pitchFamily="49" charset="-122"/>
            </a:endParaRPr>
          </a:p>
          <a:p>
            <a:pPr indent="342900">
              <a:lnSpc>
                <a:spcPct val="125000"/>
              </a:lnSpc>
              <a:buNone/>
            </a:pPr>
            <a:r>
              <a:rPr lang="en-US" altLang="zh-CN" sz="2400" dirty="0" smtClean="0">
                <a:latin typeface="仿宋" panose="02010609060101010101" pitchFamily="49" charset="-122"/>
                <a:ea typeface="仿宋" panose="02010609060101010101" pitchFamily="49" charset="-122"/>
              </a:rPr>
              <a:t> </a:t>
            </a:r>
            <a:r>
              <a:rPr lang="zh-CN" altLang="en-US" sz="2400" dirty="0" smtClean="0">
                <a:latin typeface="仿宋" panose="02010609060101010101" pitchFamily="49" charset="-122"/>
                <a:ea typeface="仿宋" panose="02010609060101010101" pitchFamily="49" charset="-122"/>
              </a:rPr>
              <a:t>我们只找到了阻尼方程的一个特解，为了求另一个特解，可令：</a:t>
            </a:r>
            <a:endParaRPr lang="en-US" altLang="zh-CN" sz="2400" dirty="0" smtClean="0">
              <a:latin typeface="仿宋" panose="02010609060101010101" pitchFamily="49" charset="-122"/>
              <a:ea typeface="仿宋" panose="02010609060101010101" pitchFamily="49" charset="-122"/>
            </a:endParaRPr>
          </a:p>
          <a:p>
            <a:pPr>
              <a:lnSpc>
                <a:spcPct val="125000"/>
              </a:lnSpc>
              <a:buNone/>
            </a:pPr>
            <a:endParaRPr lang="en-US" altLang="zh-CN" sz="2400" dirty="0">
              <a:latin typeface="仿宋" panose="02010609060101010101" pitchFamily="49" charset="-122"/>
              <a:ea typeface="仿宋" panose="02010609060101010101" pitchFamily="49" charset="-122"/>
            </a:endParaRPr>
          </a:p>
          <a:p>
            <a:pPr>
              <a:lnSpc>
                <a:spcPct val="125000"/>
              </a:lnSpc>
              <a:buNone/>
            </a:pPr>
            <a:r>
              <a:rPr lang="zh-CN" altLang="en-US" sz="2400" dirty="0">
                <a:latin typeface="仿宋" panose="02010609060101010101" pitchFamily="49" charset="-122"/>
                <a:ea typeface="仿宋" panose="02010609060101010101" pitchFamily="49" charset="-122"/>
              </a:rPr>
              <a:t> </a:t>
            </a:r>
            <a:r>
              <a:rPr lang="zh-CN" altLang="en-US" sz="2400" dirty="0" smtClean="0">
                <a:latin typeface="仿宋" panose="02010609060101010101" pitchFamily="49" charset="-122"/>
                <a:ea typeface="仿宋" panose="02010609060101010101" pitchFamily="49" charset="-122"/>
              </a:rPr>
              <a:t>   代入阻尼方程，得通解为：</a:t>
            </a:r>
            <a:endParaRPr lang="en-US" altLang="zh-CN" sz="2400" dirty="0" smtClean="0">
              <a:latin typeface="仿宋" panose="02010609060101010101" pitchFamily="49" charset="-122"/>
              <a:ea typeface="仿宋" panose="02010609060101010101" pitchFamily="49" charset="-122"/>
            </a:endParaRPr>
          </a:p>
          <a:p>
            <a:pPr>
              <a:lnSpc>
                <a:spcPct val="125000"/>
              </a:lnSpc>
              <a:buNone/>
            </a:pPr>
            <a:endParaRPr lang="en-US" altLang="zh-CN" sz="2400" dirty="0">
              <a:latin typeface="仿宋" panose="02010609060101010101" pitchFamily="49" charset="-122"/>
              <a:ea typeface="仿宋" panose="02010609060101010101" pitchFamily="49" charset="-122"/>
            </a:endParaRPr>
          </a:p>
          <a:p>
            <a:pPr>
              <a:lnSpc>
                <a:spcPct val="125000"/>
              </a:lnSpc>
              <a:buNone/>
            </a:pPr>
            <a:r>
              <a:rPr lang="zh-CN" altLang="en-US" sz="2400" dirty="0" smtClean="0">
                <a:latin typeface="仿宋" panose="02010609060101010101" pitchFamily="49" charset="-122"/>
                <a:ea typeface="仿宋" panose="02010609060101010101" pitchFamily="49" charset="-122"/>
              </a:rPr>
              <a:t>    其中，</a:t>
            </a:r>
            <a:r>
              <a:rPr lang="en-US" altLang="zh-CN" sz="2400" dirty="0" smtClean="0">
                <a:latin typeface="仿宋" panose="02010609060101010101" pitchFamily="49" charset="-122"/>
                <a:ea typeface="仿宋" panose="02010609060101010101" pitchFamily="49" charset="-122"/>
              </a:rPr>
              <a:t>A1,A2</a:t>
            </a:r>
            <a:r>
              <a:rPr lang="zh-CN" altLang="en-US" sz="2400" dirty="0" smtClean="0">
                <a:latin typeface="仿宋" panose="02010609060101010101" pitchFamily="49" charset="-122"/>
                <a:ea typeface="仿宋" panose="02010609060101010101" pitchFamily="49" charset="-122"/>
              </a:rPr>
              <a:t>可由初始条件决定，此时也没有振动现象。        </a:t>
            </a:r>
            <a:endParaRPr lang="en-US" altLang="zh-CN" sz="2400" dirty="0">
              <a:latin typeface="仿宋" panose="02010609060101010101" pitchFamily="49" charset="-122"/>
              <a:ea typeface="仿宋" panose="02010609060101010101" pitchFamily="49" charset="-122"/>
            </a:endParaRPr>
          </a:p>
          <a:p>
            <a:pPr>
              <a:lnSpc>
                <a:spcPct val="125000"/>
              </a:lnSpc>
              <a:buNone/>
            </a:pPr>
            <a:endParaRPr lang="en-US" altLang="zh-CN" sz="2400" dirty="0" smtClean="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67</a:t>
            </a:fld>
            <a:endParaRPr lang="en-US" altLang="zh-CN"/>
          </a:p>
        </p:txBody>
      </p:sp>
      <p:graphicFrame>
        <p:nvGraphicFramePr>
          <p:cNvPr id="62466" name="Object 2"/>
          <p:cNvGraphicFramePr>
            <a:graphicFrameLocks noChangeAspect="1"/>
          </p:cNvGraphicFramePr>
          <p:nvPr>
            <p:extLst>
              <p:ext uri="{D42A27DB-BD31-4B8C-83A1-F6EECF244321}">
                <p14:modId xmlns:p14="http://schemas.microsoft.com/office/powerpoint/2010/main" val="4112299652"/>
              </p:ext>
            </p:extLst>
          </p:nvPr>
        </p:nvGraphicFramePr>
        <p:xfrm>
          <a:off x="3095836" y="600909"/>
          <a:ext cx="1136464" cy="578820"/>
        </p:xfrm>
        <a:graphic>
          <a:graphicData uri="http://schemas.openxmlformats.org/presentationml/2006/ole">
            <mc:AlternateContent xmlns:mc="http://schemas.openxmlformats.org/markup-compatibility/2006">
              <mc:Choice xmlns:v="urn:schemas-microsoft-com:vml" Requires="v">
                <p:oleObj spid="_x0000_s155927" name="Equation" r:id="rId3" imgW="444240" imgH="228600" progId="Equation.DSMT4">
                  <p:embed/>
                </p:oleObj>
              </mc:Choice>
              <mc:Fallback>
                <p:oleObj name="Equation" r:id="rId3" imgW="444240" imgH="228600" progId="Equation.DSMT4">
                  <p:embed/>
                  <p:pic>
                    <p:nvPicPr>
                      <p:cNvPr id="0" name="Picture 2"/>
                      <p:cNvPicPr>
                        <a:picLocks noChangeAspect="1" noChangeArrowheads="1"/>
                      </p:cNvPicPr>
                      <p:nvPr/>
                    </p:nvPicPr>
                    <p:blipFill>
                      <a:blip r:embed="rId4"/>
                      <a:srcRect/>
                      <a:stretch>
                        <a:fillRect/>
                      </a:stretch>
                    </p:blipFill>
                    <p:spPr bwMode="auto">
                      <a:xfrm>
                        <a:off x="3095836" y="600909"/>
                        <a:ext cx="1136464" cy="578820"/>
                      </a:xfrm>
                      <a:prstGeom prst="rect">
                        <a:avLst/>
                      </a:prstGeom>
                      <a:noFill/>
                      <a:extLst/>
                    </p:spPr>
                  </p:pic>
                </p:oleObj>
              </mc:Fallback>
            </mc:AlternateContent>
          </a:graphicData>
        </a:graphic>
      </p:graphicFrame>
      <p:graphicFrame>
        <p:nvGraphicFramePr>
          <p:cNvPr id="62467" name="Object 3"/>
          <p:cNvGraphicFramePr>
            <a:graphicFrameLocks noChangeAspect="1"/>
          </p:cNvGraphicFramePr>
          <p:nvPr>
            <p:extLst>
              <p:ext uri="{D42A27DB-BD31-4B8C-83A1-F6EECF244321}">
                <p14:modId xmlns:p14="http://schemas.microsoft.com/office/powerpoint/2010/main" val="1045311593"/>
              </p:ext>
            </p:extLst>
          </p:nvPr>
        </p:nvGraphicFramePr>
        <p:xfrm>
          <a:off x="2339751" y="3721100"/>
          <a:ext cx="2965673" cy="655507"/>
        </p:xfrm>
        <a:graphic>
          <a:graphicData uri="http://schemas.openxmlformats.org/presentationml/2006/ole">
            <mc:AlternateContent xmlns:mc="http://schemas.openxmlformats.org/markup-compatibility/2006">
              <mc:Choice xmlns:v="urn:schemas-microsoft-com:vml" Requires="v">
                <p:oleObj spid="_x0000_s155928" name="Equation" r:id="rId5" imgW="1104840" imgH="241200" progId="Equation.DSMT4">
                  <p:embed/>
                </p:oleObj>
              </mc:Choice>
              <mc:Fallback>
                <p:oleObj name="Equation" r:id="rId5" imgW="1104840" imgH="241200" progId="Equation.DSMT4">
                  <p:embed/>
                  <p:pic>
                    <p:nvPicPr>
                      <p:cNvPr id="0" name="Picture 3"/>
                      <p:cNvPicPr>
                        <a:picLocks noChangeAspect="1" noChangeArrowheads="1"/>
                      </p:cNvPicPr>
                      <p:nvPr/>
                    </p:nvPicPr>
                    <p:blipFill>
                      <a:blip r:embed="rId6"/>
                      <a:srcRect/>
                      <a:stretch>
                        <a:fillRect/>
                      </a:stretch>
                    </p:blipFill>
                    <p:spPr bwMode="auto">
                      <a:xfrm>
                        <a:off x="2339751" y="3721100"/>
                        <a:ext cx="2965673" cy="655507"/>
                      </a:xfrm>
                      <a:prstGeom prst="rect">
                        <a:avLst/>
                      </a:prstGeom>
                      <a:noFill/>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532502183"/>
              </p:ext>
            </p:extLst>
          </p:nvPr>
        </p:nvGraphicFramePr>
        <p:xfrm>
          <a:off x="2503263" y="1162229"/>
          <a:ext cx="1729037" cy="527503"/>
        </p:xfrm>
        <a:graphic>
          <a:graphicData uri="http://schemas.openxmlformats.org/presentationml/2006/ole">
            <mc:AlternateContent xmlns:mc="http://schemas.openxmlformats.org/markup-compatibility/2006">
              <mc:Choice xmlns:v="urn:schemas-microsoft-com:vml" Requires="v">
                <p:oleObj spid="_x0000_s155929" name="Equation" r:id="rId7" imgW="749160" imgH="228600" progId="Equation.DSMT4">
                  <p:embed/>
                </p:oleObj>
              </mc:Choice>
              <mc:Fallback>
                <p:oleObj name="Equation" r:id="rId7" imgW="749160" imgH="228600" progId="Equation.DSMT4">
                  <p:embed/>
                  <p:pic>
                    <p:nvPicPr>
                      <p:cNvPr id="0" name=""/>
                      <p:cNvPicPr/>
                      <p:nvPr/>
                    </p:nvPicPr>
                    <p:blipFill>
                      <a:blip r:embed="rId8"/>
                      <a:stretch>
                        <a:fillRect/>
                      </a:stretch>
                    </p:blipFill>
                    <p:spPr>
                      <a:xfrm>
                        <a:off x="2503263" y="1162229"/>
                        <a:ext cx="1729037" cy="52750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646751597"/>
              </p:ext>
            </p:extLst>
          </p:nvPr>
        </p:nvGraphicFramePr>
        <p:xfrm>
          <a:off x="2503263" y="2531061"/>
          <a:ext cx="2176749" cy="691032"/>
        </p:xfrm>
        <a:graphic>
          <a:graphicData uri="http://schemas.openxmlformats.org/presentationml/2006/ole">
            <mc:AlternateContent xmlns:mc="http://schemas.openxmlformats.org/markup-compatibility/2006">
              <mc:Choice xmlns:v="urn:schemas-microsoft-com:vml" Requires="v">
                <p:oleObj spid="_x0000_s155930" name="Equation" r:id="rId9" imgW="799920" imgH="253800" progId="Equation.DSMT4">
                  <p:embed/>
                </p:oleObj>
              </mc:Choice>
              <mc:Fallback>
                <p:oleObj name="Equation" r:id="rId9" imgW="799920" imgH="253800" progId="Equation.DSMT4">
                  <p:embed/>
                  <p:pic>
                    <p:nvPicPr>
                      <p:cNvPr id="0" name=""/>
                      <p:cNvPicPr/>
                      <p:nvPr/>
                    </p:nvPicPr>
                    <p:blipFill>
                      <a:blip r:embed="rId10"/>
                      <a:stretch>
                        <a:fillRect/>
                      </a:stretch>
                    </p:blipFill>
                    <p:spPr>
                      <a:xfrm>
                        <a:off x="2503263" y="2531061"/>
                        <a:ext cx="2176749" cy="691032"/>
                      </a:xfrm>
                      <a:prstGeom prst="rect">
                        <a:avLst/>
                      </a:prstGeom>
                    </p:spPr>
                  </p:pic>
                </p:oleObj>
              </mc:Fallback>
            </mc:AlternateContent>
          </a:graphicData>
        </a:graphic>
      </p:graphicFrame>
      <p:sp>
        <p:nvSpPr>
          <p:cNvPr id="9" name="矩形 8"/>
          <p:cNvSpPr/>
          <p:nvPr/>
        </p:nvSpPr>
        <p:spPr>
          <a:xfrm>
            <a:off x="539552" y="4937680"/>
            <a:ext cx="8280920" cy="1200329"/>
          </a:xfrm>
          <a:prstGeom prst="rect">
            <a:avLst/>
          </a:prstGeom>
        </p:spPr>
        <p:txBody>
          <a:bodyPr wrap="square">
            <a:spAutoFit/>
          </a:bodyPr>
          <a:lstStyle/>
          <a:p>
            <a:pPr marL="0" indent="0" algn="l">
              <a:buNone/>
            </a:pPr>
            <a:r>
              <a:rPr lang="zh-CN" altLang="en-US" dirty="0" smtClean="0">
                <a:latin typeface="仿宋" panose="02010609060101010101" pitchFamily="49" charset="-122"/>
                <a:ea typeface="仿宋" panose="02010609060101010101" pitchFamily="49" charset="-122"/>
              </a:rPr>
              <a:t>临界阻尼状态之所以重要，是因为它所对应的回复时间，即由静止开始从偏离平衡位置的某处回复到平衡位置（在一定观察精度内）所需的时间，比欠阻尼和过阻尼状态都要短。</a:t>
            </a:r>
            <a:endParaRPr lang="en-US" altLang="zh-CN" dirty="0">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68</a:t>
            </a:fld>
            <a:endParaRPr lang="en-US" altLang="zh-CN"/>
          </a:p>
        </p:txBody>
      </p:sp>
      <p:sp>
        <p:nvSpPr>
          <p:cNvPr id="5" name="内容占位符 2"/>
          <p:cNvSpPr>
            <a:spLocks noGrp="1"/>
          </p:cNvSpPr>
          <p:nvPr>
            <p:ph idx="1"/>
          </p:nvPr>
        </p:nvSpPr>
        <p:spPr>
          <a:xfrm>
            <a:off x="685800" y="642918"/>
            <a:ext cx="7772400" cy="5453082"/>
          </a:xfrm>
        </p:spPr>
        <p:txBody>
          <a:bodyPr/>
          <a:lstStyle/>
          <a:p>
            <a:pPr>
              <a:lnSpc>
                <a:spcPct val="125000"/>
              </a:lnSpc>
              <a:buNone/>
            </a:pPr>
            <a:r>
              <a:rPr lang="zh-CN" altLang="en-US" sz="2400" dirty="0" smtClean="0">
                <a:latin typeface="仿宋" panose="02010609060101010101" pitchFamily="49" charset="-122"/>
                <a:ea typeface="仿宋" panose="02010609060101010101" pitchFamily="49" charset="-122"/>
              </a:rPr>
              <a:t>临界阻尼</a:t>
            </a:r>
            <a:endParaRPr lang="en-US" altLang="zh-CN" sz="2400" dirty="0" smtClean="0">
              <a:latin typeface="仿宋" panose="02010609060101010101" pitchFamily="49" charset="-122"/>
              <a:ea typeface="仿宋" panose="02010609060101010101" pitchFamily="49" charset="-122"/>
            </a:endParaRPr>
          </a:p>
          <a:p>
            <a:pPr>
              <a:lnSpc>
                <a:spcPct val="125000"/>
              </a:lnSpc>
              <a:buNone/>
            </a:pPr>
            <a:r>
              <a:rPr lang="zh-CN" altLang="en-US" sz="2400" dirty="0" smtClean="0">
                <a:latin typeface="仿宋" panose="02010609060101010101" pitchFamily="49" charset="-122"/>
                <a:ea typeface="仿宋" panose="02010609060101010101" pitchFamily="49" charset="-122"/>
              </a:rPr>
              <a:t>即刚好不能振动，很快回到平衡位置。</a:t>
            </a:r>
            <a:endParaRPr lang="en-US" altLang="zh-CN" sz="2400" dirty="0" smtClean="0">
              <a:latin typeface="仿宋" panose="02010609060101010101" pitchFamily="49" charset="-122"/>
              <a:ea typeface="仿宋" panose="02010609060101010101" pitchFamily="49" charset="-122"/>
            </a:endParaRPr>
          </a:p>
          <a:p>
            <a:pPr>
              <a:lnSpc>
                <a:spcPct val="125000"/>
              </a:lnSpc>
              <a:buFont typeface="Wingdings" pitchFamily="2" charset="2"/>
              <a:buChar char="p"/>
            </a:pPr>
            <a:r>
              <a:rPr lang="zh-CN" altLang="en-US" sz="2400" dirty="0">
                <a:latin typeface="仿宋" panose="02010609060101010101" pitchFamily="49" charset="-122"/>
                <a:ea typeface="仿宋" panose="02010609060101010101" pitchFamily="49" charset="-122"/>
              </a:rPr>
              <a:t>临界</a:t>
            </a:r>
            <a:r>
              <a:rPr lang="zh-CN" altLang="en-US" sz="2400" dirty="0" smtClean="0">
                <a:latin typeface="仿宋" panose="02010609060101010101" pitchFamily="49" charset="-122"/>
                <a:ea typeface="仿宋" panose="02010609060101010101" pitchFamily="49" charset="-122"/>
              </a:rPr>
              <a:t>阻尼的应用：</a:t>
            </a:r>
            <a:endParaRPr lang="en-US" altLang="zh-CN" sz="2400" dirty="0" smtClean="0">
              <a:latin typeface="仿宋" panose="02010609060101010101" pitchFamily="49" charset="-122"/>
              <a:ea typeface="仿宋" panose="02010609060101010101" pitchFamily="49" charset="-122"/>
            </a:endParaRPr>
          </a:p>
          <a:p>
            <a:pPr marL="457200" indent="-457200">
              <a:lnSpc>
                <a:spcPct val="125000"/>
              </a:lnSpc>
              <a:buFont typeface="+mj-ea"/>
              <a:buAutoNum type="circleNumDbPlain"/>
            </a:pPr>
            <a:r>
              <a:rPr lang="zh-CN" altLang="en-US" sz="2400" dirty="0" smtClean="0">
                <a:latin typeface="仿宋" panose="02010609060101010101" pitchFamily="49" charset="-122"/>
                <a:ea typeface="仿宋" panose="02010609060101010101" pitchFamily="49" charset="-122"/>
              </a:rPr>
              <a:t>精密天平</a:t>
            </a:r>
            <a:endParaRPr lang="en-US" altLang="zh-CN" sz="2400" dirty="0" smtClean="0">
              <a:latin typeface="仿宋" panose="02010609060101010101" pitchFamily="49" charset="-122"/>
              <a:ea typeface="仿宋" panose="02010609060101010101" pitchFamily="49" charset="-122"/>
            </a:endParaRPr>
          </a:p>
          <a:p>
            <a:pPr marL="457200" indent="-457200">
              <a:lnSpc>
                <a:spcPct val="125000"/>
              </a:lnSpc>
              <a:buFont typeface="+mj-ea"/>
              <a:buAutoNum type="circleNumDbPlain"/>
            </a:pPr>
            <a:r>
              <a:rPr lang="zh-CN" altLang="en-US" sz="2400" dirty="0" smtClean="0">
                <a:latin typeface="仿宋" panose="02010609060101010101" pitchFamily="49" charset="-122"/>
                <a:ea typeface="仿宋" panose="02010609060101010101" pitchFamily="49" charset="-122"/>
              </a:rPr>
              <a:t>灵敏电流计</a:t>
            </a:r>
            <a:endParaRPr lang="en-US" altLang="zh-CN" sz="2400" dirty="0" smtClean="0">
              <a:latin typeface="仿宋" panose="02010609060101010101" pitchFamily="49" charset="-122"/>
              <a:ea typeface="仿宋" panose="02010609060101010101" pitchFamily="49" charset="-122"/>
            </a:endParaRPr>
          </a:p>
          <a:p>
            <a:pPr marL="0" indent="0">
              <a:lnSpc>
                <a:spcPct val="125000"/>
              </a:lnSpc>
              <a:buNone/>
            </a:pPr>
            <a:r>
              <a:rPr lang="zh-CN" altLang="en-US" sz="2400" dirty="0" smtClean="0">
                <a:latin typeface="仿宋" panose="02010609060101010101" pitchFamily="49" charset="-122"/>
                <a:ea typeface="仿宋" panose="02010609060101010101" pitchFamily="49" charset="-122"/>
              </a:rPr>
              <a:t>加大阻尼，最好加到临界阻尼的程度，此时回到平衡位置最快。</a:t>
            </a:r>
            <a:endParaRPr lang="en-US" altLang="zh-CN" sz="2400" dirty="0" smtClean="0">
              <a:latin typeface="仿宋" panose="02010609060101010101" pitchFamily="49" charset="-122"/>
              <a:ea typeface="仿宋" panose="02010609060101010101" pitchFamily="49" charset="-122"/>
            </a:endParaRPr>
          </a:p>
          <a:p>
            <a:endParaRPr lang="zh-CN" altLang="en-US" sz="2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556941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69</a:t>
            </a:fld>
            <a:endParaRPr lang="en-US" altLang="zh-CN"/>
          </a:p>
        </p:txBody>
      </p:sp>
      <p:sp>
        <p:nvSpPr>
          <p:cNvPr id="5" name="矩形 4"/>
          <p:cNvSpPr/>
          <p:nvPr/>
        </p:nvSpPr>
        <p:spPr>
          <a:xfrm>
            <a:off x="935597" y="800708"/>
            <a:ext cx="2646879" cy="584775"/>
          </a:xfrm>
          <a:prstGeom prst="rect">
            <a:avLst/>
          </a:prstGeom>
        </p:spPr>
        <p:txBody>
          <a:bodyPr wrap="none">
            <a:spAutoFit/>
          </a:bodyPr>
          <a:lstStyle/>
          <a:p>
            <a:pPr marL="0" indent="0">
              <a:buNone/>
            </a:pPr>
            <a:r>
              <a:rPr lang="zh-CN" altLang="en-US" sz="3200" dirty="0" smtClean="0">
                <a:solidFill>
                  <a:srgbClr val="0000FF"/>
                </a:solidFill>
                <a:latin typeface="仿宋" panose="02010609060101010101" pitchFamily="49" charset="-122"/>
                <a:ea typeface="仿宋" panose="02010609060101010101" pitchFamily="49" charset="-122"/>
              </a:rPr>
              <a:t>阻尼的作用：</a:t>
            </a:r>
            <a:endParaRPr lang="en-US" altLang="zh-CN" sz="3200" dirty="0">
              <a:solidFill>
                <a:srgbClr val="0000FF"/>
              </a:solidFill>
              <a:latin typeface="仿宋" panose="02010609060101010101" pitchFamily="49" charset="-122"/>
              <a:ea typeface="仿宋" panose="02010609060101010101" pitchFamily="49"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696805359"/>
              </p:ext>
            </p:extLst>
          </p:nvPr>
        </p:nvGraphicFramePr>
        <p:xfrm>
          <a:off x="1305715" y="1790290"/>
          <a:ext cx="1089411" cy="555140"/>
        </p:xfrm>
        <a:graphic>
          <a:graphicData uri="http://schemas.openxmlformats.org/presentationml/2006/ole">
            <mc:AlternateContent xmlns:mc="http://schemas.openxmlformats.org/markup-compatibility/2006">
              <mc:Choice xmlns:v="urn:schemas-microsoft-com:vml" Requires="v">
                <p:oleObj spid="_x0000_s130554" name="Equation" r:id="rId3" imgW="444240" imgH="228600" progId="Equation.DSMT4">
                  <p:embed/>
                </p:oleObj>
              </mc:Choice>
              <mc:Fallback>
                <p:oleObj name="Equation" r:id="rId3" imgW="444240" imgH="228600" progId="Equation.DSMT4">
                  <p:embed/>
                  <p:pic>
                    <p:nvPicPr>
                      <p:cNvPr id="0" name=""/>
                      <p:cNvPicPr>
                        <a:picLocks noChangeAspect="1" noChangeArrowheads="1"/>
                      </p:cNvPicPr>
                      <p:nvPr/>
                    </p:nvPicPr>
                    <p:blipFill>
                      <a:blip r:embed="rId4"/>
                      <a:srcRect/>
                      <a:stretch>
                        <a:fillRect/>
                      </a:stretch>
                    </p:blipFill>
                    <p:spPr bwMode="auto">
                      <a:xfrm>
                        <a:off x="1305715" y="1790290"/>
                        <a:ext cx="1089411" cy="555140"/>
                      </a:xfrm>
                      <a:prstGeom prst="rect">
                        <a:avLst/>
                      </a:prstGeom>
                      <a:noFill/>
                      <a:ln>
                        <a:noFill/>
                      </a:ln>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527390285"/>
              </p:ext>
            </p:extLst>
          </p:nvPr>
        </p:nvGraphicFramePr>
        <p:xfrm>
          <a:off x="1305715" y="4255432"/>
          <a:ext cx="1206538" cy="612068"/>
        </p:xfrm>
        <a:graphic>
          <a:graphicData uri="http://schemas.openxmlformats.org/presentationml/2006/ole">
            <mc:AlternateContent xmlns:mc="http://schemas.openxmlformats.org/markup-compatibility/2006">
              <mc:Choice xmlns:v="urn:schemas-microsoft-com:vml" Requires="v">
                <p:oleObj spid="_x0000_s130555" name="Equation" r:id="rId5" imgW="444240" imgH="228600" progId="Equation.DSMT4">
                  <p:embed/>
                </p:oleObj>
              </mc:Choice>
              <mc:Fallback>
                <p:oleObj name="Equation" r:id="rId5" imgW="444240" imgH="228600" progId="Equation.DSMT4">
                  <p:embed/>
                  <p:pic>
                    <p:nvPicPr>
                      <p:cNvPr id="0" name=""/>
                      <p:cNvPicPr>
                        <a:picLocks noChangeAspect="1" noChangeArrowheads="1"/>
                      </p:cNvPicPr>
                      <p:nvPr/>
                    </p:nvPicPr>
                    <p:blipFill>
                      <a:blip r:embed="rId6"/>
                      <a:srcRect/>
                      <a:stretch>
                        <a:fillRect/>
                      </a:stretch>
                    </p:blipFill>
                    <p:spPr bwMode="auto">
                      <a:xfrm>
                        <a:off x="1305715" y="4255432"/>
                        <a:ext cx="1206538" cy="612068"/>
                      </a:xfrm>
                      <a:prstGeom prst="rect">
                        <a:avLst/>
                      </a:prstGeom>
                      <a:noFill/>
                      <a:ln>
                        <a:noFill/>
                      </a:ln>
                    </p:spPr>
                  </p:pic>
                </p:oleObj>
              </mc:Fallback>
            </mc:AlternateContent>
          </a:graphicData>
        </a:graphic>
      </p:graphicFrame>
      <p:graphicFrame>
        <p:nvGraphicFramePr>
          <p:cNvPr id="8" name="Object 2"/>
          <p:cNvGraphicFramePr>
            <a:graphicFrameLocks noChangeAspect="1"/>
          </p:cNvGraphicFramePr>
          <p:nvPr>
            <p:extLst>
              <p:ext uri="{D42A27DB-BD31-4B8C-83A1-F6EECF244321}">
                <p14:modId xmlns:p14="http://schemas.microsoft.com/office/powerpoint/2010/main" val="3510081398"/>
              </p:ext>
            </p:extLst>
          </p:nvPr>
        </p:nvGraphicFramePr>
        <p:xfrm>
          <a:off x="1305715" y="3002265"/>
          <a:ext cx="1136464" cy="578820"/>
        </p:xfrm>
        <a:graphic>
          <a:graphicData uri="http://schemas.openxmlformats.org/presentationml/2006/ole">
            <mc:AlternateContent xmlns:mc="http://schemas.openxmlformats.org/markup-compatibility/2006">
              <mc:Choice xmlns:v="urn:schemas-microsoft-com:vml" Requires="v">
                <p:oleObj spid="_x0000_s130556" name="Equation" r:id="rId7" imgW="444240" imgH="228600" progId="Equation.DSMT4">
                  <p:embed/>
                </p:oleObj>
              </mc:Choice>
              <mc:Fallback>
                <p:oleObj name="Equation" r:id="rId7" imgW="444240" imgH="228600" progId="Equation.DSMT4">
                  <p:embed/>
                  <p:pic>
                    <p:nvPicPr>
                      <p:cNvPr id="0" name=""/>
                      <p:cNvPicPr>
                        <a:picLocks noChangeAspect="1" noChangeArrowheads="1"/>
                      </p:cNvPicPr>
                      <p:nvPr/>
                    </p:nvPicPr>
                    <p:blipFill>
                      <a:blip r:embed="rId8"/>
                      <a:srcRect/>
                      <a:stretch>
                        <a:fillRect/>
                      </a:stretch>
                    </p:blipFill>
                    <p:spPr bwMode="auto">
                      <a:xfrm>
                        <a:off x="1305715" y="3002265"/>
                        <a:ext cx="1136464" cy="578820"/>
                      </a:xfrm>
                      <a:prstGeom prst="rect">
                        <a:avLst/>
                      </a:prstGeom>
                      <a:noFill/>
                      <a:extLst/>
                    </p:spPr>
                  </p:pic>
                </p:oleObj>
              </mc:Fallback>
            </mc:AlternateContent>
          </a:graphicData>
        </a:graphic>
      </p:graphicFrame>
      <p:sp>
        <p:nvSpPr>
          <p:cNvPr id="9" name="矩形 8"/>
          <p:cNvSpPr/>
          <p:nvPr/>
        </p:nvSpPr>
        <p:spPr>
          <a:xfrm>
            <a:off x="2735797" y="1790290"/>
            <a:ext cx="5722404" cy="954107"/>
          </a:xfrm>
          <a:prstGeom prst="rect">
            <a:avLst/>
          </a:prstGeom>
        </p:spPr>
        <p:txBody>
          <a:bodyPr wrap="square">
            <a:spAutoFit/>
          </a:bodyPr>
          <a:lstStyle/>
          <a:p>
            <a:pPr marL="0" indent="0" algn="l">
              <a:buNone/>
            </a:pPr>
            <a:r>
              <a:rPr lang="zh-CN" altLang="en-US" sz="2800" dirty="0">
                <a:solidFill>
                  <a:srgbClr val="C00000"/>
                </a:solidFill>
                <a:latin typeface="仿宋" panose="02010609060101010101" pitchFamily="49" charset="-122"/>
                <a:ea typeface="仿宋" panose="02010609060101010101" pitchFamily="49" charset="-122"/>
              </a:rPr>
              <a:t>欠阻尼</a:t>
            </a:r>
            <a:r>
              <a:rPr lang="zh-CN" altLang="en-US" sz="2800" dirty="0" smtClean="0">
                <a:solidFill>
                  <a:srgbClr val="C00000"/>
                </a:solidFill>
                <a:latin typeface="仿宋" panose="02010609060101010101" pitchFamily="49" charset="-122"/>
                <a:ea typeface="仿宋" panose="02010609060101010101" pitchFamily="49" charset="-122"/>
              </a:rPr>
              <a:t>：</a:t>
            </a:r>
            <a:r>
              <a:rPr lang="zh-CN" altLang="en-US" sz="2800" dirty="0" smtClean="0">
                <a:latin typeface="仿宋" panose="02010609060101010101" pitchFamily="49" charset="-122"/>
                <a:ea typeface="仿宋" panose="02010609060101010101" pitchFamily="49" charset="-122"/>
              </a:rPr>
              <a:t>振动存在，但周期变长，振幅随时间减小，最终振动停止；</a:t>
            </a:r>
            <a:endParaRPr lang="en-US" altLang="zh-CN" sz="2800" dirty="0">
              <a:latin typeface="仿宋" panose="02010609060101010101" pitchFamily="49" charset="-122"/>
              <a:ea typeface="仿宋" panose="02010609060101010101" pitchFamily="49" charset="-122"/>
            </a:endParaRPr>
          </a:p>
        </p:txBody>
      </p:sp>
      <p:sp>
        <p:nvSpPr>
          <p:cNvPr id="10" name="矩形 9"/>
          <p:cNvSpPr/>
          <p:nvPr/>
        </p:nvSpPr>
        <p:spPr>
          <a:xfrm>
            <a:off x="2741062" y="3065238"/>
            <a:ext cx="5722404" cy="954107"/>
          </a:xfrm>
          <a:prstGeom prst="rect">
            <a:avLst/>
          </a:prstGeom>
        </p:spPr>
        <p:txBody>
          <a:bodyPr wrap="square">
            <a:spAutoFit/>
          </a:bodyPr>
          <a:lstStyle/>
          <a:p>
            <a:pPr marL="0" indent="0" algn="l">
              <a:buNone/>
            </a:pPr>
            <a:r>
              <a:rPr lang="zh-CN" altLang="en-US" sz="2800" dirty="0">
                <a:solidFill>
                  <a:srgbClr val="C00000"/>
                </a:solidFill>
                <a:latin typeface="仿宋" panose="02010609060101010101" pitchFamily="49" charset="-122"/>
                <a:ea typeface="仿宋" panose="02010609060101010101" pitchFamily="49" charset="-122"/>
              </a:rPr>
              <a:t>临界</a:t>
            </a:r>
            <a:r>
              <a:rPr lang="zh-CN" altLang="en-US" sz="2800" dirty="0" smtClean="0">
                <a:solidFill>
                  <a:srgbClr val="C00000"/>
                </a:solidFill>
                <a:latin typeface="仿宋" panose="02010609060101010101" pitchFamily="49" charset="-122"/>
                <a:ea typeface="仿宋" panose="02010609060101010101" pitchFamily="49" charset="-122"/>
              </a:rPr>
              <a:t>阻尼：</a:t>
            </a:r>
            <a:r>
              <a:rPr lang="zh-CN" altLang="en-US" sz="2800" dirty="0" smtClean="0">
                <a:latin typeface="仿宋" panose="02010609060101010101" pitchFamily="49" charset="-122"/>
                <a:ea typeface="仿宋" panose="02010609060101010101" pitchFamily="49" charset="-122"/>
              </a:rPr>
              <a:t>不可能振动，但趋于平衡最快；</a:t>
            </a:r>
            <a:endParaRPr lang="en-US" altLang="zh-CN" sz="2800" dirty="0">
              <a:latin typeface="仿宋" panose="02010609060101010101" pitchFamily="49" charset="-122"/>
              <a:ea typeface="仿宋" panose="02010609060101010101" pitchFamily="49" charset="-122"/>
            </a:endParaRPr>
          </a:p>
        </p:txBody>
      </p:sp>
      <p:sp>
        <p:nvSpPr>
          <p:cNvPr id="11" name="矩形 10"/>
          <p:cNvSpPr/>
          <p:nvPr/>
        </p:nvSpPr>
        <p:spPr>
          <a:xfrm>
            <a:off x="2735797" y="4339790"/>
            <a:ext cx="5722404" cy="954107"/>
          </a:xfrm>
          <a:prstGeom prst="rect">
            <a:avLst/>
          </a:prstGeom>
        </p:spPr>
        <p:txBody>
          <a:bodyPr wrap="square">
            <a:spAutoFit/>
          </a:bodyPr>
          <a:lstStyle/>
          <a:p>
            <a:pPr marL="0" indent="0" algn="l">
              <a:buNone/>
            </a:pPr>
            <a:r>
              <a:rPr lang="zh-CN" altLang="en-US" sz="2800" dirty="0">
                <a:solidFill>
                  <a:srgbClr val="C00000"/>
                </a:solidFill>
                <a:latin typeface="仿宋" panose="02010609060101010101" pitchFamily="49" charset="-122"/>
                <a:ea typeface="仿宋" panose="02010609060101010101" pitchFamily="49" charset="-122"/>
              </a:rPr>
              <a:t>过</a:t>
            </a:r>
            <a:r>
              <a:rPr lang="zh-CN" altLang="en-US" sz="2800" dirty="0" smtClean="0">
                <a:solidFill>
                  <a:srgbClr val="C00000"/>
                </a:solidFill>
                <a:latin typeface="仿宋" panose="02010609060101010101" pitchFamily="49" charset="-122"/>
                <a:ea typeface="仿宋" panose="02010609060101010101" pitchFamily="49" charset="-122"/>
              </a:rPr>
              <a:t>阻尼：</a:t>
            </a:r>
            <a:r>
              <a:rPr lang="zh-CN" altLang="en-US" sz="2800" dirty="0" smtClean="0">
                <a:latin typeface="仿宋" panose="02010609060101010101" pitchFamily="49" charset="-122"/>
                <a:ea typeface="仿宋" panose="02010609060101010101" pitchFamily="49" charset="-122"/>
              </a:rPr>
              <a:t>不可能振动，但趋于平衡变慢；</a:t>
            </a:r>
            <a:endParaRPr lang="en-US" altLang="zh-CN" sz="28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6269041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solidFill>
                  <a:srgbClr val="000000"/>
                </a:solidFill>
              </a:rPr>
              <a:pPr>
                <a:defRPr/>
              </a:pPr>
              <a:t>7</a:t>
            </a:fld>
            <a:endParaRPr lang="en-US" altLang="zh-CN">
              <a:solidFill>
                <a:srgbClr val="000000"/>
              </a:solidFill>
            </a:endParaRPr>
          </a:p>
        </p:txBody>
      </p:sp>
      <p:pic>
        <p:nvPicPr>
          <p:cNvPr id="6" name="图片 5"/>
          <p:cNvPicPr>
            <a:picLocks noChangeAspect="1"/>
          </p:cNvPicPr>
          <p:nvPr/>
        </p:nvPicPr>
        <p:blipFill>
          <a:blip r:embed="rId3"/>
          <a:stretch>
            <a:fillRect/>
          </a:stretch>
        </p:blipFill>
        <p:spPr>
          <a:xfrm>
            <a:off x="5030625" y="1880828"/>
            <a:ext cx="3560492" cy="4104456"/>
          </a:xfrm>
          <a:prstGeom prst="rect">
            <a:avLst/>
          </a:prstGeom>
        </p:spPr>
      </p:pic>
      <p:graphicFrame>
        <p:nvGraphicFramePr>
          <p:cNvPr id="7" name="Object 6"/>
          <p:cNvGraphicFramePr>
            <a:graphicFrameLocks noChangeAspect="1"/>
          </p:cNvGraphicFramePr>
          <p:nvPr>
            <p:extLst>
              <p:ext uri="{D42A27DB-BD31-4B8C-83A1-F6EECF244321}">
                <p14:modId xmlns:p14="http://schemas.microsoft.com/office/powerpoint/2010/main" val="3458041423"/>
              </p:ext>
            </p:extLst>
          </p:nvPr>
        </p:nvGraphicFramePr>
        <p:xfrm>
          <a:off x="6012160" y="1034949"/>
          <a:ext cx="1845988" cy="611767"/>
        </p:xfrm>
        <a:graphic>
          <a:graphicData uri="http://schemas.openxmlformats.org/presentationml/2006/ole">
            <mc:AlternateContent xmlns:mc="http://schemas.openxmlformats.org/markup-compatibility/2006">
              <mc:Choice xmlns:v="urn:schemas-microsoft-com:vml" Requires="v">
                <p:oleObj spid="_x0000_s75139" name="公式" r:id="rId4" imgW="545760" imgH="177480" progId="Equation.3">
                  <p:embed/>
                </p:oleObj>
              </mc:Choice>
              <mc:Fallback>
                <p:oleObj name="公式" r:id="rId4" imgW="545760" imgH="177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2160" y="1034949"/>
                        <a:ext cx="1845988" cy="611767"/>
                      </a:xfrm>
                      <a:prstGeom prst="rect">
                        <a:avLst/>
                      </a:prstGeom>
                      <a:noFill/>
                    </p:spPr>
                  </p:pic>
                </p:oleObj>
              </mc:Fallback>
            </mc:AlternateContent>
          </a:graphicData>
        </a:graphic>
      </p:graphicFrame>
      <p:sp>
        <p:nvSpPr>
          <p:cNvPr id="2" name="文本框 1"/>
          <p:cNvSpPr txBox="1"/>
          <p:nvPr/>
        </p:nvSpPr>
        <p:spPr>
          <a:xfrm>
            <a:off x="539552" y="1160748"/>
            <a:ext cx="3986660" cy="4704365"/>
          </a:xfrm>
          <a:prstGeom prst="rect">
            <a:avLst/>
          </a:prstGeom>
          <a:noFill/>
        </p:spPr>
        <p:txBody>
          <a:bodyPr wrap="square" rtlCol="0">
            <a:spAutoFit/>
          </a:bodyPr>
          <a:lstStyle/>
          <a:p>
            <a:pPr algn="l">
              <a:lnSpc>
                <a:spcPct val="125000"/>
              </a:lnSpc>
            </a:pPr>
            <a:r>
              <a:rPr lang="zh-CN" altLang="en-US" sz="2200" dirty="0" smtClean="0">
                <a:ea typeface="仿宋" panose="02010609060101010101" pitchFamily="49" charset="-122"/>
              </a:rPr>
              <a:t>    由胡克定律可知弹性力有两个特点：</a:t>
            </a:r>
            <a:endParaRPr lang="en-US" altLang="zh-CN" sz="2200" dirty="0" smtClean="0">
              <a:ea typeface="仿宋" panose="02010609060101010101" pitchFamily="49" charset="-122"/>
            </a:endParaRPr>
          </a:p>
          <a:p>
            <a:pPr marL="457200" indent="-457200" algn="l">
              <a:lnSpc>
                <a:spcPct val="125000"/>
              </a:lnSpc>
              <a:buAutoNum type="arabicPeriod"/>
            </a:pPr>
            <a:r>
              <a:rPr lang="zh-CN" altLang="en-US" sz="2200" dirty="0" smtClean="0">
                <a:ea typeface="仿宋" panose="02010609060101010101" pitchFamily="49" charset="-122"/>
              </a:rPr>
              <a:t>由于弹性力</a:t>
            </a:r>
            <a:r>
              <a:rPr lang="en-US" altLang="zh-CN" sz="2200" dirty="0" smtClean="0">
                <a:ea typeface="仿宋" panose="02010609060101010101" pitchFamily="49" charset="-122"/>
              </a:rPr>
              <a:t>F</a:t>
            </a:r>
            <a:r>
              <a:rPr lang="zh-CN" altLang="en-US" sz="2200" dirty="0" smtClean="0">
                <a:ea typeface="仿宋" panose="02010609060101010101" pitchFamily="49" charset="-122"/>
              </a:rPr>
              <a:t>的指向总是与位移</a:t>
            </a:r>
            <a:r>
              <a:rPr lang="en-US" altLang="zh-CN" sz="2200" dirty="0" smtClean="0">
                <a:ea typeface="仿宋" panose="02010609060101010101" pitchFamily="49" charset="-122"/>
              </a:rPr>
              <a:t>x</a:t>
            </a:r>
            <a:r>
              <a:rPr lang="zh-CN" altLang="en-US" sz="2200" dirty="0" smtClean="0">
                <a:ea typeface="仿宋" panose="02010609060101010101" pitchFamily="49" charset="-122"/>
              </a:rPr>
              <a:t>的方向相反，故弹性力</a:t>
            </a:r>
            <a:r>
              <a:rPr lang="en-US" altLang="zh-CN" sz="2200" dirty="0" smtClean="0">
                <a:ea typeface="仿宋" panose="02010609060101010101" pitchFamily="49" charset="-122"/>
              </a:rPr>
              <a:t>F</a:t>
            </a:r>
            <a:r>
              <a:rPr lang="zh-CN" altLang="en-US" sz="2200" dirty="0" smtClean="0">
                <a:ea typeface="仿宋" panose="02010609060101010101" pitchFamily="49" charset="-122"/>
              </a:rPr>
              <a:t>总是指向平衡位置，总是力图把质点拉回到平衡位置；</a:t>
            </a:r>
            <a:endParaRPr lang="en-US" altLang="zh-CN" sz="2200" dirty="0" smtClean="0">
              <a:ea typeface="仿宋" panose="02010609060101010101" pitchFamily="49" charset="-122"/>
            </a:endParaRPr>
          </a:p>
          <a:p>
            <a:pPr marL="457200" indent="-457200" algn="l">
              <a:lnSpc>
                <a:spcPct val="125000"/>
              </a:lnSpc>
              <a:buAutoNum type="arabicPeriod"/>
            </a:pPr>
            <a:r>
              <a:rPr lang="zh-CN" altLang="en-US" sz="2200" dirty="0" smtClean="0">
                <a:ea typeface="仿宋" panose="02010609060101010101" pitchFamily="49" charset="-122"/>
              </a:rPr>
              <a:t>因为</a:t>
            </a:r>
            <a:r>
              <a:rPr lang="en-US" altLang="zh-CN" sz="2200" dirty="0" smtClean="0">
                <a:ea typeface="仿宋" panose="02010609060101010101" pitchFamily="49" charset="-122"/>
              </a:rPr>
              <a:t>F</a:t>
            </a:r>
            <a:r>
              <a:rPr lang="zh-CN" altLang="en-US" sz="2200" dirty="0" smtClean="0">
                <a:ea typeface="仿宋" panose="02010609060101010101" pitchFamily="49" charset="-122"/>
              </a:rPr>
              <a:t>的数值大小正比于位移</a:t>
            </a:r>
            <a:r>
              <a:rPr lang="en-US" altLang="zh-CN" sz="2200" dirty="0" smtClean="0">
                <a:ea typeface="仿宋" panose="02010609060101010101" pitchFamily="49" charset="-122"/>
              </a:rPr>
              <a:t>x</a:t>
            </a:r>
            <a:r>
              <a:rPr lang="zh-CN" altLang="en-US" sz="2200" dirty="0" smtClean="0">
                <a:ea typeface="仿宋" panose="02010609060101010101" pitchFamily="49" charset="-122"/>
              </a:rPr>
              <a:t>的大小，所以物体偏离平衡位置越远，则它受到的拉回平衡点的力也越大。</a:t>
            </a:r>
            <a:endParaRPr lang="zh-CN" altLang="en-US" sz="2200" dirty="0">
              <a:ea typeface="仿宋" panose="02010609060101010101" pitchFamily="49" charset="-122"/>
            </a:endParaRPr>
          </a:p>
        </p:txBody>
      </p:sp>
    </p:spTree>
    <p:extLst>
      <p:ext uri="{BB962C8B-B14F-4D97-AF65-F5344CB8AC3E}">
        <p14:creationId xmlns:p14="http://schemas.microsoft.com/office/powerpoint/2010/main" val="14899214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540" y="800708"/>
            <a:ext cx="7772400" cy="857232"/>
          </a:xfrm>
        </p:spPr>
        <p:txBody>
          <a:bodyPr/>
          <a:lstStyle/>
          <a:p>
            <a:r>
              <a:rPr lang="en-US" altLang="zh-CN" sz="3600" dirty="0" smtClean="0">
                <a:latin typeface="仿宋" panose="02010609060101010101" pitchFamily="49" charset="-122"/>
                <a:ea typeface="仿宋" panose="02010609060101010101" pitchFamily="49" charset="-122"/>
              </a:rPr>
              <a:t>§8.</a:t>
            </a:r>
            <a:r>
              <a:rPr lang="zh-CN" altLang="en-US" sz="3600" dirty="0" smtClean="0">
                <a:latin typeface="仿宋" panose="02010609060101010101" pitchFamily="49" charset="-122"/>
                <a:ea typeface="仿宋" panose="02010609060101010101" pitchFamily="49" charset="-122"/>
              </a:rPr>
              <a:t>受迫振动</a:t>
            </a:r>
            <a:endParaRPr lang="zh-CN" altLang="en-US" sz="36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70</a:t>
            </a:fld>
            <a:endParaRPr lang="en-US" altLang="zh-CN" dirty="0"/>
          </a:p>
        </p:txBody>
      </p:sp>
      <p:sp>
        <p:nvSpPr>
          <p:cNvPr id="7" name="矩形 6"/>
          <p:cNvSpPr/>
          <p:nvPr/>
        </p:nvSpPr>
        <p:spPr>
          <a:xfrm>
            <a:off x="735342" y="2060848"/>
            <a:ext cx="7164796" cy="3323987"/>
          </a:xfrm>
          <a:prstGeom prst="rect">
            <a:avLst/>
          </a:prstGeom>
        </p:spPr>
        <p:txBody>
          <a:bodyPr wrap="square">
            <a:spAutoFit/>
          </a:bodyPr>
          <a:lstStyle/>
          <a:p>
            <a:pPr marL="0" indent="0" algn="l">
              <a:lnSpc>
                <a:spcPct val="150000"/>
              </a:lnSpc>
              <a:buNone/>
            </a:pPr>
            <a:r>
              <a:rPr lang="zh-CN" altLang="en-US" dirty="0" smtClean="0">
                <a:latin typeface="仿宋" panose="02010609060101010101" pitchFamily="49" charset="-122"/>
                <a:ea typeface="仿宋" panose="02010609060101010101" pitchFamily="49" charset="-122"/>
              </a:rPr>
              <a:t>    </a:t>
            </a:r>
            <a:r>
              <a:rPr lang="zh-CN" altLang="en-US" sz="2800" dirty="0" smtClean="0">
                <a:latin typeface="仿宋" panose="02010609060101010101" pitchFamily="49" charset="-122"/>
                <a:ea typeface="仿宋" panose="02010609060101010101" pitchFamily="49" charset="-122"/>
              </a:rPr>
              <a:t>只受弹性力或准弹性力和粘滞阻力作用的振动系统，其振幅总是随时间衰减，振动不能持久。如果要使振动持久不衰，就必须由外界不断供给能量。振动系统在外界强迫力作用下的振动，叫做</a:t>
            </a:r>
            <a:r>
              <a:rPr lang="zh-CN" altLang="en-US" sz="2800" b="1" dirty="0" smtClean="0">
                <a:latin typeface="仿宋" panose="02010609060101010101" pitchFamily="49" charset="-122"/>
                <a:ea typeface="仿宋" panose="02010609060101010101" pitchFamily="49" charset="-122"/>
              </a:rPr>
              <a:t>受迫振动</a:t>
            </a:r>
            <a:r>
              <a:rPr lang="zh-CN" altLang="en-US" sz="2800" dirty="0" smtClean="0">
                <a:latin typeface="仿宋" panose="02010609060101010101" pitchFamily="49" charset="-122"/>
                <a:ea typeface="仿宋" panose="02010609060101010101" pitchFamily="49" charset="-122"/>
              </a:rPr>
              <a:t>。</a:t>
            </a:r>
            <a:endParaRPr lang="en-US" altLang="zh-CN" sz="2800" dirty="0">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71</a:t>
            </a:fld>
            <a:endParaRPr lang="en-US" altLang="zh-CN"/>
          </a:p>
        </p:txBody>
      </p:sp>
      <p:sp>
        <p:nvSpPr>
          <p:cNvPr id="6" name="内容占位符 2"/>
          <p:cNvSpPr>
            <a:spLocks noGrp="1"/>
          </p:cNvSpPr>
          <p:nvPr>
            <p:ph idx="1"/>
          </p:nvPr>
        </p:nvSpPr>
        <p:spPr>
          <a:xfrm>
            <a:off x="685800" y="642918"/>
            <a:ext cx="7772400" cy="5453082"/>
          </a:xfrm>
        </p:spPr>
        <p:txBody>
          <a:bodyPr/>
          <a:lstStyle/>
          <a:p>
            <a:pPr>
              <a:lnSpc>
                <a:spcPct val="125000"/>
              </a:lnSpc>
              <a:buNone/>
            </a:pPr>
            <a:r>
              <a:rPr lang="zh-CN" altLang="en-US" sz="2800" b="1" dirty="0" smtClean="0">
                <a:solidFill>
                  <a:schemeClr val="accent2"/>
                </a:solidFill>
                <a:latin typeface="仿宋" panose="02010609060101010101" pitchFamily="49" charset="-122"/>
                <a:ea typeface="仿宋" panose="02010609060101010101" pitchFamily="49" charset="-122"/>
              </a:rPr>
              <a:t>一、受恒定外力作用</a:t>
            </a:r>
            <a:endParaRPr lang="en-US" altLang="zh-CN" sz="2800" dirty="0"/>
          </a:p>
          <a:p>
            <a:pPr marL="0" indent="0">
              <a:lnSpc>
                <a:spcPct val="125000"/>
              </a:lnSpc>
              <a:buNone/>
            </a:pPr>
            <a:r>
              <a:rPr lang="zh-CN" altLang="en-US" sz="2400" dirty="0">
                <a:latin typeface="仿宋" panose="02010609060101010101" pitchFamily="49" charset="-122"/>
                <a:ea typeface="仿宋" panose="02010609060101010101" pitchFamily="49" charset="-122"/>
              </a:rPr>
              <a:t>    设外界</a:t>
            </a:r>
            <a:r>
              <a:rPr lang="zh-CN" altLang="en-US" sz="2400" dirty="0" smtClean="0">
                <a:latin typeface="仿宋" panose="02010609060101010101" pitchFamily="49" charset="-122"/>
                <a:ea typeface="仿宋" panose="02010609060101010101" pitchFamily="49" charset="-122"/>
              </a:rPr>
              <a:t>的强迫力</a:t>
            </a:r>
            <a:r>
              <a:rPr lang="en-US" altLang="zh-CN" sz="2400" i="1" dirty="0" smtClean="0">
                <a:latin typeface="+mj-lt"/>
                <a:ea typeface="仿宋" panose="02010609060101010101" pitchFamily="49" charset="-122"/>
              </a:rPr>
              <a:t>F</a:t>
            </a:r>
            <a:r>
              <a:rPr lang="en-US" altLang="zh-CN" sz="2400" i="1" baseline="-25000" dirty="0" smtClean="0">
                <a:latin typeface="+mj-lt"/>
                <a:ea typeface="仿宋" panose="02010609060101010101" pitchFamily="49" charset="-122"/>
              </a:rPr>
              <a:t>0</a:t>
            </a:r>
            <a:r>
              <a:rPr lang="zh-CN" altLang="en-US" sz="2400" dirty="0" smtClean="0">
                <a:latin typeface="仿宋" panose="02010609060101010101" pitchFamily="49" charset="-122"/>
                <a:ea typeface="仿宋" panose="02010609060101010101" pitchFamily="49" charset="-122"/>
              </a:rPr>
              <a:t>为常数，则阻尼振动系统满足的方程：</a:t>
            </a:r>
            <a:endParaRPr lang="en-US" altLang="zh-CN" sz="2400" dirty="0" smtClean="0">
              <a:latin typeface="仿宋" panose="02010609060101010101" pitchFamily="49" charset="-122"/>
              <a:ea typeface="仿宋" panose="02010609060101010101" pitchFamily="49"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504621964"/>
              </p:ext>
            </p:extLst>
          </p:nvPr>
        </p:nvGraphicFramePr>
        <p:xfrm>
          <a:off x="2555776" y="1772816"/>
          <a:ext cx="3541996" cy="700615"/>
        </p:xfrm>
        <a:graphic>
          <a:graphicData uri="http://schemas.openxmlformats.org/presentationml/2006/ole">
            <mc:AlternateContent xmlns:mc="http://schemas.openxmlformats.org/markup-compatibility/2006">
              <mc:Choice xmlns:v="urn:schemas-microsoft-com:vml" Requires="v">
                <p:oleObj spid="_x0000_s133754" name="Equation" r:id="rId3" imgW="1155600" imgH="228600" progId="Equation.DSMT4">
                  <p:embed/>
                </p:oleObj>
              </mc:Choice>
              <mc:Fallback>
                <p:oleObj name="Equation" r:id="rId3" imgW="1155600" imgH="228600" progId="Equation.DSMT4">
                  <p:embed/>
                  <p:pic>
                    <p:nvPicPr>
                      <p:cNvPr id="0" name=""/>
                      <p:cNvPicPr/>
                      <p:nvPr/>
                    </p:nvPicPr>
                    <p:blipFill>
                      <a:blip r:embed="rId4"/>
                      <a:stretch>
                        <a:fillRect/>
                      </a:stretch>
                    </p:blipFill>
                    <p:spPr>
                      <a:xfrm>
                        <a:off x="2555776" y="1772816"/>
                        <a:ext cx="3541996" cy="700615"/>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171439668"/>
              </p:ext>
            </p:extLst>
          </p:nvPr>
        </p:nvGraphicFramePr>
        <p:xfrm>
          <a:off x="3744902" y="2574621"/>
          <a:ext cx="1590430" cy="596411"/>
        </p:xfrm>
        <a:graphic>
          <a:graphicData uri="http://schemas.openxmlformats.org/presentationml/2006/ole">
            <mc:AlternateContent xmlns:mc="http://schemas.openxmlformats.org/markup-compatibility/2006">
              <mc:Choice xmlns:v="urn:schemas-microsoft-com:vml" Requires="v">
                <p:oleObj spid="_x0000_s133755" name="Equation" r:id="rId5" imgW="609480" imgH="228600" progId="Equation.DSMT4">
                  <p:embed/>
                </p:oleObj>
              </mc:Choice>
              <mc:Fallback>
                <p:oleObj name="Equation" r:id="rId5" imgW="609480" imgH="228600" progId="Equation.DSMT4">
                  <p:embed/>
                  <p:pic>
                    <p:nvPicPr>
                      <p:cNvPr id="0" name=""/>
                      <p:cNvPicPr/>
                      <p:nvPr/>
                    </p:nvPicPr>
                    <p:blipFill>
                      <a:blip r:embed="rId6"/>
                      <a:stretch>
                        <a:fillRect/>
                      </a:stretch>
                    </p:blipFill>
                    <p:spPr>
                      <a:xfrm>
                        <a:off x="3744902" y="2574621"/>
                        <a:ext cx="1590430" cy="596411"/>
                      </a:xfrm>
                      <a:prstGeom prst="rect">
                        <a:avLst/>
                      </a:prstGeom>
                    </p:spPr>
                  </p:pic>
                </p:oleObj>
              </mc:Fallback>
            </mc:AlternateContent>
          </a:graphicData>
        </a:graphic>
      </p:graphicFrame>
      <p:sp>
        <p:nvSpPr>
          <p:cNvPr id="9" name="矩形 8"/>
          <p:cNvSpPr/>
          <p:nvPr/>
        </p:nvSpPr>
        <p:spPr>
          <a:xfrm>
            <a:off x="791818" y="2515844"/>
            <a:ext cx="2646878" cy="553998"/>
          </a:xfrm>
          <a:prstGeom prst="rect">
            <a:avLst/>
          </a:prstGeom>
        </p:spPr>
        <p:txBody>
          <a:bodyPr wrap="none">
            <a:spAutoFit/>
          </a:bodyPr>
          <a:lstStyle/>
          <a:p>
            <a:pPr marL="0" indent="0">
              <a:lnSpc>
                <a:spcPct val="125000"/>
              </a:lnSpc>
              <a:buNone/>
            </a:pPr>
            <a:r>
              <a:rPr lang="zh-CN" altLang="en-US" dirty="0">
                <a:latin typeface="仿宋" panose="02010609060101010101" pitchFamily="49" charset="-122"/>
                <a:ea typeface="仿宋" panose="02010609060101010101" pitchFamily="49" charset="-122"/>
              </a:rPr>
              <a:t>该方程有一特解：</a:t>
            </a:r>
            <a:endParaRPr lang="en-US" altLang="zh-CN" dirty="0">
              <a:latin typeface="仿宋" panose="02010609060101010101" pitchFamily="49" charset="-122"/>
              <a:ea typeface="仿宋" panose="02010609060101010101" pitchFamily="49" charset="-122"/>
            </a:endParaRPr>
          </a:p>
        </p:txBody>
      </p:sp>
      <p:sp>
        <p:nvSpPr>
          <p:cNvPr id="10" name="矩形 9"/>
          <p:cNvSpPr/>
          <p:nvPr/>
        </p:nvSpPr>
        <p:spPr>
          <a:xfrm>
            <a:off x="899592" y="3367982"/>
            <a:ext cx="800219" cy="490519"/>
          </a:xfrm>
          <a:prstGeom prst="rect">
            <a:avLst/>
          </a:prstGeom>
        </p:spPr>
        <p:txBody>
          <a:bodyPr wrap="none">
            <a:spAutoFit/>
          </a:bodyPr>
          <a:lstStyle/>
          <a:p>
            <a:pPr marL="0" indent="0">
              <a:lnSpc>
                <a:spcPct val="125000"/>
              </a:lnSpc>
              <a:buNone/>
            </a:pPr>
            <a:r>
              <a:rPr lang="zh-CN" altLang="en-US" dirty="0" smtClean="0">
                <a:latin typeface="仿宋" panose="02010609060101010101" pitchFamily="49" charset="-122"/>
                <a:ea typeface="仿宋" panose="02010609060101010101" pitchFamily="49" charset="-122"/>
              </a:rPr>
              <a:t>令：</a:t>
            </a:r>
            <a:endParaRPr lang="en-US" altLang="zh-CN" dirty="0">
              <a:latin typeface="仿宋" panose="02010609060101010101" pitchFamily="49" charset="-122"/>
              <a:ea typeface="仿宋" panose="02010609060101010101" pitchFamily="49" charset="-122"/>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2679731862"/>
              </p:ext>
            </p:extLst>
          </p:nvPr>
        </p:nvGraphicFramePr>
        <p:xfrm>
          <a:off x="3556672" y="3323432"/>
          <a:ext cx="1966890" cy="513189"/>
        </p:xfrm>
        <a:graphic>
          <a:graphicData uri="http://schemas.openxmlformats.org/presentationml/2006/ole">
            <mc:AlternateContent xmlns:mc="http://schemas.openxmlformats.org/markup-compatibility/2006">
              <mc:Choice xmlns:v="urn:schemas-microsoft-com:vml" Requires="v">
                <p:oleObj spid="_x0000_s133756" name="Equation" r:id="rId7" imgW="876240" imgH="228600" progId="Equation.DSMT4">
                  <p:embed/>
                </p:oleObj>
              </mc:Choice>
              <mc:Fallback>
                <p:oleObj name="Equation" r:id="rId7" imgW="876240" imgH="228600" progId="Equation.DSMT4">
                  <p:embed/>
                  <p:pic>
                    <p:nvPicPr>
                      <p:cNvPr id="0" name=""/>
                      <p:cNvPicPr/>
                      <p:nvPr/>
                    </p:nvPicPr>
                    <p:blipFill>
                      <a:blip r:embed="rId8"/>
                      <a:stretch>
                        <a:fillRect/>
                      </a:stretch>
                    </p:blipFill>
                    <p:spPr>
                      <a:xfrm>
                        <a:off x="3556672" y="3323432"/>
                        <a:ext cx="1966890" cy="513189"/>
                      </a:xfrm>
                      <a:prstGeom prst="rect">
                        <a:avLst/>
                      </a:prstGeom>
                    </p:spPr>
                  </p:pic>
                </p:oleObj>
              </mc:Fallback>
            </mc:AlternateContent>
          </a:graphicData>
        </a:graphic>
      </p:graphicFrame>
      <p:sp>
        <p:nvSpPr>
          <p:cNvPr id="12" name="矩形 11"/>
          <p:cNvSpPr/>
          <p:nvPr/>
        </p:nvSpPr>
        <p:spPr>
          <a:xfrm>
            <a:off x="899592" y="4092401"/>
            <a:ext cx="1415772" cy="490519"/>
          </a:xfrm>
          <a:prstGeom prst="rect">
            <a:avLst/>
          </a:prstGeom>
        </p:spPr>
        <p:txBody>
          <a:bodyPr wrap="none">
            <a:spAutoFit/>
          </a:bodyPr>
          <a:lstStyle/>
          <a:p>
            <a:pPr marL="0" indent="0">
              <a:lnSpc>
                <a:spcPct val="125000"/>
              </a:lnSpc>
              <a:buNone/>
            </a:pPr>
            <a:r>
              <a:rPr lang="zh-CN" altLang="en-US" dirty="0" smtClean="0">
                <a:latin typeface="仿宋" panose="02010609060101010101" pitchFamily="49" charset="-122"/>
                <a:ea typeface="仿宋" panose="02010609060101010101" pitchFamily="49" charset="-122"/>
              </a:rPr>
              <a:t>代入得：</a:t>
            </a:r>
            <a:endParaRPr lang="en-US" altLang="zh-CN" dirty="0">
              <a:latin typeface="仿宋" panose="02010609060101010101" pitchFamily="49" charset="-122"/>
              <a:ea typeface="仿宋" panose="02010609060101010101" pitchFamily="49" charset="-122"/>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2400178118"/>
              </p:ext>
            </p:extLst>
          </p:nvPr>
        </p:nvGraphicFramePr>
        <p:xfrm>
          <a:off x="3095836" y="4065617"/>
          <a:ext cx="2842493" cy="561480"/>
        </p:xfrm>
        <a:graphic>
          <a:graphicData uri="http://schemas.openxmlformats.org/presentationml/2006/ole">
            <mc:AlternateContent xmlns:mc="http://schemas.openxmlformats.org/markup-compatibility/2006">
              <mc:Choice xmlns:v="urn:schemas-microsoft-com:vml" Requires="v">
                <p:oleObj spid="_x0000_s133757" name="Equation" r:id="rId9" imgW="1028520" imgH="203040" progId="Equation.DSMT4">
                  <p:embed/>
                </p:oleObj>
              </mc:Choice>
              <mc:Fallback>
                <p:oleObj name="Equation" r:id="rId9" imgW="1028520" imgH="203040" progId="Equation.DSMT4">
                  <p:embed/>
                  <p:pic>
                    <p:nvPicPr>
                      <p:cNvPr id="0" name=""/>
                      <p:cNvPicPr/>
                      <p:nvPr/>
                    </p:nvPicPr>
                    <p:blipFill>
                      <a:blip r:embed="rId10"/>
                      <a:stretch>
                        <a:fillRect/>
                      </a:stretch>
                    </p:blipFill>
                    <p:spPr>
                      <a:xfrm>
                        <a:off x="3095836" y="4065617"/>
                        <a:ext cx="2842493" cy="561480"/>
                      </a:xfrm>
                      <a:prstGeom prst="rect">
                        <a:avLst/>
                      </a:prstGeom>
                    </p:spPr>
                  </p:pic>
                </p:oleObj>
              </mc:Fallback>
            </mc:AlternateContent>
          </a:graphicData>
        </a:graphic>
      </p:graphicFrame>
      <p:sp>
        <p:nvSpPr>
          <p:cNvPr id="14" name="矩形 13"/>
          <p:cNvSpPr/>
          <p:nvPr/>
        </p:nvSpPr>
        <p:spPr>
          <a:xfrm>
            <a:off x="791818" y="4763218"/>
            <a:ext cx="7813504" cy="1477328"/>
          </a:xfrm>
          <a:prstGeom prst="rect">
            <a:avLst/>
          </a:prstGeom>
        </p:spPr>
        <p:txBody>
          <a:bodyPr wrap="square">
            <a:spAutoFit/>
          </a:bodyPr>
          <a:lstStyle/>
          <a:p>
            <a:pPr marL="0" indent="0" algn="l">
              <a:lnSpc>
                <a:spcPct val="125000"/>
              </a:lnSpc>
              <a:buNone/>
            </a:pPr>
            <a:r>
              <a:rPr lang="zh-CN" altLang="en-US" dirty="0" smtClean="0">
                <a:latin typeface="仿宋" panose="02010609060101010101" pitchFamily="49" charset="-122"/>
                <a:ea typeface="仿宋" panose="02010609060101010101" pitchFamily="49" charset="-122"/>
              </a:rPr>
              <a:t>    这</a:t>
            </a:r>
            <a:r>
              <a:rPr lang="zh-CN" altLang="en-US" dirty="0">
                <a:latin typeface="仿宋" panose="02010609060101010101" pitchFamily="49" charset="-122"/>
                <a:ea typeface="仿宋" panose="02010609060101010101" pitchFamily="49" charset="-122"/>
              </a:rPr>
              <a:t>就是</a:t>
            </a:r>
            <a:r>
              <a:rPr lang="zh-CN" altLang="en-US" dirty="0" smtClean="0">
                <a:latin typeface="仿宋" panose="02010609060101010101" pitchFamily="49" charset="-122"/>
                <a:ea typeface="仿宋" panose="02010609060101010101" pitchFamily="49" charset="-122"/>
              </a:rPr>
              <a:t>阻尼运动的方程，只是平衡位置改变了。即当外界的强迫力</a:t>
            </a:r>
            <a:r>
              <a:rPr lang="en-US" altLang="zh-CN" i="1" dirty="0">
                <a:ea typeface="仿宋" panose="02010609060101010101" pitchFamily="49" charset="-122"/>
              </a:rPr>
              <a:t>F</a:t>
            </a:r>
            <a:r>
              <a:rPr lang="en-US" altLang="zh-CN" i="1" baseline="-25000" dirty="0">
                <a:ea typeface="仿宋" panose="02010609060101010101" pitchFamily="49" charset="-122"/>
              </a:rPr>
              <a:t>0</a:t>
            </a:r>
            <a:r>
              <a:rPr lang="zh-CN" altLang="en-US" dirty="0">
                <a:latin typeface="仿宋" panose="02010609060101010101" pitchFamily="49" charset="-122"/>
                <a:ea typeface="仿宋" panose="02010609060101010101" pitchFamily="49" charset="-122"/>
              </a:rPr>
              <a:t>为</a:t>
            </a:r>
            <a:r>
              <a:rPr lang="zh-CN" altLang="en-US" dirty="0" smtClean="0">
                <a:latin typeface="仿宋" panose="02010609060101010101" pitchFamily="49" charset="-122"/>
                <a:ea typeface="仿宋" panose="02010609060101010101" pitchFamily="49" charset="-122"/>
              </a:rPr>
              <a:t>常数时，不产生任何新的内容，与原阻尼振动运动形式完全相同。</a:t>
            </a:r>
            <a:endParaRPr lang="en-US" altLang="zh-CN"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24398592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72</a:t>
            </a:fld>
            <a:endParaRPr lang="en-US" altLang="zh-CN"/>
          </a:p>
        </p:txBody>
      </p:sp>
      <p:sp>
        <p:nvSpPr>
          <p:cNvPr id="5" name="内容占位符 2"/>
          <p:cNvSpPr>
            <a:spLocks noGrp="1"/>
          </p:cNvSpPr>
          <p:nvPr>
            <p:ph idx="1"/>
          </p:nvPr>
        </p:nvSpPr>
        <p:spPr>
          <a:xfrm>
            <a:off x="685800" y="642918"/>
            <a:ext cx="7772400" cy="5453082"/>
          </a:xfrm>
        </p:spPr>
        <p:txBody>
          <a:bodyPr/>
          <a:lstStyle/>
          <a:p>
            <a:pPr>
              <a:lnSpc>
                <a:spcPct val="125000"/>
              </a:lnSpc>
              <a:buNone/>
            </a:pPr>
            <a:r>
              <a:rPr lang="zh-CN" altLang="en-US" sz="2800" b="1" dirty="0">
                <a:solidFill>
                  <a:schemeClr val="accent2"/>
                </a:solidFill>
                <a:latin typeface="仿宋" panose="02010609060101010101" pitchFamily="49" charset="-122"/>
                <a:ea typeface="仿宋" panose="02010609060101010101" pitchFamily="49" charset="-122"/>
              </a:rPr>
              <a:t>二</a:t>
            </a:r>
            <a:r>
              <a:rPr lang="zh-CN" altLang="en-US" sz="2800" b="1" dirty="0" smtClean="0">
                <a:solidFill>
                  <a:schemeClr val="accent2"/>
                </a:solidFill>
                <a:latin typeface="仿宋" panose="02010609060101010101" pitchFamily="49" charset="-122"/>
                <a:ea typeface="仿宋" panose="02010609060101010101" pitchFamily="49" charset="-122"/>
              </a:rPr>
              <a:t>、受周期外力作用</a:t>
            </a:r>
            <a:endParaRPr lang="en-US" altLang="zh-CN" sz="2800" dirty="0"/>
          </a:p>
          <a:p>
            <a:pPr marL="0" indent="0">
              <a:lnSpc>
                <a:spcPct val="125000"/>
              </a:lnSpc>
              <a:buNone/>
            </a:pPr>
            <a:r>
              <a:rPr lang="zh-CN" altLang="en-US" sz="2400" dirty="0">
                <a:latin typeface="仿宋" panose="02010609060101010101" pitchFamily="49" charset="-122"/>
                <a:ea typeface="仿宋" panose="02010609060101010101" pitchFamily="49" charset="-122"/>
              </a:rPr>
              <a:t>    </a:t>
            </a:r>
            <a:r>
              <a:rPr lang="zh-CN" altLang="en-US" sz="2400" dirty="0" smtClean="0">
                <a:latin typeface="仿宋" panose="02010609060101010101" pitchFamily="49" charset="-122"/>
                <a:ea typeface="仿宋" panose="02010609060101010101" pitchFamily="49" charset="-122"/>
              </a:rPr>
              <a:t>任何非正弦型外力都可以看成正弦型外力的线性叠加。研究了振动系统对正弦型外力的响应，也就原则上解决了振动系统对任何外力的响应问题。下面我们仅考虑简谐强迫力：</a:t>
            </a:r>
            <a:endParaRPr lang="en-US" altLang="zh-CN" sz="2400" dirty="0" smtClean="0">
              <a:latin typeface="仿宋" panose="02010609060101010101" pitchFamily="49" charset="-122"/>
              <a:ea typeface="仿宋" panose="02010609060101010101" pitchFamily="49" charset="-122"/>
            </a:endParaRPr>
          </a:p>
          <a:p>
            <a:pPr marL="0" indent="0">
              <a:lnSpc>
                <a:spcPct val="125000"/>
              </a:lnSpc>
              <a:buNone/>
            </a:pPr>
            <a:endParaRPr lang="en-US" altLang="zh-CN" sz="2400" dirty="0" smtClean="0">
              <a:latin typeface="仿宋" panose="02010609060101010101" pitchFamily="49" charset="-122"/>
              <a:ea typeface="仿宋" panose="02010609060101010101" pitchFamily="49" charset="-122"/>
            </a:endParaRPr>
          </a:p>
        </p:txBody>
      </p:sp>
      <p:sp>
        <p:nvSpPr>
          <p:cNvPr id="9" name="矩形 8"/>
          <p:cNvSpPr/>
          <p:nvPr/>
        </p:nvSpPr>
        <p:spPr>
          <a:xfrm>
            <a:off x="2286000" y="3401948"/>
            <a:ext cx="4572000" cy="1754326"/>
          </a:xfrm>
          <a:prstGeom prst="rect">
            <a:avLst/>
          </a:prstGeom>
        </p:spPr>
        <p:txBody>
          <a:bodyPr>
            <a:spAutoFit/>
          </a:bodyPr>
          <a:lstStyle/>
          <a:p>
            <a:pPr>
              <a:lnSpc>
                <a:spcPct val="150000"/>
              </a:lnSpc>
              <a:buNone/>
            </a:pPr>
            <a:r>
              <a:rPr lang="en-US" altLang="zh-CN" i="1" dirty="0" smtClean="0"/>
              <a:t>f=F</a:t>
            </a:r>
            <a:r>
              <a:rPr lang="en-US" altLang="zh-CN" i="1" baseline="-25000" dirty="0" smtClean="0"/>
              <a:t>0</a:t>
            </a:r>
            <a:r>
              <a:rPr lang="en-US" altLang="zh-CN" dirty="0" smtClean="0"/>
              <a:t>cosw</a:t>
            </a:r>
            <a:r>
              <a:rPr lang="en-US" altLang="zh-CN" i="1" dirty="0" smtClean="0"/>
              <a:t>t     </a:t>
            </a:r>
            <a:r>
              <a:rPr lang="en-US" altLang="zh-CN" i="1" dirty="0"/>
              <a:t>f</a:t>
            </a:r>
            <a:r>
              <a:rPr lang="en-US" altLang="zh-CN" dirty="0"/>
              <a:t>——</a:t>
            </a:r>
            <a:r>
              <a:rPr lang="zh-CN" altLang="en-US" dirty="0"/>
              <a:t>强迫力，</a:t>
            </a:r>
            <a:endParaRPr lang="en-US" altLang="zh-CN" dirty="0"/>
          </a:p>
          <a:p>
            <a:pPr>
              <a:lnSpc>
                <a:spcPct val="150000"/>
              </a:lnSpc>
              <a:buNone/>
            </a:pPr>
            <a:r>
              <a:rPr lang="en-US" altLang="zh-CN" i="1" dirty="0"/>
              <a:t>F</a:t>
            </a:r>
            <a:r>
              <a:rPr lang="en-US" altLang="zh-CN" i="1" baseline="-25000" dirty="0"/>
              <a:t>0</a:t>
            </a:r>
            <a:r>
              <a:rPr lang="en-US" altLang="zh-CN" dirty="0" smtClean="0"/>
              <a:t>——</a:t>
            </a:r>
            <a:r>
              <a:rPr lang="zh-CN" altLang="en-US" dirty="0"/>
              <a:t>强迫力的振幅，</a:t>
            </a:r>
            <a:endParaRPr lang="en-US" altLang="zh-CN" dirty="0"/>
          </a:p>
          <a:p>
            <a:pPr>
              <a:lnSpc>
                <a:spcPct val="150000"/>
              </a:lnSpc>
              <a:buNone/>
            </a:pPr>
            <a:r>
              <a:rPr lang="en-US" altLang="zh-CN" dirty="0" smtClean="0"/>
              <a:t>——</a:t>
            </a:r>
            <a:r>
              <a:rPr lang="zh-CN" altLang="en-US" dirty="0"/>
              <a:t>强迫力的角频率。周期是：</a:t>
            </a:r>
            <a:endParaRPr lang="en-US" altLang="zh-CN" dirty="0"/>
          </a:p>
        </p:txBody>
      </p:sp>
      <p:graphicFrame>
        <p:nvGraphicFramePr>
          <p:cNvPr id="10" name="对象 9"/>
          <p:cNvGraphicFramePr>
            <a:graphicFrameLocks noChangeAspect="1"/>
          </p:cNvGraphicFramePr>
          <p:nvPr>
            <p:extLst>
              <p:ext uri="{D42A27DB-BD31-4B8C-83A1-F6EECF244321}">
                <p14:modId xmlns:p14="http://schemas.microsoft.com/office/powerpoint/2010/main" val="2976268253"/>
              </p:ext>
            </p:extLst>
          </p:nvPr>
        </p:nvGraphicFramePr>
        <p:xfrm>
          <a:off x="7000875" y="4498975"/>
          <a:ext cx="1009650" cy="795338"/>
        </p:xfrm>
        <a:graphic>
          <a:graphicData uri="http://schemas.openxmlformats.org/presentationml/2006/ole">
            <mc:AlternateContent xmlns:mc="http://schemas.openxmlformats.org/markup-compatibility/2006">
              <mc:Choice xmlns:v="urn:schemas-microsoft-com:vml" Requires="v">
                <p:oleObj spid="_x0000_s134450" name="Equation" r:id="rId3" imgW="495000" imgH="393480" progId="Equation.DSMT4">
                  <p:embed/>
                </p:oleObj>
              </mc:Choice>
              <mc:Fallback>
                <p:oleObj name="Equation" r:id="rId3" imgW="495000" imgH="393480" progId="Equation.DSMT4">
                  <p:embed/>
                  <p:pic>
                    <p:nvPicPr>
                      <p:cNvPr id="0" name=""/>
                      <p:cNvPicPr>
                        <a:picLocks noChangeAspect="1" noChangeArrowheads="1"/>
                      </p:cNvPicPr>
                      <p:nvPr/>
                    </p:nvPicPr>
                    <p:blipFill>
                      <a:blip r:embed="rId4"/>
                      <a:srcRect/>
                      <a:stretch>
                        <a:fillRect/>
                      </a:stretch>
                    </p:blipFill>
                    <p:spPr bwMode="auto">
                      <a:xfrm>
                        <a:off x="7000875" y="4498975"/>
                        <a:ext cx="1009650" cy="795338"/>
                      </a:xfrm>
                      <a:prstGeom prst="rect">
                        <a:avLst/>
                      </a:prstGeom>
                      <a:noFill/>
                      <a:ln>
                        <a:noFill/>
                      </a:ln>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4056662711"/>
              </p:ext>
            </p:extLst>
          </p:nvPr>
        </p:nvGraphicFramePr>
        <p:xfrm>
          <a:off x="2046283" y="4769101"/>
          <a:ext cx="336860" cy="308788"/>
        </p:xfrm>
        <a:graphic>
          <a:graphicData uri="http://schemas.openxmlformats.org/presentationml/2006/ole">
            <mc:AlternateContent xmlns:mc="http://schemas.openxmlformats.org/markup-compatibility/2006">
              <mc:Choice xmlns:v="urn:schemas-microsoft-com:vml" Requires="v">
                <p:oleObj spid="_x0000_s134451" name="Equation" r:id="rId5" imgW="152280" imgH="139680" progId="Equation.DSMT4">
                  <p:embed/>
                </p:oleObj>
              </mc:Choice>
              <mc:Fallback>
                <p:oleObj name="Equation" r:id="rId5" imgW="152280" imgH="139680" progId="Equation.DSMT4">
                  <p:embed/>
                  <p:pic>
                    <p:nvPicPr>
                      <p:cNvPr id="0" name=""/>
                      <p:cNvPicPr/>
                      <p:nvPr/>
                    </p:nvPicPr>
                    <p:blipFill>
                      <a:blip r:embed="rId6"/>
                      <a:stretch>
                        <a:fillRect/>
                      </a:stretch>
                    </p:blipFill>
                    <p:spPr>
                      <a:xfrm>
                        <a:off x="2046283" y="4769101"/>
                        <a:ext cx="336860" cy="308788"/>
                      </a:xfrm>
                      <a:prstGeom prst="rect">
                        <a:avLst/>
                      </a:prstGeom>
                    </p:spPr>
                  </p:pic>
                </p:oleObj>
              </mc:Fallback>
            </mc:AlternateContent>
          </a:graphicData>
        </a:graphic>
      </p:graphicFrame>
    </p:spTree>
    <p:extLst>
      <p:ext uri="{BB962C8B-B14F-4D97-AF65-F5344CB8AC3E}">
        <p14:creationId xmlns:p14="http://schemas.microsoft.com/office/powerpoint/2010/main" val="1008991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642918"/>
            <a:ext cx="7772400" cy="5453082"/>
          </a:xfrm>
        </p:spPr>
        <p:txBody>
          <a:bodyPr/>
          <a:lstStyle/>
          <a:p>
            <a:pPr>
              <a:buNone/>
            </a:pPr>
            <a:r>
              <a:rPr lang="zh-CN" altLang="en-US" sz="2800" b="1" dirty="0" smtClean="0">
                <a:solidFill>
                  <a:schemeClr val="accent2"/>
                </a:solidFill>
                <a:latin typeface="仿宋" panose="02010609060101010101" pitchFamily="49" charset="-122"/>
                <a:ea typeface="仿宋" panose="02010609060101010101" pitchFamily="49" charset="-122"/>
              </a:rPr>
              <a:t>此时动力学方程为：</a:t>
            </a:r>
            <a:endParaRPr lang="en-US" altLang="zh-CN" sz="2800" dirty="0" smtClean="0">
              <a:latin typeface="仿宋" panose="02010609060101010101" pitchFamily="49" charset="-122"/>
              <a:ea typeface="仿宋" panose="02010609060101010101" pitchFamily="49" charset="-122"/>
            </a:endParaRPr>
          </a:p>
          <a:p>
            <a:endParaRPr lang="en-US" altLang="zh-CN" sz="2800" dirty="0"/>
          </a:p>
          <a:p>
            <a:endParaRPr lang="en-US" altLang="zh-CN" sz="2800" dirty="0" smtClean="0"/>
          </a:p>
          <a:p>
            <a:endParaRPr lang="en-US" altLang="zh-CN" sz="2800" dirty="0"/>
          </a:p>
          <a:p>
            <a:endParaRPr lang="en-US" altLang="zh-CN" sz="2800" dirty="0" smtClean="0"/>
          </a:p>
          <a:p>
            <a:endParaRPr lang="en-US" altLang="zh-CN" sz="2800" dirty="0"/>
          </a:p>
          <a:p>
            <a:endParaRPr lang="en-US" altLang="zh-CN" sz="2800" dirty="0" smtClean="0"/>
          </a:p>
          <a:p>
            <a:endParaRPr lang="en-US" altLang="zh-CN" sz="2800" dirty="0" smtClean="0"/>
          </a:p>
          <a:p>
            <a:pPr marL="0" indent="0">
              <a:lnSpc>
                <a:spcPct val="150000"/>
              </a:lnSpc>
              <a:buNone/>
            </a:pPr>
            <a:r>
              <a:rPr lang="zh-CN" altLang="en-US" sz="2800" dirty="0" smtClean="0"/>
              <a:t> </a:t>
            </a:r>
            <a:r>
              <a:rPr lang="zh-CN" altLang="en-US" sz="2800" dirty="0" smtClean="0">
                <a:latin typeface="仿宋" panose="02010609060101010101" pitchFamily="49" charset="-122"/>
                <a:ea typeface="仿宋" panose="02010609060101010101" pitchFamily="49" charset="-122"/>
              </a:rPr>
              <a:t>此为非齐次的常系数二阶线性微分方程</a:t>
            </a:r>
            <a:endParaRPr lang="en-US" altLang="zh-CN" sz="2800" dirty="0" smtClean="0">
              <a:latin typeface="仿宋" panose="02010609060101010101" pitchFamily="49" charset="-122"/>
              <a:ea typeface="仿宋" panose="02010609060101010101" pitchFamily="49" charset="-122"/>
            </a:endParaRPr>
          </a:p>
          <a:p>
            <a:pPr marL="0" indent="0">
              <a:lnSpc>
                <a:spcPct val="150000"/>
              </a:lnSpc>
              <a:buNone/>
            </a:pPr>
            <a:r>
              <a:rPr lang="zh-CN" altLang="en-US" sz="2800" dirty="0" smtClean="0">
                <a:latin typeface="仿宋" panose="02010609060101010101" pitchFamily="49" charset="-122"/>
                <a:ea typeface="仿宋" panose="02010609060101010101" pitchFamily="49" charset="-122"/>
              </a:rPr>
              <a:t>其解为：齐次方程的通解</a:t>
            </a:r>
            <a:r>
              <a:rPr lang="en-US" altLang="zh-CN" sz="2800" dirty="0" smtClean="0">
                <a:latin typeface="仿宋" panose="02010609060101010101" pitchFamily="49" charset="-122"/>
                <a:ea typeface="仿宋" panose="02010609060101010101" pitchFamily="49" charset="-122"/>
              </a:rPr>
              <a:t>+</a:t>
            </a:r>
            <a:r>
              <a:rPr lang="zh-CN" altLang="en-US" sz="2800" dirty="0" smtClean="0">
                <a:latin typeface="仿宋" panose="02010609060101010101" pitchFamily="49" charset="-122"/>
                <a:ea typeface="仿宋" panose="02010609060101010101" pitchFamily="49" charset="-122"/>
              </a:rPr>
              <a:t>特解</a:t>
            </a:r>
            <a:endParaRPr lang="en-US" altLang="zh-CN" sz="28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73</a:t>
            </a:fld>
            <a:endParaRPr lang="en-US" altLang="zh-CN"/>
          </a:p>
        </p:txBody>
      </p:sp>
      <p:graphicFrame>
        <p:nvGraphicFramePr>
          <p:cNvPr id="68610" name="Object 2"/>
          <p:cNvGraphicFramePr>
            <a:graphicFrameLocks noChangeAspect="1"/>
          </p:cNvGraphicFramePr>
          <p:nvPr>
            <p:extLst>
              <p:ext uri="{D42A27DB-BD31-4B8C-83A1-F6EECF244321}">
                <p14:modId xmlns:p14="http://schemas.microsoft.com/office/powerpoint/2010/main" val="3038056232"/>
              </p:ext>
            </p:extLst>
          </p:nvPr>
        </p:nvGraphicFramePr>
        <p:xfrm>
          <a:off x="2289175" y="1806575"/>
          <a:ext cx="4673600" cy="2249488"/>
        </p:xfrm>
        <a:graphic>
          <a:graphicData uri="http://schemas.openxmlformats.org/presentationml/2006/ole">
            <mc:AlternateContent xmlns:mc="http://schemas.openxmlformats.org/markup-compatibility/2006">
              <mc:Choice xmlns:v="urn:schemas-microsoft-com:vml" Requires="v">
                <p:oleObj spid="_x0000_s69082" name="Equation" r:id="rId3" imgW="1841400" imgH="888840" progId="Equation.DSMT4">
                  <p:embed/>
                </p:oleObj>
              </mc:Choice>
              <mc:Fallback>
                <p:oleObj name="Equation" r:id="rId3" imgW="1841400" imgH="888840" progId="Equation.DSMT4">
                  <p:embed/>
                  <p:pic>
                    <p:nvPicPr>
                      <p:cNvPr id="0" name="Picture 2"/>
                      <p:cNvPicPr>
                        <a:picLocks noChangeAspect="1" noChangeArrowheads="1"/>
                      </p:cNvPicPr>
                      <p:nvPr/>
                    </p:nvPicPr>
                    <p:blipFill>
                      <a:blip r:embed="rId4"/>
                      <a:srcRect/>
                      <a:stretch>
                        <a:fillRect/>
                      </a:stretch>
                    </p:blipFill>
                    <p:spPr bwMode="auto">
                      <a:xfrm>
                        <a:off x="2289175" y="1806575"/>
                        <a:ext cx="4673600" cy="2249488"/>
                      </a:xfrm>
                      <a:prstGeom prst="rect">
                        <a:avLst/>
                      </a:prstGeom>
                      <a:noFill/>
                      <a:extLst/>
                    </p:spPr>
                  </p:pic>
                </p:oleObj>
              </mc:Fallback>
            </mc:AlternateContent>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282" y="785794"/>
            <a:ext cx="8243918" cy="5310206"/>
          </a:xfrm>
        </p:spPr>
        <p:txBody>
          <a:bodyPr/>
          <a:lstStyle/>
          <a:p>
            <a:pPr>
              <a:buNone/>
            </a:pPr>
            <a:r>
              <a:rPr lang="zh-CN" altLang="en-US" sz="2800" dirty="0" smtClean="0">
                <a:latin typeface="仿宋" panose="02010609060101010101" pitchFamily="49" charset="-122"/>
                <a:ea typeface="仿宋" panose="02010609060101010101" pitchFamily="49" charset="-122"/>
              </a:rPr>
              <a:t>该方程的解为：</a:t>
            </a:r>
            <a:endParaRPr lang="en-US" altLang="zh-CN" sz="2800" dirty="0" smtClean="0">
              <a:latin typeface="仿宋" panose="02010609060101010101" pitchFamily="49" charset="-122"/>
              <a:ea typeface="仿宋" panose="02010609060101010101" pitchFamily="49" charset="-122"/>
            </a:endParaRPr>
          </a:p>
          <a:p>
            <a:pPr>
              <a:buNone/>
            </a:pPr>
            <a:endParaRPr lang="en-US" altLang="zh-CN" sz="2800" dirty="0" smtClean="0">
              <a:latin typeface="Times New Roman" pitchFamily="18" charset="0"/>
            </a:endParaRPr>
          </a:p>
          <a:p>
            <a:pPr>
              <a:buNone/>
            </a:pPr>
            <a:endParaRPr lang="en-US" altLang="zh-CN" sz="1200" dirty="0" smtClean="0">
              <a:latin typeface="Times New Roman" pitchFamily="18" charset="0"/>
            </a:endParaRPr>
          </a:p>
          <a:p>
            <a:pPr>
              <a:buNone/>
            </a:pPr>
            <a:r>
              <a:rPr lang="zh-CN" altLang="en-US" sz="2800" dirty="0" smtClean="0">
                <a:latin typeface="仿宋" panose="02010609060101010101" pitchFamily="49" charset="-122"/>
                <a:ea typeface="仿宋" panose="02010609060101010101" pitchFamily="49" charset="-122"/>
              </a:rPr>
              <a:t>当</a:t>
            </a:r>
            <a:r>
              <a:rPr lang="en-US" altLang="zh-CN" sz="2800" dirty="0" smtClean="0">
                <a:latin typeface="仿宋" panose="02010609060101010101" pitchFamily="49" charset="-122"/>
                <a:ea typeface="仿宋" panose="02010609060101010101" pitchFamily="49" charset="-122"/>
              </a:rPr>
              <a:t>		</a:t>
            </a:r>
            <a:r>
              <a:rPr lang="zh-CN" altLang="en-US" sz="2800" dirty="0" smtClean="0">
                <a:latin typeface="仿宋" panose="02010609060101010101" pitchFamily="49" charset="-122"/>
                <a:ea typeface="仿宋" panose="02010609060101010101" pitchFamily="49" charset="-122"/>
              </a:rPr>
              <a:t>只剩第二项：</a:t>
            </a:r>
            <a:endParaRPr lang="en-US" altLang="zh-CN" sz="2800" dirty="0" smtClean="0">
              <a:latin typeface="仿宋" panose="02010609060101010101" pitchFamily="49" charset="-122"/>
              <a:ea typeface="仿宋" panose="02010609060101010101" pitchFamily="49" charset="-122"/>
            </a:endParaRPr>
          </a:p>
          <a:p>
            <a:pPr marL="0" indent="0">
              <a:buNone/>
            </a:pPr>
            <a:r>
              <a:rPr lang="zh-CN" altLang="en-US" sz="2800" dirty="0" smtClean="0">
                <a:latin typeface="仿宋" panose="02010609060101010101" pitchFamily="49" charset="-122"/>
                <a:ea typeface="仿宋" panose="02010609060101010101" pitchFamily="49" charset="-122"/>
              </a:rPr>
              <a:t>此为一振幅稳定的振动，频率与强迫力相同，但与强迫力存在一相位差</a:t>
            </a:r>
            <a:r>
              <a:rPr lang="zh-CN" altLang="en-US" sz="2800" dirty="0" smtClean="0">
                <a:latin typeface="Times New Roman" pitchFamily="18" charset="0"/>
              </a:rPr>
              <a:t>。</a:t>
            </a:r>
            <a:endParaRPr lang="en-US" altLang="zh-CN" sz="2800" dirty="0" smtClean="0">
              <a:latin typeface="Times New Roman" pitchFamily="18" charset="0"/>
            </a:endParaRPr>
          </a:p>
          <a:p>
            <a:pPr>
              <a:buNone/>
            </a:pPr>
            <a:r>
              <a:rPr lang="zh-CN" altLang="en-US" sz="2800" dirty="0" smtClean="0">
                <a:latin typeface="仿宋" panose="02010609060101010101" pitchFamily="49" charset="-122"/>
                <a:ea typeface="仿宋" panose="02010609060101010101" pitchFamily="49" charset="-122"/>
              </a:rPr>
              <a:t>将此特解代入原微分方程得到</a:t>
            </a:r>
            <a:r>
              <a:rPr lang="zh-CN" altLang="en-US" sz="2800" dirty="0" smtClean="0">
                <a:latin typeface="Times New Roman" pitchFamily="18" charset="0"/>
              </a:rPr>
              <a:t>：</a:t>
            </a:r>
            <a:endParaRPr lang="en-US" altLang="zh-CN" sz="2800" dirty="0" smtClean="0">
              <a:latin typeface="Times New Roman" pitchFamily="18" charset="0"/>
            </a:endParaRPr>
          </a:p>
          <a:p>
            <a:pPr>
              <a:buNone/>
            </a:pPr>
            <a:endParaRPr lang="en-US" altLang="zh-CN" sz="2800" dirty="0" smtClean="0">
              <a:latin typeface="Times New Roman" pitchFamily="18" charset="0"/>
            </a:endParaRPr>
          </a:p>
          <a:p>
            <a:endParaRPr lang="zh-CN" altLang="en-US" sz="2800" dirty="0"/>
          </a:p>
        </p:txBody>
      </p:sp>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74</a:t>
            </a:fld>
            <a:endParaRPr lang="en-US" altLang="zh-CN"/>
          </a:p>
        </p:txBody>
      </p:sp>
      <p:graphicFrame>
        <p:nvGraphicFramePr>
          <p:cNvPr id="63490" name="Object 2"/>
          <p:cNvGraphicFramePr>
            <a:graphicFrameLocks noChangeAspect="1"/>
          </p:cNvGraphicFramePr>
          <p:nvPr>
            <p:extLst>
              <p:ext uri="{D42A27DB-BD31-4B8C-83A1-F6EECF244321}">
                <p14:modId xmlns:p14="http://schemas.microsoft.com/office/powerpoint/2010/main" val="1987979445"/>
              </p:ext>
            </p:extLst>
          </p:nvPr>
        </p:nvGraphicFramePr>
        <p:xfrm>
          <a:off x="690563" y="1268413"/>
          <a:ext cx="7481887" cy="752475"/>
        </p:xfrm>
        <a:graphic>
          <a:graphicData uri="http://schemas.openxmlformats.org/presentationml/2006/ole">
            <mc:AlternateContent xmlns:mc="http://schemas.openxmlformats.org/markup-compatibility/2006">
              <mc:Choice xmlns:v="urn:schemas-microsoft-com:vml" Requires="v">
                <p:oleObj spid="_x0000_s171284" name="Equation" r:id="rId3" imgW="2425680" imgH="241200" progId="Equation.DSMT4">
                  <p:embed/>
                </p:oleObj>
              </mc:Choice>
              <mc:Fallback>
                <p:oleObj name="Equation" r:id="rId3" imgW="2425680" imgH="241200" progId="Equation.DSMT4">
                  <p:embed/>
                  <p:pic>
                    <p:nvPicPr>
                      <p:cNvPr id="0" name="Picture 2"/>
                      <p:cNvPicPr>
                        <a:picLocks noChangeAspect="1" noChangeArrowheads="1"/>
                      </p:cNvPicPr>
                      <p:nvPr/>
                    </p:nvPicPr>
                    <p:blipFill>
                      <a:blip r:embed="rId4"/>
                      <a:srcRect/>
                      <a:stretch>
                        <a:fillRect/>
                      </a:stretch>
                    </p:blipFill>
                    <p:spPr bwMode="auto">
                      <a:xfrm>
                        <a:off x="690563" y="1268413"/>
                        <a:ext cx="7481887"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491" name="Object 3"/>
          <p:cNvGraphicFramePr>
            <a:graphicFrameLocks noChangeAspect="1"/>
          </p:cNvGraphicFramePr>
          <p:nvPr>
            <p:extLst>
              <p:ext uri="{D42A27DB-BD31-4B8C-83A1-F6EECF244321}">
                <p14:modId xmlns:p14="http://schemas.microsoft.com/office/powerpoint/2010/main" val="3896346295"/>
              </p:ext>
            </p:extLst>
          </p:nvPr>
        </p:nvGraphicFramePr>
        <p:xfrm>
          <a:off x="785786" y="2100842"/>
          <a:ext cx="1386741" cy="500066"/>
        </p:xfrm>
        <a:graphic>
          <a:graphicData uri="http://schemas.openxmlformats.org/presentationml/2006/ole">
            <mc:AlternateContent xmlns:mc="http://schemas.openxmlformats.org/markup-compatibility/2006">
              <mc:Choice xmlns:v="urn:schemas-microsoft-com:vml" Requires="v">
                <p:oleObj spid="_x0000_s171285" name="公式" r:id="rId5" imgW="419040" imgH="152280" progId="Equation.3">
                  <p:embed/>
                </p:oleObj>
              </mc:Choice>
              <mc:Fallback>
                <p:oleObj name="公式" r:id="rId5" imgW="419040" imgH="1522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5786" y="2100842"/>
                        <a:ext cx="1386741"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492" name="Object 4"/>
          <p:cNvGraphicFramePr>
            <a:graphicFrameLocks noChangeAspect="1"/>
          </p:cNvGraphicFramePr>
          <p:nvPr>
            <p:extLst>
              <p:ext uri="{D42A27DB-BD31-4B8C-83A1-F6EECF244321}">
                <p14:modId xmlns:p14="http://schemas.microsoft.com/office/powerpoint/2010/main" val="3462873555"/>
              </p:ext>
            </p:extLst>
          </p:nvPr>
        </p:nvGraphicFramePr>
        <p:xfrm>
          <a:off x="4271963" y="2060575"/>
          <a:ext cx="2873375" cy="547688"/>
        </p:xfrm>
        <a:graphic>
          <a:graphicData uri="http://schemas.openxmlformats.org/presentationml/2006/ole">
            <mc:AlternateContent xmlns:mc="http://schemas.openxmlformats.org/markup-compatibility/2006">
              <mc:Choice xmlns:v="urn:schemas-microsoft-com:vml" Requires="v">
                <p:oleObj spid="_x0000_s171286" name="Equation" r:id="rId7" imgW="1079280" imgH="203040" progId="Equation.DSMT4">
                  <p:embed/>
                </p:oleObj>
              </mc:Choice>
              <mc:Fallback>
                <p:oleObj name="Equation" r:id="rId7" imgW="1079280" imgH="203040" progId="Equation.DSMT4">
                  <p:embed/>
                  <p:pic>
                    <p:nvPicPr>
                      <p:cNvPr id="0" name="Picture 4"/>
                      <p:cNvPicPr>
                        <a:picLocks noChangeAspect="1" noChangeArrowheads="1"/>
                      </p:cNvPicPr>
                      <p:nvPr/>
                    </p:nvPicPr>
                    <p:blipFill>
                      <a:blip r:embed="rId8"/>
                      <a:srcRect/>
                      <a:stretch>
                        <a:fillRect/>
                      </a:stretch>
                    </p:blipFill>
                    <p:spPr bwMode="auto">
                      <a:xfrm>
                        <a:off x="4271963" y="2060575"/>
                        <a:ext cx="287337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493" name="Object 5"/>
          <p:cNvGraphicFramePr>
            <a:graphicFrameLocks noChangeAspect="1"/>
          </p:cNvGraphicFramePr>
          <p:nvPr>
            <p:extLst>
              <p:ext uri="{D42A27DB-BD31-4B8C-83A1-F6EECF244321}">
                <p14:modId xmlns:p14="http://schemas.microsoft.com/office/powerpoint/2010/main" val="3405339978"/>
              </p:ext>
            </p:extLst>
          </p:nvPr>
        </p:nvGraphicFramePr>
        <p:xfrm>
          <a:off x="772548" y="4088951"/>
          <a:ext cx="3735380" cy="2162175"/>
        </p:xfrm>
        <a:graphic>
          <a:graphicData uri="http://schemas.openxmlformats.org/presentationml/2006/ole">
            <mc:AlternateContent xmlns:mc="http://schemas.openxmlformats.org/markup-compatibility/2006">
              <mc:Choice xmlns:v="urn:schemas-microsoft-com:vml" Requires="v">
                <p:oleObj spid="_x0000_s171287" name="Equation" r:id="rId9" imgW="1625400" imgH="939600" progId="Equation.DSMT4">
                  <p:embed/>
                </p:oleObj>
              </mc:Choice>
              <mc:Fallback>
                <p:oleObj name="Equation" r:id="rId9" imgW="1625400" imgH="939600" progId="Equation.DSMT4">
                  <p:embed/>
                  <p:pic>
                    <p:nvPicPr>
                      <p:cNvPr id="0" name="Picture 5"/>
                      <p:cNvPicPr>
                        <a:picLocks noChangeAspect="1" noChangeArrowheads="1"/>
                      </p:cNvPicPr>
                      <p:nvPr/>
                    </p:nvPicPr>
                    <p:blipFill>
                      <a:blip r:embed="rId10"/>
                      <a:srcRect/>
                      <a:stretch>
                        <a:fillRect/>
                      </a:stretch>
                    </p:blipFill>
                    <p:spPr bwMode="auto">
                      <a:xfrm>
                        <a:off x="772548" y="4088951"/>
                        <a:ext cx="3735380" cy="2162175"/>
                      </a:xfrm>
                      <a:prstGeom prst="rect">
                        <a:avLst/>
                      </a:prstGeom>
                      <a:noFill/>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1889003279"/>
              </p:ext>
            </p:extLst>
          </p:nvPr>
        </p:nvGraphicFramePr>
        <p:xfrm>
          <a:off x="5220072" y="4221088"/>
          <a:ext cx="3438246" cy="2178923"/>
        </p:xfrm>
        <a:graphic>
          <a:graphicData uri="http://schemas.openxmlformats.org/presentationml/2006/ole">
            <mc:AlternateContent xmlns:mc="http://schemas.openxmlformats.org/markup-compatibility/2006">
              <mc:Choice xmlns:v="urn:schemas-microsoft-com:vml" Requires="v">
                <p:oleObj spid="_x0000_s171288" name="Equation" r:id="rId11" imgW="1498320" imgH="939600" progId="Equation.DSMT4">
                  <p:embed/>
                </p:oleObj>
              </mc:Choice>
              <mc:Fallback>
                <p:oleObj name="Equation" r:id="rId11" imgW="1498320" imgH="939600" progId="Equation.DSMT4">
                  <p:embed/>
                  <p:pic>
                    <p:nvPicPr>
                      <p:cNvPr id="0" name="Object 4"/>
                      <p:cNvPicPr>
                        <a:picLocks noChangeAspect="1" noChangeArrowheads="1"/>
                      </p:cNvPicPr>
                      <p:nvPr/>
                    </p:nvPicPr>
                    <p:blipFill>
                      <a:blip r:embed="rId12"/>
                      <a:srcRect/>
                      <a:stretch>
                        <a:fillRect/>
                      </a:stretch>
                    </p:blipFill>
                    <p:spPr bwMode="auto">
                      <a:xfrm>
                        <a:off x="5220072" y="4221088"/>
                        <a:ext cx="3438246" cy="2178923"/>
                      </a:xfrm>
                      <a:prstGeom prst="rect">
                        <a:avLst/>
                      </a:prstGeom>
                      <a:noFill/>
                      <a:ln w="19050">
                        <a:solidFill>
                          <a:schemeClr val="accent2"/>
                        </a:solidFill>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357166"/>
            <a:ext cx="7772400" cy="642942"/>
          </a:xfrm>
        </p:spPr>
        <p:txBody>
          <a:bodyPr/>
          <a:lstStyle/>
          <a:p>
            <a:pPr algn="l"/>
            <a:r>
              <a:rPr lang="zh-CN" altLang="en-US" sz="2800" b="1" dirty="0" smtClean="0">
                <a:solidFill>
                  <a:schemeClr val="accent2"/>
                </a:solidFill>
                <a:latin typeface="仿宋" panose="02010609060101010101" pitchFamily="49" charset="-122"/>
                <a:ea typeface="仿宋" panose="02010609060101010101" pitchFamily="49" charset="-122"/>
              </a:rPr>
              <a:t>稳定受迫振动的振幅</a:t>
            </a:r>
            <a:endParaRPr lang="zh-CN" altLang="en-US" sz="2800" b="1" dirty="0">
              <a:solidFill>
                <a:schemeClr val="accent2"/>
              </a:solidFill>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85800" y="857232"/>
            <a:ext cx="7772400" cy="5238768"/>
          </a:xfrm>
        </p:spPr>
        <p:txBody>
          <a:bodyPr/>
          <a:lstStyle/>
          <a:p>
            <a:r>
              <a:rPr lang="zh-CN" altLang="en-US" sz="2400" dirty="0" smtClean="0">
                <a:latin typeface="仿宋" panose="02010609060101010101" pitchFamily="49" charset="-122"/>
                <a:ea typeface="仿宋" panose="02010609060101010101" pitchFamily="49" charset="-122"/>
              </a:rPr>
              <a:t>讨论强迫力的角频率</a:t>
            </a:r>
            <a:r>
              <a:rPr lang="en-US" altLang="zh-CN" sz="2400" i="1" dirty="0">
                <a:latin typeface="仿宋" panose="02010609060101010101" pitchFamily="49" charset="-122"/>
                <a:ea typeface="仿宋" panose="02010609060101010101" pitchFamily="49" charset="-122"/>
              </a:rPr>
              <a:t> </a:t>
            </a:r>
            <a:r>
              <a:rPr lang="en-US" altLang="zh-CN" sz="2400" i="1" dirty="0" smtClean="0">
                <a:latin typeface="仿宋" panose="02010609060101010101" pitchFamily="49" charset="-122"/>
                <a:ea typeface="仿宋" panose="02010609060101010101" pitchFamily="49" charset="-122"/>
              </a:rPr>
              <a:t>   </a:t>
            </a:r>
            <a:r>
              <a:rPr lang="zh-CN" altLang="en-US" sz="2400" dirty="0" smtClean="0">
                <a:latin typeface="仿宋" panose="02010609060101010101" pitchFamily="49" charset="-122"/>
                <a:ea typeface="仿宋" panose="02010609060101010101" pitchFamily="49" charset="-122"/>
              </a:rPr>
              <a:t>对振幅的影响</a:t>
            </a:r>
            <a:endParaRPr lang="en-US" altLang="zh-CN" sz="2400" dirty="0" smtClean="0">
              <a:latin typeface="仿宋" panose="02010609060101010101" pitchFamily="49" charset="-122"/>
              <a:ea typeface="仿宋" panose="02010609060101010101" pitchFamily="49" charset="-122"/>
            </a:endParaRPr>
          </a:p>
          <a:p>
            <a:pPr marL="457200" indent="-457200">
              <a:buFont typeface="+mj-ea"/>
              <a:buAutoNum type="circleNumDbPlain"/>
            </a:pPr>
            <a:endParaRPr lang="en-US" altLang="zh-CN" sz="2800" dirty="0" smtClean="0"/>
          </a:p>
          <a:p>
            <a:pPr marL="457200" indent="-457200">
              <a:buFont typeface="+mj-ea"/>
              <a:buAutoNum type="circleNumDbPlain"/>
            </a:pPr>
            <a:endParaRPr lang="en-US" altLang="zh-CN" sz="2800" dirty="0" smtClean="0"/>
          </a:p>
          <a:p>
            <a:pPr marL="457200" indent="-457200">
              <a:buFont typeface="+mj-ea"/>
              <a:buAutoNum type="circleNumDbPlain"/>
            </a:pPr>
            <a:endParaRPr lang="en-US" altLang="zh-CN" sz="1200" dirty="0" smtClean="0"/>
          </a:p>
          <a:p>
            <a:pPr marL="457200" indent="-457200">
              <a:buFont typeface="+mj-ea"/>
              <a:buAutoNum type="circleNumDbPlain"/>
            </a:pPr>
            <a:r>
              <a:rPr lang="en-US" altLang="zh-CN" sz="2800" dirty="0" smtClean="0"/>
              <a:t>                    </a:t>
            </a:r>
          </a:p>
          <a:p>
            <a:pPr marL="457200" indent="-457200">
              <a:buFont typeface="+mj-ea"/>
              <a:buAutoNum type="circleNumDbPlain"/>
            </a:pPr>
            <a:endParaRPr lang="en-US" altLang="zh-CN" sz="2800" dirty="0" smtClean="0"/>
          </a:p>
          <a:p>
            <a:pPr marL="457200" indent="-457200">
              <a:buFont typeface="+mj-ea"/>
              <a:buAutoNum type="circleNumDbPlain"/>
            </a:pPr>
            <a:endParaRPr lang="en-US" altLang="zh-CN" sz="1400" dirty="0" smtClean="0"/>
          </a:p>
          <a:p>
            <a:pPr marL="457200" indent="-457200">
              <a:buFont typeface="+mj-ea"/>
              <a:buAutoNum type="circleNumDbPlain"/>
            </a:pPr>
            <a:r>
              <a:rPr lang="en-US" altLang="zh-CN" sz="2800" dirty="0"/>
              <a:t> </a:t>
            </a:r>
            <a:endParaRPr lang="en-US" altLang="zh-CN" sz="1200" dirty="0" smtClean="0"/>
          </a:p>
          <a:p>
            <a:pPr marL="457200" indent="-457200">
              <a:buFont typeface="+mj-ea"/>
              <a:buAutoNum type="circleNumDbPlain"/>
            </a:pPr>
            <a:endParaRPr lang="en-US" altLang="zh-CN" sz="2800" dirty="0"/>
          </a:p>
          <a:p>
            <a:pPr marL="457200" indent="-457200">
              <a:buFont typeface="+mj-ea"/>
              <a:buAutoNum type="circleNumDbPlain"/>
            </a:pPr>
            <a:endParaRPr lang="en-US" altLang="zh-CN" dirty="0" smtClean="0"/>
          </a:p>
          <a:p>
            <a:pPr marL="457200" indent="-457200">
              <a:buFont typeface="+mj-ea"/>
              <a:buAutoNum type="circleNumDbPlain"/>
            </a:pPr>
            <a:r>
              <a:rPr lang="en-US" altLang="zh-CN" sz="2800" dirty="0" smtClean="0"/>
              <a:t>               </a:t>
            </a:r>
            <a:r>
              <a:rPr lang="zh-CN" altLang="en-US" sz="2800" dirty="0" smtClean="0"/>
              <a:t>：</a:t>
            </a:r>
            <a:endParaRPr lang="zh-CN" altLang="en-US" sz="2800" dirty="0"/>
          </a:p>
        </p:txBody>
      </p:sp>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75</a:t>
            </a:fld>
            <a:endParaRPr lang="en-US" altLang="zh-CN"/>
          </a:p>
        </p:txBody>
      </p:sp>
      <p:graphicFrame>
        <p:nvGraphicFramePr>
          <p:cNvPr id="37890" name="Object 2"/>
          <p:cNvGraphicFramePr>
            <a:graphicFrameLocks noChangeAspect="1"/>
          </p:cNvGraphicFramePr>
          <p:nvPr>
            <p:extLst>
              <p:ext uri="{D42A27DB-BD31-4B8C-83A1-F6EECF244321}">
                <p14:modId xmlns:p14="http://schemas.microsoft.com/office/powerpoint/2010/main" val="216766114"/>
              </p:ext>
            </p:extLst>
          </p:nvPr>
        </p:nvGraphicFramePr>
        <p:xfrm>
          <a:off x="1238250" y="2482850"/>
          <a:ext cx="1760538" cy="693738"/>
        </p:xfrm>
        <a:graphic>
          <a:graphicData uri="http://schemas.openxmlformats.org/presentationml/2006/ole">
            <mc:AlternateContent xmlns:mc="http://schemas.openxmlformats.org/markup-compatibility/2006">
              <mc:Choice xmlns:v="urn:schemas-microsoft-com:vml" Requires="v">
                <p:oleObj spid="_x0000_s175451" name="Equation" r:id="rId4" imgW="571320" imgH="228600" progId="Equation.DSMT4">
                  <p:embed/>
                </p:oleObj>
              </mc:Choice>
              <mc:Fallback>
                <p:oleObj name="Equation" r:id="rId4" imgW="571320" imgH="228600" progId="Equation.DSMT4">
                  <p:embed/>
                  <p:pic>
                    <p:nvPicPr>
                      <p:cNvPr id="0" name="Picture 2"/>
                      <p:cNvPicPr>
                        <a:picLocks noChangeAspect="1" noChangeArrowheads="1"/>
                      </p:cNvPicPr>
                      <p:nvPr/>
                    </p:nvPicPr>
                    <p:blipFill>
                      <a:blip r:embed="rId5"/>
                      <a:srcRect/>
                      <a:stretch>
                        <a:fillRect/>
                      </a:stretch>
                    </p:blipFill>
                    <p:spPr bwMode="auto">
                      <a:xfrm>
                        <a:off x="1238250" y="2482850"/>
                        <a:ext cx="1760538" cy="693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1" name="Object 3"/>
          <p:cNvGraphicFramePr>
            <a:graphicFrameLocks noChangeAspect="1"/>
          </p:cNvGraphicFramePr>
          <p:nvPr>
            <p:extLst>
              <p:ext uri="{D42A27DB-BD31-4B8C-83A1-F6EECF244321}">
                <p14:modId xmlns:p14="http://schemas.microsoft.com/office/powerpoint/2010/main" val="1417750024"/>
              </p:ext>
            </p:extLst>
          </p:nvPr>
        </p:nvGraphicFramePr>
        <p:xfrm>
          <a:off x="1676400" y="3028950"/>
          <a:ext cx="4035425" cy="1009650"/>
        </p:xfrm>
        <a:graphic>
          <a:graphicData uri="http://schemas.openxmlformats.org/presentationml/2006/ole">
            <mc:AlternateContent xmlns:mc="http://schemas.openxmlformats.org/markup-compatibility/2006">
              <mc:Choice xmlns:v="urn:schemas-microsoft-com:vml" Requires="v">
                <p:oleObj spid="_x0000_s175452" name="Equation" r:id="rId6" imgW="1574640" imgH="393480" progId="Equation.DSMT4">
                  <p:embed/>
                </p:oleObj>
              </mc:Choice>
              <mc:Fallback>
                <p:oleObj name="Equation" r:id="rId6" imgW="1574640" imgH="393480" progId="Equation.DSMT4">
                  <p:embed/>
                  <p:pic>
                    <p:nvPicPr>
                      <p:cNvPr id="0" name="Picture 3"/>
                      <p:cNvPicPr>
                        <a:picLocks noChangeAspect="1" noChangeArrowheads="1"/>
                      </p:cNvPicPr>
                      <p:nvPr/>
                    </p:nvPicPr>
                    <p:blipFill>
                      <a:blip r:embed="rId7"/>
                      <a:srcRect/>
                      <a:stretch>
                        <a:fillRect/>
                      </a:stretch>
                    </p:blipFill>
                    <p:spPr bwMode="auto">
                      <a:xfrm>
                        <a:off x="1676400" y="3028950"/>
                        <a:ext cx="4035425" cy="1009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2" name="Object 4"/>
          <p:cNvGraphicFramePr>
            <a:graphicFrameLocks noChangeAspect="1"/>
          </p:cNvGraphicFramePr>
          <p:nvPr>
            <p:extLst>
              <p:ext uri="{D42A27DB-BD31-4B8C-83A1-F6EECF244321}">
                <p14:modId xmlns:p14="http://schemas.microsoft.com/office/powerpoint/2010/main" val="3246217018"/>
              </p:ext>
            </p:extLst>
          </p:nvPr>
        </p:nvGraphicFramePr>
        <p:xfrm>
          <a:off x="1168400" y="3797300"/>
          <a:ext cx="1801813" cy="711200"/>
        </p:xfrm>
        <a:graphic>
          <a:graphicData uri="http://schemas.openxmlformats.org/presentationml/2006/ole">
            <mc:AlternateContent xmlns:mc="http://schemas.openxmlformats.org/markup-compatibility/2006">
              <mc:Choice xmlns:v="urn:schemas-microsoft-com:vml" Requires="v">
                <p:oleObj spid="_x0000_s175453" name="Equation" r:id="rId8" imgW="571320" imgH="228600" progId="Equation.DSMT4">
                  <p:embed/>
                </p:oleObj>
              </mc:Choice>
              <mc:Fallback>
                <p:oleObj name="Equation" r:id="rId8" imgW="571320" imgH="228600" progId="Equation.DSMT4">
                  <p:embed/>
                  <p:pic>
                    <p:nvPicPr>
                      <p:cNvPr id="0" name="Picture 4"/>
                      <p:cNvPicPr>
                        <a:picLocks noChangeAspect="1" noChangeArrowheads="1"/>
                      </p:cNvPicPr>
                      <p:nvPr/>
                    </p:nvPicPr>
                    <p:blipFill>
                      <a:blip r:embed="rId9"/>
                      <a:srcRect/>
                      <a:stretch>
                        <a:fillRect/>
                      </a:stretch>
                    </p:blipFill>
                    <p:spPr bwMode="auto">
                      <a:xfrm>
                        <a:off x="1168400" y="3797300"/>
                        <a:ext cx="1801813"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3" name="Object 5"/>
          <p:cNvGraphicFramePr>
            <a:graphicFrameLocks noChangeAspect="1"/>
          </p:cNvGraphicFramePr>
          <p:nvPr>
            <p:extLst>
              <p:ext uri="{D42A27DB-BD31-4B8C-83A1-F6EECF244321}">
                <p14:modId xmlns:p14="http://schemas.microsoft.com/office/powerpoint/2010/main" val="2682844700"/>
              </p:ext>
            </p:extLst>
          </p:nvPr>
        </p:nvGraphicFramePr>
        <p:xfrm>
          <a:off x="1189038" y="4352925"/>
          <a:ext cx="6861175" cy="1008063"/>
        </p:xfrm>
        <a:graphic>
          <a:graphicData uri="http://schemas.openxmlformats.org/presentationml/2006/ole">
            <mc:AlternateContent xmlns:mc="http://schemas.openxmlformats.org/markup-compatibility/2006">
              <mc:Choice xmlns:v="urn:schemas-microsoft-com:vml" Requires="v">
                <p:oleObj spid="_x0000_s175454" name="Equation" r:id="rId10" imgW="3111480" imgH="457200" progId="Equation.DSMT4">
                  <p:embed/>
                </p:oleObj>
              </mc:Choice>
              <mc:Fallback>
                <p:oleObj name="Equation" r:id="rId10" imgW="3111480" imgH="457200" progId="Equation.DSMT4">
                  <p:embed/>
                  <p:pic>
                    <p:nvPicPr>
                      <p:cNvPr id="0" name="Picture 5"/>
                      <p:cNvPicPr>
                        <a:picLocks noChangeAspect="1" noChangeArrowheads="1"/>
                      </p:cNvPicPr>
                      <p:nvPr/>
                    </p:nvPicPr>
                    <p:blipFill>
                      <a:blip r:embed="rId11"/>
                      <a:srcRect/>
                      <a:stretch>
                        <a:fillRect/>
                      </a:stretch>
                    </p:blipFill>
                    <p:spPr bwMode="auto">
                      <a:xfrm>
                        <a:off x="1189038" y="4352925"/>
                        <a:ext cx="6861175" cy="100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4" name="Object 6"/>
          <p:cNvGraphicFramePr>
            <a:graphicFrameLocks noChangeAspect="1"/>
          </p:cNvGraphicFramePr>
          <p:nvPr>
            <p:extLst>
              <p:ext uri="{D42A27DB-BD31-4B8C-83A1-F6EECF244321}">
                <p14:modId xmlns:p14="http://schemas.microsoft.com/office/powerpoint/2010/main" val="2173536388"/>
              </p:ext>
            </p:extLst>
          </p:nvPr>
        </p:nvGraphicFramePr>
        <p:xfrm>
          <a:off x="1123597" y="5372646"/>
          <a:ext cx="1504188" cy="763981"/>
        </p:xfrm>
        <a:graphic>
          <a:graphicData uri="http://schemas.openxmlformats.org/presentationml/2006/ole">
            <mc:AlternateContent xmlns:mc="http://schemas.openxmlformats.org/markup-compatibility/2006">
              <mc:Choice xmlns:v="urn:schemas-microsoft-com:vml" Requires="v">
                <p:oleObj spid="_x0000_s175455" name="Equation" r:id="rId12" imgW="444240" imgH="228600" progId="Equation.DSMT4">
                  <p:embed/>
                </p:oleObj>
              </mc:Choice>
              <mc:Fallback>
                <p:oleObj name="Equation" r:id="rId12" imgW="444240" imgH="228600" progId="Equation.DSMT4">
                  <p:embed/>
                  <p:pic>
                    <p:nvPicPr>
                      <p:cNvPr id="0" name="Picture 6"/>
                      <p:cNvPicPr>
                        <a:picLocks noChangeAspect="1" noChangeArrowheads="1"/>
                      </p:cNvPicPr>
                      <p:nvPr/>
                    </p:nvPicPr>
                    <p:blipFill>
                      <a:blip r:embed="rId13"/>
                      <a:srcRect/>
                      <a:stretch>
                        <a:fillRect/>
                      </a:stretch>
                    </p:blipFill>
                    <p:spPr bwMode="auto">
                      <a:xfrm>
                        <a:off x="1123597" y="5372646"/>
                        <a:ext cx="1504188" cy="763981"/>
                      </a:xfrm>
                      <a:prstGeom prst="rect">
                        <a:avLst/>
                      </a:prstGeom>
                      <a:noFill/>
                      <a:extLst/>
                    </p:spPr>
                  </p:pic>
                </p:oleObj>
              </mc:Fallback>
            </mc:AlternateContent>
          </a:graphicData>
        </a:graphic>
      </p:graphicFrame>
      <p:graphicFrame>
        <p:nvGraphicFramePr>
          <p:cNvPr id="37895" name="Object 7"/>
          <p:cNvGraphicFramePr>
            <a:graphicFrameLocks noChangeAspect="1"/>
          </p:cNvGraphicFramePr>
          <p:nvPr>
            <p:extLst>
              <p:ext uri="{D42A27DB-BD31-4B8C-83A1-F6EECF244321}">
                <p14:modId xmlns:p14="http://schemas.microsoft.com/office/powerpoint/2010/main" val="1507543912"/>
              </p:ext>
            </p:extLst>
          </p:nvPr>
        </p:nvGraphicFramePr>
        <p:xfrm>
          <a:off x="2929278" y="5337669"/>
          <a:ext cx="1390693" cy="957482"/>
        </p:xfrm>
        <a:graphic>
          <a:graphicData uri="http://schemas.openxmlformats.org/presentationml/2006/ole">
            <mc:AlternateContent xmlns:mc="http://schemas.openxmlformats.org/markup-compatibility/2006">
              <mc:Choice xmlns:v="urn:schemas-microsoft-com:vml" Requires="v">
                <p:oleObj spid="_x0000_s175456" name="Equation" r:id="rId14" imgW="609480" imgH="419040" progId="Equation.DSMT4">
                  <p:embed/>
                </p:oleObj>
              </mc:Choice>
              <mc:Fallback>
                <p:oleObj name="Equation" r:id="rId14" imgW="609480" imgH="419040" progId="Equation.DSMT4">
                  <p:embed/>
                  <p:pic>
                    <p:nvPicPr>
                      <p:cNvPr id="0" name="Picture 7"/>
                      <p:cNvPicPr>
                        <a:picLocks noChangeAspect="1" noChangeArrowheads="1"/>
                      </p:cNvPicPr>
                      <p:nvPr/>
                    </p:nvPicPr>
                    <p:blipFill>
                      <a:blip r:embed="rId15"/>
                      <a:srcRect/>
                      <a:stretch>
                        <a:fillRect/>
                      </a:stretch>
                    </p:blipFill>
                    <p:spPr bwMode="auto">
                      <a:xfrm>
                        <a:off x="2929278" y="5337669"/>
                        <a:ext cx="1390693" cy="957482"/>
                      </a:xfrm>
                      <a:prstGeom prst="rect">
                        <a:avLst/>
                      </a:prstGeom>
                      <a:noFill/>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255778335"/>
              </p:ext>
            </p:extLst>
          </p:nvPr>
        </p:nvGraphicFramePr>
        <p:xfrm>
          <a:off x="1795463" y="1349375"/>
          <a:ext cx="4005262" cy="1157288"/>
        </p:xfrm>
        <a:graphic>
          <a:graphicData uri="http://schemas.openxmlformats.org/presentationml/2006/ole">
            <mc:AlternateContent xmlns:mc="http://schemas.openxmlformats.org/markup-compatibility/2006">
              <mc:Choice xmlns:v="urn:schemas-microsoft-com:vml" Requires="v">
                <p:oleObj spid="_x0000_s175457" name="Equation" r:id="rId16" imgW="1625400" imgH="469800" progId="Equation.DSMT4">
                  <p:embed/>
                </p:oleObj>
              </mc:Choice>
              <mc:Fallback>
                <p:oleObj name="Equation" r:id="rId16" imgW="1625400" imgH="469800" progId="Equation.DSMT4">
                  <p:embed/>
                  <p:pic>
                    <p:nvPicPr>
                      <p:cNvPr id="0" name="Object 5"/>
                      <p:cNvPicPr>
                        <a:picLocks noChangeAspect="1" noChangeArrowheads="1"/>
                      </p:cNvPicPr>
                      <p:nvPr/>
                    </p:nvPicPr>
                    <p:blipFill>
                      <a:blip r:embed="rId17"/>
                      <a:srcRect/>
                      <a:stretch>
                        <a:fillRect/>
                      </a:stretch>
                    </p:blipFill>
                    <p:spPr bwMode="auto">
                      <a:xfrm>
                        <a:off x="1795463" y="1349375"/>
                        <a:ext cx="4005262" cy="1157288"/>
                      </a:xfrm>
                      <a:prstGeom prst="rect">
                        <a:avLst/>
                      </a:prstGeom>
                      <a:noFill/>
                      <a:ln>
                        <a:noFill/>
                      </a:ln>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77913580"/>
              </p:ext>
            </p:extLst>
          </p:nvPr>
        </p:nvGraphicFramePr>
        <p:xfrm>
          <a:off x="3983112" y="984734"/>
          <a:ext cx="336860" cy="308788"/>
        </p:xfrm>
        <a:graphic>
          <a:graphicData uri="http://schemas.openxmlformats.org/presentationml/2006/ole">
            <mc:AlternateContent xmlns:mc="http://schemas.openxmlformats.org/markup-compatibility/2006">
              <mc:Choice xmlns:v="urn:schemas-microsoft-com:vml" Requires="v">
                <p:oleObj spid="_x0000_s175458" name="Equation" r:id="rId18" imgW="152280" imgH="139680" progId="Equation.DSMT4">
                  <p:embed/>
                </p:oleObj>
              </mc:Choice>
              <mc:Fallback>
                <p:oleObj name="Equation" r:id="rId18" imgW="152280" imgH="139680" progId="Equation.DSMT4">
                  <p:embed/>
                  <p:pic>
                    <p:nvPicPr>
                      <p:cNvPr id="0" name=""/>
                      <p:cNvPicPr/>
                      <p:nvPr/>
                    </p:nvPicPr>
                    <p:blipFill>
                      <a:blip r:embed="rId19"/>
                      <a:stretch>
                        <a:fillRect/>
                      </a:stretch>
                    </p:blipFill>
                    <p:spPr>
                      <a:xfrm>
                        <a:off x="3983112" y="984734"/>
                        <a:ext cx="336860" cy="308788"/>
                      </a:xfrm>
                      <a:prstGeom prst="rect">
                        <a:avLst/>
                      </a:prstGeom>
                    </p:spPr>
                  </p:pic>
                </p:oleObj>
              </mc:Fallback>
            </mc:AlternateContent>
          </a:graphicData>
        </a:graphic>
      </p:graphicFrame>
      <p:sp>
        <p:nvSpPr>
          <p:cNvPr id="13" name="矩形 12"/>
          <p:cNvSpPr/>
          <p:nvPr/>
        </p:nvSpPr>
        <p:spPr>
          <a:xfrm>
            <a:off x="5608805" y="5521818"/>
            <a:ext cx="902811" cy="556884"/>
          </a:xfrm>
          <a:prstGeom prst="rect">
            <a:avLst/>
          </a:prstGeom>
        </p:spPr>
        <p:txBody>
          <a:bodyPr wrap="none">
            <a:spAutoFit/>
          </a:bodyPr>
          <a:lstStyle/>
          <a:p>
            <a:pPr marL="0" indent="0">
              <a:lnSpc>
                <a:spcPct val="125000"/>
              </a:lnSpc>
              <a:buNone/>
            </a:pPr>
            <a:r>
              <a:rPr lang="zh-CN" altLang="en-US" sz="2800" dirty="0" smtClean="0">
                <a:solidFill>
                  <a:srgbClr val="C00000"/>
                </a:solidFill>
                <a:latin typeface="仿宋" panose="02010609060101010101" pitchFamily="49" charset="-122"/>
                <a:ea typeface="仿宋" panose="02010609060101010101" pitchFamily="49" charset="-122"/>
              </a:rPr>
              <a:t>共振</a:t>
            </a:r>
            <a:endParaRPr lang="en-US" altLang="zh-CN" sz="2800" dirty="0">
              <a:solidFill>
                <a:srgbClr val="C00000"/>
              </a:solidFill>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642918"/>
            <a:ext cx="7772400" cy="5453082"/>
          </a:xfrm>
        </p:spPr>
        <p:txBody>
          <a:bodyPr/>
          <a:lstStyle/>
          <a:p>
            <a:pPr>
              <a:buNone/>
            </a:pPr>
            <a:r>
              <a:rPr lang="zh-CN" altLang="en-US" sz="2800" dirty="0" smtClean="0">
                <a:latin typeface="仿宋" panose="02010609060101010101" pitchFamily="49" charset="-122"/>
                <a:ea typeface="仿宋" panose="02010609060101010101" pitchFamily="49" charset="-122"/>
              </a:rPr>
              <a:t>共振的应用：</a:t>
            </a:r>
            <a:endParaRPr lang="en-US" altLang="zh-CN" sz="2800" dirty="0" smtClean="0">
              <a:latin typeface="仿宋" panose="02010609060101010101" pitchFamily="49" charset="-122"/>
              <a:ea typeface="仿宋" panose="02010609060101010101" pitchFamily="49" charset="-122"/>
            </a:endParaRPr>
          </a:p>
          <a:p>
            <a:pPr marL="542925" indent="-542925">
              <a:buNone/>
            </a:pPr>
            <a:r>
              <a:rPr lang="en-US" altLang="zh-CN" sz="2800" dirty="0" smtClean="0">
                <a:latin typeface="仿宋" panose="02010609060101010101" pitchFamily="49" charset="-122"/>
                <a:ea typeface="仿宋" panose="02010609060101010101" pitchFamily="49" charset="-122"/>
              </a:rPr>
              <a:t>1</a:t>
            </a:r>
            <a:r>
              <a:rPr lang="zh-CN" altLang="en-US" sz="2800" dirty="0" smtClean="0">
                <a:latin typeface="仿宋" panose="02010609060101010101" pitchFamily="49" charset="-122"/>
                <a:ea typeface="仿宋" panose="02010609060101010101" pitchFamily="49" charset="-122"/>
              </a:rPr>
              <a:t>）利用共振：使</a:t>
            </a:r>
            <a:r>
              <a:rPr lang="zh-CN" altLang="en-US" sz="2800" dirty="0">
                <a:latin typeface="仿宋" panose="02010609060101010101" pitchFamily="49" charset="-122"/>
                <a:ea typeface="仿宋" panose="02010609060101010101" pitchFamily="49" charset="-122"/>
              </a:rPr>
              <a:t>强迫</a:t>
            </a:r>
            <a:r>
              <a:rPr lang="zh-CN" altLang="en-US" sz="2800" dirty="0" smtClean="0">
                <a:latin typeface="仿宋" panose="02010609060101010101" pitchFamily="49" charset="-122"/>
                <a:ea typeface="仿宋" panose="02010609060101010101" pitchFamily="49" charset="-122"/>
              </a:rPr>
              <a:t>力的频率接近共振频率，减少阻尼因数。</a:t>
            </a:r>
            <a:endParaRPr lang="en-US" altLang="zh-CN" sz="2800" dirty="0" smtClean="0">
              <a:latin typeface="仿宋" panose="02010609060101010101" pitchFamily="49" charset="-122"/>
              <a:ea typeface="仿宋" panose="02010609060101010101" pitchFamily="49" charset="-122"/>
            </a:endParaRPr>
          </a:p>
          <a:p>
            <a:pPr marL="542925" indent="-542925">
              <a:buNone/>
            </a:pPr>
            <a:r>
              <a:rPr lang="en-US" altLang="zh-CN" sz="2800" dirty="0" smtClean="0">
                <a:latin typeface="仿宋" panose="02010609060101010101" pitchFamily="49" charset="-122"/>
                <a:ea typeface="仿宋" panose="02010609060101010101" pitchFamily="49" charset="-122"/>
              </a:rPr>
              <a:t>2</a:t>
            </a:r>
            <a:r>
              <a:rPr lang="zh-CN" altLang="en-US" sz="2800" dirty="0" smtClean="0">
                <a:latin typeface="仿宋" panose="02010609060101010101" pitchFamily="49" charset="-122"/>
                <a:ea typeface="仿宋" panose="02010609060101010101" pitchFamily="49" charset="-122"/>
              </a:rPr>
              <a:t>）避免共振：使</a:t>
            </a:r>
            <a:r>
              <a:rPr lang="zh-CN" altLang="en-US" sz="2800" dirty="0">
                <a:latin typeface="仿宋" panose="02010609060101010101" pitchFamily="49" charset="-122"/>
                <a:ea typeface="仿宋" panose="02010609060101010101" pitchFamily="49" charset="-122"/>
              </a:rPr>
              <a:t>强迫</a:t>
            </a:r>
            <a:r>
              <a:rPr lang="zh-CN" altLang="en-US" sz="2800" dirty="0" smtClean="0">
                <a:latin typeface="仿宋" panose="02010609060101010101" pitchFamily="49" charset="-122"/>
                <a:ea typeface="仿宋" panose="02010609060101010101" pitchFamily="49" charset="-122"/>
              </a:rPr>
              <a:t>力的频率与共振频率相差很大，增大阻尼因数。</a:t>
            </a:r>
            <a:endParaRPr lang="en-US" altLang="zh-CN" sz="2800" dirty="0" smtClean="0">
              <a:latin typeface="仿宋" panose="02010609060101010101" pitchFamily="49" charset="-122"/>
              <a:ea typeface="仿宋" panose="02010609060101010101" pitchFamily="49" charset="-122"/>
            </a:endParaRPr>
          </a:p>
          <a:p>
            <a:pPr marL="893763" indent="-893763">
              <a:buNone/>
            </a:pPr>
            <a:r>
              <a:rPr lang="zh-CN" altLang="en-US" sz="2800" dirty="0" smtClean="0">
                <a:latin typeface="仿宋" panose="02010609060101010101" pitchFamily="49" charset="-122"/>
                <a:ea typeface="仿宋" panose="02010609060101010101" pitchFamily="49" charset="-122"/>
              </a:rPr>
              <a:t>（</a:t>
            </a:r>
            <a:r>
              <a:rPr lang="en-US" altLang="zh-CN" sz="2800" dirty="0" smtClean="0">
                <a:latin typeface="仿宋" panose="02010609060101010101" pitchFamily="49" charset="-122"/>
                <a:ea typeface="仿宋" panose="02010609060101010101" pitchFamily="49" charset="-122"/>
              </a:rPr>
              <a:t>1</a:t>
            </a:r>
            <a:r>
              <a:rPr lang="zh-CN" altLang="en-US" sz="2800" dirty="0" smtClean="0">
                <a:latin typeface="仿宋" panose="02010609060101010101" pitchFamily="49" charset="-122"/>
                <a:ea typeface="仿宋" panose="02010609060101010101" pitchFamily="49" charset="-122"/>
              </a:rPr>
              <a:t>）的应用：利用超声波清洗金属器件等。</a:t>
            </a:r>
            <a:endParaRPr lang="en-US" altLang="zh-CN" sz="2800" dirty="0" smtClean="0">
              <a:latin typeface="仿宋" panose="02010609060101010101" pitchFamily="49" charset="-122"/>
              <a:ea typeface="仿宋" panose="02010609060101010101" pitchFamily="49" charset="-122"/>
            </a:endParaRPr>
          </a:p>
          <a:p>
            <a:pPr marL="893763" indent="-893763">
              <a:buNone/>
            </a:pPr>
            <a:r>
              <a:rPr lang="zh-CN" altLang="en-US" sz="2800" dirty="0" smtClean="0">
                <a:latin typeface="仿宋" panose="02010609060101010101" pitchFamily="49" charset="-122"/>
                <a:ea typeface="仿宋" panose="02010609060101010101" pitchFamily="49" charset="-122"/>
              </a:rPr>
              <a:t>（</a:t>
            </a:r>
            <a:r>
              <a:rPr lang="en-US" altLang="zh-CN" sz="2800" dirty="0" smtClean="0">
                <a:latin typeface="仿宋" panose="02010609060101010101" pitchFamily="49" charset="-122"/>
                <a:ea typeface="仿宋" panose="02010609060101010101" pitchFamily="49" charset="-122"/>
              </a:rPr>
              <a:t>2</a:t>
            </a:r>
            <a:r>
              <a:rPr lang="zh-CN" altLang="en-US" sz="2800" dirty="0" smtClean="0">
                <a:latin typeface="仿宋" panose="02010609060101010101" pitchFamily="49" charset="-122"/>
                <a:ea typeface="仿宋" panose="02010609060101010101" pitchFamily="49" charset="-122"/>
              </a:rPr>
              <a:t>）的应用：加厚机器底座；火车过桥要慢；排队过桥避免齐步走。</a:t>
            </a:r>
            <a:endParaRPr lang="en-US" altLang="zh-CN" sz="2800" dirty="0" smtClean="0">
              <a:latin typeface="仿宋" panose="02010609060101010101" pitchFamily="49" charset="-122"/>
              <a:ea typeface="仿宋" panose="02010609060101010101" pitchFamily="49" charset="-122"/>
            </a:endParaRPr>
          </a:p>
          <a:p>
            <a:pPr marL="0" indent="712788">
              <a:buNone/>
            </a:pPr>
            <a:r>
              <a:rPr lang="zh-CN" altLang="en-US" sz="2800" dirty="0" smtClean="0">
                <a:latin typeface="仿宋" panose="02010609060101010101" pitchFamily="49" charset="-122"/>
                <a:ea typeface="仿宋" panose="02010609060101010101" pitchFamily="49" charset="-122"/>
              </a:rPr>
              <a:t>此外，共振在物理学中非常有用：如声学、光学、电磁学、原子物理等，常用共振研究物质的微观结构；还有医学上的核磁共振等。</a:t>
            </a:r>
            <a:endParaRPr lang="en-US" altLang="zh-CN" sz="2800" dirty="0" smtClean="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76</a:t>
            </a:fld>
            <a:endParaRPr lang="en-US" altLang="zh-CN"/>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77</a:t>
            </a:fld>
            <a:endParaRPr lang="en-US" altLang="zh-CN"/>
          </a:p>
        </p:txBody>
      </p:sp>
      <p:sp>
        <p:nvSpPr>
          <p:cNvPr id="5" name="矩形 4"/>
          <p:cNvSpPr/>
          <p:nvPr/>
        </p:nvSpPr>
        <p:spPr>
          <a:xfrm>
            <a:off x="701811" y="728700"/>
            <a:ext cx="1082349" cy="523220"/>
          </a:xfrm>
          <a:prstGeom prst="rect">
            <a:avLst/>
          </a:prstGeom>
        </p:spPr>
        <p:txBody>
          <a:bodyPr wrap="none">
            <a:spAutoFit/>
          </a:bodyPr>
          <a:lstStyle/>
          <a:p>
            <a:r>
              <a:rPr lang="zh-CN" altLang="zh-CN" sz="2800" kern="100" dirty="0" smtClean="0">
                <a:latin typeface="仿宋" panose="02010609060101010101" pitchFamily="49" charset="-122"/>
                <a:ea typeface="仿宋" panose="02010609060101010101" pitchFamily="49" charset="-122"/>
                <a:cs typeface="Times New Roman" panose="02020603050405020304" pitchFamily="18" charset="0"/>
              </a:rPr>
              <a:t>例题</a:t>
            </a:r>
            <a:r>
              <a:rPr lang="en-US" altLang="zh-CN" sz="2800" kern="100" dirty="0" smtClean="0">
                <a:latin typeface="仿宋" panose="02010609060101010101" pitchFamily="49" charset="-122"/>
                <a:ea typeface="仿宋" panose="02010609060101010101" pitchFamily="49" charset="-122"/>
                <a:cs typeface="Times New Roman" panose="02020603050405020304" pitchFamily="18" charset="0"/>
              </a:rPr>
              <a:t>1</a:t>
            </a:r>
            <a:endParaRPr lang="zh-CN" altLang="en-US" sz="2800" dirty="0">
              <a:latin typeface="仿宋" panose="02010609060101010101" pitchFamily="49" charset="-122"/>
              <a:ea typeface="仿宋" panose="02010609060101010101" pitchFamily="49" charset="-122"/>
            </a:endParaRPr>
          </a:p>
        </p:txBody>
      </p:sp>
      <p:sp>
        <p:nvSpPr>
          <p:cNvPr id="6" name="矩形 5"/>
          <p:cNvSpPr/>
          <p:nvPr/>
        </p:nvSpPr>
        <p:spPr>
          <a:xfrm>
            <a:off x="681336" y="1340768"/>
            <a:ext cx="7887108" cy="1938992"/>
          </a:xfrm>
          <a:prstGeom prst="rect">
            <a:avLst/>
          </a:prstGeom>
        </p:spPr>
        <p:txBody>
          <a:bodyPr wrap="square">
            <a:spAutoFit/>
          </a:bodyPr>
          <a:lstStyle/>
          <a:p>
            <a:pPr algn="l">
              <a:lnSpc>
                <a:spcPct val="125000"/>
              </a:lnSpc>
            </a:pPr>
            <a:r>
              <a:rPr lang="zh-CN" altLang="zh-CN" kern="100" dirty="0">
                <a:cs typeface="Times New Roman" panose="02020603050405020304" pitchFamily="18" charset="0"/>
              </a:rPr>
              <a:t>重物</a:t>
            </a:r>
            <a:r>
              <a:rPr lang="en-US" altLang="zh-CN" kern="100" dirty="0"/>
              <a:t>A</a:t>
            </a:r>
            <a:r>
              <a:rPr lang="zh-CN" altLang="zh-CN" kern="100" dirty="0">
                <a:cs typeface="Times New Roman" panose="02020603050405020304" pitchFamily="18" charset="0"/>
              </a:rPr>
              <a:t>质量为</a:t>
            </a:r>
            <a:r>
              <a:rPr lang="en-US" altLang="zh-CN" kern="100" dirty="0"/>
              <a:t>m</a:t>
            </a:r>
            <a:r>
              <a:rPr lang="zh-CN" altLang="zh-CN" kern="100" dirty="0">
                <a:cs typeface="Times New Roman" panose="02020603050405020304" pitchFamily="18" charset="0"/>
              </a:rPr>
              <a:t>，放在倾角为</a:t>
            </a:r>
            <a:r>
              <a:rPr lang="en-US" altLang="zh-CN" kern="100" dirty="0">
                <a:cs typeface="Times New Roman" panose="02020603050405020304" pitchFamily="18" charset="0"/>
                <a:sym typeface="Symbol" panose="05050102010706020507" pitchFamily="18" charset="2"/>
              </a:rPr>
              <a:t></a:t>
            </a:r>
            <a:r>
              <a:rPr lang="zh-CN" altLang="zh-CN" kern="100" dirty="0">
                <a:cs typeface="Times New Roman" panose="02020603050405020304" pitchFamily="18" charset="0"/>
              </a:rPr>
              <a:t>的光滑斜面上，并用轻质绳子跨过定滑轮与弹性系数为</a:t>
            </a:r>
            <a:r>
              <a:rPr lang="en-US" altLang="zh-CN" kern="100" dirty="0"/>
              <a:t>k</a:t>
            </a:r>
            <a:r>
              <a:rPr lang="zh-CN" altLang="zh-CN" kern="100" dirty="0">
                <a:cs typeface="Times New Roman" panose="02020603050405020304" pitchFamily="18" charset="0"/>
              </a:rPr>
              <a:t>的轻弹簧连接，将物体由弹簧尚未改变形变的位置静止释放，并开始计时，试写出以平衡点为原点的物体的振动方程（滑轮的质量不计）。</a:t>
            </a:r>
            <a:endParaRPr lang="zh-CN" altLang="en-US" dirty="0"/>
          </a:p>
        </p:txBody>
      </p:sp>
      <p:grpSp>
        <p:nvGrpSpPr>
          <p:cNvPr id="8" name="Group 2"/>
          <p:cNvGrpSpPr>
            <a:grpSpLocks/>
          </p:cNvGrpSpPr>
          <p:nvPr/>
        </p:nvGrpSpPr>
        <p:grpSpPr bwMode="auto">
          <a:xfrm>
            <a:off x="5616116" y="4005065"/>
            <a:ext cx="3098800" cy="1169968"/>
            <a:chOff x="2350" y="10099"/>
            <a:chExt cx="4881" cy="1843"/>
          </a:xfrm>
        </p:grpSpPr>
        <p:sp>
          <p:nvSpPr>
            <p:cNvPr id="9" name="Oval 3"/>
            <p:cNvSpPr>
              <a:spLocks noChangeArrowheads="1"/>
            </p:cNvSpPr>
            <p:nvPr/>
          </p:nvSpPr>
          <p:spPr bwMode="auto">
            <a:xfrm>
              <a:off x="3492" y="10099"/>
              <a:ext cx="367" cy="368"/>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ctr" anchorCtr="0" compatLnSpc="1">
              <a:prstTxWarp prst="textNoShape">
                <a:avLst/>
              </a:prstTxWarp>
            </a:bodyPr>
            <a:lstStyle/>
            <a:p>
              <a:endParaRPr lang="zh-CN" altLang="en-US"/>
            </a:p>
          </p:txBody>
        </p:sp>
        <p:sp>
          <p:nvSpPr>
            <p:cNvPr id="10" name="Line 4"/>
            <p:cNvSpPr>
              <a:spLocks noChangeShapeType="1"/>
            </p:cNvSpPr>
            <p:nvPr/>
          </p:nvSpPr>
          <p:spPr bwMode="auto">
            <a:xfrm>
              <a:off x="3772" y="10166"/>
              <a:ext cx="878" cy="50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ctr" anchorCtr="0" compatLnSpc="1">
              <a:prstTxWarp prst="textNoShape">
                <a:avLst/>
              </a:prstTxWarp>
            </a:bodyPr>
            <a:lstStyle/>
            <a:p>
              <a:endParaRPr lang="zh-CN" altLang="en-US"/>
            </a:p>
          </p:txBody>
        </p:sp>
        <p:sp>
          <p:nvSpPr>
            <p:cNvPr id="11" name="Line 5"/>
            <p:cNvSpPr>
              <a:spLocks noChangeShapeType="1"/>
            </p:cNvSpPr>
            <p:nvPr/>
          </p:nvSpPr>
          <p:spPr bwMode="auto">
            <a:xfrm flipH="1">
              <a:off x="2350" y="11809"/>
              <a:ext cx="488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ctr" anchorCtr="0" compatLnSpc="1">
              <a:prstTxWarp prst="textNoShape">
                <a:avLst/>
              </a:prstTxWarp>
            </a:bodyPr>
            <a:lstStyle/>
            <a:p>
              <a:endParaRPr lang="zh-CN" altLang="en-US"/>
            </a:p>
          </p:txBody>
        </p:sp>
        <p:grpSp>
          <p:nvGrpSpPr>
            <p:cNvPr id="12" name="Group 6"/>
            <p:cNvGrpSpPr>
              <a:grpSpLocks/>
            </p:cNvGrpSpPr>
            <p:nvPr/>
          </p:nvGrpSpPr>
          <p:grpSpPr bwMode="auto">
            <a:xfrm>
              <a:off x="3250" y="10358"/>
              <a:ext cx="242" cy="1474"/>
              <a:chOff x="637" y="1056"/>
              <a:chExt cx="83" cy="672"/>
            </a:xfrm>
          </p:grpSpPr>
          <p:sp>
            <p:nvSpPr>
              <p:cNvPr id="17" name="Line 7"/>
              <p:cNvSpPr>
                <a:spLocks noChangeShapeType="1"/>
              </p:cNvSpPr>
              <p:nvPr/>
            </p:nvSpPr>
            <p:spPr bwMode="auto">
              <a:xfrm flipH="1">
                <a:off x="699" y="1056"/>
                <a:ext cx="21" cy="10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ctr" anchorCtr="0" compatLnSpc="1">
                <a:prstTxWarp prst="textNoShape">
                  <a:avLst/>
                </a:prstTxWarp>
              </a:bodyPr>
              <a:lstStyle/>
              <a:p>
                <a:endParaRPr lang="zh-CN" altLang="en-US"/>
              </a:p>
            </p:txBody>
          </p:sp>
          <p:sp>
            <p:nvSpPr>
              <p:cNvPr id="18" name="Line 8"/>
              <p:cNvSpPr>
                <a:spLocks noChangeShapeType="1"/>
              </p:cNvSpPr>
              <p:nvPr/>
            </p:nvSpPr>
            <p:spPr bwMode="auto">
              <a:xfrm>
                <a:off x="709" y="1473"/>
                <a:ext cx="0" cy="25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ctr" anchorCtr="0" compatLnSpc="1">
                <a:prstTxWarp prst="textNoShape">
                  <a:avLst/>
                </a:prstTxWarp>
              </a:bodyPr>
              <a:lstStyle/>
              <a:p>
                <a:endParaRPr lang="zh-CN" altLang="en-US"/>
              </a:p>
            </p:txBody>
          </p:sp>
          <p:grpSp>
            <p:nvGrpSpPr>
              <p:cNvPr id="19" name="Group 9"/>
              <p:cNvGrpSpPr>
                <a:grpSpLocks/>
              </p:cNvGrpSpPr>
              <p:nvPr/>
            </p:nvGrpSpPr>
            <p:grpSpPr bwMode="auto">
              <a:xfrm rot="-5400000">
                <a:off x="518" y="1282"/>
                <a:ext cx="310" cy="72"/>
                <a:chOff x="3216" y="1170"/>
                <a:chExt cx="949" cy="182"/>
              </a:xfrm>
            </p:grpSpPr>
            <p:grpSp>
              <p:nvGrpSpPr>
                <p:cNvPr id="20" name="Group 10"/>
                <p:cNvGrpSpPr>
                  <a:grpSpLocks/>
                </p:cNvGrpSpPr>
                <p:nvPr/>
              </p:nvGrpSpPr>
              <p:grpSpPr bwMode="auto">
                <a:xfrm>
                  <a:off x="3216" y="1177"/>
                  <a:ext cx="240" cy="175"/>
                  <a:chOff x="3216" y="1177"/>
                  <a:chExt cx="240" cy="175"/>
                </a:xfrm>
              </p:grpSpPr>
              <p:sp>
                <p:nvSpPr>
                  <p:cNvPr id="30" name="Line 11"/>
                  <p:cNvSpPr>
                    <a:spLocks noChangeShapeType="1"/>
                  </p:cNvSpPr>
                  <p:nvPr/>
                </p:nvSpPr>
                <p:spPr bwMode="auto">
                  <a:xfrm flipV="1">
                    <a:off x="3216" y="1177"/>
                    <a:ext cx="96" cy="1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ctr" anchorCtr="0" compatLnSpc="1">
                    <a:prstTxWarp prst="textNoShape">
                      <a:avLst/>
                    </a:prstTxWarp>
                  </a:bodyPr>
                  <a:lstStyle/>
                  <a:p>
                    <a:endParaRPr lang="zh-CN" altLang="en-US"/>
                  </a:p>
                </p:txBody>
              </p:sp>
              <p:sp>
                <p:nvSpPr>
                  <p:cNvPr id="31" name="Line 12"/>
                  <p:cNvSpPr>
                    <a:spLocks noChangeShapeType="1"/>
                  </p:cNvSpPr>
                  <p:nvPr/>
                </p:nvSpPr>
                <p:spPr bwMode="auto">
                  <a:xfrm>
                    <a:off x="3312" y="1177"/>
                    <a:ext cx="144" cy="1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ctr" anchorCtr="0" compatLnSpc="1">
                    <a:prstTxWarp prst="textNoShape">
                      <a:avLst/>
                    </a:prstTxWarp>
                  </a:bodyPr>
                  <a:lstStyle/>
                  <a:p>
                    <a:endParaRPr lang="zh-CN" altLang="en-US"/>
                  </a:p>
                </p:txBody>
              </p:sp>
            </p:grpSp>
            <p:grpSp>
              <p:nvGrpSpPr>
                <p:cNvPr id="21" name="Group 13"/>
                <p:cNvGrpSpPr>
                  <a:grpSpLocks/>
                </p:cNvGrpSpPr>
                <p:nvPr/>
              </p:nvGrpSpPr>
              <p:grpSpPr bwMode="auto">
                <a:xfrm>
                  <a:off x="3456" y="1170"/>
                  <a:ext cx="240" cy="175"/>
                  <a:chOff x="3216" y="1177"/>
                  <a:chExt cx="240" cy="175"/>
                </a:xfrm>
              </p:grpSpPr>
              <p:sp>
                <p:nvSpPr>
                  <p:cNvPr id="28" name="Line 14"/>
                  <p:cNvSpPr>
                    <a:spLocks noChangeShapeType="1"/>
                  </p:cNvSpPr>
                  <p:nvPr/>
                </p:nvSpPr>
                <p:spPr bwMode="auto">
                  <a:xfrm flipV="1">
                    <a:off x="3216" y="1177"/>
                    <a:ext cx="96" cy="1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ctr" anchorCtr="0" compatLnSpc="1">
                    <a:prstTxWarp prst="textNoShape">
                      <a:avLst/>
                    </a:prstTxWarp>
                  </a:bodyPr>
                  <a:lstStyle/>
                  <a:p>
                    <a:endParaRPr lang="zh-CN" altLang="en-US"/>
                  </a:p>
                </p:txBody>
              </p:sp>
              <p:sp>
                <p:nvSpPr>
                  <p:cNvPr id="29" name="Line 15"/>
                  <p:cNvSpPr>
                    <a:spLocks noChangeShapeType="1"/>
                  </p:cNvSpPr>
                  <p:nvPr/>
                </p:nvSpPr>
                <p:spPr bwMode="auto">
                  <a:xfrm>
                    <a:off x="3312" y="1177"/>
                    <a:ext cx="144" cy="1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ctr" anchorCtr="0" compatLnSpc="1">
                    <a:prstTxWarp prst="textNoShape">
                      <a:avLst/>
                    </a:prstTxWarp>
                  </a:bodyPr>
                  <a:lstStyle/>
                  <a:p>
                    <a:endParaRPr lang="zh-CN" altLang="en-US"/>
                  </a:p>
                </p:txBody>
              </p:sp>
            </p:grpSp>
            <p:grpSp>
              <p:nvGrpSpPr>
                <p:cNvPr id="22" name="Group 16"/>
                <p:cNvGrpSpPr>
                  <a:grpSpLocks/>
                </p:cNvGrpSpPr>
                <p:nvPr/>
              </p:nvGrpSpPr>
              <p:grpSpPr bwMode="auto">
                <a:xfrm>
                  <a:off x="3696" y="1174"/>
                  <a:ext cx="240" cy="175"/>
                  <a:chOff x="3216" y="1177"/>
                  <a:chExt cx="240" cy="175"/>
                </a:xfrm>
              </p:grpSpPr>
              <p:sp>
                <p:nvSpPr>
                  <p:cNvPr id="26" name="Line 17"/>
                  <p:cNvSpPr>
                    <a:spLocks noChangeShapeType="1"/>
                  </p:cNvSpPr>
                  <p:nvPr/>
                </p:nvSpPr>
                <p:spPr bwMode="auto">
                  <a:xfrm flipV="1">
                    <a:off x="3216" y="1177"/>
                    <a:ext cx="96" cy="1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ctr" anchorCtr="0" compatLnSpc="1">
                    <a:prstTxWarp prst="textNoShape">
                      <a:avLst/>
                    </a:prstTxWarp>
                  </a:bodyPr>
                  <a:lstStyle/>
                  <a:p>
                    <a:endParaRPr lang="zh-CN" altLang="en-US"/>
                  </a:p>
                </p:txBody>
              </p:sp>
              <p:sp>
                <p:nvSpPr>
                  <p:cNvPr id="27" name="Line 18"/>
                  <p:cNvSpPr>
                    <a:spLocks noChangeShapeType="1"/>
                  </p:cNvSpPr>
                  <p:nvPr/>
                </p:nvSpPr>
                <p:spPr bwMode="auto">
                  <a:xfrm>
                    <a:off x="3312" y="1177"/>
                    <a:ext cx="144" cy="1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ctr" anchorCtr="0" compatLnSpc="1">
                    <a:prstTxWarp prst="textNoShape">
                      <a:avLst/>
                    </a:prstTxWarp>
                  </a:bodyPr>
                  <a:lstStyle/>
                  <a:p>
                    <a:endParaRPr lang="zh-CN" altLang="en-US"/>
                  </a:p>
                </p:txBody>
              </p:sp>
            </p:grpSp>
            <p:grpSp>
              <p:nvGrpSpPr>
                <p:cNvPr id="23" name="Group 19"/>
                <p:cNvGrpSpPr>
                  <a:grpSpLocks/>
                </p:cNvGrpSpPr>
                <p:nvPr/>
              </p:nvGrpSpPr>
              <p:grpSpPr bwMode="auto">
                <a:xfrm>
                  <a:off x="3925" y="1174"/>
                  <a:ext cx="240" cy="175"/>
                  <a:chOff x="3216" y="1177"/>
                  <a:chExt cx="240" cy="175"/>
                </a:xfrm>
              </p:grpSpPr>
              <p:sp>
                <p:nvSpPr>
                  <p:cNvPr id="24" name="Line 20"/>
                  <p:cNvSpPr>
                    <a:spLocks noChangeShapeType="1"/>
                  </p:cNvSpPr>
                  <p:nvPr/>
                </p:nvSpPr>
                <p:spPr bwMode="auto">
                  <a:xfrm flipV="1">
                    <a:off x="3216" y="1177"/>
                    <a:ext cx="96" cy="1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ctr" anchorCtr="0" compatLnSpc="1">
                    <a:prstTxWarp prst="textNoShape">
                      <a:avLst/>
                    </a:prstTxWarp>
                  </a:bodyPr>
                  <a:lstStyle/>
                  <a:p>
                    <a:endParaRPr lang="zh-CN" altLang="en-US"/>
                  </a:p>
                </p:txBody>
              </p:sp>
              <p:sp>
                <p:nvSpPr>
                  <p:cNvPr id="25" name="Line 21"/>
                  <p:cNvSpPr>
                    <a:spLocks noChangeShapeType="1"/>
                  </p:cNvSpPr>
                  <p:nvPr/>
                </p:nvSpPr>
                <p:spPr bwMode="auto">
                  <a:xfrm>
                    <a:off x="3312" y="1177"/>
                    <a:ext cx="144" cy="1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ctr" anchorCtr="0" compatLnSpc="1">
                    <a:prstTxWarp prst="textNoShape">
                      <a:avLst/>
                    </a:prstTxWarp>
                  </a:bodyPr>
                  <a:lstStyle/>
                  <a:p>
                    <a:endParaRPr lang="zh-CN" altLang="en-US"/>
                  </a:p>
                </p:txBody>
              </p:sp>
            </p:grpSp>
          </p:grpSp>
        </p:grpSp>
        <p:grpSp>
          <p:nvGrpSpPr>
            <p:cNvPr id="13" name="Group 22"/>
            <p:cNvGrpSpPr>
              <a:grpSpLocks/>
            </p:cNvGrpSpPr>
            <p:nvPr/>
          </p:nvGrpSpPr>
          <p:grpSpPr bwMode="auto">
            <a:xfrm>
              <a:off x="3707" y="10467"/>
              <a:ext cx="2603" cy="1342"/>
              <a:chOff x="904" y="1056"/>
              <a:chExt cx="1304" cy="672"/>
            </a:xfrm>
          </p:grpSpPr>
          <p:sp>
            <p:nvSpPr>
              <p:cNvPr id="15" name="AutoShape 23"/>
              <p:cNvSpPr>
                <a:spLocks noChangeArrowheads="1"/>
              </p:cNvSpPr>
              <p:nvPr/>
            </p:nvSpPr>
            <p:spPr bwMode="auto">
              <a:xfrm>
                <a:off x="904" y="1056"/>
                <a:ext cx="1304" cy="672"/>
              </a:xfrm>
              <a:prstGeom prst="rtTriangle">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ctr" anchorCtr="0" compatLnSpc="1">
                <a:prstTxWarp prst="textNoShape">
                  <a:avLst/>
                </a:prstTxWarp>
              </a:bodyPr>
              <a:lstStyle/>
              <a:p>
                <a:endParaRPr lang="zh-CN" altLang="en-US"/>
              </a:p>
            </p:txBody>
          </p:sp>
          <p:sp>
            <p:nvSpPr>
              <p:cNvPr id="16" name="Rectangle 24"/>
              <p:cNvSpPr>
                <a:spLocks noChangeArrowheads="1"/>
              </p:cNvSpPr>
              <p:nvPr/>
            </p:nvSpPr>
            <p:spPr bwMode="auto">
              <a:xfrm rot="1741622">
                <a:off x="1349" y="1112"/>
                <a:ext cx="336" cy="24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ctr" anchorCtr="0" compatLnSpc="1">
                <a:prstTxWarp prst="textNoShape">
                  <a:avLst/>
                </a:prstTxWarp>
              </a:bodyPr>
              <a:lstStyle/>
              <a:p>
                <a:endParaRPr lang="zh-CN" altLang="en-US"/>
              </a:p>
            </p:txBody>
          </p:sp>
        </p:grpSp>
        <p:sp>
          <p:nvSpPr>
            <p:cNvPr id="14" name="Text Box 25"/>
            <p:cNvSpPr txBox="1">
              <a:spLocks noChangeArrowheads="1"/>
            </p:cNvSpPr>
            <p:nvPr/>
          </p:nvSpPr>
          <p:spPr bwMode="auto">
            <a:xfrm>
              <a:off x="5169" y="11367"/>
              <a:ext cx="860" cy="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73152" tIns="36576" rIns="73152" bIns="36576"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sym typeface="Symbol" panose="05050102010706020507" pitchFamily="18" charset="2"/>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grpSp>
      <p:sp>
        <p:nvSpPr>
          <p:cNvPr id="32" name="矩形 31"/>
          <p:cNvSpPr/>
          <p:nvPr/>
        </p:nvSpPr>
        <p:spPr>
          <a:xfrm>
            <a:off x="7038249" y="4189009"/>
            <a:ext cx="389850" cy="461665"/>
          </a:xfrm>
          <a:prstGeom prst="rect">
            <a:avLst/>
          </a:prstGeom>
        </p:spPr>
        <p:txBody>
          <a:bodyPr wrap="none">
            <a:spAutoFit/>
          </a:bodyPr>
          <a:lstStyle/>
          <a:p>
            <a:pPr>
              <a:spcAft>
                <a:spcPts val="0"/>
              </a:spcAft>
            </a:pPr>
            <a:r>
              <a:rPr lang="en-US" altLang="zh-CN" b="1" i="1" kern="100" dirty="0">
                <a:solidFill>
                  <a:srgbClr val="000000"/>
                </a:solidFill>
              </a:rPr>
              <a:t>A</a:t>
            </a:r>
            <a:endParaRPr lang="zh-CN" altLang="zh-CN" sz="2800" kern="100" dirty="0"/>
          </a:p>
        </p:txBody>
      </p:sp>
      <p:sp>
        <p:nvSpPr>
          <p:cNvPr id="33" name="Rectangle 27"/>
          <p:cNvSpPr>
            <a:spLocks noChangeArrowheads="1"/>
          </p:cNvSpPr>
          <p:nvPr/>
        </p:nvSpPr>
        <p:spPr bwMode="auto">
          <a:xfrm>
            <a:off x="681337" y="3412032"/>
            <a:ext cx="414269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解：设物体处于平衡状态时，弹簧的伸长量为</a:t>
            </a:r>
            <a:endParaRPr kumimoji="0" lang="zh-CN" altLang="en-US" b="0" i="0" u="none" strike="noStrike" cap="none" normalizeH="0" baseline="0" dirty="0" smtClean="0">
              <a:ln>
                <a:noFill/>
              </a:ln>
              <a:solidFill>
                <a:schemeClr val="tx1"/>
              </a:solidFill>
              <a:effectLst/>
              <a:latin typeface="Arial" panose="020B0604020202020204" pitchFamily="34" charset="0"/>
            </a:endParaRPr>
          </a:p>
        </p:txBody>
      </p:sp>
      <p:pic>
        <p:nvPicPr>
          <p:cNvPr id="140314" name="Picture 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4688" y="3797706"/>
            <a:ext cx="258509" cy="499784"/>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28"/>
          <p:cNvSpPr>
            <a:spLocks noChangeArrowheads="1"/>
          </p:cNvSpPr>
          <p:nvPr/>
        </p:nvSpPr>
        <p:spPr bwMode="auto">
          <a:xfrm>
            <a:off x="684245" y="4239430"/>
            <a:ext cx="5731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则</a:t>
            </a:r>
            <a:r>
              <a:rPr kumimoji="0" lang="zh-CN" altLang="en-US" b="0" i="0" u="none" strike="noStrike" cap="none" normalizeH="0" baseline="0" dirty="0" smtClean="0">
                <a:ln>
                  <a:noFill/>
                </a:ln>
                <a:solidFill>
                  <a:schemeClr val="tx1"/>
                </a:solidFill>
                <a:effectLst/>
              </a:rPr>
              <a:t> </a:t>
            </a:r>
            <a:endParaRPr kumimoji="0" lang="zh-CN" altLang="en-US"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35" name="对象 34"/>
          <p:cNvGraphicFramePr>
            <a:graphicFrameLocks noChangeAspect="1"/>
          </p:cNvGraphicFramePr>
          <p:nvPr>
            <p:extLst>
              <p:ext uri="{D42A27DB-BD31-4B8C-83A1-F6EECF244321}">
                <p14:modId xmlns:p14="http://schemas.microsoft.com/office/powerpoint/2010/main" val="3682209237"/>
              </p:ext>
            </p:extLst>
          </p:nvPr>
        </p:nvGraphicFramePr>
        <p:xfrm>
          <a:off x="1520290" y="4455385"/>
          <a:ext cx="3126531" cy="1220982"/>
        </p:xfrm>
        <a:graphic>
          <a:graphicData uri="http://schemas.openxmlformats.org/presentationml/2006/ole">
            <mc:AlternateContent xmlns:mc="http://schemas.openxmlformats.org/markup-compatibility/2006">
              <mc:Choice xmlns:v="urn:schemas-microsoft-com:vml" Requires="v">
                <p:oleObj spid="_x0000_s140450" name="Equation" r:id="rId4" imgW="1130040" imgH="634680" progId="Equation.DSMT4">
                  <p:embed/>
                </p:oleObj>
              </mc:Choice>
              <mc:Fallback>
                <p:oleObj name="Equation" r:id="rId4" imgW="1130040" imgH="634680" progId="Equation.DSMT4">
                  <p:embed/>
                  <p:pic>
                    <p:nvPicPr>
                      <p:cNvPr id="0"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0290" y="4455385"/>
                        <a:ext cx="3126531" cy="122098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493551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1000" fill="hold"/>
                                        <p:tgtEl>
                                          <p:spTgt spid="3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1000"/>
                                        <p:tgtEl>
                                          <p:spTgt spid="33"/>
                                        </p:tgtEl>
                                      </p:cBhvr>
                                    </p:animEffect>
                                    <p:anim calcmode="lin" valueType="num">
                                      <p:cBhvr>
                                        <p:cTn id="13" dur="1000" fill="hold"/>
                                        <p:tgtEl>
                                          <p:spTgt spid="33"/>
                                        </p:tgtEl>
                                        <p:attrNameLst>
                                          <p:attrName>ppt_x</p:attrName>
                                        </p:attrNameLst>
                                      </p:cBhvr>
                                      <p:tavLst>
                                        <p:tav tm="0">
                                          <p:val>
                                            <p:strVal val="#ppt_x"/>
                                          </p:val>
                                        </p:tav>
                                        <p:tav tm="100000">
                                          <p:val>
                                            <p:strVal val="#ppt_x"/>
                                          </p:val>
                                        </p:tav>
                                      </p:tavLst>
                                    </p:anim>
                                    <p:anim calcmode="lin" valueType="num">
                                      <p:cBhvr>
                                        <p:cTn id="14" dur="1000" fill="hold"/>
                                        <p:tgtEl>
                                          <p:spTgt spid="3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1000"/>
                                        <p:tgtEl>
                                          <p:spTgt spid="34"/>
                                        </p:tgtEl>
                                      </p:cBhvr>
                                    </p:animEffect>
                                    <p:anim calcmode="lin" valueType="num">
                                      <p:cBhvr>
                                        <p:cTn id="18" dur="1000" fill="hold"/>
                                        <p:tgtEl>
                                          <p:spTgt spid="34"/>
                                        </p:tgtEl>
                                        <p:attrNameLst>
                                          <p:attrName>ppt_x</p:attrName>
                                        </p:attrNameLst>
                                      </p:cBhvr>
                                      <p:tavLst>
                                        <p:tav tm="0">
                                          <p:val>
                                            <p:strVal val="#ppt_x"/>
                                          </p:val>
                                        </p:tav>
                                        <p:tav tm="100000">
                                          <p:val>
                                            <p:strVal val="#ppt_x"/>
                                          </p:val>
                                        </p:tav>
                                      </p:tavLst>
                                    </p:anim>
                                    <p:anim calcmode="lin" valueType="num">
                                      <p:cBhvr>
                                        <p:cTn id="19" dur="1000" fill="hold"/>
                                        <p:tgtEl>
                                          <p:spTgt spid="3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40314"/>
                                        </p:tgtEl>
                                        <p:attrNameLst>
                                          <p:attrName>style.visibility</p:attrName>
                                        </p:attrNameLst>
                                      </p:cBhvr>
                                      <p:to>
                                        <p:strVal val="visible"/>
                                      </p:to>
                                    </p:set>
                                    <p:animEffect transition="in" filter="fade">
                                      <p:cBhvr>
                                        <p:cTn id="22" dur="1000"/>
                                        <p:tgtEl>
                                          <p:spTgt spid="140314"/>
                                        </p:tgtEl>
                                      </p:cBhvr>
                                    </p:animEffect>
                                    <p:anim calcmode="lin" valueType="num">
                                      <p:cBhvr>
                                        <p:cTn id="23" dur="1000" fill="hold"/>
                                        <p:tgtEl>
                                          <p:spTgt spid="140314"/>
                                        </p:tgtEl>
                                        <p:attrNameLst>
                                          <p:attrName>ppt_x</p:attrName>
                                        </p:attrNameLst>
                                      </p:cBhvr>
                                      <p:tavLst>
                                        <p:tav tm="0">
                                          <p:val>
                                            <p:strVal val="#ppt_x"/>
                                          </p:val>
                                        </p:tav>
                                        <p:tav tm="100000">
                                          <p:val>
                                            <p:strVal val="#ppt_x"/>
                                          </p:val>
                                        </p:tav>
                                      </p:tavLst>
                                    </p:anim>
                                    <p:anim calcmode="lin" valueType="num">
                                      <p:cBhvr>
                                        <p:cTn id="24" dur="1000" fill="hold"/>
                                        <p:tgtEl>
                                          <p:spTgt spid="1403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78</a:t>
            </a:fld>
            <a:endParaRPr lang="en-US" altLang="zh-CN"/>
          </a:p>
        </p:txBody>
      </p:sp>
      <p:sp>
        <p:nvSpPr>
          <p:cNvPr id="5" name="Rectangle 2"/>
          <p:cNvSpPr>
            <a:spLocks noChangeArrowheads="1"/>
          </p:cNvSpPr>
          <p:nvPr/>
        </p:nvSpPr>
        <p:spPr bwMode="auto">
          <a:xfrm>
            <a:off x="719572" y="881286"/>
            <a:ext cx="1723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在任意位置</a:t>
            </a:r>
            <a:endParaRPr kumimoji="0" lang="zh-CN" altLang="en-US" b="0" i="0" u="none" strike="noStrike" cap="none" normalizeH="0" baseline="0" dirty="0" smtClean="0">
              <a:ln>
                <a:noFill/>
              </a:ln>
              <a:solidFill>
                <a:schemeClr val="tx1"/>
              </a:solidFill>
              <a:effectLst/>
              <a:latin typeface="Arial" panose="020B0604020202020204" pitchFamily="34" charset="0"/>
            </a:endParaRPr>
          </a:p>
        </p:txBody>
      </p:sp>
      <p:pic>
        <p:nvPicPr>
          <p:cNvPr id="141313"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9438" y="902472"/>
            <a:ext cx="324036" cy="38884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2733474" y="881286"/>
            <a:ext cx="30315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处物体所受合力为：</a:t>
            </a:r>
            <a:r>
              <a:rPr kumimoji="0" lang="zh-CN" altLang="en-US" b="0" i="0" u="none" strike="noStrike" cap="none" normalizeH="0" baseline="0" dirty="0" smtClean="0">
                <a:ln>
                  <a:noFill/>
                </a:ln>
                <a:solidFill>
                  <a:schemeClr val="tx1"/>
                </a:solidFill>
                <a:effectLst/>
              </a:rPr>
              <a:t> </a:t>
            </a:r>
            <a:endParaRPr kumimoji="0" lang="zh-CN" altLang="en-US"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783951425"/>
              </p:ext>
            </p:extLst>
          </p:nvPr>
        </p:nvGraphicFramePr>
        <p:xfrm>
          <a:off x="1259632" y="1628800"/>
          <a:ext cx="5820588" cy="542330"/>
        </p:xfrm>
        <a:graphic>
          <a:graphicData uri="http://schemas.openxmlformats.org/presentationml/2006/ole">
            <mc:AlternateContent xmlns:mc="http://schemas.openxmlformats.org/markup-compatibility/2006">
              <mc:Choice xmlns:v="urn:schemas-microsoft-com:vml" Requires="v">
                <p:oleObj spid="_x0000_s141460" name="Equation" r:id="rId4" imgW="2450880" imgH="228600" progId="Equation.DSMT4">
                  <p:embed/>
                </p:oleObj>
              </mc:Choice>
              <mc:Fallback>
                <p:oleObj name="Equation" r:id="rId4" imgW="2450880" imgH="2286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1628800"/>
                        <a:ext cx="5820588" cy="542330"/>
                      </a:xfrm>
                      <a:prstGeom prst="rect">
                        <a:avLst/>
                      </a:prstGeom>
                      <a:noFill/>
                      <a:ln>
                        <a:noFill/>
                      </a:ln>
                      <a:effectLst/>
                    </p:spPr>
                  </p:pic>
                </p:oleObj>
              </mc:Fallback>
            </mc:AlternateContent>
          </a:graphicData>
        </a:graphic>
      </p:graphicFrame>
      <p:sp>
        <p:nvSpPr>
          <p:cNvPr id="8" name="矩形 7"/>
          <p:cNvSpPr/>
          <p:nvPr/>
        </p:nvSpPr>
        <p:spPr>
          <a:xfrm>
            <a:off x="932110" y="2658150"/>
            <a:ext cx="2954655" cy="461665"/>
          </a:xfrm>
          <a:prstGeom prst="rect">
            <a:avLst/>
          </a:prstGeom>
        </p:spPr>
        <p:txBody>
          <a:bodyPr wrap="none">
            <a:spAutoFit/>
          </a:bodyPr>
          <a:lstStyle/>
          <a:p>
            <a:r>
              <a:rPr lang="zh-CN" altLang="zh-CN" kern="100" dirty="0">
                <a:cs typeface="Times New Roman" panose="02020603050405020304" pitchFamily="18" charset="0"/>
              </a:rPr>
              <a:t>由牛顿第二定律知：</a:t>
            </a:r>
            <a:endParaRPr lang="zh-CN" altLang="en-US" dirty="0"/>
          </a:p>
        </p:txBody>
      </p:sp>
      <p:sp>
        <p:nvSpPr>
          <p:cNvPr id="9" name="矩形 8"/>
          <p:cNvSpPr/>
          <p:nvPr/>
        </p:nvSpPr>
        <p:spPr>
          <a:xfrm>
            <a:off x="932110" y="3486329"/>
            <a:ext cx="492443" cy="461665"/>
          </a:xfrm>
          <a:prstGeom prst="rect">
            <a:avLst/>
          </a:prstGeom>
        </p:spPr>
        <p:txBody>
          <a:bodyPr wrap="none">
            <a:spAutoFit/>
          </a:bodyPr>
          <a:lstStyle/>
          <a:p>
            <a:r>
              <a:rPr lang="zh-CN" altLang="zh-CN" kern="100" dirty="0">
                <a:cs typeface="Times New Roman" panose="02020603050405020304" pitchFamily="18" charset="0"/>
              </a:rPr>
              <a:t>即</a:t>
            </a:r>
            <a:endParaRPr lang="zh-CN" altLang="en-US" dirty="0"/>
          </a:p>
        </p:txBody>
      </p:sp>
      <p:sp>
        <p:nvSpPr>
          <p:cNvPr id="10" name="矩形 9"/>
          <p:cNvSpPr/>
          <p:nvPr/>
        </p:nvSpPr>
        <p:spPr>
          <a:xfrm>
            <a:off x="626660" y="4295026"/>
            <a:ext cx="6520210" cy="461665"/>
          </a:xfrm>
          <a:prstGeom prst="rect">
            <a:avLst/>
          </a:prstGeom>
        </p:spPr>
        <p:txBody>
          <a:bodyPr wrap="square">
            <a:spAutoFit/>
          </a:bodyPr>
          <a:lstStyle/>
          <a:p>
            <a:r>
              <a:rPr lang="zh-CN" altLang="zh-CN" kern="100" dirty="0">
                <a:cs typeface="Times New Roman" panose="02020603050405020304" pitchFamily="18" charset="0"/>
              </a:rPr>
              <a:t>所以物体的运动为简谐振动，振动方程为：</a:t>
            </a:r>
            <a:endParaRPr lang="zh-CN" altLang="en-US" dirty="0"/>
          </a:p>
        </p:txBody>
      </p:sp>
      <p:pic>
        <p:nvPicPr>
          <p:cNvPr id="141319"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73796" y="4855135"/>
            <a:ext cx="3143997" cy="497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932110" y="5701069"/>
            <a:ext cx="800219" cy="461665"/>
          </a:xfrm>
          <a:prstGeom prst="rect">
            <a:avLst/>
          </a:prstGeom>
        </p:spPr>
        <p:txBody>
          <a:bodyPr wrap="none">
            <a:spAutoFit/>
          </a:bodyPr>
          <a:lstStyle/>
          <a:p>
            <a:r>
              <a:rPr lang="zh-CN" altLang="zh-CN" kern="100" dirty="0">
                <a:cs typeface="Times New Roman" panose="02020603050405020304" pitchFamily="18" charset="0"/>
              </a:rPr>
              <a:t>其中</a:t>
            </a:r>
            <a:endParaRPr lang="zh-CN" altLang="en-US" dirty="0"/>
          </a:p>
        </p:txBody>
      </p:sp>
      <p:pic>
        <p:nvPicPr>
          <p:cNvPr id="141320"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95690" y="5543326"/>
            <a:ext cx="971439" cy="777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对象 1"/>
          <p:cNvGraphicFramePr>
            <a:graphicFrameLocks noChangeAspect="1"/>
          </p:cNvGraphicFramePr>
          <p:nvPr>
            <p:extLst>
              <p:ext uri="{D42A27DB-BD31-4B8C-83A1-F6EECF244321}">
                <p14:modId xmlns:p14="http://schemas.microsoft.com/office/powerpoint/2010/main" val="51034627"/>
              </p:ext>
            </p:extLst>
          </p:nvPr>
        </p:nvGraphicFramePr>
        <p:xfrm>
          <a:off x="4155551" y="2666879"/>
          <a:ext cx="1288152" cy="375711"/>
        </p:xfrm>
        <a:graphic>
          <a:graphicData uri="http://schemas.openxmlformats.org/presentationml/2006/ole">
            <mc:AlternateContent xmlns:mc="http://schemas.openxmlformats.org/markup-compatibility/2006">
              <mc:Choice xmlns:v="urn:schemas-microsoft-com:vml" Requires="v">
                <p:oleObj spid="_x0000_s141461" name="Equation" r:id="rId8" imgW="609480" imgH="177480" progId="Equation.DSMT4">
                  <p:embed/>
                </p:oleObj>
              </mc:Choice>
              <mc:Fallback>
                <p:oleObj name="Equation" r:id="rId8" imgW="609480" imgH="177480" progId="Equation.DSMT4">
                  <p:embed/>
                  <p:pic>
                    <p:nvPicPr>
                      <p:cNvPr id="0" name=""/>
                      <p:cNvPicPr/>
                      <p:nvPr/>
                    </p:nvPicPr>
                    <p:blipFill>
                      <a:blip r:embed="rId9"/>
                      <a:stretch>
                        <a:fillRect/>
                      </a:stretch>
                    </p:blipFill>
                    <p:spPr>
                      <a:xfrm>
                        <a:off x="4155551" y="2666879"/>
                        <a:ext cx="1288152" cy="375711"/>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4253279479"/>
              </p:ext>
            </p:extLst>
          </p:nvPr>
        </p:nvGraphicFramePr>
        <p:xfrm>
          <a:off x="2443121" y="3329077"/>
          <a:ext cx="1391328" cy="756687"/>
        </p:xfrm>
        <a:graphic>
          <a:graphicData uri="http://schemas.openxmlformats.org/presentationml/2006/ole">
            <mc:AlternateContent xmlns:mc="http://schemas.openxmlformats.org/markup-compatibility/2006">
              <mc:Choice xmlns:v="urn:schemas-microsoft-com:vml" Requires="v">
                <p:oleObj spid="_x0000_s141462" name="Equation" r:id="rId10" imgW="723600" imgH="393480" progId="Equation.DSMT4">
                  <p:embed/>
                </p:oleObj>
              </mc:Choice>
              <mc:Fallback>
                <p:oleObj name="Equation" r:id="rId10" imgW="723600" imgH="393480" progId="Equation.DSMT4">
                  <p:embed/>
                  <p:pic>
                    <p:nvPicPr>
                      <p:cNvPr id="0" name=""/>
                      <p:cNvPicPr/>
                      <p:nvPr/>
                    </p:nvPicPr>
                    <p:blipFill>
                      <a:blip r:embed="rId11"/>
                      <a:stretch>
                        <a:fillRect/>
                      </a:stretch>
                    </p:blipFill>
                    <p:spPr>
                      <a:xfrm>
                        <a:off x="2443121" y="3329077"/>
                        <a:ext cx="1391328" cy="756687"/>
                      </a:xfrm>
                      <a:prstGeom prst="rect">
                        <a:avLst/>
                      </a:prstGeom>
                    </p:spPr>
                  </p:pic>
                </p:oleObj>
              </mc:Fallback>
            </mc:AlternateContent>
          </a:graphicData>
        </a:graphic>
      </p:graphicFrame>
    </p:spTree>
    <p:extLst>
      <p:ext uri="{BB962C8B-B14F-4D97-AF65-F5344CB8AC3E}">
        <p14:creationId xmlns:p14="http://schemas.microsoft.com/office/powerpoint/2010/main" val="397129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79</a:t>
            </a:fld>
            <a:endParaRPr lang="en-US" altLang="zh-CN"/>
          </a:p>
        </p:txBody>
      </p:sp>
      <p:sp>
        <p:nvSpPr>
          <p:cNvPr id="5" name="矩形 4"/>
          <p:cNvSpPr/>
          <p:nvPr/>
        </p:nvSpPr>
        <p:spPr>
          <a:xfrm>
            <a:off x="791580" y="1052736"/>
            <a:ext cx="2339102" cy="461665"/>
          </a:xfrm>
          <a:prstGeom prst="rect">
            <a:avLst/>
          </a:prstGeom>
        </p:spPr>
        <p:txBody>
          <a:bodyPr wrap="none">
            <a:spAutoFit/>
          </a:bodyPr>
          <a:lstStyle/>
          <a:p>
            <a:r>
              <a:rPr lang="zh-CN" altLang="zh-CN" kern="100" dirty="0">
                <a:cs typeface="Times New Roman" panose="02020603050405020304" pitchFamily="18" charset="0"/>
              </a:rPr>
              <a:t>由题意知，振幅</a:t>
            </a:r>
            <a:endParaRPr lang="zh-CN" altLang="en-US" dirty="0"/>
          </a:p>
        </p:txBody>
      </p:sp>
      <p:pic>
        <p:nvPicPr>
          <p:cNvPr id="142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1780" y="1664804"/>
            <a:ext cx="2881760" cy="1044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4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9476" y="3293118"/>
            <a:ext cx="793740" cy="447751"/>
          </a:xfrm>
          <a:prstGeom prst="rect">
            <a:avLst/>
          </a:prstGeom>
          <a:noFill/>
          <a:extLst>
            <a:ext uri="{909E8E84-426E-40DD-AFC4-6F175D3DCCD1}">
              <a14:hiddenFill xmlns:a14="http://schemas.microsoft.com/office/drawing/2010/main">
                <a:solidFill>
                  <a:srgbClr val="FFFFFF"/>
                </a:solidFill>
              </a14:hiddenFill>
            </a:ext>
          </a:extLst>
        </p:spPr>
      </p:pic>
      <p:pic>
        <p:nvPicPr>
          <p:cNvPr id="142341"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91889" y="3297106"/>
            <a:ext cx="1232538" cy="475717"/>
          </a:xfrm>
          <a:prstGeom prst="rect">
            <a:avLst/>
          </a:prstGeom>
          <a:noFill/>
          <a:extLst>
            <a:ext uri="{909E8E84-426E-40DD-AFC4-6F175D3DCCD1}">
              <a14:hiddenFill xmlns:a14="http://schemas.microsoft.com/office/drawing/2010/main">
                <a:solidFill>
                  <a:srgbClr val="FFFFFF"/>
                </a:solidFill>
              </a14:hiddenFill>
            </a:ext>
          </a:extLst>
        </p:spPr>
      </p:pic>
      <p:pic>
        <p:nvPicPr>
          <p:cNvPr id="142340"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24426" y="4141748"/>
            <a:ext cx="1139661" cy="478658"/>
          </a:xfrm>
          <a:prstGeom prst="rect">
            <a:avLst/>
          </a:prstGeom>
          <a:noFill/>
          <a:extLst>
            <a:ext uri="{909E8E84-426E-40DD-AFC4-6F175D3DCCD1}">
              <a14:hiddenFill xmlns:a14="http://schemas.microsoft.com/office/drawing/2010/main">
                <a:solidFill>
                  <a:srgbClr val="FFFFFF"/>
                </a:solidFill>
              </a14:hiddenFill>
            </a:ext>
          </a:extLst>
        </p:spPr>
      </p:pic>
      <p:pic>
        <p:nvPicPr>
          <p:cNvPr id="14233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48033" y="4077363"/>
            <a:ext cx="1448217" cy="4905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7"/>
          <p:cNvSpPr>
            <a:spLocks noChangeArrowheads="1"/>
          </p:cNvSpPr>
          <p:nvPr/>
        </p:nvSpPr>
        <p:spPr bwMode="auto">
          <a:xfrm>
            <a:off x="6063302" y="344409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p:cNvSpPr>
            <a:spLocks noChangeArrowheads="1"/>
          </p:cNvSpPr>
          <p:nvPr/>
        </p:nvSpPr>
        <p:spPr bwMode="auto">
          <a:xfrm>
            <a:off x="2191670" y="3305163"/>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b="0" i="0" u="none" strike="noStrike" cap="none" normalizeH="0" baseline="0" dirty="0" smtClean="0">
                <a:ln>
                  <a:noFill/>
                </a:ln>
                <a:solidFill>
                  <a:schemeClr val="tx1"/>
                </a:solidFill>
                <a:effectLst/>
                <a:cs typeface="Times New Roman" panose="02020603050405020304" pitchFamily="18" charset="0"/>
              </a:rPr>
              <a:t>时，</a:t>
            </a:r>
            <a:endParaRPr kumimoji="0" lang="zh-CN" b="0" i="0" u="none" strike="noStrike" cap="none" normalizeH="0" baseline="0" dirty="0" smtClean="0">
              <a:ln>
                <a:noFill/>
              </a:ln>
              <a:solidFill>
                <a:schemeClr val="tx1"/>
              </a:solidFill>
              <a:effectLst/>
              <a:latin typeface="Arial" panose="020B0604020202020204" pitchFamily="34" charset="0"/>
            </a:endParaRPr>
          </a:p>
        </p:txBody>
      </p:sp>
      <p:sp>
        <p:nvSpPr>
          <p:cNvPr id="8" name="Rectangle 9"/>
          <p:cNvSpPr>
            <a:spLocks noChangeArrowheads="1"/>
          </p:cNvSpPr>
          <p:nvPr/>
        </p:nvSpPr>
        <p:spPr bwMode="auto">
          <a:xfrm>
            <a:off x="1409162" y="4171997"/>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b="0" i="0" u="none" strike="noStrike" cap="none" normalizeH="0" baseline="0" dirty="0" smtClean="0">
                <a:ln>
                  <a:noFill/>
                </a:ln>
                <a:solidFill>
                  <a:schemeClr val="tx1"/>
                </a:solidFill>
                <a:effectLst/>
                <a:cs typeface="Times New Roman" panose="02020603050405020304" pitchFamily="18" charset="0"/>
              </a:rPr>
              <a:t>所以</a:t>
            </a:r>
            <a:endParaRPr kumimoji="0" lang="zh-CN" b="0" i="0" u="none" strike="noStrike" cap="none" normalizeH="0" baseline="0" dirty="0" smtClean="0">
              <a:ln>
                <a:noFill/>
              </a:ln>
              <a:solidFill>
                <a:schemeClr val="tx1"/>
              </a:solidFill>
              <a:effectLst/>
              <a:latin typeface="Arial" panose="020B0604020202020204" pitchFamily="34" charset="0"/>
            </a:endParaRPr>
          </a:p>
        </p:txBody>
      </p:sp>
      <p:sp>
        <p:nvSpPr>
          <p:cNvPr id="9" name="Rectangle 10"/>
          <p:cNvSpPr>
            <a:spLocks noChangeArrowheads="1"/>
          </p:cNvSpPr>
          <p:nvPr/>
        </p:nvSpPr>
        <p:spPr bwMode="auto">
          <a:xfrm>
            <a:off x="5559838" y="4120900"/>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b="0" i="0" u="none" strike="noStrike" cap="none" normalizeH="0" baseline="0" dirty="0" smtClean="0">
                <a:ln>
                  <a:noFill/>
                </a:ln>
                <a:solidFill>
                  <a:schemeClr val="tx1"/>
                </a:solidFill>
                <a:effectLst/>
                <a:cs typeface="Times New Roman" panose="02020603050405020304" pitchFamily="18" charset="0"/>
              </a:rPr>
              <a:t>或</a:t>
            </a:r>
            <a:endParaRPr kumimoji="0" lang="zh-CN"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1141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8</a:t>
            </a:fld>
            <a:endParaRPr lang="en-US" altLang="zh-CN"/>
          </a:p>
        </p:txBody>
      </p:sp>
      <p:sp>
        <p:nvSpPr>
          <p:cNvPr id="2" name="文本框 1"/>
          <p:cNvSpPr txBox="1"/>
          <p:nvPr/>
        </p:nvSpPr>
        <p:spPr>
          <a:xfrm>
            <a:off x="503548" y="755611"/>
            <a:ext cx="5174481" cy="3901068"/>
          </a:xfrm>
          <a:prstGeom prst="rect">
            <a:avLst/>
          </a:prstGeom>
          <a:noFill/>
        </p:spPr>
        <p:txBody>
          <a:bodyPr wrap="square" rtlCol="0">
            <a:spAutoFit/>
          </a:bodyPr>
          <a:lstStyle/>
          <a:p>
            <a:pPr algn="l">
              <a:lnSpc>
                <a:spcPct val="125000"/>
              </a:lnSpc>
            </a:pPr>
            <a:r>
              <a:rPr lang="zh-CN" altLang="en-US" sz="2200" dirty="0" smtClean="0">
                <a:latin typeface="仿宋" panose="02010609060101010101" pitchFamily="49" charset="-122"/>
                <a:ea typeface="仿宋" panose="02010609060101010101" pitchFamily="49" charset="-122"/>
              </a:rPr>
              <a:t>    除了弹簧外，其他的力也可能具有这样的形式。如图所示的单摆，如将小球从平衡位置达到点再松手，小球将在平衡位置附近往复摆动。它的结构虽与上述弹簧振子完全不同，但它们的运动性质是十分相似的。</a:t>
            </a:r>
            <a:endParaRPr lang="en-US" altLang="zh-CN" sz="2200" dirty="0" smtClean="0">
              <a:latin typeface="仿宋" panose="02010609060101010101" pitchFamily="49" charset="-122"/>
              <a:ea typeface="仿宋" panose="02010609060101010101" pitchFamily="49" charset="-122"/>
            </a:endParaRPr>
          </a:p>
          <a:p>
            <a:pPr algn="l">
              <a:lnSpc>
                <a:spcPct val="125000"/>
              </a:lnSpc>
            </a:pPr>
            <a:endParaRPr lang="en-US" altLang="zh-CN" sz="2200" dirty="0">
              <a:latin typeface="仿宋" panose="02010609060101010101" pitchFamily="49" charset="-122"/>
              <a:ea typeface="仿宋" panose="02010609060101010101" pitchFamily="49" charset="-122"/>
            </a:endParaRPr>
          </a:p>
          <a:p>
            <a:pPr algn="l">
              <a:lnSpc>
                <a:spcPct val="125000"/>
              </a:lnSpc>
            </a:pPr>
            <a:endParaRPr lang="en-US" altLang="zh-CN" sz="2200" dirty="0" smtClean="0">
              <a:latin typeface="仿宋" panose="02010609060101010101" pitchFamily="49" charset="-122"/>
              <a:ea typeface="仿宋" panose="02010609060101010101" pitchFamily="49" charset="-122"/>
            </a:endParaRPr>
          </a:p>
          <a:p>
            <a:pPr algn="l">
              <a:lnSpc>
                <a:spcPct val="125000"/>
              </a:lnSpc>
            </a:pPr>
            <a:r>
              <a:rPr lang="en-US" altLang="zh-CN" sz="2200" dirty="0" smtClean="0">
                <a:latin typeface="仿宋" panose="02010609060101010101" pitchFamily="49" charset="-122"/>
                <a:ea typeface="仿宋" panose="02010609060101010101" pitchFamily="49" charset="-122"/>
              </a:rPr>
              <a:t>    </a:t>
            </a:r>
            <a:r>
              <a:rPr lang="zh-CN" altLang="en-US" sz="2200" dirty="0" smtClean="0">
                <a:latin typeface="仿宋" panose="02010609060101010101" pitchFamily="49" charset="-122"/>
                <a:ea typeface="仿宋" panose="02010609060101010101" pitchFamily="49" charset="-122"/>
              </a:rPr>
              <a:t>式中负号表示</a:t>
            </a:r>
            <a:r>
              <a:rPr lang="en-US" altLang="zh-CN" sz="2200" i="1" dirty="0" smtClean="0">
                <a:latin typeface="+mn-lt"/>
                <a:ea typeface="仿宋" panose="02010609060101010101" pitchFamily="49" charset="-122"/>
              </a:rPr>
              <a:t>F</a:t>
            </a:r>
            <a:r>
              <a:rPr lang="zh-CN" altLang="en-US" sz="2200" dirty="0" smtClean="0">
                <a:latin typeface="仿宋" panose="02010609060101010101" pitchFamily="49" charset="-122"/>
                <a:ea typeface="仿宋" panose="02010609060101010101" pitchFamily="49" charset="-122"/>
              </a:rPr>
              <a:t>与角位移方向相反。</a:t>
            </a:r>
            <a:endParaRPr lang="zh-CN" altLang="en-US" sz="2200" dirty="0">
              <a:latin typeface="仿宋" panose="02010609060101010101" pitchFamily="49" charset="-122"/>
              <a:ea typeface="仿宋" panose="02010609060101010101" pitchFamily="49"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936861707"/>
              </p:ext>
            </p:extLst>
          </p:nvPr>
        </p:nvGraphicFramePr>
        <p:xfrm>
          <a:off x="1367644" y="3466947"/>
          <a:ext cx="3793658" cy="541951"/>
        </p:xfrm>
        <a:graphic>
          <a:graphicData uri="http://schemas.openxmlformats.org/presentationml/2006/ole">
            <mc:AlternateContent xmlns:mc="http://schemas.openxmlformats.org/markup-compatibility/2006">
              <mc:Choice xmlns:v="urn:schemas-microsoft-com:vml" Requires="v">
                <p:oleObj spid="_x0000_s77174" name="Equation" r:id="rId3" imgW="1422360" imgH="203040" progId="Equation.DSMT4">
                  <p:embed/>
                </p:oleObj>
              </mc:Choice>
              <mc:Fallback>
                <p:oleObj name="Equation" r:id="rId3" imgW="1422360" imgH="203040" progId="Equation.DSMT4">
                  <p:embed/>
                  <p:pic>
                    <p:nvPicPr>
                      <p:cNvPr id="0" name=""/>
                      <p:cNvPicPr/>
                      <p:nvPr/>
                    </p:nvPicPr>
                    <p:blipFill>
                      <a:blip r:embed="rId4"/>
                      <a:stretch>
                        <a:fillRect/>
                      </a:stretch>
                    </p:blipFill>
                    <p:spPr>
                      <a:xfrm>
                        <a:off x="1367644" y="3466947"/>
                        <a:ext cx="3793658" cy="541951"/>
                      </a:xfrm>
                      <a:prstGeom prst="rect">
                        <a:avLst/>
                      </a:prstGeom>
                    </p:spPr>
                  </p:pic>
                </p:oleObj>
              </mc:Fallback>
            </mc:AlternateContent>
          </a:graphicData>
        </a:graphic>
      </p:graphicFrame>
      <p:sp>
        <p:nvSpPr>
          <p:cNvPr id="5" name="文本框 4"/>
          <p:cNvSpPr txBox="1"/>
          <p:nvPr/>
        </p:nvSpPr>
        <p:spPr>
          <a:xfrm>
            <a:off x="515380" y="4979046"/>
            <a:ext cx="8161076" cy="938719"/>
          </a:xfrm>
          <a:prstGeom prst="rect">
            <a:avLst/>
          </a:prstGeom>
          <a:noFill/>
        </p:spPr>
        <p:txBody>
          <a:bodyPr wrap="square" rtlCol="0">
            <a:spAutoFit/>
          </a:bodyPr>
          <a:lstStyle/>
          <a:p>
            <a:pPr algn="l">
              <a:lnSpc>
                <a:spcPct val="125000"/>
              </a:lnSpc>
            </a:pPr>
            <a:r>
              <a:rPr lang="zh-CN" altLang="en-US" sz="2200" dirty="0" smtClean="0">
                <a:latin typeface="仿宋" panose="02010609060101010101" pitchFamily="49" charset="-122"/>
                <a:ea typeface="仿宋" panose="02010609060101010101" pitchFamily="49" charset="-122"/>
              </a:rPr>
              <a:t>    可见</a:t>
            </a:r>
            <a:r>
              <a:rPr lang="zh-CN" altLang="en-US" sz="2200" dirty="0">
                <a:latin typeface="仿宋" panose="02010609060101010101" pitchFamily="49" charset="-122"/>
                <a:ea typeface="仿宋" panose="02010609060101010101" pitchFamily="49" charset="-122"/>
              </a:rPr>
              <a:t>，单摆所受的虽不是弹性力，但在形式</a:t>
            </a:r>
            <a:r>
              <a:rPr lang="zh-CN" altLang="en-US" sz="2200" dirty="0" smtClean="0">
                <a:latin typeface="仿宋" panose="02010609060101010101" pitchFamily="49" charset="-122"/>
                <a:ea typeface="仿宋" panose="02010609060101010101" pitchFamily="49" charset="-122"/>
              </a:rPr>
              <a:t>上与弹性力完全相似。我们把这种与弹性力具有相似表达式的力，叫做准弹性力。</a:t>
            </a:r>
            <a:endParaRPr lang="zh-CN" altLang="en-US" sz="2200" dirty="0">
              <a:latin typeface="仿宋" panose="02010609060101010101" pitchFamily="49" charset="-122"/>
              <a:ea typeface="仿宋" panose="02010609060101010101" pitchFamily="49" charset="-122"/>
            </a:endParaRPr>
          </a:p>
        </p:txBody>
      </p:sp>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72100" y="1396419"/>
            <a:ext cx="3534139" cy="2650604"/>
          </a:xfrm>
          <a:prstGeom prst="rect">
            <a:avLst/>
          </a:prstGeom>
        </p:spPr>
      </p:pic>
    </p:spTree>
    <p:extLst>
      <p:ext uri="{BB962C8B-B14F-4D97-AF65-F5344CB8AC3E}">
        <p14:creationId xmlns:p14="http://schemas.microsoft.com/office/powerpoint/2010/main" val="1165644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80</a:t>
            </a:fld>
            <a:endParaRPr lang="en-US" altLang="zh-CN"/>
          </a:p>
        </p:txBody>
      </p:sp>
      <p:pic>
        <p:nvPicPr>
          <p:cNvPr id="5" name="图片 4"/>
          <p:cNvPicPr/>
          <p:nvPr/>
        </p:nvPicPr>
        <p:blipFill>
          <a:blip r:embed="rId2"/>
          <a:srcRect/>
          <a:stretch>
            <a:fillRect/>
          </a:stretch>
        </p:blipFill>
        <p:spPr bwMode="auto">
          <a:xfrm>
            <a:off x="1007604" y="1232756"/>
            <a:ext cx="7740860" cy="4608512"/>
          </a:xfrm>
          <a:prstGeom prst="rect">
            <a:avLst/>
          </a:prstGeom>
          <a:noFill/>
          <a:ln w="9525">
            <a:noFill/>
            <a:miter lim="800000"/>
            <a:headEnd/>
            <a:tailEnd/>
          </a:ln>
        </p:spPr>
      </p:pic>
    </p:spTree>
    <p:extLst>
      <p:ext uri="{BB962C8B-B14F-4D97-AF65-F5344CB8AC3E}">
        <p14:creationId xmlns:p14="http://schemas.microsoft.com/office/powerpoint/2010/main" val="2596610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81</a:t>
            </a:fld>
            <a:endParaRPr lang="en-US" altLang="zh-CN"/>
          </a:p>
        </p:txBody>
      </p:sp>
      <p:pic>
        <p:nvPicPr>
          <p:cNvPr id="5" name="图片 4"/>
          <p:cNvPicPr/>
          <p:nvPr/>
        </p:nvPicPr>
        <p:blipFill>
          <a:blip r:embed="rId2"/>
          <a:srcRect/>
          <a:stretch>
            <a:fillRect/>
          </a:stretch>
        </p:blipFill>
        <p:spPr bwMode="auto">
          <a:xfrm>
            <a:off x="1241924" y="1196752"/>
            <a:ext cx="7213793" cy="4716524"/>
          </a:xfrm>
          <a:prstGeom prst="rect">
            <a:avLst/>
          </a:prstGeom>
          <a:noFill/>
          <a:ln w="9525">
            <a:noFill/>
            <a:miter lim="800000"/>
            <a:headEnd/>
            <a:tailEnd/>
          </a:ln>
        </p:spPr>
      </p:pic>
    </p:spTree>
    <p:extLst>
      <p:ext uri="{BB962C8B-B14F-4D97-AF65-F5344CB8AC3E}">
        <p14:creationId xmlns:p14="http://schemas.microsoft.com/office/powerpoint/2010/main" val="2591177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82</a:t>
            </a:fld>
            <a:endParaRPr lang="en-US" altLang="zh-CN"/>
          </a:p>
        </p:txBody>
      </p:sp>
      <p:pic>
        <p:nvPicPr>
          <p:cNvPr id="5" name="图片 4"/>
          <p:cNvPicPr/>
          <p:nvPr/>
        </p:nvPicPr>
        <p:blipFill>
          <a:blip r:embed="rId2"/>
          <a:srcRect/>
          <a:stretch>
            <a:fillRect/>
          </a:stretch>
        </p:blipFill>
        <p:spPr bwMode="auto">
          <a:xfrm>
            <a:off x="863588" y="1520788"/>
            <a:ext cx="7158861" cy="3807740"/>
          </a:xfrm>
          <a:prstGeom prst="rect">
            <a:avLst/>
          </a:prstGeom>
          <a:noFill/>
          <a:ln w="9525">
            <a:noFill/>
            <a:miter lim="800000"/>
            <a:headEnd/>
            <a:tailEnd/>
          </a:ln>
        </p:spPr>
      </p:pic>
    </p:spTree>
    <p:extLst>
      <p:ext uri="{BB962C8B-B14F-4D97-AF65-F5344CB8AC3E}">
        <p14:creationId xmlns:p14="http://schemas.microsoft.com/office/powerpoint/2010/main" val="1712387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83</a:t>
            </a:fld>
            <a:endParaRPr lang="en-US" altLang="zh-CN"/>
          </a:p>
        </p:txBody>
      </p:sp>
      <p:pic>
        <p:nvPicPr>
          <p:cNvPr id="5" name="图片 4"/>
          <p:cNvPicPr/>
          <p:nvPr/>
        </p:nvPicPr>
        <p:blipFill>
          <a:blip r:embed="rId2"/>
          <a:srcRect/>
          <a:stretch>
            <a:fillRect/>
          </a:stretch>
        </p:blipFill>
        <p:spPr bwMode="auto">
          <a:xfrm>
            <a:off x="1005372" y="1196752"/>
            <a:ext cx="7452828" cy="4428492"/>
          </a:xfrm>
          <a:prstGeom prst="rect">
            <a:avLst/>
          </a:prstGeom>
          <a:noFill/>
          <a:ln w="9525">
            <a:noFill/>
            <a:miter lim="800000"/>
            <a:headEnd/>
            <a:tailEnd/>
          </a:ln>
        </p:spPr>
      </p:pic>
    </p:spTree>
    <p:extLst>
      <p:ext uri="{BB962C8B-B14F-4D97-AF65-F5344CB8AC3E}">
        <p14:creationId xmlns:p14="http://schemas.microsoft.com/office/powerpoint/2010/main" val="902370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84</a:t>
            </a:fld>
            <a:endParaRPr lang="en-US" altLang="zh-CN"/>
          </a:p>
        </p:txBody>
      </p:sp>
      <p:pic>
        <p:nvPicPr>
          <p:cNvPr id="5" name="图片 4"/>
          <p:cNvPicPr/>
          <p:nvPr/>
        </p:nvPicPr>
        <p:blipFill>
          <a:blip r:embed="rId2"/>
          <a:srcRect/>
          <a:stretch>
            <a:fillRect/>
          </a:stretch>
        </p:blipFill>
        <p:spPr bwMode="auto">
          <a:xfrm>
            <a:off x="647564" y="980728"/>
            <a:ext cx="8172908" cy="2952328"/>
          </a:xfrm>
          <a:prstGeom prst="rect">
            <a:avLst/>
          </a:prstGeom>
          <a:noFill/>
          <a:ln w="9525">
            <a:noFill/>
            <a:miter lim="800000"/>
            <a:headEnd/>
            <a:tailEnd/>
          </a:ln>
        </p:spPr>
      </p:pic>
      <p:pic>
        <p:nvPicPr>
          <p:cNvPr id="6" name="图片 5"/>
          <p:cNvPicPr/>
          <p:nvPr/>
        </p:nvPicPr>
        <p:blipFill>
          <a:blip r:embed="rId3"/>
          <a:srcRect/>
          <a:stretch>
            <a:fillRect/>
          </a:stretch>
        </p:blipFill>
        <p:spPr bwMode="auto">
          <a:xfrm>
            <a:off x="936712" y="4149080"/>
            <a:ext cx="7594612" cy="2420888"/>
          </a:xfrm>
          <a:prstGeom prst="rect">
            <a:avLst/>
          </a:prstGeom>
          <a:noFill/>
          <a:ln w="9525">
            <a:noFill/>
            <a:miter lim="800000"/>
            <a:headEnd/>
            <a:tailEnd/>
          </a:ln>
        </p:spPr>
      </p:pic>
    </p:spTree>
    <p:extLst>
      <p:ext uri="{BB962C8B-B14F-4D97-AF65-F5344CB8AC3E}">
        <p14:creationId xmlns:p14="http://schemas.microsoft.com/office/powerpoint/2010/main" val="2387866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85</a:t>
            </a:fld>
            <a:endParaRPr lang="en-US" altLang="zh-CN"/>
          </a:p>
        </p:txBody>
      </p:sp>
      <p:pic>
        <p:nvPicPr>
          <p:cNvPr id="5" name="图片 4"/>
          <p:cNvPicPr/>
          <p:nvPr/>
        </p:nvPicPr>
        <p:blipFill>
          <a:blip r:embed="rId2"/>
          <a:srcRect/>
          <a:stretch>
            <a:fillRect/>
          </a:stretch>
        </p:blipFill>
        <p:spPr bwMode="auto">
          <a:xfrm>
            <a:off x="636372" y="1052736"/>
            <a:ext cx="7812868" cy="1872208"/>
          </a:xfrm>
          <a:prstGeom prst="rect">
            <a:avLst/>
          </a:prstGeom>
          <a:noFill/>
          <a:ln w="9525">
            <a:noFill/>
            <a:miter lim="800000"/>
            <a:headEnd/>
            <a:tailEnd/>
          </a:ln>
        </p:spPr>
      </p:pic>
      <p:pic>
        <p:nvPicPr>
          <p:cNvPr id="6" name="图片 5"/>
          <p:cNvPicPr/>
          <p:nvPr/>
        </p:nvPicPr>
        <p:blipFill>
          <a:blip r:embed="rId3"/>
          <a:srcRect/>
          <a:stretch>
            <a:fillRect/>
          </a:stretch>
        </p:blipFill>
        <p:spPr bwMode="auto">
          <a:xfrm>
            <a:off x="685741" y="3095658"/>
            <a:ext cx="7524836" cy="3147854"/>
          </a:xfrm>
          <a:prstGeom prst="rect">
            <a:avLst/>
          </a:prstGeom>
          <a:noFill/>
          <a:ln w="9525">
            <a:noFill/>
            <a:miter lim="800000"/>
            <a:headEnd/>
            <a:tailEnd/>
          </a:ln>
        </p:spPr>
      </p:pic>
    </p:spTree>
    <p:extLst>
      <p:ext uri="{BB962C8B-B14F-4D97-AF65-F5344CB8AC3E}">
        <p14:creationId xmlns:p14="http://schemas.microsoft.com/office/powerpoint/2010/main" val="3977792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86</a:t>
            </a:fld>
            <a:endParaRPr lang="en-US" altLang="zh-CN"/>
          </a:p>
        </p:txBody>
      </p:sp>
      <p:pic>
        <p:nvPicPr>
          <p:cNvPr id="5" name="图片 4"/>
          <p:cNvPicPr/>
          <p:nvPr/>
        </p:nvPicPr>
        <p:blipFill>
          <a:blip r:embed="rId2"/>
          <a:srcRect/>
          <a:stretch>
            <a:fillRect/>
          </a:stretch>
        </p:blipFill>
        <p:spPr bwMode="auto">
          <a:xfrm>
            <a:off x="1223628" y="872716"/>
            <a:ext cx="2952328" cy="2484276"/>
          </a:xfrm>
          <a:prstGeom prst="rect">
            <a:avLst/>
          </a:prstGeom>
          <a:noFill/>
          <a:ln w="9525">
            <a:noFill/>
            <a:miter lim="800000"/>
            <a:headEnd/>
            <a:tailEnd/>
          </a:ln>
        </p:spPr>
      </p:pic>
      <p:pic>
        <p:nvPicPr>
          <p:cNvPr id="6" name="图片 5"/>
          <p:cNvPicPr/>
          <p:nvPr/>
        </p:nvPicPr>
        <p:blipFill>
          <a:blip r:embed="rId3"/>
          <a:srcRect/>
          <a:stretch>
            <a:fillRect/>
          </a:stretch>
        </p:blipFill>
        <p:spPr bwMode="auto">
          <a:xfrm>
            <a:off x="1223628" y="3717032"/>
            <a:ext cx="5760640" cy="2198675"/>
          </a:xfrm>
          <a:prstGeom prst="rect">
            <a:avLst/>
          </a:prstGeom>
          <a:noFill/>
          <a:ln w="9525">
            <a:noFill/>
            <a:miter lim="800000"/>
            <a:headEnd/>
            <a:tailEnd/>
          </a:ln>
        </p:spPr>
      </p:pic>
    </p:spTree>
    <p:extLst>
      <p:ext uri="{BB962C8B-B14F-4D97-AF65-F5344CB8AC3E}">
        <p14:creationId xmlns:p14="http://schemas.microsoft.com/office/powerpoint/2010/main" val="342732965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21F6510-B1EA-49C3-8B9C-EDA9B8F55F35}" type="slidenum">
              <a:rPr lang="en-US" altLang="zh-CN" smtClean="0"/>
              <a:pPr>
                <a:defRPr/>
              </a:pPr>
              <a:t>9</a:t>
            </a:fld>
            <a:endParaRPr lang="en-US" altLang="zh-CN"/>
          </a:p>
        </p:txBody>
      </p:sp>
      <p:pic>
        <p:nvPicPr>
          <p:cNvPr id="6" name="Picture 2"/>
          <p:cNvPicPr>
            <a:picLocks noChangeAspect="1" noChangeArrowheads="1"/>
          </p:cNvPicPr>
          <p:nvPr/>
        </p:nvPicPr>
        <p:blipFill rotWithShape="1">
          <a:blip r:embed="rId2"/>
          <a:srcRect l="2037" t="12241" r="3796" b="8211"/>
          <a:stretch/>
        </p:blipFill>
        <p:spPr bwMode="auto">
          <a:xfrm>
            <a:off x="5328676" y="2221713"/>
            <a:ext cx="3593804" cy="1095154"/>
          </a:xfrm>
          <a:prstGeom prst="rect">
            <a:avLst/>
          </a:prstGeom>
          <a:noFill/>
          <a:ln w="9525">
            <a:noFill/>
            <a:miter lim="800000"/>
            <a:headEnd/>
            <a:tailEnd/>
          </a:ln>
          <a:effectLst/>
        </p:spPr>
      </p:pic>
      <p:sp>
        <p:nvSpPr>
          <p:cNvPr id="7" name="文本框 6"/>
          <p:cNvSpPr txBox="1"/>
          <p:nvPr/>
        </p:nvSpPr>
        <p:spPr>
          <a:xfrm>
            <a:off x="666149" y="902760"/>
            <a:ext cx="3416320" cy="523220"/>
          </a:xfrm>
          <a:prstGeom prst="rect">
            <a:avLst/>
          </a:prstGeom>
          <a:noFill/>
        </p:spPr>
        <p:txBody>
          <a:bodyPr wrap="none" rtlCol="0">
            <a:spAutoFit/>
          </a:bodyPr>
          <a:lstStyle/>
          <a:p>
            <a:r>
              <a:rPr lang="zh-CN" altLang="en-US" sz="2800" dirty="0" smtClean="0">
                <a:solidFill>
                  <a:srgbClr val="0000FF"/>
                </a:solidFill>
                <a:latin typeface="仿宋" panose="02010609060101010101" pitchFamily="49" charset="-122"/>
                <a:ea typeface="仿宋" panose="02010609060101010101" pitchFamily="49" charset="-122"/>
              </a:rPr>
              <a:t>四、简谐振动的描述</a:t>
            </a:r>
            <a:endParaRPr lang="zh-CN" altLang="en-US" sz="2800" dirty="0">
              <a:solidFill>
                <a:srgbClr val="0000FF"/>
              </a:solidFill>
              <a:latin typeface="仿宋" panose="02010609060101010101" pitchFamily="49" charset="-122"/>
              <a:ea typeface="仿宋" panose="02010609060101010101" pitchFamily="49" charset="-122"/>
            </a:endParaRPr>
          </a:p>
        </p:txBody>
      </p:sp>
      <p:sp>
        <p:nvSpPr>
          <p:cNvPr id="8" name="文本框 7"/>
          <p:cNvSpPr txBox="1"/>
          <p:nvPr/>
        </p:nvSpPr>
        <p:spPr>
          <a:xfrm>
            <a:off x="666149" y="2404115"/>
            <a:ext cx="4212196" cy="1477328"/>
          </a:xfrm>
          <a:prstGeom prst="rect">
            <a:avLst/>
          </a:prstGeom>
          <a:noFill/>
        </p:spPr>
        <p:txBody>
          <a:bodyPr wrap="square" rtlCol="0">
            <a:spAutoFit/>
          </a:bodyPr>
          <a:lstStyle/>
          <a:p>
            <a:pPr algn="l">
              <a:lnSpc>
                <a:spcPct val="125000"/>
              </a:lnSpc>
            </a:pPr>
            <a:r>
              <a:rPr lang="zh-CN" altLang="en-US" dirty="0" smtClean="0">
                <a:ea typeface="仿宋" panose="02010609060101010101" pitchFamily="49" charset="-122"/>
              </a:rPr>
              <a:t>       如图所示，设弹簧振子的质量为</a:t>
            </a:r>
            <a:r>
              <a:rPr lang="en-US" altLang="zh-CN" i="1" dirty="0" smtClean="0">
                <a:ea typeface="仿宋" panose="02010609060101010101" pitchFamily="49" charset="-122"/>
              </a:rPr>
              <a:t>m</a:t>
            </a:r>
            <a:r>
              <a:rPr lang="zh-CN" altLang="en-US" dirty="0" smtClean="0">
                <a:ea typeface="仿宋" panose="02010609060101010101" pitchFamily="49" charset="-122"/>
              </a:rPr>
              <a:t>，弹簧的倔强系数为</a:t>
            </a:r>
            <a:r>
              <a:rPr lang="en-US" altLang="zh-CN" i="1" dirty="0" smtClean="0">
                <a:ea typeface="仿宋" panose="02010609060101010101" pitchFamily="49" charset="-122"/>
              </a:rPr>
              <a:t>k</a:t>
            </a:r>
            <a:r>
              <a:rPr lang="zh-CN" altLang="en-US" dirty="0" smtClean="0">
                <a:ea typeface="仿宋" panose="02010609060101010101" pitchFamily="49" charset="-122"/>
              </a:rPr>
              <a:t>，选取</a:t>
            </a:r>
            <a:r>
              <a:rPr lang="en-US" altLang="zh-CN" i="1" dirty="0" smtClean="0">
                <a:ea typeface="仿宋" panose="02010609060101010101" pitchFamily="49" charset="-122"/>
              </a:rPr>
              <a:t>x</a:t>
            </a:r>
            <a:r>
              <a:rPr lang="zh-CN" altLang="en-US" dirty="0" smtClean="0">
                <a:ea typeface="仿宋" panose="02010609060101010101" pitchFamily="49" charset="-122"/>
              </a:rPr>
              <a:t>轴，以平衡位置</a:t>
            </a:r>
            <a:r>
              <a:rPr lang="en-US" altLang="zh-CN" i="1" dirty="0" smtClean="0">
                <a:ea typeface="仿宋" panose="02010609060101010101" pitchFamily="49" charset="-122"/>
              </a:rPr>
              <a:t>O</a:t>
            </a:r>
            <a:r>
              <a:rPr lang="zh-CN" altLang="en-US" dirty="0" smtClean="0">
                <a:ea typeface="仿宋" panose="02010609060101010101" pitchFamily="49" charset="-122"/>
              </a:rPr>
              <a:t>为原点</a:t>
            </a:r>
            <a:r>
              <a:rPr lang="zh-CN" altLang="en-US" dirty="0">
                <a:ea typeface="仿宋" panose="02010609060101010101" pitchFamily="49" charset="-122"/>
              </a:rPr>
              <a:t>。</a:t>
            </a:r>
            <a:endParaRPr lang="en-US" altLang="zh-CN" dirty="0" smtClean="0">
              <a:ea typeface="仿宋" panose="02010609060101010101" pitchFamily="49" charset="-122"/>
            </a:endParaRPr>
          </a:p>
        </p:txBody>
      </p:sp>
      <p:sp>
        <p:nvSpPr>
          <p:cNvPr id="14" name="TextBox 1"/>
          <p:cNvSpPr txBox="1"/>
          <p:nvPr/>
        </p:nvSpPr>
        <p:spPr>
          <a:xfrm>
            <a:off x="5328676" y="3618863"/>
            <a:ext cx="3268224" cy="1200329"/>
          </a:xfrm>
          <a:prstGeom prst="rect">
            <a:avLst/>
          </a:prstGeom>
          <a:noFill/>
        </p:spPr>
        <p:txBody>
          <a:bodyPr wrap="square" rtlCol="0">
            <a:spAutoFit/>
          </a:bodyPr>
          <a:lstStyle/>
          <a:p>
            <a:pPr algn="l"/>
            <a:r>
              <a:rPr lang="zh-CN" altLang="en-US" dirty="0" smtClean="0">
                <a:solidFill>
                  <a:srgbClr val="000000"/>
                </a:solidFill>
                <a:latin typeface="仿宋" panose="02010609060101010101" pitchFamily="49" charset="-122"/>
                <a:ea typeface="仿宋" panose="02010609060101010101" pitchFamily="49" charset="-122"/>
              </a:rPr>
              <a:t>如果竖直悬挂，选平衡点为坐标原点，具有同样的效果。</a:t>
            </a:r>
            <a:endParaRPr lang="zh-CN" altLang="en-US" dirty="0">
              <a:solidFill>
                <a:srgbClr val="000000"/>
              </a:solidFill>
              <a:latin typeface="仿宋" panose="02010609060101010101" pitchFamily="49" charset="-122"/>
              <a:ea typeface="仿宋" panose="02010609060101010101" pitchFamily="49" charset="-122"/>
            </a:endParaRPr>
          </a:p>
        </p:txBody>
      </p:sp>
      <p:sp>
        <p:nvSpPr>
          <p:cNvPr id="2" name="矩形 1"/>
          <p:cNvSpPr/>
          <p:nvPr/>
        </p:nvSpPr>
        <p:spPr>
          <a:xfrm>
            <a:off x="732736" y="5121188"/>
            <a:ext cx="5820464" cy="523220"/>
          </a:xfrm>
          <a:prstGeom prst="rect">
            <a:avLst/>
          </a:prstGeom>
        </p:spPr>
        <p:txBody>
          <a:bodyPr wrap="square">
            <a:spAutoFit/>
          </a:bodyPr>
          <a:lstStyle/>
          <a:p>
            <a:pPr algn="l">
              <a:buNone/>
            </a:pPr>
            <a:r>
              <a:rPr lang="zh-CN" altLang="en-US" dirty="0">
                <a:latin typeface="仿宋" panose="02010609060101010101" pitchFamily="49" charset="-122"/>
                <a:ea typeface="仿宋" panose="02010609060101010101" pitchFamily="49" charset="-122"/>
              </a:rPr>
              <a:t>这种模型叫弹簧振子、简谐振子、谐振子</a:t>
            </a:r>
            <a:r>
              <a:rPr lang="zh-CN" altLang="en-US" sz="2800" dirty="0">
                <a:latin typeface="仿宋" panose="02010609060101010101" pitchFamily="49" charset="-122"/>
                <a:ea typeface="仿宋" panose="02010609060101010101" pitchFamily="49" charset="-122"/>
              </a:rPr>
              <a:t>。</a:t>
            </a:r>
            <a:endParaRPr lang="en-US" altLang="zh-CN" sz="28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8740640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nankai膜版">
  <a:themeElements>
    <a:clrScheme name="nankai膜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nankai膜版">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ankai膜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ankai膜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ankai膜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ankai膜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ankai膜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ankai膜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ankai膜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20080</TotalTime>
  <Words>3461</Words>
  <Application>Microsoft Office PowerPoint</Application>
  <PresentationFormat>全屏显示(4:3)</PresentationFormat>
  <Paragraphs>590</Paragraphs>
  <Slides>86</Slides>
  <Notes>3</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vt:i4>
      </vt:variant>
      <vt:variant>
        <vt:lpstr>幻灯片标题</vt:lpstr>
      </vt:variant>
      <vt:variant>
        <vt:i4>86</vt:i4>
      </vt:variant>
    </vt:vector>
  </HeadingPairs>
  <TitlesOfParts>
    <vt:vector size="97" baseType="lpstr">
      <vt:lpstr>Microsoft Yahei</vt:lpstr>
      <vt:lpstr>仿宋</vt:lpstr>
      <vt:lpstr>宋体</vt:lpstr>
      <vt:lpstr>Arial</vt:lpstr>
      <vt:lpstr>Symbol</vt:lpstr>
      <vt:lpstr>Times New Roman</vt:lpstr>
      <vt:lpstr>Wingdings</vt:lpstr>
      <vt:lpstr>nankai膜版</vt:lpstr>
      <vt:lpstr>Equation</vt:lpstr>
      <vt:lpstr>公式</vt:lpstr>
      <vt:lpstr>Microsoft Equation 3.0</vt:lpstr>
      <vt:lpstr>第八章  机械振动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§2.简谐振动的速度和加速度</vt:lpstr>
      <vt:lpstr>PowerPoint 演示文稿</vt:lpstr>
      <vt:lpstr>§3.简谐振动的描述</vt:lpstr>
      <vt:lpstr>PowerPoint 演示文稿</vt:lpstr>
      <vt:lpstr>PowerPoint 演示文稿</vt:lpstr>
      <vt:lpstr>PowerPoint 演示文稿</vt:lpstr>
      <vt:lpstr>PowerPoint 演示文稿</vt:lpstr>
      <vt:lpstr>PowerPoint 演示文稿</vt:lpstr>
      <vt:lpstr>§4.简谐振动的能量</vt:lpstr>
      <vt:lpstr>PowerPoint 演示文稿</vt:lpstr>
      <vt:lpstr>PowerPoint 演示文稿</vt:lpstr>
      <vt:lpstr>PowerPoint 演示文稿</vt:lpstr>
      <vt:lpstr>PowerPoint 演示文稿</vt:lpstr>
      <vt:lpstr>§6.单摆和复摆</vt:lpstr>
      <vt:lpstr>PowerPoint 演示文稿</vt:lpstr>
      <vt:lpstr>PowerPoint 演示文稿</vt:lpstr>
      <vt:lpstr>PowerPoint 演示文稿</vt:lpstr>
      <vt:lpstr>§7.简谐振动的合成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§7.阻尼振动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§8.受迫振动</vt:lpstr>
      <vt:lpstr>PowerPoint 演示文稿</vt:lpstr>
      <vt:lpstr>PowerPoint 演示文稿</vt:lpstr>
      <vt:lpstr>PowerPoint 演示文稿</vt:lpstr>
      <vt:lpstr>PowerPoint 演示文稿</vt:lpstr>
      <vt:lpstr>稳定受迫振动的振幅</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nankai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SPR传感芯片关键技术及其 生物医学检测分析系统的研究</dc:title>
  <dc:creator>liugh</dc:creator>
  <cp:lastModifiedBy>apple</cp:lastModifiedBy>
  <cp:revision>1213</cp:revision>
  <dcterms:created xsi:type="dcterms:W3CDTF">2005-08-22T22:11:23Z</dcterms:created>
  <dcterms:modified xsi:type="dcterms:W3CDTF">2021-04-06T14:12:15Z</dcterms:modified>
</cp:coreProperties>
</file>