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3"/>
  </p:notesMasterIdLst>
  <p:sldIdLst>
    <p:sldId id="489" r:id="rId2"/>
    <p:sldId id="574" r:id="rId3"/>
    <p:sldId id="534" r:id="rId4"/>
    <p:sldId id="490" r:id="rId5"/>
    <p:sldId id="537" r:id="rId6"/>
    <p:sldId id="536" r:id="rId7"/>
    <p:sldId id="573" r:id="rId8"/>
    <p:sldId id="572" r:id="rId9"/>
    <p:sldId id="538" r:id="rId10"/>
    <p:sldId id="511" r:id="rId11"/>
    <p:sldId id="539" r:id="rId12"/>
    <p:sldId id="575" r:id="rId13"/>
    <p:sldId id="540" r:id="rId14"/>
    <p:sldId id="541" r:id="rId15"/>
    <p:sldId id="542" r:id="rId16"/>
    <p:sldId id="543" r:id="rId17"/>
    <p:sldId id="544" r:id="rId18"/>
    <p:sldId id="545" r:id="rId19"/>
    <p:sldId id="546" r:id="rId20"/>
    <p:sldId id="547" r:id="rId21"/>
    <p:sldId id="548" r:id="rId22"/>
    <p:sldId id="555" r:id="rId23"/>
    <p:sldId id="550" r:id="rId24"/>
    <p:sldId id="551" r:id="rId25"/>
    <p:sldId id="552" r:id="rId26"/>
    <p:sldId id="553" r:id="rId27"/>
    <p:sldId id="571" r:id="rId28"/>
    <p:sldId id="576" r:id="rId29"/>
    <p:sldId id="502" r:id="rId30"/>
    <p:sldId id="524" r:id="rId31"/>
    <p:sldId id="557" r:id="rId32"/>
    <p:sldId id="558" r:id="rId33"/>
    <p:sldId id="559" r:id="rId34"/>
    <p:sldId id="556" r:id="rId35"/>
    <p:sldId id="560" r:id="rId36"/>
    <p:sldId id="561" r:id="rId37"/>
    <p:sldId id="562" r:id="rId38"/>
    <p:sldId id="505" r:id="rId39"/>
    <p:sldId id="527" r:id="rId40"/>
    <p:sldId id="506" r:id="rId41"/>
    <p:sldId id="565" r:id="rId42"/>
    <p:sldId id="566" r:id="rId43"/>
    <p:sldId id="507" r:id="rId44"/>
    <p:sldId id="529" r:id="rId45"/>
    <p:sldId id="508" r:id="rId46"/>
    <p:sldId id="568" r:id="rId47"/>
    <p:sldId id="509" r:id="rId48"/>
    <p:sldId id="531" r:id="rId49"/>
    <p:sldId id="532" r:id="rId50"/>
    <p:sldId id="569" r:id="rId51"/>
    <p:sldId id="510" r:id="rId52"/>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33"/>
    <a:srgbClr val="C7371F"/>
    <a:srgbClr val="C91DB0"/>
    <a:srgbClr val="003A93"/>
    <a:srgbClr val="003300"/>
    <a:srgbClr val="07C5DF"/>
    <a:srgbClr val="EAEAEA"/>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2" autoAdjust="0"/>
    <p:restoredTop sz="98358" autoAdjust="0"/>
  </p:normalViewPr>
  <p:slideViewPr>
    <p:cSldViewPr>
      <p:cViewPr varScale="1">
        <p:scale>
          <a:sx n="88" d="100"/>
          <a:sy n="88" d="100"/>
        </p:scale>
        <p:origin x="1158"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97.wmf"/><Relationship Id="rId7" Type="http://schemas.openxmlformats.org/officeDocument/2006/relationships/image" Target="../media/image101.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5" Type="http://schemas.openxmlformats.org/officeDocument/2006/relationships/image" Target="../media/image102.wmf"/><Relationship Id="rId4" Type="http://schemas.openxmlformats.org/officeDocument/2006/relationships/image" Target="../media/image10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49F00BC0-E8E3-41DB-A00C-3FF9ECB9819A}" type="slidenum">
              <a:rPr lang="en-US" altLang="zh-CN"/>
              <a:pPr>
                <a:defRPr/>
              </a:pPr>
              <a:t>‹#›</a:t>
            </a:fld>
            <a:endParaRPr lang="en-US" altLang="zh-CN"/>
          </a:p>
        </p:txBody>
      </p:sp>
    </p:spTree>
    <p:extLst>
      <p:ext uri="{BB962C8B-B14F-4D97-AF65-F5344CB8AC3E}">
        <p14:creationId xmlns:p14="http://schemas.microsoft.com/office/powerpoint/2010/main" val="1305232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view2"/>
          <p:cNvPicPr>
            <a:picLocks noChangeAspect="1" noChangeArrowheads="1"/>
          </p:cNvPicPr>
          <p:nvPr/>
        </p:nvPicPr>
        <p:blipFill>
          <a:blip r:embed="rId2"/>
          <a:srcRect/>
          <a:stretch>
            <a:fillRect/>
          </a:stretch>
        </p:blipFill>
        <p:spPr bwMode="auto">
          <a:xfrm>
            <a:off x="0" y="0"/>
            <a:ext cx="2209800" cy="609600"/>
          </a:xfrm>
          <a:prstGeom prst="rect">
            <a:avLst/>
          </a:prstGeom>
          <a:noFill/>
          <a:ln w="9525">
            <a:noFill/>
            <a:miter lim="800000"/>
            <a:headEnd/>
            <a:tailEnd/>
          </a:ln>
        </p:spPr>
      </p:pic>
      <p:sp>
        <p:nvSpPr>
          <p:cNvPr id="9218"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17D895A-E3D1-47A6-8E0A-59412DD78B53}"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023E08D-96A8-4CD7-8B3E-10E384E042C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09B8910-CCA9-4560-8A7C-DA9DD79E692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286635B-3828-47C7-AF94-9DBB0986B8D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ACC7F9-DB5B-4EDE-9233-1B8D21D145F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7EF3BA1-9DC8-46DC-8538-31FAE8E7FD7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08F2ABB-D7B3-483B-99F8-F9C115DAAE2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73D993C-BC0C-49B1-BB24-1F871792356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C3A563B-4F8C-46EA-BA1B-9CAF9F169970}"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ECAC546-14D7-4E7A-AF18-373238F0995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4EA8687-DD1B-4E80-8CAE-E3316603603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a:ea typeface="宋体" pitchFamily="2" charset="-122"/>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宋体" pitchFamily="2" charset="-122"/>
              </a:defRPr>
            </a:lvl1pPr>
          </a:lstStyle>
          <a:p>
            <a:pPr>
              <a:defRPr/>
            </a:pPr>
            <a:fld id="{2BA09DD8-4154-472A-B8A3-3CB8DD321796}" type="slidenum">
              <a:rPr lang="en-US" altLang="zh-CN"/>
              <a:pPr>
                <a:defRPr/>
              </a:pPr>
              <a:t>‹#›</a:t>
            </a:fld>
            <a:endParaRPr lang="en-US" altLang="zh-CN"/>
          </a:p>
        </p:txBody>
      </p:sp>
      <p:pic>
        <p:nvPicPr>
          <p:cNvPr id="1031" name="Picture 7" descr="view2"/>
          <p:cNvPicPr>
            <a:picLocks noChangeAspect="1" noChangeArrowheads="1"/>
          </p:cNvPicPr>
          <p:nvPr/>
        </p:nvPicPr>
        <p:blipFill>
          <a:blip r:embed="rId13"/>
          <a:srcRect/>
          <a:stretch>
            <a:fillRect/>
          </a:stretch>
        </p:blipFill>
        <p:spPr bwMode="auto">
          <a:xfrm>
            <a:off x="0" y="0"/>
            <a:ext cx="2362200" cy="609600"/>
          </a:xfrm>
          <a:prstGeom prst="rect">
            <a:avLst/>
          </a:prstGeom>
          <a:noFill/>
          <a:ln w="9525">
            <a:noFill/>
            <a:miter lim="800000"/>
            <a:headEnd/>
            <a:tailEnd/>
          </a:ln>
        </p:spPr>
      </p:pic>
      <p:pic>
        <p:nvPicPr>
          <p:cNvPr id="1032" name="Picture 8" descr="nklogo"/>
          <p:cNvPicPr>
            <a:picLocks noChangeAspect="1" noChangeArrowheads="1" noCrop="1"/>
          </p:cNvPicPr>
          <p:nvPr/>
        </p:nvPicPr>
        <p:blipFill>
          <a:blip r:embed="rId14"/>
          <a:srcRect/>
          <a:stretch>
            <a:fillRect/>
          </a:stretch>
        </p:blipFill>
        <p:spPr bwMode="auto">
          <a:xfrm>
            <a:off x="7696200" y="0"/>
            <a:ext cx="1447800" cy="1085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68"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7.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24.wmf"/><Relationship Id="rId18" Type="http://schemas.openxmlformats.org/officeDocument/2006/relationships/image" Target="../media/image26.wmf"/><Relationship Id="rId3" Type="http://schemas.openxmlformats.org/officeDocument/2006/relationships/image" Target="../media/image16.png"/><Relationship Id="rId7" Type="http://schemas.openxmlformats.org/officeDocument/2006/relationships/image" Target="../media/image21.wmf"/><Relationship Id="rId12" Type="http://schemas.openxmlformats.org/officeDocument/2006/relationships/oleObject" Target="../embeddings/oleObject12.bin"/><Relationship Id="rId17"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image" Target="../media/image25.wmf"/><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oleObject" Target="../embeddings/oleObject13.bin"/><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2.wmf"/><Relationship Id="rId1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18.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8.wmf"/><Relationship Id="rId11" Type="http://schemas.openxmlformats.org/officeDocument/2006/relationships/image" Target="../media/image24.png"/><Relationship Id="rId5" Type="http://schemas.openxmlformats.org/officeDocument/2006/relationships/oleObject" Target="../embeddings/oleObject16.bin"/><Relationship Id="rId10" Type="http://schemas.openxmlformats.org/officeDocument/2006/relationships/image" Target="../media/image23.png"/><Relationship Id="rId4" Type="http://schemas.openxmlformats.org/officeDocument/2006/relationships/image" Target="../media/image27.wmf"/><Relationship Id="rId9" Type="http://schemas.openxmlformats.org/officeDocument/2006/relationships/image" Target="../media/image22.png"/><Relationship Id="rId14" Type="http://schemas.openxmlformats.org/officeDocument/2006/relationships/image" Target="../media/image30.wmf"/></Relationships>
</file>

<file path=ppt/slides/_rels/slide2.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1.wmf"/><Relationship Id="rId5" Type="http://schemas.openxmlformats.org/officeDocument/2006/relationships/oleObject" Target="../embeddings/oleObject19.bin"/><Relationship Id="rId4" Type="http://schemas.openxmlformats.org/officeDocument/2006/relationships/image" Target="../media/image3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5.wmf"/><Relationship Id="rId5" Type="http://schemas.openxmlformats.org/officeDocument/2006/relationships/oleObject" Target="../embeddings/oleObject21.bin"/><Relationship Id="rId4" Type="http://schemas.openxmlformats.org/officeDocument/2006/relationships/image" Target="../media/image34.wmf"/></Relationships>
</file>

<file path=ppt/slides/_rels/slide2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7.wmf"/><Relationship Id="rId5" Type="http://schemas.openxmlformats.org/officeDocument/2006/relationships/oleObject" Target="../embeddings/oleObject23.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25.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1.wmf"/><Relationship Id="rId5" Type="http://schemas.openxmlformats.org/officeDocument/2006/relationships/oleObject" Target="../embeddings/oleObject27.bin"/><Relationship Id="rId4" Type="http://schemas.openxmlformats.org/officeDocument/2006/relationships/image" Target="../media/image40.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3.wmf"/><Relationship Id="rId5" Type="http://schemas.openxmlformats.org/officeDocument/2006/relationships/oleObject" Target="../embeddings/oleObject29.bin"/><Relationship Id="rId4" Type="http://schemas.openxmlformats.org/officeDocument/2006/relationships/image" Target="../media/image4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5.wmf"/></Relationships>
</file>

<file path=ppt/slides/_rels/slide27.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oleObject" Target="../embeddings/oleObject32.bin"/><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slideLayout" Target="../slideLayouts/slideLayout7.xml"/><Relationship Id="rId17" Type="http://schemas.openxmlformats.org/officeDocument/2006/relationships/image" Target="../media/image48.tmp"/><Relationship Id="rId2" Type="http://schemas.openxmlformats.org/officeDocument/2006/relationships/tags" Target="../tags/tag1.xml"/><Relationship Id="rId16" Type="http://schemas.openxmlformats.org/officeDocument/2006/relationships/image" Target="../media/image47.wmf"/><Relationship Id="rId1" Type="http://schemas.openxmlformats.org/officeDocument/2006/relationships/vmlDrawing" Target="../drawings/vmlDrawing13.v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oleObject" Target="../embeddings/oleObject33.bin"/><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image" Target="../media/image46.wmf"/></Relationships>
</file>

<file path=ppt/slides/_rels/slide28.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oleObject" Target="../embeddings/oleObject34.bin"/><Relationship Id="rId18" Type="http://schemas.openxmlformats.org/officeDocument/2006/relationships/image" Target="../media/image51.wmf"/><Relationship Id="rId3" Type="http://schemas.openxmlformats.org/officeDocument/2006/relationships/tags" Target="../tags/tag12.xml"/><Relationship Id="rId21" Type="http://schemas.openxmlformats.org/officeDocument/2006/relationships/image" Target="../media/image48.tmp"/><Relationship Id="rId7" Type="http://schemas.openxmlformats.org/officeDocument/2006/relationships/tags" Target="../tags/tag16.xml"/><Relationship Id="rId12" Type="http://schemas.openxmlformats.org/officeDocument/2006/relationships/slideLayout" Target="../slideLayouts/slideLayout7.xml"/><Relationship Id="rId17" Type="http://schemas.openxmlformats.org/officeDocument/2006/relationships/oleObject" Target="../embeddings/oleObject36.bin"/><Relationship Id="rId2" Type="http://schemas.openxmlformats.org/officeDocument/2006/relationships/tags" Target="../tags/tag11.xml"/><Relationship Id="rId16" Type="http://schemas.openxmlformats.org/officeDocument/2006/relationships/image" Target="../media/image50.wmf"/><Relationship Id="rId20" Type="http://schemas.openxmlformats.org/officeDocument/2006/relationships/image" Target="../media/image52.wmf"/><Relationship Id="rId1" Type="http://schemas.openxmlformats.org/officeDocument/2006/relationships/vmlDrawing" Target="../drawings/vmlDrawing14.v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5" Type="http://schemas.openxmlformats.org/officeDocument/2006/relationships/oleObject" Target="../embeddings/oleObject35.bin"/><Relationship Id="rId10" Type="http://schemas.openxmlformats.org/officeDocument/2006/relationships/tags" Target="../tags/tag19.xml"/><Relationship Id="rId19" Type="http://schemas.openxmlformats.org/officeDocument/2006/relationships/oleObject" Target="../embeddings/oleObject37.bin"/><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image" Target="../media/image49.wmf"/></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43.bin"/><Relationship Id="rId18" Type="http://schemas.openxmlformats.org/officeDocument/2006/relationships/image" Target="../media/image70.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66.wmf"/><Relationship Id="rId17" Type="http://schemas.openxmlformats.org/officeDocument/2006/relationships/image" Target="../media/image69.wmf"/><Relationship Id="rId2" Type="http://schemas.openxmlformats.org/officeDocument/2006/relationships/slideLayout" Target="../slideLayouts/slideLayout2.xml"/><Relationship Id="rId16" Type="http://schemas.openxmlformats.org/officeDocument/2006/relationships/image" Target="../media/image68.wmf"/><Relationship Id="rId1" Type="http://schemas.openxmlformats.org/officeDocument/2006/relationships/vmlDrawing" Target="../drawings/vmlDrawing15.vml"/><Relationship Id="rId6" Type="http://schemas.openxmlformats.org/officeDocument/2006/relationships/image" Target="../media/image63.w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65.wmf"/><Relationship Id="rId19" Type="http://schemas.openxmlformats.org/officeDocument/2006/relationships/image" Target="../media/image71.wmf"/><Relationship Id="rId4" Type="http://schemas.openxmlformats.org/officeDocument/2006/relationships/image" Target="../media/image62.wmf"/><Relationship Id="rId9" Type="http://schemas.openxmlformats.org/officeDocument/2006/relationships/oleObject" Target="../embeddings/oleObject41.bin"/><Relationship Id="rId14" Type="http://schemas.openxmlformats.org/officeDocument/2006/relationships/image" Target="../media/image67.wmf"/></Relationships>
</file>

<file path=ppt/slides/_rels/slide41.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slideLayout" Target="../slideLayouts/slideLayout2.xml"/><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5.bin"/><Relationship Id="rId7" Type="http://schemas.openxmlformats.org/officeDocument/2006/relationships/image" Target="../media/image81.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0.wmf"/><Relationship Id="rId5" Type="http://schemas.openxmlformats.org/officeDocument/2006/relationships/oleObject" Target="../embeddings/oleObject46.bin"/><Relationship Id="rId4" Type="http://schemas.openxmlformats.org/officeDocument/2006/relationships/image" Target="../media/image79.wmf"/></Relationships>
</file>

<file path=ppt/slides/_rels/slide44.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3.wmf"/><Relationship Id="rId5" Type="http://schemas.openxmlformats.org/officeDocument/2006/relationships/oleObject" Target="../embeddings/oleObject48.bin"/><Relationship Id="rId4" Type="http://schemas.openxmlformats.org/officeDocument/2006/relationships/image" Target="../media/image82.wmf"/></Relationships>
</file>

<file path=ppt/slides/_rels/slide45.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85.wmf"/><Relationship Id="rId5" Type="http://schemas.openxmlformats.org/officeDocument/2006/relationships/oleObject" Target="../embeddings/oleObject51.bin"/><Relationship Id="rId4" Type="http://schemas.openxmlformats.org/officeDocument/2006/relationships/image" Target="../media/image83.wmf"/><Relationship Id="rId9" Type="http://schemas.openxmlformats.org/officeDocument/2006/relationships/image" Target="../media/image81.png"/></Relationships>
</file>

<file path=ppt/slides/_rels/slide4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90.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56.bin"/><Relationship Id="rId14" Type="http://schemas.openxmlformats.org/officeDocument/2006/relationships/image" Target="../media/image94.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99.wmf"/><Relationship Id="rId18" Type="http://schemas.openxmlformats.org/officeDocument/2006/relationships/oleObject" Target="../embeddings/oleObject66.bin"/><Relationship Id="rId3" Type="http://schemas.openxmlformats.org/officeDocument/2006/relationships/oleObject" Target="../embeddings/oleObject59.bin"/><Relationship Id="rId7" Type="http://schemas.openxmlformats.org/officeDocument/2006/relationships/image" Target="../media/image96.wmf"/><Relationship Id="rId12" Type="http://schemas.openxmlformats.org/officeDocument/2006/relationships/oleObject" Target="../embeddings/oleObject63.bin"/><Relationship Id="rId17" Type="http://schemas.openxmlformats.org/officeDocument/2006/relationships/image" Target="../media/image101.wmf"/><Relationship Id="rId2" Type="http://schemas.openxmlformats.org/officeDocument/2006/relationships/slideLayout" Target="../slideLayouts/slideLayout2.xml"/><Relationship Id="rId16" Type="http://schemas.openxmlformats.org/officeDocument/2006/relationships/oleObject" Target="../embeddings/oleObject65.bin"/><Relationship Id="rId1" Type="http://schemas.openxmlformats.org/officeDocument/2006/relationships/vmlDrawing" Target="../drawings/vmlDrawing20.vml"/><Relationship Id="rId6" Type="http://schemas.openxmlformats.org/officeDocument/2006/relationships/oleObject" Target="../embeddings/oleObject60.bin"/><Relationship Id="rId11" Type="http://schemas.openxmlformats.org/officeDocument/2006/relationships/image" Target="../media/image98.wmf"/><Relationship Id="rId5" Type="http://schemas.openxmlformats.org/officeDocument/2006/relationships/image" Target="../media/image103.png"/><Relationship Id="rId15" Type="http://schemas.openxmlformats.org/officeDocument/2006/relationships/image" Target="../media/image100.wmf"/><Relationship Id="rId10" Type="http://schemas.openxmlformats.org/officeDocument/2006/relationships/oleObject" Target="../embeddings/oleObject62.bin"/><Relationship Id="rId19" Type="http://schemas.openxmlformats.org/officeDocument/2006/relationships/image" Target="../media/image102.wmf"/><Relationship Id="rId4" Type="http://schemas.openxmlformats.org/officeDocument/2006/relationships/image" Target="../media/image95.wmf"/><Relationship Id="rId9" Type="http://schemas.openxmlformats.org/officeDocument/2006/relationships/image" Target="../media/image97.wmf"/><Relationship Id="rId14" Type="http://schemas.openxmlformats.org/officeDocument/2006/relationships/oleObject" Target="../embeddings/oleObject64.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102.wmf"/><Relationship Id="rId3" Type="http://schemas.openxmlformats.org/officeDocument/2006/relationships/oleObject" Target="../embeddings/oleObject67.bin"/><Relationship Id="rId7" Type="http://schemas.openxmlformats.org/officeDocument/2006/relationships/image" Target="../media/image105.wmf"/><Relationship Id="rId12"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8.bin"/><Relationship Id="rId11" Type="http://schemas.openxmlformats.org/officeDocument/2006/relationships/image" Target="../media/image107.wmf"/><Relationship Id="rId5" Type="http://schemas.openxmlformats.org/officeDocument/2006/relationships/image" Target="../media/image108.png"/><Relationship Id="rId10" Type="http://schemas.openxmlformats.org/officeDocument/2006/relationships/oleObject" Target="../embeddings/oleObject70.bin"/><Relationship Id="rId4" Type="http://schemas.openxmlformats.org/officeDocument/2006/relationships/image" Target="../media/image104.wmf"/><Relationship Id="rId9" Type="http://schemas.openxmlformats.org/officeDocument/2006/relationships/image" Target="../media/image106.wmf"/><Relationship Id="rId14" Type="http://schemas.openxmlformats.org/officeDocument/2006/relationships/image" Target="../media/image10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51.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77.bin"/><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117.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114.wmf"/><Relationship Id="rId11" Type="http://schemas.openxmlformats.org/officeDocument/2006/relationships/oleObject" Target="../embeddings/oleObject76.bin"/><Relationship Id="rId5" Type="http://schemas.openxmlformats.org/officeDocument/2006/relationships/oleObject" Target="../embeddings/oleObject73.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75.bin"/><Relationship Id="rId14" Type="http://schemas.openxmlformats.org/officeDocument/2006/relationships/image" Target="../media/image118.wmf"/></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760458" y="512676"/>
            <a:ext cx="7500938" cy="2857500"/>
          </a:xfrm>
        </p:spPr>
        <p:txBody>
          <a:bodyPr/>
          <a:lstStyle/>
          <a:p>
            <a:pPr>
              <a:defRPr/>
            </a:pPr>
            <a:r>
              <a:rPr lang="zh-CN" altLang="en-US" b="1" dirty="0" smtClean="0">
                <a:solidFill>
                  <a:schemeClr val="accent6">
                    <a:lumMod val="75000"/>
                  </a:schemeClr>
                </a:solidFill>
                <a:effectLst>
                  <a:outerShdw blurRad="38100" dist="38100" dir="2700000" algn="tl">
                    <a:srgbClr val="000000">
                      <a:alpha val="43137"/>
                    </a:srgbClr>
                  </a:outerShdw>
                </a:effectLst>
                <a:latin typeface="宋体" pitchFamily="2" charset="-122"/>
              </a:rPr>
              <a:t>第</a:t>
            </a:r>
            <a:r>
              <a:rPr lang="zh-CN" altLang="en-US" b="1" dirty="0">
                <a:solidFill>
                  <a:schemeClr val="accent6">
                    <a:lumMod val="75000"/>
                  </a:schemeClr>
                </a:solidFill>
                <a:effectLst>
                  <a:outerShdw blurRad="38100" dist="38100" dir="2700000" algn="tl">
                    <a:srgbClr val="000000">
                      <a:alpha val="43137"/>
                    </a:srgbClr>
                  </a:outerShdw>
                </a:effectLst>
                <a:latin typeface="宋体" pitchFamily="2" charset="-122"/>
              </a:rPr>
              <a:t>九</a:t>
            </a:r>
            <a:r>
              <a:rPr lang="zh-CN" altLang="en-US" b="1" dirty="0" smtClean="0">
                <a:solidFill>
                  <a:schemeClr val="accent6">
                    <a:lumMod val="75000"/>
                  </a:schemeClr>
                </a:solidFill>
                <a:effectLst>
                  <a:outerShdw blurRad="38100" dist="38100" dir="2700000" algn="tl">
                    <a:srgbClr val="000000">
                      <a:alpha val="43137"/>
                    </a:srgbClr>
                  </a:outerShdw>
                </a:effectLst>
                <a:latin typeface="宋体" pitchFamily="2" charset="-122"/>
              </a:rPr>
              <a:t>章</a:t>
            </a:r>
            <a:r>
              <a:rPr lang="en-US" altLang="zh-CN" b="1" dirty="0" smtClean="0">
                <a:solidFill>
                  <a:schemeClr val="accent6">
                    <a:lumMod val="75000"/>
                  </a:schemeClr>
                </a:solidFill>
                <a:effectLst>
                  <a:outerShdw blurRad="38100" dist="38100" dir="2700000" algn="tl">
                    <a:srgbClr val="000000">
                      <a:alpha val="43137"/>
                    </a:srgbClr>
                  </a:outerShdw>
                </a:effectLst>
                <a:latin typeface="宋体" pitchFamily="2" charset="-122"/>
              </a:rPr>
              <a:t/>
            </a:r>
            <a:br>
              <a:rPr lang="en-US" altLang="zh-CN" b="1" dirty="0" smtClean="0">
                <a:solidFill>
                  <a:schemeClr val="accent6">
                    <a:lumMod val="75000"/>
                  </a:schemeClr>
                </a:solidFill>
                <a:effectLst>
                  <a:outerShdw blurRad="38100" dist="38100" dir="2700000" algn="tl">
                    <a:srgbClr val="000000">
                      <a:alpha val="43137"/>
                    </a:srgbClr>
                  </a:outerShdw>
                </a:effectLst>
                <a:latin typeface="宋体" pitchFamily="2" charset="-122"/>
              </a:rPr>
            </a:br>
            <a:r>
              <a:rPr lang="en-US" altLang="zh-CN" sz="4800" b="1" dirty="0" smtClean="0">
                <a:solidFill>
                  <a:schemeClr val="accent6">
                    <a:lumMod val="75000"/>
                  </a:schemeClr>
                </a:solidFill>
                <a:effectLst>
                  <a:outerShdw blurRad="38100" dist="38100" dir="2700000" algn="tl">
                    <a:srgbClr val="000000">
                      <a:alpha val="43137"/>
                    </a:srgbClr>
                  </a:outerShdw>
                </a:effectLst>
                <a:latin typeface="宋体" pitchFamily="2" charset="-122"/>
              </a:rPr>
              <a:t/>
            </a:r>
            <a:br>
              <a:rPr lang="en-US" altLang="zh-CN" sz="4800" b="1" dirty="0" smtClean="0">
                <a:solidFill>
                  <a:schemeClr val="accent6">
                    <a:lumMod val="75000"/>
                  </a:schemeClr>
                </a:solidFill>
                <a:effectLst>
                  <a:outerShdw blurRad="38100" dist="38100" dir="2700000" algn="tl">
                    <a:srgbClr val="000000">
                      <a:alpha val="43137"/>
                    </a:srgbClr>
                  </a:outerShdw>
                </a:effectLst>
                <a:latin typeface="宋体" pitchFamily="2" charset="-122"/>
              </a:rPr>
            </a:br>
            <a:r>
              <a:rPr lang="zh-CN" altLang="en-US" sz="4800" b="1" dirty="0" smtClean="0">
                <a:solidFill>
                  <a:schemeClr val="accent6">
                    <a:lumMod val="75000"/>
                  </a:schemeClr>
                </a:solidFill>
                <a:effectLst>
                  <a:outerShdw blurRad="38100" dist="38100" dir="2700000" algn="tl">
                    <a:srgbClr val="000000">
                      <a:alpha val="43137"/>
                    </a:srgbClr>
                  </a:outerShdw>
                </a:effectLst>
                <a:latin typeface="宋体" pitchFamily="2" charset="-122"/>
              </a:rPr>
              <a:t>波</a:t>
            </a:r>
          </a:p>
        </p:txBody>
      </p:sp>
      <p:sp>
        <p:nvSpPr>
          <p:cNvPr id="3076" name="灯片编号占位符 3"/>
          <p:cNvSpPr>
            <a:spLocks noGrp="1"/>
          </p:cNvSpPr>
          <p:nvPr>
            <p:ph type="sldNum" sz="quarter" idx="12"/>
          </p:nvPr>
        </p:nvSpPr>
        <p:spPr>
          <a:noFill/>
        </p:spPr>
        <p:txBody>
          <a:bodyPr/>
          <a:lstStyle/>
          <a:p>
            <a:fld id="{0D288B82-3948-49E0-A6BC-76B4E692A220}" type="slidenum">
              <a:rPr lang="en-US" altLang="zh-CN" smtClean="0"/>
              <a:pPr/>
              <a:t>1</a:t>
            </a:fld>
            <a:endParaRPr lang="en-US" altLang="zh-CN"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6" y="4041068"/>
            <a:ext cx="8988723" cy="19354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advTm="13121"/>
    </mc:Choice>
    <mc:Fallback xmlns="">
      <p:transition spd="slow" advTm="131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1540" y="621370"/>
            <a:ext cx="4320480" cy="5381644"/>
          </a:xfrm>
        </p:spPr>
        <p:txBody>
          <a:bodyPr/>
          <a:lstStyle/>
          <a:p>
            <a:pPr>
              <a:buNone/>
            </a:pPr>
            <a:r>
              <a:rPr lang="en-US" altLang="zh-CN" sz="2800" dirty="0" smtClean="0">
                <a:latin typeface="仿宋" panose="02010609060101010101" pitchFamily="49" charset="-122"/>
                <a:ea typeface="仿宋" panose="02010609060101010101" pitchFamily="49" charset="-122"/>
              </a:rPr>
              <a:t> </a:t>
            </a:r>
            <a:endParaRPr lang="en-US" altLang="zh-CN" sz="2800" b="1" dirty="0" smtClean="0">
              <a:solidFill>
                <a:srgbClr val="C00000"/>
              </a:solidFill>
              <a:latin typeface="仿宋" panose="02010609060101010101" pitchFamily="49" charset="-122"/>
              <a:ea typeface="仿宋" panose="02010609060101010101" pitchFamily="49" charset="-122"/>
            </a:endParaRPr>
          </a:p>
          <a:p>
            <a:pPr marL="0" indent="0"/>
            <a:r>
              <a:rPr lang="zh-CN" altLang="en-US" sz="2800" b="1" dirty="0" smtClean="0">
                <a:solidFill>
                  <a:srgbClr val="C00000"/>
                </a:solidFill>
                <a:latin typeface="仿宋" panose="02010609060101010101" pitchFamily="49" charset="-122"/>
                <a:ea typeface="仿宋" panose="02010609060101010101" pitchFamily="49" charset="-122"/>
              </a:rPr>
              <a:t>波形曲线</a:t>
            </a:r>
            <a:r>
              <a:rPr lang="zh-CN" altLang="en-US" sz="2800" dirty="0" smtClean="0">
                <a:latin typeface="仿宋" panose="02010609060101010101" pitchFamily="49" charset="-122"/>
                <a:ea typeface="仿宋" panose="02010609060101010101" pitchFamily="49" charset="-122"/>
              </a:rPr>
              <a:t>：以质点的位置为横坐标，以质点的位移为纵坐标所画的曲线称为波形曲线。</a:t>
            </a:r>
            <a:endParaRPr lang="en-US" altLang="zh-CN" sz="2800" dirty="0" smtClean="0">
              <a:latin typeface="仿宋" panose="02010609060101010101" pitchFamily="49" charset="-122"/>
              <a:ea typeface="仿宋" panose="02010609060101010101" pitchFamily="49" charset="-122"/>
            </a:endParaRPr>
          </a:p>
        </p:txBody>
      </p:sp>
      <p:grpSp>
        <p:nvGrpSpPr>
          <p:cNvPr id="20" name="组合 19"/>
          <p:cNvGrpSpPr/>
          <p:nvPr/>
        </p:nvGrpSpPr>
        <p:grpSpPr>
          <a:xfrm>
            <a:off x="4374451" y="1088740"/>
            <a:ext cx="4357497" cy="2595498"/>
            <a:chOff x="3922915" y="2744924"/>
            <a:chExt cx="4357497" cy="2595498"/>
          </a:xfrm>
        </p:grpSpPr>
        <p:grpSp>
          <p:nvGrpSpPr>
            <p:cNvPr id="2" name="Group 2"/>
            <p:cNvGrpSpPr>
              <a:grpSpLocks/>
            </p:cNvGrpSpPr>
            <p:nvPr/>
          </p:nvGrpSpPr>
          <p:grpSpPr bwMode="auto">
            <a:xfrm>
              <a:off x="3922915" y="2744924"/>
              <a:ext cx="4357497" cy="2595498"/>
              <a:chOff x="13480" y="2951"/>
              <a:chExt cx="3064" cy="2058"/>
            </a:xfrm>
          </p:grpSpPr>
          <p:sp>
            <p:nvSpPr>
              <p:cNvPr id="6" name="Line 3"/>
              <p:cNvSpPr>
                <a:spLocks noChangeShapeType="1"/>
              </p:cNvSpPr>
              <p:nvPr/>
            </p:nvSpPr>
            <p:spPr bwMode="auto">
              <a:xfrm>
                <a:off x="13964" y="3286"/>
                <a:ext cx="252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Line 4"/>
              <p:cNvSpPr>
                <a:spLocks noChangeShapeType="1"/>
              </p:cNvSpPr>
              <p:nvPr/>
            </p:nvSpPr>
            <p:spPr bwMode="auto">
              <a:xfrm>
                <a:off x="14024" y="4486"/>
                <a:ext cx="252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8" name="Group 5"/>
              <p:cNvGrpSpPr>
                <a:grpSpLocks/>
              </p:cNvGrpSpPr>
              <p:nvPr/>
            </p:nvGrpSpPr>
            <p:grpSpPr bwMode="auto">
              <a:xfrm>
                <a:off x="13480" y="2951"/>
                <a:ext cx="3064" cy="2058"/>
                <a:chOff x="6240" y="12277"/>
                <a:chExt cx="3064" cy="2058"/>
              </a:xfrm>
            </p:grpSpPr>
            <p:grpSp>
              <p:nvGrpSpPr>
                <p:cNvPr id="9" name="Group 6"/>
                <p:cNvGrpSpPr>
                  <a:grpSpLocks/>
                </p:cNvGrpSpPr>
                <p:nvPr/>
              </p:nvGrpSpPr>
              <p:grpSpPr bwMode="auto">
                <a:xfrm>
                  <a:off x="6240" y="12277"/>
                  <a:ext cx="3064" cy="2058"/>
                  <a:chOff x="6240" y="12277"/>
                  <a:chExt cx="3064" cy="2058"/>
                </a:xfrm>
              </p:grpSpPr>
              <p:sp>
                <p:nvSpPr>
                  <p:cNvPr id="11" name="Text Box 11"/>
                  <p:cNvSpPr txBox="1">
                    <a:spLocks noChangeArrowheads="1"/>
                  </p:cNvSpPr>
                  <p:nvPr/>
                </p:nvSpPr>
                <p:spPr bwMode="auto">
                  <a:xfrm>
                    <a:off x="6240" y="12277"/>
                    <a:ext cx="3064" cy="205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rPr>
                      <a:t>    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rPr>
                      <a:t>    A</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rPr>
                      <a:t>     0                                                   X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rPr>
                      <a:t>    -A </a:t>
                    </a:r>
                    <a:endParaRPr kumimoji="0" lang="zh-CN" altLang="zh-CN"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10" name="Group 7"/>
                  <p:cNvGrpSpPr>
                    <a:grpSpLocks/>
                  </p:cNvGrpSpPr>
                  <p:nvPr/>
                </p:nvGrpSpPr>
                <p:grpSpPr bwMode="auto">
                  <a:xfrm>
                    <a:off x="6720" y="12360"/>
                    <a:ext cx="2520" cy="1680"/>
                    <a:chOff x="6720" y="12360"/>
                    <a:chExt cx="2520" cy="1680"/>
                  </a:xfrm>
                </p:grpSpPr>
                <p:sp>
                  <p:nvSpPr>
                    <p:cNvPr id="12" name="Line 8"/>
                    <p:cNvSpPr>
                      <a:spLocks noChangeShapeType="1"/>
                    </p:cNvSpPr>
                    <p:nvPr/>
                  </p:nvSpPr>
                  <p:spPr bwMode="auto">
                    <a:xfrm flipV="1">
                      <a:off x="6720" y="12360"/>
                      <a:ext cx="0" cy="168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9"/>
                    <p:cNvSpPr>
                      <a:spLocks noChangeShapeType="1"/>
                    </p:cNvSpPr>
                    <p:nvPr/>
                  </p:nvSpPr>
                  <p:spPr bwMode="auto">
                    <a:xfrm>
                      <a:off x="6720" y="13200"/>
                      <a:ext cx="252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0"/>
                    <p:cNvSpPr>
                      <a:spLocks/>
                    </p:cNvSpPr>
                    <p:nvPr/>
                  </p:nvSpPr>
                  <p:spPr bwMode="auto">
                    <a:xfrm>
                      <a:off x="6720" y="12561"/>
                      <a:ext cx="2400" cy="1239"/>
                    </a:xfrm>
                    <a:custGeom>
                      <a:avLst/>
                      <a:gdLst>
                        <a:gd name="T0" fmla="*/ 0 w 2400"/>
                        <a:gd name="T1" fmla="*/ 420 h 1260"/>
                        <a:gd name="T2" fmla="*/ 240 w 2400"/>
                        <a:gd name="T3" fmla="*/ 60 h 1260"/>
                        <a:gd name="T4" fmla="*/ 720 w 2400"/>
                        <a:gd name="T5" fmla="*/ 660 h 1260"/>
                        <a:gd name="T6" fmla="*/ 1200 w 2400"/>
                        <a:gd name="T7" fmla="*/ 1260 h 1260"/>
                        <a:gd name="T8" fmla="*/ 1680 w 2400"/>
                        <a:gd name="T9" fmla="*/ 660 h 1260"/>
                        <a:gd name="T10" fmla="*/ 2160 w 2400"/>
                        <a:gd name="T11" fmla="*/ 60 h 1260"/>
                        <a:gd name="T12" fmla="*/ 2400 w 2400"/>
                        <a:gd name="T13" fmla="*/ 300 h 1260"/>
                      </a:gdLst>
                      <a:ahLst/>
                      <a:cxnLst>
                        <a:cxn ang="0">
                          <a:pos x="T0" y="T1"/>
                        </a:cxn>
                        <a:cxn ang="0">
                          <a:pos x="T2" y="T3"/>
                        </a:cxn>
                        <a:cxn ang="0">
                          <a:pos x="T4" y="T5"/>
                        </a:cxn>
                        <a:cxn ang="0">
                          <a:pos x="T6" y="T7"/>
                        </a:cxn>
                        <a:cxn ang="0">
                          <a:pos x="T8" y="T9"/>
                        </a:cxn>
                        <a:cxn ang="0">
                          <a:pos x="T10" y="T11"/>
                        </a:cxn>
                        <a:cxn ang="0">
                          <a:pos x="T12" y="T13"/>
                        </a:cxn>
                      </a:cxnLst>
                      <a:rect l="0" t="0" r="r" b="b"/>
                      <a:pathLst>
                        <a:path w="2400" h="1260">
                          <a:moveTo>
                            <a:pt x="0" y="420"/>
                          </a:moveTo>
                          <a:cubicBezTo>
                            <a:pt x="60" y="220"/>
                            <a:pt x="120" y="20"/>
                            <a:pt x="240" y="60"/>
                          </a:cubicBezTo>
                          <a:cubicBezTo>
                            <a:pt x="360" y="100"/>
                            <a:pt x="560" y="460"/>
                            <a:pt x="720" y="660"/>
                          </a:cubicBezTo>
                          <a:cubicBezTo>
                            <a:pt x="880" y="860"/>
                            <a:pt x="1040" y="1260"/>
                            <a:pt x="1200" y="1260"/>
                          </a:cubicBezTo>
                          <a:cubicBezTo>
                            <a:pt x="1360" y="1260"/>
                            <a:pt x="1520" y="860"/>
                            <a:pt x="1680" y="660"/>
                          </a:cubicBezTo>
                          <a:cubicBezTo>
                            <a:pt x="1840" y="460"/>
                            <a:pt x="2040" y="120"/>
                            <a:pt x="2160" y="60"/>
                          </a:cubicBezTo>
                          <a:cubicBezTo>
                            <a:pt x="2280" y="0"/>
                            <a:pt x="2340" y="150"/>
                            <a:pt x="2400" y="30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grpSp>
          <p:nvGrpSpPr>
            <p:cNvPr id="19" name="组合 18"/>
            <p:cNvGrpSpPr/>
            <p:nvPr/>
          </p:nvGrpSpPr>
          <p:grpSpPr>
            <a:xfrm>
              <a:off x="4595794" y="3102702"/>
              <a:ext cx="3575341" cy="1589081"/>
              <a:chOff x="4487781" y="3568111"/>
              <a:chExt cx="3575341" cy="1589081"/>
            </a:xfrm>
          </p:grpSpPr>
          <p:sp>
            <p:nvSpPr>
              <p:cNvPr id="15" name="Freeform 10"/>
              <p:cNvSpPr>
                <a:spLocks/>
              </p:cNvSpPr>
              <p:nvPr/>
            </p:nvSpPr>
            <p:spPr bwMode="auto">
              <a:xfrm>
                <a:off x="4649939" y="3568111"/>
                <a:ext cx="3413183" cy="1589081"/>
              </a:xfrm>
              <a:custGeom>
                <a:avLst/>
                <a:gdLst>
                  <a:gd name="T0" fmla="*/ 0 w 2400"/>
                  <a:gd name="T1" fmla="*/ 420 h 1260"/>
                  <a:gd name="T2" fmla="*/ 240 w 2400"/>
                  <a:gd name="T3" fmla="*/ 60 h 1260"/>
                  <a:gd name="T4" fmla="*/ 720 w 2400"/>
                  <a:gd name="T5" fmla="*/ 660 h 1260"/>
                  <a:gd name="T6" fmla="*/ 1200 w 2400"/>
                  <a:gd name="T7" fmla="*/ 1260 h 1260"/>
                  <a:gd name="T8" fmla="*/ 1680 w 2400"/>
                  <a:gd name="T9" fmla="*/ 660 h 1260"/>
                  <a:gd name="T10" fmla="*/ 2160 w 2400"/>
                  <a:gd name="T11" fmla="*/ 60 h 1260"/>
                  <a:gd name="T12" fmla="*/ 2400 w 2400"/>
                  <a:gd name="T13" fmla="*/ 300 h 1260"/>
                </a:gdLst>
                <a:ahLst/>
                <a:cxnLst>
                  <a:cxn ang="0">
                    <a:pos x="T0" y="T1"/>
                  </a:cxn>
                  <a:cxn ang="0">
                    <a:pos x="T2" y="T3"/>
                  </a:cxn>
                  <a:cxn ang="0">
                    <a:pos x="T4" y="T5"/>
                  </a:cxn>
                  <a:cxn ang="0">
                    <a:pos x="T6" y="T7"/>
                  </a:cxn>
                  <a:cxn ang="0">
                    <a:pos x="T8" y="T9"/>
                  </a:cxn>
                  <a:cxn ang="0">
                    <a:pos x="T10" y="T11"/>
                  </a:cxn>
                  <a:cxn ang="0">
                    <a:pos x="T12" y="T13"/>
                  </a:cxn>
                </a:cxnLst>
                <a:rect l="0" t="0" r="r" b="b"/>
                <a:pathLst>
                  <a:path w="2400" h="1260">
                    <a:moveTo>
                      <a:pt x="0" y="420"/>
                    </a:moveTo>
                    <a:cubicBezTo>
                      <a:pt x="60" y="220"/>
                      <a:pt x="120" y="20"/>
                      <a:pt x="240" y="60"/>
                    </a:cubicBezTo>
                    <a:cubicBezTo>
                      <a:pt x="360" y="100"/>
                      <a:pt x="560" y="460"/>
                      <a:pt x="720" y="660"/>
                    </a:cubicBezTo>
                    <a:cubicBezTo>
                      <a:pt x="880" y="860"/>
                      <a:pt x="1040" y="1260"/>
                      <a:pt x="1200" y="1260"/>
                    </a:cubicBezTo>
                    <a:cubicBezTo>
                      <a:pt x="1360" y="1260"/>
                      <a:pt x="1520" y="860"/>
                      <a:pt x="1680" y="660"/>
                    </a:cubicBezTo>
                    <a:cubicBezTo>
                      <a:pt x="1840" y="460"/>
                      <a:pt x="2040" y="120"/>
                      <a:pt x="2160" y="60"/>
                    </a:cubicBezTo>
                    <a:cubicBezTo>
                      <a:pt x="2280" y="0"/>
                      <a:pt x="2340" y="150"/>
                      <a:pt x="2400" y="300"/>
                    </a:cubicBezTo>
                  </a:path>
                </a:pathLst>
              </a:custGeom>
              <a:noFill/>
              <a:ln w="2857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7"/>
              <p:cNvSpPr/>
              <p:nvPr/>
            </p:nvSpPr>
            <p:spPr bwMode="auto">
              <a:xfrm>
                <a:off x="4487781" y="4088674"/>
                <a:ext cx="162596" cy="424982"/>
              </a:xfrm>
              <a:custGeom>
                <a:avLst/>
                <a:gdLst>
                  <a:gd name="connsiteX0" fmla="*/ 162596 w 162596"/>
                  <a:gd name="connsiteY0" fmla="*/ 0 h 424982"/>
                  <a:gd name="connsiteX1" fmla="*/ 18905 w 162596"/>
                  <a:gd name="connsiteY1" fmla="*/ 378823 h 424982"/>
                  <a:gd name="connsiteX2" fmla="*/ 5842 w 162596"/>
                  <a:gd name="connsiteY2" fmla="*/ 404949 h 424982"/>
                </a:gdLst>
                <a:ahLst/>
                <a:cxnLst>
                  <a:cxn ang="0">
                    <a:pos x="connsiteX0" y="connsiteY0"/>
                  </a:cxn>
                  <a:cxn ang="0">
                    <a:pos x="connsiteX1" y="connsiteY1"/>
                  </a:cxn>
                  <a:cxn ang="0">
                    <a:pos x="connsiteX2" y="connsiteY2"/>
                  </a:cxn>
                </a:cxnLst>
                <a:rect l="l" t="t" r="r" b="b"/>
                <a:pathLst>
                  <a:path w="162596" h="424982">
                    <a:moveTo>
                      <a:pt x="162596" y="0"/>
                    </a:moveTo>
                    <a:cubicBezTo>
                      <a:pt x="103813" y="155666"/>
                      <a:pt x="45031" y="311332"/>
                      <a:pt x="18905" y="378823"/>
                    </a:cubicBezTo>
                    <a:cubicBezTo>
                      <a:pt x="-7221" y="446314"/>
                      <a:pt x="-690" y="425631"/>
                      <a:pt x="5842" y="404949"/>
                    </a:cubicBezTo>
                  </a:path>
                </a:pathLst>
              </a:custGeom>
              <a:noFill/>
              <a:ln w="285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10</a:t>
            </a:fld>
            <a:endParaRPr lang="en-US" altLang="zh-CN"/>
          </a:p>
        </p:txBody>
      </p:sp>
      <p:sp>
        <p:nvSpPr>
          <p:cNvPr id="5" name="矩形 4"/>
          <p:cNvSpPr/>
          <p:nvPr/>
        </p:nvSpPr>
        <p:spPr>
          <a:xfrm>
            <a:off x="482319" y="3943256"/>
            <a:ext cx="8136904" cy="2246769"/>
          </a:xfrm>
          <a:prstGeom prst="rect">
            <a:avLst/>
          </a:prstGeom>
        </p:spPr>
        <p:txBody>
          <a:bodyPr wrap="square">
            <a:spAutoFit/>
          </a:bodyPr>
          <a:lstStyle/>
          <a:p>
            <a:pPr marL="0" indent="0" algn="l">
              <a:buNone/>
            </a:pPr>
            <a:r>
              <a:rPr lang="zh-CN" altLang="en-US" sz="2800" b="1" dirty="0">
                <a:solidFill>
                  <a:srgbClr val="C00000"/>
                </a:solidFill>
                <a:latin typeface="仿宋" panose="02010609060101010101" pitchFamily="49" charset="-122"/>
                <a:ea typeface="仿宋" panose="02010609060101010101" pitchFamily="49" charset="-122"/>
              </a:rPr>
              <a:t>对于横波</a:t>
            </a:r>
            <a:r>
              <a:rPr lang="zh-CN" altLang="en-US" sz="2800" dirty="0">
                <a:latin typeface="仿宋" panose="02010609060101010101" pitchFamily="49" charset="-122"/>
                <a:ea typeface="仿宋" panose="02010609060101010101" pitchFamily="49" charset="-122"/>
              </a:rPr>
              <a:t>：曲线正好与介质中的波形一致。可直接看出</a:t>
            </a:r>
            <a:r>
              <a:rPr lang="zh-CN" altLang="en-US" sz="2800" b="1" dirty="0">
                <a:solidFill>
                  <a:srgbClr val="C00000"/>
                </a:solidFill>
                <a:latin typeface="仿宋" panose="02010609060101010101" pitchFamily="49" charset="-122"/>
                <a:ea typeface="仿宋" panose="02010609060101010101" pitchFamily="49" charset="-122"/>
              </a:rPr>
              <a:t>波峰</a:t>
            </a:r>
            <a:r>
              <a:rPr lang="zh-CN" altLang="en-US" sz="2800" dirty="0">
                <a:latin typeface="仿宋" panose="02010609060101010101" pitchFamily="49" charset="-122"/>
                <a:ea typeface="仿宋" panose="02010609060101010101" pitchFamily="49" charset="-122"/>
              </a:rPr>
              <a:t>和</a:t>
            </a:r>
            <a:r>
              <a:rPr lang="zh-CN" altLang="en-US" sz="2800" b="1" dirty="0">
                <a:solidFill>
                  <a:srgbClr val="C00000"/>
                </a:solidFill>
                <a:latin typeface="仿宋" panose="02010609060101010101" pitchFamily="49" charset="-122"/>
                <a:ea typeface="仿宋" panose="02010609060101010101" pitchFamily="49" charset="-122"/>
              </a:rPr>
              <a:t>波谷</a:t>
            </a:r>
            <a:r>
              <a:rPr lang="zh-CN" altLang="en-US" sz="2800" dirty="0">
                <a:latin typeface="仿宋" panose="02010609060101010101" pitchFamily="49" charset="-122"/>
                <a:ea typeface="仿宋" panose="02010609060101010101" pitchFamily="49" charset="-122"/>
              </a:rPr>
              <a:t>。</a:t>
            </a:r>
            <a:endParaRPr lang="en-US" altLang="zh-CN" sz="2800" dirty="0">
              <a:latin typeface="仿宋" panose="02010609060101010101" pitchFamily="49" charset="-122"/>
              <a:ea typeface="仿宋" panose="02010609060101010101" pitchFamily="49" charset="-122"/>
            </a:endParaRPr>
          </a:p>
          <a:p>
            <a:pPr marL="0" indent="0" algn="l">
              <a:buNone/>
            </a:pPr>
            <a:r>
              <a:rPr lang="zh-CN" altLang="en-US" sz="2800" b="1" dirty="0">
                <a:solidFill>
                  <a:srgbClr val="C00000"/>
                </a:solidFill>
                <a:latin typeface="仿宋" panose="02010609060101010101" pitchFamily="49" charset="-122"/>
                <a:ea typeface="仿宋" panose="02010609060101010101" pitchFamily="49" charset="-122"/>
              </a:rPr>
              <a:t>对于纵波</a:t>
            </a:r>
            <a:r>
              <a:rPr lang="zh-CN" altLang="en-US" sz="2800" dirty="0">
                <a:latin typeface="仿宋" panose="02010609060101010101" pitchFamily="49" charset="-122"/>
                <a:ea typeface="仿宋" panose="02010609060101010101" pitchFamily="49" charset="-122"/>
              </a:rPr>
              <a:t>：质点的运动方向与波的传播方向一致，曲线上点的</a:t>
            </a:r>
            <a:r>
              <a:rPr lang="en-US" altLang="zh-CN" sz="2800" dirty="0">
                <a:latin typeface="仿宋" panose="02010609060101010101" pitchFamily="49" charset="-122"/>
                <a:ea typeface="仿宋" panose="02010609060101010101" pitchFamily="49" charset="-122"/>
              </a:rPr>
              <a:t>Y</a:t>
            </a:r>
            <a:r>
              <a:rPr lang="zh-CN" altLang="en-US" sz="2800" dirty="0">
                <a:latin typeface="仿宋" panose="02010609060101010101" pitchFamily="49" charset="-122"/>
                <a:ea typeface="仿宋" panose="02010609060101010101" pitchFamily="49" charset="-122"/>
              </a:rPr>
              <a:t>坐标只代表质点的位移。可推断</a:t>
            </a:r>
            <a:r>
              <a:rPr lang="zh-CN" altLang="en-US" sz="2800" b="1" dirty="0">
                <a:solidFill>
                  <a:srgbClr val="C00000"/>
                </a:solidFill>
                <a:latin typeface="仿宋" panose="02010609060101010101" pitchFamily="49" charset="-122"/>
                <a:ea typeface="仿宋" panose="02010609060101010101" pitchFamily="49" charset="-122"/>
              </a:rPr>
              <a:t>疏部</a:t>
            </a:r>
            <a:r>
              <a:rPr lang="zh-CN" altLang="en-US" sz="2800" dirty="0">
                <a:latin typeface="仿宋" panose="02010609060101010101" pitchFamily="49" charset="-122"/>
                <a:ea typeface="仿宋" panose="02010609060101010101" pitchFamily="49" charset="-122"/>
              </a:rPr>
              <a:t>和</a:t>
            </a:r>
            <a:r>
              <a:rPr lang="zh-CN" altLang="en-US" sz="2800" b="1" dirty="0">
                <a:solidFill>
                  <a:srgbClr val="C00000"/>
                </a:solidFill>
                <a:latin typeface="仿宋" panose="02010609060101010101" pitchFamily="49" charset="-122"/>
                <a:ea typeface="仿宋" panose="02010609060101010101" pitchFamily="49" charset="-122"/>
              </a:rPr>
              <a:t>密部</a:t>
            </a:r>
            <a:r>
              <a:rPr lang="zh-CN" altLang="en-US" sz="2800" dirty="0">
                <a:latin typeface="仿宋" panose="02010609060101010101" pitchFamily="49" charset="-122"/>
                <a:ea typeface="仿宋" panose="02010609060101010101" pitchFamily="49" charset="-122"/>
              </a:rPr>
              <a:t>的位置。</a:t>
            </a:r>
            <a:endParaRPr lang="en-US" altLang="zh-CN" sz="2800"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11</a:t>
            </a:fld>
            <a:endParaRPr lang="en-US" altLang="zh-CN"/>
          </a:p>
        </p:txBody>
      </p:sp>
      <p:sp>
        <p:nvSpPr>
          <p:cNvPr id="5" name="矩形 4"/>
          <p:cNvSpPr/>
          <p:nvPr/>
        </p:nvSpPr>
        <p:spPr>
          <a:xfrm>
            <a:off x="647564" y="692696"/>
            <a:ext cx="3068469" cy="584775"/>
          </a:xfrm>
          <a:prstGeom prst="rect">
            <a:avLst/>
          </a:prstGeom>
        </p:spPr>
        <p:txBody>
          <a:bodyPr wrap="none">
            <a:spAutoFit/>
          </a:bodyPr>
          <a:lstStyle/>
          <a:p>
            <a:pPr algn="l">
              <a:buNone/>
            </a:pPr>
            <a:r>
              <a:rPr lang="zh-CN" altLang="en-US" sz="3200" b="1" dirty="0">
                <a:solidFill>
                  <a:schemeClr val="accent2"/>
                </a:solidFill>
                <a:latin typeface="仿宋" panose="02010609060101010101" pitchFamily="49" charset="-122"/>
                <a:ea typeface="仿宋" panose="02010609060101010101" pitchFamily="49" charset="-122"/>
              </a:rPr>
              <a:t>二</a:t>
            </a:r>
            <a:r>
              <a:rPr lang="zh-CN" altLang="en-US" sz="3200" b="1" dirty="0" smtClean="0">
                <a:solidFill>
                  <a:schemeClr val="accent2"/>
                </a:solidFill>
                <a:latin typeface="仿宋" panose="02010609060101010101" pitchFamily="49" charset="-122"/>
                <a:ea typeface="仿宋" panose="02010609060101010101" pitchFamily="49" charset="-122"/>
              </a:rPr>
              <a:t>、按空间形状</a:t>
            </a:r>
            <a:endParaRPr lang="en-US" altLang="zh-CN" sz="3200" b="1" dirty="0">
              <a:solidFill>
                <a:schemeClr val="accent2"/>
              </a:solidFill>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a:blip r:embed="rId2"/>
          <a:stretch>
            <a:fillRect/>
          </a:stretch>
        </p:blipFill>
        <p:spPr>
          <a:xfrm>
            <a:off x="431540" y="1592796"/>
            <a:ext cx="8397063" cy="4457700"/>
          </a:xfrm>
          <a:prstGeom prst="rect">
            <a:avLst/>
          </a:prstGeom>
        </p:spPr>
      </p:pic>
    </p:spTree>
    <p:extLst>
      <p:ext uri="{BB962C8B-B14F-4D97-AF65-F5344CB8AC3E}">
        <p14:creationId xmlns:p14="http://schemas.microsoft.com/office/powerpoint/2010/main" val="180765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12</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75" y="1285875"/>
            <a:ext cx="4286250" cy="4286250"/>
          </a:xfrm>
          <a:prstGeom prst="rect">
            <a:avLst/>
          </a:prstGeom>
        </p:spPr>
      </p:pic>
    </p:spTree>
    <p:extLst>
      <p:ext uri="{BB962C8B-B14F-4D97-AF65-F5344CB8AC3E}">
        <p14:creationId xmlns:p14="http://schemas.microsoft.com/office/powerpoint/2010/main" val="3216895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13</a:t>
            </a:fld>
            <a:endParaRPr lang="en-US" altLang="zh-CN"/>
          </a:p>
        </p:txBody>
      </p:sp>
      <p:pic>
        <p:nvPicPr>
          <p:cNvPr id="5" name="图片 4"/>
          <p:cNvPicPr>
            <a:picLocks noChangeAspect="1"/>
          </p:cNvPicPr>
          <p:nvPr/>
        </p:nvPicPr>
        <p:blipFill>
          <a:blip r:embed="rId2"/>
          <a:stretch>
            <a:fillRect/>
          </a:stretch>
        </p:blipFill>
        <p:spPr>
          <a:xfrm>
            <a:off x="1151620" y="927357"/>
            <a:ext cx="6732748" cy="5321043"/>
          </a:xfrm>
          <a:prstGeom prst="rect">
            <a:avLst/>
          </a:prstGeom>
        </p:spPr>
      </p:pic>
    </p:spTree>
    <p:extLst>
      <p:ext uri="{BB962C8B-B14F-4D97-AF65-F5344CB8AC3E}">
        <p14:creationId xmlns:p14="http://schemas.microsoft.com/office/powerpoint/2010/main" val="3470365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14</a:t>
            </a:fld>
            <a:endParaRPr lang="en-US" altLang="zh-CN"/>
          </a:p>
        </p:txBody>
      </p:sp>
      <p:sp>
        <p:nvSpPr>
          <p:cNvPr id="5" name="矩形 4"/>
          <p:cNvSpPr/>
          <p:nvPr/>
        </p:nvSpPr>
        <p:spPr>
          <a:xfrm>
            <a:off x="1043608" y="1160748"/>
            <a:ext cx="3892412" cy="584775"/>
          </a:xfrm>
          <a:prstGeom prst="rect">
            <a:avLst/>
          </a:prstGeom>
        </p:spPr>
        <p:txBody>
          <a:bodyPr wrap="none">
            <a:spAutoFit/>
          </a:bodyPr>
          <a:lstStyle/>
          <a:p>
            <a:pPr algn="l">
              <a:buNone/>
            </a:pPr>
            <a:r>
              <a:rPr lang="zh-CN" altLang="en-US" sz="3200" b="1" dirty="0" smtClean="0">
                <a:solidFill>
                  <a:schemeClr val="accent2"/>
                </a:solidFill>
                <a:latin typeface="仿宋" panose="02010609060101010101" pitchFamily="49" charset="-122"/>
                <a:ea typeface="仿宋" panose="02010609060101010101" pitchFamily="49" charset="-122"/>
              </a:rPr>
              <a:t>三、按波源振动方式</a:t>
            </a:r>
            <a:endParaRPr lang="en-US" altLang="zh-CN" sz="3200" b="1" dirty="0">
              <a:solidFill>
                <a:schemeClr val="accent2"/>
              </a:solidFill>
              <a:latin typeface="仿宋" panose="02010609060101010101" pitchFamily="49" charset="-122"/>
              <a:ea typeface="仿宋" panose="02010609060101010101" pitchFamily="49" charset="-122"/>
            </a:endParaRPr>
          </a:p>
        </p:txBody>
      </p:sp>
      <p:sp>
        <p:nvSpPr>
          <p:cNvPr id="6" name="文本框 5"/>
          <p:cNvSpPr txBox="1"/>
          <p:nvPr/>
        </p:nvSpPr>
        <p:spPr>
          <a:xfrm>
            <a:off x="1511660" y="2276872"/>
            <a:ext cx="6288901" cy="2522807"/>
          </a:xfrm>
          <a:prstGeom prst="rect">
            <a:avLst/>
          </a:prstGeom>
          <a:noFill/>
        </p:spPr>
        <p:txBody>
          <a:bodyPr wrap="none" rtlCol="0">
            <a:spAutoFit/>
          </a:bodyPr>
          <a:lstStyle/>
          <a:p>
            <a:pPr algn="l">
              <a:lnSpc>
                <a:spcPct val="200000"/>
              </a:lnSpc>
            </a:pPr>
            <a:r>
              <a:rPr lang="zh-CN" altLang="en-US" sz="2800" dirty="0" smtClean="0">
                <a:latin typeface="仿宋" panose="02010609060101010101" pitchFamily="49" charset="-122"/>
                <a:ea typeface="仿宋" panose="02010609060101010101" pitchFamily="49" charset="-122"/>
              </a:rPr>
              <a:t>波源作周期振动形成的波称为</a:t>
            </a:r>
            <a:r>
              <a:rPr lang="zh-CN" altLang="en-US" sz="2800" dirty="0" smtClean="0">
                <a:solidFill>
                  <a:srgbClr val="C00000"/>
                </a:solidFill>
                <a:latin typeface="仿宋" panose="02010609060101010101" pitchFamily="49" charset="-122"/>
                <a:ea typeface="仿宋" panose="02010609060101010101" pitchFamily="49" charset="-122"/>
              </a:rPr>
              <a:t>周期波</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algn="l">
              <a:lnSpc>
                <a:spcPct val="200000"/>
              </a:lnSpc>
            </a:pPr>
            <a:r>
              <a:rPr lang="zh-CN" altLang="en-US" sz="2800" dirty="0" smtClean="0">
                <a:latin typeface="仿宋" panose="02010609060101010101" pitchFamily="49" charset="-122"/>
                <a:ea typeface="仿宋" panose="02010609060101010101" pitchFamily="49" charset="-122"/>
              </a:rPr>
              <a:t>波源作间歇振动形成的波称为</a:t>
            </a:r>
            <a:r>
              <a:rPr lang="zh-CN" altLang="en-US" sz="2800" dirty="0" smtClean="0">
                <a:solidFill>
                  <a:srgbClr val="C00000"/>
                </a:solidFill>
                <a:latin typeface="仿宋" panose="02010609060101010101" pitchFamily="49" charset="-122"/>
                <a:ea typeface="仿宋" panose="02010609060101010101" pitchFamily="49" charset="-122"/>
              </a:rPr>
              <a:t>脉冲波</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algn="l">
              <a:lnSpc>
                <a:spcPct val="200000"/>
              </a:lnSpc>
            </a:pPr>
            <a:r>
              <a:rPr lang="zh-CN" altLang="en-US" sz="2800" dirty="0" smtClean="0">
                <a:latin typeface="仿宋" panose="02010609060101010101" pitchFamily="49" charset="-122"/>
                <a:ea typeface="仿宋" panose="02010609060101010101" pitchFamily="49" charset="-122"/>
              </a:rPr>
              <a:t>波源作简谐振动形成的波称为</a:t>
            </a:r>
            <a:r>
              <a:rPr lang="zh-CN" altLang="en-US" sz="2800" dirty="0" smtClean="0">
                <a:solidFill>
                  <a:srgbClr val="C00000"/>
                </a:solidFill>
                <a:latin typeface="仿宋" panose="02010609060101010101" pitchFamily="49" charset="-122"/>
                <a:ea typeface="仿宋" panose="02010609060101010101" pitchFamily="49" charset="-122"/>
              </a:rPr>
              <a:t>简谐波</a:t>
            </a:r>
            <a:r>
              <a:rPr lang="zh-CN" altLang="en-US" sz="2800" dirty="0" smtClean="0">
                <a:latin typeface="仿宋" panose="02010609060101010101" pitchFamily="49" charset="-122"/>
                <a:ea typeface="仿宋" panose="02010609060101010101" pitchFamily="49" charset="-122"/>
              </a:rPr>
              <a:t>。</a:t>
            </a:r>
            <a:endParaRPr lang="zh-CN" altLang="en-US" sz="28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7686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15</a:t>
            </a:fld>
            <a:endParaRPr lang="en-US" altLang="zh-CN"/>
          </a:p>
        </p:txBody>
      </p:sp>
      <p:sp>
        <p:nvSpPr>
          <p:cNvPr id="5" name="标题 1"/>
          <p:cNvSpPr>
            <a:spLocks noGrp="1"/>
          </p:cNvSpPr>
          <p:nvPr>
            <p:ph type="title"/>
          </p:nvPr>
        </p:nvSpPr>
        <p:spPr>
          <a:xfrm>
            <a:off x="503548" y="296652"/>
            <a:ext cx="7772400" cy="1143000"/>
          </a:xfrm>
        </p:spPr>
        <p:txBody>
          <a:bodyPr/>
          <a:lstStyle/>
          <a:p>
            <a:r>
              <a:rPr lang="en-US" altLang="zh-CN" sz="3200" dirty="0" smtClean="0">
                <a:latin typeface="仿宋" panose="02010609060101010101" pitchFamily="49" charset="-122"/>
                <a:ea typeface="仿宋" panose="02010609060101010101" pitchFamily="49" charset="-122"/>
              </a:rPr>
              <a:t>§3.</a:t>
            </a:r>
            <a:r>
              <a:rPr lang="zh-CN" altLang="en-US" sz="3200" dirty="0" smtClean="0">
                <a:latin typeface="仿宋" panose="02010609060101010101" pitchFamily="49" charset="-122"/>
                <a:ea typeface="仿宋" panose="02010609060101010101" pitchFamily="49" charset="-122"/>
              </a:rPr>
              <a:t>平面简谐波</a:t>
            </a:r>
            <a:endParaRPr lang="zh-CN" altLang="en-US" sz="3200" dirty="0">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a:blip r:embed="rId2"/>
          <a:stretch>
            <a:fillRect/>
          </a:stretch>
        </p:blipFill>
        <p:spPr>
          <a:xfrm>
            <a:off x="4560711" y="3997448"/>
            <a:ext cx="4357464" cy="2043126"/>
          </a:xfrm>
          <a:prstGeom prst="rect">
            <a:avLst/>
          </a:prstGeom>
        </p:spPr>
      </p:pic>
      <p:sp>
        <p:nvSpPr>
          <p:cNvPr id="7" name="文本框 6"/>
          <p:cNvSpPr txBox="1"/>
          <p:nvPr/>
        </p:nvSpPr>
        <p:spPr>
          <a:xfrm>
            <a:off x="843621" y="1482145"/>
            <a:ext cx="7431759" cy="2337178"/>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如果波源作简谐振动，介质中各质点也将相继作同频率的简谐振动，这样形成的波叫</a:t>
            </a:r>
            <a:r>
              <a:rPr lang="zh-CN" altLang="en-US" dirty="0" smtClean="0">
                <a:solidFill>
                  <a:srgbClr val="C00000"/>
                </a:solidFill>
                <a:latin typeface="仿宋" panose="02010609060101010101" pitchFamily="49" charset="-122"/>
                <a:ea typeface="仿宋" panose="02010609060101010101" pitchFamily="49" charset="-122"/>
              </a:rPr>
              <a:t>简谐波</a:t>
            </a:r>
            <a:r>
              <a:rPr lang="zh-CN" altLang="en-US" dirty="0" smtClean="0">
                <a:latin typeface="仿宋" panose="02010609060101010101" pitchFamily="49" charset="-122"/>
                <a:ea typeface="仿宋" panose="02010609060101010101" pitchFamily="49" charset="-122"/>
              </a:rPr>
              <a:t>。如果波面为平面，则这样的波称为</a:t>
            </a:r>
            <a:r>
              <a:rPr lang="zh-CN" altLang="en-US" dirty="0" smtClean="0">
                <a:solidFill>
                  <a:srgbClr val="C00000"/>
                </a:solidFill>
                <a:latin typeface="仿宋" panose="02010609060101010101" pitchFamily="49" charset="-122"/>
                <a:ea typeface="仿宋" panose="02010609060101010101" pitchFamily="49" charset="-122"/>
              </a:rPr>
              <a:t>平面简谐波</a:t>
            </a:r>
            <a:r>
              <a:rPr lang="zh-CN" altLang="en-US" dirty="0" smtClean="0">
                <a:latin typeface="仿宋" panose="02010609060101010101" pitchFamily="49" charset="-122"/>
                <a:ea typeface="仿宋" panose="02010609060101010101" pitchFamily="49" charset="-122"/>
              </a:rPr>
              <a:t>。由于平面简谐波的波面上每一点的振动和传播规律完全一样，故平面简谐波可以用一维的方式来处理。</a:t>
            </a:r>
            <a:endParaRPr lang="zh-CN" altLang="en-US" dirty="0">
              <a:latin typeface="仿宋" panose="02010609060101010101" pitchFamily="49" charset="-122"/>
              <a:ea typeface="仿宋" panose="02010609060101010101" pitchFamily="49" charset="-122"/>
            </a:endParaRPr>
          </a:p>
        </p:txBody>
      </p:sp>
      <p:sp>
        <p:nvSpPr>
          <p:cNvPr id="2" name="矩形 1"/>
          <p:cNvSpPr/>
          <p:nvPr/>
        </p:nvSpPr>
        <p:spPr>
          <a:xfrm>
            <a:off x="1187624" y="4185084"/>
            <a:ext cx="2646878" cy="461665"/>
          </a:xfrm>
          <a:prstGeom prst="rect">
            <a:avLst/>
          </a:prstGeom>
        </p:spPr>
        <p:txBody>
          <a:bodyPr wrap="none">
            <a:spAutoFit/>
          </a:bodyPr>
          <a:lstStyle/>
          <a:p>
            <a:r>
              <a:rPr lang="zh-CN" altLang="zh-CN"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时间周期性</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zh-CN" altLang="zh-CN"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周期</a:t>
            </a:r>
            <a:endParaRPr lang="zh-CN" altLang="en-US" dirty="0">
              <a:latin typeface="仿宋" panose="02010609060101010101" pitchFamily="49" charset="-122"/>
              <a:ea typeface="仿宋" panose="02010609060101010101" pitchFamily="49" charset="-122"/>
            </a:endParaRPr>
          </a:p>
        </p:txBody>
      </p:sp>
      <p:sp>
        <p:nvSpPr>
          <p:cNvPr id="3" name="矩形 2"/>
          <p:cNvSpPr/>
          <p:nvPr/>
        </p:nvSpPr>
        <p:spPr>
          <a:xfrm>
            <a:off x="1195806" y="5012510"/>
            <a:ext cx="2646878" cy="461665"/>
          </a:xfrm>
          <a:prstGeom prst="rect">
            <a:avLst/>
          </a:prstGeom>
        </p:spPr>
        <p:txBody>
          <a:bodyPr wrap="none">
            <a:spAutoFit/>
          </a:bodyPr>
          <a:lstStyle/>
          <a:p>
            <a:r>
              <a:rPr lang="zh-CN" altLang="zh-CN"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空间周期性</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zh-CN" altLang="zh-CN"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波长</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18276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16</a:t>
            </a:fld>
            <a:endParaRPr lang="en-US" altLang="zh-CN"/>
          </a:p>
        </p:txBody>
      </p:sp>
      <p:pic>
        <p:nvPicPr>
          <p:cNvPr id="5" name="图片 4"/>
          <p:cNvPicPr>
            <a:picLocks noChangeAspect="1"/>
          </p:cNvPicPr>
          <p:nvPr/>
        </p:nvPicPr>
        <p:blipFill>
          <a:blip r:embed="rId3"/>
          <a:stretch>
            <a:fillRect/>
          </a:stretch>
        </p:blipFill>
        <p:spPr>
          <a:xfrm>
            <a:off x="3743908" y="545616"/>
            <a:ext cx="5144207" cy="2412014"/>
          </a:xfrm>
          <a:prstGeom prst="rect">
            <a:avLst/>
          </a:prstGeom>
        </p:spPr>
      </p:pic>
      <p:sp>
        <p:nvSpPr>
          <p:cNvPr id="6" name="文本框 5"/>
          <p:cNvSpPr txBox="1"/>
          <p:nvPr/>
        </p:nvSpPr>
        <p:spPr>
          <a:xfrm>
            <a:off x="792905" y="3134595"/>
            <a:ext cx="3260327" cy="490519"/>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于是</a:t>
            </a:r>
            <a:r>
              <a:rPr lang="en-US" altLang="zh-CN" dirty="0" smtClean="0">
                <a:latin typeface="仿宋" panose="02010609060101010101" pitchFamily="49" charset="-122"/>
                <a:ea typeface="仿宋" panose="02010609060101010101" pitchFamily="49" charset="-122"/>
              </a:rPr>
              <a:t>P</a:t>
            </a:r>
            <a:r>
              <a:rPr lang="zh-CN" altLang="en-US" dirty="0" smtClean="0">
                <a:latin typeface="仿宋" panose="02010609060101010101" pitchFamily="49" charset="-122"/>
                <a:ea typeface="仿宋" panose="02010609060101010101" pitchFamily="49" charset="-122"/>
              </a:rPr>
              <a:t>点的位移为：</a:t>
            </a:r>
            <a:endParaRPr lang="zh-CN" altLang="en-US" dirty="0">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994033974"/>
              </p:ext>
            </p:extLst>
          </p:nvPr>
        </p:nvGraphicFramePr>
        <p:xfrm>
          <a:off x="792905" y="2469252"/>
          <a:ext cx="3346450" cy="663575"/>
        </p:xfrm>
        <a:graphic>
          <a:graphicData uri="http://schemas.openxmlformats.org/presentationml/2006/ole">
            <mc:AlternateContent xmlns:mc="http://schemas.openxmlformats.org/markup-compatibility/2006">
              <mc:Choice xmlns:v="urn:schemas-microsoft-com:vml" Requires="v">
                <p:oleObj spid="_x0000_s61751" name="Equation" r:id="rId4" imgW="1282680" imgH="253800" progId="Equation.DSMT4">
                  <p:embed/>
                </p:oleObj>
              </mc:Choice>
              <mc:Fallback>
                <p:oleObj name="Equation" r:id="rId4" imgW="1282680" imgH="253800" progId="Equation.DSMT4">
                  <p:embed/>
                  <p:pic>
                    <p:nvPicPr>
                      <p:cNvPr id="0" name=""/>
                      <p:cNvPicPr/>
                      <p:nvPr/>
                    </p:nvPicPr>
                    <p:blipFill>
                      <a:blip r:embed="rId5"/>
                      <a:stretch>
                        <a:fillRect/>
                      </a:stretch>
                    </p:blipFill>
                    <p:spPr>
                      <a:xfrm>
                        <a:off x="792905" y="2469252"/>
                        <a:ext cx="3346450" cy="663575"/>
                      </a:xfrm>
                      <a:prstGeom prst="rect">
                        <a:avLst/>
                      </a:prstGeom>
                    </p:spPr>
                  </p:pic>
                </p:oleObj>
              </mc:Fallback>
            </mc:AlternateContent>
          </a:graphicData>
        </a:graphic>
      </p:graphicFrame>
      <p:sp>
        <p:nvSpPr>
          <p:cNvPr id="8" name="文本框 7"/>
          <p:cNvSpPr txBox="1"/>
          <p:nvPr/>
        </p:nvSpPr>
        <p:spPr>
          <a:xfrm>
            <a:off x="835967" y="600651"/>
            <a:ext cx="3260327" cy="1938992"/>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如图所示，设一简谐波沿正</a:t>
            </a:r>
            <a:r>
              <a:rPr lang="en-US" altLang="zh-CN" dirty="0" smtClean="0">
                <a:latin typeface="仿宋" panose="02010609060101010101" pitchFamily="49" charset="-122"/>
                <a:ea typeface="仿宋" panose="02010609060101010101" pitchFamily="49" charset="-122"/>
              </a:rPr>
              <a:t>x</a:t>
            </a:r>
            <a:r>
              <a:rPr lang="zh-CN" altLang="en-US" dirty="0" smtClean="0">
                <a:latin typeface="仿宋" panose="02010609060101010101" pitchFamily="49" charset="-122"/>
                <a:ea typeface="仿宋" panose="02010609060101010101" pitchFamily="49" charset="-122"/>
              </a:rPr>
              <a:t>方向传播，已知在</a:t>
            </a:r>
            <a:r>
              <a:rPr lang="en-US" altLang="zh-CN" dirty="0" smtClean="0">
                <a:latin typeface="仿宋" panose="02010609060101010101" pitchFamily="49" charset="-122"/>
                <a:ea typeface="仿宋" panose="02010609060101010101" pitchFamily="49" charset="-122"/>
              </a:rPr>
              <a:t>t</a:t>
            </a:r>
            <a:r>
              <a:rPr lang="zh-CN" altLang="en-US" dirty="0" smtClean="0">
                <a:latin typeface="仿宋" panose="02010609060101010101" pitchFamily="49" charset="-122"/>
                <a:ea typeface="仿宋" panose="02010609060101010101" pitchFamily="49" charset="-122"/>
              </a:rPr>
              <a:t>时刻坐标原点</a:t>
            </a:r>
            <a:r>
              <a:rPr lang="en-US" altLang="zh-CN" dirty="0" smtClean="0">
                <a:latin typeface="仿宋" panose="02010609060101010101" pitchFamily="49" charset="-122"/>
                <a:ea typeface="仿宋" panose="02010609060101010101" pitchFamily="49" charset="-122"/>
              </a:rPr>
              <a:t>O</a:t>
            </a:r>
            <a:r>
              <a:rPr lang="zh-CN" altLang="en-US" dirty="0" smtClean="0">
                <a:latin typeface="仿宋" panose="02010609060101010101" pitchFamily="49" charset="-122"/>
                <a:ea typeface="仿宋" panose="02010609060101010101" pitchFamily="49" charset="-122"/>
              </a:rPr>
              <a:t>处振动位移的表示为：</a:t>
            </a:r>
            <a:endParaRPr lang="zh-CN" altLang="en-US" dirty="0">
              <a:latin typeface="仿宋" panose="02010609060101010101" pitchFamily="49" charset="-122"/>
              <a:ea typeface="仿宋" panose="02010609060101010101"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575673924"/>
              </p:ext>
            </p:extLst>
          </p:nvPr>
        </p:nvGraphicFramePr>
        <p:xfrm>
          <a:off x="835967" y="3579302"/>
          <a:ext cx="4005263" cy="1143000"/>
        </p:xfrm>
        <a:graphic>
          <a:graphicData uri="http://schemas.openxmlformats.org/presentationml/2006/ole">
            <mc:AlternateContent xmlns:mc="http://schemas.openxmlformats.org/markup-compatibility/2006">
              <mc:Choice xmlns:v="urn:schemas-microsoft-com:vml" Requires="v">
                <p:oleObj spid="_x0000_s61752" name="Equation" r:id="rId6" imgW="1600200" imgH="457200" progId="Equation.DSMT4">
                  <p:embed/>
                </p:oleObj>
              </mc:Choice>
              <mc:Fallback>
                <p:oleObj name="Equation" r:id="rId6" imgW="1600200" imgH="457200" progId="Equation.DSMT4">
                  <p:embed/>
                  <p:pic>
                    <p:nvPicPr>
                      <p:cNvPr id="0" name=""/>
                      <p:cNvPicPr/>
                      <p:nvPr/>
                    </p:nvPicPr>
                    <p:blipFill>
                      <a:blip r:embed="rId7"/>
                      <a:stretch>
                        <a:fillRect/>
                      </a:stretch>
                    </p:blipFill>
                    <p:spPr>
                      <a:xfrm>
                        <a:off x="835967" y="3579302"/>
                        <a:ext cx="4005263" cy="1143000"/>
                      </a:xfrm>
                      <a:prstGeom prst="rect">
                        <a:avLst/>
                      </a:prstGeom>
                    </p:spPr>
                  </p:pic>
                </p:oleObj>
              </mc:Fallback>
            </mc:AlternateContent>
          </a:graphicData>
        </a:graphic>
      </p:graphicFrame>
      <p:sp>
        <p:nvSpPr>
          <p:cNvPr id="10" name="文本框 9"/>
          <p:cNvSpPr txBox="1"/>
          <p:nvPr/>
        </p:nvSpPr>
        <p:spPr>
          <a:xfrm>
            <a:off x="846566" y="4706244"/>
            <a:ext cx="7545542" cy="1015663"/>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v</a:t>
            </a:r>
            <a:r>
              <a:rPr lang="zh-CN" altLang="en-US" dirty="0" smtClean="0">
                <a:latin typeface="仿宋" panose="02010609060101010101" pitchFamily="49" charset="-122"/>
                <a:ea typeface="仿宋" panose="02010609060101010101" pitchFamily="49" charset="-122"/>
              </a:rPr>
              <a:t>称为</a:t>
            </a:r>
            <a:r>
              <a:rPr lang="zh-CN" altLang="en-US" dirty="0" smtClean="0">
                <a:solidFill>
                  <a:srgbClr val="C00000"/>
                </a:solidFill>
                <a:latin typeface="仿宋" panose="02010609060101010101" pitchFamily="49" charset="-122"/>
                <a:ea typeface="仿宋" panose="02010609060101010101" pitchFamily="49" charset="-122"/>
              </a:rPr>
              <a:t>波的位相速度</a:t>
            </a:r>
            <a:r>
              <a:rPr lang="zh-CN" altLang="en-US" dirty="0" smtClean="0">
                <a:latin typeface="仿宋" panose="02010609060101010101" pitchFamily="49" charset="-122"/>
                <a:ea typeface="仿宋" panose="02010609060101010101" pitchFamily="49" charset="-122"/>
              </a:rPr>
              <a:t>，也称为</a:t>
            </a:r>
            <a:r>
              <a:rPr lang="zh-CN" altLang="en-US" dirty="0" smtClean="0">
                <a:solidFill>
                  <a:srgbClr val="C00000"/>
                </a:solidFill>
                <a:latin typeface="仿宋" panose="02010609060101010101" pitchFamily="49" charset="-122"/>
                <a:ea typeface="仿宋" panose="02010609060101010101" pitchFamily="49" charset="-122"/>
              </a:rPr>
              <a:t>波速</a:t>
            </a:r>
            <a:r>
              <a:rPr lang="zh-CN" altLang="en-US" dirty="0" smtClean="0">
                <a:latin typeface="仿宋" panose="02010609060101010101" pitchFamily="49" charset="-122"/>
                <a:ea typeface="仿宋" panose="02010609060101010101" pitchFamily="49" charset="-122"/>
              </a:rPr>
              <a:t>，它表示单位时间某一振动相位所传播的距离。</a:t>
            </a:r>
            <a:endParaRPr lang="zh-CN" altLang="en-US" dirty="0">
              <a:latin typeface="仿宋" panose="02010609060101010101" pitchFamily="49" charset="-122"/>
              <a:ea typeface="仿宋" panose="02010609060101010101" pitchFamily="49" charset="-122"/>
            </a:endParaRPr>
          </a:p>
        </p:txBody>
      </p:sp>
      <p:sp>
        <p:nvSpPr>
          <p:cNvPr id="11" name="文本框 10"/>
          <p:cNvSpPr txBox="1"/>
          <p:nvPr/>
        </p:nvSpPr>
        <p:spPr>
          <a:xfrm>
            <a:off x="857165" y="5672025"/>
            <a:ext cx="7545542" cy="1015663"/>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这就是波的运动方程。由于波是向右传播的，又称为</a:t>
            </a:r>
            <a:r>
              <a:rPr lang="zh-CN" altLang="en-US" dirty="0" smtClean="0">
                <a:solidFill>
                  <a:srgbClr val="C00000"/>
                </a:solidFill>
                <a:latin typeface="仿宋" panose="02010609060101010101" pitchFamily="49" charset="-122"/>
                <a:ea typeface="仿宋" panose="02010609060101010101" pitchFamily="49" charset="-122"/>
              </a:rPr>
              <a:t>右行波</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84311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17</a:t>
            </a:fld>
            <a:endParaRPr lang="en-US" altLang="zh-CN"/>
          </a:p>
        </p:txBody>
      </p:sp>
      <p:sp>
        <p:nvSpPr>
          <p:cNvPr id="5" name="文本框 4"/>
          <p:cNvSpPr txBox="1"/>
          <p:nvPr/>
        </p:nvSpPr>
        <p:spPr>
          <a:xfrm>
            <a:off x="611560" y="800708"/>
            <a:ext cx="3260327" cy="490519"/>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令：</a:t>
            </a:r>
            <a:endParaRPr lang="zh-CN" altLang="en-US" dirty="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691040411"/>
              </p:ext>
            </p:extLst>
          </p:nvPr>
        </p:nvGraphicFramePr>
        <p:xfrm>
          <a:off x="3095836" y="1290603"/>
          <a:ext cx="1065325" cy="414293"/>
        </p:xfrm>
        <a:graphic>
          <a:graphicData uri="http://schemas.openxmlformats.org/presentationml/2006/ole">
            <mc:AlternateContent xmlns:mc="http://schemas.openxmlformats.org/markup-compatibility/2006">
              <mc:Choice xmlns:v="urn:schemas-microsoft-com:vml" Requires="v">
                <p:oleObj spid="_x0000_s62617" name="Equation" r:id="rId3" imgW="457200" imgH="177480" progId="Equation.DSMT4">
                  <p:embed/>
                </p:oleObj>
              </mc:Choice>
              <mc:Fallback>
                <p:oleObj name="Equation" r:id="rId3" imgW="457200" imgH="177480" progId="Equation.DSMT4">
                  <p:embed/>
                  <p:pic>
                    <p:nvPicPr>
                      <p:cNvPr id="0" name=""/>
                      <p:cNvPicPr/>
                      <p:nvPr/>
                    </p:nvPicPr>
                    <p:blipFill>
                      <a:blip r:embed="rId4"/>
                      <a:stretch>
                        <a:fillRect/>
                      </a:stretch>
                    </p:blipFill>
                    <p:spPr>
                      <a:xfrm>
                        <a:off x="3095836" y="1290603"/>
                        <a:ext cx="1065325" cy="414293"/>
                      </a:xfrm>
                      <a:prstGeom prst="rect">
                        <a:avLst/>
                      </a:prstGeom>
                    </p:spPr>
                  </p:pic>
                </p:oleObj>
              </mc:Fallback>
            </mc:AlternateContent>
          </a:graphicData>
        </a:graphic>
      </p:graphicFrame>
      <p:sp>
        <p:nvSpPr>
          <p:cNvPr id="2" name="矩形 1"/>
          <p:cNvSpPr/>
          <p:nvPr/>
        </p:nvSpPr>
        <p:spPr>
          <a:xfrm>
            <a:off x="1198110" y="2623210"/>
            <a:ext cx="5742384" cy="461665"/>
          </a:xfrm>
          <a:prstGeom prst="rect">
            <a:avLst/>
          </a:prstGeom>
        </p:spPr>
        <p:txBody>
          <a:bodyPr wrap="square">
            <a:spAutoFit/>
          </a:bodyPr>
          <a:lstStyle/>
          <a:p>
            <a:pPr algn="l"/>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时间周期性与空间周期性的关联：波长</a:t>
            </a:r>
            <a:endParaRPr lang="zh-CN" altLang="en-US" dirty="0">
              <a:latin typeface="仿宋" panose="02010609060101010101" pitchFamily="49" charset="-122"/>
              <a:ea typeface="仿宋" panose="02010609060101010101" pitchFamily="49" charset="-122"/>
            </a:endParaRPr>
          </a:p>
        </p:txBody>
      </p:sp>
      <p:sp>
        <p:nvSpPr>
          <p:cNvPr id="3" name="矩形 2"/>
          <p:cNvSpPr/>
          <p:nvPr/>
        </p:nvSpPr>
        <p:spPr>
          <a:xfrm>
            <a:off x="1136935" y="3369186"/>
            <a:ext cx="6354452" cy="1875513"/>
          </a:xfrm>
          <a:prstGeom prst="rect">
            <a:avLst/>
          </a:prstGeom>
        </p:spPr>
        <p:txBody>
          <a:bodyPr wrap="square">
            <a:spAutoFit/>
          </a:bodyPr>
          <a:lstStyle/>
          <a:p>
            <a:pPr algn="l">
              <a:lnSpc>
                <a:spcPct val="125000"/>
              </a:lnSpc>
            </a:pP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    </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相距</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一个波长的两点之间的振动状态是相同的，即它们的相位差</a:t>
            </a:r>
            <a:r>
              <a:rPr lang="en-US" altLang="zh-CN" kern="100" dirty="0">
                <a:latin typeface="仿宋" panose="02010609060101010101" pitchFamily="49" charset="-122"/>
                <a:ea typeface="仿宋" panose="02010609060101010101" pitchFamily="49" charset="-122"/>
              </a:rPr>
              <a:t>2π</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。从时间上看，它们相差一个周期。也就是说，波长是振动在一个周期内传播的距离。</a:t>
            </a:r>
            <a:endParaRPr lang="zh-CN" altLang="en-US" dirty="0">
              <a:latin typeface="仿宋" panose="02010609060101010101" pitchFamily="49" charset="-122"/>
              <a:ea typeface="仿宋" panose="02010609060101010101" pitchFamily="49" charset="-122"/>
            </a:endParaRPr>
          </a:p>
        </p:txBody>
      </p:sp>
      <p:sp>
        <p:nvSpPr>
          <p:cNvPr id="7" name="矩形 6"/>
          <p:cNvSpPr/>
          <p:nvPr/>
        </p:nvSpPr>
        <p:spPr>
          <a:xfrm>
            <a:off x="1198110" y="1877234"/>
            <a:ext cx="6685886" cy="461665"/>
          </a:xfrm>
          <a:prstGeom prst="rect">
            <a:avLst/>
          </a:prstGeom>
        </p:spPr>
        <p:txBody>
          <a:bodyPr wrap="square">
            <a:spAutoFit/>
          </a:bodyPr>
          <a:lstStyle/>
          <a:p>
            <a:pPr algn="just">
              <a:spcAft>
                <a:spcPts val="0"/>
              </a:spcAft>
            </a:pPr>
            <a:r>
              <a:rPr lang="zh-CN" altLang="zh-CN" kern="100" dirty="0">
                <a:latin typeface="仿宋" panose="02010609060101010101" pitchFamily="49" charset="-122"/>
                <a:ea typeface="仿宋" panose="02010609060101010101" pitchFamily="49" charset="-122"/>
              </a:rPr>
              <a:t>相邻同相位两点间的距离为简谐波的波长</a:t>
            </a:r>
            <a:r>
              <a:rPr lang="en-US" altLang="zh-CN" kern="100" dirty="0"/>
              <a:t>λ</a:t>
            </a:r>
            <a:r>
              <a:rPr lang="zh-CN" altLang="zh-CN" kern="100" dirty="0"/>
              <a:t>。</a:t>
            </a:r>
          </a:p>
        </p:txBody>
      </p:sp>
    </p:spTree>
    <p:extLst>
      <p:ext uri="{BB962C8B-B14F-4D97-AF65-F5344CB8AC3E}">
        <p14:creationId xmlns:p14="http://schemas.microsoft.com/office/powerpoint/2010/main" val="1103913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18</a:t>
            </a:fld>
            <a:endParaRPr lang="en-US" altLang="zh-CN"/>
          </a:p>
        </p:txBody>
      </p:sp>
      <p:pic>
        <p:nvPicPr>
          <p:cNvPr id="5" name="图片 4"/>
          <p:cNvPicPr>
            <a:picLocks noChangeAspect="1"/>
          </p:cNvPicPr>
          <p:nvPr/>
        </p:nvPicPr>
        <p:blipFill>
          <a:blip r:embed="rId3"/>
          <a:stretch>
            <a:fillRect/>
          </a:stretch>
        </p:blipFill>
        <p:spPr>
          <a:xfrm>
            <a:off x="4644008" y="1268760"/>
            <a:ext cx="4223301" cy="1980220"/>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4128001670"/>
              </p:ext>
            </p:extLst>
          </p:nvPr>
        </p:nvGraphicFramePr>
        <p:xfrm>
          <a:off x="1341438" y="820738"/>
          <a:ext cx="2586037" cy="895350"/>
        </p:xfrm>
        <a:graphic>
          <a:graphicData uri="http://schemas.openxmlformats.org/presentationml/2006/ole">
            <mc:AlternateContent xmlns:mc="http://schemas.openxmlformats.org/markup-compatibility/2006">
              <mc:Choice xmlns:v="urn:schemas-microsoft-com:vml" Requires="v">
                <p:oleObj spid="_x0000_s65408" name="Equation" r:id="rId4" imgW="1320480" imgH="457200" progId="Equation.DSMT4">
                  <p:embed/>
                </p:oleObj>
              </mc:Choice>
              <mc:Fallback>
                <p:oleObj name="Equation" r:id="rId4" imgW="1320480" imgH="457200" progId="Equation.DSMT4">
                  <p:embed/>
                  <p:pic>
                    <p:nvPicPr>
                      <p:cNvPr id="0" name=""/>
                      <p:cNvPicPr/>
                      <p:nvPr/>
                    </p:nvPicPr>
                    <p:blipFill>
                      <a:blip r:embed="rId5"/>
                      <a:stretch>
                        <a:fillRect/>
                      </a:stretch>
                    </p:blipFill>
                    <p:spPr>
                      <a:xfrm>
                        <a:off x="1341438" y="820738"/>
                        <a:ext cx="2586037" cy="895350"/>
                      </a:xfrm>
                      <a:prstGeom prst="rect">
                        <a:avLst/>
                      </a:prstGeom>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3224571981"/>
              </p:ext>
            </p:extLst>
          </p:nvPr>
        </p:nvGraphicFramePr>
        <p:xfrm>
          <a:off x="1079814" y="1772816"/>
          <a:ext cx="1039842" cy="824138"/>
        </p:xfrm>
        <a:graphic>
          <a:graphicData uri="http://schemas.openxmlformats.org/presentationml/2006/ole">
            <mc:AlternateContent xmlns:mc="http://schemas.openxmlformats.org/markup-compatibility/2006">
              <mc:Choice xmlns:v="urn:schemas-microsoft-com:vml" Requires="v">
                <p:oleObj spid="_x0000_s65409" name="Equation" r:id="rId6" imgW="507960" imgH="393480" progId="Equation.DSMT4">
                  <p:embed/>
                </p:oleObj>
              </mc:Choice>
              <mc:Fallback>
                <p:oleObj name="Equation" r:id="rId6" imgW="507960" imgH="393480" progId="Equation.DSMT4">
                  <p:embed/>
                  <p:pic>
                    <p:nvPicPr>
                      <p:cNvPr id="0" name=""/>
                      <p:cNvPicPr>
                        <a:picLocks noChangeAspect="1" noChangeArrowheads="1"/>
                      </p:cNvPicPr>
                      <p:nvPr/>
                    </p:nvPicPr>
                    <p:blipFill>
                      <a:blip r:embed="rId7"/>
                      <a:srcRect/>
                      <a:stretch>
                        <a:fillRect/>
                      </a:stretch>
                    </p:blipFill>
                    <p:spPr bwMode="auto">
                      <a:xfrm>
                        <a:off x="1079814" y="1772816"/>
                        <a:ext cx="1039842" cy="824138"/>
                      </a:xfrm>
                      <a:prstGeom prst="rect">
                        <a:avLst/>
                      </a:prstGeom>
                      <a:noFill/>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187985574"/>
              </p:ext>
            </p:extLst>
          </p:nvPr>
        </p:nvGraphicFramePr>
        <p:xfrm>
          <a:off x="2807804" y="1781955"/>
          <a:ext cx="936062" cy="923010"/>
        </p:xfrm>
        <a:graphic>
          <a:graphicData uri="http://schemas.openxmlformats.org/presentationml/2006/ole">
            <mc:AlternateContent xmlns:mc="http://schemas.openxmlformats.org/markup-compatibility/2006">
              <mc:Choice xmlns:v="urn:schemas-microsoft-com:vml" Requires="v">
                <p:oleObj spid="_x0000_s65410" name="公式" r:id="rId8" imgW="393480" imgH="393480" progId="Equation.3">
                  <p:embed/>
                </p:oleObj>
              </mc:Choice>
              <mc:Fallback>
                <p:oleObj name="公式" r:id="rId8" imgW="39348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07804" y="1781955"/>
                        <a:ext cx="936062" cy="923010"/>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21956367"/>
              </p:ext>
            </p:extLst>
          </p:nvPr>
        </p:nvGraphicFramePr>
        <p:xfrm>
          <a:off x="1258888" y="2740025"/>
          <a:ext cx="2773362" cy="803275"/>
        </p:xfrm>
        <a:graphic>
          <a:graphicData uri="http://schemas.openxmlformats.org/presentationml/2006/ole">
            <mc:AlternateContent xmlns:mc="http://schemas.openxmlformats.org/markup-compatibility/2006">
              <mc:Choice xmlns:v="urn:schemas-microsoft-com:vml" Requires="v">
                <p:oleObj spid="_x0000_s65411" name="Equation" r:id="rId10" imgW="1358640" imgH="393480" progId="Equation.DSMT4">
                  <p:embed/>
                </p:oleObj>
              </mc:Choice>
              <mc:Fallback>
                <p:oleObj name="Equation" r:id="rId10" imgW="1358640" imgH="393480" progId="Equation.DSMT4">
                  <p:embed/>
                  <p:pic>
                    <p:nvPicPr>
                      <p:cNvPr id="0" name=""/>
                      <p:cNvPicPr/>
                      <p:nvPr/>
                    </p:nvPicPr>
                    <p:blipFill>
                      <a:blip r:embed="rId11"/>
                      <a:stretch>
                        <a:fillRect/>
                      </a:stretch>
                    </p:blipFill>
                    <p:spPr>
                      <a:xfrm>
                        <a:off x="1258888" y="2740025"/>
                        <a:ext cx="2773362" cy="803275"/>
                      </a:xfrm>
                      <a:prstGeom prst="rect">
                        <a:avLst/>
                      </a:prstGeom>
                    </p:spPr>
                  </p:pic>
                </p:oleObj>
              </mc:Fallback>
            </mc:AlternateContent>
          </a:graphicData>
        </a:graphic>
      </p:graphicFrame>
      <p:sp>
        <p:nvSpPr>
          <p:cNvPr id="3" name="文本框 2"/>
          <p:cNvSpPr txBox="1"/>
          <p:nvPr/>
        </p:nvSpPr>
        <p:spPr>
          <a:xfrm>
            <a:off x="1067961" y="3700473"/>
            <a:ext cx="2031326" cy="461665"/>
          </a:xfrm>
          <a:prstGeom prst="rect">
            <a:avLst/>
          </a:prstGeom>
          <a:noFill/>
        </p:spPr>
        <p:txBody>
          <a:bodyPr wrap="none" rtlCol="0">
            <a:spAutoFit/>
          </a:bodyPr>
          <a:lstStyle/>
          <a:p>
            <a:r>
              <a:rPr lang="zh-CN" altLang="en-US" dirty="0" smtClean="0">
                <a:latin typeface="仿宋" panose="02010609060101010101" pitchFamily="49" charset="-122"/>
                <a:ea typeface="仿宋" panose="02010609060101010101" pitchFamily="49" charset="-122"/>
              </a:rPr>
              <a:t>时间的周期性</a:t>
            </a:r>
            <a:endParaRPr lang="zh-CN" altLang="en-US" dirty="0">
              <a:latin typeface="仿宋" panose="02010609060101010101" pitchFamily="49" charset="-122"/>
              <a:ea typeface="仿宋" panose="02010609060101010101" pitchFamily="49" charset="-122"/>
            </a:endParaRPr>
          </a:p>
        </p:txBody>
      </p:sp>
      <p:sp>
        <p:nvSpPr>
          <p:cNvPr id="9" name="文本框 8"/>
          <p:cNvSpPr txBox="1"/>
          <p:nvPr/>
        </p:nvSpPr>
        <p:spPr>
          <a:xfrm>
            <a:off x="3114331" y="3685177"/>
            <a:ext cx="2031326" cy="461665"/>
          </a:xfrm>
          <a:prstGeom prst="rect">
            <a:avLst/>
          </a:prstGeom>
          <a:noFill/>
        </p:spPr>
        <p:txBody>
          <a:bodyPr wrap="none" rtlCol="0">
            <a:spAutoFit/>
          </a:bodyPr>
          <a:lstStyle/>
          <a:p>
            <a:r>
              <a:rPr lang="zh-CN" altLang="en-US" dirty="0" smtClean="0">
                <a:latin typeface="仿宋" panose="02010609060101010101" pitchFamily="49" charset="-122"/>
                <a:ea typeface="仿宋" panose="02010609060101010101" pitchFamily="49" charset="-122"/>
              </a:rPr>
              <a:t>空间的周期性</a:t>
            </a:r>
            <a:endParaRPr lang="zh-CN" altLang="en-US" dirty="0">
              <a:latin typeface="仿宋" panose="02010609060101010101" pitchFamily="49" charset="-122"/>
              <a:ea typeface="仿宋" panose="02010609060101010101" pitchFamily="49" charset="-122"/>
            </a:endParaRPr>
          </a:p>
        </p:txBody>
      </p:sp>
      <p:sp>
        <p:nvSpPr>
          <p:cNvPr id="10" name="文本框 9"/>
          <p:cNvSpPr txBox="1"/>
          <p:nvPr/>
        </p:nvSpPr>
        <p:spPr>
          <a:xfrm>
            <a:off x="1067961" y="4432620"/>
            <a:ext cx="492444" cy="461665"/>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令</a:t>
            </a:r>
          </a:p>
        </p:txBody>
      </p:sp>
      <p:graphicFrame>
        <p:nvGraphicFramePr>
          <p:cNvPr id="11" name="对象 10"/>
          <p:cNvGraphicFramePr>
            <a:graphicFrameLocks noChangeAspect="1"/>
          </p:cNvGraphicFramePr>
          <p:nvPr>
            <p:extLst>
              <p:ext uri="{D42A27DB-BD31-4B8C-83A1-F6EECF244321}">
                <p14:modId xmlns:p14="http://schemas.microsoft.com/office/powerpoint/2010/main" val="2905285168"/>
              </p:ext>
            </p:extLst>
          </p:nvPr>
        </p:nvGraphicFramePr>
        <p:xfrm>
          <a:off x="1732317" y="4319807"/>
          <a:ext cx="921432" cy="751695"/>
        </p:xfrm>
        <a:graphic>
          <a:graphicData uri="http://schemas.openxmlformats.org/presentationml/2006/ole">
            <mc:AlternateContent xmlns:mc="http://schemas.openxmlformats.org/markup-compatibility/2006">
              <mc:Choice xmlns:v="urn:schemas-microsoft-com:vml" Requires="v">
                <p:oleObj spid="_x0000_s65412" name="Equation" r:id="rId12" imgW="482400" imgH="393480" progId="Equation.DSMT4">
                  <p:embed/>
                </p:oleObj>
              </mc:Choice>
              <mc:Fallback>
                <p:oleObj name="Equation" r:id="rId12" imgW="482400" imgH="393480" progId="Equation.DSMT4">
                  <p:embed/>
                  <p:pic>
                    <p:nvPicPr>
                      <p:cNvPr id="0" name=""/>
                      <p:cNvPicPr/>
                      <p:nvPr/>
                    </p:nvPicPr>
                    <p:blipFill>
                      <a:blip r:embed="rId13"/>
                      <a:stretch>
                        <a:fillRect/>
                      </a:stretch>
                    </p:blipFill>
                    <p:spPr>
                      <a:xfrm>
                        <a:off x="1732317" y="4319807"/>
                        <a:ext cx="921432" cy="75169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2" name="文本框 11"/>
              <p:cNvSpPr txBox="1"/>
              <p:nvPr/>
            </p:nvSpPr>
            <p:spPr>
              <a:xfrm>
                <a:off x="2974210" y="4432619"/>
                <a:ext cx="6067879" cy="461665"/>
              </a:xfrm>
              <a:prstGeom prst="rect">
                <a:avLst/>
              </a:prstGeom>
              <a:noFill/>
            </p:spPr>
            <p:txBody>
              <a:bodyPr wrap="none" rtlCol="0">
                <a:spAutoFit/>
              </a:bodyPr>
              <a:lstStyle/>
              <a:p>
                <a:r>
                  <a:rPr lang="zh-CN" altLang="en-US" dirty="0" smtClean="0">
                    <a:latin typeface="仿宋" panose="02010609060101010101" pitchFamily="49" charset="-122"/>
                    <a:ea typeface="仿宋" panose="02010609060101010101" pitchFamily="49" charset="-122"/>
                  </a:rPr>
                  <a:t>称为</a:t>
                </a:r>
                <a:r>
                  <a:rPr lang="zh-CN" altLang="en-US" dirty="0" smtClean="0">
                    <a:solidFill>
                      <a:srgbClr val="0070C0"/>
                    </a:solidFill>
                    <a:latin typeface="仿宋" panose="02010609060101010101" pitchFamily="49" charset="-122"/>
                    <a:ea typeface="仿宋" panose="02010609060101010101" pitchFamily="49" charset="-122"/>
                  </a:rPr>
                  <a:t>波数</a:t>
                </a:r>
                <a:r>
                  <a:rPr lang="zh-CN" altLang="en-US" dirty="0" smtClean="0">
                    <a:latin typeface="仿宋" panose="02010609060101010101" pitchFamily="49" charset="-122"/>
                    <a:ea typeface="仿宋" panose="02010609060101010101" pitchFamily="49" charset="-122"/>
                  </a:rPr>
                  <a:t>，它表示在</a:t>
                </a:r>
                <a:r>
                  <a:rPr lang="en-US" altLang="zh-CN" dirty="0" smtClean="0">
                    <a:solidFill>
                      <a:schemeClr val="accent2"/>
                    </a:solidFill>
                    <a:latin typeface="仿宋" panose="02010609060101010101" pitchFamily="49" charset="-122"/>
                    <a:ea typeface="仿宋" panose="02010609060101010101" pitchFamily="49" charset="-122"/>
                  </a:rPr>
                  <a:t>2</a:t>
                </a:r>
                <a14:m>
                  <m:oMath xmlns:m="http://schemas.openxmlformats.org/officeDocument/2006/math">
                    <m:r>
                      <a:rPr lang="zh-CN" altLang="en-US" i="1" smtClean="0">
                        <a:solidFill>
                          <a:schemeClr val="accent2"/>
                        </a:solidFill>
                        <a:latin typeface="Cambria Math" panose="02040503050406030204" pitchFamily="18" charset="0"/>
                        <a:ea typeface="仿宋" panose="02010609060101010101" pitchFamily="49" charset="-122"/>
                      </a:rPr>
                      <m:t>𝜋</m:t>
                    </m:r>
                  </m:oMath>
                </a14:m>
                <a:r>
                  <a:rPr lang="zh-CN" altLang="en-US" dirty="0" smtClean="0">
                    <a:solidFill>
                      <a:schemeClr val="accent2"/>
                    </a:solidFill>
                    <a:latin typeface="仿宋" panose="02010609060101010101" pitchFamily="49" charset="-122"/>
                    <a:ea typeface="仿宋" panose="02010609060101010101" pitchFamily="49" charset="-122"/>
                  </a:rPr>
                  <a:t>米内所包含的波长数</a:t>
                </a:r>
                <a:endParaRPr lang="zh-CN" altLang="en-US" dirty="0">
                  <a:solidFill>
                    <a:schemeClr val="accent2"/>
                  </a:solidFill>
                  <a:latin typeface="仿宋" panose="02010609060101010101" pitchFamily="49" charset="-122"/>
                  <a:ea typeface="仿宋" panose="02010609060101010101" pitchFamily="49" charset="-122"/>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2974210" y="4432619"/>
                <a:ext cx="6067879" cy="461665"/>
              </a:xfrm>
              <a:prstGeom prst="rect">
                <a:avLst/>
              </a:prstGeom>
              <a:blipFill rotWithShape="0">
                <a:blip r:embed="rId14"/>
                <a:stretch>
                  <a:fillRect l="-1206" t="-14474" r="-1005" b="-25000"/>
                </a:stretch>
              </a:blipFill>
            </p:spPr>
            <p:txBody>
              <a:bodyPr/>
              <a:lstStyle/>
              <a:p>
                <a:r>
                  <a:rPr lang="zh-CN" altLang="en-US">
                    <a:noFill/>
                  </a:rPr>
                  <a:t> </a:t>
                </a:r>
              </a:p>
            </p:txBody>
          </p:sp>
        </mc:Fallback>
      </mc:AlternateContent>
      <p:graphicFrame>
        <p:nvGraphicFramePr>
          <p:cNvPr id="13" name="对象 12"/>
          <p:cNvGraphicFramePr>
            <a:graphicFrameLocks noChangeAspect="1"/>
          </p:cNvGraphicFramePr>
          <p:nvPr>
            <p:extLst>
              <p:ext uri="{D42A27DB-BD31-4B8C-83A1-F6EECF244321}">
                <p14:modId xmlns:p14="http://schemas.microsoft.com/office/powerpoint/2010/main" val="3512522037"/>
              </p:ext>
            </p:extLst>
          </p:nvPr>
        </p:nvGraphicFramePr>
        <p:xfrm>
          <a:off x="1481863" y="5522730"/>
          <a:ext cx="2550387" cy="554432"/>
        </p:xfrm>
        <a:graphic>
          <a:graphicData uri="http://schemas.openxmlformats.org/presentationml/2006/ole">
            <mc:AlternateContent xmlns:mc="http://schemas.openxmlformats.org/markup-compatibility/2006">
              <mc:Choice xmlns:v="urn:schemas-microsoft-com:vml" Requires="v">
                <p:oleObj spid="_x0000_s65413" name="Equation" r:id="rId15" imgW="1168200" imgH="253800" progId="Equation.DSMT4">
                  <p:embed/>
                </p:oleObj>
              </mc:Choice>
              <mc:Fallback>
                <p:oleObj name="Equation" r:id="rId15" imgW="1168200" imgH="253800" progId="Equation.DSMT4">
                  <p:embed/>
                  <p:pic>
                    <p:nvPicPr>
                      <p:cNvPr id="0" name=""/>
                      <p:cNvPicPr/>
                      <p:nvPr/>
                    </p:nvPicPr>
                    <p:blipFill>
                      <a:blip r:embed="rId16"/>
                      <a:stretch>
                        <a:fillRect/>
                      </a:stretch>
                    </p:blipFill>
                    <p:spPr>
                      <a:xfrm>
                        <a:off x="1481863" y="5522730"/>
                        <a:ext cx="2550387" cy="554432"/>
                      </a:xfrm>
                      <a:prstGeom prst="rect">
                        <a:avLst/>
                      </a:prstGeom>
                    </p:spPr>
                  </p:pic>
                </p:oleObj>
              </mc:Fallback>
            </mc:AlternateContent>
          </a:graphicData>
        </a:graphic>
      </p:graphicFrame>
      <p:sp>
        <p:nvSpPr>
          <p:cNvPr id="14" name="文本框 13"/>
          <p:cNvSpPr txBox="1"/>
          <p:nvPr/>
        </p:nvSpPr>
        <p:spPr>
          <a:xfrm>
            <a:off x="5430046" y="4960114"/>
            <a:ext cx="3570208" cy="461665"/>
          </a:xfrm>
          <a:prstGeom prst="rect">
            <a:avLst/>
          </a:prstGeom>
          <a:noFill/>
        </p:spPr>
        <p:txBody>
          <a:bodyPr wrap="none" rtlCol="0">
            <a:spAutoFit/>
          </a:bodyPr>
          <a:lstStyle/>
          <a:p>
            <a:r>
              <a:rPr lang="zh-CN" altLang="en-US" dirty="0" smtClean="0">
                <a:latin typeface="仿宋" panose="02010609060101010101" pitchFamily="49" charset="-122"/>
                <a:ea typeface="仿宋" panose="02010609060101010101" pitchFamily="49" charset="-122"/>
              </a:rPr>
              <a:t>或</a:t>
            </a:r>
            <a:r>
              <a:rPr lang="zh-CN" altLang="en-US" dirty="0" smtClean="0">
                <a:solidFill>
                  <a:schemeClr val="accent2"/>
                </a:solidFill>
                <a:latin typeface="仿宋" panose="02010609060101010101" pitchFamily="49" charset="-122"/>
                <a:ea typeface="仿宋" panose="02010609060101010101" pitchFamily="49" charset="-122"/>
              </a:rPr>
              <a:t>单位距离内相位的变化</a:t>
            </a:r>
            <a:endParaRPr lang="zh-CN" altLang="en-US" dirty="0">
              <a:latin typeface="仿宋" panose="02010609060101010101" pitchFamily="49" charset="-122"/>
              <a:ea typeface="仿宋" panose="02010609060101010101" pitchFamily="49"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1288533333"/>
              </p:ext>
            </p:extLst>
          </p:nvPr>
        </p:nvGraphicFramePr>
        <p:xfrm>
          <a:off x="5249902" y="5618471"/>
          <a:ext cx="360288" cy="330264"/>
        </p:xfrm>
        <a:graphic>
          <a:graphicData uri="http://schemas.openxmlformats.org/presentationml/2006/ole">
            <mc:AlternateContent xmlns:mc="http://schemas.openxmlformats.org/markup-compatibility/2006">
              <mc:Choice xmlns:v="urn:schemas-microsoft-com:vml" Requires="v">
                <p:oleObj spid="_x0000_s65414" name="Equation" r:id="rId17" imgW="152280" imgH="139680" progId="Equation.DSMT4">
                  <p:embed/>
                </p:oleObj>
              </mc:Choice>
              <mc:Fallback>
                <p:oleObj name="Equation" r:id="rId17" imgW="152280" imgH="139680" progId="Equation.DSMT4">
                  <p:embed/>
                  <p:pic>
                    <p:nvPicPr>
                      <p:cNvPr id="0" name=""/>
                      <p:cNvPicPr/>
                      <p:nvPr/>
                    </p:nvPicPr>
                    <p:blipFill>
                      <a:blip r:embed="rId18"/>
                      <a:stretch>
                        <a:fillRect/>
                      </a:stretch>
                    </p:blipFill>
                    <p:spPr>
                      <a:xfrm>
                        <a:off x="5249902" y="5618471"/>
                        <a:ext cx="360288" cy="330264"/>
                      </a:xfrm>
                      <a:prstGeom prst="rect">
                        <a:avLst/>
                      </a:prstGeom>
                    </p:spPr>
                  </p:pic>
                </p:oleObj>
              </mc:Fallback>
            </mc:AlternateContent>
          </a:graphicData>
        </a:graphic>
      </p:graphicFrame>
      <p:sp>
        <p:nvSpPr>
          <p:cNvPr id="16" name="文本框 15"/>
          <p:cNvSpPr txBox="1"/>
          <p:nvPr/>
        </p:nvSpPr>
        <p:spPr>
          <a:xfrm>
            <a:off x="5728126" y="5522730"/>
            <a:ext cx="3262432" cy="461665"/>
          </a:xfrm>
          <a:prstGeom prst="rect">
            <a:avLst/>
          </a:prstGeom>
          <a:noFill/>
        </p:spPr>
        <p:txBody>
          <a:bodyPr wrap="none" rtlCol="0">
            <a:spAutoFit/>
          </a:bodyPr>
          <a:lstStyle/>
          <a:p>
            <a:r>
              <a:rPr lang="zh-CN" altLang="en-US" dirty="0" smtClean="0">
                <a:solidFill>
                  <a:srgbClr val="FF0000"/>
                </a:solidFill>
                <a:latin typeface="仿宋" panose="02010609060101010101" pitchFamily="49" charset="-122"/>
                <a:ea typeface="仿宋" panose="02010609060101010101" pitchFamily="49" charset="-122"/>
              </a:rPr>
              <a:t>单位时间内相位的变化</a:t>
            </a:r>
            <a:endParaRPr lang="zh-CN" altLang="en-US"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3710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ircle(in)">
                                      <p:cBhvr>
                                        <p:cTn id="20" dur="2000"/>
                                        <p:tgtEl>
                                          <p:spTgt spid="3"/>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par>
                                <p:cTn id="29" presetID="21" presetClass="entr" presetSubtype="1"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heel(1)">
                                      <p:cBhvr>
                                        <p:cTn id="31" dur="2000"/>
                                        <p:tgtEl>
                                          <p:spTgt spid="11"/>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heel(1)">
                                      <p:cBhvr>
                                        <p:cTn id="34" dur="2000"/>
                                        <p:tgtEl>
                                          <p:spTgt spid="12"/>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heel(1)">
                                      <p:cBhvr>
                                        <p:cTn id="37" dur="2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circle(in)">
                                      <p:cBhvr>
                                        <p:cTn id="42" dur="2000"/>
                                        <p:tgtEl>
                                          <p:spTgt spid="16"/>
                                        </p:tgtEl>
                                      </p:cBhvr>
                                    </p:animEffect>
                                  </p:childTnLst>
                                </p:cTn>
                              </p:par>
                              <p:par>
                                <p:cTn id="43" presetID="6" presetClass="entr" presetSubtype="16"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circle(in)">
                                      <p:cBhvr>
                                        <p:cTn id="45" dur="20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2" grpId="0"/>
      <p:bldP spid="14"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19</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477973525"/>
              </p:ext>
            </p:extLst>
          </p:nvPr>
        </p:nvGraphicFramePr>
        <p:xfrm>
          <a:off x="1193466" y="1418780"/>
          <a:ext cx="3108325" cy="895350"/>
        </p:xfrm>
        <a:graphic>
          <a:graphicData uri="http://schemas.openxmlformats.org/presentationml/2006/ole">
            <mc:AlternateContent xmlns:mc="http://schemas.openxmlformats.org/markup-compatibility/2006">
              <mc:Choice xmlns:v="urn:schemas-microsoft-com:vml" Requires="v">
                <p:oleObj spid="_x0000_s66075" name="Equation" r:id="rId3" imgW="1587240" imgH="457200" progId="Equation.DSMT4">
                  <p:embed/>
                </p:oleObj>
              </mc:Choice>
              <mc:Fallback>
                <p:oleObj name="Equation" r:id="rId3" imgW="1587240" imgH="457200" progId="Equation.DSMT4">
                  <p:embed/>
                  <p:pic>
                    <p:nvPicPr>
                      <p:cNvPr id="0" name=""/>
                      <p:cNvPicPr/>
                      <p:nvPr/>
                    </p:nvPicPr>
                    <p:blipFill>
                      <a:blip r:embed="rId4"/>
                      <a:stretch>
                        <a:fillRect/>
                      </a:stretch>
                    </p:blipFill>
                    <p:spPr>
                      <a:xfrm>
                        <a:off x="1193466" y="1418780"/>
                        <a:ext cx="3108325" cy="895350"/>
                      </a:xfrm>
                      <a:prstGeom prst="rect">
                        <a:avLst/>
                      </a:prstGeom>
                    </p:spPr>
                  </p:pic>
                </p:oleObj>
              </mc:Fallback>
            </mc:AlternateContent>
          </a:graphicData>
        </a:graphic>
      </p:graphicFrame>
      <p:sp>
        <p:nvSpPr>
          <p:cNvPr id="6" name="文本框 5"/>
          <p:cNvSpPr txBox="1"/>
          <p:nvPr/>
        </p:nvSpPr>
        <p:spPr>
          <a:xfrm>
            <a:off x="628695" y="794782"/>
            <a:ext cx="7571303" cy="461665"/>
          </a:xfrm>
          <a:prstGeom prst="rect">
            <a:avLst/>
          </a:prstGeom>
          <a:noFill/>
        </p:spPr>
        <p:txBody>
          <a:bodyPr wrap="none" rtlCol="0">
            <a:spAutoFit/>
          </a:bodyPr>
          <a:lstStyle/>
          <a:p>
            <a:r>
              <a:rPr lang="zh-CN" altLang="en-US" dirty="0" smtClean="0">
                <a:solidFill>
                  <a:schemeClr val="accent2"/>
                </a:solidFill>
                <a:latin typeface="仿宋" panose="02010609060101010101" pitchFamily="49" charset="-122"/>
                <a:ea typeface="仿宋" panose="02010609060101010101" pitchFamily="49" charset="-122"/>
              </a:rPr>
              <a:t>平面简谐波函数：质点的振动（位移）在时空上的分布</a:t>
            </a:r>
            <a:endParaRPr lang="zh-CN" altLang="en-US" dirty="0">
              <a:solidFill>
                <a:schemeClr val="accent2"/>
              </a:solidFill>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115454996"/>
              </p:ext>
            </p:extLst>
          </p:nvPr>
        </p:nvGraphicFramePr>
        <p:xfrm>
          <a:off x="1175988" y="2438779"/>
          <a:ext cx="3265488" cy="803275"/>
        </p:xfrm>
        <a:graphic>
          <a:graphicData uri="http://schemas.openxmlformats.org/presentationml/2006/ole">
            <mc:AlternateContent xmlns:mc="http://schemas.openxmlformats.org/markup-compatibility/2006">
              <mc:Choice xmlns:v="urn:schemas-microsoft-com:vml" Requires="v">
                <p:oleObj spid="_x0000_s66076" name="Equation" r:id="rId5" imgW="1600200" imgH="393480" progId="Equation.DSMT4">
                  <p:embed/>
                </p:oleObj>
              </mc:Choice>
              <mc:Fallback>
                <p:oleObj name="Equation" r:id="rId5" imgW="1600200" imgH="393480" progId="Equation.DSMT4">
                  <p:embed/>
                  <p:pic>
                    <p:nvPicPr>
                      <p:cNvPr id="0" name=""/>
                      <p:cNvPicPr/>
                      <p:nvPr/>
                    </p:nvPicPr>
                    <p:blipFill>
                      <a:blip r:embed="rId6"/>
                      <a:stretch>
                        <a:fillRect/>
                      </a:stretch>
                    </p:blipFill>
                    <p:spPr>
                      <a:xfrm>
                        <a:off x="1175988" y="2438779"/>
                        <a:ext cx="3265488" cy="80327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57699392"/>
              </p:ext>
            </p:extLst>
          </p:nvPr>
        </p:nvGraphicFramePr>
        <p:xfrm>
          <a:off x="1193466" y="3385040"/>
          <a:ext cx="3078163" cy="554038"/>
        </p:xfrm>
        <a:graphic>
          <a:graphicData uri="http://schemas.openxmlformats.org/presentationml/2006/ole">
            <mc:AlternateContent xmlns:mc="http://schemas.openxmlformats.org/markup-compatibility/2006">
              <mc:Choice xmlns:v="urn:schemas-microsoft-com:vml" Requires="v">
                <p:oleObj spid="_x0000_s66077" name="Equation" r:id="rId7" imgW="1409400" imgH="253800" progId="Equation.DSMT4">
                  <p:embed/>
                </p:oleObj>
              </mc:Choice>
              <mc:Fallback>
                <p:oleObj name="Equation" r:id="rId7" imgW="1409400" imgH="253800" progId="Equation.DSMT4">
                  <p:embed/>
                  <p:pic>
                    <p:nvPicPr>
                      <p:cNvPr id="0" name=""/>
                      <p:cNvPicPr/>
                      <p:nvPr/>
                    </p:nvPicPr>
                    <p:blipFill>
                      <a:blip r:embed="rId8"/>
                      <a:stretch>
                        <a:fillRect/>
                      </a:stretch>
                    </p:blipFill>
                    <p:spPr>
                      <a:xfrm>
                        <a:off x="1193466" y="3385040"/>
                        <a:ext cx="3078163" cy="55403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文本框 8"/>
              <p:cNvSpPr txBox="1"/>
              <p:nvPr/>
            </p:nvSpPr>
            <p:spPr>
              <a:xfrm>
                <a:off x="4839654" y="1845642"/>
                <a:ext cx="3427092" cy="461665"/>
              </a:xfrm>
              <a:prstGeom prst="rect">
                <a:avLst/>
              </a:prstGeom>
              <a:noFill/>
            </p:spPr>
            <p:txBody>
              <a:bodyPr wrap="none" rtlCol="0">
                <a:spAutoFit/>
              </a:bodyPr>
              <a:lstStyle/>
              <a:p>
                <a14:m>
                  <m:oMath xmlns:m="http://schemas.openxmlformats.org/officeDocument/2006/math">
                    <m:r>
                      <a:rPr lang="zh-CN" altLang="en-US" i="1" smtClean="0">
                        <a:latin typeface="Cambria Math" panose="02040503050406030204" pitchFamily="18" charset="0"/>
                      </a:rPr>
                      <m:t>𝜔</m:t>
                    </m:r>
                  </m:oMath>
                </a14:m>
                <a:r>
                  <a:rPr lang="zh-CN" altLang="en-US" dirty="0" smtClean="0"/>
                  <a:t>，</a:t>
                </a:r>
                <a:r>
                  <a:rPr lang="en-US" altLang="zh-CN" i="1" dirty="0" smtClean="0"/>
                  <a:t>T </a:t>
                </a:r>
                <a:r>
                  <a:rPr lang="zh-CN" altLang="en-US" dirty="0" smtClean="0">
                    <a:latin typeface="仿宋" panose="02010609060101010101" pitchFamily="49" charset="-122"/>
                    <a:ea typeface="仿宋" panose="02010609060101010101" pitchFamily="49" charset="-122"/>
                  </a:rPr>
                  <a:t>是和时间有关的量</a:t>
                </a:r>
                <a:endParaRPr lang="zh-CN" altLang="en-US" dirty="0">
                  <a:latin typeface="仿宋" panose="02010609060101010101" pitchFamily="49" charset="-122"/>
                  <a:ea typeface="仿宋" panose="02010609060101010101" pitchFamily="49"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839654" y="1845642"/>
                <a:ext cx="3427092" cy="461665"/>
              </a:xfrm>
              <a:prstGeom prst="rect">
                <a:avLst/>
              </a:prstGeom>
              <a:blipFill rotWithShape="0">
                <a:blip r:embed="rId9"/>
                <a:stretch>
                  <a:fillRect t="-14667" r="-2135" b="-3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906404" y="2908203"/>
                <a:ext cx="3293594" cy="461665"/>
              </a:xfrm>
              <a:prstGeom prst="rect">
                <a:avLst/>
              </a:prstGeom>
              <a:noFill/>
            </p:spPr>
            <p:txBody>
              <a:bodyPr wrap="none" rtlCol="0">
                <a:spAutoFit/>
              </a:bodyPr>
              <a:lstStyle/>
              <a:p>
                <a14:m>
                  <m:oMath xmlns:m="http://schemas.openxmlformats.org/officeDocument/2006/math">
                    <m:r>
                      <a:rPr lang="zh-CN" altLang="en-US" i="1" smtClean="0">
                        <a:latin typeface="Cambria Math" panose="02040503050406030204" pitchFamily="18" charset="0"/>
                        <a:ea typeface="仿宋" panose="02010609060101010101" pitchFamily="49" charset="-122"/>
                      </a:rPr>
                      <m:t>𝜅</m:t>
                    </m:r>
                  </m:oMath>
                </a14:m>
                <a:r>
                  <a:rPr lang="zh-CN" altLang="en-US" dirty="0" smtClean="0">
                    <a:ea typeface="仿宋" panose="02010609060101010101" pitchFamily="49" charset="-122"/>
                  </a:rPr>
                  <a:t>，</a:t>
                </a:r>
                <a14:m>
                  <m:oMath xmlns:m="http://schemas.openxmlformats.org/officeDocument/2006/math">
                    <m:r>
                      <a:rPr lang="zh-CN" altLang="en-US" i="1" smtClean="0">
                        <a:latin typeface="Cambria Math" panose="02040503050406030204" pitchFamily="18" charset="0"/>
                        <a:ea typeface="仿宋" panose="02010609060101010101" pitchFamily="49" charset="-122"/>
                      </a:rPr>
                      <m:t>𝜆</m:t>
                    </m:r>
                  </m:oMath>
                </a14:m>
                <a:r>
                  <a:rPr lang="zh-CN" altLang="en-US" dirty="0" smtClean="0">
                    <a:latin typeface="仿宋" panose="02010609060101010101" pitchFamily="49" charset="-122"/>
                    <a:ea typeface="仿宋" panose="02010609060101010101" pitchFamily="49" charset="-122"/>
                  </a:rPr>
                  <a:t>是和空间有关的量</a:t>
                </a:r>
                <a:endParaRPr lang="zh-CN" altLang="en-US" dirty="0">
                  <a:latin typeface="仿宋" panose="02010609060101010101" pitchFamily="49" charset="-122"/>
                  <a:ea typeface="仿宋" panose="02010609060101010101" pitchFamily="49" charset="-122"/>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906404" y="2908203"/>
                <a:ext cx="3293594" cy="461665"/>
              </a:xfrm>
              <a:prstGeom prst="rect">
                <a:avLst/>
              </a:prstGeom>
              <a:blipFill rotWithShape="0">
                <a:blip r:embed="rId10"/>
                <a:stretch>
                  <a:fillRect t="-14474" r="-2222" b="-25000"/>
                </a:stretch>
              </a:blipFill>
            </p:spPr>
            <p:txBody>
              <a:bodyPr/>
              <a:lstStyle/>
              <a:p>
                <a:r>
                  <a:rPr lang="zh-CN" altLang="en-US">
                    <a:noFill/>
                  </a:rPr>
                  <a:t> </a:t>
                </a:r>
              </a:p>
            </p:txBody>
          </p:sp>
        </mc:Fallback>
      </mc:AlternateContent>
      <p:sp>
        <p:nvSpPr>
          <p:cNvPr id="11" name="文本框 10"/>
          <p:cNvSpPr txBox="1"/>
          <p:nvPr/>
        </p:nvSpPr>
        <p:spPr>
          <a:xfrm>
            <a:off x="1175988" y="4062081"/>
            <a:ext cx="2339103" cy="461665"/>
          </a:xfrm>
          <a:prstGeom prst="rect">
            <a:avLst/>
          </a:prstGeom>
          <a:noFill/>
        </p:spPr>
        <p:txBody>
          <a:bodyPr wrap="none" rtlCol="0">
            <a:spAutoFit/>
          </a:bodyPr>
          <a:lstStyle/>
          <a:p>
            <a:r>
              <a:rPr lang="zh-CN" altLang="en-US" dirty="0" smtClean="0">
                <a:latin typeface="仿宋" panose="02010609060101010101" pitchFamily="49" charset="-122"/>
                <a:ea typeface="仿宋" panose="02010609060101010101" pitchFamily="49" charset="-122"/>
              </a:rPr>
              <a:t>其对应关系为：</a:t>
            </a:r>
            <a:endParaRPr lang="zh-CN" altLang="en-US" dirty="0">
              <a:latin typeface="仿宋" panose="02010609060101010101" pitchFamily="49" charset="-122"/>
              <a:ea typeface="仿宋" panose="02010609060101010101" pitchFamily="49" charset="-122"/>
            </a:endParaRPr>
          </a:p>
        </p:txBody>
      </p:sp>
      <p:sp>
        <p:nvSpPr>
          <p:cNvPr id="12" name="文本框 11"/>
          <p:cNvSpPr txBox="1"/>
          <p:nvPr/>
        </p:nvSpPr>
        <p:spPr>
          <a:xfrm>
            <a:off x="1729024" y="4544066"/>
            <a:ext cx="1233030" cy="1130246"/>
          </a:xfrm>
          <a:prstGeom prst="rect">
            <a:avLst/>
          </a:prstGeom>
          <a:noFill/>
        </p:spPr>
        <p:txBody>
          <a:bodyPr wrap="none" rtlCol="0">
            <a:spAutoFit/>
          </a:bodyPr>
          <a:lstStyle/>
          <a:p>
            <a:pPr>
              <a:lnSpc>
                <a:spcPct val="150000"/>
              </a:lnSpc>
            </a:pPr>
            <a:r>
              <a:rPr lang="zh-CN" altLang="en-US" dirty="0" smtClean="0">
                <a:latin typeface="仿宋" panose="02010609060101010101" pitchFamily="49" charset="-122"/>
                <a:ea typeface="仿宋" panose="02010609060101010101" pitchFamily="49" charset="-122"/>
              </a:rPr>
              <a:t>时间</a:t>
            </a:r>
            <a:r>
              <a:rPr lang="en-US" altLang="zh-CN" i="1" dirty="0" smtClean="0">
                <a:latin typeface="+mn-lt"/>
                <a:ea typeface="仿宋" panose="02010609060101010101" pitchFamily="49" charset="-122"/>
              </a:rPr>
              <a:t>t</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algn="l">
              <a:lnSpc>
                <a:spcPct val="150000"/>
              </a:lnSpc>
            </a:pPr>
            <a:r>
              <a:rPr lang="zh-CN" altLang="en-US" dirty="0" smtClean="0">
                <a:latin typeface="仿宋" panose="02010609060101010101" pitchFamily="49" charset="-122"/>
                <a:ea typeface="仿宋" panose="02010609060101010101" pitchFamily="49" charset="-122"/>
              </a:rPr>
              <a:t>空间</a:t>
            </a:r>
            <a:r>
              <a:rPr lang="en-US" altLang="zh-CN" i="1" dirty="0" smtClean="0">
                <a:latin typeface="+mn-lt"/>
                <a:ea typeface="仿宋" panose="02010609060101010101" pitchFamily="49" charset="-122"/>
              </a:rPr>
              <a:t>x</a:t>
            </a:r>
            <a:r>
              <a:rPr lang="en-US" altLang="zh-CN"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sp>
            <p:nvSpPr>
              <p:cNvPr id="13" name="文本框 12"/>
              <p:cNvSpPr txBox="1"/>
              <p:nvPr/>
            </p:nvSpPr>
            <p:spPr>
              <a:xfrm>
                <a:off x="3499288" y="4544066"/>
                <a:ext cx="1337546" cy="1200329"/>
              </a:xfrm>
              <a:prstGeom prst="rect">
                <a:avLst/>
              </a:prstGeom>
              <a:noFill/>
            </p:spPr>
            <p:txBody>
              <a:bodyPr wrap="none" rtlCol="0">
                <a:spAutoFit/>
              </a:bodyPr>
              <a:lstStyle/>
              <a:p>
                <a:pPr algn="l">
                  <a:lnSpc>
                    <a:spcPct val="150000"/>
                  </a:lnSpc>
                </a:pPr>
                <a:r>
                  <a:rPr lang="zh-CN" altLang="en-US" dirty="0">
                    <a:latin typeface="仿宋" panose="02010609060101010101" pitchFamily="49" charset="-122"/>
                    <a:ea typeface="仿宋" panose="02010609060101010101" pitchFamily="49" charset="-122"/>
                  </a:rPr>
                  <a:t>圆</a:t>
                </a:r>
                <a:r>
                  <a:rPr lang="zh-CN" altLang="en-US" dirty="0" smtClean="0">
                    <a:latin typeface="仿宋" panose="02010609060101010101" pitchFamily="49" charset="-122"/>
                    <a:ea typeface="仿宋" panose="02010609060101010101" pitchFamily="49" charset="-122"/>
                  </a:rPr>
                  <a:t>频率</a:t>
                </a:r>
                <a14:m>
                  <m:oMath xmlns:m="http://schemas.openxmlformats.org/officeDocument/2006/math">
                    <m:r>
                      <a:rPr lang="zh-CN" altLang="en-US" i="1" smtClean="0">
                        <a:latin typeface="Cambria Math" panose="02040503050406030204" pitchFamily="18" charset="0"/>
                        <a:ea typeface="仿宋" panose="02010609060101010101" pitchFamily="49" charset="-122"/>
                      </a:rPr>
                      <m:t>𝜔</m:t>
                    </m:r>
                  </m:oMath>
                </a14:m>
                <a:endParaRPr lang="en-US" altLang="zh-CN" dirty="0" smtClean="0">
                  <a:latin typeface="仿宋" panose="02010609060101010101" pitchFamily="49" charset="-122"/>
                  <a:ea typeface="仿宋" panose="02010609060101010101" pitchFamily="49" charset="-122"/>
                </a:endParaRPr>
              </a:p>
              <a:p>
                <a:pPr algn="l">
                  <a:lnSpc>
                    <a:spcPct val="150000"/>
                  </a:lnSpc>
                </a:pPr>
                <a:r>
                  <a:rPr lang="zh-CN" altLang="en-US" dirty="0" smtClean="0">
                    <a:latin typeface="仿宋" panose="02010609060101010101" pitchFamily="49" charset="-122"/>
                    <a:ea typeface="仿宋" panose="02010609060101010101" pitchFamily="49" charset="-122"/>
                  </a:rPr>
                  <a:t>波数</a:t>
                </a:r>
                <a:r>
                  <a:rPr lang="en-US" altLang="zh-CN" i="1" dirty="0" smtClean="0">
                    <a:latin typeface="+mn-lt"/>
                    <a:ea typeface="仿宋" panose="02010609060101010101" pitchFamily="49" charset="-122"/>
                  </a:rPr>
                  <a:t>k</a:t>
                </a:r>
                <a:endParaRPr lang="zh-CN" altLang="en-US" dirty="0">
                  <a:latin typeface="仿宋" panose="02010609060101010101" pitchFamily="49" charset="-122"/>
                  <a:ea typeface="仿宋" panose="02010609060101010101" pitchFamily="49" charset="-122"/>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3499288" y="4544066"/>
                <a:ext cx="1337546" cy="1200329"/>
              </a:xfrm>
              <a:prstGeom prst="rect">
                <a:avLst/>
              </a:prstGeom>
              <a:blipFill rotWithShape="0">
                <a:blip r:embed="rId11"/>
                <a:stretch>
                  <a:fillRect l="-6849" b="-55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5508104" y="4523746"/>
                <a:ext cx="982961" cy="1200329"/>
              </a:xfrm>
              <a:prstGeom prst="rect">
                <a:avLst/>
              </a:prstGeom>
              <a:noFill/>
            </p:spPr>
            <p:txBody>
              <a:bodyPr wrap="none" rtlCol="0">
                <a:spAutoFit/>
              </a:bodyPr>
              <a:lstStyle/>
              <a:p>
                <a:pPr algn="l">
                  <a:lnSpc>
                    <a:spcPct val="150000"/>
                  </a:lnSpc>
                </a:pPr>
                <a:r>
                  <a:rPr lang="zh-CN" altLang="en-US" dirty="0">
                    <a:latin typeface="仿宋" panose="02010609060101010101" pitchFamily="49" charset="-122"/>
                    <a:ea typeface="仿宋" panose="02010609060101010101" pitchFamily="49" charset="-122"/>
                  </a:rPr>
                  <a:t>周期</a:t>
                </a:r>
                <a14:m>
                  <m:oMath xmlns:m="http://schemas.openxmlformats.org/officeDocument/2006/math">
                    <m:r>
                      <a:rPr lang="en-US" altLang="zh-CN" i="1" dirty="0">
                        <a:latin typeface="Cambria Math" panose="02040503050406030204" pitchFamily="18" charset="0"/>
                        <a:ea typeface="仿宋" panose="02010609060101010101" pitchFamily="49" charset="-122"/>
                      </a:rPr>
                      <m:t>𝑇</m:t>
                    </m:r>
                  </m:oMath>
                </a14:m>
                <a:endParaRPr lang="en-US" altLang="zh-CN" i="1" dirty="0">
                  <a:latin typeface="+mn-lt"/>
                  <a:ea typeface="仿宋" panose="02010609060101010101" pitchFamily="49" charset="-122"/>
                </a:endParaRPr>
              </a:p>
              <a:p>
                <a:pPr algn="l">
                  <a:lnSpc>
                    <a:spcPct val="150000"/>
                  </a:lnSpc>
                </a:pPr>
                <a:r>
                  <a:rPr lang="zh-CN" altLang="en-US" dirty="0" smtClean="0">
                    <a:latin typeface="仿宋" panose="02010609060101010101" pitchFamily="49" charset="-122"/>
                    <a:ea typeface="仿宋" panose="02010609060101010101" pitchFamily="49" charset="-122"/>
                  </a:rPr>
                  <a:t>波长</a:t>
                </a:r>
                <a14:m>
                  <m:oMath xmlns:m="http://schemas.openxmlformats.org/officeDocument/2006/math">
                    <m:r>
                      <a:rPr lang="zh-CN" altLang="en-US" i="1" smtClean="0">
                        <a:latin typeface="Cambria Math" panose="02040503050406030204" pitchFamily="18" charset="0"/>
                        <a:ea typeface="仿宋" panose="02010609060101010101" pitchFamily="49" charset="-122"/>
                      </a:rPr>
                      <m:t>𝜆</m:t>
                    </m:r>
                  </m:oMath>
                </a14:m>
                <a:endParaRPr lang="zh-CN" altLang="en-US" dirty="0">
                  <a:latin typeface="仿宋" panose="02010609060101010101" pitchFamily="49" charset="-122"/>
                  <a:ea typeface="仿宋" panose="02010609060101010101" pitchFamily="49" charset="-122"/>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5508104" y="4523746"/>
                <a:ext cx="982961" cy="1200329"/>
              </a:xfrm>
              <a:prstGeom prst="rect">
                <a:avLst/>
              </a:prstGeom>
              <a:blipFill rotWithShape="0">
                <a:blip r:embed="rId12"/>
                <a:stretch>
                  <a:fillRect l="-9938" r="-621" b="-3553"/>
                </a:stretch>
              </a:blipFill>
            </p:spPr>
            <p:txBody>
              <a:bodyPr/>
              <a:lstStyle/>
              <a:p>
                <a:r>
                  <a:rPr lang="zh-CN" altLang="en-US">
                    <a:noFill/>
                  </a:rPr>
                  <a:t> </a:t>
                </a:r>
              </a:p>
            </p:txBody>
          </p:sp>
        </mc:Fallback>
      </mc:AlternateContent>
      <p:sp>
        <p:nvSpPr>
          <p:cNvPr id="15" name="文本框 14"/>
          <p:cNvSpPr txBox="1"/>
          <p:nvPr/>
        </p:nvSpPr>
        <p:spPr>
          <a:xfrm>
            <a:off x="1175988" y="5887718"/>
            <a:ext cx="3570209" cy="461665"/>
          </a:xfrm>
          <a:prstGeom prst="rect">
            <a:avLst/>
          </a:prstGeom>
          <a:noFill/>
        </p:spPr>
        <p:txBody>
          <a:bodyPr wrap="none" rtlCol="0">
            <a:spAutoFit/>
          </a:bodyPr>
          <a:lstStyle/>
          <a:p>
            <a:r>
              <a:rPr lang="zh-CN" altLang="en-US" dirty="0" smtClean="0">
                <a:latin typeface="仿宋" panose="02010609060101010101" pitchFamily="49" charset="-122"/>
                <a:ea typeface="仿宋" panose="02010609060101010101" pitchFamily="49" charset="-122"/>
              </a:rPr>
              <a:t>而它们由波速相互联系：</a:t>
            </a:r>
            <a:endParaRPr lang="zh-CN" altLang="en-US" dirty="0">
              <a:latin typeface="仿宋" panose="02010609060101010101" pitchFamily="49" charset="-122"/>
              <a:ea typeface="仿宋" panose="02010609060101010101" pitchFamily="49" charset="-122"/>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1885872907"/>
              </p:ext>
            </p:extLst>
          </p:nvPr>
        </p:nvGraphicFramePr>
        <p:xfrm>
          <a:off x="4971050" y="5715725"/>
          <a:ext cx="1520016" cy="889066"/>
        </p:xfrm>
        <a:graphic>
          <a:graphicData uri="http://schemas.openxmlformats.org/presentationml/2006/ole">
            <mc:AlternateContent xmlns:mc="http://schemas.openxmlformats.org/markup-compatibility/2006">
              <mc:Choice xmlns:v="urn:schemas-microsoft-com:vml" Requires="v">
                <p:oleObj spid="_x0000_s66078" name="Equation" r:id="rId13" imgW="672840" imgH="393480" progId="Equation.DSMT4">
                  <p:embed/>
                </p:oleObj>
              </mc:Choice>
              <mc:Fallback>
                <p:oleObj name="Equation" r:id="rId13" imgW="672840" imgH="393480" progId="Equation.DSMT4">
                  <p:embed/>
                  <p:pic>
                    <p:nvPicPr>
                      <p:cNvPr id="0" name=""/>
                      <p:cNvPicPr/>
                      <p:nvPr/>
                    </p:nvPicPr>
                    <p:blipFill>
                      <a:blip r:embed="rId14"/>
                      <a:stretch>
                        <a:fillRect/>
                      </a:stretch>
                    </p:blipFill>
                    <p:spPr>
                      <a:xfrm>
                        <a:off x="4971050" y="5715725"/>
                        <a:ext cx="1520016" cy="889066"/>
                      </a:xfrm>
                      <a:prstGeom prst="rect">
                        <a:avLst/>
                      </a:prstGeom>
                    </p:spPr>
                  </p:pic>
                </p:oleObj>
              </mc:Fallback>
            </mc:AlternateContent>
          </a:graphicData>
        </a:graphic>
      </p:graphicFrame>
    </p:spTree>
    <p:extLst>
      <p:ext uri="{BB962C8B-B14F-4D97-AF65-F5344CB8AC3E}">
        <p14:creationId xmlns:p14="http://schemas.microsoft.com/office/powerpoint/2010/main" val="2721295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a:t>
            </a:fld>
            <a:endParaRPr lang="en-US" altLang="zh-CN"/>
          </a:p>
        </p:txBody>
      </p:sp>
      <p:sp>
        <p:nvSpPr>
          <p:cNvPr id="3" name="矩形 2"/>
          <p:cNvSpPr/>
          <p:nvPr/>
        </p:nvSpPr>
        <p:spPr>
          <a:xfrm>
            <a:off x="647564" y="728700"/>
            <a:ext cx="1008609" cy="584775"/>
          </a:xfrm>
          <a:prstGeom prst="rect">
            <a:avLst/>
          </a:prstGeom>
        </p:spPr>
        <p:txBody>
          <a:bodyPr wrap="none">
            <a:spAutoFit/>
          </a:bodyPr>
          <a:lstStyle/>
          <a:p>
            <a:pPr algn="l">
              <a:buNone/>
            </a:pPr>
            <a:r>
              <a:rPr lang="zh-CN" altLang="en-US" sz="3200" b="1" dirty="0">
                <a:solidFill>
                  <a:schemeClr val="accent2"/>
                </a:solidFill>
                <a:latin typeface="仿宋" panose="02010609060101010101" pitchFamily="49" charset="-122"/>
                <a:ea typeface="仿宋" panose="02010609060101010101" pitchFamily="49" charset="-122"/>
              </a:rPr>
              <a:t>复习</a:t>
            </a:r>
            <a:endParaRPr lang="en-US" altLang="zh-CN" sz="3200" b="1" dirty="0">
              <a:solidFill>
                <a:schemeClr val="accent2"/>
              </a:solidFill>
              <a:latin typeface="仿宋" panose="02010609060101010101" pitchFamily="49" charset="-122"/>
              <a:ea typeface="仿宋" panose="02010609060101010101" pitchFamily="49" charset="-122"/>
            </a:endParaRPr>
          </a:p>
        </p:txBody>
      </p:sp>
      <p:sp>
        <p:nvSpPr>
          <p:cNvPr id="4" name="矩形 3"/>
          <p:cNvSpPr/>
          <p:nvPr/>
        </p:nvSpPr>
        <p:spPr>
          <a:xfrm>
            <a:off x="2375259" y="1499996"/>
            <a:ext cx="1008609" cy="584775"/>
          </a:xfrm>
          <a:prstGeom prst="rect">
            <a:avLst/>
          </a:prstGeom>
        </p:spPr>
        <p:txBody>
          <a:bodyPr wrap="none">
            <a:spAutoFit/>
          </a:bodyPr>
          <a:lstStyle/>
          <a:p>
            <a:pPr algn="l">
              <a:buNone/>
            </a:pPr>
            <a:r>
              <a:rPr lang="zh-CN" altLang="en-US" sz="3200" b="1" dirty="0" smtClean="0">
                <a:latin typeface="仿宋" panose="02010609060101010101" pitchFamily="49" charset="-122"/>
                <a:ea typeface="仿宋" panose="02010609060101010101" pitchFamily="49" charset="-122"/>
              </a:rPr>
              <a:t>振动</a:t>
            </a:r>
            <a:endParaRPr lang="en-US" altLang="zh-CN" sz="3200" b="1" dirty="0">
              <a:latin typeface="仿宋" panose="02010609060101010101" pitchFamily="49" charset="-122"/>
              <a:ea typeface="仿宋" panose="02010609060101010101" pitchFamily="49" charset="-122"/>
            </a:endParaRPr>
          </a:p>
        </p:txBody>
      </p:sp>
      <p:sp>
        <p:nvSpPr>
          <p:cNvPr id="5" name="矩形 4"/>
          <p:cNvSpPr/>
          <p:nvPr/>
        </p:nvSpPr>
        <p:spPr>
          <a:xfrm>
            <a:off x="3383868" y="1499997"/>
            <a:ext cx="3275256" cy="584775"/>
          </a:xfrm>
          <a:prstGeom prst="rect">
            <a:avLst/>
          </a:prstGeom>
        </p:spPr>
        <p:txBody>
          <a:bodyPr wrap="none">
            <a:spAutoFit/>
          </a:bodyPr>
          <a:lstStyle/>
          <a:p>
            <a:pPr algn="l">
              <a:buNone/>
            </a:pPr>
            <a:r>
              <a:rPr lang="en-US" altLang="zh-CN" sz="3200" b="1" dirty="0" smtClean="0">
                <a:latin typeface="仿宋" panose="02010609060101010101" pitchFamily="49" charset="-122"/>
                <a:ea typeface="仿宋" panose="02010609060101010101" pitchFamily="49" charset="-122"/>
              </a:rPr>
              <a:t>——</a:t>
            </a:r>
            <a:r>
              <a:rPr lang="zh-CN" altLang="en-US" sz="3200" b="1" dirty="0" smtClean="0">
                <a:latin typeface="仿宋" panose="02010609060101010101" pitchFamily="49" charset="-122"/>
                <a:ea typeface="仿宋" panose="02010609060101010101" pitchFamily="49" charset="-122"/>
              </a:rPr>
              <a:t>恢复力</a:t>
            </a:r>
            <a:r>
              <a:rPr lang="en-US" altLang="zh-CN" sz="3200" b="1" dirty="0" smtClean="0">
                <a:latin typeface="仿宋" panose="02010609060101010101" pitchFamily="49" charset="-122"/>
                <a:ea typeface="仿宋" panose="02010609060101010101" pitchFamily="49" charset="-122"/>
              </a:rPr>
              <a:t>+</a:t>
            </a:r>
            <a:r>
              <a:rPr lang="zh-CN" altLang="en-US" sz="3200" b="1" dirty="0" smtClean="0">
                <a:latin typeface="仿宋" panose="02010609060101010101" pitchFamily="49" charset="-122"/>
                <a:ea typeface="仿宋" panose="02010609060101010101" pitchFamily="49" charset="-122"/>
              </a:rPr>
              <a:t>惯性</a:t>
            </a:r>
            <a:endParaRPr lang="en-US" altLang="zh-CN" sz="3200" b="1" dirty="0">
              <a:latin typeface="仿宋" panose="02010609060101010101" pitchFamily="49" charset="-122"/>
              <a:ea typeface="仿宋" panose="02010609060101010101" pitchFamily="49" charset="-122"/>
            </a:endParaRPr>
          </a:p>
        </p:txBody>
      </p:sp>
      <p:sp>
        <p:nvSpPr>
          <p:cNvPr id="6" name="矩形 5"/>
          <p:cNvSpPr/>
          <p:nvPr/>
        </p:nvSpPr>
        <p:spPr>
          <a:xfrm>
            <a:off x="1439652" y="1517710"/>
            <a:ext cx="1027913" cy="584775"/>
          </a:xfrm>
          <a:prstGeom prst="rect">
            <a:avLst/>
          </a:prstGeom>
        </p:spPr>
        <p:txBody>
          <a:bodyPr wrap="square">
            <a:spAutoFit/>
          </a:bodyPr>
          <a:lstStyle/>
          <a:p>
            <a:r>
              <a:rPr lang="zh-CN" altLang="en-US" sz="3200" b="1" dirty="0">
                <a:solidFill>
                  <a:srgbClr val="FF0000"/>
                </a:solidFill>
                <a:latin typeface="仿宋" panose="02010609060101010101" pitchFamily="49" charset="-122"/>
                <a:ea typeface="仿宋" panose="02010609060101010101" pitchFamily="49" charset="-122"/>
              </a:rPr>
              <a:t>简谐</a:t>
            </a:r>
            <a:endParaRPr lang="zh-CN" altLang="en-US" sz="3200"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283091885"/>
              </p:ext>
            </p:extLst>
          </p:nvPr>
        </p:nvGraphicFramePr>
        <p:xfrm>
          <a:off x="4211960" y="2240868"/>
          <a:ext cx="1437588" cy="468052"/>
        </p:xfrm>
        <a:graphic>
          <a:graphicData uri="http://schemas.openxmlformats.org/presentationml/2006/ole">
            <mc:AlternateContent xmlns:mc="http://schemas.openxmlformats.org/markup-compatibility/2006">
              <mc:Choice xmlns:v="urn:schemas-microsoft-com:vml" Requires="v">
                <p:oleObj spid="_x0000_s81003" name="Equation" r:id="rId3" imgW="545760" imgH="177480" progId="Equation.DSMT4">
                  <p:embed/>
                </p:oleObj>
              </mc:Choice>
              <mc:Fallback>
                <p:oleObj name="Equation" r:id="rId3" imgW="545760" imgH="177480" progId="Equation.DSMT4">
                  <p:embed/>
                  <p:pic>
                    <p:nvPicPr>
                      <p:cNvPr id="0" name=""/>
                      <p:cNvPicPr/>
                      <p:nvPr/>
                    </p:nvPicPr>
                    <p:blipFill>
                      <a:blip r:embed="rId4"/>
                      <a:stretch>
                        <a:fillRect/>
                      </a:stretch>
                    </p:blipFill>
                    <p:spPr>
                      <a:xfrm>
                        <a:off x="4211960" y="2240868"/>
                        <a:ext cx="1437588" cy="46805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65227381"/>
              </p:ext>
            </p:extLst>
          </p:nvPr>
        </p:nvGraphicFramePr>
        <p:xfrm>
          <a:off x="2985246" y="2751174"/>
          <a:ext cx="2664302" cy="943607"/>
        </p:xfrm>
        <a:graphic>
          <a:graphicData uri="http://schemas.openxmlformats.org/presentationml/2006/ole">
            <mc:AlternateContent xmlns:mc="http://schemas.openxmlformats.org/markup-compatibility/2006">
              <mc:Choice xmlns:v="urn:schemas-microsoft-com:vml" Requires="v">
                <p:oleObj spid="_x0000_s81004" name="Equation" r:id="rId5" imgW="1218960" imgH="431640" progId="Equation.DSMT4">
                  <p:embed/>
                </p:oleObj>
              </mc:Choice>
              <mc:Fallback>
                <p:oleObj name="Equation" r:id="rId5" imgW="1218960" imgH="431640" progId="Equation.DSMT4">
                  <p:embed/>
                  <p:pic>
                    <p:nvPicPr>
                      <p:cNvPr id="0" name=""/>
                      <p:cNvPicPr/>
                      <p:nvPr/>
                    </p:nvPicPr>
                    <p:blipFill>
                      <a:blip r:embed="rId6"/>
                      <a:stretch>
                        <a:fillRect/>
                      </a:stretch>
                    </p:blipFill>
                    <p:spPr>
                      <a:xfrm>
                        <a:off x="2985246" y="2751174"/>
                        <a:ext cx="2664302" cy="943607"/>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303309546"/>
              </p:ext>
            </p:extLst>
          </p:nvPr>
        </p:nvGraphicFramePr>
        <p:xfrm>
          <a:off x="2689790" y="3833893"/>
          <a:ext cx="2334952" cy="530671"/>
        </p:xfrm>
        <a:graphic>
          <a:graphicData uri="http://schemas.openxmlformats.org/presentationml/2006/ole">
            <mc:AlternateContent xmlns:mc="http://schemas.openxmlformats.org/markup-compatibility/2006">
              <mc:Choice xmlns:v="urn:schemas-microsoft-com:vml" Requires="v">
                <p:oleObj spid="_x0000_s81005" name="Equation" r:id="rId7" imgW="1117440" imgH="253800" progId="Equation.DSMT4">
                  <p:embed/>
                </p:oleObj>
              </mc:Choice>
              <mc:Fallback>
                <p:oleObj name="Equation" r:id="rId7" imgW="1117440" imgH="253800" progId="Equation.DSMT4">
                  <p:embed/>
                  <p:pic>
                    <p:nvPicPr>
                      <p:cNvPr id="0" name=""/>
                      <p:cNvPicPr/>
                      <p:nvPr/>
                    </p:nvPicPr>
                    <p:blipFill>
                      <a:blip r:embed="rId8"/>
                      <a:stretch>
                        <a:fillRect/>
                      </a:stretch>
                    </p:blipFill>
                    <p:spPr>
                      <a:xfrm>
                        <a:off x="2689790" y="3833893"/>
                        <a:ext cx="2334952" cy="530671"/>
                      </a:xfrm>
                      <a:prstGeom prst="rect">
                        <a:avLst/>
                      </a:prstGeom>
                      <a:solidFill>
                        <a:srgbClr val="FFFF00"/>
                      </a:solid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72342700"/>
              </p:ext>
            </p:extLst>
          </p:nvPr>
        </p:nvGraphicFramePr>
        <p:xfrm>
          <a:off x="2631548" y="4741347"/>
          <a:ext cx="2451435" cy="690859"/>
        </p:xfrm>
        <a:graphic>
          <a:graphicData uri="http://schemas.openxmlformats.org/presentationml/2006/ole">
            <mc:AlternateContent xmlns:mc="http://schemas.openxmlformats.org/markup-compatibility/2006">
              <mc:Choice xmlns:v="urn:schemas-microsoft-com:vml" Requires="v">
                <p:oleObj spid="_x0000_s81006" name="Equation" r:id="rId9" imgW="1396800" imgH="393480" progId="Equation.DSMT4">
                  <p:embed/>
                </p:oleObj>
              </mc:Choice>
              <mc:Fallback>
                <p:oleObj name="Equation" r:id="rId9" imgW="1396800" imgH="393480" progId="Equation.DSMT4">
                  <p:embed/>
                  <p:pic>
                    <p:nvPicPr>
                      <p:cNvPr id="0" name=""/>
                      <p:cNvPicPr/>
                      <p:nvPr/>
                    </p:nvPicPr>
                    <p:blipFill>
                      <a:blip r:embed="rId10"/>
                      <a:stretch>
                        <a:fillRect/>
                      </a:stretch>
                    </p:blipFill>
                    <p:spPr>
                      <a:xfrm>
                        <a:off x="2631548" y="4741347"/>
                        <a:ext cx="2451435" cy="690859"/>
                      </a:xfrm>
                      <a:prstGeom prst="rect">
                        <a:avLst/>
                      </a:prstGeom>
                    </p:spPr>
                  </p:pic>
                </p:oleObj>
              </mc:Fallback>
            </mc:AlternateContent>
          </a:graphicData>
        </a:graphic>
      </p:graphicFrame>
      <p:sp>
        <p:nvSpPr>
          <p:cNvPr id="11" name="矩形 10"/>
          <p:cNvSpPr/>
          <p:nvPr/>
        </p:nvSpPr>
        <p:spPr>
          <a:xfrm>
            <a:off x="5904148" y="4846721"/>
            <a:ext cx="2448272" cy="584775"/>
          </a:xfrm>
          <a:prstGeom prst="rect">
            <a:avLst/>
          </a:prstGeom>
        </p:spPr>
        <p:txBody>
          <a:bodyPr wrap="square">
            <a:spAutoFit/>
          </a:bodyPr>
          <a:lstStyle/>
          <a:p>
            <a:r>
              <a:rPr lang="zh-CN" altLang="en-US" sz="3200" b="1" dirty="0" smtClean="0">
                <a:solidFill>
                  <a:srgbClr val="FF0000"/>
                </a:solidFill>
                <a:latin typeface="仿宋" panose="02010609060101010101" pitchFamily="49" charset="-122"/>
                <a:ea typeface="仿宋" panose="02010609060101010101" pitchFamily="49" charset="-122"/>
              </a:rPr>
              <a:t>时间周期性</a:t>
            </a:r>
            <a:endParaRPr lang="zh-CN" altLang="en-US" sz="3200" dirty="0">
              <a:solidFill>
                <a:srgbClr val="FF0000"/>
              </a:solidFill>
            </a:endParaRPr>
          </a:p>
        </p:txBody>
      </p:sp>
      <p:sp>
        <p:nvSpPr>
          <p:cNvPr id="12" name="矩形 11"/>
          <p:cNvSpPr/>
          <p:nvPr/>
        </p:nvSpPr>
        <p:spPr>
          <a:xfrm>
            <a:off x="5893262" y="3833893"/>
            <a:ext cx="2448272" cy="584775"/>
          </a:xfrm>
          <a:prstGeom prst="rect">
            <a:avLst/>
          </a:prstGeom>
        </p:spPr>
        <p:txBody>
          <a:bodyPr wrap="square">
            <a:spAutoFit/>
          </a:bodyPr>
          <a:lstStyle/>
          <a:p>
            <a:r>
              <a:rPr lang="zh-CN" altLang="en-US" sz="3200" b="1" dirty="0">
                <a:solidFill>
                  <a:srgbClr val="FF0000"/>
                </a:solidFill>
                <a:latin typeface="仿宋" panose="02010609060101010101" pitchFamily="49" charset="-122"/>
                <a:ea typeface="仿宋" panose="02010609060101010101" pitchFamily="49" charset="-122"/>
              </a:rPr>
              <a:t>相位</a:t>
            </a:r>
            <a:endParaRPr lang="zh-CN" altLang="en-US" sz="3200" dirty="0">
              <a:solidFill>
                <a:srgbClr val="FF0000"/>
              </a:solidFill>
            </a:endParaRPr>
          </a:p>
        </p:txBody>
      </p:sp>
    </p:spTree>
    <p:extLst>
      <p:ext uri="{BB962C8B-B14F-4D97-AF65-F5344CB8AC3E}">
        <p14:creationId xmlns:p14="http://schemas.microsoft.com/office/powerpoint/2010/main" val="173684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9"/>
                                        </p:tgtEl>
                                      </p:cBhvr>
                                    </p:animEffect>
                                    <p:animScale>
                                      <p:cBhvr>
                                        <p:cTn id="27" dur="250" autoRev="1" fill="hold"/>
                                        <p:tgtEl>
                                          <p:spTgt spid="9"/>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inVertical)">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20</a:t>
            </a:fld>
            <a:endParaRPr lang="en-US" altLang="zh-CN"/>
          </a:p>
        </p:txBody>
      </p:sp>
      <p:pic>
        <p:nvPicPr>
          <p:cNvPr id="665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9940" y="3774603"/>
            <a:ext cx="2815758" cy="637990"/>
          </a:xfrm>
          <a:prstGeom prst="rect">
            <a:avLst/>
          </a:prstGeom>
          <a:noFill/>
          <a:extLst>
            <a:ext uri="{909E8E84-426E-40DD-AFC4-6F175D3DCCD1}">
              <a14:hiddenFill xmlns:a14="http://schemas.microsoft.com/office/drawing/2010/main">
                <a:solidFill>
                  <a:srgbClr val="FFFFFF"/>
                </a:solidFill>
              </a14:hiddenFill>
            </a:ext>
          </a:extLst>
        </p:spPr>
      </p:pic>
      <p:pic>
        <p:nvPicPr>
          <p:cNvPr id="66561"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40" y="4569131"/>
            <a:ext cx="3245818" cy="9779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827584" y="2599976"/>
            <a:ext cx="70927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25000"/>
              </a:lnSpc>
              <a:spcBef>
                <a:spcPct val="0"/>
              </a:spcBef>
              <a:spcAft>
                <a:spcPct val="0"/>
              </a:spcAft>
              <a:buClrTx/>
              <a:buSzTx/>
              <a:buFontTx/>
              <a:buNone/>
              <a:tabLst/>
            </a:pPr>
            <a:r>
              <a:rPr kumimoji="0" lang="en-US" altLang="zh-CN"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  </a:t>
            </a:r>
            <a:r>
              <a:rPr kumimoji="0" lang="zh-CN" altLang="zh-CN"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如果</a:t>
            </a:r>
            <a:r>
              <a:rPr kumimoji="0" lang="en-US" altLang="zh-CN"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x</a:t>
            </a:r>
            <a:r>
              <a:rPr kumimoji="0" lang="zh-CN" altLang="en-US"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处的相位比</a:t>
            </a:r>
            <a:r>
              <a:rPr kumimoji="0" lang="en-US" altLang="zh-CN"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0</a:t>
            </a:r>
            <a:r>
              <a:rPr kumimoji="0" lang="zh-CN" altLang="en-US"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处的相位超前</a:t>
            </a:r>
            <a:r>
              <a:rPr kumimoji="0" lang="en-US" altLang="zh-CN" b="0" i="0" u="none" strike="noStrike" cap="none" normalizeH="0" dirty="0" err="1"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kx</a:t>
            </a:r>
            <a:r>
              <a:rPr kumimoji="0" lang="zh-CN" altLang="en-US"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，则波是由</a:t>
            </a:r>
            <a:r>
              <a:rPr kumimoji="0" lang="en-US" altLang="zh-CN"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x</a:t>
            </a:r>
            <a:r>
              <a:rPr kumimoji="0" lang="zh-CN" altLang="en-US"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处传到</a:t>
            </a:r>
            <a:r>
              <a:rPr kumimoji="0" lang="en-US" altLang="zh-CN"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0</a:t>
            </a:r>
            <a:r>
              <a:rPr kumimoji="0" lang="zh-CN" altLang="en-US"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处的，即沿－</a:t>
            </a:r>
            <a:r>
              <a:rPr kumimoji="0" lang="en-US" altLang="zh-CN"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x</a:t>
            </a:r>
            <a:r>
              <a:rPr kumimoji="0" lang="zh-CN" altLang="en-US"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轴方向传播，可表示为：</a:t>
            </a:r>
            <a:endParaRPr kumimoji="0" lang="zh-CN" altLang="en-US" b="0" i="0" u="none" strike="noStrike" cap="none" normalizeH="0" dirty="0" smtClean="0">
              <a:ln>
                <a:noFill/>
              </a:ln>
              <a:solidFill>
                <a:schemeClr val="tx1"/>
              </a:solidFill>
              <a:effectLst/>
              <a:ea typeface="仿宋" panose="02010609060101010101" pitchFamily="49"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smtClean="0">
              <a:ln>
                <a:noFill/>
              </a:ln>
              <a:solidFill>
                <a:schemeClr val="tx1"/>
              </a:solidFill>
              <a:effectLst/>
            </a:endParaRPr>
          </a:p>
        </p:txBody>
      </p:sp>
      <p:sp>
        <p:nvSpPr>
          <p:cNvPr id="6" name="Rectangle 4"/>
          <p:cNvSpPr>
            <a:spLocks noChangeArrowheads="1"/>
          </p:cNvSpPr>
          <p:nvPr/>
        </p:nvSpPr>
        <p:spPr bwMode="auto">
          <a:xfrm>
            <a:off x="5415230" y="2398068"/>
            <a:ext cx="895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1292424" y="5703639"/>
            <a:ext cx="52565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dirty="0">
                <a:ea typeface="仿宋" panose="02010609060101010101" pitchFamily="49" charset="-122"/>
                <a:cs typeface="Times New Roman" panose="02020603050405020304" pitchFamily="18" charset="0"/>
              </a:rPr>
              <a:t>其中</a:t>
            </a:r>
            <a:r>
              <a:rPr kumimoji="0" lang="en-US" altLang="zh-CN" dirty="0">
                <a:ea typeface="仿宋" panose="02010609060101010101" pitchFamily="49" charset="-122"/>
                <a:cs typeface="Times New Roman" panose="02020603050405020304" pitchFamily="18" charset="0"/>
              </a:rPr>
              <a:t>T</a:t>
            </a:r>
            <a:r>
              <a:rPr kumimoji="0" lang="zh-CN" altLang="en-US" dirty="0">
                <a:ea typeface="仿宋" panose="02010609060101010101" pitchFamily="49" charset="-122"/>
                <a:cs typeface="Times New Roman" panose="02020603050405020304" pitchFamily="18" charset="0"/>
              </a:rPr>
              <a:t>由波源决定，</a:t>
            </a:r>
            <a:r>
              <a:rPr kumimoji="0" lang="en-US" altLang="zh-CN" dirty="0">
                <a:ea typeface="仿宋" panose="02010609060101010101" pitchFamily="49" charset="-122"/>
                <a:cs typeface="Times New Roman" panose="02020603050405020304" pitchFamily="18" charset="0"/>
              </a:rPr>
              <a:t>v</a:t>
            </a:r>
            <a:r>
              <a:rPr kumimoji="0" lang="zh-CN" altLang="en-US" dirty="0">
                <a:ea typeface="仿宋" panose="02010609060101010101" pitchFamily="49" charset="-122"/>
                <a:cs typeface="Times New Roman" panose="02020603050405020304" pitchFamily="18" charset="0"/>
              </a:rPr>
              <a:t>由介质决定。 </a:t>
            </a:r>
          </a:p>
        </p:txBody>
      </p:sp>
      <p:graphicFrame>
        <p:nvGraphicFramePr>
          <p:cNvPr id="10" name="对象 9"/>
          <p:cNvGraphicFramePr>
            <a:graphicFrameLocks noChangeAspect="1"/>
          </p:cNvGraphicFramePr>
          <p:nvPr>
            <p:extLst>
              <p:ext uri="{D42A27DB-BD31-4B8C-83A1-F6EECF244321}">
                <p14:modId xmlns:p14="http://schemas.microsoft.com/office/powerpoint/2010/main" val="1854598583"/>
              </p:ext>
            </p:extLst>
          </p:nvPr>
        </p:nvGraphicFramePr>
        <p:xfrm>
          <a:off x="1555750" y="800100"/>
          <a:ext cx="2551113" cy="554038"/>
        </p:xfrm>
        <a:graphic>
          <a:graphicData uri="http://schemas.openxmlformats.org/presentationml/2006/ole">
            <mc:AlternateContent xmlns:mc="http://schemas.openxmlformats.org/markup-compatibility/2006">
              <mc:Choice xmlns:v="urn:schemas-microsoft-com:vml" Requires="v">
                <p:oleObj spid="_x0000_s66688" name="Equation" r:id="rId5" imgW="1168200" imgH="253800" progId="Equation.DSMT4">
                  <p:embed/>
                </p:oleObj>
              </mc:Choice>
              <mc:Fallback>
                <p:oleObj name="Equation" r:id="rId5" imgW="1168200" imgH="253800" progId="Equation.DSMT4">
                  <p:embed/>
                  <p:pic>
                    <p:nvPicPr>
                      <p:cNvPr id="0" name=""/>
                      <p:cNvPicPr/>
                      <p:nvPr/>
                    </p:nvPicPr>
                    <p:blipFill>
                      <a:blip r:embed="rId6"/>
                      <a:stretch>
                        <a:fillRect/>
                      </a:stretch>
                    </p:blipFill>
                    <p:spPr>
                      <a:xfrm>
                        <a:off x="1555750" y="800100"/>
                        <a:ext cx="2551113" cy="554038"/>
                      </a:xfrm>
                      <a:prstGeom prst="rect">
                        <a:avLst/>
                      </a:prstGeom>
                    </p:spPr>
                  </p:pic>
                </p:oleObj>
              </mc:Fallback>
            </mc:AlternateContent>
          </a:graphicData>
        </a:graphic>
      </p:graphicFrame>
      <p:sp>
        <p:nvSpPr>
          <p:cNvPr id="8" name="矩形 7"/>
          <p:cNvSpPr/>
          <p:nvPr/>
        </p:nvSpPr>
        <p:spPr>
          <a:xfrm>
            <a:off x="824678" y="1455090"/>
            <a:ext cx="7095694" cy="1015663"/>
          </a:xfrm>
          <a:prstGeom prst="rect">
            <a:avLst/>
          </a:prstGeom>
        </p:spPr>
        <p:txBody>
          <a:bodyPr wrap="square">
            <a:spAutoFit/>
          </a:bodyPr>
          <a:lstStyle/>
          <a:p>
            <a:pPr algn="l">
              <a:lnSpc>
                <a:spcPct val="125000"/>
              </a:lnSpc>
            </a:pPr>
            <a:r>
              <a:rPr kumimoji="0" lang="en-US" altLang="zh-CN" dirty="0" smtClean="0">
                <a:ea typeface="仿宋" panose="02010609060101010101" pitchFamily="49" charset="-122"/>
                <a:cs typeface="Times New Roman" panose="02020603050405020304" pitchFamily="18" charset="0"/>
              </a:rPr>
              <a:t>      </a:t>
            </a:r>
            <a:r>
              <a:rPr kumimoji="0" lang="zh-CN" altLang="zh-CN" dirty="0" smtClean="0">
                <a:ea typeface="仿宋" panose="02010609060101010101" pitchFamily="49" charset="-122"/>
                <a:cs typeface="Times New Roman" panose="02020603050405020304" pitchFamily="18" charset="0"/>
              </a:rPr>
              <a:t>从</a:t>
            </a:r>
            <a:r>
              <a:rPr kumimoji="0" lang="zh-CN" altLang="zh-CN" dirty="0">
                <a:ea typeface="仿宋" panose="02010609060101010101" pitchFamily="49" charset="-122"/>
                <a:cs typeface="Times New Roman" panose="02020603050405020304" pitchFamily="18" charset="0"/>
              </a:rPr>
              <a:t>以上表达式看出，</a:t>
            </a:r>
            <a:r>
              <a:rPr kumimoji="0" lang="en-US" altLang="zh-CN" dirty="0">
                <a:ea typeface="仿宋" panose="02010609060101010101" pitchFamily="49" charset="-122"/>
                <a:cs typeface="Times New Roman" panose="02020603050405020304" pitchFamily="18" charset="0"/>
              </a:rPr>
              <a:t>x</a:t>
            </a:r>
            <a:r>
              <a:rPr kumimoji="0" lang="zh-CN" altLang="zh-CN" dirty="0">
                <a:ea typeface="仿宋" panose="02010609060101010101" pitchFamily="49" charset="-122"/>
                <a:cs typeface="Times New Roman" panose="02020603050405020304" pitchFamily="18" charset="0"/>
              </a:rPr>
              <a:t>处的相位比</a:t>
            </a:r>
            <a:r>
              <a:rPr kumimoji="0" lang="en-US" altLang="zh-CN" dirty="0">
                <a:ea typeface="仿宋" panose="02010609060101010101" pitchFamily="49" charset="-122"/>
                <a:cs typeface="Times New Roman" panose="02020603050405020304" pitchFamily="18" charset="0"/>
              </a:rPr>
              <a:t>0</a:t>
            </a:r>
            <a:r>
              <a:rPr kumimoji="0" lang="zh-CN" altLang="zh-CN" dirty="0">
                <a:ea typeface="仿宋" panose="02010609060101010101" pitchFamily="49" charset="-122"/>
                <a:cs typeface="Times New Roman" panose="02020603050405020304" pitchFamily="18" charset="0"/>
              </a:rPr>
              <a:t>处的相位落后</a:t>
            </a:r>
            <a:r>
              <a:rPr kumimoji="0" lang="en-US" altLang="zh-CN" dirty="0" err="1">
                <a:ea typeface="仿宋" panose="02010609060101010101" pitchFamily="49" charset="-122"/>
                <a:cs typeface="Times New Roman" panose="02020603050405020304" pitchFamily="18" charset="0"/>
              </a:rPr>
              <a:t>kx</a:t>
            </a:r>
            <a:r>
              <a:rPr kumimoji="0" lang="zh-CN" altLang="zh-CN" dirty="0">
                <a:ea typeface="仿宋" panose="02010609060101010101" pitchFamily="49" charset="-122"/>
                <a:cs typeface="Times New Roman" panose="02020603050405020304" pitchFamily="18" charset="0"/>
              </a:rPr>
              <a:t>，这说明波是由</a:t>
            </a:r>
            <a:r>
              <a:rPr kumimoji="0" lang="en-US" altLang="zh-CN" dirty="0">
                <a:ea typeface="仿宋" panose="02010609060101010101" pitchFamily="49" charset="-122"/>
                <a:cs typeface="Times New Roman" panose="02020603050405020304" pitchFamily="18" charset="0"/>
              </a:rPr>
              <a:t>0</a:t>
            </a:r>
            <a:r>
              <a:rPr kumimoji="0" lang="zh-CN" altLang="zh-CN" dirty="0">
                <a:ea typeface="仿宋" panose="02010609060101010101" pitchFamily="49" charset="-122"/>
                <a:cs typeface="Times New Roman" panose="02020603050405020304" pitchFamily="18" charset="0"/>
              </a:rPr>
              <a:t>处传到</a:t>
            </a:r>
            <a:r>
              <a:rPr kumimoji="0" lang="en-US" altLang="zh-CN" dirty="0">
                <a:ea typeface="仿宋" panose="02010609060101010101" pitchFamily="49" charset="-122"/>
                <a:cs typeface="Times New Roman" panose="02020603050405020304" pitchFamily="18" charset="0"/>
              </a:rPr>
              <a:t>x</a:t>
            </a:r>
            <a:r>
              <a:rPr kumimoji="0" lang="zh-CN" altLang="zh-CN" dirty="0">
                <a:ea typeface="仿宋" panose="02010609060101010101" pitchFamily="49" charset="-122"/>
                <a:cs typeface="Times New Roman" panose="02020603050405020304" pitchFamily="18" charset="0"/>
              </a:rPr>
              <a:t>处的，即沿</a:t>
            </a:r>
            <a:r>
              <a:rPr kumimoji="0" lang="en-US" altLang="zh-CN" dirty="0">
                <a:ea typeface="仿宋" panose="02010609060101010101" pitchFamily="49" charset="-122"/>
                <a:cs typeface="Times New Roman" panose="02020603050405020304" pitchFamily="18" charset="0"/>
              </a:rPr>
              <a:t>x</a:t>
            </a:r>
            <a:r>
              <a:rPr kumimoji="0" lang="zh-CN" altLang="zh-CN" dirty="0">
                <a:ea typeface="仿宋" panose="02010609060101010101" pitchFamily="49" charset="-122"/>
                <a:cs typeface="Times New Roman" panose="02020603050405020304" pitchFamily="18" charset="0"/>
              </a:rPr>
              <a:t>轴方向传播。</a:t>
            </a:r>
            <a:endParaRPr kumimoji="0" lang="zh-CN" altLang="en-US" dirty="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61986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21</a:t>
            </a:fld>
            <a:endParaRPr lang="en-US" altLang="zh-CN"/>
          </a:p>
        </p:txBody>
      </p:sp>
      <p:sp>
        <p:nvSpPr>
          <p:cNvPr id="5" name="矩形 4"/>
          <p:cNvSpPr/>
          <p:nvPr/>
        </p:nvSpPr>
        <p:spPr>
          <a:xfrm>
            <a:off x="683568" y="836712"/>
            <a:ext cx="7095694" cy="2400657"/>
          </a:xfrm>
          <a:prstGeom prst="rect">
            <a:avLst/>
          </a:prstGeom>
        </p:spPr>
        <p:txBody>
          <a:bodyPr wrap="square">
            <a:spAutoFit/>
          </a:bodyPr>
          <a:lstStyle/>
          <a:p>
            <a:pPr algn="l">
              <a:lnSpc>
                <a:spcPct val="125000"/>
              </a:lnSpc>
            </a:pPr>
            <a:r>
              <a:rPr kumimoji="0" lang="en-US" altLang="zh-CN" dirty="0" smtClean="0">
                <a:ea typeface="仿宋" panose="02010609060101010101" pitchFamily="49" charset="-122"/>
                <a:cs typeface="Times New Roman" panose="02020603050405020304" pitchFamily="18" charset="0"/>
              </a:rPr>
              <a:t>      </a:t>
            </a:r>
            <a:r>
              <a:rPr kumimoji="0" lang="zh-CN" altLang="en-US" dirty="0" smtClean="0">
                <a:ea typeface="仿宋" panose="02010609060101010101" pitchFamily="49" charset="-122"/>
                <a:cs typeface="Times New Roman" panose="02020603050405020304" pitchFamily="18" charset="0"/>
              </a:rPr>
              <a:t>简谐波运动学方程的物理意义：</a:t>
            </a:r>
            <a:endParaRPr kumimoji="0" lang="en-US" altLang="zh-CN" dirty="0" smtClean="0">
              <a:ea typeface="仿宋" panose="02010609060101010101" pitchFamily="49" charset="-122"/>
              <a:cs typeface="Times New Roman" panose="02020603050405020304" pitchFamily="18" charset="0"/>
            </a:endParaRPr>
          </a:p>
          <a:p>
            <a:pPr algn="l">
              <a:lnSpc>
                <a:spcPct val="125000"/>
              </a:lnSpc>
            </a:pPr>
            <a:r>
              <a:rPr kumimoji="0" lang="en-US" altLang="zh-CN" dirty="0">
                <a:ea typeface="仿宋" panose="02010609060101010101" pitchFamily="49" charset="-122"/>
                <a:cs typeface="Times New Roman" panose="02020603050405020304" pitchFamily="18" charset="0"/>
              </a:rPr>
              <a:t> </a:t>
            </a:r>
            <a:r>
              <a:rPr kumimoji="0" lang="en-US" altLang="zh-CN" dirty="0" smtClean="0">
                <a:ea typeface="仿宋" panose="02010609060101010101" pitchFamily="49" charset="-122"/>
                <a:cs typeface="Times New Roman" panose="02020603050405020304" pitchFamily="18" charset="0"/>
              </a:rPr>
              <a:t>     </a:t>
            </a:r>
            <a:r>
              <a:rPr kumimoji="0" lang="zh-CN" altLang="en-US" dirty="0" smtClean="0">
                <a:ea typeface="仿宋" panose="02010609060101010101" pitchFamily="49" charset="-122"/>
                <a:cs typeface="Times New Roman" panose="02020603050405020304" pitchFamily="18" charset="0"/>
              </a:rPr>
              <a:t>波的运动学方程是一个二元函数，位移既是时间</a:t>
            </a:r>
            <a:r>
              <a:rPr kumimoji="0" lang="en-US" altLang="zh-CN" i="1" dirty="0" smtClean="0">
                <a:ea typeface="仿宋" panose="02010609060101010101" pitchFamily="49" charset="-122"/>
                <a:cs typeface="Times New Roman" panose="02020603050405020304" pitchFamily="18" charset="0"/>
              </a:rPr>
              <a:t>t</a:t>
            </a:r>
            <a:r>
              <a:rPr kumimoji="0" lang="zh-CN" altLang="en-US" dirty="0" smtClean="0">
                <a:ea typeface="仿宋" panose="02010609060101010101" pitchFamily="49" charset="-122"/>
                <a:cs typeface="Times New Roman" panose="02020603050405020304" pitchFamily="18" charset="0"/>
              </a:rPr>
              <a:t>的函数，又是位置</a:t>
            </a:r>
            <a:r>
              <a:rPr kumimoji="0" lang="en-US" altLang="zh-CN" i="1" dirty="0" smtClean="0">
                <a:ea typeface="仿宋" panose="02010609060101010101" pitchFamily="49" charset="-122"/>
                <a:cs typeface="Times New Roman" panose="02020603050405020304" pitchFamily="18" charset="0"/>
              </a:rPr>
              <a:t>x</a:t>
            </a:r>
            <a:r>
              <a:rPr kumimoji="0" lang="zh-CN" altLang="en-US" dirty="0" smtClean="0">
                <a:ea typeface="仿宋" panose="02010609060101010101" pitchFamily="49" charset="-122"/>
                <a:cs typeface="Times New Roman" panose="02020603050405020304" pitchFamily="18" charset="0"/>
              </a:rPr>
              <a:t>的函数。</a:t>
            </a:r>
            <a:endParaRPr kumimoji="0" lang="en-US" altLang="zh-CN" dirty="0" smtClean="0">
              <a:ea typeface="仿宋" panose="02010609060101010101" pitchFamily="49" charset="-122"/>
              <a:cs typeface="Times New Roman" panose="02020603050405020304" pitchFamily="18" charset="0"/>
            </a:endParaRPr>
          </a:p>
          <a:p>
            <a:pPr algn="l">
              <a:lnSpc>
                <a:spcPct val="125000"/>
              </a:lnSpc>
            </a:pPr>
            <a:r>
              <a:rPr kumimoji="0" lang="en-US" altLang="zh-CN" dirty="0" smtClean="0">
                <a:ea typeface="仿宋" panose="02010609060101010101" pitchFamily="49" charset="-122"/>
                <a:cs typeface="Times New Roman" panose="02020603050405020304" pitchFamily="18" charset="0"/>
              </a:rPr>
              <a:t>1. </a:t>
            </a:r>
            <a:r>
              <a:rPr kumimoji="0" lang="zh-CN" altLang="en-US" dirty="0" smtClean="0">
                <a:ea typeface="仿宋" panose="02010609060101010101" pitchFamily="49" charset="-122"/>
                <a:cs typeface="Times New Roman" panose="02020603050405020304" pitchFamily="18" charset="0"/>
              </a:rPr>
              <a:t>当</a:t>
            </a:r>
            <a:r>
              <a:rPr kumimoji="0" lang="en-US" altLang="zh-CN" i="1" dirty="0" smtClean="0">
                <a:ea typeface="仿宋" panose="02010609060101010101" pitchFamily="49" charset="-122"/>
                <a:cs typeface="Times New Roman" panose="02020603050405020304" pitchFamily="18" charset="0"/>
              </a:rPr>
              <a:t>x</a:t>
            </a:r>
            <a:r>
              <a:rPr kumimoji="0" lang="zh-CN" altLang="en-US" dirty="0" smtClean="0">
                <a:ea typeface="仿宋" panose="02010609060101010101" pitchFamily="49" charset="-122"/>
                <a:cs typeface="Times New Roman" panose="02020603050405020304" pitchFamily="18" charset="0"/>
              </a:rPr>
              <a:t>一定，</a:t>
            </a:r>
            <a:r>
              <a:rPr kumimoji="0" lang="en-US" altLang="zh-CN" i="1" dirty="0" smtClean="0">
                <a:ea typeface="仿宋" panose="02010609060101010101" pitchFamily="49" charset="-122"/>
                <a:cs typeface="Times New Roman" panose="02020603050405020304" pitchFamily="18" charset="0"/>
              </a:rPr>
              <a:t>y</a:t>
            </a:r>
            <a:r>
              <a:rPr kumimoji="0" lang="zh-CN" altLang="en-US" dirty="0" smtClean="0">
                <a:ea typeface="仿宋" panose="02010609060101010101" pitchFamily="49" charset="-122"/>
                <a:cs typeface="Times New Roman" panose="02020603050405020304" pitchFamily="18" charset="0"/>
              </a:rPr>
              <a:t>仅为</a:t>
            </a:r>
            <a:r>
              <a:rPr kumimoji="0" lang="en-US" altLang="zh-CN" i="1" dirty="0" smtClean="0">
                <a:ea typeface="仿宋" panose="02010609060101010101" pitchFamily="49" charset="-122"/>
                <a:cs typeface="Times New Roman" panose="02020603050405020304" pitchFamily="18" charset="0"/>
              </a:rPr>
              <a:t>t</a:t>
            </a:r>
            <a:r>
              <a:rPr kumimoji="0" lang="zh-CN" altLang="en-US" dirty="0" smtClean="0">
                <a:ea typeface="仿宋" panose="02010609060101010101" pitchFamily="49" charset="-122"/>
                <a:cs typeface="Times New Roman" panose="02020603050405020304" pitchFamily="18" charset="0"/>
              </a:rPr>
              <a:t>的函数，例如</a:t>
            </a:r>
            <a:r>
              <a:rPr kumimoji="0" lang="en-US" altLang="zh-CN" i="1" dirty="0" smtClean="0">
                <a:ea typeface="仿宋" panose="02010609060101010101" pitchFamily="49" charset="-122"/>
                <a:cs typeface="Times New Roman" panose="02020603050405020304" pitchFamily="18" charset="0"/>
              </a:rPr>
              <a:t>x</a:t>
            </a:r>
            <a:r>
              <a:rPr kumimoji="0" lang="en-US" altLang="zh-CN" dirty="0" smtClean="0">
                <a:ea typeface="仿宋" panose="02010609060101010101" pitchFamily="49" charset="-122"/>
                <a:cs typeface="Times New Roman" panose="02020603050405020304" pitchFamily="18" charset="0"/>
              </a:rPr>
              <a:t>=</a:t>
            </a:r>
            <a:r>
              <a:rPr kumimoji="0" lang="en-US" altLang="zh-CN" i="1" dirty="0" smtClean="0">
                <a:ea typeface="仿宋" panose="02010609060101010101" pitchFamily="49" charset="-122"/>
                <a:cs typeface="Times New Roman" panose="02020603050405020304" pitchFamily="18" charset="0"/>
              </a:rPr>
              <a:t>x</a:t>
            </a:r>
            <a:r>
              <a:rPr kumimoji="0" lang="en-US" altLang="zh-CN" baseline="-25000" dirty="0" smtClean="0">
                <a:ea typeface="仿宋" panose="02010609060101010101" pitchFamily="49" charset="-122"/>
                <a:cs typeface="Times New Roman" panose="02020603050405020304" pitchFamily="18" charset="0"/>
              </a:rPr>
              <a:t>1</a:t>
            </a:r>
            <a:r>
              <a:rPr kumimoji="0" lang="zh-CN" altLang="en-US" dirty="0" smtClean="0">
                <a:ea typeface="仿宋" panose="02010609060101010101" pitchFamily="49" charset="-122"/>
                <a:cs typeface="Times New Roman" panose="02020603050405020304" pitchFamily="18" charset="0"/>
              </a:rPr>
              <a:t>时，即盯住某一位置看，</a:t>
            </a:r>
            <a:endParaRPr kumimoji="0" lang="zh-CN" altLang="en-US" dirty="0">
              <a:ea typeface="仿宋" panose="02010609060101010101" pitchFamily="49"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574656026"/>
              </p:ext>
            </p:extLst>
          </p:nvPr>
        </p:nvGraphicFramePr>
        <p:xfrm>
          <a:off x="1943708" y="3237368"/>
          <a:ext cx="4609492" cy="790199"/>
        </p:xfrm>
        <a:graphic>
          <a:graphicData uri="http://schemas.openxmlformats.org/presentationml/2006/ole">
            <mc:AlternateContent xmlns:mc="http://schemas.openxmlformats.org/markup-compatibility/2006">
              <mc:Choice xmlns:v="urn:schemas-microsoft-com:vml" Requires="v">
                <p:oleObj spid="_x0000_s69860" name="Equation" r:id="rId3" imgW="2666880" imgH="457200" progId="Equation.DSMT4">
                  <p:embed/>
                </p:oleObj>
              </mc:Choice>
              <mc:Fallback>
                <p:oleObj name="Equation" r:id="rId3" imgW="2666880" imgH="457200" progId="Equation.DSMT4">
                  <p:embed/>
                  <p:pic>
                    <p:nvPicPr>
                      <p:cNvPr id="0" name=""/>
                      <p:cNvPicPr/>
                      <p:nvPr/>
                    </p:nvPicPr>
                    <p:blipFill>
                      <a:blip r:embed="rId4"/>
                      <a:stretch>
                        <a:fillRect/>
                      </a:stretch>
                    </p:blipFill>
                    <p:spPr>
                      <a:xfrm>
                        <a:off x="1943708" y="3237368"/>
                        <a:ext cx="4609492" cy="790199"/>
                      </a:xfrm>
                      <a:prstGeom prst="rect">
                        <a:avLst/>
                      </a:prstGeom>
                    </p:spPr>
                  </p:pic>
                </p:oleObj>
              </mc:Fallback>
            </mc:AlternateContent>
          </a:graphicData>
        </a:graphic>
      </p:graphicFrame>
      <p:sp>
        <p:nvSpPr>
          <p:cNvPr id="7" name="矩形 6"/>
          <p:cNvSpPr/>
          <p:nvPr/>
        </p:nvSpPr>
        <p:spPr>
          <a:xfrm>
            <a:off x="702060" y="4027567"/>
            <a:ext cx="7506344" cy="1477328"/>
          </a:xfrm>
          <a:prstGeom prst="rect">
            <a:avLst/>
          </a:prstGeom>
        </p:spPr>
        <p:txBody>
          <a:bodyPr wrap="square">
            <a:spAutoFit/>
          </a:bodyPr>
          <a:lstStyle/>
          <a:p>
            <a:pPr algn="l">
              <a:lnSpc>
                <a:spcPct val="125000"/>
              </a:lnSpc>
            </a:pPr>
            <a:r>
              <a:rPr kumimoji="0" lang="zh-CN" altLang="en-US" dirty="0" smtClean="0">
                <a:ea typeface="仿宋" panose="02010609060101010101" pitchFamily="49" charset="-122"/>
                <a:cs typeface="Times New Roman" panose="02020603050405020304" pitchFamily="18" charset="0"/>
              </a:rPr>
              <a:t>它表示</a:t>
            </a:r>
            <a:r>
              <a:rPr kumimoji="0" lang="en-US" altLang="zh-CN" i="1" dirty="0" smtClean="0">
                <a:ea typeface="仿宋" panose="02010609060101010101" pitchFamily="49" charset="-122"/>
                <a:cs typeface="Times New Roman" panose="02020603050405020304" pitchFamily="18" charset="0"/>
              </a:rPr>
              <a:t>x</a:t>
            </a:r>
            <a:r>
              <a:rPr kumimoji="0" lang="en-US" altLang="zh-CN" dirty="0" smtClean="0">
                <a:ea typeface="仿宋" panose="02010609060101010101" pitchFamily="49" charset="-122"/>
                <a:cs typeface="Times New Roman" panose="02020603050405020304" pitchFamily="18" charset="0"/>
              </a:rPr>
              <a:t>=</a:t>
            </a:r>
            <a:r>
              <a:rPr kumimoji="0" lang="en-US" altLang="zh-CN" i="1" dirty="0" smtClean="0">
                <a:ea typeface="仿宋" panose="02010609060101010101" pitchFamily="49" charset="-122"/>
                <a:cs typeface="Times New Roman" panose="02020603050405020304" pitchFamily="18" charset="0"/>
              </a:rPr>
              <a:t>x</a:t>
            </a:r>
            <a:r>
              <a:rPr kumimoji="0" lang="en-US" altLang="zh-CN" baseline="-25000" dirty="0" smtClean="0">
                <a:ea typeface="仿宋" panose="02010609060101010101" pitchFamily="49" charset="-122"/>
                <a:cs typeface="Times New Roman" panose="02020603050405020304" pitchFamily="18" charset="0"/>
              </a:rPr>
              <a:t>1</a:t>
            </a:r>
            <a:r>
              <a:rPr kumimoji="0" lang="zh-CN" altLang="en-US" dirty="0" smtClean="0">
                <a:ea typeface="仿宋" panose="02010609060101010101" pitchFamily="49" charset="-122"/>
                <a:cs typeface="Times New Roman" panose="02020603050405020304" pitchFamily="18" charset="0"/>
              </a:rPr>
              <a:t>这一质点随时间作简谐振动，时刻</a:t>
            </a:r>
            <a:r>
              <a:rPr kumimoji="0" lang="en-US" altLang="zh-CN" dirty="0" smtClean="0">
                <a:ea typeface="仿宋" panose="02010609060101010101" pitchFamily="49" charset="-122"/>
                <a:cs typeface="Times New Roman" panose="02020603050405020304" pitchFamily="18" charset="0"/>
              </a:rPr>
              <a:t>t</a:t>
            </a:r>
            <a:r>
              <a:rPr kumimoji="0" lang="zh-CN" altLang="en-US" dirty="0" smtClean="0">
                <a:ea typeface="仿宋" panose="02010609060101010101" pitchFamily="49" charset="-122"/>
                <a:cs typeface="Times New Roman" panose="02020603050405020304" pitchFamily="18" charset="0"/>
              </a:rPr>
              <a:t>和</a:t>
            </a:r>
            <a:r>
              <a:rPr kumimoji="0" lang="en-US" altLang="zh-CN" dirty="0" err="1" smtClean="0">
                <a:ea typeface="仿宋" panose="02010609060101010101" pitchFamily="49" charset="-122"/>
                <a:cs typeface="Times New Roman" panose="02020603050405020304" pitchFamily="18" charset="0"/>
              </a:rPr>
              <a:t>t+T</a:t>
            </a:r>
            <a:r>
              <a:rPr kumimoji="0" lang="zh-CN" altLang="en-US" dirty="0" smtClean="0">
                <a:ea typeface="仿宋" panose="02010609060101010101" pitchFamily="49" charset="-122"/>
                <a:cs typeface="Times New Roman" panose="02020603050405020304" pitchFamily="18" charset="0"/>
              </a:rPr>
              <a:t>的振动状态相同，说明波动过程在时间上具有周期性，振动的周期（频率）和振幅与波源相同，位相落后</a:t>
            </a:r>
            <a:endParaRPr kumimoji="0" lang="zh-CN" altLang="en-US" dirty="0">
              <a:ea typeface="仿宋" panose="02010609060101010101" pitchFamily="49"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981225998"/>
              </p:ext>
            </p:extLst>
          </p:nvPr>
        </p:nvGraphicFramePr>
        <p:xfrm>
          <a:off x="2525713" y="5537200"/>
          <a:ext cx="3048000" cy="806450"/>
        </p:xfrm>
        <a:graphic>
          <a:graphicData uri="http://schemas.openxmlformats.org/presentationml/2006/ole">
            <mc:AlternateContent xmlns:mc="http://schemas.openxmlformats.org/markup-compatibility/2006">
              <mc:Choice xmlns:v="urn:schemas-microsoft-com:vml" Requires="v">
                <p:oleObj spid="_x0000_s69861" name="Equation" r:id="rId5" imgW="1333440" imgH="393480" progId="Equation.DSMT4">
                  <p:embed/>
                </p:oleObj>
              </mc:Choice>
              <mc:Fallback>
                <p:oleObj name="Equation" r:id="rId5" imgW="1333440" imgH="393480" progId="Equation.DSMT4">
                  <p:embed/>
                  <p:pic>
                    <p:nvPicPr>
                      <p:cNvPr id="0" name=""/>
                      <p:cNvPicPr/>
                      <p:nvPr/>
                    </p:nvPicPr>
                    <p:blipFill>
                      <a:blip r:embed="rId6"/>
                      <a:stretch>
                        <a:fillRect/>
                      </a:stretch>
                    </p:blipFill>
                    <p:spPr>
                      <a:xfrm>
                        <a:off x="2525713" y="5537200"/>
                        <a:ext cx="3048000" cy="806450"/>
                      </a:xfrm>
                      <a:prstGeom prst="rect">
                        <a:avLst/>
                      </a:prstGeom>
                    </p:spPr>
                  </p:pic>
                </p:oleObj>
              </mc:Fallback>
            </mc:AlternateContent>
          </a:graphicData>
        </a:graphic>
      </p:graphicFrame>
    </p:spTree>
    <p:extLst>
      <p:ext uri="{BB962C8B-B14F-4D97-AF65-F5344CB8AC3E}">
        <p14:creationId xmlns:p14="http://schemas.microsoft.com/office/powerpoint/2010/main" val="1536255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marL="457200" indent="-457200">
              <a:buNone/>
            </a:pPr>
            <a:r>
              <a:rPr lang="zh-CN" altLang="en-US" sz="2400" dirty="0" smtClean="0">
                <a:latin typeface="仿宋" panose="02010609060101010101" pitchFamily="49" charset="-122"/>
                <a:ea typeface="仿宋" panose="02010609060101010101" pitchFamily="49" charset="-122"/>
              </a:rPr>
              <a:t>在同一时刻</a:t>
            </a:r>
            <a:r>
              <a:rPr lang="en-US" altLang="zh-CN" sz="2400" dirty="0" smtClean="0">
                <a:latin typeface="仿宋" panose="02010609060101010101" pitchFamily="49" charset="-122"/>
                <a:ea typeface="仿宋" panose="02010609060101010101" pitchFamily="49" charset="-122"/>
              </a:rPr>
              <a:t>t</a:t>
            </a:r>
            <a:r>
              <a:rPr lang="zh-CN" altLang="en-US" sz="2400" dirty="0" smtClean="0">
                <a:latin typeface="仿宋" panose="02010609060101010101" pitchFamily="49" charset="-122"/>
                <a:ea typeface="仿宋" panose="02010609060101010101" pitchFamily="49" charset="-122"/>
              </a:rPr>
              <a:t>，位于  </a:t>
            </a:r>
            <a:r>
              <a:rPr lang="en-US" altLang="zh-CN" sz="2400"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两质点的振动相位差为：</a:t>
            </a:r>
            <a:endParaRPr lang="en-US" altLang="zh-CN" sz="2400" dirty="0" smtClean="0">
              <a:latin typeface="仿宋" panose="02010609060101010101" pitchFamily="49" charset="-122"/>
              <a:ea typeface="仿宋" panose="02010609060101010101" pitchFamily="49" charset="-122"/>
            </a:endParaRPr>
          </a:p>
          <a:p>
            <a:pPr marL="457200" indent="-457200">
              <a:buNone/>
            </a:pPr>
            <a:endParaRPr lang="en-US" altLang="zh-CN" sz="2400" dirty="0" smtClean="0">
              <a:latin typeface="仿宋" panose="02010609060101010101" pitchFamily="49" charset="-122"/>
              <a:ea typeface="仿宋" panose="02010609060101010101" pitchFamily="49" charset="-122"/>
            </a:endParaRPr>
          </a:p>
          <a:p>
            <a:pPr marL="457200" indent="-457200">
              <a:buNone/>
            </a:pPr>
            <a:endParaRPr lang="en-US" altLang="zh-CN" sz="2400" dirty="0" smtClean="0">
              <a:latin typeface="仿宋" panose="02010609060101010101" pitchFamily="49" charset="-122"/>
              <a:ea typeface="仿宋" panose="02010609060101010101" pitchFamily="49" charset="-122"/>
            </a:endParaRPr>
          </a:p>
          <a:p>
            <a:pPr marL="457200" indent="-457200">
              <a:buNone/>
            </a:pPr>
            <a:endParaRPr lang="en-US" altLang="zh-CN" sz="2400" dirty="0" smtClean="0">
              <a:latin typeface="仿宋" panose="02010609060101010101" pitchFamily="49" charset="-122"/>
              <a:ea typeface="仿宋" panose="02010609060101010101" pitchFamily="49" charset="-122"/>
            </a:endParaRPr>
          </a:p>
          <a:p>
            <a:pPr marL="457200" indent="-457200">
              <a:buNone/>
            </a:pPr>
            <a:endParaRPr lang="en-US" altLang="zh-CN" sz="2400" dirty="0" smtClean="0">
              <a:latin typeface="仿宋" panose="02010609060101010101" pitchFamily="49" charset="-122"/>
              <a:ea typeface="仿宋" panose="02010609060101010101" pitchFamily="49" charset="-122"/>
            </a:endParaRPr>
          </a:p>
          <a:p>
            <a:pPr marL="457200" indent="-457200">
              <a:buNone/>
            </a:pPr>
            <a:endParaRPr lang="en-US" altLang="zh-CN" sz="2400" dirty="0" smtClean="0">
              <a:latin typeface="仿宋" panose="02010609060101010101" pitchFamily="49" charset="-122"/>
              <a:ea typeface="仿宋" panose="02010609060101010101" pitchFamily="49" charset="-122"/>
            </a:endParaRPr>
          </a:p>
          <a:p>
            <a:pPr marL="457200" indent="-457200">
              <a:buNone/>
            </a:pPr>
            <a:endParaRPr lang="en-US" altLang="zh-CN" sz="2400" dirty="0" smtClean="0">
              <a:latin typeface="仿宋" panose="02010609060101010101" pitchFamily="49" charset="-122"/>
              <a:ea typeface="仿宋" panose="02010609060101010101" pitchFamily="49" charset="-122"/>
            </a:endParaRPr>
          </a:p>
          <a:p>
            <a:pPr marL="457200" indent="-457200">
              <a:buNone/>
            </a:pPr>
            <a:endParaRPr lang="en-US" altLang="zh-CN" sz="2400" dirty="0" smtClean="0">
              <a:latin typeface="仿宋" panose="02010609060101010101" pitchFamily="49" charset="-122"/>
              <a:ea typeface="仿宋" panose="02010609060101010101" pitchFamily="49" charset="-122"/>
            </a:endParaRPr>
          </a:p>
          <a:p>
            <a:pPr marL="457200" indent="-457200">
              <a:buNone/>
            </a:pPr>
            <a:r>
              <a:rPr lang="zh-CN" altLang="en-US" sz="2400" dirty="0" smtClean="0">
                <a:latin typeface="仿宋" panose="02010609060101010101" pitchFamily="49" charset="-122"/>
                <a:ea typeface="仿宋" panose="02010609060101010101" pitchFamily="49" charset="-122"/>
              </a:rPr>
              <a:t>即两质点振动相位相同。</a:t>
            </a:r>
            <a:endParaRPr lang="en-US" altLang="zh-CN" sz="2400" dirty="0" smtClean="0">
              <a:latin typeface="仿宋" panose="02010609060101010101" pitchFamily="49" charset="-122"/>
              <a:ea typeface="仿宋" panose="02010609060101010101" pitchFamily="49" charset="-122"/>
            </a:endParaRPr>
          </a:p>
          <a:p>
            <a:pPr marL="457200" indent="-457200">
              <a:buNone/>
            </a:pPr>
            <a:endParaRPr lang="en-US" altLang="zh-CN" sz="2400" dirty="0">
              <a:latin typeface="仿宋" panose="02010609060101010101" pitchFamily="49" charset="-122"/>
              <a:ea typeface="仿宋" panose="02010609060101010101" pitchFamily="49" charset="-122"/>
            </a:endParaRPr>
          </a:p>
          <a:p>
            <a:pPr marL="457200" indent="-457200">
              <a:buNone/>
            </a:pPr>
            <a:endParaRPr lang="en-US" altLang="zh-CN" sz="2400" dirty="0" smtClean="0">
              <a:latin typeface="仿宋" panose="02010609060101010101" pitchFamily="49" charset="-122"/>
              <a:ea typeface="仿宋" panose="02010609060101010101" pitchFamily="49" charset="-122"/>
            </a:endParaRPr>
          </a:p>
          <a:p>
            <a:pPr marL="457200" indent="-457200">
              <a:buNone/>
            </a:pPr>
            <a:r>
              <a:rPr lang="zh-CN" altLang="en-US" sz="2400" dirty="0" smtClean="0">
                <a:latin typeface="仿宋" panose="02010609060101010101" pitchFamily="49" charset="-122"/>
                <a:ea typeface="仿宋" panose="02010609060101010101" pitchFamily="49" charset="-122"/>
              </a:rPr>
              <a:t>即两质点振动相位相反。</a:t>
            </a:r>
            <a:endParaRPr lang="en-US" altLang="zh-CN" sz="24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solidFill>
                  <a:srgbClr val="000000"/>
                </a:solidFill>
              </a:rPr>
              <a:pPr>
                <a:defRPr/>
              </a:pPr>
              <a:t>22</a:t>
            </a:fld>
            <a:endParaRPr lang="en-US" altLang="zh-CN">
              <a:solidFill>
                <a:srgbClr val="000000"/>
              </a:solidFill>
            </a:endParaRPr>
          </a:p>
        </p:txBody>
      </p:sp>
      <p:graphicFrame>
        <p:nvGraphicFramePr>
          <p:cNvPr id="6146" name="Object 2"/>
          <p:cNvGraphicFramePr>
            <a:graphicFrameLocks noChangeAspect="1"/>
          </p:cNvGraphicFramePr>
          <p:nvPr>
            <p:extLst>
              <p:ext uri="{D42A27DB-BD31-4B8C-83A1-F6EECF244321}">
                <p14:modId xmlns:p14="http://schemas.microsoft.com/office/powerpoint/2010/main" val="709148904"/>
              </p:ext>
            </p:extLst>
          </p:nvPr>
        </p:nvGraphicFramePr>
        <p:xfrm>
          <a:off x="3440722" y="556902"/>
          <a:ext cx="1131278" cy="626219"/>
        </p:xfrm>
        <a:graphic>
          <a:graphicData uri="http://schemas.openxmlformats.org/presentationml/2006/ole">
            <mc:AlternateContent xmlns:mc="http://schemas.openxmlformats.org/markup-compatibility/2006">
              <mc:Choice xmlns:v="urn:schemas-microsoft-com:vml" Requires="v">
                <p:oleObj spid="_x0000_s77186" name="Equation" r:id="rId3" imgW="406080" imgH="228600" progId="Equation.DSMT4">
                  <p:embed/>
                </p:oleObj>
              </mc:Choice>
              <mc:Fallback>
                <p:oleObj name="Equation" r:id="rId3" imgW="406080" imgH="228600" progId="Equation.DSMT4">
                  <p:embed/>
                  <p:pic>
                    <p:nvPicPr>
                      <p:cNvPr id="0" name=""/>
                      <p:cNvPicPr>
                        <a:picLocks noChangeAspect="1" noChangeArrowheads="1"/>
                      </p:cNvPicPr>
                      <p:nvPr/>
                    </p:nvPicPr>
                    <p:blipFill>
                      <a:blip r:embed="rId4"/>
                      <a:srcRect/>
                      <a:stretch>
                        <a:fillRect/>
                      </a:stretch>
                    </p:blipFill>
                    <p:spPr bwMode="auto">
                      <a:xfrm>
                        <a:off x="3440722" y="556902"/>
                        <a:ext cx="1131278" cy="626219"/>
                      </a:xfrm>
                      <a:prstGeom prst="rect">
                        <a:avLst/>
                      </a:prstGeom>
                      <a:noFill/>
                      <a:extLst/>
                    </p:spPr>
                  </p:pic>
                </p:oleObj>
              </mc:Fallback>
            </mc:AlternateContent>
          </a:graphicData>
        </a:graphic>
      </p:graphicFrame>
      <p:graphicFrame>
        <p:nvGraphicFramePr>
          <p:cNvPr id="6147" name="Object 3"/>
          <p:cNvGraphicFramePr>
            <a:graphicFrameLocks noChangeAspect="1"/>
          </p:cNvGraphicFramePr>
          <p:nvPr>
            <p:extLst>
              <p:ext uri="{D42A27DB-BD31-4B8C-83A1-F6EECF244321}">
                <p14:modId xmlns:p14="http://schemas.microsoft.com/office/powerpoint/2010/main" val="3441287048"/>
              </p:ext>
            </p:extLst>
          </p:nvPr>
        </p:nvGraphicFramePr>
        <p:xfrm>
          <a:off x="2515319" y="1304764"/>
          <a:ext cx="4684973" cy="2267434"/>
        </p:xfrm>
        <a:graphic>
          <a:graphicData uri="http://schemas.openxmlformats.org/presentationml/2006/ole">
            <mc:AlternateContent xmlns:mc="http://schemas.openxmlformats.org/markup-compatibility/2006">
              <mc:Choice xmlns:v="urn:schemas-microsoft-com:vml" Requires="v">
                <p:oleObj spid="_x0000_s77187" name="Equation" r:id="rId5" imgW="2209680" imgH="965160" progId="Equation.DSMT4">
                  <p:embed/>
                </p:oleObj>
              </mc:Choice>
              <mc:Fallback>
                <p:oleObj name="Equation" r:id="rId5" imgW="2209680" imgH="965160" progId="Equation.DSMT4">
                  <p:embed/>
                  <p:pic>
                    <p:nvPicPr>
                      <p:cNvPr id="0" name=""/>
                      <p:cNvPicPr>
                        <a:picLocks noChangeAspect="1" noChangeArrowheads="1"/>
                      </p:cNvPicPr>
                      <p:nvPr/>
                    </p:nvPicPr>
                    <p:blipFill>
                      <a:blip r:embed="rId6"/>
                      <a:srcRect/>
                      <a:stretch>
                        <a:fillRect/>
                      </a:stretch>
                    </p:blipFill>
                    <p:spPr bwMode="auto">
                      <a:xfrm>
                        <a:off x="2515319" y="1304764"/>
                        <a:ext cx="4684973" cy="2267434"/>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226908847"/>
              </p:ext>
            </p:extLst>
          </p:nvPr>
        </p:nvGraphicFramePr>
        <p:xfrm>
          <a:off x="723087" y="4581128"/>
          <a:ext cx="5991225" cy="882650"/>
        </p:xfrm>
        <a:graphic>
          <a:graphicData uri="http://schemas.openxmlformats.org/presentationml/2006/ole">
            <mc:AlternateContent xmlns:mc="http://schemas.openxmlformats.org/markup-compatibility/2006">
              <mc:Choice xmlns:v="urn:schemas-microsoft-com:vml" Requires="v">
                <p:oleObj spid="_x0000_s77188" name="Equation" r:id="rId7" imgW="2666880" imgH="393480" progId="Equation.DSMT4">
                  <p:embed/>
                </p:oleObj>
              </mc:Choice>
              <mc:Fallback>
                <p:oleObj name="Equation" r:id="rId7" imgW="2666880" imgH="393480" progId="Equation.DSMT4">
                  <p:embed/>
                  <p:pic>
                    <p:nvPicPr>
                      <p:cNvPr id="0" name=""/>
                      <p:cNvPicPr/>
                      <p:nvPr/>
                    </p:nvPicPr>
                    <p:blipFill>
                      <a:blip r:embed="rId8"/>
                      <a:stretch>
                        <a:fillRect/>
                      </a:stretch>
                    </p:blipFill>
                    <p:spPr>
                      <a:xfrm>
                        <a:off x="723087" y="4581128"/>
                        <a:ext cx="5991225" cy="88265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07618245"/>
              </p:ext>
            </p:extLst>
          </p:nvPr>
        </p:nvGraphicFramePr>
        <p:xfrm>
          <a:off x="723087" y="3629050"/>
          <a:ext cx="4643958" cy="546348"/>
        </p:xfrm>
        <a:graphic>
          <a:graphicData uri="http://schemas.openxmlformats.org/presentationml/2006/ole">
            <mc:AlternateContent xmlns:mc="http://schemas.openxmlformats.org/markup-compatibility/2006">
              <mc:Choice xmlns:v="urn:schemas-microsoft-com:vml" Requires="v">
                <p:oleObj spid="_x0000_s77189" name="Equation" r:id="rId9" imgW="1942920" imgH="228600" progId="Equation.DSMT4">
                  <p:embed/>
                </p:oleObj>
              </mc:Choice>
              <mc:Fallback>
                <p:oleObj name="Equation" r:id="rId9" imgW="1942920" imgH="228600" progId="Equation.DSMT4">
                  <p:embed/>
                  <p:pic>
                    <p:nvPicPr>
                      <p:cNvPr id="0" name=""/>
                      <p:cNvPicPr/>
                      <p:nvPr/>
                    </p:nvPicPr>
                    <p:blipFill>
                      <a:blip r:embed="rId10"/>
                      <a:stretch>
                        <a:fillRect/>
                      </a:stretch>
                    </p:blipFill>
                    <p:spPr>
                      <a:xfrm>
                        <a:off x="723087" y="3629050"/>
                        <a:ext cx="4643958" cy="546348"/>
                      </a:xfrm>
                      <a:prstGeom prst="rect">
                        <a:avLst/>
                      </a:prstGeom>
                    </p:spPr>
                  </p:pic>
                </p:oleObj>
              </mc:Fallback>
            </mc:AlternateContent>
          </a:graphicData>
        </a:graphic>
      </p:graphicFrame>
    </p:spTree>
    <p:extLst>
      <p:ext uri="{BB962C8B-B14F-4D97-AF65-F5344CB8AC3E}">
        <p14:creationId xmlns:p14="http://schemas.microsoft.com/office/powerpoint/2010/main" val="3296074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23</a:t>
            </a:fld>
            <a:endParaRPr lang="en-US" altLang="zh-CN"/>
          </a:p>
        </p:txBody>
      </p:sp>
      <p:sp>
        <p:nvSpPr>
          <p:cNvPr id="5" name="矩形 4"/>
          <p:cNvSpPr/>
          <p:nvPr/>
        </p:nvSpPr>
        <p:spPr>
          <a:xfrm>
            <a:off x="971600" y="1232756"/>
            <a:ext cx="6966520" cy="553998"/>
          </a:xfrm>
          <a:prstGeom prst="rect">
            <a:avLst/>
          </a:prstGeom>
        </p:spPr>
        <p:txBody>
          <a:bodyPr wrap="square">
            <a:spAutoFit/>
          </a:bodyPr>
          <a:lstStyle/>
          <a:p>
            <a:pPr algn="l">
              <a:lnSpc>
                <a:spcPct val="125000"/>
              </a:lnSpc>
            </a:pPr>
            <a:r>
              <a:rPr kumimoji="0" lang="en-US" altLang="zh-CN" dirty="0" smtClean="0">
                <a:ea typeface="仿宋" panose="02010609060101010101" pitchFamily="49" charset="-122"/>
                <a:cs typeface="Times New Roman" panose="02020603050405020304" pitchFamily="18" charset="0"/>
              </a:rPr>
              <a:t>2. </a:t>
            </a:r>
            <a:r>
              <a:rPr kumimoji="0" lang="zh-CN" altLang="en-US" dirty="0" smtClean="0">
                <a:ea typeface="仿宋" panose="02010609060101010101" pitchFamily="49" charset="-122"/>
                <a:cs typeface="Times New Roman" panose="02020603050405020304" pitchFamily="18" charset="0"/>
              </a:rPr>
              <a:t>当</a:t>
            </a:r>
            <a:r>
              <a:rPr kumimoji="0" lang="en-US" altLang="zh-CN" i="1" dirty="0" smtClean="0">
                <a:ea typeface="仿宋" panose="02010609060101010101" pitchFamily="49" charset="-122"/>
                <a:cs typeface="Times New Roman" panose="02020603050405020304" pitchFamily="18" charset="0"/>
              </a:rPr>
              <a:t>t</a:t>
            </a:r>
            <a:r>
              <a:rPr kumimoji="0" lang="zh-CN" altLang="en-US" dirty="0" smtClean="0">
                <a:ea typeface="仿宋" panose="02010609060101010101" pitchFamily="49" charset="-122"/>
                <a:cs typeface="Times New Roman" panose="02020603050405020304" pitchFamily="18" charset="0"/>
              </a:rPr>
              <a:t>一定，</a:t>
            </a:r>
            <a:r>
              <a:rPr kumimoji="0" lang="en-US" altLang="zh-CN" i="1" dirty="0" smtClean="0">
                <a:ea typeface="仿宋" panose="02010609060101010101" pitchFamily="49" charset="-122"/>
                <a:cs typeface="Times New Roman" panose="02020603050405020304" pitchFamily="18" charset="0"/>
              </a:rPr>
              <a:t>y</a:t>
            </a:r>
            <a:r>
              <a:rPr kumimoji="0" lang="zh-CN" altLang="en-US" dirty="0">
                <a:ea typeface="仿宋" panose="02010609060101010101" pitchFamily="49" charset="-122"/>
                <a:cs typeface="Times New Roman" panose="02020603050405020304" pitchFamily="18" charset="0"/>
              </a:rPr>
              <a:t>仅</a:t>
            </a:r>
            <a:r>
              <a:rPr kumimoji="0" lang="zh-CN" altLang="en-US" dirty="0" smtClean="0">
                <a:ea typeface="仿宋" panose="02010609060101010101" pitchFamily="49" charset="-122"/>
                <a:cs typeface="Times New Roman" panose="02020603050405020304" pitchFamily="18" charset="0"/>
              </a:rPr>
              <a:t>为</a:t>
            </a:r>
            <a:r>
              <a:rPr kumimoji="0" lang="en-US" altLang="zh-CN" i="1" dirty="0" smtClean="0">
                <a:ea typeface="仿宋" panose="02010609060101010101" pitchFamily="49" charset="-122"/>
                <a:cs typeface="Times New Roman" panose="02020603050405020304" pitchFamily="18" charset="0"/>
              </a:rPr>
              <a:t>x</a:t>
            </a:r>
            <a:r>
              <a:rPr kumimoji="0" lang="zh-CN" altLang="en-US" dirty="0" smtClean="0">
                <a:ea typeface="仿宋" panose="02010609060101010101" pitchFamily="49" charset="-122"/>
                <a:cs typeface="Times New Roman" panose="02020603050405020304" pitchFamily="18" charset="0"/>
              </a:rPr>
              <a:t>的</a:t>
            </a:r>
            <a:r>
              <a:rPr kumimoji="0" lang="zh-CN" altLang="en-US" dirty="0">
                <a:ea typeface="仿宋" panose="02010609060101010101" pitchFamily="49" charset="-122"/>
                <a:cs typeface="Times New Roman" panose="02020603050405020304" pitchFamily="18" charset="0"/>
              </a:rPr>
              <a:t>函数</a:t>
            </a:r>
            <a:r>
              <a:rPr kumimoji="0" lang="zh-CN" altLang="en-US" dirty="0" smtClean="0">
                <a:ea typeface="仿宋" panose="02010609060101010101" pitchFamily="49" charset="-122"/>
                <a:cs typeface="Times New Roman" panose="02020603050405020304" pitchFamily="18" charset="0"/>
              </a:rPr>
              <a:t>，当</a:t>
            </a:r>
            <a:r>
              <a:rPr kumimoji="0" lang="en-US" altLang="zh-CN" i="1" dirty="0" smtClean="0">
                <a:ea typeface="仿宋" panose="02010609060101010101" pitchFamily="49" charset="-122"/>
                <a:cs typeface="Times New Roman" panose="02020603050405020304" pitchFamily="18" charset="0"/>
              </a:rPr>
              <a:t>t</a:t>
            </a:r>
            <a:r>
              <a:rPr kumimoji="0" lang="en-US" altLang="zh-CN" dirty="0" smtClean="0">
                <a:ea typeface="仿宋" panose="02010609060101010101" pitchFamily="49" charset="-122"/>
                <a:cs typeface="Times New Roman" panose="02020603050405020304" pitchFamily="18" charset="0"/>
              </a:rPr>
              <a:t>=</a:t>
            </a:r>
            <a:r>
              <a:rPr kumimoji="0" lang="en-US" altLang="zh-CN" i="1" dirty="0" smtClean="0">
                <a:ea typeface="仿宋" panose="02010609060101010101" pitchFamily="49" charset="-122"/>
                <a:cs typeface="Times New Roman" panose="02020603050405020304" pitchFamily="18" charset="0"/>
              </a:rPr>
              <a:t>t</a:t>
            </a:r>
            <a:r>
              <a:rPr kumimoji="0" lang="en-US" altLang="zh-CN" baseline="-25000" dirty="0" smtClean="0">
                <a:ea typeface="仿宋" panose="02010609060101010101" pitchFamily="49" charset="-122"/>
                <a:cs typeface="Times New Roman" panose="02020603050405020304" pitchFamily="18" charset="0"/>
              </a:rPr>
              <a:t>1</a:t>
            </a:r>
            <a:r>
              <a:rPr kumimoji="0" lang="zh-CN" altLang="en-US" dirty="0" smtClean="0">
                <a:ea typeface="仿宋" panose="02010609060101010101" pitchFamily="49" charset="-122"/>
                <a:cs typeface="Times New Roman" panose="02020603050405020304" pitchFamily="18" charset="0"/>
              </a:rPr>
              <a:t>时</a:t>
            </a:r>
            <a:endParaRPr kumimoji="0" lang="zh-CN" altLang="en-US" dirty="0">
              <a:ea typeface="仿宋" panose="02010609060101010101" pitchFamily="49"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784071540"/>
              </p:ext>
            </p:extLst>
          </p:nvPr>
        </p:nvGraphicFramePr>
        <p:xfrm>
          <a:off x="1957388" y="1916113"/>
          <a:ext cx="5730875" cy="582612"/>
        </p:xfrm>
        <a:graphic>
          <a:graphicData uri="http://schemas.openxmlformats.org/presentationml/2006/ole">
            <mc:AlternateContent xmlns:mc="http://schemas.openxmlformats.org/markup-compatibility/2006">
              <mc:Choice xmlns:v="urn:schemas-microsoft-com:vml" Requires="v">
                <p:oleObj spid="_x0000_s70876" name="Equation" r:id="rId3" imgW="2501640" imgH="253800" progId="Equation.DSMT4">
                  <p:embed/>
                </p:oleObj>
              </mc:Choice>
              <mc:Fallback>
                <p:oleObj name="Equation" r:id="rId3" imgW="2501640" imgH="253800" progId="Equation.DSMT4">
                  <p:embed/>
                  <p:pic>
                    <p:nvPicPr>
                      <p:cNvPr id="0" name=""/>
                      <p:cNvPicPr/>
                      <p:nvPr/>
                    </p:nvPicPr>
                    <p:blipFill>
                      <a:blip r:embed="rId4"/>
                      <a:stretch>
                        <a:fillRect/>
                      </a:stretch>
                    </p:blipFill>
                    <p:spPr>
                      <a:xfrm>
                        <a:off x="1957388" y="1916113"/>
                        <a:ext cx="5730875" cy="582612"/>
                      </a:xfrm>
                      <a:prstGeom prst="rect">
                        <a:avLst/>
                      </a:prstGeom>
                    </p:spPr>
                  </p:pic>
                </p:oleObj>
              </mc:Fallback>
            </mc:AlternateContent>
          </a:graphicData>
        </a:graphic>
      </p:graphicFrame>
      <p:sp>
        <p:nvSpPr>
          <p:cNvPr id="7" name="矩形 6"/>
          <p:cNvSpPr/>
          <p:nvPr/>
        </p:nvSpPr>
        <p:spPr>
          <a:xfrm>
            <a:off x="1295636" y="2628084"/>
            <a:ext cx="800220" cy="461665"/>
          </a:xfrm>
          <a:prstGeom prst="rect">
            <a:avLst/>
          </a:prstGeom>
        </p:spPr>
        <p:txBody>
          <a:bodyPr wrap="none">
            <a:spAutoFit/>
          </a:bodyPr>
          <a:lstStyle/>
          <a:p>
            <a:r>
              <a:rPr kumimoji="0" lang="zh-CN" altLang="en-US" dirty="0">
                <a:ea typeface="仿宋" panose="02010609060101010101" pitchFamily="49" charset="-122"/>
                <a:cs typeface="Times New Roman" panose="02020603050405020304" pitchFamily="18" charset="0"/>
              </a:rPr>
              <a:t>其中</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441635886"/>
              </p:ext>
            </p:extLst>
          </p:nvPr>
        </p:nvGraphicFramePr>
        <p:xfrm>
          <a:off x="2951820" y="2631600"/>
          <a:ext cx="1583890" cy="459839"/>
        </p:xfrm>
        <a:graphic>
          <a:graphicData uri="http://schemas.openxmlformats.org/presentationml/2006/ole">
            <mc:AlternateContent xmlns:mc="http://schemas.openxmlformats.org/markup-compatibility/2006">
              <mc:Choice xmlns:v="urn:schemas-microsoft-com:vml" Requires="v">
                <p:oleObj spid="_x0000_s70877" name="Equation" r:id="rId5" imgW="787320" imgH="228600" progId="Equation.DSMT4">
                  <p:embed/>
                </p:oleObj>
              </mc:Choice>
              <mc:Fallback>
                <p:oleObj name="Equation" r:id="rId5" imgW="787320" imgH="228600" progId="Equation.DSMT4">
                  <p:embed/>
                  <p:pic>
                    <p:nvPicPr>
                      <p:cNvPr id="0" name=""/>
                      <p:cNvPicPr/>
                      <p:nvPr/>
                    </p:nvPicPr>
                    <p:blipFill>
                      <a:blip r:embed="rId6"/>
                      <a:stretch>
                        <a:fillRect/>
                      </a:stretch>
                    </p:blipFill>
                    <p:spPr>
                      <a:xfrm>
                        <a:off x="2951820" y="2631600"/>
                        <a:ext cx="1583890" cy="459839"/>
                      </a:xfrm>
                      <a:prstGeom prst="rect">
                        <a:avLst/>
                      </a:prstGeom>
                    </p:spPr>
                  </p:pic>
                </p:oleObj>
              </mc:Fallback>
            </mc:AlternateContent>
          </a:graphicData>
        </a:graphic>
      </p:graphicFrame>
      <p:sp>
        <p:nvSpPr>
          <p:cNvPr id="9" name="矩形 8"/>
          <p:cNvSpPr/>
          <p:nvPr/>
        </p:nvSpPr>
        <p:spPr>
          <a:xfrm>
            <a:off x="863588" y="3429000"/>
            <a:ext cx="7506344" cy="1477328"/>
          </a:xfrm>
          <a:prstGeom prst="rect">
            <a:avLst/>
          </a:prstGeom>
        </p:spPr>
        <p:txBody>
          <a:bodyPr wrap="square">
            <a:spAutoFit/>
          </a:bodyPr>
          <a:lstStyle/>
          <a:p>
            <a:pPr algn="l">
              <a:lnSpc>
                <a:spcPct val="125000"/>
              </a:lnSpc>
            </a:pPr>
            <a:r>
              <a:rPr kumimoji="0" lang="zh-CN" altLang="en-US" dirty="0" smtClean="0">
                <a:ea typeface="仿宋" panose="02010609060101010101" pitchFamily="49" charset="-122"/>
                <a:cs typeface="Times New Roman" panose="02020603050405020304" pitchFamily="18" charset="0"/>
              </a:rPr>
              <a:t>        表示任一时刻各质点离开平衡位置的位移的分布。可以看出，波动过程在空间上具有周期性，波长就是波动的空间周期。</a:t>
            </a:r>
            <a:endParaRPr kumimoji="0" lang="zh-CN" altLang="en-US" dirty="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19421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24</a:t>
            </a:fld>
            <a:endParaRPr lang="en-US" altLang="zh-CN"/>
          </a:p>
        </p:txBody>
      </p:sp>
      <p:sp>
        <p:nvSpPr>
          <p:cNvPr id="5" name="矩形 4"/>
          <p:cNvSpPr/>
          <p:nvPr/>
        </p:nvSpPr>
        <p:spPr>
          <a:xfrm>
            <a:off x="971600" y="1232756"/>
            <a:ext cx="6966520" cy="553998"/>
          </a:xfrm>
          <a:prstGeom prst="rect">
            <a:avLst/>
          </a:prstGeom>
        </p:spPr>
        <p:txBody>
          <a:bodyPr wrap="square">
            <a:spAutoFit/>
          </a:bodyPr>
          <a:lstStyle/>
          <a:p>
            <a:pPr algn="l">
              <a:lnSpc>
                <a:spcPct val="125000"/>
              </a:lnSpc>
            </a:pPr>
            <a:r>
              <a:rPr kumimoji="0" lang="en-US" altLang="zh-CN" dirty="0" smtClean="0">
                <a:ea typeface="仿宋" panose="02010609060101010101" pitchFamily="49" charset="-122"/>
                <a:cs typeface="Times New Roman" panose="02020603050405020304" pitchFamily="18" charset="0"/>
              </a:rPr>
              <a:t>3. </a:t>
            </a:r>
            <a:r>
              <a:rPr kumimoji="0" lang="zh-CN" altLang="en-US" dirty="0" smtClean="0">
                <a:ea typeface="仿宋" panose="02010609060101010101" pitchFamily="49" charset="-122"/>
                <a:cs typeface="Times New Roman" panose="02020603050405020304" pitchFamily="18" charset="0"/>
              </a:rPr>
              <a:t>波的位相一定，                        常数</a:t>
            </a:r>
            <a:endParaRPr kumimoji="0" lang="zh-CN" altLang="en-US" dirty="0">
              <a:ea typeface="仿宋" panose="02010609060101010101" pitchFamily="49"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943146084"/>
              </p:ext>
            </p:extLst>
          </p:nvPr>
        </p:nvGraphicFramePr>
        <p:xfrm>
          <a:off x="3491880" y="1295874"/>
          <a:ext cx="1854434" cy="490880"/>
        </p:xfrm>
        <a:graphic>
          <a:graphicData uri="http://schemas.openxmlformats.org/presentationml/2006/ole">
            <mc:AlternateContent xmlns:mc="http://schemas.openxmlformats.org/markup-compatibility/2006">
              <mc:Choice xmlns:v="urn:schemas-microsoft-com:vml" Requires="v">
                <p:oleObj spid="_x0000_s72912" name="Equation" r:id="rId3" imgW="863280" imgH="228600" progId="Equation.DSMT4">
                  <p:embed/>
                </p:oleObj>
              </mc:Choice>
              <mc:Fallback>
                <p:oleObj name="Equation" r:id="rId3" imgW="863280" imgH="228600" progId="Equation.DSMT4">
                  <p:embed/>
                  <p:pic>
                    <p:nvPicPr>
                      <p:cNvPr id="0" name=""/>
                      <p:cNvPicPr/>
                      <p:nvPr/>
                    </p:nvPicPr>
                    <p:blipFill>
                      <a:blip r:embed="rId4"/>
                      <a:stretch>
                        <a:fillRect/>
                      </a:stretch>
                    </p:blipFill>
                    <p:spPr>
                      <a:xfrm>
                        <a:off x="3491880" y="1295874"/>
                        <a:ext cx="1854434" cy="490880"/>
                      </a:xfrm>
                      <a:prstGeom prst="rect">
                        <a:avLst/>
                      </a:prstGeom>
                    </p:spPr>
                  </p:pic>
                </p:oleObj>
              </mc:Fallback>
            </mc:AlternateContent>
          </a:graphicData>
        </a:graphic>
      </p:graphicFrame>
      <p:sp>
        <p:nvSpPr>
          <p:cNvPr id="7" name="矩形 6"/>
          <p:cNvSpPr/>
          <p:nvPr/>
        </p:nvSpPr>
        <p:spPr>
          <a:xfrm>
            <a:off x="665925" y="1851240"/>
            <a:ext cx="7506344" cy="1015663"/>
          </a:xfrm>
          <a:prstGeom prst="rect">
            <a:avLst/>
          </a:prstGeom>
        </p:spPr>
        <p:txBody>
          <a:bodyPr wrap="square">
            <a:spAutoFit/>
          </a:bodyPr>
          <a:lstStyle/>
          <a:p>
            <a:pPr algn="l">
              <a:lnSpc>
                <a:spcPct val="125000"/>
              </a:lnSpc>
            </a:pPr>
            <a:r>
              <a:rPr kumimoji="0" lang="zh-CN" altLang="en-US" dirty="0" smtClean="0">
                <a:ea typeface="仿宋" panose="02010609060101010101" pitchFamily="49" charset="-122"/>
                <a:cs typeface="Times New Roman" panose="02020603050405020304" pitchFamily="18" charset="0"/>
              </a:rPr>
              <a:t>        则随着时间的增加，波必须在空间传播一定的距离。</a:t>
            </a:r>
            <a:endParaRPr kumimoji="0" lang="en-US" altLang="zh-CN" dirty="0" smtClean="0">
              <a:ea typeface="仿宋" panose="02010609060101010101" pitchFamily="49" charset="-122"/>
              <a:cs typeface="Times New Roman" panose="02020603050405020304" pitchFamily="18" charset="0"/>
            </a:endParaRPr>
          </a:p>
          <a:p>
            <a:pPr algn="l">
              <a:lnSpc>
                <a:spcPct val="125000"/>
              </a:lnSpc>
            </a:pPr>
            <a:r>
              <a:rPr kumimoji="0" lang="zh-CN" altLang="en-US" dirty="0" smtClean="0">
                <a:ea typeface="仿宋" panose="02010609060101010101" pitchFamily="49" charset="-122"/>
                <a:cs typeface="Times New Roman" panose="02020603050405020304" pitchFamily="18" charset="0"/>
              </a:rPr>
              <a:t>将上式对时间求导，得</a:t>
            </a:r>
            <a:endParaRPr kumimoji="0" lang="zh-CN" altLang="en-US" dirty="0">
              <a:ea typeface="仿宋" panose="02010609060101010101" pitchFamily="49"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033791995"/>
              </p:ext>
            </p:extLst>
          </p:nvPr>
        </p:nvGraphicFramePr>
        <p:xfrm>
          <a:off x="3203848" y="2934702"/>
          <a:ext cx="1822310" cy="991081"/>
        </p:xfrm>
        <a:graphic>
          <a:graphicData uri="http://schemas.openxmlformats.org/presentationml/2006/ole">
            <mc:AlternateContent xmlns:mc="http://schemas.openxmlformats.org/markup-compatibility/2006">
              <mc:Choice xmlns:v="urn:schemas-microsoft-com:vml" Requires="v">
                <p:oleObj spid="_x0000_s72913" name="Equation" r:id="rId5" imgW="723600" imgH="393480" progId="Equation.DSMT4">
                  <p:embed/>
                </p:oleObj>
              </mc:Choice>
              <mc:Fallback>
                <p:oleObj name="Equation" r:id="rId5" imgW="723600" imgH="393480" progId="Equation.DSMT4">
                  <p:embed/>
                  <p:pic>
                    <p:nvPicPr>
                      <p:cNvPr id="0" name=""/>
                      <p:cNvPicPr/>
                      <p:nvPr/>
                    </p:nvPicPr>
                    <p:blipFill>
                      <a:blip r:embed="rId6"/>
                      <a:stretch>
                        <a:fillRect/>
                      </a:stretch>
                    </p:blipFill>
                    <p:spPr>
                      <a:xfrm>
                        <a:off x="3203848" y="2934702"/>
                        <a:ext cx="1822310" cy="991081"/>
                      </a:xfrm>
                      <a:prstGeom prst="rect">
                        <a:avLst/>
                      </a:prstGeom>
                    </p:spPr>
                  </p:pic>
                </p:oleObj>
              </mc:Fallback>
            </mc:AlternateContent>
          </a:graphicData>
        </a:graphic>
      </p:graphicFrame>
      <p:sp>
        <p:nvSpPr>
          <p:cNvPr id="9" name="文本框 8"/>
          <p:cNvSpPr txBox="1"/>
          <p:nvPr/>
        </p:nvSpPr>
        <p:spPr>
          <a:xfrm>
            <a:off x="625070" y="4257092"/>
            <a:ext cx="7545542" cy="1015663"/>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v</a:t>
            </a:r>
            <a:r>
              <a:rPr lang="zh-CN" altLang="en-US" dirty="0" smtClean="0">
                <a:latin typeface="仿宋" panose="02010609060101010101" pitchFamily="49" charset="-122"/>
                <a:ea typeface="仿宋" panose="02010609060101010101" pitchFamily="49" charset="-122"/>
              </a:rPr>
              <a:t>称为</a:t>
            </a:r>
            <a:r>
              <a:rPr lang="zh-CN" altLang="en-US" dirty="0" smtClean="0">
                <a:solidFill>
                  <a:srgbClr val="C00000"/>
                </a:solidFill>
                <a:latin typeface="仿宋" panose="02010609060101010101" pitchFamily="49" charset="-122"/>
                <a:ea typeface="仿宋" panose="02010609060101010101" pitchFamily="49" charset="-122"/>
              </a:rPr>
              <a:t>波的位相速度</a:t>
            </a:r>
            <a:r>
              <a:rPr lang="zh-CN" altLang="en-US" dirty="0" smtClean="0">
                <a:latin typeface="仿宋" panose="02010609060101010101" pitchFamily="49" charset="-122"/>
                <a:ea typeface="仿宋" panose="02010609060101010101" pitchFamily="49" charset="-122"/>
              </a:rPr>
              <a:t>，也称为</a:t>
            </a:r>
            <a:r>
              <a:rPr lang="zh-CN" altLang="en-US" dirty="0" smtClean="0">
                <a:solidFill>
                  <a:srgbClr val="C00000"/>
                </a:solidFill>
                <a:latin typeface="仿宋" panose="02010609060101010101" pitchFamily="49" charset="-122"/>
                <a:ea typeface="仿宋" panose="02010609060101010101" pitchFamily="49" charset="-122"/>
              </a:rPr>
              <a:t>相速</a:t>
            </a:r>
            <a:r>
              <a:rPr lang="zh-CN" altLang="en-US" dirty="0" smtClean="0">
                <a:latin typeface="仿宋" panose="02010609060101010101" pitchFamily="49" charset="-122"/>
                <a:ea typeface="仿宋" panose="02010609060101010101" pitchFamily="49" charset="-122"/>
              </a:rPr>
              <a:t>，它表示确定的位相在单位时间内传播的距离。</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84780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25</a:t>
            </a:fld>
            <a:endParaRPr lang="en-US" altLang="zh-CN"/>
          </a:p>
        </p:txBody>
      </p:sp>
      <p:sp>
        <p:nvSpPr>
          <p:cNvPr id="5" name="矩形 4"/>
          <p:cNvSpPr/>
          <p:nvPr/>
        </p:nvSpPr>
        <p:spPr>
          <a:xfrm>
            <a:off x="971600" y="1232756"/>
            <a:ext cx="6966520" cy="1015663"/>
          </a:xfrm>
          <a:prstGeom prst="rect">
            <a:avLst/>
          </a:prstGeom>
        </p:spPr>
        <p:txBody>
          <a:bodyPr wrap="square">
            <a:spAutoFit/>
          </a:bodyPr>
          <a:lstStyle/>
          <a:p>
            <a:pPr algn="l">
              <a:lnSpc>
                <a:spcPct val="125000"/>
              </a:lnSpc>
            </a:pPr>
            <a:r>
              <a:rPr kumimoji="0" lang="en-US" altLang="zh-CN" dirty="0" smtClean="0">
                <a:ea typeface="仿宋" panose="02010609060101010101" pitchFamily="49" charset="-122"/>
                <a:cs typeface="Times New Roman" panose="02020603050405020304" pitchFamily="18" charset="0"/>
              </a:rPr>
              <a:t>4. </a:t>
            </a:r>
            <a:r>
              <a:rPr kumimoji="0" lang="zh-CN" altLang="en-US" dirty="0" smtClean="0">
                <a:ea typeface="仿宋" panose="02010609060101010101" pitchFamily="49" charset="-122"/>
                <a:cs typeface="Times New Roman" panose="02020603050405020304" pitchFamily="18" charset="0"/>
              </a:rPr>
              <a:t>将以上各方程中的</a:t>
            </a:r>
            <a:r>
              <a:rPr kumimoji="0" lang="en-US" altLang="zh-CN" dirty="0" smtClean="0">
                <a:ea typeface="仿宋" panose="02010609060101010101" pitchFamily="49" charset="-122"/>
                <a:cs typeface="Times New Roman" panose="02020603050405020304" pitchFamily="18" charset="0"/>
              </a:rPr>
              <a:t>v</a:t>
            </a:r>
            <a:r>
              <a:rPr kumimoji="0" lang="zh-CN" altLang="en-US" dirty="0" smtClean="0">
                <a:ea typeface="仿宋" panose="02010609060101010101" pitchFamily="49" charset="-122"/>
                <a:cs typeface="Times New Roman" panose="02020603050405020304" pitchFamily="18" charset="0"/>
              </a:rPr>
              <a:t>换成</a:t>
            </a:r>
            <a:r>
              <a:rPr kumimoji="0" lang="en-US" altLang="zh-CN" dirty="0" smtClean="0">
                <a:ea typeface="仿宋" panose="02010609060101010101" pitchFamily="49" charset="-122"/>
                <a:cs typeface="Times New Roman" panose="02020603050405020304" pitchFamily="18" charset="0"/>
              </a:rPr>
              <a:t>-v</a:t>
            </a:r>
            <a:r>
              <a:rPr kumimoji="0" lang="zh-CN" altLang="en-US" dirty="0" smtClean="0">
                <a:ea typeface="仿宋" panose="02010609060101010101" pitchFamily="49" charset="-122"/>
                <a:cs typeface="Times New Roman" panose="02020603050405020304" pitchFamily="18" charset="0"/>
              </a:rPr>
              <a:t>，即得向坐标轴负向传播的平面简谐波的运动学方程：</a:t>
            </a:r>
            <a:endParaRPr kumimoji="0" lang="zh-CN" altLang="en-US" dirty="0">
              <a:ea typeface="仿宋" panose="02010609060101010101" pitchFamily="49"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543283837"/>
              </p:ext>
            </p:extLst>
          </p:nvPr>
        </p:nvGraphicFramePr>
        <p:xfrm>
          <a:off x="1296382" y="2456892"/>
          <a:ext cx="6641738" cy="1044116"/>
        </p:xfrm>
        <a:graphic>
          <a:graphicData uri="http://schemas.openxmlformats.org/presentationml/2006/ole">
            <mc:AlternateContent xmlns:mc="http://schemas.openxmlformats.org/markup-compatibility/2006">
              <mc:Choice xmlns:v="urn:schemas-microsoft-com:vml" Requires="v">
                <p:oleObj spid="_x0000_s74853" name="Equation" r:id="rId3" imgW="2908080" imgH="457200" progId="Equation.DSMT4">
                  <p:embed/>
                </p:oleObj>
              </mc:Choice>
              <mc:Fallback>
                <p:oleObj name="Equation" r:id="rId3" imgW="2908080" imgH="457200" progId="Equation.DSMT4">
                  <p:embed/>
                  <p:pic>
                    <p:nvPicPr>
                      <p:cNvPr id="0" name=""/>
                      <p:cNvPicPr/>
                      <p:nvPr/>
                    </p:nvPicPr>
                    <p:blipFill>
                      <a:blip r:embed="rId4"/>
                      <a:stretch>
                        <a:fillRect/>
                      </a:stretch>
                    </p:blipFill>
                    <p:spPr>
                      <a:xfrm>
                        <a:off x="1296382" y="2456892"/>
                        <a:ext cx="6641738" cy="1044116"/>
                      </a:xfrm>
                      <a:prstGeom prst="rect">
                        <a:avLst/>
                      </a:prstGeom>
                    </p:spPr>
                  </p:pic>
                </p:oleObj>
              </mc:Fallback>
            </mc:AlternateContent>
          </a:graphicData>
        </a:graphic>
      </p:graphicFrame>
      <p:sp>
        <p:nvSpPr>
          <p:cNvPr id="7" name="矩形 6"/>
          <p:cNvSpPr/>
          <p:nvPr/>
        </p:nvSpPr>
        <p:spPr>
          <a:xfrm>
            <a:off x="1296382" y="3969060"/>
            <a:ext cx="2954655" cy="461665"/>
          </a:xfrm>
          <a:prstGeom prst="rect">
            <a:avLst/>
          </a:prstGeom>
        </p:spPr>
        <p:txBody>
          <a:bodyPr wrap="none">
            <a:spAutoFit/>
          </a:bodyPr>
          <a:lstStyle/>
          <a:p>
            <a:r>
              <a:rPr kumimoji="0" lang="zh-CN" altLang="en-US" dirty="0" smtClean="0">
                <a:ea typeface="仿宋" panose="02010609060101010101" pitchFamily="49" charset="-122"/>
                <a:cs typeface="Times New Roman" panose="02020603050405020304" pitchFamily="18" charset="0"/>
              </a:rPr>
              <a:t>该波又称为左行波。</a:t>
            </a:r>
            <a:endParaRPr lang="zh-CN" altLang="en-US" dirty="0"/>
          </a:p>
        </p:txBody>
      </p:sp>
    </p:spTree>
    <p:extLst>
      <p:ext uri="{BB962C8B-B14F-4D97-AF65-F5344CB8AC3E}">
        <p14:creationId xmlns:p14="http://schemas.microsoft.com/office/powerpoint/2010/main" val="3247311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26</a:t>
            </a:fld>
            <a:endParaRPr lang="en-US" altLang="zh-CN"/>
          </a:p>
        </p:txBody>
      </p:sp>
      <p:sp>
        <p:nvSpPr>
          <p:cNvPr id="5" name="矩形 4"/>
          <p:cNvSpPr/>
          <p:nvPr/>
        </p:nvSpPr>
        <p:spPr>
          <a:xfrm>
            <a:off x="971600" y="1232756"/>
            <a:ext cx="6966520" cy="2400657"/>
          </a:xfrm>
          <a:prstGeom prst="rect">
            <a:avLst/>
          </a:prstGeom>
        </p:spPr>
        <p:txBody>
          <a:bodyPr wrap="square">
            <a:spAutoFit/>
          </a:bodyPr>
          <a:lstStyle/>
          <a:p>
            <a:pPr algn="l">
              <a:lnSpc>
                <a:spcPct val="125000"/>
              </a:lnSpc>
            </a:pPr>
            <a:r>
              <a:rPr kumimoji="0" lang="en-US" altLang="zh-CN" dirty="0" smtClean="0">
                <a:ea typeface="仿宋" panose="02010609060101010101" pitchFamily="49" charset="-122"/>
                <a:cs typeface="Times New Roman" panose="02020603050405020304" pitchFamily="18" charset="0"/>
              </a:rPr>
              <a:t>5. </a:t>
            </a:r>
            <a:r>
              <a:rPr kumimoji="0" lang="zh-CN" altLang="en-US" dirty="0" smtClean="0">
                <a:ea typeface="仿宋" panose="02010609060101010101" pitchFamily="49" charset="-122"/>
                <a:cs typeface="Times New Roman" panose="02020603050405020304" pitchFamily="18" charset="0"/>
              </a:rPr>
              <a:t>波速为波在弹性介质中传播的速度，它是振动位相在煤质中传播的速度，它不同于波线上各质元绕平衡位置的振动速度。波速对于各向同性煤质而言是一个常数，而各质元的振动速度和加速度则是时间的函数，为：</a:t>
            </a:r>
            <a:endParaRPr kumimoji="0" lang="zh-CN" altLang="en-US" dirty="0">
              <a:ea typeface="仿宋" panose="02010609060101010101" pitchFamily="49"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962627719"/>
              </p:ext>
            </p:extLst>
          </p:nvPr>
        </p:nvGraphicFramePr>
        <p:xfrm>
          <a:off x="2327058" y="3789040"/>
          <a:ext cx="4242031" cy="1974279"/>
        </p:xfrm>
        <a:graphic>
          <a:graphicData uri="http://schemas.openxmlformats.org/presentationml/2006/ole">
            <mc:AlternateContent xmlns:mc="http://schemas.openxmlformats.org/markup-compatibility/2006">
              <mc:Choice xmlns:v="urn:schemas-microsoft-com:vml" Requires="v">
                <p:oleObj spid="_x0000_s75875" name="Equation" r:id="rId3" imgW="2019240" imgH="939600" progId="Equation.DSMT4">
                  <p:embed/>
                </p:oleObj>
              </mc:Choice>
              <mc:Fallback>
                <p:oleObj name="Equation" r:id="rId3" imgW="2019240" imgH="939600" progId="Equation.DSMT4">
                  <p:embed/>
                  <p:pic>
                    <p:nvPicPr>
                      <p:cNvPr id="0" name=""/>
                      <p:cNvPicPr/>
                      <p:nvPr/>
                    </p:nvPicPr>
                    <p:blipFill>
                      <a:blip r:embed="rId4"/>
                      <a:stretch>
                        <a:fillRect/>
                      </a:stretch>
                    </p:blipFill>
                    <p:spPr>
                      <a:xfrm>
                        <a:off x="2327058" y="3789040"/>
                        <a:ext cx="4242031" cy="1974279"/>
                      </a:xfrm>
                      <a:prstGeom prst="rect">
                        <a:avLst/>
                      </a:prstGeom>
                    </p:spPr>
                  </p:pic>
                </p:oleObj>
              </mc:Fallback>
            </mc:AlternateContent>
          </a:graphicData>
        </a:graphic>
      </p:graphicFrame>
    </p:spTree>
    <p:extLst>
      <p:ext uri="{BB962C8B-B14F-4D97-AF65-F5344CB8AC3E}">
        <p14:creationId xmlns:p14="http://schemas.microsoft.com/office/powerpoint/2010/main" val="260835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27</a:t>
            </a:fld>
            <a:endParaRPr lang="en-US" altLang="zh-CN"/>
          </a:p>
        </p:txBody>
      </p:sp>
      <p:sp>
        <p:nvSpPr>
          <p:cNvPr id="6" name="文本框 5"/>
          <p:cNvSpPr txBox="1"/>
          <p:nvPr>
            <p:custDataLst>
              <p:tags r:id="rId3"/>
            </p:custDataLst>
          </p:nvPr>
        </p:nvSpPr>
        <p:spPr>
          <a:xfrm>
            <a:off x="755576" y="668337"/>
            <a:ext cx="7315200" cy="2143125"/>
          </a:xfrm>
          <a:prstGeom prst="rect">
            <a:avLst/>
          </a:prstGeom>
          <a:noFill/>
        </p:spPr>
        <p:txBody>
          <a:bodyPr vert="horz" wrap="square" rtlCol="0" anchor="ctr" anchorCtr="0">
            <a:noAutofit/>
          </a:bodyPr>
          <a:lstStyle/>
          <a:p>
            <a:pPr algn="just">
              <a:lnSpc>
                <a:spcPct val="125000"/>
              </a:lnSpc>
              <a:spcAft>
                <a:spcPts val="0"/>
              </a:spcAft>
            </a:pPr>
            <a:r>
              <a:rPr lang="zh-CN" altLang="zh-CN" sz="2800" b="1" kern="100" dirty="0">
                <a:ea typeface="仿宋" panose="02010609060101010101" pitchFamily="49" charset="-122"/>
              </a:rPr>
              <a:t>例题（</a:t>
            </a:r>
            <a:r>
              <a:rPr lang="zh-CN" altLang="en-US" sz="2800" b="1" kern="100" dirty="0">
                <a:ea typeface="仿宋" panose="02010609060101010101" pitchFamily="49" charset="-122"/>
              </a:rPr>
              <a:t>重点</a:t>
            </a:r>
            <a:r>
              <a:rPr lang="zh-CN" altLang="zh-CN" sz="2800" b="1" kern="100" dirty="0">
                <a:ea typeface="仿宋" panose="02010609060101010101" pitchFamily="49" charset="-122"/>
              </a:rPr>
              <a:t>）</a:t>
            </a:r>
          </a:p>
          <a:p>
            <a:pPr algn="just">
              <a:lnSpc>
                <a:spcPct val="125000"/>
              </a:lnSpc>
              <a:spcAft>
                <a:spcPts val="0"/>
              </a:spcAft>
            </a:pPr>
            <a:r>
              <a:rPr lang="zh-CN" altLang="zh-CN" sz="2800" kern="100" dirty="0">
                <a:ea typeface="仿宋" panose="02010609060101010101" pitchFamily="49" charset="-122"/>
              </a:rPr>
              <a:t>平面简谐波的波函数为：</a:t>
            </a:r>
            <a:r>
              <a:rPr lang="en-US" altLang="zh-CN" sz="2800" kern="100" dirty="0">
                <a:ea typeface="仿宋" panose="02010609060101010101" pitchFamily="49" charset="-122"/>
              </a:rPr>
              <a:t>y = 0.5cos</a:t>
            </a:r>
            <a:r>
              <a:rPr lang="zh-CN" altLang="zh-CN" sz="2800" kern="100" dirty="0">
                <a:ea typeface="仿宋" panose="02010609060101010101" pitchFamily="49" charset="-122"/>
              </a:rPr>
              <a:t>π</a:t>
            </a:r>
            <a:r>
              <a:rPr lang="en-US" altLang="zh-CN" sz="2800" kern="100" dirty="0">
                <a:ea typeface="仿宋" panose="02010609060101010101" pitchFamily="49" charset="-122"/>
              </a:rPr>
              <a:t>(20t+0.1x)</a:t>
            </a:r>
            <a:endParaRPr lang="zh-CN" altLang="zh-CN" sz="2800" kern="100" dirty="0">
              <a:ea typeface="仿宋" panose="02010609060101010101" pitchFamily="49" charset="-122"/>
            </a:endParaRPr>
          </a:p>
          <a:p>
            <a:pPr algn="just">
              <a:lnSpc>
                <a:spcPct val="125000"/>
              </a:lnSpc>
              <a:spcAft>
                <a:spcPts val="0"/>
              </a:spcAft>
            </a:pPr>
            <a:r>
              <a:rPr lang="zh-CN" altLang="zh-CN" sz="2800" kern="100" dirty="0">
                <a:ea typeface="仿宋" panose="02010609060101010101" pitchFamily="49" charset="-122"/>
              </a:rPr>
              <a:t>求：波的振幅、波长、周期、波速</a:t>
            </a:r>
            <a:r>
              <a:rPr lang="zh-CN" altLang="en-US" sz="2800" kern="100" dirty="0">
                <a:ea typeface="仿宋" panose="02010609060101010101" pitchFamily="49" charset="-122"/>
              </a:rPr>
              <a:t>、</a:t>
            </a:r>
            <a:r>
              <a:rPr lang="zh-CN" altLang="zh-CN" sz="2800" kern="100" dirty="0">
                <a:ea typeface="仿宋" panose="02010609060101010101" pitchFamily="49" charset="-122"/>
              </a:rPr>
              <a:t>波的传播方向</a:t>
            </a:r>
            <a:r>
              <a:rPr lang="zh-CN" altLang="en-US" sz="2800" kern="100" dirty="0">
                <a:ea typeface="仿宋" panose="02010609060101010101" pitchFamily="49" charset="-122"/>
              </a:rPr>
              <a:t>及质点最大振动速度</a:t>
            </a:r>
            <a:r>
              <a:rPr lang="zh-CN" altLang="zh-CN" sz="2800" kern="100" dirty="0">
                <a:ea typeface="仿宋" panose="02010609060101010101" pitchFamily="49" charset="-122"/>
              </a:rPr>
              <a:t>。</a:t>
            </a:r>
          </a:p>
        </p:txBody>
      </p:sp>
      <p:sp>
        <p:nvSpPr>
          <p:cNvPr id="7" name="圆角矩形 6"/>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5"/>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p:cNvSpPr/>
          <p:nvPr/>
        </p:nvSpPr>
        <p:spPr>
          <a:xfrm>
            <a:off x="903885" y="2847712"/>
            <a:ext cx="4185761"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解：将波函数写成标准形式：</a:t>
            </a:r>
            <a:endParaRPr lang="zh-CN" altLang="en-US" dirty="0">
              <a:latin typeface="仿宋" panose="02010609060101010101" pitchFamily="49" charset="-122"/>
              <a:ea typeface="仿宋" panose="02010609060101010101" pitchFamily="49" charset="-122"/>
            </a:endParaRPr>
          </a:p>
        </p:txBody>
      </p:sp>
      <p:graphicFrame>
        <p:nvGraphicFramePr>
          <p:cNvPr id="15" name="对象 14"/>
          <p:cNvGraphicFramePr>
            <a:graphicFrameLocks/>
          </p:cNvGraphicFramePr>
          <p:nvPr>
            <p:extLst>
              <p:ext uri="{D42A27DB-BD31-4B8C-83A1-F6EECF244321}">
                <p14:modId xmlns:p14="http://schemas.microsoft.com/office/powerpoint/2010/main" val="1214716215"/>
              </p:ext>
            </p:extLst>
          </p:nvPr>
        </p:nvGraphicFramePr>
        <p:xfrm>
          <a:off x="1691680" y="3392996"/>
          <a:ext cx="3575050" cy="914400"/>
        </p:xfrm>
        <a:graphic>
          <a:graphicData uri="http://schemas.openxmlformats.org/presentationml/2006/ole">
            <mc:AlternateContent xmlns:mc="http://schemas.openxmlformats.org/markup-compatibility/2006">
              <mc:Choice xmlns:v="urn:schemas-microsoft-com:vml" Requires="v">
                <p:oleObj spid="_x0000_s79950" name="Equation" r:id="rId13" imgW="1828800" imgH="431640" progId="Equation.DSMT4">
                  <p:embed/>
                </p:oleObj>
              </mc:Choice>
              <mc:Fallback>
                <p:oleObj name="Equation" r:id="rId13" imgW="1828800" imgH="431640" progId="Equation.DSMT4">
                  <p:embed/>
                  <p:pic>
                    <p:nvPicPr>
                      <p:cNvPr id="0" name=""/>
                      <p:cNvPicPr>
                        <a:picLocks noChangeArrowheads="1"/>
                      </p:cNvPicPr>
                      <p:nvPr/>
                    </p:nvPicPr>
                    <p:blipFill>
                      <a:blip r:embed="rId14"/>
                      <a:srcRect/>
                      <a:stretch>
                        <a:fillRect/>
                      </a:stretch>
                    </p:blipFill>
                    <p:spPr bwMode="auto">
                      <a:xfrm>
                        <a:off x="1691680" y="3392996"/>
                        <a:ext cx="3575050" cy="914400"/>
                      </a:xfrm>
                      <a:prstGeom prst="rect">
                        <a:avLst/>
                      </a:prstGeom>
                      <a:noFill/>
                      <a:ln>
                        <a:noFill/>
                      </a:ln>
                      <a:effectLst/>
                    </p:spPr>
                  </p:pic>
                </p:oleObj>
              </mc:Fallback>
            </mc:AlternateContent>
          </a:graphicData>
        </a:graphic>
      </p:graphicFrame>
      <p:sp>
        <p:nvSpPr>
          <p:cNvPr id="16" name="Rectangle 3"/>
          <p:cNvSpPr>
            <a:spLocks noChangeArrowheads="1"/>
          </p:cNvSpPr>
          <p:nvPr/>
        </p:nvSpPr>
        <p:spPr bwMode="auto">
          <a:xfrm>
            <a:off x="1259632" y="4186539"/>
            <a:ext cx="57871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cs typeface="Times New Roman" panose="02020603050405020304" pitchFamily="18" charset="0"/>
              </a:rPr>
              <a:t>A= 0.5m</a:t>
            </a:r>
            <a:r>
              <a:rPr kumimoji="0" lang="zh-CN" altLang="en-US" b="0" i="0" u="none" strike="noStrike" cap="none" normalizeH="0" baseline="0" dirty="0" smtClean="0">
                <a:ln>
                  <a:noFill/>
                </a:ln>
                <a:solidFill>
                  <a:schemeClr val="tx1"/>
                </a:solidFill>
                <a:effectLst/>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T=2/20=0.1s</a:t>
            </a:r>
            <a:r>
              <a:rPr kumimoji="0" lang="zh-CN" altLang="en-US" b="0" i="0" u="none" strike="noStrike" cap="none" normalizeH="0" baseline="0" dirty="0" smtClean="0">
                <a:ln>
                  <a:noFill/>
                </a:ln>
                <a:solidFill>
                  <a:schemeClr val="tx1"/>
                </a:solidFill>
                <a:effectLst/>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λ=2/0.10=20m</a:t>
            </a:r>
            <a:r>
              <a:rPr kumimoji="0" lang="zh-CN" altLang="en-US" b="0" i="0" u="none" strike="noStrike" cap="none" normalizeH="0" baseline="0" dirty="0" smtClean="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cs typeface="Times New Roman" panose="02020603050405020304" pitchFamily="18" charset="0"/>
              </a:rPr>
              <a:t>v=</a:t>
            </a:r>
            <a:r>
              <a:rPr kumimoji="0" lang="en-US" altLang="zh-CN"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λ</a:t>
            </a:r>
            <a:r>
              <a:rPr kumimoji="0" lang="en-US" altLang="zh-CN" b="0" i="0" u="none" strike="noStrike" cap="none" normalizeH="0" baseline="0" dirty="0" smtClean="0">
                <a:ln>
                  <a:noFill/>
                </a:ln>
                <a:solidFill>
                  <a:schemeClr val="tx1"/>
                </a:solidFill>
                <a:effectLst/>
                <a:cs typeface="Times New Roman" panose="02020603050405020304" pitchFamily="18" charset="0"/>
              </a:rPr>
              <a:t>/T=200m/s</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，方向：沿</a:t>
            </a:r>
            <a:r>
              <a:rPr kumimoji="0" lang="en-US" altLang="zh-CN" b="0" i="0" u="none" strike="noStrike" cap="none" normalizeH="0" baseline="0" dirty="0" smtClean="0">
                <a:ln>
                  <a:noFill/>
                </a:ln>
                <a:solidFill>
                  <a:schemeClr val="tx1"/>
                </a:solidFill>
                <a:effectLst/>
                <a:cs typeface="Times New Roman" panose="02020603050405020304" pitchFamily="18" charset="0"/>
              </a:rPr>
              <a:t>x</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轴负方向。</a:t>
            </a:r>
            <a:r>
              <a:rPr kumimoji="0" lang="zh-CN" altLang="en-US" b="0" i="0" u="none" strike="noStrike" cap="none" normalizeH="0" baseline="0" dirty="0" smtClean="0">
                <a:ln>
                  <a:noFill/>
                </a:ln>
                <a:solidFill>
                  <a:schemeClr val="tx1"/>
                </a:solidFill>
                <a:effectLst/>
              </a:rPr>
              <a:t> </a:t>
            </a:r>
            <a:endParaRPr kumimoji="0" lang="zh-CN" altLang="en-US"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141132077"/>
              </p:ext>
            </p:extLst>
          </p:nvPr>
        </p:nvGraphicFramePr>
        <p:xfrm>
          <a:off x="1273019" y="5325891"/>
          <a:ext cx="3492388" cy="1379709"/>
        </p:xfrm>
        <a:graphic>
          <a:graphicData uri="http://schemas.openxmlformats.org/presentationml/2006/ole">
            <mc:AlternateContent xmlns:mc="http://schemas.openxmlformats.org/markup-compatibility/2006">
              <mc:Choice xmlns:v="urn:schemas-microsoft-com:vml" Requires="v">
                <p:oleObj spid="_x0000_s79951" name="Equation" r:id="rId15" imgW="2057400" imgH="812520" progId="Equation.DSMT4">
                  <p:embed/>
                </p:oleObj>
              </mc:Choice>
              <mc:Fallback>
                <p:oleObj name="Equation" r:id="rId15" imgW="2057400" imgH="812520" progId="Equation.DSMT4">
                  <p:embed/>
                  <p:pic>
                    <p:nvPicPr>
                      <p:cNvPr id="0" name=""/>
                      <p:cNvPicPr/>
                      <p:nvPr/>
                    </p:nvPicPr>
                    <p:blipFill>
                      <a:blip r:embed="rId16"/>
                      <a:stretch>
                        <a:fillRect/>
                      </a:stretch>
                    </p:blipFill>
                    <p:spPr>
                      <a:xfrm>
                        <a:off x="1273019" y="5325891"/>
                        <a:ext cx="3492388" cy="1379709"/>
                      </a:xfrm>
                      <a:prstGeom prst="rect">
                        <a:avLst/>
                      </a:prstGeom>
                    </p:spPr>
                  </p:pic>
                </p:oleObj>
              </mc:Fallback>
            </mc:AlternateContent>
          </a:graphicData>
        </a:graphic>
      </p:graphicFrame>
      <p:grpSp>
        <p:nvGrpSpPr>
          <p:cNvPr id="12" name="组合 11"/>
          <p:cNvGrpSpPr/>
          <p:nvPr>
            <p:custDataLst>
              <p:tags r:id="rId6"/>
            </p:custDataLst>
          </p:nvPr>
        </p:nvGrpSpPr>
        <p:grpSpPr>
          <a:xfrm>
            <a:off x="0" y="0"/>
            <a:ext cx="9144000" cy="635000"/>
            <a:chOff x="0" y="0"/>
            <a:chExt cx="9144000" cy="635000"/>
          </a:xfrm>
        </p:grpSpPr>
        <p:sp>
          <p:nvSpPr>
            <p:cNvPr id="8"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7"/>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749615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28</a:t>
            </a:fld>
            <a:endParaRPr lang="en-US" altLang="zh-CN"/>
          </a:p>
        </p:txBody>
      </p:sp>
      <p:sp>
        <p:nvSpPr>
          <p:cNvPr id="4" name="文本框 3"/>
          <p:cNvSpPr txBox="1"/>
          <p:nvPr>
            <p:custDataLst>
              <p:tags r:id="rId3"/>
            </p:custDataLst>
          </p:nvPr>
        </p:nvSpPr>
        <p:spPr>
          <a:xfrm>
            <a:off x="539552" y="937260"/>
            <a:ext cx="8028892" cy="2143125"/>
          </a:xfrm>
          <a:prstGeom prst="rect">
            <a:avLst/>
          </a:prstGeom>
          <a:noFill/>
        </p:spPr>
        <p:txBody>
          <a:bodyPr vert="horz" wrap="square" rtlCol="0" anchor="ctr" anchorCtr="0">
            <a:noAutofit/>
          </a:bodyPr>
          <a:lstStyle/>
          <a:p>
            <a:pPr algn="just">
              <a:lnSpc>
                <a:spcPct val="125000"/>
              </a:lnSpc>
              <a:spcAft>
                <a:spcPts val="0"/>
              </a:spcAft>
            </a:pPr>
            <a:r>
              <a:rPr lang="zh-CN" altLang="zh-CN" sz="2800" b="1" kern="100" dirty="0" smtClean="0">
                <a:ea typeface="仿宋" panose="02010609060101010101" pitchFamily="49" charset="-122"/>
              </a:rPr>
              <a:t>例题（</a:t>
            </a:r>
            <a:r>
              <a:rPr lang="zh-CN" altLang="en-US" sz="2800" b="1" kern="100" dirty="0" smtClean="0">
                <a:ea typeface="仿宋" panose="02010609060101010101" pitchFamily="49" charset="-122"/>
              </a:rPr>
              <a:t>重点</a:t>
            </a:r>
            <a:r>
              <a:rPr lang="zh-CN" altLang="zh-CN" sz="2800" b="1" kern="100" dirty="0" smtClean="0">
                <a:ea typeface="仿宋" panose="02010609060101010101" pitchFamily="49" charset="-122"/>
              </a:rPr>
              <a:t>）</a:t>
            </a:r>
          </a:p>
          <a:p>
            <a:pPr algn="just">
              <a:lnSpc>
                <a:spcPct val="125000"/>
              </a:lnSpc>
              <a:spcAft>
                <a:spcPts val="0"/>
              </a:spcAft>
            </a:pPr>
            <a:r>
              <a:rPr lang="zh-CN" altLang="en-US" sz="2800" kern="100" dirty="0" smtClean="0">
                <a:ea typeface="仿宋" panose="02010609060101010101" pitchFamily="49" charset="-122"/>
              </a:rPr>
              <a:t>一</a:t>
            </a:r>
            <a:r>
              <a:rPr lang="zh-CN" altLang="zh-CN" sz="2800" kern="100" dirty="0" smtClean="0">
                <a:ea typeface="仿宋" panose="02010609060101010101" pitchFamily="49" charset="-122"/>
              </a:rPr>
              <a:t>平面简谐波</a:t>
            </a:r>
            <a:r>
              <a:rPr lang="zh-CN" altLang="en-US" sz="2800" kern="100" dirty="0" smtClean="0">
                <a:ea typeface="仿宋" panose="02010609060101010101" pitchFamily="49" charset="-122"/>
              </a:rPr>
              <a:t>沿</a:t>
            </a:r>
            <a:r>
              <a:rPr lang="en-US" altLang="zh-CN" sz="2800" kern="100" dirty="0" smtClean="0">
                <a:ea typeface="仿宋" panose="02010609060101010101" pitchFamily="49" charset="-122"/>
              </a:rPr>
              <a:t>x</a:t>
            </a:r>
            <a:r>
              <a:rPr lang="zh-CN" altLang="en-US" sz="2800" kern="100" dirty="0" smtClean="0">
                <a:ea typeface="仿宋" panose="02010609060101010101" pitchFamily="49" charset="-122"/>
              </a:rPr>
              <a:t>轴正向传播，波速为</a:t>
            </a:r>
            <a:r>
              <a:rPr lang="en-US" altLang="zh-CN" sz="2800" kern="100" dirty="0" smtClean="0">
                <a:ea typeface="仿宋" panose="02010609060101010101" pitchFamily="49" charset="-122"/>
              </a:rPr>
              <a:t>v</a:t>
            </a:r>
            <a:r>
              <a:rPr lang="zh-CN" altLang="en-US" sz="2800" kern="100" dirty="0" smtClean="0">
                <a:ea typeface="仿宋" panose="02010609060101010101" pitchFamily="49" charset="-122"/>
              </a:rPr>
              <a:t>，波长为    。已知在           处质元振动的振幅为 </a:t>
            </a:r>
            <a:r>
              <a:rPr lang="en-US" altLang="zh-CN" sz="2800" kern="100" dirty="0" smtClean="0">
                <a:ea typeface="仿宋" panose="02010609060101010101" pitchFamily="49" charset="-122"/>
              </a:rPr>
              <a:t>A</a:t>
            </a:r>
            <a:r>
              <a:rPr lang="zh-CN" altLang="en-US" sz="2800" kern="100" dirty="0" smtClean="0">
                <a:ea typeface="仿宋" panose="02010609060101010101" pitchFamily="49" charset="-122"/>
              </a:rPr>
              <a:t>，初相为        。写出波函数的表达式。</a:t>
            </a:r>
            <a:endParaRPr lang="zh-CN" altLang="zh-CN" sz="2800" kern="100" dirty="0" smtClean="0">
              <a:ea typeface="仿宋" panose="02010609060101010101" pitchFamily="49" charset="-122"/>
            </a:endParaRPr>
          </a:p>
        </p:txBody>
      </p:sp>
      <p:sp>
        <p:nvSpPr>
          <p:cNvPr id="5" name="圆角矩形 4"/>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p:cNvSpPr/>
          <p:nvPr>
            <p:custDataLst>
              <p:tags r:id="rId5"/>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aphicFrame>
        <p:nvGraphicFramePr>
          <p:cNvPr id="13" name="对象 12"/>
          <p:cNvGraphicFramePr>
            <a:graphicFrameLocks noChangeAspect="1"/>
          </p:cNvGraphicFramePr>
          <p:nvPr>
            <p:extLst>
              <p:ext uri="{D42A27DB-BD31-4B8C-83A1-F6EECF244321}">
                <p14:modId xmlns:p14="http://schemas.microsoft.com/office/powerpoint/2010/main" val="1281537457"/>
              </p:ext>
            </p:extLst>
          </p:nvPr>
        </p:nvGraphicFramePr>
        <p:xfrm>
          <a:off x="8134830" y="1561135"/>
          <a:ext cx="310219" cy="394824"/>
        </p:xfrm>
        <a:graphic>
          <a:graphicData uri="http://schemas.openxmlformats.org/presentationml/2006/ole">
            <mc:AlternateContent xmlns:mc="http://schemas.openxmlformats.org/markup-compatibility/2006">
              <mc:Choice xmlns:v="urn:schemas-microsoft-com:vml" Requires="v">
                <p:oleObj spid="_x0000_s82006" name="Equation" r:id="rId13" imgW="139680" imgH="177480" progId="Equation.DSMT4">
                  <p:embed/>
                </p:oleObj>
              </mc:Choice>
              <mc:Fallback>
                <p:oleObj name="Equation" r:id="rId13" imgW="139680" imgH="177480" progId="Equation.DSMT4">
                  <p:embed/>
                  <p:pic>
                    <p:nvPicPr>
                      <p:cNvPr id="0" name=""/>
                      <p:cNvPicPr/>
                      <p:nvPr/>
                    </p:nvPicPr>
                    <p:blipFill>
                      <a:blip r:embed="rId14"/>
                      <a:stretch>
                        <a:fillRect/>
                      </a:stretch>
                    </p:blipFill>
                    <p:spPr>
                      <a:xfrm>
                        <a:off x="8134830" y="1561135"/>
                        <a:ext cx="310219" cy="394824"/>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777966366"/>
              </p:ext>
            </p:extLst>
          </p:nvPr>
        </p:nvGraphicFramePr>
        <p:xfrm>
          <a:off x="1638947" y="2129397"/>
          <a:ext cx="1040105" cy="398338"/>
        </p:xfrm>
        <a:graphic>
          <a:graphicData uri="http://schemas.openxmlformats.org/presentationml/2006/ole">
            <mc:AlternateContent xmlns:mc="http://schemas.openxmlformats.org/markup-compatibility/2006">
              <mc:Choice xmlns:v="urn:schemas-microsoft-com:vml" Requires="v">
                <p:oleObj spid="_x0000_s82007" name="Equation" r:id="rId15" imgW="596880" imgH="228600" progId="Equation.DSMT4">
                  <p:embed/>
                </p:oleObj>
              </mc:Choice>
              <mc:Fallback>
                <p:oleObj name="Equation" r:id="rId15" imgW="596880" imgH="228600" progId="Equation.DSMT4">
                  <p:embed/>
                  <p:pic>
                    <p:nvPicPr>
                      <p:cNvPr id="0" name=""/>
                      <p:cNvPicPr/>
                      <p:nvPr/>
                    </p:nvPicPr>
                    <p:blipFill>
                      <a:blip r:embed="rId16"/>
                      <a:stretch>
                        <a:fillRect/>
                      </a:stretch>
                    </p:blipFill>
                    <p:spPr>
                      <a:xfrm>
                        <a:off x="1638947" y="2129397"/>
                        <a:ext cx="1040105" cy="398338"/>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841601415"/>
              </p:ext>
            </p:extLst>
          </p:nvPr>
        </p:nvGraphicFramePr>
        <p:xfrm>
          <a:off x="7689037" y="2138505"/>
          <a:ext cx="648072" cy="362920"/>
        </p:xfrm>
        <a:graphic>
          <a:graphicData uri="http://schemas.openxmlformats.org/presentationml/2006/ole">
            <mc:AlternateContent xmlns:mc="http://schemas.openxmlformats.org/markup-compatibility/2006">
              <mc:Choice xmlns:v="urn:schemas-microsoft-com:vml" Requires="v">
                <p:oleObj spid="_x0000_s82008" name="Equation" r:id="rId17" imgW="317160" imgH="177480" progId="Equation.DSMT4">
                  <p:embed/>
                </p:oleObj>
              </mc:Choice>
              <mc:Fallback>
                <p:oleObj name="Equation" r:id="rId17" imgW="317160" imgH="177480" progId="Equation.DSMT4">
                  <p:embed/>
                  <p:pic>
                    <p:nvPicPr>
                      <p:cNvPr id="0" name=""/>
                      <p:cNvPicPr/>
                      <p:nvPr/>
                    </p:nvPicPr>
                    <p:blipFill>
                      <a:blip r:embed="rId18"/>
                      <a:stretch>
                        <a:fillRect/>
                      </a:stretch>
                    </p:blipFill>
                    <p:spPr>
                      <a:xfrm>
                        <a:off x="7689037" y="2138505"/>
                        <a:ext cx="648072" cy="362920"/>
                      </a:xfrm>
                      <a:prstGeom prst="rect">
                        <a:avLst/>
                      </a:prstGeom>
                    </p:spPr>
                  </p:pic>
                </p:oleObj>
              </mc:Fallback>
            </mc:AlternateContent>
          </a:graphicData>
        </a:graphic>
      </p:graphicFrame>
      <p:sp>
        <p:nvSpPr>
          <p:cNvPr id="16" name="矩形 15"/>
          <p:cNvSpPr/>
          <p:nvPr/>
        </p:nvSpPr>
        <p:spPr>
          <a:xfrm>
            <a:off x="539552" y="3173085"/>
            <a:ext cx="800219"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解</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371675434"/>
              </p:ext>
            </p:extLst>
          </p:nvPr>
        </p:nvGraphicFramePr>
        <p:xfrm>
          <a:off x="1758193" y="3173085"/>
          <a:ext cx="4107424" cy="2520465"/>
        </p:xfrm>
        <a:graphic>
          <a:graphicData uri="http://schemas.openxmlformats.org/presentationml/2006/ole">
            <mc:AlternateContent xmlns:mc="http://schemas.openxmlformats.org/markup-compatibility/2006">
              <mc:Choice xmlns:v="urn:schemas-microsoft-com:vml" Requires="v">
                <p:oleObj spid="_x0000_s82009" name="Equation" r:id="rId19" imgW="2234880" imgH="1371600" progId="Equation.DSMT4">
                  <p:embed/>
                </p:oleObj>
              </mc:Choice>
              <mc:Fallback>
                <p:oleObj name="Equation" r:id="rId19" imgW="2234880" imgH="1371600" progId="Equation.DSMT4">
                  <p:embed/>
                  <p:pic>
                    <p:nvPicPr>
                      <p:cNvPr id="0" name=""/>
                      <p:cNvPicPr/>
                      <p:nvPr/>
                    </p:nvPicPr>
                    <p:blipFill>
                      <a:blip r:embed="rId20"/>
                      <a:stretch>
                        <a:fillRect/>
                      </a:stretch>
                    </p:blipFill>
                    <p:spPr>
                      <a:xfrm>
                        <a:off x="1758193" y="3173085"/>
                        <a:ext cx="4107424" cy="2520465"/>
                      </a:xfrm>
                      <a:prstGeom prst="rect">
                        <a:avLst/>
                      </a:prstGeom>
                    </p:spPr>
                  </p:pic>
                </p:oleObj>
              </mc:Fallback>
            </mc:AlternateContent>
          </a:graphicData>
        </a:graphic>
      </p:graphicFrame>
      <p:grpSp>
        <p:nvGrpSpPr>
          <p:cNvPr id="10" name="组合 9"/>
          <p:cNvGrpSpPr/>
          <p:nvPr>
            <p:custDataLst>
              <p:tags r:id="rId6"/>
            </p:custDataLst>
          </p:nvPr>
        </p:nvGrpSpPr>
        <p:grpSpPr>
          <a:xfrm>
            <a:off x="0" y="0"/>
            <a:ext cx="9144000" cy="635000"/>
            <a:chOff x="0" y="0"/>
            <a:chExt cx="9144000" cy="635000"/>
          </a:xfrm>
        </p:grpSpPr>
        <p:sp>
          <p:nvSpPr>
            <p:cNvPr id="6"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p:cNvPicPr>
            <a:picLocks/>
          </p:cNvPicPr>
          <p:nvPr>
            <p:custDataLst>
              <p:tags r:id="rId7"/>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3860133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85728"/>
            <a:ext cx="7772400" cy="676260"/>
          </a:xfrm>
        </p:spPr>
        <p:txBody>
          <a:bodyPr/>
          <a:lstStyle/>
          <a:p>
            <a:r>
              <a:rPr lang="en-US" altLang="zh-CN" sz="3200" dirty="0" smtClean="0">
                <a:latin typeface="仿宋" panose="02010609060101010101" pitchFamily="49" charset="-122"/>
                <a:ea typeface="仿宋" panose="02010609060101010101" pitchFamily="49" charset="-122"/>
              </a:rPr>
              <a:t>§4.</a:t>
            </a:r>
            <a:r>
              <a:rPr lang="zh-CN" altLang="en-US" sz="3200" dirty="0" smtClean="0">
                <a:latin typeface="仿宋" panose="02010609060101010101" pitchFamily="49" charset="-122"/>
                <a:ea typeface="仿宋" panose="02010609060101010101" pitchFamily="49" charset="-122"/>
              </a:rPr>
              <a:t>惠更斯原理和波的衍射</a:t>
            </a:r>
            <a:endParaRPr lang="zh-CN" altLang="en-US" sz="3200"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85800" y="928670"/>
            <a:ext cx="7772400" cy="5167330"/>
          </a:xfrm>
        </p:spPr>
        <p:txBody>
          <a:bodyPr/>
          <a:lstStyle/>
          <a:p>
            <a:pPr>
              <a:buNone/>
            </a:pPr>
            <a:r>
              <a:rPr lang="zh-CN" altLang="en-US" sz="2400" b="1" dirty="0" smtClean="0">
                <a:solidFill>
                  <a:schemeClr val="accent2"/>
                </a:solidFill>
                <a:latin typeface="仿宋" panose="02010609060101010101" pitchFamily="49" charset="-122"/>
                <a:ea typeface="仿宋" panose="02010609060101010101" pitchFamily="49" charset="-122"/>
              </a:rPr>
              <a:t>一、惠更斯原理：</a:t>
            </a:r>
            <a:endParaRPr lang="en-US" altLang="zh-CN" sz="2400" b="1" dirty="0" smtClean="0">
              <a:solidFill>
                <a:schemeClr val="accent2"/>
              </a:solidFill>
              <a:latin typeface="仿宋" panose="02010609060101010101" pitchFamily="49" charset="-122"/>
              <a:ea typeface="仿宋" panose="02010609060101010101" pitchFamily="49" charset="-122"/>
            </a:endParaRPr>
          </a:p>
          <a:p>
            <a:pPr>
              <a:buNone/>
            </a:pPr>
            <a:r>
              <a:rPr lang="en-US" altLang="zh-CN" sz="2800"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波前上的每一个点都可以看做是产生球面子波的波源，在后一时刻的新的波前就是这些子波的包迹。惠更斯（</a:t>
            </a:r>
            <a:r>
              <a:rPr lang="en-US" altLang="zh-CN" sz="2400" dirty="0" smtClean="0">
                <a:latin typeface="仿宋" panose="02010609060101010101" pitchFamily="49" charset="-122"/>
                <a:ea typeface="仿宋" panose="02010609060101010101" pitchFamily="49" charset="-122"/>
              </a:rPr>
              <a:t>Christiaan Huygens,1629-1695</a:t>
            </a:r>
            <a:r>
              <a:rPr lang="zh-CN" altLang="en-US" sz="2400" dirty="0" smtClean="0">
                <a:latin typeface="仿宋" panose="02010609060101010101" pitchFamily="49" charset="-122"/>
                <a:ea typeface="仿宋" panose="02010609060101010101" pitchFamily="49" charset="-122"/>
              </a:rPr>
              <a:t>，荷兰物理学家、天文学家、数学家）于</a:t>
            </a:r>
            <a:r>
              <a:rPr lang="en-US" altLang="zh-CN" sz="2400" dirty="0" smtClean="0">
                <a:latin typeface="仿宋" panose="02010609060101010101" pitchFamily="49" charset="-122"/>
                <a:ea typeface="仿宋" panose="02010609060101010101" pitchFamily="49" charset="-122"/>
              </a:rPr>
              <a:t>1678</a:t>
            </a:r>
            <a:r>
              <a:rPr lang="zh-CN" altLang="en-US" sz="2400" dirty="0" smtClean="0">
                <a:latin typeface="仿宋" panose="02010609060101010101" pitchFamily="49" charset="-122"/>
                <a:ea typeface="仿宋" panose="02010609060101010101" pitchFamily="49" charset="-122"/>
              </a:rPr>
              <a:t>年提出。</a:t>
            </a:r>
            <a:endParaRPr lang="en-US" altLang="zh-CN" sz="24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29</a:t>
            </a:fld>
            <a:endParaRPr lang="en-US" altLang="zh-CN"/>
          </a:p>
        </p:txBody>
      </p:sp>
      <p:pic>
        <p:nvPicPr>
          <p:cNvPr id="28675" name="Picture 3"/>
          <p:cNvPicPr>
            <a:picLocks noChangeAspect="1" noChangeArrowheads="1"/>
          </p:cNvPicPr>
          <p:nvPr/>
        </p:nvPicPr>
        <p:blipFill rotWithShape="1">
          <a:blip r:embed="rId2"/>
          <a:srcRect l="7402" t="6666" r="5959" b="5986"/>
          <a:stretch/>
        </p:blipFill>
        <p:spPr bwMode="auto">
          <a:xfrm>
            <a:off x="640543" y="3443367"/>
            <a:ext cx="3602425" cy="2905472"/>
          </a:xfrm>
          <a:prstGeom prst="rect">
            <a:avLst/>
          </a:prstGeom>
          <a:noFill/>
          <a:ln w="9525">
            <a:noFill/>
            <a:miter lim="800000"/>
            <a:headEnd/>
            <a:tailEnd/>
          </a:ln>
          <a:effectLst/>
        </p:spPr>
      </p:pic>
      <p:pic>
        <p:nvPicPr>
          <p:cNvPr id="28676" name="Picture 4"/>
          <p:cNvPicPr>
            <a:picLocks noChangeAspect="1" noChangeArrowheads="1"/>
          </p:cNvPicPr>
          <p:nvPr/>
        </p:nvPicPr>
        <p:blipFill rotWithShape="1">
          <a:blip r:embed="rId3"/>
          <a:srcRect l="10239" t="4251" r="7857" b="12925"/>
          <a:stretch/>
        </p:blipFill>
        <p:spPr bwMode="auto">
          <a:xfrm>
            <a:off x="5028255" y="3407382"/>
            <a:ext cx="3216153" cy="293567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a:t>
            </a:fld>
            <a:endParaRPr lang="en-US" altLang="zh-CN"/>
          </a:p>
        </p:txBody>
      </p:sp>
      <p:sp>
        <p:nvSpPr>
          <p:cNvPr id="3" name="标题 4"/>
          <p:cNvSpPr txBox="1">
            <a:spLocks/>
          </p:cNvSpPr>
          <p:nvPr/>
        </p:nvSpPr>
        <p:spPr>
          <a:xfrm>
            <a:off x="572457" y="671824"/>
            <a:ext cx="7772400" cy="60482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600" kern="0" dirty="0" smtClean="0">
                <a:latin typeface="仿宋" panose="02010609060101010101" pitchFamily="49" charset="-122"/>
                <a:ea typeface="仿宋" panose="02010609060101010101" pitchFamily="49" charset="-122"/>
              </a:rPr>
              <a:t>§1.</a:t>
            </a:r>
            <a:r>
              <a:rPr lang="zh-CN" altLang="en-US" sz="3600" kern="0" dirty="0" smtClean="0">
                <a:latin typeface="仿宋" panose="02010609060101010101" pitchFamily="49" charset="-122"/>
                <a:ea typeface="仿宋" panose="02010609060101010101" pitchFamily="49" charset="-122"/>
              </a:rPr>
              <a:t>机械波</a:t>
            </a:r>
          </a:p>
        </p:txBody>
      </p:sp>
      <p:sp>
        <p:nvSpPr>
          <p:cNvPr id="4" name="文本框 3"/>
          <p:cNvSpPr txBox="1"/>
          <p:nvPr/>
        </p:nvSpPr>
        <p:spPr>
          <a:xfrm>
            <a:off x="698076" y="1628800"/>
            <a:ext cx="7646781" cy="4708981"/>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如果在空间某处发生的扰动，以一定的速度由近及远向四处传播，则称这种传播着的扰动为</a:t>
            </a:r>
            <a:r>
              <a:rPr lang="zh-CN" altLang="en-US" dirty="0" smtClean="0">
                <a:solidFill>
                  <a:srgbClr val="C00000"/>
                </a:solidFill>
                <a:latin typeface="仿宋" panose="02010609060101010101" pitchFamily="49" charset="-122"/>
                <a:ea typeface="仿宋" panose="02010609060101010101" pitchFamily="49" charset="-122"/>
              </a:rPr>
              <a:t>波</a:t>
            </a:r>
            <a:r>
              <a:rPr lang="zh-CN" altLang="en-US" dirty="0" smtClean="0">
                <a:latin typeface="仿宋" panose="02010609060101010101" pitchFamily="49" charset="-122"/>
                <a:ea typeface="仿宋" panose="02010609060101010101" pitchFamily="49" charset="-122"/>
              </a:rPr>
              <a:t>。机械振动在弹性介质内的传播形成</a:t>
            </a:r>
            <a:r>
              <a:rPr lang="zh-CN" altLang="en-US" dirty="0" smtClean="0">
                <a:solidFill>
                  <a:srgbClr val="C00000"/>
                </a:solidFill>
                <a:latin typeface="仿宋" panose="02010609060101010101" pitchFamily="49" charset="-122"/>
                <a:ea typeface="仿宋" panose="02010609060101010101" pitchFamily="49" charset="-122"/>
              </a:rPr>
              <a:t>机械波</a:t>
            </a:r>
            <a:r>
              <a:rPr lang="zh-CN" altLang="en-US" dirty="0" smtClean="0">
                <a:latin typeface="仿宋" panose="02010609060101010101" pitchFamily="49" charset="-122"/>
                <a:ea typeface="仿宋" panose="02010609060101010101" pitchFamily="49" charset="-122"/>
              </a:rPr>
              <a:t>（又称</a:t>
            </a:r>
            <a:r>
              <a:rPr lang="zh-CN" altLang="en-US" dirty="0" smtClean="0">
                <a:solidFill>
                  <a:srgbClr val="C00000"/>
                </a:solidFill>
                <a:latin typeface="仿宋" panose="02010609060101010101" pitchFamily="49" charset="-122"/>
                <a:ea typeface="仿宋" panose="02010609060101010101" pitchFamily="49" charset="-122"/>
              </a:rPr>
              <a:t>弹性波</a:t>
            </a:r>
            <a:r>
              <a:rPr lang="zh-CN" altLang="en-US" dirty="0" smtClean="0">
                <a:latin typeface="仿宋" panose="02010609060101010101" pitchFamily="49" charset="-122"/>
                <a:ea typeface="仿宋" panose="02010609060101010101" pitchFamily="49" charset="-122"/>
              </a:rPr>
              <a:t>），由电磁扰动在真空或介质内的传播形成</a:t>
            </a:r>
            <a:r>
              <a:rPr lang="zh-CN" altLang="en-US" dirty="0" smtClean="0">
                <a:solidFill>
                  <a:srgbClr val="C00000"/>
                </a:solidFill>
                <a:latin typeface="仿宋" panose="02010609060101010101" pitchFamily="49" charset="-122"/>
                <a:ea typeface="仿宋" panose="02010609060101010101" pitchFamily="49" charset="-122"/>
              </a:rPr>
              <a:t>电磁波</a:t>
            </a:r>
            <a:r>
              <a:rPr lang="zh-CN" altLang="en-US" dirty="0" smtClean="0">
                <a:latin typeface="仿宋" panose="02010609060101010101" pitchFamily="49" charset="-122"/>
                <a:ea typeface="仿宋" panose="02010609060101010101" pitchFamily="49" charset="-122"/>
              </a:rPr>
              <a:t>。不同性质的扰动的传播机制虽不相同，但由此形成的波却具有共同的规律性，波是能量传播的形式之一。此外，近代物理指出，微观粒子以至任何物体都具有波形，这种波叫</a:t>
            </a:r>
            <a:r>
              <a:rPr lang="zh-CN" altLang="en-US" dirty="0" smtClean="0">
                <a:solidFill>
                  <a:srgbClr val="C00000"/>
                </a:solidFill>
                <a:latin typeface="仿宋" panose="02010609060101010101" pitchFamily="49" charset="-122"/>
                <a:ea typeface="仿宋" panose="02010609060101010101" pitchFamily="49" charset="-122"/>
              </a:rPr>
              <a:t>物质波</a:t>
            </a:r>
            <a:r>
              <a:rPr lang="zh-CN" altLang="en-US" dirty="0" smtClean="0">
                <a:latin typeface="仿宋" panose="02010609060101010101" pitchFamily="49" charset="-122"/>
                <a:ea typeface="仿宋" panose="02010609060101010101" pitchFamily="49" charset="-122"/>
              </a:rPr>
              <a:t>，尽管物质波与机械波或电磁波有本质的不同（例如它并不传播能量），但在传播、叠加等方面仍与上述两种波有着共同的性质。</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936868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2635" y="1592796"/>
            <a:ext cx="7772400" cy="5453082"/>
          </a:xfrm>
        </p:spPr>
        <p:txBody>
          <a:bodyPr/>
          <a:lstStyle/>
          <a:p>
            <a:pPr>
              <a:lnSpc>
                <a:spcPct val="150000"/>
              </a:lnSpc>
              <a:buNone/>
            </a:pPr>
            <a:r>
              <a:rPr lang="zh-CN" altLang="en-US" sz="2800" dirty="0" smtClean="0">
                <a:latin typeface="仿宋" panose="02010609060101010101" pitchFamily="49" charset="-122"/>
                <a:ea typeface="仿宋" panose="02010609060101010101" pitchFamily="49" charset="-122"/>
              </a:rPr>
              <a:t>      波在各项同性的均匀介质中传播时，波面不会改变形状，波线为直线。当遇到障碍物或由一种介质进入另一种介质时，波面形状、波线将发生变化。这就涉及到波的衍射、反射、折射等现象。</a:t>
            </a:r>
            <a:endParaRPr lang="en-US" altLang="zh-CN" sz="28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30</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31</a:t>
            </a:fld>
            <a:endParaRPr lang="en-US" altLang="zh-CN"/>
          </a:p>
        </p:txBody>
      </p:sp>
      <p:pic>
        <p:nvPicPr>
          <p:cNvPr id="5" name="图片 4"/>
          <p:cNvPicPr>
            <a:picLocks noChangeAspect="1"/>
          </p:cNvPicPr>
          <p:nvPr/>
        </p:nvPicPr>
        <p:blipFill>
          <a:blip r:embed="rId2"/>
          <a:stretch>
            <a:fillRect/>
          </a:stretch>
        </p:blipFill>
        <p:spPr>
          <a:xfrm>
            <a:off x="1511660" y="1448780"/>
            <a:ext cx="6156684" cy="3951103"/>
          </a:xfrm>
          <a:prstGeom prst="rect">
            <a:avLst/>
          </a:prstGeom>
        </p:spPr>
      </p:pic>
    </p:spTree>
    <p:extLst>
      <p:ext uri="{BB962C8B-B14F-4D97-AF65-F5344CB8AC3E}">
        <p14:creationId xmlns:p14="http://schemas.microsoft.com/office/powerpoint/2010/main" val="2643349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32</a:t>
            </a:fld>
            <a:endParaRPr lang="en-US" altLang="zh-CN"/>
          </a:p>
        </p:txBody>
      </p:sp>
      <p:pic>
        <p:nvPicPr>
          <p:cNvPr id="5" name="图片 4"/>
          <p:cNvPicPr>
            <a:picLocks noChangeAspect="1"/>
          </p:cNvPicPr>
          <p:nvPr/>
        </p:nvPicPr>
        <p:blipFill>
          <a:blip r:embed="rId2"/>
          <a:stretch>
            <a:fillRect/>
          </a:stretch>
        </p:blipFill>
        <p:spPr>
          <a:xfrm>
            <a:off x="1763688" y="908719"/>
            <a:ext cx="5364596" cy="4286833"/>
          </a:xfrm>
          <a:prstGeom prst="rect">
            <a:avLst/>
          </a:prstGeom>
        </p:spPr>
      </p:pic>
      <p:pic>
        <p:nvPicPr>
          <p:cNvPr id="6" name="图片 5"/>
          <p:cNvPicPr>
            <a:picLocks noChangeAspect="1"/>
          </p:cNvPicPr>
          <p:nvPr/>
        </p:nvPicPr>
        <p:blipFill>
          <a:blip r:embed="rId3"/>
          <a:stretch>
            <a:fillRect/>
          </a:stretch>
        </p:blipFill>
        <p:spPr>
          <a:xfrm>
            <a:off x="3815916" y="5350501"/>
            <a:ext cx="1704975" cy="742950"/>
          </a:xfrm>
          <a:prstGeom prst="rect">
            <a:avLst/>
          </a:prstGeom>
        </p:spPr>
      </p:pic>
    </p:spTree>
    <p:extLst>
      <p:ext uri="{BB962C8B-B14F-4D97-AF65-F5344CB8AC3E}">
        <p14:creationId xmlns:p14="http://schemas.microsoft.com/office/powerpoint/2010/main" val="1509154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33</a:t>
            </a:fld>
            <a:endParaRPr lang="en-US" altLang="zh-CN"/>
          </a:p>
        </p:txBody>
      </p:sp>
      <p:sp>
        <p:nvSpPr>
          <p:cNvPr id="5" name="矩形 4"/>
          <p:cNvSpPr/>
          <p:nvPr/>
        </p:nvSpPr>
        <p:spPr>
          <a:xfrm>
            <a:off x="1007604" y="1196752"/>
            <a:ext cx="6678488" cy="3323987"/>
          </a:xfrm>
          <a:prstGeom prst="rect">
            <a:avLst/>
          </a:prstGeom>
        </p:spPr>
        <p:txBody>
          <a:bodyPr wrap="square">
            <a:spAutoFit/>
          </a:bodyPr>
          <a:lstStyle/>
          <a:p>
            <a:pPr algn="l">
              <a:lnSpc>
                <a:spcPct val="125000"/>
              </a:lnSpc>
              <a:buNone/>
            </a:pPr>
            <a:r>
              <a:rPr lang="zh-CN" altLang="en-US" b="1" dirty="0">
                <a:solidFill>
                  <a:schemeClr val="accent2"/>
                </a:solidFill>
                <a:latin typeface="仿宋" panose="02010609060101010101" pitchFamily="49" charset="-122"/>
                <a:ea typeface="仿宋" panose="02010609060101010101" pitchFamily="49" charset="-122"/>
              </a:rPr>
              <a:t>二、波的</a:t>
            </a:r>
            <a:r>
              <a:rPr lang="zh-CN" altLang="en-US" b="1" dirty="0" smtClean="0">
                <a:solidFill>
                  <a:schemeClr val="accent2"/>
                </a:solidFill>
                <a:latin typeface="仿宋" panose="02010609060101010101" pitchFamily="49" charset="-122"/>
                <a:ea typeface="仿宋" panose="02010609060101010101" pitchFamily="49" charset="-122"/>
              </a:rPr>
              <a:t>衍射</a:t>
            </a:r>
            <a:endParaRPr lang="en-US" altLang="zh-CN" b="1" dirty="0" smtClean="0">
              <a:solidFill>
                <a:schemeClr val="accent2"/>
              </a:solidFill>
              <a:latin typeface="仿宋" panose="02010609060101010101" pitchFamily="49" charset="-122"/>
              <a:ea typeface="仿宋" panose="02010609060101010101" pitchFamily="49" charset="-122"/>
            </a:endParaRPr>
          </a:p>
          <a:p>
            <a:pPr algn="l">
              <a:lnSpc>
                <a:spcPct val="125000"/>
              </a:lnSpc>
              <a:buNone/>
            </a:pPr>
            <a:r>
              <a:rPr lang="en-US" altLang="zh-CN" b="1" dirty="0">
                <a:solidFill>
                  <a:schemeClr val="accent2"/>
                </a:solidFill>
                <a:latin typeface="仿宋" panose="02010609060101010101" pitchFamily="49" charset="-122"/>
                <a:ea typeface="仿宋" panose="02010609060101010101" pitchFamily="49" charset="-122"/>
              </a:rPr>
              <a:t> </a:t>
            </a:r>
            <a:r>
              <a:rPr lang="en-US" altLang="zh-CN" b="1" dirty="0" smtClean="0">
                <a:solidFill>
                  <a:schemeClr val="accent2"/>
                </a:solidFill>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波</a:t>
            </a:r>
            <a:r>
              <a:rPr lang="zh-CN" altLang="en-US" dirty="0">
                <a:latin typeface="仿宋" panose="02010609060101010101" pitchFamily="49" charset="-122"/>
                <a:ea typeface="仿宋" panose="02010609060101010101" pitchFamily="49" charset="-122"/>
              </a:rPr>
              <a:t>在经过障碍物时，波线发生弯曲，绕过障碍物的现象</a:t>
            </a:r>
            <a:r>
              <a:rPr lang="en-US" altLang="zh-CN" dirty="0">
                <a:latin typeface="仿宋" panose="02010609060101010101" pitchFamily="49" charset="-122"/>
                <a:ea typeface="仿宋" panose="02010609060101010101" pitchFamily="49" charset="-122"/>
              </a:rPr>
              <a:t>——</a:t>
            </a:r>
            <a:r>
              <a:rPr lang="zh-CN" altLang="en-US" b="1" dirty="0">
                <a:solidFill>
                  <a:srgbClr val="C00000"/>
                </a:solidFill>
                <a:latin typeface="仿宋" panose="02010609060101010101" pitchFamily="49" charset="-122"/>
                <a:ea typeface="仿宋" panose="02010609060101010101" pitchFamily="49" charset="-122"/>
              </a:rPr>
              <a:t>波的衍射</a:t>
            </a:r>
            <a:r>
              <a:rPr lang="zh-CN" altLang="en-US" dirty="0">
                <a:latin typeface="仿宋" panose="02010609060101010101" pitchFamily="49" charset="-122"/>
                <a:ea typeface="仿宋" panose="02010609060101010101" pitchFamily="49" charset="-122"/>
              </a:rPr>
              <a:t>现象。波的衍射程度和障碍物的大小有关，与波长有关。波长越长，衍射现象越明显。</a:t>
            </a:r>
            <a:endParaRPr lang="en-US" altLang="zh-CN" dirty="0">
              <a:latin typeface="仿宋" panose="02010609060101010101" pitchFamily="49" charset="-122"/>
              <a:ea typeface="仿宋" panose="02010609060101010101" pitchFamily="49" charset="-122"/>
            </a:endParaRPr>
          </a:p>
          <a:p>
            <a:pPr algn="l">
              <a:lnSpc>
                <a:spcPct val="125000"/>
              </a:lnSpc>
              <a:buNone/>
            </a:pPr>
            <a:r>
              <a:rPr lang="en-US" altLang="zh-CN" dirty="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定量</a:t>
            </a:r>
            <a:r>
              <a:rPr lang="zh-CN" altLang="en-US" dirty="0">
                <a:latin typeface="仿宋" panose="02010609060101010101" pitchFamily="49" charset="-122"/>
                <a:ea typeface="仿宋" panose="02010609060101010101" pitchFamily="49" charset="-122"/>
              </a:rPr>
              <a:t>讨论，需要利用惠更斯菲涅尔原理，在光学中讨论。</a:t>
            </a:r>
          </a:p>
        </p:txBody>
      </p:sp>
    </p:spTree>
    <p:extLst>
      <p:ext uri="{BB962C8B-B14F-4D97-AF65-F5344CB8AC3E}">
        <p14:creationId xmlns:p14="http://schemas.microsoft.com/office/powerpoint/2010/main" val="2309459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34</a:t>
            </a:fld>
            <a:endParaRPr lang="en-US" altLang="zh-CN"/>
          </a:p>
        </p:txBody>
      </p:sp>
      <p:pic>
        <p:nvPicPr>
          <p:cNvPr id="5" name="图片 4"/>
          <p:cNvPicPr>
            <a:picLocks noChangeAspect="1"/>
          </p:cNvPicPr>
          <p:nvPr/>
        </p:nvPicPr>
        <p:blipFill>
          <a:blip r:embed="rId2"/>
          <a:stretch>
            <a:fillRect/>
          </a:stretch>
        </p:blipFill>
        <p:spPr>
          <a:xfrm>
            <a:off x="791580" y="1448780"/>
            <a:ext cx="3888432" cy="3745856"/>
          </a:xfrm>
          <a:prstGeom prst="rect">
            <a:avLst/>
          </a:prstGeom>
        </p:spPr>
      </p:pic>
      <p:sp>
        <p:nvSpPr>
          <p:cNvPr id="6" name="文本框 5"/>
          <p:cNvSpPr txBox="1"/>
          <p:nvPr/>
        </p:nvSpPr>
        <p:spPr>
          <a:xfrm>
            <a:off x="4815026" y="1124744"/>
            <a:ext cx="3476348" cy="4645502"/>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设平面波在行进中遇到有小孔的障碍物，当波前到达孔面时，孔面上各点称为子波源，它们所发子波的包迹不再是平面，在边缘成为球面，使波线偏离原方向而向外延展（如图）。这就解释了波会绕过障碍物而转弯的衍射现象。</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45925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35</a:t>
            </a:fld>
            <a:endParaRPr lang="en-US" altLang="zh-CN"/>
          </a:p>
        </p:txBody>
      </p:sp>
      <p:sp>
        <p:nvSpPr>
          <p:cNvPr id="5" name="矩形 4"/>
          <p:cNvSpPr/>
          <p:nvPr/>
        </p:nvSpPr>
        <p:spPr>
          <a:xfrm>
            <a:off x="2051720" y="424161"/>
            <a:ext cx="4903907" cy="584775"/>
          </a:xfrm>
          <a:prstGeom prst="rect">
            <a:avLst/>
          </a:prstGeom>
        </p:spPr>
        <p:txBody>
          <a:bodyPr wrap="none">
            <a:spAutoFit/>
          </a:bodyPr>
          <a:lstStyle/>
          <a:p>
            <a:r>
              <a:rPr lang="en-US" altLang="zh-CN" sz="3200" dirty="0" smtClean="0">
                <a:latin typeface="仿宋" panose="02010609060101010101" pitchFamily="49" charset="-122"/>
                <a:ea typeface="仿宋" panose="02010609060101010101" pitchFamily="49" charset="-122"/>
              </a:rPr>
              <a:t>§5.</a:t>
            </a:r>
            <a:r>
              <a:rPr lang="zh-CN" altLang="en-US" sz="3200" dirty="0" smtClean="0">
                <a:latin typeface="仿宋" panose="02010609060101010101" pitchFamily="49" charset="-122"/>
                <a:ea typeface="仿宋" panose="02010609060101010101" pitchFamily="49" charset="-122"/>
              </a:rPr>
              <a:t> 波的叠加原理及干涉</a:t>
            </a:r>
            <a:endParaRPr lang="zh-CN" altLang="en-US" sz="3200" dirty="0">
              <a:latin typeface="仿宋" panose="02010609060101010101" pitchFamily="49" charset="-122"/>
              <a:ea typeface="仿宋" panose="02010609060101010101" pitchFamily="49" charset="-122"/>
            </a:endParaRPr>
          </a:p>
        </p:txBody>
      </p:sp>
      <p:sp>
        <p:nvSpPr>
          <p:cNvPr id="7" name="文本框 6"/>
          <p:cNvSpPr txBox="1"/>
          <p:nvPr/>
        </p:nvSpPr>
        <p:spPr>
          <a:xfrm>
            <a:off x="1023806" y="1520788"/>
            <a:ext cx="6959734" cy="3785652"/>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实验表明，当空间同时存在两列或两列以上的波时，每列波在传播中将不受其他波的干扰而保持原有特性（频率、波长、振幅、振动方向和传播方向）不变，而空间任一点的振动位移则等于各列波单独在该点引起的振动位移的矢量和。这一表述称为波的叠加原理或惠更斯</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菲涅尔（</a:t>
            </a:r>
            <a:r>
              <a:rPr lang="en-US" altLang="zh-CN" dirty="0" err="1" smtClean="0">
                <a:latin typeface="仿宋" panose="02010609060101010101" pitchFamily="49" charset="-122"/>
                <a:ea typeface="仿宋" panose="02010609060101010101" pitchFamily="49" charset="-122"/>
              </a:rPr>
              <a:t>Fresnel,Auguston</a:t>
            </a:r>
            <a:r>
              <a:rPr lang="en-US" altLang="zh-CN" dirty="0" smtClean="0">
                <a:latin typeface="仿宋" panose="02010609060101010101" pitchFamily="49" charset="-122"/>
                <a:ea typeface="仿宋" panose="02010609060101010101" pitchFamily="49" charset="-122"/>
              </a:rPr>
              <a:t> Jean, 1788-1827,</a:t>
            </a:r>
            <a:r>
              <a:rPr lang="zh-CN" altLang="en-US" dirty="0" smtClean="0">
                <a:latin typeface="仿宋" panose="02010609060101010101" pitchFamily="49" charset="-122"/>
                <a:ea typeface="仿宋" panose="02010609060101010101" pitchFamily="49" charset="-122"/>
              </a:rPr>
              <a:t>法国物理学家）。</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73298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36</a:t>
            </a:fld>
            <a:endParaRPr lang="en-US" altLang="zh-CN"/>
          </a:p>
        </p:txBody>
      </p:sp>
      <p:sp>
        <p:nvSpPr>
          <p:cNvPr id="5" name="文本框 4"/>
          <p:cNvSpPr txBox="1"/>
          <p:nvPr/>
        </p:nvSpPr>
        <p:spPr>
          <a:xfrm>
            <a:off x="1023806" y="1520788"/>
            <a:ext cx="6959734" cy="2862322"/>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介质中同时传播者的两列波相遇时，在它们重叠区域的某些点振动始终加强，某些点振动始终减弱，形成稳定的叠加图样，这种现象称为</a:t>
            </a:r>
            <a:r>
              <a:rPr lang="zh-CN" altLang="en-US" b="1" dirty="0" smtClean="0">
                <a:solidFill>
                  <a:srgbClr val="C00000"/>
                </a:solidFill>
                <a:latin typeface="仿宋" panose="02010609060101010101" pitchFamily="49" charset="-122"/>
                <a:ea typeface="仿宋" panose="02010609060101010101" pitchFamily="49" charset="-122"/>
              </a:rPr>
              <a:t>波的干涉</a:t>
            </a:r>
            <a:r>
              <a:rPr lang="zh-CN" altLang="en-US" dirty="0" smtClean="0">
                <a:latin typeface="仿宋" panose="02010609060101010101" pitchFamily="49" charset="-122"/>
                <a:ea typeface="仿宋" panose="02010609060101010101" pitchFamily="49" charset="-122"/>
              </a:rPr>
              <a:t>。能产生干涉现象的必要条件称为</a:t>
            </a:r>
            <a:r>
              <a:rPr lang="zh-CN" altLang="en-US" b="1" dirty="0" smtClean="0">
                <a:solidFill>
                  <a:srgbClr val="C00000"/>
                </a:solidFill>
                <a:latin typeface="仿宋" panose="02010609060101010101" pitchFamily="49" charset="-122"/>
                <a:ea typeface="仿宋" panose="02010609060101010101" pitchFamily="49" charset="-122"/>
              </a:rPr>
              <a:t>波的相干条件</a:t>
            </a:r>
            <a:r>
              <a:rPr lang="zh-CN" altLang="en-US" dirty="0" smtClean="0">
                <a:latin typeface="仿宋" panose="02010609060101010101" pitchFamily="49" charset="-122"/>
                <a:ea typeface="仿宋" panose="02010609060101010101" pitchFamily="49" charset="-122"/>
              </a:rPr>
              <a:t>。满足波的相干条件而能产生干涉现象的两列波称为</a:t>
            </a:r>
            <a:r>
              <a:rPr lang="zh-CN" altLang="en-US" b="1" dirty="0" smtClean="0">
                <a:solidFill>
                  <a:srgbClr val="C00000"/>
                </a:solidFill>
                <a:latin typeface="仿宋" panose="02010609060101010101" pitchFamily="49" charset="-122"/>
                <a:ea typeface="仿宋" panose="02010609060101010101" pitchFamily="49" charset="-122"/>
              </a:rPr>
              <a:t>相干波</a:t>
            </a:r>
            <a:r>
              <a:rPr lang="zh-CN" altLang="en-US" dirty="0" smtClean="0">
                <a:latin typeface="仿宋" panose="02010609060101010101" pitchFamily="49" charset="-122"/>
                <a:ea typeface="仿宋" panose="02010609060101010101" pitchFamily="49" charset="-122"/>
              </a:rPr>
              <a:t>。产生相干波的波源称为</a:t>
            </a:r>
            <a:r>
              <a:rPr lang="zh-CN" altLang="en-US" b="1" dirty="0" smtClean="0">
                <a:solidFill>
                  <a:srgbClr val="C00000"/>
                </a:solidFill>
                <a:latin typeface="仿宋" panose="02010609060101010101" pitchFamily="49" charset="-122"/>
                <a:ea typeface="仿宋" panose="02010609060101010101" pitchFamily="49" charset="-122"/>
              </a:rPr>
              <a:t>相干波源</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88714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37</a:t>
            </a:fld>
            <a:endParaRPr lang="en-US" altLang="zh-CN"/>
          </a:p>
        </p:txBody>
      </p:sp>
      <p:pic>
        <p:nvPicPr>
          <p:cNvPr id="5" name="图片 4"/>
          <p:cNvPicPr>
            <a:picLocks noChangeAspect="1"/>
          </p:cNvPicPr>
          <p:nvPr/>
        </p:nvPicPr>
        <p:blipFill>
          <a:blip r:embed="rId2"/>
          <a:stretch>
            <a:fillRect/>
          </a:stretch>
        </p:blipFill>
        <p:spPr>
          <a:xfrm>
            <a:off x="899592" y="2024844"/>
            <a:ext cx="3384376" cy="2869362"/>
          </a:xfrm>
          <a:prstGeom prst="rect">
            <a:avLst/>
          </a:prstGeom>
        </p:spPr>
      </p:pic>
      <p:pic>
        <p:nvPicPr>
          <p:cNvPr id="6" name="图片 5"/>
          <p:cNvPicPr>
            <a:picLocks noChangeAspect="1"/>
          </p:cNvPicPr>
          <p:nvPr/>
        </p:nvPicPr>
        <p:blipFill>
          <a:blip r:embed="rId3"/>
          <a:stretch>
            <a:fillRect/>
          </a:stretch>
        </p:blipFill>
        <p:spPr>
          <a:xfrm>
            <a:off x="4535996" y="1952836"/>
            <a:ext cx="3317659" cy="2736540"/>
          </a:xfrm>
          <a:prstGeom prst="rect">
            <a:avLst/>
          </a:prstGeom>
        </p:spPr>
      </p:pic>
    </p:spTree>
    <p:extLst>
      <p:ext uri="{BB962C8B-B14F-4D97-AF65-F5344CB8AC3E}">
        <p14:creationId xmlns:p14="http://schemas.microsoft.com/office/powerpoint/2010/main" val="4135437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071546"/>
            <a:ext cx="8358246" cy="5024454"/>
          </a:xfrm>
        </p:spPr>
        <p:txBody>
          <a:bodyPr/>
          <a:lstStyle/>
          <a:p>
            <a:pPr>
              <a:buFont typeface="Arial" pitchFamily="34" charset="0"/>
              <a:buChar char="•"/>
            </a:pPr>
            <a:r>
              <a:rPr lang="zh-CN" altLang="en-US" sz="2800" dirty="0" smtClean="0">
                <a:latin typeface="仿宋" panose="02010609060101010101" pitchFamily="49" charset="-122"/>
                <a:ea typeface="仿宋" panose="02010609060101010101" pitchFamily="49" charset="-122"/>
              </a:rPr>
              <a:t>几个波源产生的波在同一介质中传播时，它们各自保持原有特性，各自独立传播。</a:t>
            </a:r>
            <a:r>
              <a:rPr lang="en-US" altLang="zh-CN" sz="2800" dirty="0" smtClean="0">
                <a:latin typeface="仿宋" panose="02010609060101010101" pitchFamily="49" charset="-122"/>
                <a:ea typeface="仿宋" panose="02010609060101010101" pitchFamily="49" charset="-122"/>
              </a:rPr>
              <a:t>——</a:t>
            </a:r>
            <a:r>
              <a:rPr lang="zh-CN" altLang="en-US" sz="2800" b="1" dirty="0" smtClean="0">
                <a:solidFill>
                  <a:srgbClr val="C00000"/>
                </a:solidFill>
                <a:latin typeface="仿宋" panose="02010609060101010101" pitchFamily="49" charset="-122"/>
                <a:ea typeface="仿宋" panose="02010609060101010101" pitchFamily="49" charset="-122"/>
              </a:rPr>
              <a:t>波的叠加原理</a:t>
            </a:r>
            <a:r>
              <a:rPr lang="zh-CN" altLang="en-US" sz="2800" dirty="0" smtClean="0">
                <a:latin typeface="仿宋" panose="02010609060101010101" pitchFamily="49" charset="-122"/>
                <a:ea typeface="仿宋" panose="02010609060101010101" pitchFamily="49" charset="-122"/>
              </a:rPr>
              <a:t>或</a:t>
            </a:r>
            <a:r>
              <a:rPr lang="zh-CN" altLang="en-US" sz="2800" b="1" dirty="0" smtClean="0">
                <a:solidFill>
                  <a:srgbClr val="C00000"/>
                </a:solidFill>
                <a:latin typeface="仿宋" panose="02010609060101010101" pitchFamily="49" charset="-122"/>
                <a:ea typeface="仿宋" panose="02010609060101010101" pitchFamily="49" charset="-122"/>
              </a:rPr>
              <a:t>波的独立传播原理</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r>
              <a:rPr lang="zh-CN" altLang="en-US" sz="2800" dirty="0" smtClean="0">
                <a:latin typeface="仿宋" panose="02010609060101010101" pitchFamily="49" charset="-122"/>
                <a:ea typeface="仿宋" panose="02010609060101010101" pitchFamily="49" charset="-122"/>
              </a:rPr>
              <a:t>如介质中的质点同时受到两列波的作用，它们振动应该是各波引起振动的叠加。</a:t>
            </a:r>
            <a:endParaRPr lang="en-US" altLang="zh-CN" sz="2800" dirty="0" smtClean="0">
              <a:latin typeface="仿宋" panose="02010609060101010101" pitchFamily="49" charset="-122"/>
              <a:ea typeface="仿宋" panose="02010609060101010101" pitchFamily="49" charset="-122"/>
            </a:endParaRPr>
          </a:p>
          <a:p>
            <a:r>
              <a:rPr lang="zh-CN" altLang="en-US" sz="2800" dirty="0" smtClean="0">
                <a:latin typeface="仿宋" panose="02010609060101010101" pitchFamily="49" charset="-122"/>
                <a:ea typeface="仿宋" panose="02010609060101010101" pitchFamily="49" charset="-122"/>
              </a:rPr>
              <a:t>如果两列波之间没有明显关系，叠加以后比较复杂，没有明显特征。</a:t>
            </a:r>
            <a:endParaRPr lang="en-US" altLang="zh-CN" sz="2800" dirty="0" smtClean="0">
              <a:latin typeface="仿宋" panose="02010609060101010101" pitchFamily="49" charset="-122"/>
              <a:ea typeface="仿宋" panose="02010609060101010101" pitchFamily="49" charset="-122"/>
            </a:endParaRPr>
          </a:p>
          <a:p>
            <a:r>
              <a:rPr lang="zh-CN" altLang="en-US" sz="2800" dirty="0">
                <a:latin typeface="仿宋" panose="02010609060101010101" pitchFamily="49" charset="-122"/>
                <a:ea typeface="仿宋" panose="02010609060101010101" pitchFamily="49" charset="-122"/>
              </a:rPr>
              <a:t>如果两列波</a:t>
            </a:r>
            <a:r>
              <a:rPr lang="zh-CN" altLang="en-US" sz="2800" dirty="0" smtClean="0">
                <a:latin typeface="仿宋" panose="02010609060101010101" pitchFamily="49" charset="-122"/>
                <a:ea typeface="仿宋" panose="02010609060101010101" pitchFamily="49" charset="-122"/>
              </a:rPr>
              <a:t>之间满足一定条件，则可得到</a:t>
            </a:r>
            <a:r>
              <a:rPr lang="zh-CN" altLang="en-US" sz="2800" b="1" dirty="0" smtClean="0">
                <a:solidFill>
                  <a:srgbClr val="C00000"/>
                </a:solidFill>
                <a:latin typeface="仿宋" panose="02010609060101010101" pitchFamily="49" charset="-122"/>
                <a:ea typeface="仿宋" panose="02010609060101010101" pitchFamily="49" charset="-122"/>
              </a:rPr>
              <a:t>稳定的叠加图样</a:t>
            </a:r>
            <a:r>
              <a:rPr lang="zh-CN" altLang="en-US" sz="2800" dirty="0" smtClean="0">
                <a:latin typeface="仿宋" panose="02010609060101010101" pitchFamily="49" charset="-122"/>
                <a:ea typeface="仿宋" panose="02010609060101010101" pitchFamily="49" charset="-122"/>
              </a:rPr>
              <a:t>。这样的条件</a:t>
            </a:r>
            <a:r>
              <a:rPr lang="en-US" altLang="zh-CN" sz="2800" dirty="0" smtClean="0">
                <a:latin typeface="仿宋" panose="02010609060101010101" pitchFamily="49" charset="-122"/>
                <a:ea typeface="仿宋" panose="02010609060101010101" pitchFamily="49" charset="-122"/>
              </a:rPr>
              <a:t>——</a:t>
            </a:r>
            <a:r>
              <a:rPr lang="zh-CN" altLang="en-US" sz="2800" b="1" dirty="0" smtClean="0">
                <a:solidFill>
                  <a:srgbClr val="C00000"/>
                </a:solidFill>
                <a:latin typeface="仿宋" panose="02010609060101010101" pitchFamily="49" charset="-122"/>
                <a:ea typeface="仿宋" panose="02010609060101010101" pitchFamily="49" charset="-122"/>
              </a:rPr>
              <a:t>相干条件</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a:xfrm>
            <a:off x="6553200" y="6450997"/>
            <a:ext cx="1905000" cy="457200"/>
          </a:xfrm>
        </p:spPr>
        <p:txBody>
          <a:bodyPr/>
          <a:lstStyle/>
          <a:p>
            <a:pPr>
              <a:defRPr/>
            </a:pPr>
            <a:fld id="{E286635B-3828-47C7-AF94-9DBB0986B8DF}" type="slidenum">
              <a:rPr lang="en-US" altLang="zh-CN" smtClean="0"/>
              <a:pPr>
                <a:defRPr/>
              </a:pPr>
              <a:t>38</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642918"/>
            <a:ext cx="8715404" cy="5453082"/>
          </a:xfrm>
        </p:spPr>
        <p:txBody>
          <a:bodyPr/>
          <a:lstStyle/>
          <a:p>
            <a:pPr>
              <a:buFont typeface="Wingdings" pitchFamily="2" charset="2"/>
              <a:buChar char="Ø"/>
            </a:pPr>
            <a:r>
              <a:rPr lang="zh-CN" altLang="en-US" sz="2800" b="1" dirty="0" smtClean="0">
                <a:solidFill>
                  <a:srgbClr val="C00000"/>
                </a:solidFill>
                <a:latin typeface="仿宋" panose="02010609060101010101" pitchFamily="49" charset="-122"/>
                <a:ea typeface="仿宋" panose="02010609060101010101" pitchFamily="49" charset="-122"/>
              </a:rPr>
              <a:t>相干条件</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marL="457200" indent="-457200">
              <a:buFont typeface="+mj-ea"/>
              <a:buAutoNum type="circleNumDbPlain"/>
            </a:pPr>
            <a:r>
              <a:rPr lang="zh-CN" altLang="en-US" sz="2800" b="1" dirty="0" smtClean="0">
                <a:solidFill>
                  <a:srgbClr val="C00000"/>
                </a:solidFill>
                <a:latin typeface="仿宋" panose="02010609060101010101" pitchFamily="49" charset="-122"/>
                <a:ea typeface="仿宋" panose="02010609060101010101" pitchFamily="49" charset="-122"/>
              </a:rPr>
              <a:t>两列波的频率相同；两波源相位差稳定或相等；振动方向相同。</a:t>
            </a:r>
            <a:endParaRPr lang="en-US" altLang="zh-CN" sz="2800" b="1" dirty="0" smtClean="0">
              <a:solidFill>
                <a:srgbClr val="C00000"/>
              </a:solidFill>
              <a:latin typeface="仿宋" panose="02010609060101010101" pitchFamily="49" charset="-122"/>
              <a:ea typeface="仿宋" panose="02010609060101010101" pitchFamily="49" charset="-122"/>
            </a:endParaRPr>
          </a:p>
          <a:p>
            <a:pPr marL="457200" indent="-457200">
              <a:buNone/>
            </a:pPr>
            <a:r>
              <a:rPr lang="zh-CN" altLang="en-US" sz="2800" dirty="0" smtClean="0">
                <a:latin typeface="仿宋" panose="02010609060101010101" pitchFamily="49" charset="-122"/>
                <a:ea typeface="仿宋" panose="02010609060101010101" pitchFamily="49" charset="-122"/>
              </a:rPr>
              <a:t>满足相干条件的波</a:t>
            </a:r>
            <a:endParaRPr lang="en-US" altLang="zh-CN" sz="2800" dirty="0" smtClean="0">
              <a:latin typeface="仿宋" panose="02010609060101010101" pitchFamily="49" charset="-122"/>
              <a:ea typeface="仿宋" panose="02010609060101010101" pitchFamily="49" charset="-122"/>
            </a:endParaRPr>
          </a:p>
          <a:p>
            <a:pPr marL="457200" indent="-457200">
              <a:buNone/>
            </a:pPr>
            <a:r>
              <a:rPr lang="en-US" altLang="zh-CN" sz="2800" dirty="0">
                <a:latin typeface="仿宋" panose="02010609060101010101" pitchFamily="49" charset="-122"/>
                <a:ea typeface="仿宋" panose="02010609060101010101" pitchFamily="49" charset="-122"/>
              </a:rPr>
              <a:t> </a:t>
            </a:r>
            <a:r>
              <a:rPr lang="en-US" altLang="zh-CN" sz="2800" dirty="0" smtClean="0">
                <a:latin typeface="仿宋" panose="02010609060101010101" pitchFamily="49" charset="-122"/>
                <a:ea typeface="仿宋" panose="02010609060101010101" pitchFamily="49" charset="-122"/>
              </a:rPr>
              <a:t>     ——</a:t>
            </a:r>
            <a:r>
              <a:rPr lang="zh-CN" altLang="en-US" sz="2800" b="1" dirty="0" smtClean="0">
                <a:solidFill>
                  <a:srgbClr val="C00000"/>
                </a:solidFill>
                <a:latin typeface="仿宋" panose="02010609060101010101" pitchFamily="49" charset="-122"/>
                <a:ea typeface="仿宋" panose="02010609060101010101" pitchFamily="49" charset="-122"/>
              </a:rPr>
              <a:t>相干波</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marL="457200" indent="-457200">
              <a:buNone/>
            </a:pPr>
            <a:r>
              <a:rPr lang="zh-CN" altLang="en-US" sz="2800" dirty="0" smtClean="0">
                <a:latin typeface="仿宋" panose="02010609060101010101" pitchFamily="49" charset="-122"/>
                <a:ea typeface="仿宋" panose="02010609060101010101" pitchFamily="49" charset="-122"/>
              </a:rPr>
              <a:t>相干波的波源</a:t>
            </a:r>
            <a:endParaRPr lang="en-US" altLang="zh-CN" sz="2800" dirty="0" smtClean="0">
              <a:latin typeface="仿宋" panose="02010609060101010101" pitchFamily="49" charset="-122"/>
              <a:ea typeface="仿宋" panose="02010609060101010101" pitchFamily="49" charset="-122"/>
            </a:endParaRPr>
          </a:p>
          <a:p>
            <a:pPr marL="457200" indent="-457200">
              <a:buNone/>
            </a:pPr>
            <a:r>
              <a:rPr lang="en-US" altLang="zh-CN" sz="2800" dirty="0">
                <a:latin typeface="仿宋" panose="02010609060101010101" pitchFamily="49" charset="-122"/>
                <a:ea typeface="仿宋" panose="02010609060101010101" pitchFamily="49" charset="-122"/>
              </a:rPr>
              <a:t> </a:t>
            </a:r>
            <a:r>
              <a:rPr lang="en-US" altLang="zh-CN" sz="2800" dirty="0" smtClean="0">
                <a:latin typeface="仿宋" panose="02010609060101010101" pitchFamily="49" charset="-122"/>
                <a:ea typeface="仿宋" panose="02010609060101010101" pitchFamily="49" charset="-122"/>
              </a:rPr>
              <a:t>    ——</a:t>
            </a:r>
            <a:r>
              <a:rPr lang="zh-CN" altLang="en-US" sz="2800" dirty="0" smtClean="0">
                <a:solidFill>
                  <a:srgbClr val="C00000"/>
                </a:solidFill>
                <a:latin typeface="仿宋" panose="02010609060101010101" pitchFamily="49" charset="-122"/>
                <a:ea typeface="仿宋" panose="02010609060101010101" pitchFamily="49" charset="-122"/>
              </a:rPr>
              <a:t>相干波源</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a:buFont typeface="Wingdings" panose="05000000000000000000" pitchFamily="2" charset="2"/>
              <a:buChar char="Ø"/>
            </a:pPr>
            <a:r>
              <a:rPr lang="zh-CN" altLang="en-US" sz="2800" dirty="0" smtClean="0">
                <a:latin typeface="仿宋" panose="02010609060101010101" pitchFamily="49" charset="-122"/>
                <a:ea typeface="仿宋" panose="02010609060101010101" pitchFamily="49" charset="-122"/>
              </a:rPr>
              <a:t>稳定的叠加图样：</a:t>
            </a:r>
            <a:endParaRPr lang="en-US" altLang="zh-CN" sz="2800" dirty="0" smtClean="0">
              <a:latin typeface="仿宋" panose="02010609060101010101" pitchFamily="49" charset="-122"/>
              <a:ea typeface="仿宋" panose="02010609060101010101" pitchFamily="49" charset="-122"/>
            </a:endParaRPr>
          </a:p>
          <a:p>
            <a:pPr marL="457200" indent="-457200">
              <a:buNone/>
            </a:pPr>
            <a:r>
              <a:rPr lang="zh-CN" altLang="en-US" sz="2800" dirty="0" smtClean="0">
                <a:latin typeface="仿宋" panose="02010609060101010101" pitchFamily="49" charset="-122"/>
                <a:ea typeface="仿宋" panose="02010609060101010101" pitchFamily="49" charset="-122"/>
              </a:rPr>
              <a:t>     某些位置的质点振幅始终最大，某些位置的质点振幅始终最小。其它位置的质点振幅始终介于二者之间。</a:t>
            </a:r>
            <a:endParaRPr lang="en-US" altLang="zh-CN" sz="2800" dirty="0" smtClean="0">
              <a:latin typeface="仿宋" panose="02010609060101010101" pitchFamily="49" charset="-122"/>
              <a:ea typeface="仿宋" panose="02010609060101010101" pitchFamily="49" charset="-122"/>
            </a:endParaRPr>
          </a:p>
          <a:p>
            <a:pPr marL="457200" indent="-457200">
              <a:buNone/>
            </a:pPr>
            <a:r>
              <a:rPr lang="zh-CN" altLang="en-US" sz="2800" dirty="0" smtClean="0">
                <a:latin typeface="仿宋" panose="02010609060101010101" pitchFamily="49" charset="-122"/>
                <a:ea typeface="仿宋" panose="02010609060101010101" pitchFamily="49" charset="-122"/>
              </a:rPr>
              <a:t>这种现象叫</a:t>
            </a:r>
            <a:r>
              <a:rPr lang="zh-CN" altLang="en-US" sz="2800" b="1" dirty="0" smtClean="0">
                <a:solidFill>
                  <a:srgbClr val="C00000"/>
                </a:solidFill>
                <a:latin typeface="仿宋" panose="02010609060101010101" pitchFamily="49" charset="-122"/>
                <a:ea typeface="仿宋" panose="02010609060101010101" pitchFamily="49" charset="-122"/>
              </a:rPr>
              <a:t>波的干涉现象</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39</a:t>
            </a:fld>
            <a:endParaRPr lang="en-US" altLang="zh-C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9932" y="2155433"/>
            <a:ext cx="4645025" cy="217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
          <p:cNvGrpSpPr>
            <a:grpSpLocks noChangeAspect="1"/>
          </p:cNvGrpSpPr>
          <p:nvPr/>
        </p:nvGrpSpPr>
        <p:grpSpPr>
          <a:xfrm>
            <a:off x="5508104" y="3642449"/>
            <a:ext cx="457200" cy="457200"/>
            <a:chOff x="4067944" y="4761148"/>
            <a:chExt cx="914400" cy="914400"/>
          </a:xfrm>
        </p:grpSpPr>
        <p:sp>
          <p:nvSpPr>
            <p:cNvPr id="7" name="弧形 6"/>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弧形 7"/>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9" name="组合 8"/>
          <p:cNvGrpSpPr>
            <a:grpSpLocks noChangeAspect="1"/>
          </p:cNvGrpSpPr>
          <p:nvPr/>
        </p:nvGrpSpPr>
        <p:grpSpPr>
          <a:xfrm>
            <a:off x="6624228" y="3631597"/>
            <a:ext cx="457200" cy="457200"/>
            <a:chOff x="4067944" y="4761148"/>
            <a:chExt cx="914400" cy="914400"/>
          </a:xfrm>
        </p:grpSpPr>
        <p:sp>
          <p:nvSpPr>
            <p:cNvPr id="10" name="弧形 9"/>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弧形 10"/>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2" name="组合 11"/>
          <p:cNvGrpSpPr>
            <a:grpSpLocks noChangeAspect="1"/>
          </p:cNvGrpSpPr>
          <p:nvPr/>
        </p:nvGrpSpPr>
        <p:grpSpPr>
          <a:xfrm>
            <a:off x="6192180" y="3235553"/>
            <a:ext cx="1260140" cy="1260140"/>
            <a:chOff x="4067944" y="4761148"/>
            <a:chExt cx="914400" cy="914400"/>
          </a:xfrm>
        </p:grpSpPr>
        <p:sp>
          <p:nvSpPr>
            <p:cNvPr id="13" name="弧形 12"/>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弧形 13"/>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5" name="组合 14"/>
          <p:cNvGrpSpPr>
            <a:grpSpLocks noChangeAspect="1"/>
          </p:cNvGrpSpPr>
          <p:nvPr/>
        </p:nvGrpSpPr>
        <p:grpSpPr>
          <a:xfrm>
            <a:off x="5112060" y="3235553"/>
            <a:ext cx="1260140" cy="1260140"/>
            <a:chOff x="4067944" y="4761148"/>
            <a:chExt cx="914400" cy="914400"/>
          </a:xfrm>
        </p:grpSpPr>
        <p:sp>
          <p:nvSpPr>
            <p:cNvPr id="16" name="弧形 15"/>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弧形 16"/>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8" name="组合 17"/>
          <p:cNvGrpSpPr>
            <a:grpSpLocks noChangeAspect="1"/>
          </p:cNvGrpSpPr>
          <p:nvPr/>
        </p:nvGrpSpPr>
        <p:grpSpPr>
          <a:xfrm>
            <a:off x="4666585" y="2826082"/>
            <a:ext cx="2137663" cy="2137663"/>
            <a:chOff x="4067944" y="4761148"/>
            <a:chExt cx="914400" cy="914400"/>
          </a:xfrm>
        </p:grpSpPr>
        <p:sp>
          <p:nvSpPr>
            <p:cNvPr id="19" name="弧形 18"/>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弧形 19"/>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21" name="组合 20"/>
          <p:cNvGrpSpPr>
            <a:grpSpLocks noChangeAspect="1"/>
          </p:cNvGrpSpPr>
          <p:nvPr/>
        </p:nvGrpSpPr>
        <p:grpSpPr>
          <a:xfrm>
            <a:off x="5760132" y="2802217"/>
            <a:ext cx="2137663" cy="2137663"/>
            <a:chOff x="4067944" y="4761148"/>
            <a:chExt cx="914400" cy="914400"/>
          </a:xfrm>
        </p:grpSpPr>
        <p:sp>
          <p:nvSpPr>
            <p:cNvPr id="22" name="弧形 21"/>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3" name="弧形 22"/>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24" name="组合 23"/>
          <p:cNvGrpSpPr>
            <a:grpSpLocks noChangeAspect="1"/>
          </p:cNvGrpSpPr>
          <p:nvPr/>
        </p:nvGrpSpPr>
        <p:grpSpPr>
          <a:xfrm>
            <a:off x="5364088" y="2407461"/>
            <a:ext cx="2916324" cy="2916324"/>
            <a:chOff x="4067944" y="4761148"/>
            <a:chExt cx="914400" cy="914400"/>
          </a:xfrm>
        </p:grpSpPr>
        <p:sp>
          <p:nvSpPr>
            <p:cNvPr id="25" name="弧形 24"/>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6" name="弧形 25"/>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27" name="组合 26"/>
          <p:cNvGrpSpPr>
            <a:grpSpLocks noChangeAspect="1"/>
          </p:cNvGrpSpPr>
          <p:nvPr/>
        </p:nvGrpSpPr>
        <p:grpSpPr>
          <a:xfrm>
            <a:off x="4283968" y="2407461"/>
            <a:ext cx="2916324" cy="2916324"/>
            <a:chOff x="4067944" y="4761148"/>
            <a:chExt cx="914400" cy="914400"/>
          </a:xfrm>
        </p:grpSpPr>
        <p:sp>
          <p:nvSpPr>
            <p:cNvPr id="28" name="弧形 27"/>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弧形 28"/>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30" name="组合 29"/>
          <p:cNvGrpSpPr>
            <a:grpSpLocks noChangeAspect="1"/>
          </p:cNvGrpSpPr>
          <p:nvPr/>
        </p:nvGrpSpPr>
        <p:grpSpPr>
          <a:xfrm>
            <a:off x="3815916" y="1975413"/>
            <a:ext cx="3829851" cy="3829851"/>
            <a:chOff x="4067944" y="4761148"/>
            <a:chExt cx="914400" cy="914400"/>
          </a:xfrm>
        </p:grpSpPr>
        <p:sp>
          <p:nvSpPr>
            <p:cNvPr id="31" name="弧形 30"/>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弧形 31"/>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33" name="组合 32"/>
          <p:cNvGrpSpPr>
            <a:grpSpLocks noChangeAspect="1"/>
          </p:cNvGrpSpPr>
          <p:nvPr/>
        </p:nvGrpSpPr>
        <p:grpSpPr>
          <a:xfrm>
            <a:off x="4896036" y="1975413"/>
            <a:ext cx="3829851" cy="3829851"/>
            <a:chOff x="4067944" y="4761148"/>
            <a:chExt cx="914400" cy="914400"/>
          </a:xfrm>
        </p:grpSpPr>
        <p:sp>
          <p:nvSpPr>
            <p:cNvPr id="34" name="弧形 33"/>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弧形 34"/>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cxnSp>
        <p:nvCxnSpPr>
          <p:cNvPr id="36" name="直接连接符 35"/>
          <p:cNvCxnSpPr/>
          <p:nvPr/>
        </p:nvCxnSpPr>
        <p:spPr bwMode="auto">
          <a:xfrm flipH="1" flipV="1">
            <a:off x="4463988" y="2155433"/>
            <a:ext cx="1501317" cy="1715616"/>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37" name="直接连接符 36"/>
          <p:cNvCxnSpPr/>
          <p:nvPr/>
        </p:nvCxnSpPr>
        <p:spPr bwMode="auto">
          <a:xfrm flipH="1" flipV="1">
            <a:off x="5364088" y="1975413"/>
            <a:ext cx="803816" cy="1895636"/>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38" name="直接连接符 37"/>
          <p:cNvCxnSpPr/>
          <p:nvPr/>
        </p:nvCxnSpPr>
        <p:spPr bwMode="auto">
          <a:xfrm flipV="1">
            <a:off x="6282444" y="1952628"/>
            <a:ext cx="1" cy="1918421"/>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39" name="直接连接符 38"/>
          <p:cNvCxnSpPr/>
          <p:nvPr/>
        </p:nvCxnSpPr>
        <p:spPr bwMode="auto">
          <a:xfrm flipV="1">
            <a:off x="6444208" y="1987988"/>
            <a:ext cx="580559" cy="1895637"/>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40" name="直接连接符 39"/>
          <p:cNvCxnSpPr/>
          <p:nvPr/>
        </p:nvCxnSpPr>
        <p:spPr bwMode="auto">
          <a:xfrm flipV="1">
            <a:off x="6624228" y="2227442"/>
            <a:ext cx="1368152" cy="1656184"/>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41" name="直接连接符 40"/>
          <p:cNvCxnSpPr/>
          <p:nvPr/>
        </p:nvCxnSpPr>
        <p:spPr bwMode="auto">
          <a:xfrm flipH="1" flipV="1">
            <a:off x="3815916" y="3235553"/>
            <a:ext cx="2268254" cy="648073"/>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42" name="直接连接符 41"/>
          <p:cNvCxnSpPr/>
          <p:nvPr/>
        </p:nvCxnSpPr>
        <p:spPr bwMode="auto">
          <a:xfrm flipH="1" flipV="1">
            <a:off x="5004048" y="2047422"/>
            <a:ext cx="1080121" cy="1836204"/>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43" name="直接连接符 42"/>
          <p:cNvCxnSpPr/>
          <p:nvPr/>
        </p:nvCxnSpPr>
        <p:spPr bwMode="auto">
          <a:xfrm flipH="1" flipV="1">
            <a:off x="5965304" y="2047422"/>
            <a:ext cx="271266" cy="1847491"/>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44" name="直接连接符 43"/>
          <p:cNvCxnSpPr/>
          <p:nvPr/>
        </p:nvCxnSpPr>
        <p:spPr bwMode="auto">
          <a:xfrm flipV="1">
            <a:off x="6300192" y="2036135"/>
            <a:ext cx="345517" cy="1847492"/>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45" name="直接连接符 44"/>
          <p:cNvCxnSpPr/>
          <p:nvPr/>
        </p:nvCxnSpPr>
        <p:spPr bwMode="auto">
          <a:xfrm flipV="1">
            <a:off x="6472950" y="2155433"/>
            <a:ext cx="979370" cy="1739480"/>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46" name="直接连接符 45"/>
          <p:cNvCxnSpPr/>
          <p:nvPr/>
        </p:nvCxnSpPr>
        <p:spPr bwMode="auto">
          <a:xfrm flipV="1">
            <a:off x="6645709" y="3055535"/>
            <a:ext cx="2080178" cy="828090"/>
          </a:xfrm>
          <a:prstGeom prst="line">
            <a:avLst/>
          </a:prstGeom>
          <a:solidFill>
            <a:schemeClr val="accent1"/>
          </a:solidFill>
          <a:ln w="38100" cap="flat" cmpd="sng" algn="ctr">
            <a:solidFill>
              <a:srgbClr val="FFC000"/>
            </a:solidFill>
            <a:prstDash val="solid"/>
            <a:round/>
            <a:headEnd type="none" w="med" len="med"/>
            <a:tailEnd type="none" w="med" len="med"/>
          </a:ln>
          <a:effectLst/>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5"/>
          <p:cNvSpPr>
            <a:spLocks noGrp="1"/>
          </p:cNvSpPr>
          <p:nvPr>
            <p:ph idx="1"/>
          </p:nvPr>
        </p:nvSpPr>
        <p:spPr>
          <a:xfrm>
            <a:off x="685800" y="1000108"/>
            <a:ext cx="7772400" cy="5095892"/>
          </a:xfrm>
        </p:spPr>
        <p:txBody>
          <a:bodyPr/>
          <a:lstStyle/>
          <a:p>
            <a:pPr>
              <a:buFont typeface="Wingdings" pitchFamily="2" charset="2"/>
              <a:buChar char="p"/>
            </a:pPr>
            <a:r>
              <a:rPr lang="zh-CN" altLang="en-US" sz="2800" dirty="0" smtClean="0">
                <a:latin typeface="仿宋" panose="02010609060101010101" pitchFamily="49" charset="-122"/>
                <a:ea typeface="仿宋" panose="02010609060101010101" pitchFamily="49" charset="-122"/>
              </a:rPr>
              <a:t>振动的传播过程叫做</a:t>
            </a:r>
            <a:r>
              <a:rPr lang="zh-CN" altLang="en-US" sz="2800" b="1" dirty="0" smtClean="0">
                <a:solidFill>
                  <a:srgbClr val="C00000"/>
                </a:solidFill>
                <a:latin typeface="仿宋" panose="02010609060101010101" pitchFamily="49" charset="-122"/>
                <a:ea typeface="仿宋" panose="02010609060101010101" pitchFamily="49" charset="-122"/>
              </a:rPr>
              <a:t>波</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a:buFont typeface="Wingdings" pitchFamily="2" charset="2"/>
              <a:buChar char="p"/>
            </a:pPr>
            <a:r>
              <a:rPr lang="zh-CN" altLang="en-US" sz="2800" dirty="0" smtClean="0">
                <a:latin typeface="仿宋" panose="02010609060101010101" pitchFamily="49" charset="-122"/>
                <a:ea typeface="仿宋" panose="02010609060101010101" pitchFamily="49" charset="-122"/>
              </a:rPr>
              <a:t>机械振动在弹性介质中的传播</a:t>
            </a:r>
            <a:r>
              <a:rPr lang="en-US" altLang="zh-CN" sz="2800" dirty="0" smtClean="0">
                <a:latin typeface="仿宋" panose="02010609060101010101" pitchFamily="49" charset="-122"/>
                <a:ea typeface="仿宋" panose="02010609060101010101" pitchFamily="49" charset="-122"/>
              </a:rPr>
              <a:t>——</a:t>
            </a:r>
            <a:r>
              <a:rPr lang="zh-CN" altLang="en-US" sz="2800" b="1" dirty="0" smtClean="0">
                <a:solidFill>
                  <a:srgbClr val="C00000"/>
                </a:solidFill>
                <a:latin typeface="仿宋" panose="02010609060101010101" pitchFamily="49" charset="-122"/>
                <a:ea typeface="仿宋" panose="02010609060101010101" pitchFamily="49" charset="-122"/>
              </a:rPr>
              <a:t>机械波</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endParaRPr lang="zh-CN" altLang="en-US" sz="2000" dirty="0" smtClean="0">
              <a:latin typeface="仿宋" panose="02010609060101010101" pitchFamily="49" charset="-122"/>
              <a:ea typeface="仿宋" panose="02010609060101010101" pitchFamily="49" charset="-122"/>
            </a:endParaRPr>
          </a:p>
        </p:txBody>
      </p:sp>
      <p:sp>
        <p:nvSpPr>
          <p:cNvPr id="4100" name="灯片编号占位符 1"/>
          <p:cNvSpPr>
            <a:spLocks noGrp="1"/>
          </p:cNvSpPr>
          <p:nvPr>
            <p:ph type="sldNum" sz="quarter" idx="12"/>
          </p:nvPr>
        </p:nvSpPr>
        <p:spPr>
          <a:noFill/>
        </p:spPr>
        <p:txBody>
          <a:bodyPr/>
          <a:lstStyle/>
          <a:p>
            <a:fld id="{A0D274B5-8814-4265-A991-5DFA8B3B8861}" type="slidenum">
              <a:rPr lang="en-US" altLang="zh-CN" smtClean="0"/>
              <a:pPr/>
              <a:t>4</a:t>
            </a:fld>
            <a:endParaRPr lang="en-US" altLang="zh-CN" smtClean="0"/>
          </a:p>
        </p:txBody>
      </p:sp>
      <p:sp>
        <p:nvSpPr>
          <p:cNvPr id="6" name="文本框 5"/>
          <p:cNvSpPr txBox="1"/>
          <p:nvPr/>
        </p:nvSpPr>
        <p:spPr>
          <a:xfrm>
            <a:off x="677049" y="2132856"/>
            <a:ext cx="7646781" cy="3862596"/>
          </a:xfrm>
          <a:prstGeom prst="rect">
            <a:avLst/>
          </a:prstGeom>
          <a:noFill/>
        </p:spPr>
        <p:txBody>
          <a:bodyPr wrap="square" rtlCol="0">
            <a:spAutoFit/>
          </a:bodyPr>
          <a:lstStyle/>
          <a:p>
            <a:pPr marL="342900" indent="-342900" algn="l">
              <a:lnSpc>
                <a:spcPct val="125000"/>
              </a:lnSpc>
              <a:buFont typeface="Wingdings" panose="05000000000000000000" pitchFamily="2" charset="2"/>
              <a:buChar char="Ø"/>
            </a:pPr>
            <a:r>
              <a:rPr lang="zh-CN" altLang="en-US" sz="2800" dirty="0" smtClean="0">
                <a:solidFill>
                  <a:schemeClr val="accent2"/>
                </a:solidFill>
                <a:latin typeface="仿宋" panose="02010609060101010101" pitchFamily="49" charset="-122"/>
                <a:ea typeface="仿宋" panose="02010609060101010101" pitchFamily="49" charset="-122"/>
              </a:rPr>
              <a:t>机械波的特点：   </a:t>
            </a:r>
            <a:endParaRPr lang="en-US" altLang="zh-CN" sz="2800" dirty="0" smtClean="0">
              <a:solidFill>
                <a:schemeClr val="accent2"/>
              </a:solidFill>
              <a:latin typeface="仿宋" panose="02010609060101010101" pitchFamily="49" charset="-122"/>
              <a:ea typeface="仿宋" panose="02010609060101010101" pitchFamily="49" charset="-122"/>
            </a:endParaRPr>
          </a:p>
          <a:p>
            <a:pPr marL="457200" indent="-457200" algn="l">
              <a:lnSpc>
                <a:spcPct val="125000"/>
              </a:lnSpc>
              <a:buFont typeface="+mj-lt"/>
              <a:buAutoNum type="arabicPeriod"/>
            </a:pPr>
            <a:r>
              <a:rPr lang="zh-CN" altLang="en-US" sz="2800" dirty="0" smtClean="0">
                <a:latin typeface="仿宋" panose="02010609060101010101" pitchFamily="49" charset="-122"/>
                <a:ea typeface="仿宋" panose="02010609060101010101" pitchFamily="49" charset="-122"/>
              </a:rPr>
              <a:t>机械波是一种机械运动形式，必须具备两个条件：</a:t>
            </a:r>
            <a:r>
              <a:rPr lang="zh-CN" altLang="en-US" sz="2800" dirty="0" smtClean="0">
                <a:solidFill>
                  <a:srgbClr val="FF0000"/>
                </a:solidFill>
                <a:latin typeface="仿宋" panose="02010609060101010101" pitchFamily="49" charset="-122"/>
                <a:ea typeface="仿宋" panose="02010609060101010101" pitchFamily="49" charset="-122"/>
              </a:rPr>
              <a:t>振源</a:t>
            </a:r>
            <a:r>
              <a:rPr lang="zh-CN" altLang="en-US" sz="2800" dirty="0" smtClean="0">
                <a:latin typeface="仿宋" panose="02010609060101010101" pitchFamily="49" charset="-122"/>
                <a:ea typeface="仿宋" panose="02010609060101010101" pitchFamily="49" charset="-122"/>
              </a:rPr>
              <a:t>和</a:t>
            </a:r>
            <a:r>
              <a:rPr lang="zh-CN" altLang="en-US" sz="2800" dirty="0" smtClean="0">
                <a:solidFill>
                  <a:srgbClr val="FF0000"/>
                </a:solidFill>
                <a:latin typeface="仿宋" panose="02010609060101010101" pitchFamily="49" charset="-122"/>
                <a:ea typeface="仿宋" panose="02010609060101010101" pitchFamily="49" charset="-122"/>
              </a:rPr>
              <a:t>弹性介质</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marL="457200" indent="-457200" algn="l">
              <a:lnSpc>
                <a:spcPct val="125000"/>
              </a:lnSpc>
              <a:buFont typeface="+mj-lt"/>
              <a:buAutoNum type="arabicPeriod"/>
            </a:pPr>
            <a:r>
              <a:rPr lang="zh-CN" altLang="en-US" sz="2800" dirty="0" smtClean="0">
                <a:latin typeface="仿宋" panose="02010609060101010101" pitchFamily="49" charset="-122"/>
                <a:ea typeface="仿宋" panose="02010609060101010101" pitchFamily="49" charset="-122"/>
              </a:rPr>
              <a:t>波是指介质整体所表现的运动状态；</a:t>
            </a:r>
            <a:endParaRPr lang="en-US" altLang="zh-CN" sz="2800" dirty="0" smtClean="0">
              <a:latin typeface="仿宋" panose="02010609060101010101" pitchFamily="49" charset="-122"/>
              <a:ea typeface="仿宋" panose="02010609060101010101" pitchFamily="49" charset="-122"/>
            </a:endParaRPr>
          </a:p>
          <a:p>
            <a:pPr marL="457200" indent="-457200" algn="l">
              <a:lnSpc>
                <a:spcPct val="125000"/>
              </a:lnSpc>
              <a:buFont typeface="+mj-lt"/>
              <a:buAutoNum type="arabicPeriod"/>
            </a:pPr>
            <a:r>
              <a:rPr lang="zh-CN" altLang="en-US" sz="2800" dirty="0" smtClean="0">
                <a:latin typeface="仿宋" panose="02010609060101010101" pitchFamily="49" charset="-122"/>
                <a:ea typeface="仿宋" panose="02010609060101010101" pitchFamily="49" charset="-122"/>
              </a:rPr>
              <a:t>波的传播是质点振动状态的传播过程，亦即振动位相的传播过程，而所有的质点都仍在各自的平衡位置附近振动。</a:t>
            </a:r>
            <a:endParaRPr lang="zh-CN" altLang="en-US" sz="28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714356"/>
            <a:ext cx="8172480" cy="5381644"/>
          </a:xfrm>
        </p:spPr>
        <p:txBody>
          <a:bodyPr/>
          <a:lstStyle/>
          <a:p>
            <a:r>
              <a:rPr lang="zh-CN" altLang="en-US" sz="2800" dirty="0" smtClean="0">
                <a:latin typeface="仿宋" panose="02010609060101010101" pitchFamily="49" charset="-122"/>
                <a:ea typeface="仿宋" panose="02010609060101010101" pitchFamily="49" charset="-122"/>
              </a:rPr>
              <a:t>设两个相干波源，</a:t>
            </a:r>
            <a:r>
              <a:rPr lang="en-US" altLang="zh-CN" sz="2800" dirty="0" smtClean="0">
                <a:latin typeface="仿宋" panose="02010609060101010101" pitchFamily="49" charset="-122"/>
                <a:ea typeface="仿宋" panose="02010609060101010101" pitchFamily="49" charset="-122"/>
              </a:rPr>
              <a:t>	       </a:t>
            </a:r>
            <a:r>
              <a:rPr lang="zh-CN" altLang="en-US" sz="2800" dirty="0" smtClean="0">
                <a:latin typeface="仿宋" panose="02010609060101010101" pitchFamily="49" charset="-122"/>
                <a:ea typeface="仿宋" panose="02010609060101010101" pitchFamily="49" charset="-122"/>
              </a:rPr>
              <a:t>，在介质中某一点</a:t>
            </a:r>
            <a:r>
              <a:rPr lang="en-US" altLang="zh-CN" sz="2800" dirty="0" smtClean="0">
                <a:latin typeface="仿宋" panose="02010609060101010101" pitchFamily="49" charset="-122"/>
                <a:ea typeface="仿宋" panose="02010609060101010101" pitchFamily="49" charset="-122"/>
              </a:rPr>
              <a:t>P</a:t>
            </a:r>
            <a:r>
              <a:rPr lang="zh-CN" altLang="en-US" sz="2800" dirty="0" smtClean="0">
                <a:latin typeface="仿宋" panose="02010609060101010101" pitchFamily="49" charset="-122"/>
                <a:ea typeface="仿宋" panose="02010609060101010101" pitchFamily="49" charset="-122"/>
              </a:rPr>
              <a:t>处，引起质点振动的相位差取决于</a:t>
            </a:r>
            <a:r>
              <a:rPr lang="en-US" altLang="zh-CN" sz="2800" dirty="0" smtClean="0">
                <a:latin typeface="仿宋" panose="02010609060101010101" pitchFamily="49" charset="-122"/>
                <a:ea typeface="仿宋" panose="02010609060101010101" pitchFamily="49" charset="-122"/>
              </a:rPr>
              <a:t>P</a:t>
            </a:r>
            <a:r>
              <a:rPr lang="zh-CN" altLang="en-US" sz="2800" dirty="0" smtClean="0">
                <a:latin typeface="仿宋" panose="02010609060101010101" pitchFamily="49" charset="-122"/>
                <a:ea typeface="仿宋" panose="02010609060101010101" pitchFamily="49" charset="-122"/>
              </a:rPr>
              <a:t>点到              的距离差。</a:t>
            </a:r>
            <a:endParaRPr lang="zh-CN" altLang="en-US" sz="28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40</a:t>
            </a:fld>
            <a:endParaRPr lang="en-US" altLang="zh-CN"/>
          </a:p>
        </p:txBody>
      </p:sp>
      <p:graphicFrame>
        <p:nvGraphicFramePr>
          <p:cNvPr id="31746" name="Object 2"/>
          <p:cNvGraphicFramePr>
            <a:graphicFrameLocks noChangeAspect="1"/>
          </p:cNvGraphicFramePr>
          <p:nvPr>
            <p:extLst>
              <p:ext uri="{D42A27DB-BD31-4B8C-83A1-F6EECF244321}">
                <p14:modId xmlns:p14="http://schemas.microsoft.com/office/powerpoint/2010/main" val="3069672451"/>
              </p:ext>
            </p:extLst>
          </p:nvPr>
        </p:nvGraphicFramePr>
        <p:xfrm>
          <a:off x="3374578" y="715801"/>
          <a:ext cx="1341438" cy="588963"/>
        </p:xfrm>
        <a:graphic>
          <a:graphicData uri="http://schemas.openxmlformats.org/presentationml/2006/ole">
            <mc:AlternateContent xmlns:mc="http://schemas.openxmlformats.org/markup-compatibility/2006">
              <mc:Choice xmlns:v="urn:schemas-microsoft-com:vml" Requires="v">
                <p:oleObj spid="_x0000_s74471" name="Equation" r:id="rId3" imgW="431640" imgH="228600" progId="Equation.DSMT4">
                  <p:embed/>
                </p:oleObj>
              </mc:Choice>
              <mc:Fallback>
                <p:oleObj name="Equation" r:id="rId3" imgW="431640" imgH="228600" progId="Equation.DSMT4">
                  <p:embed/>
                  <p:pic>
                    <p:nvPicPr>
                      <p:cNvPr id="0" name="Picture 2"/>
                      <p:cNvPicPr>
                        <a:picLocks noChangeAspect="1" noChangeArrowheads="1"/>
                      </p:cNvPicPr>
                      <p:nvPr/>
                    </p:nvPicPr>
                    <p:blipFill>
                      <a:blip r:embed="rId4"/>
                      <a:srcRect/>
                      <a:stretch>
                        <a:fillRect/>
                      </a:stretch>
                    </p:blipFill>
                    <p:spPr bwMode="auto">
                      <a:xfrm>
                        <a:off x="3374578" y="715801"/>
                        <a:ext cx="1341438"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7" name="Object 3"/>
          <p:cNvGraphicFramePr>
            <a:graphicFrameLocks noChangeAspect="1"/>
          </p:cNvGraphicFramePr>
          <p:nvPr>
            <p:extLst>
              <p:ext uri="{D42A27DB-BD31-4B8C-83A1-F6EECF244321}">
                <p14:modId xmlns:p14="http://schemas.microsoft.com/office/powerpoint/2010/main" val="1328947628"/>
              </p:ext>
            </p:extLst>
          </p:nvPr>
        </p:nvGraphicFramePr>
        <p:xfrm>
          <a:off x="7040066" y="1206913"/>
          <a:ext cx="1174611" cy="514936"/>
        </p:xfrm>
        <a:graphic>
          <a:graphicData uri="http://schemas.openxmlformats.org/presentationml/2006/ole">
            <mc:AlternateContent xmlns:mc="http://schemas.openxmlformats.org/markup-compatibility/2006">
              <mc:Choice xmlns:v="urn:schemas-microsoft-com:vml" Requires="v">
                <p:oleObj spid="_x0000_s74472" name="Equation" r:id="rId5" imgW="431640" imgH="228600" progId="Equation.DSMT4">
                  <p:embed/>
                </p:oleObj>
              </mc:Choice>
              <mc:Fallback>
                <p:oleObj name="Equation" r:id="rId5" imgW="431640" imgH="228600" progId="Equation.DSMT4">
                  <p:embed/>
                  <p:pic>
                    <p:nvPicPr>
                      <p:cNvPr id="0" name="Picture 3"/>
                      <p:cNvPicPr>
                        <a:picLocks noChangeAspect="1" noChangeArrowheads="1"/>
                      </p:cNvPicPr>
                      <p:nvPr/>
                    </p:nvPicPr>
                    <p:blipFill>
                      <a:blip r:embed="rId6"/>
                      <a:srcRect/>
                      <a:stretch>
                        <a:fillRect/>
                      </a:stretch>
                    </p:blipFill>
                    <p:spPr bwMode="auto">
                      <a:xfrm>
                        <a:off x="7040066" y="1206913"/>
                        <a:ext cx="1174611" cy="514936"/>
                      </a:xfrm>
                      <a:prstGeom prst="rect">
                        <a:avLst/>
                      </a:prstGeom>
                      <a:noFill/>
                      <a:extLst/>
                    </p:spPr>
                  </p:pic>
                </p:oleObj>
              </mc:Fallback>
            </mc:AlternateContent>
          </a:graphicData>
        </a:graphic>
      </p:graphicFrame>
      <p:grpSp>
        <p:nvGrpSpPr>
          <p:cNvPr id="14" name="组合 13"/>
          <p:cNvGrpSpPr/>
          <p:nvPr/>
        </p:nvGrpSpPr>
        <p:grpSpPr>
          <a:xfrm>
            <a:off x="6193011" y="1916832"/>
            <a:ext cx="2123405" cy="1470025"/>
            <a:chOff x="594395" y="3795713"/>
            <a:chExt cx="2123405" cy="1470025"/>
          </a:xfrm>
        </p:grpSpPr>
        <p:cxnSp>
          <p:nvCxnSpPr>
            <p:cNvPr id="5" name="直接箭头连接符 4"/>
            <p:cNvCxnSpPr/>
            <p:nvPr/>
          </p:nvCxnSpPr>
          <p:spPr bwMode="auto">
            <a:xfrm flipV="1">
              <a:off x="899592" y="4077072"/>
              <a:ext cx="1404156" cy="2520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直接箭头连接符 6"/>
            <p:cNvCxnSpPr/>
            <p:nvPr/>
          </p:nvCxnSpPr>
          <p:spPr bwMode="auto">
            <a:xfrm flipV="1">
              <a:off x="899592" y="4077072"/>
              <a:ext cx="1404156" cy="93610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9" name="对象 8"/>
            <p:cNvGraphicFramePr>
              <a:graphicFrameLocks noChangeAspect="1"/>
            </p:cNvGraphicFramePr>
            <p:nvPr>
              <p:extLst>
                <p:ext uri="{D42A27DB-BD31-4B8C-83A1-F6EECF244321}">
                  <p14:modId xmlns:p14="http://schemas.microsoft.com/office/powerpoint/2010/main" val="659489070"/>
                </p:ext>
              </p:extLst>
            </p:nvPr>
          </p:nvGraphicFramePr>
          <p:xfrm>
            <a:off x="594395" y="4113076"/>
            <a:ext cx="413209" cy="473336"/>
          </p:xfrm>
          <a:graphic>
            <a:graphicData uri="http://schemas.openxmlformats.org/presentationml/2006/ole">
              <mc:AlternateContent xmlns:mc="http://schemas.openxmlformats.org/markup-compatibility/2006">
                <mc:Choice xmlns:v="urn:schemas-microsoft-com:vml" Requires="v">
                  <p:oleObj spid="_x0000_s74473" name="Equation" r:id="rId7" imgW="164880" imgH="228600" progId="Equation.DSMT4">
                    <p:embed/>
                  </p:oleObj>
                </mc:Choice>
                <mc:Fallback>
                  <p:oleObj name="Equation" r:id="rId7" imgW="164880" imgH="228600" progId="Equation.DSMT4">
                    <p:embed/>
                    <p:pic>
                      <p:nvPicPr>
                        <p:cNvPr id="0" name="Object 3"/>
                        <p:cNvPicPr>
                          <a:picLocks noChangeAspect="1" noChangeArrowheads="1"/>
                        </p:cNvPicPr>
                        <p:nvPr/>
                      </p:nvPicPr>
                      <p:blipFill>
                        <a:blip r:embed="rId8"/>
                        <a:srcRect/>
                        <a:stretch>
                          <a:fillRect/>
                        </a:stretch>
                      </p:blipFill>
                      <p:spPr bwMode="auto">
                        <a:xfrm>
                          <a:off x="594395" y="4113076"/>
                          <a:ext cx="413209" cy="473336"/>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142856416"/>
                </p:ext>
              </p:extLst>
            </p:nvPr>
          </p:nvGraphicFramePr>
          <p:xfrm>
            <a:off x="612775" y="4792663"/>
            <a:ext cx="447675" cy="473075"/>
          </p:xfrm>
          <a:graphic>
            <a:graphicData uri="http://schemas.openxmlformats.org/presentationml/2006/ole">
              <mc:AlternateContent xmlns:mc="http://schemas.openxmlformats.org/markup-compatibility/2006">
                <mc:Choice xmlns:v="urn:schemas-microsoft-com:vml" Requires="v">
                  <p:oleObj spid="_x0000_s74474" name="Equation" r:id="rId9" imgW="177480" imgH="228600" progId="Equation.DSMT4">
                    <p:embed/>
                  </p:oleObj>
                </mc:Choice>
                <mc:Fallback>
                  <p:oleObj name="Equation" r:id="rId9" imgW="177480" imgH="228600" progId="Equation.DSMT4">
                    <p:embed/>
                    <p:pic>
                      <p:nvPicPr>
                        <p:cNvPr id="0" name="对象 8"/>
                        <p:cNvPicPr>
                          <a:picLocks noChangeAspect="1" noChangeArrowheads="1"/>
                        </p:cNvPicPr>
                        <p:nvPr/>
                      </p:nvPicPr>
                      <p:blipFill>
                        <a:blip r:embed="rId10"/>
                        <a:srcRect/>
                        <a:stretch>
                          <a:fillRect/>
                        </a:stretch>
                      </p:blipFill>
                      <p:spPr bwMode="auto">
                        <a:xfrm>
                          <a:off x="612775" y="4792663"/>
                          <a:ext cx="4476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852170491"/>
                </p:ext>
              </p:extLst>
            </p:nvPr>
          </p:nvGraphicFramePr>
          <p:xfrm>
            <a:off x="2335213" y="3806825"/>
            <a:ext cx="382587" cy="342900"/>
          </p:xfrm>
          <a:graphic>
            <a:graphicData uri="http://schemas.openxmlformats.org/presentationml/2006/ole">
              <mc:AlternateContent xmlns:mc="http://schemas.openxmlformats.org/markup-compatibility/2006">
                <mc:Choice xmlns:v="urn:schemas-microsoft-com:vml" Requires="v">
                  <p:oleObj spid="_x0000_s74475" name="Equation" r:id="rId11" imgW="152280" imgH="164880" progId="Equation.DSMT4">
                    <p:embed/>
                  </p:oleObj>
                </mc:Choice>
                <mc:Fallback>
                  <p:oleObj name="Equation" r:id="rId11" imgW="152280" imgH="164880" progId="Equation.DSMT4">
                    <p:embed/>
                    <p:pic>
                      <p:nvPicPr>
                        <p:cNvPr id="0" name="对象 9"/>
                        <p:cNvPicPr>
                          <a:picLocks noChangeAspect="1" noChangeArrowheads="1"/>
                        </p:cNvPicPr>
                        <p:nvPr/>
                      </p:nvPicPr>
                      <p:blipFill>
                        <a:blip r:embed="rId12"/>
                        <a:srcRect/>
                        <a:stretch>
                          <a:fillRect/>
                        </a:stretch>
                      </p:blipFill>
                      <p:spPr bwMode="auto">
                        <a:xfrm>
                          <a:off x="2335213" y="3806825"/>
                          <a:ext cx="382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65408661"/>
                </p:ext>
              </p:extLst>
            </p:nvPr>
          </p:nvGraphicFramePr>
          <p:xfrm>
            <a:off x="1441450" y="3795713"/>
            <a:ext cx="319088" cy="474662"/>
          </p:xfrm>
          <a:graphic>
            <a:graphicData uri="http://schemas.openxmlformats.org/presentationml/2006/ole">
              <mc:AlternateContent xmlns:mc="http://schemas.openxmlformats.org/markup-compatibility/2006">
                <mc:Choice xmlns:v="urn:schemas-microsoft-com:vml" Requires="v">
                  <p:oleObj spid="_x0000_s74476" name="Equation" r:id="rId13" imgW="126720" imgH="228600" progId="Equation.DSMT4">
                    <p:embed/>
                  </p:oleObj>
                </mc:Choice>
                <mc:Fallback>
                  <p:oleObj name="Equation" r:id="rId13" imgW="126720" imgH="228600" progId="Equation.DSMT4">
                    <p:embed/>
                    <p:pic>
                      <p:nvPicPr>
                        <p:cNvPr id="0" name="对象 10"/>
                        <p:cNvPicPr>
                          <a:picLocks noChangeAspect="1" noChangeArrowheads="1"/>
                        </p:cNvPicPr>
                        <p:nvPr/>
                      </p:nvPicPr>
                      <p:blipFill>
                        <a:blip r:embed="rId14"/>
                        <a:srcRect/>
                        <a:stretch>
                          <a:fillRect/>
                        </a:stretch>
                      </p:blipFill>
                      <p:spPr bwMode="auto">
                        <a:xfrm>
                          <a:off x="1441450" y="3795713"/>
                          <a:ext cx="319088"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265501615"/>
                </p:ext>
              </p:extLst>
            </p:nvPr>
          </p:nvGraphicFramePr>
          <p:xfrm>
            <a:off x="1403648" y="4502509"/>
            <a:ext cx="350838" cy="474663"/>
          </p:xfrm>
          <a:graphic>
            <a:graphicData uri="http://schemas.openxmlformats.org/presentationml/2006/ole">
              <mc:AlternateContent xmlns:mc="http://schemas.openxmlformats.org/markup-compatibility/2006">
                <mc:Choice xmlns:v="urn:schemas-microsoft-com:vml" Requires="v">
                  <p:oleObj spid="_x0000_s74477" name="Equation" r:id="rId15" imgW="139680" imgH="228600" progId="Equation.DSMT4">
                    <p:embed/>
                  </p:oleObj>
                </mc:Choice>
                <mc:Fallback>
                  <p:oleObj name="Equation" r:id="rId15" imgW="139680" imgH="228600" progId="Equation.DSMT4">
                    <p:embed/>
                    <p:pic>
                      <p:nvPicPr>
                        <p:cNvPr id="0" name="对象 11"/>
                        <p:cNvPicPr>
                          <a:picLocks noChangeAspect="1" noChangeArrowheads="1"/>
                        </p:cNvPicPr>
                        <p:nvPr/>
                      </p:nvPicPr>
                      <p:blipFill>
                        <a:blip r:embed="rId16"/>
                        <a:srcRect/>
                        <a:stretch>
                          <a:fillRect/>
                        </a:stretch>
                      </p:blipFill>
                      <p:spPr bwMode="auto">
                        <a:xfrm>
                          <a:off x="1403648" y="4502509"/>
                          <a:ext cx="35083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74006" name="Picture 130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220958" y="2182515"/>
            <a:ext cx="3877233" cy="980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007" name="Picture 1303"/>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08428" y="3319792"/>
            <a:ext cx="3889763" cy="95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00478" y="4400241"/>
            <a:ext cx="3262432"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两列波的叠加可写成：</a:t>
            </a:r>
            <a:endParaRPr lang="zh-CN" altLang="en-US" dirty="0">
              <a:latin typeface="仿宋" panose="02010609060101010101" pitchFamily="49" charset="-122"/>
              <a:ea typeface="仿宋" panose="02010609060101010101" pitchFamily="49" charset="-122"/>
            </a:endParaRPr>
          </a:p>
        </p:txBody>
      </p:sp>
      <p:pic>
        <p:nvPicPr>
          <p:cNvPr id="74015" name="Picture 1311"/>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60346" y="4989761"/>
            <a:ext cx="6706372" cy="137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41</a:t>
            </a:fld>
            <a:endParaRPr lang="en-US" altLang="zh-CN"/>
          </a:p>
        </p:txBody>
      </p:sp>
      <p:sp>
        <p:nvSpPr>
          <p:cNvPr id="5" name="矩形 4"/>
          <p:cNvSpPr/>
          <p:nvPr/>
        </p:nvSpPr>
        <p:spPr>
          <a:xfrm>
            <a:off x="719572" y="692696"/>
            <a:ext cx="7272808" cy="1200329"/>
          </a:xfrm>
          <a:prstGeom prst="rect">
            <a:avLst/>
          </a:prstGeom>
        </p:spPr>
        <p:txBody>
          <a:bodyPr wrap="square">
            <a:spAutoFit/>
          </a:bodyPr>
          <a:lstStyle/>
          <a:p>
            <a:pPr algn="just">
              <a:spcAft>
                <a:spcPts val="0"/>
              </a:spcAft>
            </a:pPr>
            <a:r>
              <a:rPr lang="zh-CN" altLang="zh-CN" kern="100" dirty="0"/>
              <a:t>由此看出，</a:t>
            </a:r>
            <a:r>
              <a:rPr lang="en-US" altLang="zh-CN" kern="100" dirty="0"/>
              <a:t>P</a:t>
            </a:r>
            <a:r>
              <a:rPr lang="zh-CN" altLang="zh-CN" kern="100" dirty="0"/>
              <a:t>点的振动是同方向，同频率的简谐振动的合成。根据第八章讲述的方法，可以得到：</a:t>
            </a:r>
          </a:p>
          <a:p>
            <a:r>
              <a:rPr lang="en-US" altLang="zh-CN" kern="100" dirty="0" err="1"/>
              <a:t>y</a:t>
            </a:r>
            <a:r>
              <a:rPr lang="en-US" altLang="zh-CN" kern="100" baseline="-25000" dirty="0" err="1"/>
              <a:t>p</a:t>
            </a:r>
            <a:r>
              <a:rPr lang="zh-CN" altLang="zh-CN" kern="100" dirty="0">
                <a:cs typeface="Times New Roman" panose="02020603050405020304" pitchFamily="18" charset="0"/>
              </a:rPr>
              <a:t>＝</a:t>
            </a:r>
            <a:r>
              <a:rPr lang="en-US" altLang="zh-CN" kern="100" dirty="0" err="1"/>
              <a:t>Acos</a:t>
            </a:r>
            <a:r>
              <a:rPr lang="en-US" altLang="zh-CN" kern="100" dirty="0"/>
              <a:t>(</a:t>
            </a:r>
            <a:r>
              <a:rPr lang="en-US" altLang="zh-CN" kern="100" dirty="0" err="1"/>
              <a:t>ωt+φ</a:t>
            </a:r>
            <a:r>
              <a:rPr lang="en-US" altLang="zh-CN" kern="100" dirty="0"/>
              <a:t>)      </a:t>
            </a:r>
            <a:r>
              <a:rPr lang="zh-CN" altLang="zh-CN" kern="100" dirty="0">
                <a:cs typeface="Times New Roman" panose="02020603050405020304" pitchFamily="18" charset="0"/>
              </a:rPr>
              <a:t>合振动也是简谐振动</a:t>
            </a:r>
            <a:endParaRPr lang="zh-CN" altLang="en-US" dirty="0"/>
          </a:p>
        </p:txBody>
      </p:sp>
      <p:sp>
        <p:nvSpPr>
          <p:cNvPr id="6" name="矩形 5"/>
          <p:cNvSpPr/>
          <p:nvPr/>
        </p:nvSpPr>
        <p:spPr>
          <a:xfrm>
            <a:off x="719572" y="2204864"/>
            <a:ext cx="1107996" cy="461665"/>
          </a:xfrm>
          <a:prstGeom prst="rect">
            <a:avLst/>
          </a:prstGeom>
        </p:spPr>
        <p:txBody>
          <a:bodyPr wrap="none">
            <a:spAutoFit/>
          </a:bodyPr>
          <a:lstStyle/>
          <a:p>
            <a:r>
              <a:rPr lang="zh-CN" altLang="zh-CN" kern="100" dirty="0">
                <a:cs typeface="Times New Roman" panose="02020603050405020304" pitchFamily="18" charset="0"/>
              </a:rPr>
              <a:t>其中：</a:t>
            </a:r>
            <a:endParaRPr lang="zh-CN" altLang="en-US" dirty="0"/>
          </a:p>
        </p:txBody>
      </p:sp>
      <p:pic>
        <p:nvPicPr>
          <p:cNvPr id="788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7568" y="2541381"/>
            <a:ext cx="5455283" cy="873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791580" y="3751871"/>
            <a:ext cx="6048672" cy="461665"/>
          </a:xfrm>
          <a:prstGeom prst="rect">
            <a:avLst/>
          </a:prstGeom>
        </p:spPr>
        <p:txBody>
          <a:bodyPr wrap="square">
            <a:spAutoFit/>
          </a:bodyPr>
          <a:lstStyle/>
          <a:p>
            <a:r>
              <a:rPr lang="zh-CN" altLang="zh-CN" kern="100" dirty="0">
                <a:cs typeface="Times New Roman" panose="02020603050405020304" pitchFamily="18" charset="0"/>
              </a:rPr>
              <a:t>考虑一种简单情况：</a:t>
            </a:r>
            <a:r>
              <a:rPr lang="en-US" altLang="zh-CN" kern="100" dirty="0"/>
              <a:t>A1</a:t>
            </a:r>
            <a:r>
              <a:rPr lang="zh-CN" altLang="zh-CN" kern="100" dirty="0">
                <a:cs typeface="Times New Roman" panose="02020603050405020304" pitchFamily="18" charset="0"/>
              </a:rPr>
              <a:t>＝</a:t>
            </a:r>
            <a:r>
              <a:rPr lang="en-US" altLang="zh-CN" kern="100" dirty="0"/>
              <a:t>A2</a:t>
            </a:r>
            <a:r>
              <a:rPr lang="zh-CN" altLang="zh-CN" kern="100" dirty="0">
                <a:cs typeface="Times New Roman" panose="02020603050405020304" pitchFamily="18" charset="0"/>
              </a:rPr>
              <a:t>；</a:t>
            </a:r>
            <a:r>
              <a:rPr lang="en-US" altLang="zh-CN" kern="100" dirty="0"/>
              <a:t>φ1</a:t>
            </a:r>
            <a:r>
              <a:rPr lang="zh-CN" altLang="zh-CN" kern="100" dirty="0">
                <a:cs typeface="Times New Roman" panose="02020603050405020304" pitchFamily="18" charset="0"/>
              </a:rPr>
              <a:t>＝</a:t>
            </a:r>
            <a:r>
              <a:rPr lang="en-US" altLang="zh-CN" kern="100" dirty="0"/>
              <a:t>φ2</a:t>
            </a:r>
            <a:endParaRPr lang="zh-CN" altLang="en-US" dirty="0"/>
          </a:p>
        </p:txBody>
      </p:sp>
      <p:pic>
        <p:nvPicPr>
          <p:cNvPr id="788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6462" y="4550053"/>
            <a:ext cx="4366738" cy="107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4547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42</a:t>
            </a:fld>
            <a:endParaRPr lang="en-US" altLang="zh-CN"/>
          </a:p>
        </p:txBody>
      </p:sp>
      <p:sp>
        <p:nvSpPr>
          <p:cNvPr id="5" name="Rectangle 2"/>
          <p:cNvSpPr>
            <a:spLocks noChangeArrowheads="1"/>
          </p:cNvSpPr>
          <p:nvPr/>
        </p:nvSpPr>
        <p:spPr bwMode="auto">
          <a:xfrm>
            <a:off x="827584" y="1068921"/>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其中</a:t>
            </a:r>
            <a:endParaRPr kumimoji="0" lang="zh-CN" altLang="en-US" b="0" i="0" u="none" strike="noStrike" cap="none" normalizeH="0" baseline="0" smtClean="0">
              <a:ln>
                <a:noFill/>
              </a:ln>
              <a:solidFill>
                <a:schemeClr val="tx1"/>
              </a:solidFill>
              <a:effectLst/>
              <a:latin typeface="Arial" panose="020B0604020202020204" pitchFamily="34" charset="0"/>
            </a:endParaRPr>
          </a:p>
        </p:txBody>
      </p:sp>
      <p:pic>
        <p:nvPicPr>
          <p:cNvPr id="79873"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5396" y="891052"/>
            <a:ext cx="1153630" cy="66789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2769093" y="1097278"/>
            <a:ext cx="5871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是由于</a:t>
            </a:r>
            <a:r>
              <a:rPr kumimoji="0" lang="en-US" altLang="zh-CN" b="0" i="0" u="none" strike="noStrike" cap="none" normalizeH="0" baseline="0" dirty="0" smtClean="0">
                <a:ln>
                  <a:noFill/>
                </a:ln>
                <a:solidFill>
                  <a:schemeClr val="tx1"/>
                </a:solidFill>
                <a:effectLst/>
                <a:cs typeface="Times New Roman" panose="02020603050405020304" pitchFamily="18" charset="0"/>
              </a:rPr>
              <a:t>P</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点到波源（</a:t>
            </a:r>
            <a:r>
              <a:rPr kumimoji="0" lang="en-US" altLang="zh-CN" b="0" i="0" u="none" strike="noStrike" cap="none" normalizeH="0" baseline="0" dirty="0" smtClean="0">
                <a:ln>
                  <a:noFill/>
                </a:ln>
                <a:solidFill>
                  <a:schemeClr val="tx1"/>
                </a:solidFill>
                <a:effectLst/>
                <a:cs typeface="Times New Roman" panose="02020603050405020304" pitchFamily="18" charset="0"/>
              </a:rPr>
              <a:t>S1</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S2</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）的距离不同</a:t>
            </a:r>
            <a:endParaRPr kumimoji="0" lang="zh-CN" altLang="en-US" b="0" i="0" u="none" strike="noStrike" cap="none" normalizeH="0" baseline="0" dirty="0" smtClean="0">
              <a:ln>
                <a:noFill/>
              </a:ln>
              <a:solidFill>
                <a:schemeClr val="tx1"/>
              </a:solidFill>
              <a:effectLst/>
              <a:latin typeface="Arial" panose="020B0604020202020204" pitchFamily="34" charset="0"/>
            </a:endParaRPr>
          </a:p>
        </p:txBody>
      </p:sp>
      <p:sp>
        <p:nvSpPr>
          <p:cNvPr id="7" name="矩形 6"/>
          <p:cNvSpPr/>
          <p:nvPr/>
        </p:nvSpPr>
        <p:spPr>
          <a:xfrm>
            <a:off x="826773" y="1710145"/>
            <a:ext cx="2723823" cy="461665"/>
          </a:xfrm>
          <a:prstGeom prst="rect">
            <a:avLst/>
          </a:prstGeom>
        </p:spPr>
        <p:txBody>
          <a:bodyPr wrap="none">
            <a:spAutoFit/>
          </a:bodyPr>
          <a:lstStyle/>
          <a:p>
            <a:r>
              <a:rPr kumimoji="0" lang="zh-CN" altLang="en-US" dirty="0">
                <a:latin typeface="宋体" panose="02010600030101010101" pitchFamily="2" charset="-122"/>
                <a:cs typeface="Times New Roman" panose="02020603050405020304" pitchFamily="18" charset="0"/>
              </a:rPr>
              <a:t>而引起的相位差。</a:t>
            </a:r>
            <a:r>
              <a:rPr kumimoji="0" lang="zh-CN" altLang="en-US" dirty="0"/>
              <a:t> </a:t>
            </a:r>
            <a:endParaRPr lang="zh-CN" altLang="en-US" dirty="0"/>
          </a:p>
        </p:txBody>
      </p:sp>
      <p:sp>
        <p:nvSpPr>
          <p:cNvPr id="8" name="矩形 7"/>
          <p:cNvSpPr/>
          <p:nvPr/>
        </p:nvSpPr>
        <p:spPr>
          <a:xfrm>
            <a:off x="828564" y="2351369"/>
            <a:ext cx="800219" cy="461665"/>
          </a:xfrm>
          <a:prstGeom prst="rect">
            <a:avLst/>
          </a:prstGeom>
        </p:spPr>
        <p:txBody>
          <a:bodyPr wrap="none">
            <a:spAutoFit/>
          </a:bodyPr>
          <a:lstStyle/>
          <a:p>
            <a:r>
              <a:rPr lang="zh-CN" altLang="zh-CN" kern="100" dirty="0">
                <a:cs typeface="Times New Roman" panose="02020603050405020304" pitchFamily="18" charset="0"/>
              </a:rPr>
              <a:t>如果</a:t>
            </a:r>
            <a:endParaRPr lang="zh-CN" altLang="en-US" dirty="0"/>
          </a:p>
        </p:txBody>
      </p:sp>
      <p:pic>
        <p:nvPicPr>
          <p:cNvPr id="798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2235660"/>
            <a:ext cx="1915427" cy="69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283968" y="2335480"/>
            <a:ext cx="3570208" cy="461665"/>
          </a:xfrm>
          <a:prstGeom prst="rect">
            <a:avLst/>
          </a:prstGeom>
        </p:spPr>
        <p:txBody>
          <a:bodyPr wrap="none">
            <a:spAutoFit/>
          </a:bodyPr>
          <a:lstStyle/>
          <a:p>
            <a:r>
              <a:rPr lang="zh-CN" altLang="zh-CN" kern="100" dirty="0">
                <a:cs typeface="Times New Roman" panose="02020603050405020304" pitchFamily="18" charset="0"/>
              </a:rPr>
              <a:t>（</a:t>
            </a:r>
            <a:r>
              <a:rPr lang="en-US" altLang="zh-CN" kern="100" dirty="0"/>
              <a:t>n</a:t>
            </a:r>
            <a:r>
              <a:rPr lang="zh-CN" altLang="zh-CN" kern="100" dirty="0">
                <a:cs typeface="Times New Roman" panose="02020603050405020304" pitchFamily="18" charset="0"/>
              </a:rPr>
              <a:t>＝</a:t>
            </a:r>
            <a:r>
              <a:rPr lang="en-US" altLang="zh-CN" kern="100" dirty="0"/>
              <a:t>0</a:t>
            </a:r>
            <a:r>
              <a:rPr lang="zh-CN" altLang="zh-CN" kern="100" dirty="0">
                <a:cs typeface="Times New Roman" panose="02020603050405020304" pitchFamily="18" charset="0"/>
              </a:rPr>
              <a:t>，</a:t>
            </a:r>
            <a:r>
              <a:rPr lang="en-US" altLang="zh-CN" kern="100" dirty="0"/>
              <a:t>1</a:t>
            </a:r>
            <a:r>
              <a:rPr lang="zh-CN" altLang="zh-CN" kern="100" dirty="0">
                <a:cs typeface="Times New Roman" panose="02020603050405020304" pitchFamily="18" charset="0"/>
              </a:rPr>
              <a:t>，</a:t>
            </a:r>
            <a:r>
              <a:rPr lang="en-US" altLang="zh-CN" kern="100" dirty="0"/>
              <a:t>2</a:t>
            </a:r>
            <a:r>
              <a:rPr lang="zh-CN" altLang="zh-CN" kern="100" dirty="0">
                <a:cs typeface="Times New Roman" panose="02020603050405020304" pitchFamily="18" charset="0"/>
              </a:rPr>
              <a:t>，。。。）</a:t>
            </a:r>
            <a:endParaRPr lang="zh-CN" altLang="en-US" dirty="0"/>
          </a:p>
        </p:txBody>
      </p:sp>
      <p:sp>
        <p:nvSpPr>
          <p:cNvPr id="10" name="Rectangle 6"/>
          <p:cNvSpPr>
            <a:spLocks noChangeArrowheads="1"/>
          </p:cNvSpPr>
          <p:nvPr/>
        </p:nvSpPr>
        <p:spPr bwMode="auto">
          <a:xfrm>
            <a:off x="1007604" y="31261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98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5914" y="3132765"/>
            <a:ext cx="1803580" cy="61286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7"/>
          <p:cNvSpPr>
            <a:spLocks noChangeArrowheads="1"/>
          </p:cNvSpPr>
          <p:nvPr/>
        </p:nvSpPr>
        <p:spPr bwMode="auto">
          <a:xfrm>
            <a:off x="1007604" y="34594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8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2" name="矩形 11"/>
          <p:cNvSpPr/>
          <p:nvPr/>
        </p:nvSpPr>
        <p:spPr>
          <a:xfrm>
            <a:off x="3248561" y="3198168"/>
            <a:ext cx="2646878" cy="461665"/>
          </a:xfrm>
          <a:prstGeom prst="rect">
            <a:avLst/>
          </a:prstGeom>
        </p:spPr>
        <p:txBody>
          <a:bodyPr wrap="none">
            <a:spAutoFit/>
          </a:bodyPr>
          <a:lstStyle/>
          <a:p>
            <a:r>
              <a:rPr lang="zh-CN" altLang="zh-CN" kern="100" dirty="0">
                <a:cs typeface="Times New Roman" panose="02020603050405020304" pitchFamily="18" charset="0"/>
              </a:rPr>
              <a:t>相差波长的整数倍</a:t>
            </a:r>
            <a:endParaRPr lang="zh-CN" altLang="en-US" dirty="0"/>
          </a:p>
        </p:txBody>
      </p:sp>
      <p:sp>
        <p:nvSpPr>
          <p:cNvPr id="13" name="Rectangle 8"/>
          <p:cNvSpPr>
            <a:spLocks noChangeArrowheads="1"/>
          </p:cNvSpPr>
          <p:nvPr/>
        </p:nvSpPr>
        <p:spPr bwMode="auto">
          <a:xfrm>
            <a:off x="870971" y="3918542"/>
            <a:ext cx="54777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则</a:t>
            </a:r>
            <a:r>
              <a:rPr kumimoji="0" lang="en-US" altLang="zh-CN" b="0" i="0" u="none" strike="noStrike" cap="none" normalizeH="0" baseline="0" smtClean="0">
                <a:ln>
                  <a:noFill/>
                </a:ln>
                <a:solidFill>
                  <a:schemeClr val="tx1"/>
                </a:solidFill>
                <a:effectLst/>
                <a:cs typeface="Times New Roman" panose="02020603050405020304" pitchFamily="18" charset="0"/>
              </a:rPr>
              <a:t>A</a:t>
            </a:r>
            <a:r>
              <a:rPr kumimoji="0" lang="zh-CN" altLang="en-US" b="0" i="0"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b="0" i="0" u="none" strike="noStrike" cap="none" normalizeH="0" baseline="0" smtClean="0">
                <a:ln>
                  <a:noFill/>
                </a:ln>
                <a:solidFill>
                  <a:schemeClr val="tx1"/>
                </a:solidFill>
                <a:effectLst/>
                <a:cs typeface="Times New Roman" panose="02020603050405020304" pitchFamily="18" charset="0"/>
              </a:rPr>
              <a:t>2A1  </a:t>
            </a:r>
            <a:r>
              <a:rPr kumimoji="0" lang="zh-CN" altLang="en-US" b="0" i="0"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合振幅为最大，相干相增；</a:t>
            </a:r>
            <a:r>
              <a:rPr kumimoji="0" lang="zh-CN" altLang="en-US" b="0" i="0" u="none" strike="noStrike" cap="none" normalizeH="0" baseline="0" smtClean="0">
                <a:ln>
                  <a:noFill/>
                </a:ln>
                <a:solidFill>
                  <a:schemeClr val="tx1"/>
                </a:solidFill>
                <a:effectLst/>
              </a:rPr>
              <a:t> </a:t>
            </a:r>
            <a:endParaRPr kumimoji="0" lang="zh-CN" altLang="en-US" b="0" i="0" u="none" strike="noStrike" cap="none" normalizeH="0" baseline="0" smtClean="0">
              <a:ln>
                <a:noFill/>
              </a:ln>
              <a:solidFill>
                <a:schemeClr val="tx1"/>
              </a:solidFill>
              <a:effectLst/>
              <a:latin typeface="Arial" panose="020B0604020202020204" pitchFamily="34" charset="0"/>
            </a:endParaRPr>
          </a:p>
        </p:txBody>
      </p:sp>
      <p:sp>
        <p:nvSpPr>
          <p:cNvPr id="14" name="矩形 13"/>
          <p:cNvSpPr/>
          <p:nvPr/>
        </p:nvSpPr>
        <p:spPr>
          <a:xfrm>
            <a:off x="881012" y="4565000"/>
            <a:ext cx="800219" cy="461665"/>
          </a:xfrm>
          <a:prstGeom prst="rect">
            <a:avLst/>
          </a:prstGeom>
        </p:spPr>
        <p:txBody>
          <a:bodyPr wrap="none">
            <a:spAutoFit/>
          </a:bodyPr>
          <a:lstStyle/>
          <a:p>
            <a:r>
              <a:rPr lang="zh-CN" altLang="zh-CN" kern="100" dirty="0">
                <a:cs typeface="Times New Roman" panose="02020603050405020304" pitchFamily="18" charset="0"/>
              </a:rPr>
              <a:t>如果</a:t>
            </a:r>
            <a:endParaRPr lang="zh-CN" altLang="en-US" dirty="0"/>
          </a:p>
        </p:txBody>
      </p:sp>
      <p:pic>
        <p:nvPicPr>
          <p:cNvPr id="79881"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712" y="4441956"/>
            <a:ext cx="2871728" cy="81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5066722" y="4608424"/>
            <a:ext cx="3570208" cy="461665"/>
          </a:xfrm>
          <a:prstGeom prst="rect">
            <a:avLst/>
          </a:prstGeom>
        </p:spPr>
        <p:txBody>
          <a:bodyPr wrap="none">
            <a:spAutoFit/>
          </a:bodyPr>
          <a:lstStyle/>
          <a:p>
            <a:r>
              <a:rPr lang="zh-CN" altLang="zh-CN" kern="100" dirty="0">
                <a:cs typeface="Times New Roman" panose="02020603050405020304" pitchFamily="18" charset="0"/>
              </a:rPr>
              <a:t>（</a:t>
            </a:r>
            <a:r>
              <a:rPr lang="en-US" altLang="zh-CN" kern="100" dirty="0"/>
              <a:t>n</a:t>
            </a:r>
            <a:r>
              <a:rPr lang="zh-CN" altLang="zh-CN" kern="100" dirty="0">
                <a:cs typeface="Times New Roman" panose="02020603050405020304" pitchFamily="18" charset="0"/>
              </a:rPr>
              <a:t>＝</a:t>
            </a:r>
            <a:r>
              <a:rPr lang="en-US" altLang="zh-CN" kern="100" dirty="0"/>
              <a:t>0</a:t>
            </a:r>
            <a:r>
              <a:rPr lang="zh-CN" altLang="zh-CN" kern="100" dirty="0">
                <a:cs typeface="Times New Roman" panose="02020603050405020304" pitchFamily="18" charset="0"/>
              </a:rPr>
              <a:t>，</a:t>
            </a:r>
            <a:r>
              <a:rPr lang="en-US" altLang="zh-CN" kern="100" dirty="0"/>
              <a:t>1</a:t>
            </a:r>
            <a:r>
              <a:rPr lang="zh-CN" altLang="zh-CN" kern="100" dirty="0">
                <a:cs typeface="Times New Roman" panose="02020603050405020304" pitchFamily="18" charset="0"/>
              </a:rPr>
              <a:t>，</a:t>
            </a:r>
            <a:r>
              <a:rPr lang="en-US" altLang="zh-CN" kern="100" dirty="0"/>
              <a:t>2</a:t>
            </a:r>
            <a:r>
              <a:rPr lang="zh-CN" altLang="zh-CN" kern="100" dirty="0">
                <a:cs typeface="Times New Roman" panose="02020603050405020304" pitchFamily="18" charset="0"/>
              </a:rPr>
              <a:t>，。。。）</a:t>
            </a:r>
            <a:endParaRPr lang="zh-CN" altLang="en-US" dirty="0"/>
          </a:p>
        </p:txBody>
      </p:sp>
      <p:pic>
        <p:nvPicPr>
          <p:cNvPr id="79882"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6935" y="5211458"/>
            <a:ext cx="2231626" cy="771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204947" y="5428412"/>
            <a:ext cx="1723549" cy="461665"/>
          </a:xfrm>
          <a:prstGeom prst="rect">
            <a:avLst/>
          </a:prstGeom>
        </p:spPr>
        <p:txBody>
          <a:bodyPr wrap="none">
            <a:spAutoFit/>
          </a:bodyPr>
          <a:lstStyle/>
          <a:p>
            <a:r>
              <a:rPr lang="zh-CN" altLang="zh-CN" kern="100" dirty="0">
                <a:cs typeface="Times New Roman" panose="02020603050405020304" pitchFamily="18" charset="0"/>
              </a:rPr>
              <a:t>相差半波长</a:t>
            </a:r>
            <a:endParaRPr lang="zh-CN" altLang="en-US" dirty="0"/>
          </a:p>
        </p:txBody>
      </p:sp>
      <p:sp>
        <p:nvSpPr>
          <p:cNvPr id="17" name="矩形 16"/>
          <p:cNvSpPr/>
          <p:nvPr/>
        </p:nvSpPr>
        <p:spPr>
          <a:xfrm>
            <a:off x="1032316" y="6178423"/>
            <a:ext cx="4562467" cy="461665"/>
          </a:xfrm>
          <a:prstGeom prst="rect">
            <a:avLst/>
          </a:prstGeom>
        </p:spPr>
        <p:txBody>
          <a:bodyPr wrap="none">
            <a:spAutoFit/>
          </a:bodyPr>
          <a:lstStyle/>
          <a:p>
            <a:pPr algn="just">
              <a:spcAft>
                <a:spcPts val="0"/>
              </a:spcAft>
            </a:pPr>
            <a:r>
              <a:rPr lang="zh-CN" altLang="zh-CN" kern="100" dirty="0"/>
              <a:t>则</a:t>
            </a:r>
            <a:r>
              <a:rPr lang="en-US" altLang="zh-CN" kern="100" dirty="0"/>
              <a:t>A</a:t>
            </a:r>
            <a:r>
              <a:rPr lang="zh-CN" altLang="zh-CN" kern="100" dirty="0"/>
              <a:t>＝</a:t>
            </a:r>
            <a:r>
              <a:rPr lang="en-US" altLang="zh-CN" kern="100" dirty="0"/>
              <a:t>0  </a:t>
            </a:r>
            <a:r>
              <a:rPr lang="zh-CN" altLang="zh-CN" kern="100" dirty="0"/>
              <a:t>合振幅为</a:t>
            </a:r>
            <a:r>
              <a:rPr lang="en-US" altLang="zh-CN" kern="100" dirty="0"/>
              <a:t>0</a:t>
            </a:r>
            <a:r>
              <a:rPr lang="zh-CN" altLang="zh-CN" kern="100" dirty="0"/>
              <a:t>，相干相减。</a:t>
            </a:r>
          </a:p>
        </p:txBody>
      </p:sp>
    </p:spTree>
    <p:extLst>
      <p:ext uri="{BB962C8B-B14F-4D97-AF65-F5344CB8AC3E}">
        <p14:creationId xmlns:p14="http://schemas.microsoft.com/office/powerpoint/2010/main" val="3443110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43</a:t>
            </a:fld>
            <a:endParaRPr lang="en-US" altLang="zh-CN" dirty="0"/>
          </a:p>
        </p:txBody>
      </p:sp>
      <p:sp>
        <p:nvSpPr>
          <p:cNvPr id="7" name="矩形 6"/>
          <p:cNvSpPr/>
          <p:nvPr/>
        </p:nvSpPr>
        <p:spPr>
          <a:xfrm>
            <a:off x="3745898" y="571480"/>
            <a:ext cx="1826141" cy="584775"/>
          </a:xfrm>
          <a:prstGeom prst="rect">
            <a:avLst/>
          </a:prstGeom>
        </p:spPr>
        <p:txBody>
          <a:bodyPr wrap="none">
            <a:spAutoFit/>
          </a:bodyPr>
          <a:lstStyle/>
          <a:p>
            <a:r>
              <a:rPr lang="en-US" altLang="zh-CN" sz="3200" dirty="0" smtClean="0">
                <a:latin typeface="仿宋" panose="02010609060101010101" pitchFamily="49" charset="-122"/>
                <a:ea typeface="仿宋" panose="02010609060101010101" pitchFamily="49" charset="-122"/>
              </a:rPr>
              <a:t>§6.</a:t>
            </a:r>
            <a:r>
              <a:rPr lang="zh-CN" altLang="en-US" sz="3200" dirty="0" smtClean="0">
                <a:latin typeface="仿宋" panose="02010609060101010101" pitchFamily="49" charset="-122"/>
                <a:ea typeface="仿宋" panose="02010609060101010101" pitchFamily="49" charset="-122"/>
              </a:rPr>
              <a:t>驻波</a:t>
            </a:r>
            <a:endParaRPr lang="zh-CN" altLang="en-US" sz="3200" dirty="0">
              <a:latin typeface="仿宋" panose="02010609060101010101" pitchFamily="49" charset="-122"/>
              <a:ea typeface="仿宋" panose="02010609060101010101" pitchFamily="49" charset="-122"/>
            </a:endParaRPr>
          </a:p>
        </p:txBody>
      </p:sp>
      <p:graphicFrame>
        <p:nvGraphicFramePr>
          <p:cNvPr id="32772" name="Object 4"/>
          <p:cNvGraphicFramePr>
            <a:graphicFrameLocks noChangeAspect="1"/>
          </p:cNvGraphicFramePr>
          <p:nvPr>
            <p:extLst>
              <p:ext uri="{D42A27DB-BD31-4B8C-83A1-F6EECF244321}">
                <p14:modId xmlns:p14="http://schemas.microsoft.com/office/powerpoint/2010/main" val="422791258"/>
              </p:ext>
            </p:extLst>
          </p:nvPr>
        </p:nvGraphicFramePr>
        <p:xfrm>
          <a:off x="955675" y="4689475"/>
          <a:ext cx="4479925" cy="701675"/>
        </p:xfrm>
        <a:graphic>
          <a:graphicData uri="http://schemas.openxmlformats.org/presentationml/2006/ole">
            <mc:AlternateContent xmlns:mc="http://schemas.openxmlformats.org/markup-compatibility/2006">
              <mc:Choice xmlns:v="urn:schemas-microsoft-com:vml" Requires="v">
                <p:oleObj spid="_x0000_s33278" name="Equation" r:id="rId3" imgW="1460160" imgH="228600" progId="Equation.DSMT4">
                  <p:embed/>
                </p:oleObj>
              </mc:Choice>
              <mc:Fallback>
                <p:oleObj name="Equation" r:id="rId3" imgW="1460160" imgH="228600" progId="Equation.DSMT4">
                  <p:embed/>
                  <p:pic>
                    <p:nvPicPr>
                      <p:cNvPr id="0" name="Picture 4"/>
                      <p:cNvPicPr>
                        <a:picLocks noChangeAspect="1" noChangeArrowheads="1"/>
                      </p:cNvPicPr>
                      <p:nvPr/>
                    </p:nvPicPr>
                    <p:blipFill>
                      <a:blip r:embed="rId4"/>
                      <a:srcRect/>
                      <a:stretch>
                        <a:fillRect/>
                      </a:stretch>
                    </p:blipFill>
                    <p:spPr bwMode="auto">
                      <a:xfrm>
                        <a:off x="955675" y="4689475"/>
                        <a:ext cx="4479925" cy="701675"/>
                      </a:xfrm>
                      <a:prstGeom prst="rect">
                        <a:avLst/>
                      </a:prstGeom>
                      <a:noFill/>
                      <a:extLst/>
                    </p:spPr>
                  </p:pic>
                </p:oleObj>
              </mc:Fallback>
            </mc:AlternateContent>
          </a:graphicData>
        </a:graphic>
      </p:graphicFrame>
      <p:graphicFrame>
        <p:nvGraphicFramePr>
          <p:cNvPr id="32773" name="Object 5"/>
          <p:cNvGraphicFramePr>
            <a:graphicFrameLocks noChangeAspect="1"/>
          </p:cNvGraphicFramePr>
          <p:nvPr>
            <p:extLst>
              <p:ext uri="{D42A27DB-BD31-4B8C-83A1-F6EECF244321}">
                <p14:modId xmlns:p14="http://schemas.microsoft.com/office/powerpoint/2010/main" val="1747106803"/>
              </p:ext>
            </p:extLst>
          </p:nvPr>
        </p:nvGraphicFramePr>
        <p:xfrm>
          <a:off x="1022350" y="5373688"/>
          <a:ext cx="4384675" cy="674687"/>
        </p:xfrm>
        <a:graphic>
          <a:graphicData uri="http://schemas.openxmlformats.org/presentationml/2006/ole">
            <mc:AlternateContent xmlns:mc="http://schemas.openxmlformats.org/markup-compatibility/2006">
              <mc:Choice xmlns:v="urn:schemas-microsoft-com:vml" Requires="v">
                <p:oleObj spid="_x0000_s33279" name="Equation" r:id="rId5" imgW="1485720" imgH="228600" progId="Equation.DSMT4">
                  <p:embed/>
                </p:oleObj>
              </mc:Choice>
              <mc:Fallback>
                <p:oleObj name="Equation" r:id="rId5" imgW="1485720" imgH="228600" progId="Equation.DSMT4">
                  <p:embed/>
                  <p:pic>
                    <p:nvPicPr>
                      <p:cNvPr id="0" name="Picture 5"/>
                      <p:cNvPicPr>
                        <a:picLocks noChangeAspect="1" noChangeArrowheads="1"/>
                      </p:cNvPicPr>
                      <p:nvPr/>
                    </p:nvPicPr>
                    <p:blipFill>
                      <a:blip r:embed="rId6"/>
                      <a:srcRect/>
                      <a:stretch>
                        <a:fillRect/>
                      </a:stretch>
                    </p:blipFill>
                    <p:spPr bwMode="auto">
                      <a:xfrm>
                        <a:off x="1022350" y="5373688"/>
                        <a:ext cx="4384675" cy="674687"/>
                      </a:xfrm>
                      <a:prstGeom prst="rect">
                        <a:avLst/>
                      </a:prstGeom>
                      <a:noFill/>
                      <a:extLst/>
                    </p:spPr>
                  </p:pic>
                </p:oleObj>
              </mc:Fallback>
            </mc:AlternateContent>
          </a:graphicData>
        </a:graphic>
      </p:graphicFrame>
      <p:sp>
        <p:nvSpPr>
          <p:cNvPr id="3" name="内容占位符 2"/>
          <p:cNvSpPr>
            <a:spLocks noGrp="1"/>
          </p:cNvSpPr>
          <p:nvPr>
            <p:ph idx="1"/>
          </p:nvPr>
        </p:nvSpPr>
        <p:spPr>
          <a:xfrm>
            <a:off x="685800" y="1214422"/>
            <a:ext cx="7772400" cy="4881578"/>
          </a:xfrm>
        </p:spPr>
        <p:txBody>
          <a:bodyPr/>
          <a:lstStyle/>
          <a:p>
            <a:pPr>
              <a:buFont typeface="Arial" pitchFamily="34" charset="0"/>
              <a:buChar char="•"/>
            </a:pPr>
            <a:r>
              <a:rPr lang="zh-CN" altLang="en-US" sz="2800" dirty="0" smtClean="0">
                <a:latin typeface="仿宋" panose="02010609060101010101" pitchFamily="49" charset="-122"/>
                <a:ea typeface="仿宋" panose="02010609060101010101" pitchFamily="49" charset="-122"/>
              </a:rPr>
              <a:t>两列</a:t>
            </a:r>
            <a:r>
              <a:rPr lang="zh-CN" altLang="en-US" sz="2800" b="1" dirty="0" smtClean="0">
                <a:solidFill>
                  <a:srgbClr val="C00000"/>
                </a:solidFill>
                <a:latin typeface="仿宋" panose="02010609060101010101" pitchFamily="49" charset="-122"/>
                <a:ea typeface="仿宋" panose="02010609060101010101" pitchFamily="49" charset="-122"/>
              </a:rPr>
              <a:t>振幅相同</a:t>
            </a:r>
            <a:r>
              <a:rPr lang="zh-CN" altLang="en-US" sz="2800" dirty="0" smtClean="0">
                <a:latin typeface="仿宋" panose="02010609060101010101" pitchFamily="49" charset="-122"/>
                <a:ea typeface="仿宋" panose="02010609060101010101" pitchFamily="49" charset="-122"/>
              </a:rPr>
              <a:t>的相干波，彼此沿相反方向传播，叠加后所形成的波</a:t>
            </a:r>
            <a:r>
              <a:rPr lang="en-US" altLang="zh-CN" sz="2800" dirty="0" smtClean="0">
                <a:latin typeface="仿宋" panose="02010609060101010101" pitchFamily="49" charset="-122"/>
                <a:ea typeface="仿宋" panose="02010609060101010101" pitchFamily="49" charset="-122"/>
              </a:rPr>
              <a:t>——</a:t>
            </a:r>
            <a:r>
              <a:rPr lang="zh-CN" altLang="en-US" sz="2800" b="1" dirty="0" smtClean="0">
                <a:solidFill>
                  <a:srgbClr val="C00000"/>
                </a:solidFill>
                <a:latin typeface="仿宋" panose="02010609060101010101" pitchFamily="49" charset="-122"/>
                <a:ea typeface="仿宋" panose="02010609060101010101" pitchFamily="49" charset="-122"/>
              </a:rPr>
              <a:t>驻波</a:t>
            </a:r>
            <a:r>
              <a:rPr lang="zh-CN" altLang="en-US" sz="2800" dirty="0" smtClean="0">
                <a:latin typeface="仿宋" panose="02010609060101010101" pitchFamily="49" charset="-122"/>
                <a:ea typeface="仿宋" panose="02010609060101010101" pitchFamily="49" charset="-122"/>
              </a:rPr>
              <a:t>。是一种特殊的干涉现象。</a:t>
            </a:r>
            <a:endParaRPr lang="en-US" altLang="zh-CN" sz="2800" dirty="0" smtClean="0">
              <a:latin typeface="仿宋" panose="02010609060101010101" pitchFamily="49" charset="-122"/>
              <a:ea typeface="仿宋" panose="02010609060101010101" pitchFamily="49" charset="-122"/>
            </a:endParaRPr>
          </a:p>
          <a:p>
            <a:pPr>
              <a:buFont typeface="Arial" pitchFamily="34" charset="0"/>
              <a:buChar char="•"/>
            </a:pPr>
            <a:r>
              <a:rPr lang="zh-CN" altLang="en-US" sz="2800" dirty="0" smtClean="0">
                <a:latin typeface="仿宋" panose="02010609060101010101" pitchFamily="49" charset="-122"/>
                <a:ea typeface="仿宋" panose="02010609060101010101" pitchFamily="49" charset="-122"/>
              </a:rPr>
              <a:t>一个波与其反射波叠加后就</a:t>
            </a:r>
            <a:r>
              <a:rPr lang="zh-CN" altLang="en-US" sz="2800" dirty="0">
                <a:latin typeface="仿宋" panose="02010609060101010101" pitchFamily="49" charset="-122"/>
                <a:ea typeface="仿宋" panose="02010609060101010101" pitchFamily="49" charset="-122"/>
              </a:rPr>
              <a:t>可</a:t>
            </a:r>
            <a:r>
              <a:rPr lang="zh-CN" altLang="en-US" sz="2800" dirty="0" smtClean="0">
                <a:latin typeface="仿宋" panose="02010609060101010101" pitchFamily="49" charset="-122"/>
                <a:ea typeface="仿宋" panose="02010609060101010101" pitchFamily="49" charset="-122"/>
              </a:rPr>
              <a:t>形成驻波。</a:t>
            </a:r>
            <a:endParaRPr lang="en-US" altLang="zh-CN" sz="2800" dirty="0" smtClean="0">
              <a:latin typeface="仿宋" panose="02010609060101010101" pitchFamily="49" charset="-122"/>
              <a:ea typeface="仿宋" panose="02010609060101010101" pitchFamily="49" charset="-122"/>
            </a:endParaRPr>
          </a:p>
          <a:p>
            <a:pPr>
              <a:buFont typeface="Arial" pitchFamily="34" charset="0"/>
              <a:buChar char="•"/>
            </a:pPr>
            <a:endParaRPr lang="en-US" altLang="zh-CN" sz="2800" dirty="0" smtClean="0">
              <a:latin typeface="仿宋" panose="02010609060101010101" pitchFamily="49" charset="-122"/>
              <a:ea typeface="仿宋" panose="02010609060101010101" pitchFamily="49" charset="-122"/>
            </a:endParaRPr>
          </a:p>
          <a:p>
            <a:pPr>
              <a:buFont typeface="Arial" pitchFamily="34" charset="0"/>
              <a:buChar char="•"/>
            </a:pPr>
            <a:endParaRPr lang="en-US" altLang="zh-CN" sz="2800" dirty="0">
              <a:latin typeface="仿宋" panose="02010609060101010101" pitchFamily="49" charset="-122"/>
              <a:ea typeface="仿宋" panose="02010609060101010101" pitchFamily="49" charset="-122"/>
            </a:endParaRPr>
          </a:p>
          <a:p>
            <a:pPr>
              <a:buFont typeface="Arial" pitchFamily="34" charset="0"/>
              <a:buChar char="•"/>
            </a:pPr>
            <a:r>
              <a:rPr lang="zh-CN" altLang="en-US" sz="2800" dirty="0" smtClean="0">
                <a:latin typeface="仿宋" panose="02010609060101010101" pitchFamily="49" charset="-122"/>
                <a:ea typeface="仿宋" panose="02010609060101010101" pitchFamily="49" charset="-122"/>
              </a:rPr>
              <a:t>下面分析：</a:t>
            </a:r>
            <a:endParaRPr lang="en-US" altLang="zh-CN" sz="2800" dirty="0" smtClean="0">
              <a:latin typeface="仿宋" panose="02010609060101010101" pitchFamily="49" charset="-122"/>
              <a:ea typeface="仿宋" panose="02010609060101010101" pitchFamily="49" charset="-122"/>
            </a:endParaRPr>
          </a:p>
        </p:txBody>
      </p:sp>
      <p:pic>
        <p:nvPicPr>
          <p:cNvPr id="32771" name="Picture 3"/>
          <p:cNvPicPr>
            <a:picLocks noChangeAspect="1" noChangeArrowheads="1"/>
          </p:cNvPicPr>
          <p:nvPr/>
        </p:nvPicPr>
        <p:blipFill>
          <a:blip r:embed="rId7"/>
          <a:srcRect/>
          <a:stretch>
            <a:fillRect/>
          </a:stretch>
        </p:blipFill>
        <p:spPr bwMode="auto">
          <a:xfrm>
            <a:off x="2886558" y="3068960"/>
            <a:ext cx="5357850" cy="1690364"/>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500042"/>
            <a:ext cx="8103844" cy="5381644"/>
          </a:xfrm>
        </p:spPr>
        <p:txBody>
          <a:bodyPr/>
          <a:lstStyle/>
          <a:p>
            <a:pPr>
              <a:buNone/>
            </a:pPr>
            <a:r>
              <a:rPr lang="zh-CN" altLang="en-US" sz="2800" dirty="0" smtClean="0"/>
              <a:t>∵质点方向相同，两列波叠加后：</a:t>
            </a:r>
            <a:endParaRPr lang="en-US" altLang="zh-CN" sz="2800" dirty="0" smtClean="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r>
              <a:rPr lang="zh-CN" altLang="en-US" sz="2800" dirty="0"/>
              <a:t>即坐标为</a:t>
            </a:r>
            <a:r>
              <a:rPr lang="en-US" altLang="zh-CN" sz="2800" dirty="0"/>
              <a:t>x</a:t>
            </a:r>
            <a:r>
              <a:rPr lang="zh-CN" altLang="en-US" sz="2800" dirty="0"/>
              <a:t>处的质点作振幅</a:t>
            </a:r>
            <a:r>
              <a:rPr lang="zh-CN" altLang="en-US" sz="2800" dirty="0" smtClean="0"/>
              <a:t>为         </a:t>
            </a:r>
            <a:r>
              <a:rPr lang="en-US" altLang="zh-CN" sz="2800" dirty="0"/>
              <a:t>		 </a:t>
            </a:r>
            <a:r>
              <a:rPr lang="zh-CN" altLang="en-US" sz="2800" dirty="0" smtClean="0"/>
              <a:t>，</a:t>
            </a:r>
            <a:r>
              <a:rPr lang="zh-CN" altLang="en-US" sz="2800" dirty="0"/>
              <a:t>角频率为    </a:t>
            </a:r>
            <a:r>
              <a:rPr lang="zh-CN" altLang="en-US" sz="2800" dirty="0" smtClean="0"/>
              <a:t>的</a:t>
            </a:r>
            <a:r>
              <a:rPr lang="zh-CN" altLang="en-US" sz="2800" dirty="0"/>
              <a:t>简谐振动</a:t>
            </a:r>
            <a:r>
              <a:rPr lang="zh-CN" altLang="en-US" sz="2800" dirty="0" smtClean="0"/>
              <a:t>。</a:t>
            </a:r>
            <a:endParaRPr lang="en-US" altLang="zh-CN" sz="2800" dirty="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44</a:t>
            </a:fld>
            <a:endParaRPr lang="en-US" altLang="zh-CN"/>
          </a:p>
        </p:txBody>
      </p:sp>
      <p:graphicFrame>
        <p:nvGraphicFramePr>
          <p:cNvPr id="53250" name="Object 2"/>
          <p:cNvGraphicFramePr>
            <a:graphicFrameLocks noChangeAspect="1"/>
          </p:cNvGraphicFramePr>
          <p:nvPr>
            <p:extLst>
              <p:ext uri="{D42A27DB-BD31-4B8C-83A1-F6EECF244321}">
                <p14:modId xmlns:p14="http://schemas.microsoft.com/office/powerpoint/2010/main" val="3567381745"/>
              </p:ext>
            </p:extLst>
          </p:nvPr>
        </p:nvGraphicFramePr>
        <p:xfrm>
          <a:off x="533400" y="1124744"/>
          <a:ext cx="8015288" cy="3368675"/>
        </p:xfrm>
        <a:graphic>
          <a:graphicData uri="http://schemas.openxmlformats.org/presentationml/2006/ole">
            <mc:AlternateContent xmlns:mc="http://schemas.openxmlformats.org/markup-compatibility/2006">
              <mc:Choice xmlns:v="urn:schemas-microsoft-com:vml" Requires="v">
                <p:oleObj spid="_x0000_s53932" name="Equation" r:id="rId3" imgW="2692080" imgH="1117440" progId="Equation.DSMT4">
                  <p:embed/>
                </p:oleObj>
              </mc:Choice>
              <mc:Fallback>
                <p:oleObj name="Equation" r:id="rId3" imgW="2692080" imgH="1117440" progId="Equation.DSMT4">
                  <p:embed/>
                  <p:pic>
                    <p:nvPicPr>
                      <p:cNvPr id="0" name="Picture 2"/>
                      <p:cNvPicPr>
                        <a:picLocks noChangeAspect="1" noChangeArrowheads="1"/>
                      </p:cNvPicPr>
                      <p:nvPr/>
                    </p:nvPicPr>
                    <p:blipFill>
                      <a:blip r:embed="rId4"/>
                      <a:srcRect/>
                      <a:stretch>
                        <a:fillRect/>
                      </a:stretch>
                    </p:blipFill>
                    <p:spPr bwMode="auto">
                      <a:xfrm>
                        <a:off x="533400" y="1124744"/>
                        <a:ext cx="8015288" cy="336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875248357"/>
              </p:ext>
            </p:extLst>
          </p:nvPr>
        </p:nvGraphicFramePr>
        <p:xfrm>
          <a:off x="5328084" y="4509120"/>
          <a:ext cx="2714625" cy="698500"/>
        </p:xfrm>
        <a:graphic>
          <a:graphicData uri="http://schemas.openxmlformats.org/presentationml/2006/ole">
            <mc:AlternateContent xmlns:mc="http://schemas.openxmlformats.org/markup-compatibility/2006">
              <mc:Choice xmlns:v="urn:schemas-microsoft-com:vml" Requires="v">
                <p:oleObj spid="_x0000_s53933" name="公式" r:id="rId5" imgW="736600" imgH="228600" progId="Equation.3">
                  <p:embed/>
                </p:oleObj>
              </mc:Choice>
              <mc:Fallback>
                <p:oleObj name="公式" r:id="rId5" imgW="736600" imgH="2286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8084" y="4509120"/>
                        <a:ext cx="27146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26819690"/>
              </p:ext>
            </p:extLst>
          </p:nvPr>
        </p:nvGraphicFramePr>
        <p:xfrm>
          <a:off x="2195736" y="5085184"/>
          <a:ext cx="657225" cy="500063"/>
        </p:xfrm>
        <a:graphic>
          <a:graphicData uri="http://schemas.openxmlformats.org/presentationml/2006/ole">
            <mc:AlternateContent xmlns:mc="http://schemas.openxmlformats.org/markup-compatibility/2006">
              <mc:Choice xmlns:v="urn:schemas-microsoft-com:vml" Requires="v">
                <p:oleObj spid="_x0000_s53934" name="公式" r:id="rId7" imgW="152334" imgH="139639" progId="Equation.3">
                  <p:embed/>
                </p:oleObj>
              </mc:Choice>
              <mc:Fallback>
                <p:oleObj name="公式" r:id="rId7" imgW="152334" imgH="139639"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736" y="5085184"/>
                        <a:ext cx="657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714356"/>
            <a:ext cx="8286808" cy="5381644"/>
          </a:xfrm>
        </p:spPr>
        <p:txBody>
          <a:bodyPr/>
          <a:lstStyle/>
          <a:p>
            <a:pPr>
              <a:buNone/>
            </a:pPr>
            <a:r>
              <a:rPr lang="zh-CN" altLang="en-US" sz="2800" dirty="0" smtClean="0"/>
              <a:t>由振幅   </a:t>
            </a:r>
            <a:r>
              <a:rPr lang="en-US" altLang="zh-CN" sz="2800" dirty="0" smtClean="0"/>
              <a:t>			 </a:t>
            </a:r>
            <a:r>
              <a:rPr lang="zh-CN" altLang="en-US" sz="2800" dirty="0" smtClean="0"/>
              <a:t>知：</a:t>
            </a:r>
            <a:endParaRPr lang="en-US" altLang="zh-CN" sz="2800" dirty="0" smtClean="0"/>
          </a:p>
          <a:p>
            <a:r>
              <a:rPr lang="zh-CN" altLang="en-US" sz="2800" dirty="0" smtClean="0"/>
              <a:t>波腹位置满足：</a:t>
            </a:r>
            <a:endParaRPr lang="en-US" altLang="zh-CN" sz="2000" dirty="0"/>
          </a:p>
          <a:p>
            <a:endParaRPr lang="en-US" altLang="zh-CN" sz="2000" dirty="0" smtClean="0"/>
          </a:p>
          <a:p>
            <a:endParaRPr lang="en-US" altLang="zh-CN" sz="2000" dirty="0"/>
          </a:p>
          <a:p>
            <a:endParaRPr lang="en-US" altLang="zh-CN" sz="2000" dirty="0" smtClean="0"/>
          </a:p>
          <a:p>
            <a:r>
              <a:rPr lang="zh-CN" altLang="en-US" sz="2800" dirty="0"/>
              <a:t>波节位置满足：</a:t>
            </a:r>
            <a:endParaRPr lang="en-US" altLang="zh-CN" sz="2800" dirty="0"/>
          </a:p>
          <a:p>
            <a:endParaRPr lang="en-US" altLang="zh-CN" sz="2800" dirty="0" smtClean="0"/>
          </a:p>
          <a:p>
            <a:endParaRPr lang="en-US" altLang="zh-CN" sz="2800" dirty="0" smtClean="0"/>
          </a:p>
          <a:p>
            <a:endParaRPr lang="en-US" altLang="zh-CN" sz="2800" dirty="0"/>
          </a:p>
          <a:p>
            <a:endParaRPr lang="en-US" altLang="zh-CN" sz="2800" dirty="0"/>
          </a:p>
          <a:p>
            <a:r>
              <a:rPr lang="zh-CN" altLang="en-US" sz="2800" dirty="0"/>
              <a:t>有时有半波损失</a:t>
            </a:r>
            <a:r>
              <a:rPr lang="zh-CN" altLang="en-US" sz="2800" dirty="0" smtClean="0"/>
              <a:t>。</a:t>
            </a:r>
            <a:endParaRPr lang="en-US" altLang="zh-CN" sz="2800" dirty="0" smtClean="0"/>
          </a:p>
          <a:p>
            <a:pPr marL="0" indent="0">
              <a:buNone/>
            </a:pPr>
            <a:endParaRPr lang="en-US" altLang="zh-CN" sz="2800" dirty="0" smtClean="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45</a:t>
            </a:fld>
            <a:endParaRPr lang="en-US" altLang="zh-CN"/>
          </a:p>
        </p:txBody>
      </p:sp>
      <p:graphicFrame>
        <p:nvGraphicFramePr>
          <p:cNvPr id="33796" name="Object 4"/>
          <p:cNvGraphicFramePr>
            <a:graphicFrameLocks noChangeAspect="1"/>
          </p:cNvGraphicFramePr>
          <p:nvPr>
            <p:extLst>
              <p:ext uri="{D42A27DB-BD31-4B8C-83A1-F6EECF244321}">
                <p14:modId xmlns:p14="http://schemas.microsoft.com/office/powerpoint/2010/main" val="3862630633"/>
              </p:ext>
            </p:extLst>
          </p:nvPr>
        </p:nvGraphicFramePr>
        <p:xfrm>
          <a:off x="1434160" y="584684"/>
          <a:ext cx="2777800" cy="714380"/>
        </p:xfrm>
        <a:graphic>
          <a:graphicData uri="http://schemas.openxmlformats.org/presentationml/2006/ole">
            <mc:AlternateContent xmlns:mc="http://schemas.openxmlformats.org/markup-compatibility/2006">
              <mc:Choice xmlns:v="urn:schemas-microsoft-com:vml" Requires="v">
                <p:oleObj spid="_x0000_s34587" name="公式" r:id="rId3" imgW="736560" imgH="228600" progId="Equation.3">
                  <p:embed/>
                </p:oleObj>
              </mc:Choice>
              <mc:Fallback>
                <p:oleObj name="公式" r:id="rId3" imgW="736560" imgH="2286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4160" y="584684"/>
                        <a:ext cx="2777800"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5"/>
          <p:cNvGraphicFramePr>
            <a:graphicFrameLocks noChangeAspect="1"/>
          </p:cNvGraphicFramePr>
          <p:nvPr>
            <p:extLst>
              <p:ext uri="{D42A27DB-BD31-4B8C-83A1-F6EECF244321}">
                <p14:modId xmlns:p14="http://schemas.microsoft.com/office/powerpoint/2010/main" val="1862339123"/>
              </p:ext>
            </p:extLst>
          </p:nvPr>
        </p:nvGraphicFramePr>
        <p:xfrm>
          <a:off x="755576" y="1772816"/>
          <a:ext cx="5220580" cy="1037839"/>
        </p:xfrm>
        <a:graphic>
          <a:graphicData uri="http://schemas.openxmlformats.org/presentationml/2006/ole">
            <mc:AlternateContent xmlns:mc="http://schemas.openxmlformats.org/markup-compatibility/2006">
              <mc:Choice xmlns:v="urn:schemas-microsoft-com:vml" Requires="v">
                <p:oleObj spid="_x0000_s34588" name="Equation" r:id="rId5" imgW="1638000" imgH="393480" progId="Equation.DSMT4">
                  <p:embed/>
                </p:oleObj>
              </mc:Choice>
              <mc:Fallback>
                <p:oleObj name="Equation" r:id="rId5" imgW="1638000" imgH="393480" progId="Equation.DSMT4">
                  <p:embed/>
                  <p:pic>
                    <p:nvPicPr>
                      <p:cNvPr id="0" name="Picture 5"/>
                      <p:cNvPicPr>
                        <a:picLocks noChangeAspect="1" noChangeArrowheads="1"/>
                      </p:cNvPicPr>
                      <p:nvPr/>
                    </p:nvPicPr>
                    <p:blipFill>
                      <a:blip r:embed="rId6"/>
                      <a:srcRect/>
                      <a:stretch>
                        <a:fillRect/>
                      </a:stretch>
                    </p:blipFill>
                    <p:spPr bwMode="auto">
                      <a:xfrm>
                        <a:off x="755576" y="1772816"/>
                        <a:ext cx="5220580" cy="1037839"/>
                      </a:xfrm>
                      <a:prstGeom prst="rect">
                        <a:avLst/>
                      </a:prstGeom>
                      <a:noFill/>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234270614"/>
              </p:ext>
            </p:extLst>
          </p:nvPr>
        </p:nvGraphicFramePr>
        <p:xfrm>
          <a:off x="647564" y="3320988"/>
          <a:ext cx="3819525" cy="2127250"/>
        </p:xfrm>
        <a:graphic>
          <a:graphicData uri="http://schemas.openxmlformats.org/presentationml/2006/ole">
            <mc:AlternateContent xmlns:mc="http://schemas.openxmlformats.org/markup-compatibility/2006">
              <mc:Choice xmlns:v="urn:schemas-microsoft-com:vml" Requires="v">
                <p:oleObj spid="_x0000_s34589" name="Equation" r:id="rId7" imgW="1206360" imgH="812520" progId="Equation.DSMT4">
                  <p:embed/>
                </p:oleObj>
              </mc:Choice>
              <mc:Fallback>
                <p:oleObj name="Equation" r:id="rId7" imgW="1206360" imgH="812520" progId="Equation.DSMT4">
                  <p:embed/>
                  <p:pic>
                    <p:nvPicPr>
                      <p:cNvPr id="0" name="Object 2"/>
                      <p:cNvPicPr>
                        <a:picLocks noChangeAspect="1" noChangeArrowheads="1"/>
                      </p:cNvPicPr>
                      <p:nvPr/>
                    </p:nvPicPr>
                    <p:blipFill>
                      <a:blip r:embed="rId8"/>
                      <a:srcRect/>
                      <a:stretch>
                        <a:fillRect/>
                      </a:stretch>
                    </p:blipFill>
                    <p:spPr bwMode="auto">
                      <a:xfrm>
                        <a:off x="647564" y="3320988"/>
                        <a:ext cx="3819525" cy="2127250"/>
                      </a:xfrm>
                      <a:prstGeom prst="rect">
                        <a:avLst/>
                      </a:prstGeom>
                      <a:noFill/>
                      <a:ln>
                        <a:noFill/>
                      </a:ln>
                    </p:spPr>
                  </p:pic>
                </p:oleObj>
              </mc:Fallback>
            </mc:AlternateContent>
          </a:graphicData>
        </a:graphic>
      </p:graphicFrame>
      <p:pic>
        <p:nvPicPr>
          <p:cNvPr id="7" name="Picture 3"/>
          <p:cNvPicPr>
            <a:picLocks noChangeAspect="1" noChangeArrowheads="1"/>
          </p:cNvPicPr>
          <p:nvPr/>
        </p:nvPicPr>
        <p:blipFill rotWithShape="1">
          <a:blip r:embed="rId9"/>
          <a:srcRect r="36299"/>
          <a:stretch/>
        </p:blipFill>
        <p:spPr bwMode="auto">
          <a:xfrm rot="5400000">
            <a:off x="5368698" y="3318202"/>
            <a:ext cx="3412983" cy="1690364"/>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46</a:t>
            </a:fld>
            <a:endParaRPr lang="en-US" altLang="zh-CN"/>
          </a:p>
        </p:txBody>
      </p:sp>
      <p:pic>
        <p:nvPicPr>
          <p:cNvPr id="6" name="图片 5"/>
          <p:cNvPicPr>
            <a:picLocks noChangeAspect="1"/>
          </p:cNvPicPr>
          <p:nvPr/>
        </p:nvPicPr>
        <p:blipFill>
          <a:blip r:embed="rId2"/>
          <a:stretch>
            <a:fillRect/>
          </a:stretch>
        </p:blipFill>
        <p:spPr>
          <a:xfrm>
            <a:off x="755576" y="1160748"/>
            <a:ext cx="4286250" cy="4743450"/>
          </a:xfrm>
          <a:prstGeom prst="rect">
            <a:avLst/>
          </a:prstGeom>
        </p:spPr>
      </p:pic>
      <p:pic>
        <p:nvPicPr>
          <p:cNvPr id="7" name="图片 6"/>
          <p:cNvPicPr>
            <a:picLocks noChangeAspect="1"/>
          </p:cNvPicPr>
          <p:nvPr/>
        </p:nvPicPr>
        <p:blipFill>
          <a:blip r:embed="rId3"/>
          <a:stretch>
            <a:fillRect/>
          </a:stretch>
        </p:blipFill>
        <p:spPr>
          <a:xfrm>
            <a:off x="5220072" y="1808820"/>
            <a:ext cx="3514725" cy="2400300"/>
          </a:xfrm>
          <a:prstGeom prst="rect">
            <a:avLst/>
          </a:prstGeom>
        </p:spPr>
      </p:pic>
    </p:spTree>
    <p:extLst>
      <p:ext uri="{BB962C8B-B14F-4D97-AF65-F5344CB8AC3E}">
        <p14:creationId xmlns:p14="http://schemas.microsoft.com/office/powerpoint/2010/main" val="116837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08720"/>
            <a:ext cx="7668852" cy="4953016"/>
          </a:xfrm>
        </p:spPr>
        <p:txBody>
          <a:bodyPr/>
          <a:lstStyle/>
          <a:p>
            <a:pPr>
              <a:spcAft>
                <a:spcPts val="1200"/>
              </a:spcAft>
              <a:buFont typeface="Arial" pitchFamily="34" charset="0"/>
              <a:buChar char="•"/>
            </a:pPr>
            <a:r>
              <a:rPr lang="zh-CN" altLang="en-US" sz="2800" dirty="0" smtClean="0"/>
              <a:t>如波源与观察者相对静止，则观察者接收到的波的频率就是波源的振动频率。</a:t>
            </a:r>
            <a:endParaRPr lang="en-US" altLang="zh-CN" sz="2800" dirty="0" smtClean="0"/>
          </a:p>
          <a:p>
            <a:pPr>
              <a:spcAft>
                <a:spcPts val="1200"/>
              </a:spcAft>
            </a:pPr>
            <a:r>
              <a:rPr lang="zh-CN" altLang="en-US" sz="2800" dirty="0" smtClean="0"/>
              <a:t>如波源与观察者之间有相对运动，则二者频率互不相同，因为单位时间接收到的完整波长数和单位时间内波源发出的完整波长数不同</a:t>
            </a:r>
            <a:r>
              <a:rPr lang="en-US" altLang="zh-CN" sz="2800" dirty="0" smtClean="0"/>
              <a:t>——</a:t>
            </a:r>
            <a:r>
              <a:rPr lang="zh-CN" altLang="en-US" sz="2800" b="1" dirty="0" smtClean="0">
                <a:solidFill>
                  <a:srgbClr val="C00000"/>
                </a:solidFill>
              </a:rPr>
              <a:t>多普勒效应</a:t>
            </a:r>
            <a:r>
              <a:rPr lang="zh-CN" altLang="en-US" sz="2800" dirty="0" smtClean="0"/>
              <a:t>。</a:t>
            </a:r>
            <a:endParaRPr lang="en-US" altLang="zh-CN" sz="2800" dirty="0" smtClean="0"/>
          </a:p>
          <a:p>
            <a:pPr>
              <a:spcAft>
                <a:spcPts val="1200"/>
              </a:spcAft>
              <a:buFont typeface="Wingdings" pitchFamily="2" charset="2"/>
              <a:buChar char="Ø"/>
            </a:pPr>
            <a:r>
              <a:rPr lang="zh-CN" altLang="en-US" sz="2800" dirty="0" smtClean="0"/>
              <a:t>设相对于介质，波源速度为</a:t>
            </a:r>
            <a:r>
              <a:rPr lang="en-US" altLang="zh-CN" sz="2800" dirty="0"/>
              <a:t> </a:t>
            </a:r>
            <a:r>
              <a:rPr lang="en-US" altLang="zh-CN" sz="2800" dirty="0" smtClean="0"/>
              <a:t>     ,</a:t>
            </a:r>
            <a:r>
              <a:rPr lang="zh-CN" altLang="en-US" sz="2800" dirty="0" smtClean="0"/>
              <a:t>观察者速度</a:t>
            </a:r>
            <a:r>
              <a:rPr lang="zh-CN" altLang="en-US" sz="2800" dirty="0"/>
              <a:t> </a:t>
            </a:r>
            <a:r>
              <a:rPr lang="zh-CN" altLang="en-US" sz="2800" dirty="0" smtClean="0"/>
              <a:t> ， 振源频率为  </a:t>
            </a:r>
            <a:r>
              <a:rPr lang="en-US" altLang="zh-CN" sz="2800" dirty="0" smtClean="0"/>
              <a:t>   ,</a:t>
            </a:r>
            <a:r>
              <a:rPr lang="zh-CN" altLang="en-US" sz="2800" dirty="0" smtClean="0"/>
              <a:t>观察者接收到频率为</a:t>
            </a:r>
            <a:r>
              <a:rPr lang="en-US" altLang="zh-CN" sz="2800" dirty="0" smtClean="0"/>
              <a:t>      ,</a:t>
            </a:r>
            <a:r>
              <a:rPr lang="zh-CN" altLang="en-US" sz="2800" dirty="0" smtClean="0"/>
              <a:t>波速为</a:t>
            </a:r>
            <a:r>
              <a:rPr lang="en-US" altLang="zh-CN" sz="2800" dirty="0" smtClean="0"/>
              <a:t>v</a:t>
            </a:r>
            <a:r>
              <a:rPr lang="zh-CN" altLang="en-US" sz="2800" dirty="0" smtClean="0"/>
              <a:t>。</a:t>
            </a:r>
            <a:endParaRPr lang="en-US" altLang="zh-CN" sz="2800" dirty="0" smtClean="0"/>
          </a:p>
          <a:p>
            <a:pPr marL="0" indent="0">
              <a:buNone/>
            </a:pPr>
            <a:r>
              <a:rPr lang="en-US" altLang="zh-CN" sz="2800" dirty="0"/>
              <a:t>1</a:t>
            </a:r>
            <a:r>
              <a:rPr lang="zh-CN" altLang="en-US" sz="2800" dirty="0" smtClean="0"/>
              <a:t>）</a:t>
            </a:r>
            <a:endParaRPr lang="en-US" altLang="zh-CN" sz="2800" dirty="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47</a:t>
            </a:fld>
            <a:endParaRPr lang="en-US" altLang="zh-CN" dirty="0"/>
          </a:p>
        </p:txBody>
      </p:sp>
      <p:sp>
        <p:nvSpPr>
          <p:cNvPr id="5" name="矩形 4"/>
          <p:cNvSpPr/>
          <p:nvPr/>
        </p:nvSpPr>
        <p:spPr>
          <a:xfrm>
            <a:off x="2786050" y="154377"/>
            <a:ext cx="3416321" cy="646331"/>
          </a:xfrm>
          <a:prstGeom prst="rect">
            <a:avLst/>
          </a:prstGeom>
        </p:spPr>
        <p:txBody>
          <a:bodyPr wrap="none">
            <a:spAutoFit/>
          </a:bodyPr>
          <a:lstStyle/>
          <a:p>
            <a:r>
              <a:rPr lang="en-US" altLang="zh-CN" sz="3600" dirty="0" smtClean="0">
                <a:latin typeface="宋体" pitchFamily="2" charset="-122"/>
              </a:rPr>
              <a:t>§7.</a:t>
            </a:r>
            <a:r>
              <a:rPr lang="zh-CN" altLang="en-US" sz="3600" dirty="0" smtClean="0">
                <a:latin typeface="宋体" pitchFamily="2" charset="-122"/>
              </a:rPr>
              <a:t>多普勒效应</a:t>
            </a:r>
            <a:endParaRPr lang="zh-CN" altLang="en-US" sz="3600" dirty="0"/>
          </a:p>
        </p:txBody>
      </p:sp>
      <p:graphicFrame>
        <p:nvGraphicFramePr>
          <p:cNvPr id="34818" name="Object 2"/>
          <p:cNvGraphicFramePr>
            <a:graphicFrameLocks noChangeAspect="1"/>
          </p:cNvGraphicFramePr>
          <p:nvPr>
            <p:extLst>
              <p:ext uri="{D42A27DB-BD31-4B8C-83A1-F6EECF244321}">
                <p14:modId xmlns:p14="http://schemas.microsoft.com/office/powerpoint/2010/main" val="4231194163"/>
              </p:ext>
            </p:extLst>
          </p:nvPr>
        </p:nvGraphicFramePr>
        <p:xfrm>
          <a:off x="5364088" y="3861048"/>
          <a:ext cx="468052" cy="567357"/>
        </p:xfrm>
        <a:graphic>
          <a:graphicData uri="http://schemas.openxmlformats.org/presentationml/2006/ole">
            <mc:AlternateContent xmlns:mc="http://schemas.openxmlformats.org/markup-compatibility/2006">
              <mc:Choice xmlns:v="urn:schemas-microsoft-com:vml" Requires="v">
                <p:oleObj spid="_x0000_s79075" name="Equation" r:id="rId3" imgW="152280" imgH="228600" progId="Equation.DSMT4">
                  <p:embed/>
                </p:oleObj>
              </mc:Choice>
              <mc:Fallback>
                <p:oleObj name="Equation" r:id="rId3" imgW="152280" imgH="228600" progId="Equation.DSMT4">
                  <p:embed/>
                  <p:pic>
                    <p:nvPicPr>
                      <p:cNvPr id="0" name="Picture 2"/>
                      <p:cNvPicPr>
                        <a:picLocks noChangeAspect="1" noChangeArrowheads="1"/>
                      </p:cNvPicPr>
                      <p:nvPr/>
                    </p:nvPicPr>
                    <p:blipFill>
                      <a:blip r:embed="rId4"/>
                      <a:srcRect/>
                      <a:stretch>
                        <a:fillRect/>
                      </a:stretch>
                    </p:blipFill>
                    <p:spPr bwMode="auto">
                      <a:xfrm>
                        <a:off x="5364088" y="3861048"/>
                        <a:ext cx="468052" cy="567357"/>
                      </a:xfrm>
                      <a:prstGeom prst="rect">
                        <a:avLst/>
                      </a:prstGeom>
                      <a:noFill/>
                      <a:extLst/>
                    </p:spPr>
                  </p:pic>
                </p:oleObj>
              </mc:Fallback>
            </mc:AlternateContent>
          </a:graphicData>
        </a:graphic>
      </p:graphicFrame>
      <p:graphicFrame>
        <p:nvGraphicFramePr>
          <p:cNvPr id="34819" name="Object 3"/>
          <p:cNvGraphicFramePr>
            <a:graphicFrameLocks noChangeAspect="1"/>
          </p:cNvGraphicFramePr>
          <p:nvPr>
            <p:extLst>
              <p:ext uri="{D42A27DB-BD31-4B8C-83A1-F6EECF244321}">
                <p14:modId xmlns:p14="http://schemas.microsoft.com/office/powerpoint/2010/main" val="3594243848"/>
              </p:ext>
            </p:extLst>
          </p:nvPr>
        </p:nvGraphicFramePr>
        <p:xfrm>
          <a:off x="7796213" y="3892550"/>
          <a:ext cx="556207" cy="590701"/>
        </p:xfrm>
        <a:graphic>
          <a:graphicData uri="http://schemas.openxmlformats.org/presentationml/2006/ole">
            <mc:AlternateContent xmlns:mc="http://schemas.openxmlformats.org/markup-compatibility/2006">
              <mc:Choice xmlns:v="urn:schemas-microsoft-com:vml" Requires="v">
                <p:oleObj spid="_x0000_s79076" name="Equation" r:id="rId5" imgW="177480" imgH="228600" progId="Equation.DSMT4">
                  <p:embed/>
                </p:oleObj>
              </mc:Choice>
              <mc:Fallback>
                <p:oleObj name="Equation" r:id="rId5" imgW="177480" imgH="228600" progId="Equation.DSMT4">
                  <p:embed/>
                  <p:pic>
                    <p:nvPicPr>
                      <p:cNvPr id="0" name="Picture 3"/>
                      <p:cNvPicPr>
                        <a:picLocks noChangeAspect="1" noChangeArrowheads="1"/>
                      </p:cNvPicPr>
                      <p:nvPr/>
                    </p:nvPicPr>
                    <p:blipFill>
                      <a:blip r:embed="rId6"/>
                      <a:srcRect/>
                      <a:stretch>
                        <a:fillRect/>
                      </a:stretch>
                    </p:blipFill>
                    <p:spPr bwMode="auto">
                      <a:xfrm>
                        <a:off x="7796213" y="3892550"/>
                        <a:ext cx="556207" cy="590701"/>
                      </a:xfrm>
                      <a:prstGeom prst="rect">
                        <a:avLst/>
                      </a:prstGeom>
                      <a:noFill/>
                      <a:extLst/>
                    </p:spPr>
                  </p:pic>
                </p:oleObj>
              </mc:Fallback>
            </mc:AlternateContent>
          </a:graphicData>
        </a:graphic>
      </p:graphicFrame>
      <p:graphicFrame>
        <p:nvGraphicFramePr>
          <p:cNvPr id="34820" name="Object 4"/>
          <p:cNvGraphicFramePr>
            <a:graphicFrameLocks noChangeAspect="1"/>
          </p:cNvGraphicFramePr>
          <p:nvPr>
            <p:extLst>
              <p:ext uri="{D42A27DB-BD31-4B8C-83A1-F6EECF244321}">
                <p14:modId xmlns:p14="http://schemas.microsoft.com/office/powerpoint/2010/main" val="4160970760"/>
              </p:ext>
            </p:extLst>
          </p:nvPr>
        </p:nvGraphicFramePr>
        <p:xfrm>
          <a:off x="3311860" y="4289425"/>
          <a:ext cx="553069" cy="627520"/>
        </p:xfrm>
        <a:graphic>
          <a:graphicData uri="http://schemas.openxmlformats.org/presentationml/2006/ole">
            <mc:AlternateContent xmlns:mc="http://schemas.openxmlformats.org/markup-compatibility/2006">
              <mc:Choice xmlns:v="urn:schemas-microsoft-com:vml" Requires="v">
                <p:oleObj spid="_x0000_s79077" name="Equation" r:id="rId7" imgW="164880" imgH="228600" progId="Equation.DSMT4">
                  <p:embed/>
                </p:oleObj>
              </mc:Choice>
              <mc:Fallback>
                <p:oleObj name="Equation" r:id="rId7" imgW="164880" imgH="228600" progId="Equation.DSMT4">
                  <p:embed/>
                  <p:pic>
                    <p:nvPicPr>
                      <p:cNvPr id="0" name="Picture 4"/>
                      <p:cNvPicPr>
                        <a:picLocks noChangeAspect="1" noChangeArrowheads="1"/>
                      </p:cNvPicPr>
                      <p:nvPr/>
                    </p:nvPicPr>
                    <p:blipFill>
                      <a:blip r:embed="rId8"/>
                      <a:srcRect/>
                      <a:stretch>
                        <a:fillRect/>
                      </a:stretch>
                    </p:blipFill>
                    <p:spPr bwMode="auto">
                      <a:xfrm>
                        <a:off x="3311860" y="4289425"/>
                        <a:ext cx="553069" cy="627520"/>
                      </a:xfrm>
                      <a:prstGeom prst="rect">
                        <a:avLst/>
                      </a:prstGeom>
                      <a:noFill/>
                      <a:extLst/>
                    </p:spPr>
                  </p:pic>
                </p:oleObj>
              </mc:Fallback>
            </mc:AlternateContent>
          </a:graphicData>
        </a:graphic>
      </p:graphicFrame>
      <p:graphicFrame>
        <p:nvGraphicFramePr>
          <p:cNvPr id="34821" name="Object 5"/>
          <p:cNvGraphicFramePr>
            <a:graphicFrameLocks noChangeAspect="1"/>
          </p:cNvGraphicFramePr>
          <p:nvPr>
            <p:extLst>
              <p:ext uri="{D42A27DB-BD31-4B8C-83A1-F6EECF244321}">
                <p14:modId xmlns:p14="http://schemas.microsoft.com/office/powerpoint/2010/main" val="1134707085"/>
              </p:ext>
            </p:extLst>
          </p:nvPr>
        </p:nvGraphicFramePr>
        <p:xfrm>
          <a:off x="7056439" y="4289426"/>
          <a:ext cx="638878" cy="627520"/>
        </p:xfrm>
        <a:graphic>
          <a:graphicData uri="http://schemas.openxmlformats.org/presentationml/2006/ole">
            <mc:AlternateContent xmlns:mc="http://schemas.openxmlformats.org/markup-compatibility/2006">
              <mc:Choice xmlns:v="urn:schemas-microsoft-com:vml" Requires="v">
                <p:oleObj spid="_x0000_s79078" name="Equation" r:id="rId9" imgW="190440" imgH="228600" progId="Equation.DSMT4">
                  <p:embed/>
                </p:oleObj>
              </mc:Choice>
              <mc:Fallback>
                <p:oleObj name="Equation" r:id="rId9" imgW="190440" imgH="228600" progId="Equation.DSMT4">
                  <p:embed/>
                  <p:pic>
                    <p:nvPicPr>
                      <p:cNvPr id="0" name="Picture 5"/>
                      <p:cNvPicPr>
                        <a:picLocks noChangeAspect="1" noChangeArrowheads="1"/>
                      </p:cNvPicPr>
                      <p:nvPr/>
                    </p:nvPicPr>
                    <p:blipFill>
                      <a:blip r:embed="rId10"/>
                      <a:srcRect/>
                      <a:stretch>
                        <a:fillRect/>
                      </a:stretch>
                    </p:blipFill>
                    <p:spPr bwMode="auto">
                      <a:xfrm>
                        <a:off x="7056439" y="4289426"/>
                        <a:ext cx="638878" cy="627520"/>
                      </a:xfrm>
                      <a:prstGeom prst="rect">
                        <a:avLst/>
                      </a:prstGeom>
                      <a:noFill/>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657509148"/>
              </p:ext>
            </p:extLst>
          </p:nvPr>
        </p:nvGraphicFramePr>
        <p:xfrm>
          <a:off x="1358565" y="5460520"/>
          <a:ext cx="4473575" cy="581025"/>
        </p:xfrm>
        <a:graphic>
          <a:graphicData uri="http://schemas.openxmlformats.org/presentationml/2006/ole">
            <mc:AlternateContent xmlns:mc="http://schemas.openxmlformats.org/markup-compatibility/2006">
              <mc:Choice xmlns:v="urn:schemas-microsoft-com:vml" Requires="v">
                <p:oleObj spid="_x0000_s79079" name="Equation" r:id="rId11" imgW="1447560" imgH="228600" progId="Equation.DSMT4">
                  <p:embed/>
                </p:oleObj>
              </mc:Choice>
              <mc:Fallback>
                <p:oleObj name="Equation" r:id="rId11" imgW="1447560" imgH="228600" progId="Equation.DSMT4">
                  <p:embed/>
                  <p:pic>
                    <p:nvPicPr>
                      <p:cNvPr id="0" name="Object 2"/>
                      <p:cNvPicPr>
                        <a:picLocks noChangeAspect="1" noChangeArrowheads="1"/>
                      </p:cNvPicPr>
                      <p:nvPr/>
                    </p:nvPicPr>
                    <p:blipFill>
                      <a:blip r:embed="rId12"/>
                      <a:srcRect/>
                      <a:stretch>
                        <a:fillRect/>
                      </a:stretch>
                    </p:blipFill>
                    <p:spPr bwMode="auto">
                      <a:xfrm>
                        <a:off x="1358565" y="5460520"/>
                        <a:ext cx="4473575" cy="581025"/>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22094146"/>
              </p:ext>
            </p:extLst>
          </p:nvPr>
        </p:nvGraphicFramePr>
        <p:xfrm>
          <a:off x="5016500" y="2809875"/>
          <a:ext cx="127000" cy="139700"/>
        </p:xfrm>
        <a:graphic>
          <a:graphicData uri="http://schemas.openxmlformats.org/presentationml/2006/ole">
            <mc:AlternateContent xmlns:mc="http://schemas.openxmlformats.org/markup-compatibility/2006">
              <mc:Choice xmlns:v="urn:schemas-microsoft-com:vml" Requires="v">
                <p:oleObj spid="_x0000_s79080" name="Equation" r:id="rId13" imgW="126720" imgH="139680" progId="Equation.DSMT4">
                  <p:embed/>
                </p:oleObj>
              </mc:Choice>
              <mc:Fallback>
                <p:oleObj name="Equation" r:id="rId13" imgW="126720" imgH="139680" progId="Equation.DSMT4">
                  <p:embed/>
                  <p:pic>
                    <p:nvPicPr>
                      <p:cNvPr id="0" name=""/>
                      <p:cNvPicPr/>
                      <p:nvPr/>
                    </p:nvPicPr>
                    <p:blipFill>
                      <a:blip r:embed="rId14"/>
                      <a:stretch>
                        <a:fillRect/>
                      </a:stretch>
                    </p:blipFill>
                    <p:spPr>
                      <a:xfrm>
                        <a:off x="5016500" y="2809875"/>
                        <a:ext cx="127000" cy="13970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20688"/>
            <a:ext cx="7772400" cy="5453082"/>
          </a:xfrm>
        </p:spPr>
        <p:txBody>
          <a:bodyPr/>
          <a:lstStyle/>
          <a:p>
            <a:pPr>
              <a:buNone/>
            </a:pPr>
            <a:r>
              <a:rPr lang="en-US" altLang="zh-CN" sz="2800" dirty="0" smtClean="0"/>
              <a:t>2</a:t>
            </a:r>
            <a:r>
              <a:rPr lang="zh-CN" altLang="en-US" sz="2800" dirty="0" smtClean="0"/>
              <a:t>）波源静止，观测者运动</a:t>
            </a:r>
            <a:endParaRPr lang="en-US" altLang="zh-CN" sz="2800" dirty="0" smtClean="0"/>
          </a:p>
          <a:p>
            <a:pPr>
              <a:buNone/>
            </a:pPr>
            <a:r>
              <a:rPr lang="zh-CN" altLang="en-US" sz="2800" dirty="0" smtClean="0"/>
              <a:t>      波面以                通过观测者</a:t>
            </a:r>
            <a:endParaRPr lang="en-US" altLang="zh-CN" sz="2800" dirty="0" smtClean="0"/>
          </a:p>
          <a:p>
            <a:pPr>
              <a:buNone/>
            </a:pPr>
            <a:r>
              <a:rPr lang="en-US" altLang="zh-CN" sz="2800" dirty="0"/>
              <a:t> </a:t>
            </a:r>
            <a:r>
              <a:rPr lang="en-US" altLang="zh-CN" sz="2800" dirty="0" smtClean="0"/>
              <a:t>     </a:t>
            </a:r>
            <a:r>
              <a:rPr lang="zh-CN" altLang="en-US" sz="2800" dirty="0" smtClean="0"/>
              <a:t>单位时间内接收波的个数：</a:t>
            </a:r>
            <a:endParaRPr lang="en-US" altLang="zh-CN" sz="2800" dirty="0" smtClean="0"/>
          </a:p>
          <a:p>
            <a:pPr>
              <a:buNone/>
            </a:pPr>
            <a:endParaRPr lang="en-US" altLang="zh-CN" sz="2800" dirty="0"/>
          </a:p>
          <a:p>
            <a:pPr>
              <a:buNone/>
            </a:pPr>
            <a:endParaRPr lang="en-US" altLang="zh-CN" sz="2800" dirty="0" smtClean="0"/>
          </a:p>
          <a:p>
            <a:pPr>
              <a:buNone/>
            </a:pPr>
            <a:endParaRPr lang="en-US" altLang="zh-CN" sz="2800" dirty="0"/>
          </a:p>
          <a:p>
            <a:pPr>
              <a:buNone/>
            </a:pPr>
            <a:endParaRPr lang="en-US" altLang="zh-CN" sz="2800" dirty="0" smtClean="0"/>
          </a:p>
          <a:p>
            <a:pPr>
              <a:buNone/>
            </a:pPr>
            <a:endParaRPr lang="en-US" altLang="zh-CN" sz="2800" b="1" dirty="0" smtClean="0">
              <a:solidFill>
                <a:srgbClr val="C00000"/>
              </a:solidFill>
            </a:endParaRPr>
          </a:p>
          <a:p>
            <a:pPr>
              <a:buNone/>
            </a:pPr>
            <a:endParaRPr lang="en-US" altLang="zh-CN" sz="2800" b="1" dirty="0" smtClean="0">
              <a:solidFill>
                <a:srgbClr val="C00000"/>
              </a:solidFill>
            </a:endParaRPr>
          </a:p>
          <a:p>
            <a:pPr>
              <a:buNone/>
            </a:pPr>
            <a:endParaRPr lang="en-US" altLang="zh-CN" sz="2800" dirty="0" smtClean="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48</a:t>
            </a:fld>
            <a:endParaRPr lang="en-US" altLang="zh-CN" dirty="0"/>
          </a:p>
        </p:txBody>
      </p:sp>
      <p:graphicFrame>
        <p:nvGraphicFramePr>
          <p:cNvPr id="55299" name="Object 3"/>
          <p:cNvGraphicFramePr>
            <a:graphicFrameLocks noChangeAspect="1"/>
          </p:cNvGraphicFramePr>
          <p:nvPr>
            <p:extLst>
              <p:ext uri="{D42A27DB-BD31-4B8C-83A1-F6EECF244321}">
                <p14:modId xmlns:p14="http://schemas.microsoft.com/office/powerpoint/2010/main" val="3458503059"/>
              </p:ext>
            </p:extLst>
          </p:nvPr>
        </p:nvGraphicFramePr>
        <p:xfrm>
          <a:off x="4824028" y="497380"/>
          <a:ext cx="3155950" cy="717550"/>
        </p:xfrm>
        <a:graphic>
          <a:graphicData uri="http://schemas.openxmlformats.org/presentationml/2006/ole">
            <mc:AlternateContent xmlns:mc="http://schemas.openxmlformats.org/markup-compatibility/2006">
              <mc:Choice xmlns:v="urn:schemas-microsoft-com:vml" Requires="v">
                <p:oleObj spid="_x0000_s56106" name="Equation" r:id="rId3" imgW="825480" imgH="228600" progId="Equation.DSMT4">
                  <p:embed/>
                </p:oleObj>
              </mc:Choice>
              <mc:Fallback>
                <p:oleObj name="Equation" r:id="rId3" imgW="825480" imgH="228600" progId="Equation.DSMT4">
                  <p:embed/>
                  <p:pic>
                    <p:nvPicPr>
                      <p:cNvPr id="0" name="Picture 3"/>
                      <p:cNvPicPr>
                        <a:picLocks noChangeAspect="1" noChangeArrowheads="1"/>
                      </p:cNvPicPr>
                      <p:nvPr/>
                    </p:nvPicPr>
                    <p:blipFill>
                      <a:blip r:embed="rId4"/>
                      <a:srcRect/>
                      <a:stretch>
                        <a:fillRect/>
                      </a:stretch>
                    </p:blipFill>
                    <p:spPr bwMode="auto">
                      <a:xfrm>
                        <a:off x="4824028" y="497380"/>
                        <a:ext cx="315595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8" descr="T733"/>
          <p:cNvPicPr>
            <a:picLocks noChangeAspect="1" noChangeArrowheads="1"/>
          </p:cNvPicPr>
          <p:nvPr/>
        </p:nvPicPr>
        <p:blipFill rotWithShape="1">
          <a:blip r:embed="rId5">
            <a:extLst>
              <a:ext uri="{28A0092B-C50C-407E-A947-70E740481C1C}">
                <a14:useLocalDpi xmlns:a14="http://schemas.microsoft.com/office/drawing/2010/main" val="0"/>
              </a:ext>
            </a:extLst>
          </a:blip>
          <a:srcRect l="6109" t="3438" r="4818" b="24511"/>
          <a:stretch/>
        </p:blipFill>
        <p:spPr bwMode="auto">
          <a:xfrm>
            <a:off x="5809571" y="1618400"/>
            <a:ext cx="3102428" cy="2559833"/>
          </a:xfrm>
          <a:prstGeom prst="snipRoundRect">
            <a:avLst>
              <a:gd name="adj1" fmla="val 16667"/>
              <a:gd name="adj2" fmla="val 32903"/>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1214899570"/>
              </p:ext>
            </p:extLst>
          </p:nvPr>
        </p:nvGraphicFramePr>
        <p:xfrm>
          <a:off x="1574800" y="2333625"/>
          <a:ext cx="1789113" cy="784225"/>
        </p:xfrm>
        <a:graphic>
          <a:graphicData uri="http://schemas.openxmlformats.org/presentationml/2006/ole">
            <mc:AlternateContent xmlns:mc="http://schemas.openxmlformats.org/markup-compatibility/2006">
              <mc:Choice xmlns:v="urn:schemas-microsoft-com:vml" Requires="v">
                <p:oleObj spid="_x0000_s56107" name="Equation" r:id="rId6" imgW="736560" imgH="393480" progId="Equation.DSMT4">
                  <p:embed/>
                </p:oleObj>
              </mc:Choice>
              <mc:Fallback>
                <p:oleObj name="Equation" r:id="rId6" imgW="736560" imgH="393480" progId="Equation.DSMT4">
                  <p:embed/>
                  <p:pic>
                    <p:nvPicPr>
                      <p:cNvPr id="0" name="Object 3"/>
                      <p:cNvPicPr>
                        <a:picLocks noChangeAspect="1" noChangeArrowheads="1"/>
                      </p:cNvPicPr>
                      <p:nvPr/>
                    </p:nvPicPr>
                    <p:blipFill>
                      <a:blip r:embed="rId7"/>
                      <a:srcRect/>
                      <a:stretch>
                        <a:fillRect/>
                      </a:stretch>
                    </p:blipFill>
                    <p:spPr bwMode="auto">
                      <a:xfrm>
                        <a:off x="1574800" y="2333625"/>
                        <a:ext cx="1789113" cy="784225"/>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79041082"/>
              </p:ext>
            </p:extLst>
          </p:nvPr>
        </p:nvGraphicFramePr>
        <p:xfrm>
          <a:off x="1566863" y="3160713"/>
          <a:ext cx="2743200" cy="1689100"/>
        </p:xfrm>
        <a:graphic>
          <a:graphicData uri="http://schemas.openxmlformats.org/presentationml/2006/ole">
            <mc:AlternateContent xmlns:mc="http://schemas.openxmlformats.org/markup-compatibility/2006">
              <mc:Choice xmlns:v="urn:schemas-microsoft-com:vml" Requires="v">
                <p:oleObj spid="_x0000_s56108" name="Equation" r:id="rId8" imgW="1117440" imgH="838080" progId="Equation.DSMT4">
                  <p:embed/>
                </p:oleObj>
              </mc:Choice>
              <mc:Fallback>
                <p:oleObj name="Equation" r:id="rId8" imgW="1117440" imgH="838080" progId="Equation.DSMT4">
                  <p:embed/>
                  <p:pic>
                    <p:nvPicPr>
                      <p:cNvPr id="0" name="对象 1"/>
                      <p:cNvPicPr>
                        <a:picLocks noChangeAspect="1" noChangeArrowheads="1"/>
                      </p:cNvPicPr>
                      <p:nvPr/>
                    </p:nvPicPr>
                    <p:blipFill>
                      <a:blip r:embed="rId9"/>
                      <a:srcRect/>
                      <a:stretch>
                        <a:fillRect/>
                      </a:stretch>
                    </p:blipFill>
                    <p:spPr bwMode="auto">
                      <a:xfrm>
                        <a:off x="1566863" y="3160713"/>
                        <a:ext cx="2743200" cy="1689100"/>
                      </a:xfrm>
                      <a:prstGeom prst="rect">
                        <a:avLst/>
                      </a:prstGeom>
                      <a:noFill/>
                      <a:ln>
                        <a:noFill/>
                      </a:ln>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800740729"/>
              </p:ext>
            </p:extLst>
          </p:nvPr>
        </p:nvGraphicFramePr>
        <p:xfrm>
          <a:off x="2587625" y="1131888"/>
          <a:ext cx="976313" cy="566737"/>
        </p:xfrm>
        <a:graphic>
          <a:graphicData uri="http://schemas.openxmlformats.org/presentationml/2006/ole">
            <mc:AlternateContent xmlns:mc="http://schemas.openxmlformats.org/markup-compatibility/2006">
              <mc:Choice xmlns:v="urn:schemas-microsoft-com:vml" Requires="v">
                <p:oleObj spid="_x0000_s56109" name="Equation" r:id="rId10" imgW="393480" imgH="228600" progId="Equation.DSMT4">
                  <p:embed/>
                </p:oleObj>
              </mc:Choice>
              <mc:Fallback>
                <p:oleObj name="Equation" r:id="rId10" imgW="393480" imgH="228600" progId="Equation.DSMT4">
                  <p:embed/>
                  <p:pic>
                    <p:nvPicPr>
                      <p:cNvPr id="0" name=""/>
                      <p:cNvPicPr/>
                      <p:nvPr/>
                    </p:nvPicPr>
                    <p:blipFill>
                      <a:blip r:embed="rId11"/>
                      <a:stretch>
                        <a:fillRect/>
                      </a:stretch>
                    </p:blipFill>
                    <p:spPr>
                      <a:xfrm>
                        <a:off x="2587625" y="1131888"/>
                        <a:ext cx="976313" cy="566737"/>
                      </a:xfrm>
                      <a:prstGeom prst="rect">
                        <a:avLst/>
                      </a:prstGeom>
                    </p:spPr>
                  </p:pic>
                </p:oleObj>
              </mc:Fallback>
            </mc:AlternateContent>
          </a:graphicData>
        </a:graphic>
      </p:graphicFrame>
      <p:cxnSp>
        <p:nvCxnSpPr>
          <p:cNvPr id="9" name="直接连接符 8"/>
          <p:cNvCxnSpPr/>
          <p:nvPr/>
        </p:nvCxnSpPr>
        <p:spPr bwMode="auto">
          <a:xfrm flipV="1">
            <a:off x="6300192" y="4761148"/>
            <a:ext cx="2736304"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1" name="直接箭头连接符 10"/>
          <p:cNvCxnSpPr/>
          <p:nvPr/>
        </p:nvCxnSpPr>
        <p:spPr bwMode="auto">
          <a:xfrm>
            <a:off x="7164288" y="4761148"/>
            <a:ext cx="612068"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graphicFrame>
        <p:nvGraphicFramePr>
          <p:cNvPr id="12" name="对象 11"/>
          <p:cNvGraphicFramePr>
            <a:graphicFrameLocks noChangeAspect="1"/>
          </p:cNvGraphicFramePr>
          <p:nvPr>
            <p:extLst>
              <p:ext uri="{D42A27DB-BD31-4B8C-83A1-F6EECF244321}">
                <p14:modId xmlns:p14="http://schemas.microsoft.com/office/powerpoint/2010/main" val="3030455900"/>
              </p:ext>
            </p:extLst>
          </p:nvPr>
        </p:nvGraphicFramePr>
        <p:xfrm>
          <a:off x="7175282" y="4188810"/>
          <a:ext cx="358322" cy="496138"/>
        </p:xfrm>
        <a:graphic>
          <a:graphicData uri="http://schemas.openxmlformats.org/presentationml/2006/ole">
            <mc:AlternateContent xmlns:mc="http://schemas.openxmlformats.org/markup-compatibility/2006">
              <mc:Choice xmlns:v="urn:schemas-microsoft-com:vml" Requires="v">
                <p:oleObj spid="_x0000_s56110" name="Equation" r:id="rId12" imgW="164880" imgH="228600" progId="Equation.DSMT4">
                  <p:embed/>
                </p:oleObj>
              </mc:Choice>
              <mc:Fallback>
                <p:oleObj name="Equation" r:id="rId12" imgW="164880" imgH="228600" progId="Equation.DSMT4">
                  <p:embed/>
                  <p:pic>
                    <p:nvPicPr>
                      <p:cNvPr id="0" name=""/>
                      <p:cNvPicPr/>
                      <p:nvPr/>
                    </p:nvPicPr>
                    <p:blipFill>
                      <a:blip r:embed="rId13"/>
                      <a:stretch>
                        <a:fillRect/>
                      </a:stretch>
                    </p:blipFill>
                    <p:spPr>
                      <a:xfrm>
                        <a:off x="7175282" y="4188810"/>
                        <a:ext cx="358322" cy="496138"/>
                      </a:xfrm>
                      <a:prstGeom prst="rect">
                        <a:avLst/>
                      </a:prstGeom>
                    </p:spPr>
                  </p:pic>
                </p:oleObj>
              </mc:Fallback>
            </mc:AlternateContent>
          </a:graphicData>
        </a:graphic>
      </p:graphicFrame>
      <p:cxnSp>
        <p:nvCxnSpPr>
          <p:cNvPr id="14" name="直接箭头连接符 13"/>
          <p:cNvCxnSpPr/>
          <p:nvPr/>
        </p:nvCxnSpPr>
        <p:spPr bwMode="auto">
          <a:xfrm flipH="1">
            <a:off x="8195438" y="4752764"/>
            <a:ext cx="603684"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graphicFrame>
        <p:nvGraphicFramePr>
          <p:cNvPr id="16" name="对象 15"/>
          <p:cNvGraphicFramePr>
            <a:graphicFrameLocks noChangeAspect="1"/>
          </p:cNvGraphicFramePr>
          <p:nvPr>
            <p:extLst>
              <p:ext uri="{D42A27DB-BD31-4B8C-83A1-F6EECF244321}">
                <p14:modId xmlns:p14="http://schemas.microsoft.com/office/powerpoint/2010/main" val="2269452945"/>
              </p:ext>
            </p:extLst>
          </p:nvPr>
        </p:nvGraphicFramePr>
        <p:xfrm>
          <a:off x="8456613" y="4189413"/>
          <a:ext cx="387350" cy="495300"/>
        </p:xfrm>
        <a:graphic>
          <a:graphicData uri="http://schemas.openxmlformats.org/presentationml/2006/ole">
            <mc:AlternateContent xmlns:mc="http://schemas.openxmlformats.org/markup-compatibility/2006">
              <mc:Choice xmlns:v="urn:schemas-microsoft-com:vml" Requires="v">
                <p:oleObj spid="_x0000_s56111" name="Equation" r:id="rId14" imgW="177480" imgH="228600" progId="Equation.DSMT4">
                  <p:embed/>
                </p:oleObj>
              </mc:Choice>
              <mc:Fallback>
                <p:oleObj name="Equation" r:id="rId14" imgW="177480" imgH="228600" progId="Equation.DSMT4">
                  <p:embed/>
                  <p:pic>
                    <p:nvPicPr>
                      <p:cNvPr id="0" name=""/>
                      <p:cNvPicPr/>
                      <p:nvPr/>
                    </p:nvPicPr>
                    <p:blipFill>
                      <a:blip r:embed="rId15"/>
                      <a:stretch>
                        <a:fillRect/>
                      </a:stretch>
                    </p:blipFill>
                    <p:spPr>
                      <a:xfrm>
                        <a:off x="8456613" y="4189413"/>
                        <a:ext cx="387350" cy="495300"/>
                      </a:xfrm>
                      <a:prstGeom prst="rect">
                        <a:avLst/>
                      </a:prstGeom>
                    </p:spPr>
                  </p:pic>
                </p:oleObj>
              </mc:Fallback>
            </mc:AlternateContent>
          </a:graphicData>
        </a:graphic>
      </p:graphicFrame>
      <p:sp>
        <p:nvSpPr>
          <p:cNvPr id="15" name="文本框 14"/>
          <p:cNvSpPr txBox="1"/>
          <p:nvPr/>
        </p:nvSpPr>
        <p:spPr>
          <a:xfrm>
            <a:off x="5915978" y="4952028"/>
            <a:ext cx="3262432" cy="400110"/>
          </a:xfrm>
          <a:prstGeom prst="rect">
            <a:avLst/>
          </a:prstGeom>
          <a:noFill/>
        </p:spPr>
        <p:txBody>
          <a:bodyPr wrap="none" rtlCol="0">
            <a:spAutoFit/>
          </a:bodyPr>
          <a:lstStyle/>
          <a:p>
            <a:r>
              <a:rPr lang="zh-CN" altLang="en-US" sz="2000" dirty="0" smtClean="0">
                <a:solidFill>
                  <a:srgbClr val="FF0000"/>
                </a:solidFill>
                <a:latin typeface="仿宋" panose="02010609060101010101" pitchFamily="49" charset="-122"/>
                <a:ea typeface="仿宋" panose="02010609060101010101" pitchFamily="49" charset="-122"/>
              </a:rPr>
              <a:t>相向</a:t>
            </a:r>
            <a:r>
              <a:rPr lang="zh-CN" altLang="en-US" sz="2000" dirty="0">
                <a:solidFill>
                  <a:srgbClr val="FF0000"/>
                </a:solidFill>
                <a:latin typeface="仿宋" panose="02010609060101010101" pitchFamily="49" charset="-122"/>
                <a:ea typeface="仿宋" panose="02010609060101010101" pitchFamily="49" charset="-122"/>
              </a:rPr>
              <a:t>为</a:t>
            </a:r>
            <a:r>
              <a:rPr lang="zh-CN" altLang="en-US" sz="2000" dirty="0" smtClean="0">
                <a:solidFill>
                  <a:srgbClr val="FF0000"/>
                </a:solidFill>
                <a:latin typeface="仿宋" panose="02010609060101010101" pitchFamily="49" charset="-122"/>
                <a:ea typeface="仿宋" panose="02010609060101010101" pitchFamily="49" charset="-122"/>
              </a:rPr>
              <a:t>“</a:t>
            </a:r>
            <a:r>
              <a:rPr lang="en-US" altLang="zh-CN" sz="2000" dirty="0">
                <a:solidFill>
                  <a:srgbClr val="FF0000"/>
                </a:solidFill>
                <a:latin typeface="仿宋" panose="02010609060101010101" pitchFamily="49" charset="-122"/>
                <a:ea typeface="仿宋" panose="02010609060101010101" pitchFamily="49" charset="-122"/>
              </a:rPr>
              <a:t>+</a:t>
            </a:r>
            <a:r>
              <a:rPr lang="zh-CN" altLang="en-US" sz="2000" dirty="0" smtClean="0">
                <a:solidFill>
                  <a:srgbClr val="FF0000"/>
                </a:solidFill>
                <a:latin typeface="仿宋" panose="02010609060101010101" pitchFamily="49" charset="-122"/>
                <a:ea typeface="仿宋" panose="02010609060101010101" pitchFamily="49" charset="-122"/>
              </a:rPr>
              <a:t>”；相背为“</a:t>
            </a:r>
            <a:r>
              <a:rPr lang="en-US" altLang="zh-CN" sz="2000" dirty="0">
                <a:solidFill>
                  <a:srgbClr val="FF0000"/>
                </a:solidFill>
                <a:latin typeface="仿宋" panose="02010609060101010101" pitchFamily="49" charset="-122"/>
                <a:ea typeface="仿宋" panose="02010609060101010101" pitchFamily="49" charset="-122"/>
              </a:rPr>
              <a:t>-</a:t>
            </a:r>
            <a:r>
              <a:rPr lang="zh-CN" altLang="en-US" sz="2000" dirty="0" smtClean="0">
                <a:solidFill>
                  <a:srgbClr val="FF0000"/>
                </a:solidFill>
                <a:latin typeface="仿宋" panose="02010609060101010101" pitchFamily="49" charset="-122"/>
                <a:ea typeface="仿宋" panose="02010609060101010101" pitchFamily="49" charset="-122"/>
              </a:rPr>
              <a:t>”</a:t>
            </a:r>
            <a:endParaRPr lang="zh-CN" altLang="en-US" sz="2000" dirty="0">
              <a:solidFill>
                <a:srgbClr val="FF0000"/>
              </a:solidFill>
              <a:latin typeface="仿宋" panose="02010609060101010101" pitchFamily="49" charset="-122"/>
              <a:ea typeface="仿宋" panose="02010609060101010101" pitchFamily="49" charset="-122"/>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1481071432"/>
              </p:ext>
            </p:extLst>
          </p:nvPr>
        </p:nvGraphicFramePr>
        <p:xfrm>
          <a:off x="972746" y="5258064"/>
          <a:ext cx="1045528" cy="1140576"/>
        </p:xfrm>
        <a:graphic>
          <a:graphicData uri="http://schemas.openxmlformats.org/presentationml/2006/ole">
            <mc:AlternateContent xmlns:mc="http://schemas.openxmlformats.org/markup-compatibility/2006">
              <mc:Choice xmlns:v="urn:schemas-microsoft-com:vml" Requires="v">
                <p:oleObj spid="_x0000_s56112" name="Equation" r:id="rId16" imgW="419040" imgH="457200" progId="Equation.DSMT4">
                  <p:embed/>
                </p:oleObj>
              </mc:Choice>
              <mc:Fallback>
                <p:oleObj name="Equation" r:id="rId16" imgW="419040" imgH="457200" progId="Equation.DSMT4">
                  <p:embed/>
                  <p:pic>
                    <p:nvPicPr>
                      <p:cNvPr id="0" name=""/>
                      <p:cNvPicPr/>
                      <p:nvPr/>
                    </p:nvPicPr>
                    <p:blipFill>
                      <a:blip r:embed="rId17"/>
                      <a:stretch>
                        <a:fillRect/>
                      </a:stretch>
                    </p:blipFill>
                    <p:spPr>
                      <a:xfrm>
                        <a:off x="972746" y="5258064"/>
                        <a:ext cx="1045528" cy="1140576"/>
                      </a:xfrm>
                      <a:prstGeom prst="rect">
                        <a:avLst/>
                      </a:prstGeom>
                    </p:spPr>
                  </p:pic>
                </p:oleObj>
              </mc:Fallback>
            </mc:AlternateContent>
          </a:graphicData>
        </a:graphic>
      </p:graphicFrame>
      <p:sp>
        <p:nvSpPr>
          <p:cNvPr id="19" name="文本框 18"/>
          <p:cNvSpPr txBox="1"/>
          <p:nvPr/>
        </p:nvSpPr>
        <p:spPr>
          <a:xfrm>
            <a:off x="2077132" y="5242869"/>
            <a:ext cx="1723549" cy="461665"/>
          </a:xfrm>
          <a:prstGeom prst="rect">
            <a:avLst/>
          </a:prstGeom>
          <a:noFill/>
        </p:spPr>
        <p:txBody>
          <a:bodyPr wrap="none" rtlCol="0">
            <a:spAutoFit/>
          </a:bodyPr>
          <a:lstStyle/>
          <a:p>
            <a:r>
              <a:rPr lang="zh-CN" altLang="en-US" dirty="0" smtClean="0">
                <a:solidFill>
                  <a:schemeClr val="accent2"/>
                </a:solidFill>
                <a:latin typeface="仿宋" panose="02010609060101010101" pitchFamily="49" charset="-122"/>
                <a:ea typeface="仿宋" panose="02010609060101010101" pitchFamily="49" charset="-122"/>
              </a:rPr>
              <a:t>（</a:t>
            </a:r>
            <a:r>
              <a:rPr lang="en-US" altLang="zh-CN" dirty="0" smtClean="0">
                <a:solidFill>
                  <a:schemeClr val="accent2"/>
                </a:solidFill>
                <a:latin typeface="仿宋" panose="02010609060101010101" pitchFamily="49" charset="-122"/>
                <a:ea typeface="仿宋" panose="02010609060101010101" pitchFamily="49" charset="-122"/>
              </a:rPr>
              <a:t>D</a:t>
            </a:r>
            <a:r>
              <a:rPr lang="zh-CN" altLang="en-US" dirty="0" smtClean="0">
                <a:solidFill>
                  <a:schemeClr val="accent2"/>
                </a:solidFill>
                <a:latin typeface="仿宋" panose="02010609060101010101" pitchFamily="49" charset="-122"/>
                <a:ea typeface="仿宋" panose="02010609060101010101" pitchFamily="49" charset="-122"/>
              </a:rPr>
              <a:t>接近</a:t>
            </a:r>
            <a:r>
              <a:rPr lang="en-US" altLang="zh-CN" dirty="0" smtClean="0">
                <a:solidFill>
                  <a:schemeClr val="accent2"/>
                </a:solidFill>
                <a:latin typeface="仿宋" panose="02010609060101010101" pitchFamily="49" charset="-122"/>
                <a:ea typeface="仿宋" panose="02010609060101010101" pitchFamily="49" charset="-122"/>
              </a:rPr>
              <a:t>S</a:t>
            </a:r>
            <a:r>
              <a:rPr lang="zh-CN" altLang="en-US" dirty="0" smtClean="0">
                <a:solidFill>
                  <a:schemeClr val="accent2"/>
                </a:solidFill>
                <a:latin typeface="仿宋" panose="02010609060101010101" pitchFamily="49" charset="-122"/>
                <a:ea typeface="仿宋" panose="02010609060101010101" pitchFamily="49" charset="-122"/>
              </a:rPr>
              <a:t>）</a:t>
            </a:r>
            <a:endParaRPr lang="zh-CN" altLang="en-US" dirty="0">
              <a:solidFill>
                <a:schemeClr val="accent2"/>
              </a:solidFill>
              <a:latin typeface="仿宋" panose="02010609060101010101" pitchFamily="49" charset="-122"/>
              <a:ea typeface="仿宋" panose="02010609060101010101" pitchFamily="49" charset="-122"/>
            </a:endParaRPr>
          </a:p>
        </p:txBody>
      </p:sp>
      <p:sp>
        <p:nvSpPr>
          <p:cNvPr id="20" name="文本框 19"/>
          <p:cNvSpPr txBox="1"/>
          <p:nvPr/>
        </p:nvSpPr>
        <p:spPr>
          <a:xfrm>
            <a:off x="2080559" y="5929250"/>
            <a:ext cx="1723549" cy="461665"/>
          </a:xfrm>
          <a:prstGeom prst="rect">
            <a:avLst/>
          </a:prstGeom>
          <a:noFill/>
        </p:spPr>
        <p:txBody>
          <a:bodyPr wrap="none" rtlCol="0">
            <a:spAutoFit/>
          </a:bodyPr>
          <a:lstStyle/>
          <a:p>
            <a:r>
              <a:rPr lang="zh-CN" altLang="en-US" dirty="0" smtClean="0">
                <a:solidFill>
                  <a:schemeClr val="accent2"/>
                </a:solidFill>
                <a:latin typeface="仿宋" panose="02010609060101010101" pitchFamily="49" charset="-122"/>
                <a:ea typeface="仿宋" panose="02010609060101010101" pitchFamily="49" charset="-122"/>
              </a:rPr>
              <a:t>（</a:t>
            </a:r>
            <a:r>
              <a:rPr lang="en-US" altLang="zh-CN" dirty="0" smtClean="0">
                <a:solidFill>
                  <a:schemeClr val="accent2"/>
                </a:solidFill>
                <a:latin typeface="仿宋" panose="02010609060101010101" pitchFamily="49" charset="-122"/>
                <a:ea typeface="仿宋" panose="02010609060101010101" pitchFamily="49" charset="-122"/>
              </a:rPr>
              <a:t>D</a:t>
            </a:r>
            <a:r>
              <a:rPr lang="zh-CN" altLang="en-US" dirty="0">
                <a:solidFill>
                  <a:schemeClr val="accent2"/>
                </a:solidFill>
                <a:latin typeface="仿宋" panose="02010609060101010101" pitchFamily="49" charset="-122"/>
                <a:ea typeface="仿宋" panose="02010609060101010101" pitchFamily="49" charset="-122"/>
              </a:rPr>
              <a:t>远离</a:t>
            </a:r>
            <a:r>
              <a:rPr lang="en-US" altLang="zh-CN" dirty="0" smtClean="0">
                <a:solidFill>
                  <a:schemeClr val="accent2"/>
                </a:solidFill>
                <a:latin typeface="仿宋" panose="02010609060101010101" pitchFamily="49" charset="-122"/>
                <a:ea typeface="仿宋" panose="02010609060101010101" pitchFamily="49" charset="-122"/>
              </a:rPr>
              <a:t>S</a:t>
            </a:r>
            <a:r>
              <a:rPr lang="zh-CN" altLang="en-US" dirty="0" smtClean="0">
                <a:solidFill>
                  <a:schemeClr val="accent2"/>
                </a:solidFill>
                <a:latin typeface="仿宋" panose="02010609060101010101" pitchFamily="49" charset="-122"/>
                <a:ea typeface="仿宋" panose="02010609060101010101" pitchFamily="49" charset="-122"/>
              </a:rPr>
              <a:t>）</a:t>
            </a:r>
            <a:endParaRPr lang="zh-CN" altLang="en-US" dirty="0">
              <a:solidFill>
                <a:schemeClr val="accent2"/>
              </a:solidFill>
              <a:latin typeface="仿宋" panose="02010609060101010101" pitchFamily="49" charset="-122"/>
              <a:ea typeface="仿宋" panose="02010609060101010101" pitchFamily="49" charset="-122"/>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3609037328"/>
              </p:ext>
            </p:extLst>
          </p:nvPr>
        </p:nvGraphicFramePr>
        <p:xfrm>
          <a:off x="3866393" y="5223980"/>
          <a:ext cx="1264180" cy="1166935"/>
        </p:xfrm>
        <a:graphic>
          <a:graphicData uri="http://schemas.openxmlformats.org/presentationml/2006/ole">
            <mc:AlternateContent xmlns:mc="http://schemas.openxmlformats.org/markup-compatibility/2006">
              <mc:Choice xmlns:v="urn:schemas-microsoft-com:vml" Requires="v">
                <p:oleObj spid="_x0000_s56113" name="Equation" r:id="rId18" imgW="495000" imgH="457200" progId="Equation.DSMT4">
                  <p:embed/>
                </p:oleObj>
              </mc:Choice>
              <mc:Fallback>
                <p:oleObj name="Equation" r:id="rId18" imgW="495000" imgH="457200" progId="Equation.DSMT4">
                  <p:embed/>
                  <p:pic>
                    <p:nvPicPr>
                      <p:cNvPr id="0" name=""/>
                      <p:cNvPicPr/>
                      <p:nvPr/>
                    </p:nvPicPr>
                    <p:blipFill>
                      <a:blip r:embed="rId19"/>
                      <a:stretch>
                        <a:fillRect/>
                      </a:stretch>
                    </p:blipFill>
                    <p:spPr>
                      <a:xfrm>
                        <a:off x="3866393" y="5223980"/>
                        <a:ext cx="1264180" cy="116693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49</a:t>
            </a:fld>
            <a:endParaRPr lang="en-US" altLang="zh-CN"/>
          </a:p>
        </p:txBody>
      </p:sp>
      <p:sp>
        <p:nvSpPr>
          <p:cNvPr id="5" name="内容占位符 2"/>
          <p:cNvSpPr txBox="1">
            <a:spLocks/>
          </p:cNvSpPr>
          <p:nvPr/>
        </p:nvSpPr>
        <p:spPr bwMode="auto">
          <a:xfrm>
            <a:off x="357158" y="428604"/>
            <a:ext cx="7772400" cy="53816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l" eaLnBrk="0" hangingPunct="0">
              <a:spcBef>
                <a:spcPct val="20000"/>
              </a:spcBef>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3</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a:t>
            </a:r>
            <a:r>
              <a:rPr lang="zh-CN" altLang="en-US" sz="2800" dirty="0" smtClean="0"/>
              <a:t>波源运动，</a:t>
            </a:r>
            <a:r>
              <a:rPr lang="zh-CN" altLang="en-US" sz="2800" dirty="0"/>
              <a:t>观测</a:t>
            </a:r>
            <a:r>
              <a:rPr lang="zh-CN" altLang="en-US" sz="2800" dirty="0" smtClean="0"/>
              <a:t>者</a:t>
            </a:r>
            <a:r>
              <a:rPr lang="zh-CN" altLang="en-US" sz="2800" dirty="0"/>
              <a:t>静止</a:t>
            </a:r>
            <a:endParaRPr lang="en-US" altLang="zh-CN" sz="2800" dirty="0"/>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2800"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2800"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2800"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2800"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1200"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p:txBody>
      </p:sp>
      <p:graphicFrame>
        <p:nvGraphicFramePr>
          <p:cNvPr id="56323" name="Object 3"/>
          <p:cNvGraphicFramePr>
            <a:graphicFrameLocks noChangeAspect="1"/>
          </p:cNvGraphicFramePr>
          <p:nvPr>
            <p:extLst>
              <p:ext uri="{D42A27DB-BD31-4B8C-83A1-F6EECF244321}">
                <p14:modId xmlns:p14="http://schemas.microsoft.com/office/powerpoint/2010/main" val="849463130"/>
              </p:ext>
            </p:extLst>
          </p:nvPr>
        </p:nvGraphicFramePr>
        <p:xfrm>
          <a:off x="4752020" y="794405"/>
          <a:ext cx="2979738" cy="630237"/>
        </p:xfrm>
        <a:graphic>
          <a:graphicData uri="http://schemas.openxmlformats.org/presentationml/2006/ole">
            <mc:AlternateContent xmlns:mc="http://schemas.openxmlformats.org/markup-compatibility/2006">
              <mc:Choice xmlns:v="urn:schemas-microsoft-com:vml" Requires="v">
                <p:oleObj spid="_x0000_s57254" name="Equation" r:id="rId3" imgW="888840" imgH="228600" progId="Equation.DSMT4">
                  <p:embed/>
                </p:oleObj>
              </mc:Choice>
              <mc:Fallback>
                <p:oleObj name="Equation" r:id="rId3" imgW="888840" imgH="228600" progId="Equation.DSMT4">
                  <p:embed/>
                  <p:pic>
                    <p:nvPicPr>
                      <p:cNvPr id="0" name="Picture 3"/>
                      <p:cNvPicPr>
                        <a:picLocks noChangeAspect="1" noChangeArrowheads="1"/>
                      </p:cNvPicPr>
                      <p:nvPr/>
                    </p:nvPicPr>
                    <p:blipFill>
                      <a:blip r:embed="rId4"/>
                      <a:srcRect/>
                      <a:stretch>
                        <a:fillRect/>
                      </a:stretch>
                    </p:blipFill>
                    <p:spPr bwMode="auto">
                      <a:xfrm>
                        <a:off x="4752020" y="794405"/>
                        <a:ext cx="2979738" cy="630237"/>
                      </a:xfrm>
                      <a:prstGeom prst="rect">
                        <a:avLst/>
                      </a:prstGeom>
                      <a:noFill/>
                      <a:extLst/>
                    </p:spPr>
                  </p:pic>
                </p:oleObj>
              </mc:Fallback>
            </mc:AlternateContent>
          </a:graphicData>
        </a:graphic>
      </p:graphicFrame>
      <p:pic>
        <p:nvPicPr>
          <p:cNvPr id="6" name="Picture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84" y="1597834"/>
            <a:ext cx="4986337" cy="269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8"/>
          <p:cNvSpPr txBox="1"/>
          <p:nvPr/>
        </p:nvSpPr>
        <p:spPr>
          <a:xfrm>
            <a:off x="863588" y="4437110"/>
            <a:ext cx="4801314" cy="461665"/>
          </a:xfrm>
          <a:prstGeom prst="rect">
            <a:avLst/>
          </a:prstGeom>
          <a:noFill/>
        </p:spPr>
        <p:txBody>
          <a:bodyPr wrap="none" rtlCol="0">
            <a:spAutoFit/>
          </a:bodyPr>
          <a:lstStyle/>
          <a:p>
            <a:r>
              <a:rPr lang="zh-CN" altLang="en-US" dirty="0" smtClean="0">
                <a:solidFill>
                  <a:srgbClr val="FF0000"/>
                </a:solidFill>
                <a:latin typeface="仿宋" panose="02010609060101010101" pitchFamily="49" charset="-122"/>
                <a:ea typeface="仿宋" panose="02010609060101010101" pitchFamily="49" charset="-122"/>
              </a:rPr>
              <a:t>波源运动前方的波长被“压缩”了</a:t>
            </a:r>
            <a:endParaRPr lang="zh-CN" altLang="en-US" dirty="0">
              <a:solidFill>
                <a:srgbClr val="FF0000"/>
              </a:solidFill>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470948596"/>
              </p:ext>
            </p:extLst>
          </p:nvPr>
        </p:nvGraphicFramePr>
        <p:xfrm>
          <a:off x="5580021" y="4406372"/>
          <a:ext cx="668461" cy="523143"/>
        </p:xfrm>
        <a:graphic>
          <a:graphicData uri="http://schemas.openxmlformats.org/presentationml/2006/ole">
            <mc:AlternateContent xmlns:mc="http://schemas.openxmlformats.org/markup-compatibility/2006">
              <mc:Choice xmlns:v="urn:schemas-microsoft-com:vml" Requires="v">
                <p:oleObj spid="_x0000_s57255" name="Equation" r:id="rId6" imgW="291960" imgH="228600" progId="Equation.DSMT4">
                  <p:embed/>
                </p:oleObj>
              </mc:Choice>
              <mc:Fallback>
                <p:oleObj name="Equation" r:id="rId6" imgW="291960" imgH="228600" progId="Equation.DSMT4">
                  <p:embed/>
                  <p:pic>
                    <p:nvPicPr>
                      <p:cNvPr id="0" name=""/>
                      <p:cNvPicPr/>
                      <p:nvPr/>
                    </p:nvPicPr>
                    <p:blipFill>
                      <a:blip r:embed="rId7"/>
                      <a:stretch>
                        <a:fillRect/>
                      </a:stretch>
                    </p:blipFill>
                    <p:spPr>
                      <a:xfrm>
                        <a:off x="5580021" y="4406372"/>
                        <a:ext cx="668461" cy="52314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09099424"/>
              </p:ext>
            </p:extLst>
          </p:nvPr>
        </p:nvGraphicFramePr>
        <p:xfrm>
          <a:off x="863588" y="5127876"/>
          <a:ext cx="4044171" cy="1442507"/>
        </p:xfrm>
        <a:graphic>
          <a:graphicData uri="http://schemas.openxmlformats.org/presentationml/2006/ole">
            <mc:AlternateContent xmlns:mc="http://schemas.openxmlformats.org/markup-compatibility/2006">
              <mc:Choice xmlns:v="urn:schemas-microsoft-com:vml" Requires="v">
                <p:oleObj spid="_x0000_s57256" name="Equation" r:id="rId8" imgW="1993680" imgH="711000" progId="Equation.DSMT4">
                  <p:embed/>
                </p:oleObj>
              </mc:Choice>
              <mc:Fallback>
                <p:oleObj name="Equation" r:id="rId8" imgW="1993680" imgH="711000" progId="Equation.DSMT4">
                  <p:embed/>
                  <p:pic>
                    <p:nvPicPr>
                      <p:cNvPr id="0" name=""/>
                      <p:cNvPicPr/>
                      <p:nvPr/>
                    </p:nvPicPr>
                    <p:blipFill>
                      <a:blip r:embed="rId9"/>
                      <a:stretch>
                        <a:fillRect/>
                      </a:stretch>
                    </p:blipFill>
                    <p:spPr>
                      <a:xfrm>
                        <a:off x="863588" y="5127876"/>
                        <a:ext cx="4044171" cy="144250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193455188"/>
              </p:ext>
            </p:extLst>
          </p:nvPr>
        </p:nvGraphicFramePr>
        <p:xfrm>
          <a:off x="5848350" y="5192713"/>
          <a:ext cx="1012825" cy="1139825"/>
        </p:xfrm>
        <a:graphic>
          <a:graphicData uri="http://schemas.openxmlformats.org/presentationml/2006/ole">
            <mc:AlternateContent xmlns:mc="http://schemas.openxmlformats.org/markup-compatibility/2006">
              <mc:Choice xmlns:v="urn:schemas-microsoft-com:vml" Requires="v">
                <p:oleObj spid="_x0000_s57257" name="Equation" r:id="rId10" imgW="406080" imgH="457200" progId="Equation.DSMT4">
                  <p:embed/>
                </p:oleObj>
              </mc:Choice>
              <mc:Fallback>
                <p:oleObj name="Equation" r:id="rId10" imgW="406080" imgH="457200" progId="Equation.DSMT4">
                  <p:embed/>
                  <p:pic>
                    <p:nvPicPr>
                      <p:cNvPr id="0" name=""/>
                      <p:cNvPicPr/>
                      <p:nvPr/>
                    </p:nvPicPr>
                    <p:blipFill>
                      <a:blip r:embed="rId11"/>
                      <a:stretch>
                        <a:fillRect/>
                      </a:stretch>
                    </p:blipFill>
                    <p:spPr>
                      <a:xfrm>
                        <a:off x="5848350" y="5192713"/>
                        <a:ext cx="1012825" cy="11398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625536900"/>
              </p:ext>
            </p:extLst>
          </p:nvPr>
        </p:nvGraphicFramePr>
        <p:xfrm>
          <a:off x="7335674" y="5127876"/>
          <a:ext cx="1264180" cy="1166935"/>
        </p:xfrm>
        <a:graphic>
          <a:graphicData uri="http://schemas.openxmlformats.org/presentationml/2006/ole">
            <mc:AlternateContent xmlns:mc="http://schemas.openxmlformats.org/markup-compatibility/2006">
              <mc:Choice xmlns:v="urn:schemas-microsoft-com:vml" Requires="v">
                <p:oleObj spid="_x0000_s57258" name="Equation" r:id="rId12" imgW="495000" imgH="457200" progId="Equation.DSMT4">
                  <p:embed/>
                </p:oleObj>
              </mc:Choice>
              <mc:Fallback>
                <p:oleObj name="Equation" r:id="rId12" imgW="495000" imgH="457200" progId="Equation.DSMT4">
                  <p:embed/>
                  <p:pic>
                    <p:nvPicPr>
                      <p:cNvPr id="0" name=""/>
                      <p:cNvPicPr/>
                      <p:nvPr/>
                    </p:nvPicPr>
                    <p:blipFill>
                      <a:blip r:embed="rId13"/>
                      <a:stretch>
                        <a:fillRect/>
                      </a:stretch>
                    </p:blipFill>
                    <p:spPr>
                      <a:xfrm>
                        <a:off x="7335674" y="5127876"/>
                        <a:ext cx="1264180" cy="1166935"/>
                      </a:xfrm>
                      <a:prstGeom prst="rect">
                        <a:avLst/>
                      </a:prstGeom>
                    </p:spPr>
                  </p:pic>
                </p:oleObj>
              </mc:Fallback>
            </mc:AlternateContent>
          </a:graphicData>
        </a:graphic>
      </p:graphicFrame>
      <p:pic>
        <p:nvPicPr>
          <p:cNvPr id="14" name="图片 13"/>
          <p:cNvPicPr>
            <a:picLocks noChangeAspect="1"/>
          </p:cNvPicPr>
          <p:nvPr/>
        </p:nvPicPr>
        <p:blipFill>
          <a:blip r:embed="rId14"/>
          <a:stretch>
            <a:fillRect/>
          </a:stretch>
        </p:blipFill>
        <p:spPr>
          <a:xfrm>
            <a:off x="5715436" y="1872894"/>
            <a:ext cx="3240475" cy="21837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5</a:t>
            </a:fld>
            <a:endParaRPr lang="en-US" altLang="zh-CN"/>
          </a:p>
        </p:txBody>
      </p:sp>
      <p:sp>
        <p:nvSpPr>
          <p:cNvPr id="6" name="矩形 5"/>
          <p:cNvSpPr/>
          <p:nvPr/>
        </p:nvSpPr>
        <p:spPr>
          <a:xfrm>
            <a:off x="539552" y="847476"/>
            <a:ext cx="8136904" cy="5539978"/>
          </a:xfrm>
          <a:prstGeom prst="rect">
            <a:avLst/>
          </a:prstGeom>
        </p:spPr>
        <p:txBody>
          <a:bodyPr wrap="square">
            <a:spAutoFit/>
          </a:bodyPr>
          <a:lstStyle/>
          <a:p>
            <a:pPr algn="l">
              <a:buNone/>
            </a:pPr>
            <a:r>
              <a:rPr lang="zh-CN" altLang="en-US" b="1" dirty="0" smtClean="0">
                <a:solidFill>
                  <a:schemeClr val="accent2"/>
                </a:solidFill>
                <a:latin typeface="仿宋" panose="02010609060101010101" pitchFamily="49" charset="-122"/>
                <a:ea typeface="仿宋" panose="02010609060101010101" pitchFamily="49" charset="-122"/>
              </a:rPr>
              <a:t>弹性介质</a:t>
            </a:r>
            <a:r>
              <a:rPr lang="zh-CN" altLang="en-US" b="1" dirty="0">
                <a:solidFill>
                  <a:schemeClr val="accent2"/>
                </a:solidFill>
                <a:latin typeface="仿宋" panose="02010609060101010101" pitchFamily="49" charset="-122"/>
                <a:ea typeface="仿宋" panose="02010609060101010101" pitchFamily="49" charset="-122"/>
              </a:rPr>
              <a:t>和振源</a:t>
            </a:r>
            <a:endParaRPr lang="en-US" altLang="zh-CN" b="1" dirty="0">
              <a:solidFill>
                <a:schemeClr val="accent2"/>
              </a:solidFill>
              <a:latin typeface="仿宋" panose="02010609060101010101" pitchFamily="49" charset="-122"/>
              <a:ea typeface="仿宋" panose="02010609060101010101" pitchFamily="49" charset="-122"/>
            </a:endParaRPr>
          </a:p>
          <a:p>
            <a:pPr marL="0" indent="0" algn="l">
              <a:buNone/>
            </a:pPr>
            <a:r>
              <a:rPr lang="zh-CN" altLang="en-US" dirty="0" smtClean="0">
                <a:latin typeface="仿宋" panose="02010609060101010101" pitchFamily="49" charset="-122"/>
                <a:ea typeface="仿宋" panose="02010609060101010101" pitchFamily="49" charset="-122"/>
              </a:rPr>
              <a:t>    由</a:t>
            </a:r>
            <a:r>
              <a:rPr lang="zh-CN" altLang="en-US" dirty="0">
                <a:latin typeface="仿宋" panose="02010609060101010101" pitchFamily="49" charset="-122"/>
                <a:ea typeface="仿宋" panose="02010609060101010101" pitchFamily="49" charset="-122"/>
              </a:rPr>
              <a:t>无穷多的质点，通过相互之间的弹性作用组合在一起的连续介质</a:t>
            </a:r>
            <a:r>
              <a:rPr lang="en-US" altLang="zh-CN" dirty="0">
                <a:latin typeface="仿宋" panose="02010609060101010101" pitchFamily="49" charset="-122"/>
                <a:ea typeface="仿宋" panose="02010609060101010101" pitchFamily="49" charset="-122"/>
              </a:rPr>
              <a:t>——</a:t>
            </a:r>
            <a:r>
              <a:rPr lang="zh-CN" altLang="en-US" b="1" dirty="0">
                <a:solidFill>
                  <a:srgbClr val="C00000"/>
                </a:solidFill>
                <a:latin typeface="仿宋" panose="02010609060101010101" pitchFamily="49" charset="-122"/>
                <a:ea typeface="仿宋" panose="02010609060101010101" pitchFamily="49" charset="-122"/>
              </a:rPr>
              <a:t>弹性介质</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algn="l"/>
            <a:r>
              <a:rPr lang="zh-CN" altLang="en-US" dirty="0" smtClean="0">
                <a:latin typeface="仿宋" panose="02010609060101010101" pitchFamily="49" charset="-122"/>
                <a:ea typeface="仿宋" panose="02010609060101010101" pitchFamily="49" charset="-122"/>
              </a:rPr>
              <a:t>    在</a:t>
            </a:r>
            <a:r>
              <a:rPr lang="zh-CN" altLang="en-US" dirty="0">
                <a:latin typeface="仿宋" panose="02010609060101010101" pitchFamily="49" charset="-122"/>
                <a:ea typeface="仿宋" panose="02010609060101010101" pitchFamily="49" charset="-122"/>
              </a:rPr>
              <a:t>弹性介质中，可以设想各质点（质元）有一</a:t>
            </a:r>
            <a:r>
              <a:rPr lang="zh-CN" altLang="en-US" dirty="0" smtClean="0">
                <a:latin typeface="仿宋" panose="02010609060101010101" pitchFamily="49" charset="-122"/>
                <a:ea typeface="仿宋" panose="02010609060101010101" pitchFamily="49" charset="-122"/>
              </a:rPr>
              <a:t>个平衡位置</a:t>
            </a:r>
            <a:r>
              <a:rPr lang="zh-CN" altLang="en-US" dirty="0">
                <a:latin typeface="仿宋" panose="02010609060101010101" pitchFamily="49" charset="-122"/>
                <a:ea typeface="仿宋" panose="02010609060101010101" pitchFamily="49" charset="-122"/>
              </a:rPr>
              <a:t>，它一离开平衡位置，即受到各附近质点的指向平衡位置的合力。</a:t>
            </a:r>
            <a:endParaRPr lang="en-US" altLang="zh-CN" dirty="0">
              <a:latin typeface="仿宋" panose="02010609060101010101" pitchFamily="49" charset="-122"/>
              <a:ea typeface="仿宋" panose="02010609060101010101" pitchFamily="49" charset="-122"/>
            </a:endParaRPr>
          </a:p>
          <a:p>
            <a:pPr algn="l"/>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质元间的相互作用（如弹性）是波得以传播，质元的惯性使波以有限的速度传播。</a:t>
            </a:r>
            <a:endParaRPr lang="en-US" altLang="zh-CN" dirty="0">
              <a:latin typeface="仿宋" panose="02010609060101010101" pitchFamily="49" charset="-122"/>
              <a:ea typeface="仿宋" panose="02010609060101010101" pitchFamily="49" charset="-122"/>
            </a:endParaRPr>
          </a:p>
          <a:p>
            <a:pPr algn="l"/>
            <a:r>
              <a:rPr lang="zh-CN" altLang="en-US" dirty="0">
                <a:latin typeface="仿宋" panose="02010609060101010101" pitchFamily="49" charset="-122"/>
                <a:ea typeface="仿宋" panose="02010609060101010101" pitchFamily="49" charset="-122"/>
              </a:rPr>
              <a:t>引起波动的初始振动物体</a:t>
            </a:r>
            <a:r>
              <a:rPr lang="en-US" altLang="zh-CN" dirty="0">
                <a:latin typeface="仿宋" panose="02010609060101010101" pitchFamily="49" charset="-122"/>
                <a:ea typeface="仿宋" panose="02010609060101010101" pitchFamily="49" charset="-122"/>
              </a:rPr>
              <a:t>——</a:t>
            </a:r>
            <a:r>
              <a:rPr lang="zh-CN" altLang="en-US" b="1" dirty="0">
                <a:solidFill>
                  <a:srgbClr val="C00000"/>
                </a:solidFill>
                <a:latin typeface="仿宋" panose="02010609060101010101" pitchFamily="49" charset="-122"/>
                <a:ea typeface="仿宋" panose="02010609060101010101" pitchFamily="49" charset="-122"/>
              </a:rPr>
              <a:t>波源</a:t>
            </a:r>
            <a:r>
              <a:rPr lang="en-US" altLang="zh-CN" b="1" dirty="0">
                <a:solidFill>
                  <a:srgbClr val="C00000"/>
                </a:solidFill>
                <a:latin typeface="仿宋" panose="02010609060101010101" pitchFamily="49" charset="-122"/>
                <a:ea typeface="仿宋" panose="02010609060101010101" pitchFamily="49" charset="-122"/>
              </a:rPr>
              <a:t>/</a:t>
            </a:r>
            <a:r>
              <a:rPr lang="zh-CN" altLang="en-US" b="1" dirty="0">
                <a:solidFill>
                  <a:srgbClr val="C00000"/>
                </a:solidFill>
                <a:latin typeface="仿宋" panose="02010609060101010101" pitchFamily="49" charset="-122"/>
                <a:ea typeface="仿宋" panose="02010609060101010101" pitchFamily="49" charset="-122"/>
              </a:rPr>
              <a:t>振源</a:t>
            </a:r>
            <a:r>
              <a:rPr lang="zh-CN" altLang="en-US"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pPr algn="l"/>
            <a:r>
              <a:rPr lang="zh-CN" altLang="en-US" dirty="0">
                <a:latin typeface="仿宋" panose="02010609060101010101" pitchFamily="49" charset="-122"/>
                <a:ea typeface="仿宋" panose="02010609060101010101" pitchFamily="49" charset="-122"/>
              </a:rPr>
              <a:t>足够小，可看做质点的波源叫</a:t>
            </a:r>
            <a:r>
              <a:rPr lang="zh-CN" altLang="en-US" b="1" dirty="0">
                <a:solidFill>
                  <a:srgbClr val="C00000"/>
                </a:solidFill>
                <a:latin typeface="仿宋" panose="02010609060101010101" pitchFamily="49" charset="-122"/>
                <a:ea typeface="仿宋" panose="02010609060101010101" pitchFamily="49" charset="-122"/>
              </a:rPr>
              <a:t>点波源</a:t>
            </a:r>
            <a:r>
              <a:rPr lang="zh-CN" altLang="en-US"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pPr algn="l"/>
            <a:r>
              <a:rPr lang="zh-CN" altLang="en-US" b="1" dirty="0">
                <a:solidFill>
                  <a:srgbClr val="C00000"/>
                </a:solidFill>
                <a:latin typeface="仿宋" panose="02010609060101010101" pitchFamily="49" charset="-122"/>
                <a:ea typeface="仿宋" panose="02010609060101010101" pitchFamily="49" charset="-122"/>
              </a:rPr>
              <a:t>产生机械波的条件</a:t>
            </a:r>
            <a:r>
              <a:rPr lang="zh-CN" altLang="en-US" dirty="0">
                <a:latin typeface="仿宋" panose="02010609060101010101" pitchFamily="49" charset="-122"/>
                <a:ea typeface="仿宋" panose="02010609060101010101" pitchFamily="49" charset="-122"/>
              </a:rPr>
              <a:t>：振源、弹性介质。</a:t>
            </a:r>
            <a:endParaRPr lang="en-US" altLang="zh-CN" dirty="0">
              <a:latin typeface="仿宋" panose="02010609060101010101" pitchFamily="49" charset="-122"/>
              <a:ea typeface="仿宋" panose="02010609060101010101" pitchFamily="49" charset="-122"/>
            </a:endParaRPr>
          </a:p>
          <a:p>
            <a:pPr algn="l"/>
            <a:r>
              <a:rPr lang="zh-CN" altLang="en-US" dirty="0">
                <a:latin typeface="仿宋" panose="02010609060101010101" pitchFamily="49" charset="-122"/>
                <a:ea typeface="仿宋" panose="02010609060101010101" pitchFamily="49" charset="-122"/>
              </a:rPr>
              <a:t>波：振动向前传播，传播的只是振动状态，而不是质点</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algn="l"/>
            <a:r>
              <a:rPr lang="zh-CN" altLang="en-US" dirty="0" smtClean="0">
                <a:latin typeface="仿宋" panose="02010609060101010101" pitchFamily="49" charset="-122"/>
                <a:ea typeface="仿宋" panose="02010609060101010101" pitchFamily="49" charset="-122"/>
              </a:rPr>
              <a:t>振动</a:t>
            </a:r>
            <a:r>
              <a:rPr lang="zh-CN" altLang="en-US" dirty="0">
                <a:latin typeface="仿宋" panose="02010609060101010101" pitchFamily="49" charset="-122"/>
                <a:ea typeface="仿宋" panose="02010609060101010101" pitchFamily="49" charset="-122"/>
              </a:rPr>
              <a:t>：质点只在平衡位置附近振动，不会随波作超过自身振动范围的运动。</a:t>
            </a:r>
            <a:endParaRPr lang="en-US" altLang="zh-CN" dirty="0">
              <a:latin typeface="仿宋" panose="02010609060101010101" pitchFamily="49" charset="-122"/>
              <a:ea typeface="仿宋" panose="02010609060101010101" pitchFamily="49" charset="-122"/>
            </a:endParaRPr>
          </a:p>
          <a:p>
            <a:pPr algn="l">
              <a:buNone/>
            </a:pPr>
            <a:endParaRPr lang="en-US" altLang="zh-CN" sz="18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44161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50</a:t>
            </a:fld>
            <a:endParaRPr lang="en-US" altLang="zh-CN"/>
          </a:p>
        </p:txBody>
      </p:sp>
      <p:pic>
        <p:nvPicPr>
          <p:cNvPr id="5" name="图片 4"/>
          <p:cNvPicPr>
            <a:picLocks noChangeAspect="1"/>
          </p:cNvPicPr>
          <p:nvPr/>
        </p:nvPicPr>
        <p:blipFill>
          <a:blip r:embed="rId2"/>
          <a:stretch>
            <a:fillRect/>
          </a:stretch>
        </p:blipFill>
        <p:spPr>
          <a:xfrm>
            <a:off x="791580" y="1592796"/>
            <a:ext cx="4038600" cy="3590925"/>
          </a:xfrm>
          <a:prstGeom prst="rect">
            <a:avLst/>
          </a:prstGeom>
        </p:spPr>
      </p:pic>
      <p:pic>
        <p:nvPicPr>
          <p:cNvPr id="6" name="图片 5"/>
          <p:cNvPicPr>
            <a:picLocks noChangeAspect="1"/>
          </p:cNvPicPr>
          <p:nvPr/>
        </p:nvPicPr>
        <p:blipFill>
          <a:blip r:embed="rId3"/>
          <a:stretch>
            <a:fillRect/>
          </a:stretch>
        </p:blipFill>
        <p:spPr>
          <a:xfrm>
            <a:off x="5092891" y="1160748"/>
            <a:ext cx="3348372" cy="2088232"/>
          </a:xfrm>
          <a:prstGeom prst="rect">
            <a:avLst/>
          </a:prstGeom>
        </p:spPr>
      </p:pic>
      <p:pic>
        <p:nvPicPr>
          <p:cNvPr id="7" name="图片 6"/>
          <p:cNvPicPr>
            <a:picLocks noChangeAspect="1"/>
          </p:cNvPicPr>
          <p:nvPr/>
        </p:nvPicPr>
        <p:blipFill>
          <a:blip r:embed="rId4"/>
          <a:stretch>
            <a:fillRect/>
          </a:stretch>
        </p:blipFill>
        <p:spPr>
          <a:xfrm>
            <a:off x="4932040" y="4149080"/>
            <a:ext cx="3971925" cy="1790700"/>
          </a:xfrm>
          <a:prstGeom prst="rect">
            <a:avLst/>
          </a:prstGeom>
        </p:spPr>
      </p:pic>
    </p:spTree>
    <p:extLst>
      <p:ext uri="{BB962C8B-B14F-4D97-AF65-F5344CB8AC3E}">
        <p14:creationId xmlns:p14="http://schemas.microsoft.com/office/powerpoint/2010/main" val="559045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8596" y="1071546"/>
            <a:ext cx="7858180" cy="5004447"/>
          </a:xfrm>
          <a:prstGeom prst="rect">
            <a:avLst/>
          </a:prstGeom>
        </p:spPr>
        <p:txBody>
          <a:bodyPr wrap="square">
            <a:spAutoFit/>
          </a:bodyPr>
          <a:lstStyle/>
          <a:p>
            <a:pPr marL="342900" lvl="0" indent="-342900" algn="l" eaLnBrk="0" hangingPunct="0">
              <a:spcBef>
                <a:spcPct val="20000"/>
              </a:spcBef>
              <a:defRPr/>
            </a:pPr>
            <a:r>
              <a:rPr lang="en-US" altLang="zh-CN" sz="2800" kern="0" dirty="0" smtClean="0"/>
              <a:t>4</a:t>
            </a:r>
            <a:r>
              <a:rPr lang="zh-CN" altLang="en-US" sz="2800" kern="0" dirty="0" smtClean="0"/>
              <a:t>）波源和观测者同时运动</a:t>
            </a:r>
            <a:endParaRPr lang="en-US" altLang="zh-CN" sz="2800" kern="0" dirty="0" smtClean="0"/>
          </a:p>
          <a:p>
            <a:pPr marL="342900" lvl="0" indent="-342900" algn="l" eaLnBrk="0" hangingPunct="0">
              <a:spcBef>
                <a:spcPct val="20000"/>
              </a:spcBef>
              <a:defRPr/>
            </a:pPr>
            <a:r>
              <a:rPr lang="en-US" altLang="zh-CN" sz="2800" kern="0" dirty="0"/>
              <a:t> </a:t>
            </a:r>
            <a:r>
              <a:rPr lang="en-US" altLang="zh-CN" sz="2800" kern="0" dirty="0" smtClean="0"/>
              <a:t>     </a:t>
            </a:r>
            <a:r>
              <a:rPr lang="zh-CN" altLang="en-US" sz="2800" kern="0" dirty="0" smtClean="0"/>
              <a:t>波长被压缩为                    ，波面以速度           通过观测者：</a:t>
            </a:r>
            <a:endParaRPr lang="en-US" altLang="zh-CN" sz="2800" kern="0" dirty="0" smtClean="0"/>
          </a:p>
          <a:p>
            <a:pPr marL="342900" lvl="0" indent="-342900" algn="l" eaLnBrk="0" hangingPunct="0">
              <a:spcBef>
                <a:spcPct val="20000"/>
              </a:spcBef>
              <a:defRPr/>
            </a:pPr>
            <a:endParaRPr lang="en-US" altLang="zh-CN" sz="2800" kern="0" dirty="0" smtClean="0"/>
          </a:p>
          <a:p>
            <a:pPr marL="342900" lvl="0" indent="-342900" algn="l" eaLnBrk="0" hangingPunct="0">
              <a:spcBef>
                <a:spcPct val="20000"/>
              </a:spcBef>
              <a:defRPr/>
            </a:pPr>
            <a:endParaRPr lang="en-US" altLang="zh-CN" sz="2800" kern="0" dirty="0" smtClean="0"/>
          </a:p>
          <a:p>
            <a:pPr marL="342900" lvl="0" indent="-342900" algn="l" eaLnBrk="0" hangingPunct="0">
              <a:spcBef>
                <a:spcPct val="20000"/>
              </a:spcBef>
              <a:defRPr/>
            </a:pPr>
            <a:endParaRPr lang="en-US" altLang="zh-CN" sz="2800" kern="0" dirty="0" smtClean="0"/>
          </a:p>
          <a:p>
            <a:pPr marL="342900" lvl="0" indent="-342900" algn="l" eaLnBrk="0" hangingPunct="0">
              <a:spcBef>
                <a:spcPct val="20000"/>
              </a:spcBef>
              <a:defRPr/>
            </a:pPr>
            <a:r>
              <a:rPr lang="en-US" altLang="zh-CN" sz="2800" kern="0" dirty="0" smtClean="0"/>
              <a:t>     </a:t>
            </a:r>
            <a:r>
              <a:rPr lang="zh-CN" altLang="en-US" sz="2800" kern="0" dirty="0" smtClean="0"/>
              <a:t>频率变化决定于</a:t>
            </a:r>
            <a:endParaRPr lang="en-US" altLang="zh-CN" sz="2800" kern="0" dirty="0" smtClean="0"/>
          </a:p>
          <a:p>
            <a:pPr marL="1077913" lvl="0" indent="-1077913" algn="l" eaLnBrk="0" hangingPunct="0">
              <a:spcBef>
                <a:spcPct val="20000"/>
              </a:spcBef>
              <a:defRPr/>
            </a:pPr>
            <a:r>
              <a:rPr lang="en-US" altLang="zh-CN" sz="2800" b="1" kern="0" dirty="0">
                <a:solidFill>
                  <a:srgbClr val="C00000"/>
                </a:solidFill>
              </a:rPr>
              <a:t> </a:t>
            </a:r>
            <a:r>
              <a:rPr lang="en-US" altLang="zh-CN" sz="2800" b="1" kern="0" dirty="0" smtClean="0">
                <a:solidFill>
                  <a:srgbClr val="C00000"/>
                </a:solidFill>
              </a:rPr>
              <a:t>    </a:t>
            </a:r>
            <a:r>
              <a:rPr lang="zh-CN" altLang="en-US" sz="2800" b="1" kern="0" dirty="0" smtClean="0">
                <a:solidFill>
                  <a:srgbClr val="C00000"/>
                </a:solidFill>
              </a:rPr>
              <a:t>注意：         相对介质而言，以相向为正。</a:t>
            </a:r>
            <a:endParaRPr lang="en-US" altLang="zh-CN" sz="2800" b="1" kern="0" dirty="0">
              <a:solidFill>
                <a:srgbClr val="C00000"/>
              </a:solidFill>
            </a:endParaRPr>
          </a:p>
          <a:p>
            <a:pPr marL="1077913" lvl="0" indent="-1077913" algn="l" eaLnBrk="0" hangingPunct="0">
              <a:spcBef>
                <a:spcPct val="20000"/>
              </a:spcBef>
              <a:defRPr/>
            </a:pPr>
            <a:r>
              <a:rPr lang="zh-CN" altLang="en-US" sz="2800" b="1" kern="0" dirty="0" smtClean="0">
                <a:solidFill>
                  <a:srgbClr val="C00000"/>
                </a:solidFill>
              </a:rPr>
              <a:t>总之：相向运动，频率增大；相背运动，频率减小。</a:t>
            </a:r>
            <a:endParaRPr lang="zh-CN" altLang="en-US" sz="2800" b="1" kern="0" dirty="0">
              <a:solidFill>
                <a:srgbClr val="C00000"/>
              </a:solidFill>
            </a:endParaRPr>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51</a:t>
            </a:fld>
            <a:endParaRPr lang="en-US" altLang="zh-CN"/>
          </a:p>
        </p:txBody>
      </p:sp>
      <p:graphicFrame>
        <p:nvGraphicFramePr>
          <p:cNvPr id="3" name="对象 2"/>
          <p:cNvGraphicFramePr>
            <a:graphicFrameLocks noChangeAspect="1"/>
          </p:cNvGraphicFramePr>
          <p:nvPr>
            <p:extLst>
              <p:ext uri="{D42A27DB-BD31-4B8C-83A1-F6EECF244321}">
                <p14:modId xmlns:p14="http://schemas.microsoft.com/office/powerpoint/2010/main" val="700447256"/>
              </p:ext>
            </p:extLst>
          </p:nvPr>
        </p:nvGraphicFramePr>
        <p:xfrm>
          <a:off x="4896048" y="1056637"/>
          <a:ext cx="2886075" cy="609600"/>
        </p:xfrm>
        <a:graphic>
          <a:graphicData uri="http://schemas.openxmlformats.org/presentationml/2006/ole">
            <mc:AlternateContent xmlns:mc="http://schemas.openxmlformats.org/markup-compatibility/2006">
              <mc:Choice xmlns:v="urn:schemas-microsoft-com:vml" Requires="v">
                <p:oleObj spid="_x0000_s36314" name="Equation" r:id="rId3" imgW="888840" imgH="228600" progId="Equation.DSMT4">
                  <p:embed/>
                </p:oleObj>
              </mc:Choice>
              <mc:Fallback>
                <p:oleObj name="Equation" r:id="rId3" imgW="888840" imgH="228600" progId="Equation.DSMT4">
                  <p:embed/>
                  <p:pic>
                    <p:nvPicPr>
                      <p:cNvPr id="0" name="Object 5"/>
                      <p:cNvPicPr>
                        <a:picLocks noChangeAspect="1" noChangeArrowheads="1"/>
                      </p:cNvPicPr>
                      <p:nvPr/>
                    </p:nvPicPr>
                    <p:blipFill>
                      <a:blip r:embed="rId4"/>
                      <a:srcRect/>
                      <a:stretch>
                        <a:fillRect/>
                      </a:stretch>
                    </p:blipFill>
                    <p:spPr bwMode="auto">
                      <a:xfrm>
                        <a:off x="4896048" y="1056637"/>
                        <a:ext cx="28860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625687534"/>
              </p:ext>
            </p:extLst>
          </p:nvPr>
        </p:nvGraphicFramePr>
        <p:xfrm>
          <a:off x="3210958" y="1634805"/>
          <a:ext cx="1742919" cy="458663"/>
        </p:xfrm>
        <a:graphic>
          <a:graphicData uri="http://schemas.openxmlformats.org/presentationml/2006/ole">
            <mc:AlternateContent xmlns:mc="http://schemas.openxmlformats.org/markup-compatibility/2006">
              <mc:Choice xmlns:v="urn:schemas-microsoft-com:vml" Requires="v">
                <p:oleObj spid="_x0000_s36315" name="Equation" r:id="rId5" imgW="965160" imgH="253800" progId="Equation.DSMT4">
                  <p:embed/>
                </p:oleObj>
              </mc:Choice>
              <mc:Fallback>
                <p:oleObj name="Equation" r:id="rId5" imgW="965160" imgH="253800" progId="Equation.DSMT4">
                  <p:embed/>
                  <p:pic>
                    <p:nvPicPr>
                      <p:cNvPr id="0" name=""/>
                      <p:cNvPicPr/>
                      <p:nvPr/>
                    </p:nvPicPr>
                    <p:blipFill>
                      <a:blip r:embed="rId6"/>
                      <a:stretch>
                        <a:fillRect/>
                      </a:stretch>
                    </p:blipFill>
                    <p:spPr>
                      <a:xfrm>
                        <a:off x="3210958" y="1634805"/>
                        <a:ext cx="1742919" cy="45866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96360268"/>
              </p:ext>
            </p:extLst>
          </p:nvPr>
        </p:nvGraphicFramePr>
        <p:xfrm>
          <a:off x="7200292" y="1634805"/>
          <a:ext cx="882720" cy="512547"/>
        </p:xfrm>
        <a:graphic>
          <a:graphicData uri="http://schemas.openxmlformats.org/presentationml/2006/ole">
            <mc:AlternateContent xmlns:mc="http://schemas.openxmlformats.org/markup-compatibility/2006">
              <mc:Choice xmlns:v="urn:schemas-microsoft-com:vml" Requires="v">
                <p:oleObj spid="_x0000_s36316" name="Equation" r:id="rId7" imgW="393480" imgH="228600" progId="Equation.DSMT4">
                  <p:embed/>
                </p:oleObj>
              </mc:Choice>
              <mc:Fallback>
                <p:oleObj name="Equation" r:id="rId7" imgW="393480" imgH="228600" progId="Equation.DSMT4">
                  <p:embed/>
                  <p:pic>
                    <p:nvPicPr>
                      <p:cNvPr id="0" name=""/>
                      <p:cNvPicPr/>
                      <p:nvPr/>
                    </p:nvPicPr>
                    <p:blipFill>
                      <a:blip r:embed="rId8"/>
                      <a:stretch>
                        <a:fillRect/>
                      </a:stretch>
                    </p:blipFill>
                    <p:spPr>
                      <a:xfrm>
                        <a:off x="7200292" y="1634805"/>
                        <a:ext cx="882720" cy="51254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36780465"/>
              </p:ext>
            </p:extLst>
          </p:nvPr>
        </p:nvGraphicFramePr>
        <p:xfrm>
          <a:off x="1763688" y="2883056"/>
          <a:ext cx="4513510" cy="977992"/>
        </p:xfrm>
        <a:graphic>
          <a:graphicData uri="http://schemas.openxmlformats.org/presentationml/2006/ole">
            <mc:AlternateContent xmlns:mc="http://schemas.openxmlformats.org/markup-compatibility/2006">
              <mc:Choice xmlns:v="urn:schemas-microsoft-com:vml" Requires="v">
                <p:oleObj spid="_x0000_s36317" name="Equation" r:id="rId9" imgW="1993680" imgH="431640" progId="Equation.DSMT4">
                  <p:embed/>
                </p:oleObj>
              </mc:Choice>
              <mc:Fallback>
                <p:oleObj name="Equation" r:id="rId9" imgW="1993680" imgH="431640" progId="Equation.DSMT4">
                  <p:embed/>
                  <p:pic>
                    <p:nvPicPr>
                      <p:cNvPr id="0" name=""/>
                      <p:cNvPicPr/>
                      <p:nvPr/>
                    </p:nvPicPr>
                    <p:blipFill>
                      <a:blip r:embed="rId10"/>
                      <a:stretch>
                        <a:fillRect/>
                      </a:stretch>
                    </p:blipFill>
                    <p:spPr>
                      <a:xfrm>
                        <a:off x="1763688" y="2883056"/>
                        <a:ext cx="4513510" cy="97799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930206922"/>
              </p:ext>
            </p:extLst>
          </p:nvPr>
        </p:nvGraphicFramePr>
        <p:xfrm>
          <a:off x="3558170" y="4041068"/>
          <a:ext cx="1048494" cy="460314"/>
        </p:xfrm>
        <a:graphic>
          <a:graphicData uri="http://schemas.openxmlformats.org/presentationml/2006/ole">
            <mc:AlternateContent xmlns:mc="http://schemas.openxmlformats.org/markup-compatibility/2006">
              <mc:Choice xmlns:v="urn:schemas-microsoft-com:vml" Requires="v">
                <p:oleObj spid="_x0000_s36318" name="Equation" r:id="rId11" imgW="520560" imgH="228600" progId="Equation.DSMT4">
                  <p:embed/>
                </p:oleObj>
              </mc:Choice>
              <mc:Fallback>
                <p:oleObj name="Equation" r:id="rId11" imgW="520560" imgH="228600" progId="Equation.DSMT4">
                  <p:embed/>
                  <p:pic>
                    <p:nvPicPr>
                      <p:cNvPr id="0" name=""/>
                      <p:cNvPicPr/>
                      <p:nvPr/>
                    </p:nvPicPr>
                    <p:blipFill>
                      <a:blip r:embed="rId12"/>
                      <a:stretch>
                        <a:fillRect/>
                      </a:stretch>
                    </p:blipFill>
                    <p:spPr>
                      <a:xfrm>
                        <a:off x="3558170" y="4041068"/>
                        <a:ext cx="1048494" cy="46031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03009859"/>
              </p:ext>
            </p:extLst>
          </p:nvPr>
        </p:nvGraphicFramePr>
        <p:xfrm>
          <a:off x="2015716" y="4644873"/>
          <a:ext cx="720080" cy="432048"/>
        </p:xfrm>
        <a:graphic>
          <a:graphicData uri="http://schemas.openxmlformats.org/presentationml/2006/ole">
            <mc:AlternateContent xmlns:mc="http://schemas.openxmlformats.org/markup-compatibility/2006">
              <mc:Choice xmlns:v="urn:schemas-microsoft-com:vml" Requires="v">
                <p:oleObj spid="_x0000_s36319" name="Equation" r:id="rId13" imgW="380880" imgH="228600" progId="Equation.DSMT4">
                  <p:embed/>
                </p:oleObj>
              </mc:Choice>
              <mc:Fallback>
                <p:oleObj name="Equation" r:id="rId13" imgW="380880" imgH="228600" progId="Equation.DSMT4">
                  <p:embed/>
                  <p:pic>
                    <p:nvPicPr>
                      <p:cNvPr id="0" name=""/>
                      <p:cNvPicPr/>
                      <p:nvPr/>
                    </p:nvPicPr>
                    <p:blipFill>
                      <a:blip r:embed="rId14"/>
                      <a:stretch>
                        <a:fillRect/>
                      </a:stretch>
                    </p:blipFill>
                    <p:spPr>
                      <a:xfrm>
                        <a:off x="2015716" y="4644873"/>
                        <a:ext cx="720080" cy="432048"/>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6</a:t>
            </a:fld>
            <a:endParaRPr lang="en-US" altLang="zh-CN"/>
          </a:p>
        </p:txBody>
      </p:sp>
      <p:sp>
        <p:nvSpPr>
          <p:cNvPr id="5" name="文本框 4"/>
          <p:cNvSpPr txBox="1"/>
          <p:nvPr/>
        </p:nvSpPr>
        <p:spPr>
          <a:xfrm>
            <a:off x="806363" y="1448780"/>
            <a:ext cx="7646781" cy="556884"/>
          </a:xfrm>
          <a:prstGeom prst="rect">
            <a:avLst/>
          </a:prstGeom>
          <a:noFill/>
        </p:spPr>
        <p:txBody>
          <a:bodyPr wrap="square" rtlCol="0">
            <a:spAutoFit/>
          </a:bodyPr>
          <a:lstStyle/>
          <a:p>
            <a:pPr algn="l">
              <a:lnSpc>
                <a:spcPct val="125000"/>
              </a:lnSpc>
            </a:pPr>
            <a:r>
              <a:rPr lang="zh-CN" altLang="en-US" sz="2800" dirty="0" smtClean="0">
                <a:latin typeface="仿宋" panose="02010609060101010101" pitchFamily="49" charset="-122"/>
                <a:ea typeface="仿宋" panose="02010609060101010101" pitchFamily="49" charset="-122"/>
              </a:rPr>
              <a:t>    </a:t>
            </a:r>
            <a:endParaRPr lang="zh-CN" altLang="en-US" sz="2800" dirty="0">
              <a:latin typeface="仿宋" panose="02010609060101010101" pitchFamily="49" charset="-122"/>
              <a:ea typeface="仿宋" panose="02010609060101010101" pitchFamily="49" charset="-122"/>
            </a:endParaRPr>
          </a:p>
        </p:txBody>
      </p:sp>
      <p:sp>
        <p:nvSpPr>
          <p:cNvPr id="9" name="标题 4"/>
          <p:cNvSpPr txBox="1">
            <a:spLocks/>
          </p:cNvSpPr>
          <p:nvPr/>
        </p:nvSpPr>
        <p:spPr>
          <a:xfrm>
            <a:off x="359532" y="332024"/>
            <a:ext cx="7772400" cy="60482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600" kern="0" dirty="0" smtClean="0">
                <a:latin typeface="仿宋" panose="02010609060101010101" pitchFamily="49" charset="-122"/>
                <a:ea typeface="仿宋" panose="02010609060101010101" pitchFamily="49" charset="-122"/>
              </a:rPr>
              <a:t>§2.</a:t>
            </a:r>
            <a:r>
              <a:rPr lang="zh-CN" altLang="en-US" sz="3600" kern="0" dirty="0" smtClean="0">
                <a:latin typeface="仿宋" panose="02010609060101010101" pitchFamily="49" charset="-122"/>
                <a:ea typeface="仿宋" panose="02010609060101010101" pitchFamily="49" charset="-122"/>
              </a:rPr>
              <a:t> 波的分类</a:t>
            </a:r>
          </a:p>
        </p:txBody>
      </p:sp>
      <p:sp>
        <p:nvSpPr>
          <p:cNvPr id="7" name="矩形 6"/>
          <p:cNvSpPr/>
          <p:nvPr/>
        </p:nvSpPr>
        <p:spPr>
          <a:xfrm>
            <a:off x="493164" y="936846"/>
            <a:ext cx="3068469" cy="584775"/>
          </a:xfrm>
          <a:prstGeom prst="rect">
            <a:avLst/>
          </a:prstGeom>
        </p:spPr>
        <p:txBody>
          <a:bodyPr wrap="none">
            <a:spAutoFit/>
          </a:bodyPr>
          <a:lstStyle/>
          <a:p>
            <a:pPr algn="l">
              <a:buNone/>
            </a:pPr>
            <a:r>
              <a:rPr lang="zh-CN" altLang="en-US" sz="3200" b="1" dirty="0">
                <a:solidFill>
                  <a:schemeClr val="accent2"/>
                </a:solidFill>
                <a:latin typeface="仿宋" panose="02010609060101010101" pitchFamily="49" charset="-122"/>
                <a:ea typeface="仿宋" panose="02010609060101010101" pitchFamily="49" charset="-122"/>
              </a:rPr>
              <a:t>一</a:t>
            </a:r>
            <a:r>
              <a:rPr lang="zh-CN" altLang="en-US" sz="3200" b="1" dirty="0" smtClean="0">
                <a:solidFill>
                  <a:schemeClr val="accent2"/>
                </a:solidFill>
                <a:latin typeface="仿宋" panose="02010609060101010101" pitchFamily="49" charset="-122"/>
                <a:ea typeface="仿宋" panose="02010609060101010101" pitchFamily="49" charset="-122"/>
              </a:rPr>
              <a:t>、按传播方式</a:t>
            </a:r>
            <a:endParaRPr lang="en-US" altLang="zh-CN" sz="3200" b="1" dirty="0">
              <a:solidFill>
                <a:schemeClr val="accent2"/>
              </a:solidFill>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36" y="1882766"/>
            <a:ext cx="6982192" cy="1503412"/>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636" y="4005064"/>
            <a:ext cx="7157508" cy="1926451"/>
          </a:xfrm>
          <a:prstGeom prst="rect">
            <a:avLst/>
          </a:prstGeom>
        </p:spPr>
      </p:pic>
    </p:spTree>
    <p:extLst>
      <p:ext uri="{BB962C8B-B14F-4D97-AF65-F5344CB8AC3E}">
        <p14:creationId xmlns:p14="http://schemas.microsoft.com/office/powerpoint/2010/main" val="2553954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7</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628" y="3851177"/>
            <a:ext cx="6516724" cy="239722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682" y="607622"/>
            <a:ext cx="5544616" cy="2772308"/>
          </a:xfrm>
          <a:prstGeom prst="rect">
            <a:avLst/>
          </a:prstGeom>
        </p:spPr>
      </p:pic>
    </p:spTree>
    <p:extLst>
      <p:ext uri="{BB962C8B-B14F-4D97-AF65-F5344CB8AC3E}">
        <p14:creationId xmlns:p14="http://schemas.microsoft.com/office/powerpoint/2010/main" val="4540863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8</a:t>
            </a:fld>
            <a:endParaRPr lang="en-US" altLang="zh-CN"/>
          </a:p>
        </p:txBody>
      </p:sp>
      <p:pic>
        <p:nvPicPr>
          <p:cNvPr id="5" name="图片 4"/>
          <p:cNvPicPr>
            <a:picLocks noChangeAspect="1"/>
          </p:cNvPicPr>
          <p:nvPr/>
        </p:nvPicPr>
        <p:blipFill>
          <a:blip r:embed="rId2"/>
          <a:stretch>
            <a:fillRect/>
          </a:stretch>
        </p:blipFill>
        <p:spPr>
          <a:xfrm>
            <a:off x="1727684" y="1184958"/>
            <a:ext cx="5688632" cy="4083195"/>
          </a:xfrm>
          <a:prstGeom prst="rect">
            <a:avLst/>
          </a:prstGeom>
        </p:spPr>
      </p:pic>
      <p:sp>
        <p:nvSpPr>
          <p:cNvPr id="6" name="文本框 5"/>
          <p:cNvSpPr txBox="1"/>
          <p:nvPr/>
        </p:nvSpPr>
        <p:spPr>
          <a:xfrm>
            <a:off x="748610" y="5245313"/>
            <a:ext cx="7646781" cy="1015663"/>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如果波源振动方向与波的传播方向垂直，就会形成周期性峰、谷的传播。这样的波，称为</a:t>
            </a:r>
            <a:r>
              <a:rPr lang="zh-CN" altLang="en-US" dirty="0" smtClean="0">
                <a:solidFill>
                  <a:srgbClr val="C00000"/>
                </a:solidFill>
                <a:latin typeface="仿宋" panose="02010609060101010101" pitchFamily="49" charset="-122"/>
                <a:ea typeface="仿宋" panose="02010609060101010101" pitchFamily="49" charset="-122"/>
              </a:rPr>
              <a:t>横波</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80535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9</a:t>
            </a:fld>
            <a:endParaRPr lang="en-US" altLang="zh-CN"/>
          </a:p>
        </p:txBody>
      </p:sp>
      <p:pic>
        <p:nvPicPr>
          <p:cNvPr id="5" name="图片 4"/>
          <p:cNvPicPr>
            <a:picLocks noChangeAspect="1"/>
          </p:cNvPicPr>
          <p:nvPr/>
        </p:nvPicPr>
        <p:blipFill>
          <a:blip r:embed="rId2"/>
          <a:stretch>
            <a:fillRect/>
          </a:stretch>
        </p:blipFill>
        <p:spPr>
          <a:xfrm>
            <a:off x="1223628" y="836712"/>
            <a:ext cx="6772275" cy="4414272"/>
          </a:xfrm>
          <a:prstGeom prst="rect">
            <a:avLst/>
          </a:prstGeom>
        </p:spPr>
      </p:pic>
      <p:sp>
        <p:nvSpPr>
          <p:cNvPr id="6" name="文本框 5"/>
          <p:cNvSpPr txBox="1"/>
          <p:nvPr/>
        </p:nvSpPr>
        <p:spPr>
          <a:xfrm>
            <a:off x="642141" y="5596242"/>
            <a:ext cx="7646781" cy="1015663"/>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如果波源振动方向与波的传播方向平行，就会形成周期性</a:t>
            </a:r>
            <a:r>
              <a:rPr lang="zh-CN" altLang="en-US" dirty="0">
                <a:latin typeface="仿宋" panose="02010609060101010101" pitchFamily="49" charset="-122"/>
                <a:ea typeface="仿宋" panose="02010609060101010101" pitchFamily="49" charset="-122"/>
              </a:rPr>
              <a:t>疏</a:t>
            </a:r>
            <a:r>
              <a:rPr lang="zh-CN" altLang="en-US"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密</a:t>
            </a:r>
            <a:r>
              <a:rPr lang="zh-CN" altLang="en-US" dirty="0" smtClean="0">
                <a:latin typeface="仿宋" panose="02010609060101010101" pitchFamily="49" charset="-122"/>
                <a:ea typeface="仿宋" panose="02010609060101010101" pitchFamily="49" charset="-122"/>
              </a:rPr>
              <a:t>的传播。这样的波，称为</a:t>
            </a:r>
            <a:r>
              <a:rPr lang="zh-CN" altLang="en-US" dirty="0" smtClean="0">
                <a:solidFill>
                  <a:srgbClr val="C00000"/>
                </a:solidFill>
                <a:latin typeface="仿宋" panose="02010609060101010101" pitchFamily="49" charset="-122"/>
                <a:ea typeface="仿宋" panose="02010609060101010101" pitchFamily="49" charset="-122"/>
              </a:rPr>
              <a:t>纵波</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99924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nankai膜版">
  <a:themeElements>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ankai膜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nkai膜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nkai膜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nkai膜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nkai膜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nkai膜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nkai膜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14383</TotalTime>
  <Words>2488</Words>
  <Application>Microsoft Office PowerPoint</Application>
  <PresentationFormat>全屏显示(4:3)</PresentationFormat>
  <Paragraphs>285</Paragraphs>
  <Slides>51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62" baseType="lpstr">
      <vt:lpstr>Microsoft Yahei</vt:lpstr>
      <vt:lpstr>仿宋</vt:lpstr>
      <vt:lpstr>宋体</vt:lpstr>
      <vt:lpstr>Arial</vt:lpstr>
      <vt:lpstr>Calibri</vt:lpstr>
      <vt:lpstr>Cambria Math</vt:lpstr>
      <vt:lpstr>Times New Roman</vt:lpstr>
      <vt:lpstr>Wingdings</vt:lpstr>
      <vt:lpstr>nankai膜版</vt:lpstr>
      <vt:lpstr>Equation</vt:lpstr>
      <vt:lpstr>公式</vt:lpstr>
      <vt:lpstr>第九章  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§3.平面简谐波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§4.惠更斯原理和波的衍射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nankai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SPR传感芯片关键技术及其 生物医学检测分析系统的研究</dc:title>
  <dc:creator>liugh</dc:creator>
  <cp:lastModifiedBy>apple</cp:lastModifiedBy>
  <cp:revision>971</cp:revision>
  <dcterms:created xsi:type="dcterms:W3CDTF">2005-08-22T22:11:23Z</dcterms:created>
  <dcterms:modified xsi:type="dcterms:W3CDTF">2020-08-10T01:50:34Z</dcterms:modified>
</cp:coreProperties>
</file>